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7"/>
  </p:notesMasterIdLst>
  <p:sldIdLst>
    <p:sldId id="261" r:id="rId2"/>
    <p:sldId id="278" r:id="rId3"/>
    <p:sldId id="262" r:id="rId4"/>
    <p:sldId id="279" r:id="rId5"/>
    <p:sldId id="259" r:id="rId6"/>
    <p:sldId id="269" r:id="rId7"/>
    <p:sldId id="280" r:id="rId8"/>
    <p:sldId id="281" r:id="rId9"/>
    <p:sldId id="285" r:id="rId10"/>
    <p:sldId id="288" r:id="rId11"/>
    <p:sldId id="282" r:id="rId12"/>
    <p:sldId id="283" r:id="rId13"/>
    <p:sldId id="284" r:id="rId14"/>
    <p:sldId id="286" r:id="rId15"/>
    <p:sldId id="287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7292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6778" autoAdjust="0"/>
  </p:normalViewPr>
  <p:slideViewPr>
    <p:cSldViewPr>
      <p:cViewPr varScale="1">
        <p:scale>
          <a:sx n="70" d="100"/>
          <a:sy n="70" d="100"/>
        </p:scale>
        <p:origin x="-197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2" d="100"/>
          <a:sy n="82" d="100"/>
        </p:scale>
        <p:origin x="-2016" y="-9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72648E-E588-426A-8368-0B4FDBC11C69}" type="datetimeFigureOut">
              <a:rPr lang="en-GB" smtClean="0"/>
              <a:pPr/>
              <a:t>09/03/2016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D99C1C-6E1B-4C0E-8C2F-2B3DD8FBCC6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33634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D99C1C-6E1B-4C0E-8C2F-2B3DD8FBCC63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688628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D99C1C-6E1B-4C0E-8C2F-2B3DD8FBCC63}" type="slidenum">
              <a:rPr lang="en-GB" smtClean="0"/>
              <a:pPr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650972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D99C1C-6E1B-4C0E-8C2F-2B3DD8FBCC63}" type="slidenum">
              <a:rPr lang="en-GB" smtClean="0"/>
              <a:pPr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691855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D99C1C-6E1B-4C0E-8C2F-2B3DD8FBCC63}" type="slidenum">
              <a:rPr lang="en-GB" smtClean="0"/>
              <a:pPr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79993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D99C1C-6E1B-4C0E-8C2F-2B3DD8FBCC63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55110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D99C1C-6E1B-4C0E-8C2F-2B3DD8FBCC63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623869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D99C1C-6E1B-4C0E-8C2F-2B3DD8FBCC63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4381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D99C1C-6E1B-4C0E-8C2F-2B3DD8FBCC63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552681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D99C1C-6E1B-4C0E-8C2F-2B3DD8FBCC63}" type="slidenum">
              <a:rPr lang="en-GB" smtClean="0"/>
              <a:pPr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906762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D99C1C-6E1B-4C0E-8C2F-2B3DD8FBCC63}" type="slidenum">
              <a:rPr lang="en-GB" smtClean="0"/>
              <a:pPr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651770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D99C1C-6E1B-4C0E-8C2F-2B3DD8FBCC63}" type="slidenum">
              <a:rPr lang="en-GB" smtClean="0"/>
              <a:pPr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418768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D99C1C-6E1B-4C0E-8C2F-2B3DD8FBCC63}" type="slidenum">
              <a:rPr lang="en-GB" smtClean="0"/>
              <a:pPr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83914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1/21/2011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 BE/OP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AA60D9-9C8D-42E7-847A-37099EA230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1/21/2011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 BE/OP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AA60D9-9C8D-42E7-847A-37099EA230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1/21/2011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 BE/OP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AA60D9-9C8D-42E7-847A-37099EA230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1/21/2011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 BE/OP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AA60D9-9C8D-42E7-847A-37099EA230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1/21/2011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 BE/OP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AA60D9-9C8D-42E7-847A-37099EA230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1/21/2011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 BE/OP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AA60D9-9C8D-42E7-847A-37099EA230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1/21/2011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 BE/OP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AA60D9-9C8D-42E7-847A-37099EA230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1/21/2011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 BE/OP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AA60D9-9C8D-42E7-847A-37099EA230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1/21/2011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 BE/OP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AA60D9-9C8D-42E7-847A-37099EA230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1/21/2011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 BE/OP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AA60D9-9C8D-42E7-847A-37099EA230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1/21/2011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 BE/OP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AA60D9-9C8D-42E7-847A-37099EA230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1/21/2011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CERN BE/OP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AA60D9-9C8D-42E7-847A-37099EA2308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8.png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.png"/><Relationship Id="rId5" Type="http://schemas.openxmlformats.org/officeDocument/2006/relationships/image" Target="../media/image1.jpe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.png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.jpe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772400" cy="4724399"/>
          </a:xfrm>
        </p:spPr>
        <p:txBody>
          <a:bodyPr>
            <a:normAutofit/>
          </a:bodyPr>
          <a:lstStyle/>
          <a:p>
            <a:r>
              <a:rPr lang="fr-CH" sz="4000" dirty="0" smtClean="0">
                <a:latin typeface="Browallia New" panose="020B0604020202020204" pitchFamily="34" charset="-34"/>
                <a:ea typeface="Arial Unicode MS" panose="020B0604020202020204" pitchFamily="34" charset="-128"/>
                <a:cs typeface="Browallia New" panose="020B0604020202020204" pitchFamily="34" charset="-34"/>
              </a:rPr>
              <a:t>Instrumentation Performance in the SPS in 2015 </a:t>
            </a:r>
            <a:br>
              <a:rPr lang="fr-CH" sz="4000" dirty="0" smtClean="0">
                <a:latin typeface="Browallia New" panose="020B0604020202020204" pitchFamily="34" charset="-34"/>
                <a:ea typeface="Arial Unicode MS" panose="020B0604020202020204" pitchFamily="34" charset="-128"/>
                <a:cs typeface="Browallia New" panose="020B0604020202020204" pitchFamily="34" charset="-34"/>
              </a:rPr>
            </a:br>
            <a:r>
              <a:rPr lang="fr-CH" sz="4000" dirty="0" smtClean="0">
                <a:latin typeface="Browallia New" panose="020B0604020202020204" pitchFamily="34" charset="-34"/>
                <a:ea typeface="Arial Unicode MS" panose="020B0604020202020204" pitchFamily="34" charset="-128"/>
                <a:cs typeface="Browallia New" panose="020B0604020202020204" pitchFamily="34" charset="-34"/>
              </a:rPr>
              <a:t>&amp; </a:t>
            </a:r>
            <a:r>
              <a:rPr lang="en-US" sz="4000" dirty="0" smtClean="0">
                <a:latin typeface="Browallia New" panose="020B0604020202020204" pitchFamily="34" charset="-34"/>
                <a:ea typeface="Arial Unicode MS" panose="020B0604020202020204" pitchFamily="34" charset="-128"/>
                <a:cs typeface="Browallia New" panose="020B0604020202020204" pitchFamily="34" charset="-34"/>
              </a:rPr>
              <a:t>Requirements </a:t>
            </a:r>
            <a:r>
              <a:rPr lang="fr-CH" sz="4000" dirty="0" smtClean="0">
                <a:latin typeface="Browallia New" panose="020B0604020202020204" pitchFamily="34" charset="-34"/>
                <a:ea typeface="Arial Unicode MS" panose="020B0604020202020204" pitchFamily="34" charset="-128"/>
                <a:cs typeface="Browallia New" panose="020B0604020202020204" pitchFamily="34" charset="-34"/>
              </a:rPr>
              <a:t>for the Future </a:t>
            </a:r>
            <a:r>
              <a:rPr lang="en-US" sz="4000" dirty="0" smtClean="0">
                <a:latin typeface="Browallia New" panose="020B0604020202020204" pitchFamily="34" charset="-34"/>
                <a:ea typeface="Arial Unicode MS" panose="020B0604020202020204" pitchFamily="34" charset="-128"/>
                <a:cs typeface="Browallia New" panose="020B0604020202020204" pitchFamily="34" charset="-34"/>
              </a:rPr>
              <a:t/>
            </a:r>
            <a:br>
              <a:rPr lang="en-US" sz="4000" dirty="0" smtClean="0">
                <a:latin typeface="Browallia New" panose="020B0604020202020204" pitchFamily="34" charset="-34"/>
                <a:ea typeface="Arial Unicode MS" panose="020B0604020202020204" pitchFamily="34" charset="-128"/>
                <a:cs typeface="Browallia New" panose="020B0604020202020204" pitchFamily="34" charset="-34"/>
              </a:rPr>
            </a:br>
            <a:r>
              <a:rPr lang="fr-CH" sz="4000" dirty="0" smtClean="0">
                <a:latin typeface="Browallia New" panose="020B0604020202020204" pitchFamily="34" charset="-34"/>
                <a:ea typeface="Arial Unicode MS" panose="020B0604020202020204" pitchFamily="34" charset="-128"/>
                <a:cs typeface="Browallia New" panose="020B0604020202020204" pitchFamily="34" charset="-34"/>
              </a:rPr>
              <a:t/>
            </a:r>
            <a:br>
              <a:rPr lang="fr-CH" sz="4000" dirty="0" smtClean="0">
                <a:latin typeface="Browallia New" panose="020B0604020202020204" pitchFamily="34" charset="-34"/>
                <a:ea typeface="Arial Unicode MS" panose="020B0604020202020204" pitchFamily="34" charset="-128"/>
                <a:cs typeface="Browallia New" panose="020B0604020202020204" pitchFamily="34" charset="-34"/>
              </a:rPr>
            </a:br>
            <a:endParaRPr lang="en-US" sz="4000" dirty="0">
              <a:latin typeface="Browallia New" panose="020B0604020202020204" pitchFamily="34" charset="-34"/>
              <a:ea typeface="Arial Unicode MS" panose="020B0604020202020204" pitchFamily="34" charset="-128"/>
              <a:cs typeface="Browallia New" panose="020B0604020202020204" pitchFamily="34" charset="-34"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599" y="4648200"/>
            <a:ext cx="6400800" cy="457200"/>
          </a:xfrm>
        </p:spPr>
        <p:txBody>
          <a:bodyPr>
            <a:noAutofit/>
          </a:bodyPr>
          <a:lstStyle/>
          <a:p>
            <a:r>
              <a:rPr lang="fr-CH" sz="2600" dirty="0" smtClean="0">
                <a:solidFill>
                  <a:schemeClr val="tx1"/>
                </a:solidFill>
                <a:latin typeface="Browallia New" panose="020B0604020202020204" pitchFamily="34" charset="-34"/>
                <a:ea typeface="Arial Unicode MS" panose="020B0604020202020204" pitchFamily="34" charset="-128"/>
                <a:cs typeface="Browallia New" panose="020B0604020202020204" pitchFamily="34" charset="-34"/>
              </a:rPr>
              <a:t>Serge Massot</a:t>
            </a:r>
          </a:p>
          <a:p>
            <a:r>
              <a:rPr lang="fr-CH" sz="2600" dirty="0" smtClean="0">
                <a:solidFill>
                  <a:schemeClr val="tx1"/>
                </a:solidFill>
                <a:latin typeface="Browallia New" panose="020B0604020202020204" pitchFamily="34" charset="-34"/>
                <a:ea typeface="Arial Unicode MS" panose="020B0604020202020204" pitchFamily="34" charset="-128"/>
                <a:cs typeface="Browallia New" panose="020B0604020202020204" pitchFamily="34" charset="-34"/>
              </a:rPr>
              <a:t>On </a:t>
            </a:r>
            <a:r>
              <a:rPr lang="en-GB" sz="2600" dirty="0" smtClean="0">
                <a:solidFill>
                  <a:schemeClr val="tx1"/>
                </a:solidFill>
                <a:latin typeface="Browallia New" panose="020B0604020202020204" pitchFamily="34" charset="-34"/>
                <a:ea typeface="Arial Unicode MS" panose="020B0604020202020204" pitchFamily="34" charset="-128"/>
                <a:cs typeface="Browallia New" panose="020B0604020202020204" pitchFamily="34" charset="-34"/>
              </a:rPr>
              <a:t>behalf</a:t>
            </a:r>
            <a:r>
              <a:rPr lang="fr-CH" sz="2600" dirty="0" smtClean="0">
                <a:solidFill>
                  <a:schemeClr val="tx1"/>
                </a:solidFill>
                <a:latin typeface="Browallia New" panose="020B0604020202020204" pitchFamily="34" charset="-34"/>
                <a:ea typeface="Arial Unicode MS" panose="020B0604020202020204" pitchFamily="34" charset="-128"/>
                <a:cs typeface="Browallia New" panose="020B0604020202020204" pitchFamily="34" charset="-34"/>
              </a:rPr>
              <a:t> of </a:t>
            </a:r>
            <a:r>
              <a:rPr lang="fr-CH" sz="2600" smtClean="0">
                <a:solidFill>
                  <a:schemeClr val="tx1"/>
                </a:solidFill>
                <a:latin typeface="Browallia New" panose="020B0604020202020204" pitchFamily="34" charset="-34"/>
                <a:ea typeface="Arial Unicode MS" panose="020B0604020202020204" pitchFamily="34" charset="-128"/>
                <a:cs typeface="Browallia New" panose="020B0604020202020204" pitchFamily="34" charset="-34"/>
              </a:rPr>
              <a:t>SPS </a:t>
            </a:r>
            <a:r>
              <a:rPr lang="en-GB" sz="2600" dirty="0" smtClean="0">
                <a:solidFill>
                  <a:schemeClr val="tx1"/>
                </a:solidFill>
                <a:latin typeface="Browallia New" panose="020B0604020202020204" pitchFamily="34" charset="-34"/>
                <a:ea typeface="Arial Unicode MS" panose="020B0604020202020204" pitchFamily="34" charset="-128"/>
                <a:cs typeface="Browallia New" panose="020B0604020202020204" pitchFamily="34" charset="-34"/>
              </a:rPr>
              <a:t>Operation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10/03/2016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BI Day, </a:t>
            </a:r>
            <a:r>
              <a:rPr lang="en-US" dirty="0" err="1" smtClean="0"/>
              <a:t>Archamps</a:t>
            </a:r>
            <a:endParaRPr lang="en-US" dirty="0"/>
          </a:p>
        </p:txBody>
      </p:sp>
      <p:sp>
        <p:nvSpPr>
          <p:cNvPr id="8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AA60D9-9C8D-42E7-847A-37099EA2308D}" type="slidenum">
              <a:rPr lang="en-US" b="1" smtClean="0">
                <a:solidFill>
                  <a:schemeClr val="tx1"/>
                </a:solidFill>
                <a:latin typeface="Browallia New" panose="020B0604020202020204" pitchFamily="34" charset="-34"/>
                <a:cs typeface="Browallia New" panose="020B0604020202020204" pitchFamily="34" charset="-34"/>
              </a:rPr>
              <a:pPr/>
              <a:t>1</a:t>
            </a:fld>
            <a:endParaRPr lang="en-US" b="1" dirty="0">
              <a:solidFill>
                <a:schemeClr val="tx1"/>
              </a:solidFill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12" name="Text Box 55"/>
          <p:cNvSpPr txBox="1">
            <a:spLocks noChangeArrowheads="1"/>
          </p:cNvSpPr>
          <p:nvPr/>
        </p:nvSpPr>
        <p:spPr bwMode="auto">
          <a:xfrm rot="16200000">
            <a:off x="-2707201" y="3693600"/>
            <a:ext cx="5871601" cy="457200"/>
          </a:xfrm>
          <a:prstGeom prst="rect">
            <a:avLst/>
          </a:prstGeom>
          <a:solidFill>
            <a:srgbClr val="DDDDD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endParaRPr kumimoji="1" lang="en-US" sz="2400" b="1" dirty="0">
              <a:solidFill>
                <a:srgbClr val="969696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3" name="Rectangle 12"/>
          <p:cNvSpPr>
            <a:spLocks noChangeAspect="1"/>
          </p:cNvSpPr>
          <p:nvPr/>
        </p:nvSpPr>
        <p:spPr>
          <a:xfrm>
            <a:off x="-1" y="914400"/>
            <a:ext cx="9144000" cy="72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1785" y="-1929"/>
            <a:ext cx="892215" cy="892215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7" y="0"/>
            <a:ext cx="902825" cy="9028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/>
          <a:p>
            <a:r>
              <a:rPr lang="en-US" dirty="0" smtClean="0"/>
              <a:t>10/03/2016</a:t>
            </a:r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en-US" dirty="0" smtClean="0"/>
              <a:t>BI Day, </a:t>
            </a:r>
            <a:r>
              <a:rPr lang="en-US" dirty="0" err="1" smtClean="0"/>
              <a:t>Archamps</a:t>
            </a:r>
            <a:endParaRPr lang="en-US" dirty="0"/>
          </a:p>
        </p:txBody>
      </p:sp>
      <p:sp>
        <p:nvSpPr>
          <p:cNvPr id="8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r>
              <a:rPr lang="en-US" b="1" dirty="0" smtClean="0">
                <a:solidFill>
                  <a:schemeClr val="tx1"/>
                </a:solidFill>
                <a:latin typeface="Browallia New" panose="020B0604020202020204" pitchFamily="34" charset="-34"/>
                <a:cs typeface="Browallia New" panose="020B0604020202020204" pitchFamily="34" charset="-34"/>
              </a:rPr>
              <a:t>10</a:t>
            </a:r>
          </a:p>
        </p:txBody>
      </p:sp>
      <p:sp>
        <p:nvSpPr>
          <p:cNvPr id="9" name="Text Box 55"/>
          <p:cNvSpPr txBox="1">
            <a:spLocks noChangeArrowheads="1"/>
          </p:cNvSpPr>
          <p:nvPr/>
        </p:nvSpPr>
        <p:spPr bwMode="auto">
          <a:xfrm rot="16200000">
            <a:off x="-2707201" y="3695568"/>
            <a:ext cx="5871601" cy="461665"/>
          </a:xfrm>
          <a:prstGeom prst="rect">
            <a:avLst/>
          </a:prstGeom>
          <a:solidFill>
            <a:srgbClr val="DDDDD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fr-CH" sz="2400" dirty="0" smtClean="0">
                <a:solidFill>
                  <a:schemeClr val="bg1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Browallia New" panose="020B0604020202020204" pitchFamily="34" charset="-34"/>
                <a:cs typeface="Browallia New" panose="020B0604020202020204" pitchFamily="34" charset="-34"/>
              </a:rPr>
              <a:t>Issues</a:t>
            </a:r>
            <a:endParaRPr lang="fr-CH" sz="2400" dirty="0">
              <a:solidFill>
                <a:schemeClr val="bg1">
                  <a:lumMod val="50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10" name="Rectangle 9"/>
          <p:cNvSpPr>
            <a:spLocks noChangeAspect="1"/>
          </p:cNvSpPr>
          <p:nvPr/>
        </p:nvSpPr>
        <p:spPr>
          <a:xfrm>
            <a:off x="-1" y="914400"/>
            <a:ext cx="9144000" cy="72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685800" y="0"/>
            <a:ext cx="7772400" cy="900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fr-CH" sz="60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12" name="Subtitle 2"/>
          <p:cNvSpPr txBox="1">
            <a:spLocks/>
          </p:cNvSpPr>
          <p:nvPr/>
        </p:nvSpPr>
        <p:spPr>
          <a:xfrm>
            <a:off x="457200" y="990600"/>
            <a:ext cx="8229600" cy="5181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>
              <a:buNone/>
            </a:pPr>
            <a:endParaRPr lang="en-GB" sz="2400" dirty="0" smtClean="0">
              <a:solidFill>
                <a:prstClr val="black"/>
              </a:solidFill>
              <a:latin typeface="Browallia New" panose="020B0604020202020204" pitchFamily="34" charset="-34"/>
              <a:cs typeface="Browallia New" panose="020B0604020202020204" pitchFamily="34" charset="-34"/>
              <a:sym typeface="Wingdings" pitchFamily="2" charset="2"/>
            </a:endParaRPr>
          </a:p>
          <a:p>
            <a:pPr marL="457200" lvl="1" indent="0">
              <a:buNone/>
            </a:pPr>
            <a:endParaRPr lang="en-GB" sz="24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685800" y="0"/>
            <a:ext cx="7772400" cy="900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4800" dirty="0" err="1" smtClean="0">
                <a:latin typeface="Browallia New" panose="020B0604020202020204" pitchFamily="34" charset="-34"/>
                <a:cs typeface="Browallia New" panose="020B0604020202020204" pitchFamily="34" charset="-34"/>
              </a:rPr>
              <a:t>Wirescanners</a:t>
            </a:r>
            <a:r>
              <a:rPr lang="fr-CH" sz="4000" dirty="0" smtClean="0">
                <a:latin typeface="Browallia New" panose="020B0604020202020204" pitchFamily="34" charset="-34"/>
                <a:cs typeface="Browallia New" panose="020B0604020202020204" pitchFamily="34" charset="-34"/>
              </a:rPr>
              <a:t>(2)</a:t>
            </a:r>
            <a:endParaRPr lang="en-US" sz="40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1785" y="-1929"/>
            <a:ext cx="892215" cy="892215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7" y="0"/>
            <a:ext cx="902825" cy="902825"/>
          </a:xfrm>
          <a:prstGeom prst="rect">
            <a:avLst/>
          </a:prstGeom>
        </p:spPr>
      </p:pic>
      <p:sp>
        <p:nvSpPr>
          <p:cNvPr id="17" name="Subtitle 2"/>
          <p:cNvSpPr txBox="1">
            <a:spLocks/>
          </p:cNvSpPr>
          <p:nvPr/>
        </p:nvSpPr>
        <p:spPr>
          <a:xfrm>
            <a:off x="609600" y="1143000"/>
            <a:ext cx="8229600" cy="5181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buFont typeface="Wingdings" panose="05000000000000000000" pitchFamily="2" charset="2"/>
              <a:buChar char="Ø"/>
            </a:pPr>
            <a:r>
              <a:rPr lang="en-GB" sz="2400" dirty="0" smtClean="0">
                <a:solidFill>
                  <a:prstClr val="black"/>
                </a:solidFill>
                <a:latin typeface="Browallia New" panose="020B0604020202020204" pitchFamily="34" charset="-34"/>
                <a:cs typeface="Browallia New" panose="020B0604020202020204" pitchFamily="34" charset="-34"/>
                <a:sym typeface="Wingdings" pitchFamily="2" charset="2"/>
              </a:rPr>
              <a:t>Bunch by bunch measurements are now limited to 80 bunches:</a:t>
            </a:r>
            <a:endParaRPr lang="en-GB" sz="2400" dirty="0">
              <a:solidFill>
                <a:prstClr val="black"/>
              </a:solidFill>
              <a:latin typeface="Browallia New" panose="020B0604020202020204" pitchFamily="34" charset="-34"/>
              <a:cs typeface="Browallia New" panose="020B0604020202020204" pitchFamily="34" charset="-34"/>
              <a:sym typeface="Wingdings" pitchFamily="2" charset="2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GB" sz="2400" dirty="0" smtClean="0">
              <a:solidFill>
                <a:prstClr val="black"/>
              </a:solidFill>
              <a:latin typeface="Browallia New" panose="020B0604020202020204" pitchFamily="34" charset="-34"/>
              <a:cs typeface="Browallia New" panose="020B0604020202020204" pitchFamily="34" charset="-34"/>
              <a:sym typeface="Wingdings" pitchFamily="2" charset="2"/>
            </a:endParaRPr>
          </a:p>
          <a:p>
            <a:pPr marL="0" indent="0">
              <a:buNone/>
            </a:pPr>
            <a:endParaRPr lang="en-GB" sz="2400" dirty="0" smtClean="0">
              <a:solidFill>
                <a:prstClr val="black"/>
              </a:solidFill>
              <a:latin typeface="Browallia New" panose="020B0604020202020204" pitchFamily="34" charset="-34"/>
              <a:cs typeface="Browallia New" panose="020B0604020202020204" pitchFamily="34" charset="-34"/>
              <a:sym typeface="Wingdings" pitchFamily="2" charset="2"/>
            </a:endParaRPr>
          </a:p>
          <a:p>
            <a:pPr marL="457200" lvl="1" indent="0">
              <a:buNone/>
            </a:pPr>
            <a:endParaRPr lang="en-GB" sz="24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153" y="1583340"/>
            <a:ext cx="7703927" cy="46592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3309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10/03/2016</a:t>
            </a:r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BI Day, </a:t>
            </a:r>
            <a:r>
              <a:rPr lang="en-US" dirty="0" err="1" smtClean="0"/>
              <a:t>Archamps</a:t>
            </a:r>
            <a:endParaRPr lang="en-US" dirty="0"/>
          </a:p>
        </p:txBody>
      </p:sp>
      <p:sp>
        <p:nvSpPr>
          <p:cNvPr id="8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tx1"/>
                </a:solidFill>
                <a:latin typeface="Browallia New" panose="020B0604020202020204" pitchFamily="34" charset="-34"/>
                <a:cs typeface="Browallia New" panose="020B0604020202020204" pitchFamily="34" charset="-34"/>
              </a:rPr>
              <a:t>11</a:t>
            </a:r>
            <a:endParaRPr lang="en-US" b="1" dirty="0">
              <a:solidFill>
                <a:schemeClr val="tx1"/>
              </a:solidFill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9" name="Text Box 55"/>
          <p:cNvSpPr txBox="1">
            <a:spLocks noChangeArrowheads="1"/>
          </p:cNvSpPr>
          <p:nvPr/>
        </p:nvSpPr>
        <p:spPr bwMode="auto">
          <a:xfrm rot="16200000">
            <a:off x="-2707201" y="3695568"/>
            <a:ext cx="5871601" cy="461665"/>
          </a:xfrm>
          <a:prstGeom prst="rect">
            <a:avLst/>
          </a:prstGeom>
          <a:solidFill>
            <a:srgbClr val="DDDDD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endParaRPr lang="fr-CH" sz="2400" dirty="0">
              <a:solidFill>
                <a:schemeClr val="bg1">
                  <a:lumMod val="50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10" name="Rectangle 9"/>
          <p:cNvSpPr>
            <a:spLocks noChangeAspect="1"/>
          </p:cNvSpPr>
          <p:nvPr/>
        </p:nvSpPr>
        <p:spPr>
          <a:xfrm>
            <a:off x="-1" y="914400"/>
            <a:ext cx="9144000" cy="72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685800" y="0"/>
            <a:ext cx="7772400" cy="900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fr-CH" sz="60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12" name="Subtitle 2"/>
          <p:cNvSpPr txBox="1">
            <a:spLocks/>
          </p:cNvSpPr>
          <p:nvPr/>
        </p:nvSpPr>
        <p:spPr>
          <a:xfrm>
            <a:off x="457200" y="990600"/>
            <a:ext cx="8229600" cy="518160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Ø"/>
            </a:pPr>
            <a:r>
              <a:rPr lang="en-GB" sz="2800" dirty="0" smtClean="0">
                <a:solidFill>
                  <a:prstClr val="black"/>
                </a:solidFill>
                <a:latin typeface="Browallia New" panose="020B0604020202020204" pitchFamily="34" charset="-34"/>
                <a:cs typeface="Browallia New" panose="020B0604020202020204" pitchFamily="34" charset="-34"/>
                <a:sym typeface="Wingdings" pitchFamily="2" charset="2"/>
              </a:rPr>
              <a:t>FBCT:</a:t>
            </a:r>
          </a:p>
          <a:p>
            <a:pPr marL="0" lvl="1" indent="0">
              <a:buNone/>
            </a:pPr>
            <a:r>
              <a:rPr lang="en-GB" sz="2400" dirty="0">
                <a:solidFill>
                  <a:prstClr val="black"/>
                </a:solidFill>
                <a:latin typeface="Browallia New" panose="020B0604020202020204" pitchFamily="34" charset="-34"/>
                <a:cs typeface="Browallia New" panose="020B0604020202020204" pitchFamily="34" charset="-34"/>
                <a:sym typeface="Wingdings" pitchFamily="2" charset="2"/>
              </a:rPr>
              <a:t>	</a:t>
            </a:r>
            <a:r>
              <a:rPr lang="en-GB" sz="2400" dirty="0" smtClean="0">
                <a:solidFill>
                  <a:prstClr val="black"/>
                </a:solidFill>
                <a:latin typeface="Browallia New" panose="020B0604020202020204" pitchFamily="34" charset="-34"/>
                <a:cs typeface="Browallia New" panose="020B0604020202020204" pitchFamily="34" charset="-34"/>
                <a:sym typeface="Wingdings" pitchFamily="2" charset="2"/>
              </a:rPr>
              <a:t>- Improve </a:t>
            </a:r>
            <a:r>
              <a:rPr lang="en-GB" sz="2400" dirty="0">
                <a:solidFill>
                  <a:prstClr val="black"/>
                </a:solidFill>
                <a:latin typeface="Browallia New" panose="020B0604020202020204" pitchFamily="34" charset="-34"/>
                <a:cs typeface="Browallia New" panose="020B0604020202020204" pitchFamily="34" charset="-34"/>
                <a:sym typeface="Wingdings" pitchFamily="2" charset="2"/>
              </a:rPr>
              <a:t>accuracy and Phase </a:t>
            </a:r>
            <a:r>
              <a:rPr lang="en-GB" sz="2400" dirty="0" smtClean="0">
                <a:solidFill>
                  <a:prstClr val="black"/>
                </a:solidFill>
                <a:latin typeface="Browallia New" panose="020B0604020202020204" pitchFamily="34" charset="-34"/>
                <a:cs typeface="Browallia New" panose="020B0604020202020204" pitchFamily="34" charset="-34"/>
                <a:sym typeface="Wingdings" pitchFamily="2" charset="2"/>
              </a:rPr>
              <a:t>adjustment  values from FBCT and BCTDC  	do not correspond</a:t>
            </a:r>
          </a:p>
          <a:p>
            <a:pPr marL="0" lvl="1" indent="0">
              <a:buNone/>
            </a:pPr>
            <a:r>
              <a:rPr lang="en-GB" sz="2400" dirty="0">
                <a:solidFill>
                  <a:prstClr val="black"/>
                </a:solidFill>
                <a:latin typeface="Browallia New" panose="020B0604020202020204" pitchFamily="34" charset="-34"/>
                <a:cs typeface="Browallia New" panose="020B0604020202020204" pitchFamily="34" charset="-34"/>
                <a:sym typeface="Wingdings" pitchFamily="2" charset="2"/>
              </a:rPr>
              <a:t>	</a:t>
            </a:r>
            <a:r>
              <a:rPr lang="en-GB" sz="2400" dirty="0" smtClean="0">
                <a:solidFill>
                  <a:prstClr val="black"/>
                </a:solidFill>
                <a:latin typeface="Browallia New" panose="020B0604020202020204" pitchFamily="34" charset="-34"/>
                <a:cs typeface="Browallia New" panose="020B0604020202020204" pitchFamily="34" charset="-34"/>
                <a:sym typeface="Wingdings" pitchFamily="2" charset="2"/>
              </a:rPr>
              <a:t>- Ensure measurement for Ions with fixed frequency acceleration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sz="2800" dirty="0" smtClean="0">
                <a:solidFill>
                  <a:prstClr val="black"/>
                </a:solidFill>
                <a:latin typeface="Browallia New" panose="020B0604020202020204" pitchFamily="34" charset="-34"/>
                <a:cs typeface="Browallia New" panose="020B0604020202020204" pitchFamily="34" charset="-34"/>
                <a:sym typeface="Wingdings" pitchFamily="2" charset="2"/>
              </a:rPr>
              <a:t>BCT:</a:t>
            </a:r>
          </a:p>
          <a:p>
            <a:pPr marL="0" indent="0">
              <a:buNone/>
            </a:pPr>
            <a:r>
              <a:rPr lang="en-GB" sz="2400" dirty="0" smtClean="0">
                <a:solidFill>
                  <a:prstClr val="black"/>
                </a:solidFill>
                <a:latin typeface="Browallia New" panose="020B0604020202020204" pitchFamily="34" charset="-34"/>
                <a:cs typeface="Browallia New" panose="020B0604020202020204" pitchFamily="34" charset="-34"/>
                <a:sym typeface="Wingdings" pitchFamily="2" charset="2"/>
              </a:rPr>
              <a:t>	- Ensure cross-calibration between different machines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sz="2800" dirty="0" smtClean="0">
                <a:solidFill>
                  <a:prstClr val="black"/>
                </a:solidFill>
                <a:latin typeface="Browallia New" panose="020B0604020202020204" pitchFamily="34" charset="-34"/>
                <a:cs typeface="Browallia New" panose="020B0604020202020204" pitchFamily="34" charset="-34"/>
                <a:sym typeface="Wingdings" pitchFamily="2" charset="2"/>
              </a:rPr>
              <a:t>BLM:</a:t>
            </a:r>
          </a:p>
          <a:p>
            <a:pPr marL="0" indent="0">
              <a:buNone/>
            </a:pPr>
            <a:r>
              <a:rPr lang="en-GB" sz="2400" dirty="0">
                <a:solidFill>
                  <a:prstClr val="black"/>
                </a:solidFill>
                <a:latin typeface="Browallia New" panose="020B0604020202020204" pitchFamily="34" charset="-34"/>
                <a:cs typeface="Browallia New" panose="020B0604020202020204" pitchFamily="34" charset="-34"/>
                <a:sym typeface="Wingdings" pitchFamily="2" charset="2"/>
              </a:rPr>
              <a:t>	</a:t>
            </a:r>
            <a:r>
              <a:rPr lang="en-GB" sz="2400" dirty="0" smtClean="0">
                <a:solidFill>
                  <a:prstClr val="black"/>
                </a:solidFill>
                <a:latin typeface="Browallia New" panose="020B0604020202020204" pitchFamily="34" charset="-34"/>
                <a:cs typeface="Browallia New" panose="020B0604020202020204" pitchFamily="34" charset="-34"/>
                <a:sym typeface="Wingdings" pitchFamily="2" charset="2"/>
              </a:rPr>
              <a:t>- Diamond BLMs at LSS4 and LSS6 need to become operational </a:t>
            </a:r>
          </a:p>
          <a:p>
            <a:pPr marL="0" indent="0">
              <a:buNone/>
            </a:pPr>
            <a:r>
              <a:rPr lang="en-GB" sz="2400" dirty="0">
                <a:solidFill>
                  <a:prstClr val="black"/>
                </a:solidFill>
                <a:latin typeface="Browallia New" panose="020B0604020202020204" pitchFamily="34" charset="-34"/>
                <a:cs typeface="Browallia New" panose="020B0604020202020204" pitchFamily="34" charset="-34"/>
                <a:sym typeface="Wingdings" pitchFamily="2" charset="2"/>
              </a:rPr>
              <a:t>	</a:t>
            </a:r>
            <a:r>
              <a:rPr lang="en-GB" sz="2400" dirty="0" smtClean="0">
                <a:solidFill>
                  <a:prstClr val="black"/>
                </a:solidFill>
                <a:latin typeface="Browallia New" panose="020B0604020202020204" pitchFamily="34" charset="-34"/>
                <a:cs typeface="Browallia New" panose="020B0604020202020204" pitchFamily="34" charset="-34"/>
                <a:sym typeface="Wingdings" pitchFamily="2" charset="2"/>
              </a:rPr>
              <a:t> FESA class needed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sz="2800" dirty="0" smtClean="0">
                <a:solidFill>
                  <a:prstClr val="black"/>
                </a:solidFill>
                <a:latin typeface="Browallia New" panose="020B0604020202020204" pitchFamily="34" charset="-34"/>
                <a:cs typeface="Browallia New" panose="020B0604020202020204" pitchFamily="34" charset="-34"/>
                <a:sym typeface="Wingdings" pitchFamily="2" charset="2"/>
              </a:rPr>
              <a:t>BSRT:</a:t>
            </a:r>
          </a:p>
          <a:p>
            <a:pPr marL="0" indent="0">
              <a:buNone/>
            </a:pPr>
            <a:r>
              <a:rPr lang="en-GB" sz="2400" dirty="0">
                <a:solidFill>
                  <a:prstClr val="black"/>
                </a:solidFill>
                <a:latin typeface="Browallia New" panose="020B0604020202020204" pitchFamily="34" charset="-34"/>
                <a:cs typeface="Browallia New" panose="020B0604020202020204" pitchFamily="34" charset="-34"/>
                <a:sym typeface="Wingdings" pitchFamily="2" charset="2"/>
              </a:rPr>
              <a:t>	</a:t>
            </a:r>
            <a:r>
              <a:rPr lang="en-GB" sz="2400" dirty="0" smtClean="0">
                <a:solidFill>
                  <a:prstClr val="black"/>
                </a:solidFill>
                <a:latin typeface="Browallia New" panose="020B0604020202020204" pitchFamily="34" charset="-34"/>
                <a:cs typeface="Browallia New" panose="020B0604020202020204" pitchFamily="34" charset="-34"/>
                <a:sym typeface="Wingdings" pitchFamily="2" charset="2"/>
              </a:rPr>
              <a:t>- Available for operations</a:t>
            </a:r>
          </a:p>
          <a:p>
            <a:pPr marL="0" indent="0">
              <a:buNone/>
            </a:pPr>
            <a:r>
              <a:rPr lang="en-GB" sz="2400" dirty="0" smtClean="0">
                <a:latin typeface="Browallia New" panose="020B0604020202020204" pitchFamily="34" charset="-34"/>
                <a:cs typeface="Browallia New" panose="020B0604020202020204" pitchFamily="34" charset="-34"/>
              </a:rPr>
              <a:t>	</a:t>
            </a:r>
            <a:r>
              <a:rPr lang="en-GB" sz="2400" dirty="0" smtClean="0">
                <a:latin typeface="Browallia New" panose="020B0604020202020204" pitchFamily="34" charset="-34"/>
                <a:cs typeface="Browallia New" panose="020B0604020202020204" pitchFamily="34" charset="-34"/>
                <a:sym typeface="Wingdings" panose="05000000000000000000" pitchFamily="2" charset="2"/>
              </a:rPr>
              <a:t> </a:t>
            </a:r>
            <a:r>
              <a:rPr lang="en-GB" sz="2400" dirty="0" smtClean="0">
                <a:latin typeface="Browallia New" panose="020B0604020202020204" pitchFamily="34" charset="-34"/>
                <a:cs typeface="Browallia New" panose="020B0604020202020204" pitchFamily="34" charset="-34"/>
              </a:rPr>
              <a:t>Unable </a:t>
            </a:r>
            <a:r>
              <a:rPr lang="en-GB" sz="24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to measure emittance at Flat Top with high intensity beam</a:t>
            </a:r>
            <a:endParaRPr lang="en-GB" sz="2400" dirty="0" smtClean="0">
              <a:solidFill>
                <a:prstClr val="black"/>
              </a:solidFill>
              <a:latin typeface="Browallia New" panose="020B0604020202020204" pitchFamily="34" charset="-34"/>
              <a:cs typeface="Browallia New" panose="020B0604020202020204" pitchFamily="34" charset="-34"/>
              <a:sym typeface="Wingdings" pitchFamily="2" charset="2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GB" sz="2800" dirty="0" smtClean="0">
              <a:solidFill>
                <a:prstClr val="black"/>
              </a:solidFill>
              <a:latin typeface="Browallia New" panose="020B0604020202020204" pitchFamily="34" charset="-34"/>
              <a:cs typeface="Browallia New" panose="020B0604020202020204" pitchFamily="34" charset="-34"/>
              <a:sym typeface="Wingdings" pitchFamily="2" charset="2"/>
            </a:endParaRPr>
          </a:p>
          <a:p>
            <a:pPr marL="0" indent="0">
              <a:buNone/>
            </a:pPr>
            <a:endParaRPr lang="en-GB" sz="2000" dirty="0" smtClean="0">
              <a:solidFill>
                <a:prstClr val="black"/>
              </a:solidFill>
              <a:latin typeface="Browallia New" panose="020B0604020202020204" pitchFamily="34" charset="-34"/>
              <a:cs typeface="Browallia New" panose="020B0604020202020204" pitchFamily="34" charset="-34"/>
              <a:sym typeface="Wingdings" pitchFamily="2" charset="2"/>
            </a:endParaRPr>
          </a:p>
          <a:p>
            <a:pPr marL="0" indent="0">
              <a:buNone/>
            </a:pPr>
            <a:endParaRPr lang="en-GB" sz="2400" dirty="0" smtClean="0">
              <a:solidFill>
                <a:prstClr val="black"/>
              </a:solidFill>
              <a:latin typeface="Browallia New" panose="020B0604020202020204" pitchFamily="34" charset="-34"/>
              <a:cs typeface="Browallia New" panose="020B0604020202020204" pitchFamily="34" charset="-34"/>
              <a:sym typeface="Wingdings" pitchFamily="2" charset="2"/>
            </a:endParaRPr>
          </a:p>
          <a:p>
            <a:pPr marL="457200" lvl="1" indent="0">
              <a:buNone/>
            </a:pPr>
            <a:endParaRPr lang="en-GB" sz="24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685800" y="0"/>
            <a:ext cx="7772400" cy="900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6000" dirty="0" smtClean="0">
                <a:latin typeface="Browallia New" panose="020B0604020202020204" pitchFamily="34" charset="-34"/>
                <a:cs typeface="Browallia New" panose="020B0604020202020204" pitchFamily="34" charset="-34"/>
              </a:rPr>
              <a:t>Requirements</a:t>
            </a:r>
            <a:endParaRPr lang="en-GB" sz="60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1785" y="-1929"/>
            <a:ext cx="892215" cy="892215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7" y="0"/>
            <a:ext cx="902825" cy="902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9276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10/03/2016</a:t>
            </a:r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BI Day, </a:t>
            </a:r>
            <a:r>
              <a:rPr lang="en-US" dirty="0" err="1" smtClean="0"/>
              <a:t>Archamps</a:t>
            </a:r>
            <a:endParaRPr lang="en-US" dirty="0"/>
          </a:p>
        </p:txBody>
      </p:sp>
      <p:sp>
        <p:nvSpPr>
          <p:cNvPr id="8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tx1"/>
                </a:solidFill>
                <a:latin typeface="Browallia New" panose="020B0604020202020204" pitchFamily="34" charset="-34"/>
                <a:cs typeface="Browallia New" panose="020B0604020202020204" pitchFamily="34" charset="-34"/>
              </a:rPr>
              <a:t>12</a:t>
            </a:r>
            <a:endParaRPr lang="en-US" b="1" dirty="0">
              <a:solidFill>
                <a:schemeClr val="tx1"/>
              </a:solidFill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9" name="Text Box 55"/>
          <p:cNvSpPr txBox="1">
            <a:spLocks noChangeArrowheads="1"/>
          </p:cNvSpPr>
          <p:nvPr/>
        </p:nvSpPr>
        <p:spPr bwMode="auto">
          <a:xfrm rot="16200000">
            <a:off x="-2707201" y="3695568"/>
            <a:ext cx="5871601" cy="461665"/>
          </a:xfrm>
          <a:prstGeom prst="rect">
            <a:avLst/>
          </a:prstGeom>
          <a:solidFill>
            <a:srgbClr val="DDDDD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n-GB" sz="2400" dirty="0" smtClean="0">
                <a:solidFill>
                  <a:schemeClr val="bg1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Browallia New" panose="020B0604020202020204" pitchFamily="34" charset="-34"/>
                <a:cs typeface="Browallia New" panose="020B0604020202020204" pitchFamily="34" charset="-34"/>
              </a:rPr>
              <a:t>Requirements</a:t>
            </a:r>
            <a:endParaRPr lang="en-GB" sz="2400" dirty="0">
              <a:solidFill>
                <a:schemeClr val="bg1">
                  <a:lumMod val="50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10" name="Rectangle 9"/>
          <p:cNvSpPr>
            <a:spLocks noChangeAspect="1"/>
          </p:cNvSpPr>
          <p:nvPr/>
        </p:nvSpPr>
        <p:spPr>
          <a:xfrm>
            <a:off x="-1" y="914400"/>
            <a:ext cx="9144000" cy="72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685800" y="0"/>
            <a:ext cx="7772400" cy="900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fr-CH" sz="60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12" name="Subtitle 2"/>
          <p:cNvSpPr txBox="1">
            <a:spLocks/>
          </p:cNvSpPr>
          <p:nvPr/>
        </p:nvSpPr>
        <p:spPr>
          <a:xfrm>
            <a:off x="457199" y="990600"/>
            <a:ext cx="8229601" cy="518160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Ø"/>
            </a:pPr>
            <a:r>
              <a:rPr lang="en-GB" sz="2800" dirty="0" smtClean="0">
                <a:solidFill>
                  <a:prstClr val="black"/>
                </a:solidFill>
                <a:latin typeface="Browallia New" panose="020B0604020202020204" pitchFamily="34" charset="-34"/>
                <a:cs typeface="Browallia New" panose="020B0604020202020204" pitchFamily="34" charset="-34"/>
                <a:sym typeface="Wingdings" pitchFamily="2" charset="2"/>
              </a:rPr>
              <a:t>MOPOS:</a:t>
            </a:r>
          </a:p>
          <a:p>
            <a:pPr marL="0" indent="0">
              <a:buNone/>
            </a:pPr>
            <a:r>
              <a:rPr lang="en-GB" sz="2800" dirty="0">
                <a:solidFill>
                  <a:prstClr val="black"/>
                </a:solidFill>
                <a:latin typeface="Browallia New" panose="020B0604020202020204" pitchFamily="34" charset="-34"/>
                <a:cs typeface="Browallia New" panose="020B0604020202020204" pitchFamily="34" charset="-34"/>
                <a:sym typeface="Wingdings" pitchFamily="2" charset="2"/>
              </a:rPr>
              <a:t>	</a:t>
            </a:r>
            <a:r>
              <a:rPr lang="en-GB" sz="2800" dirty="0" smtClean="0">
                <a:solidFill>
                  <a:prstClr val="black"/>
                </a:solidFill>
                <a:latin typeface="Browallia New" panose="020B0604020202020204" pitchFamily="34" charset="-34"/>
                <a:cs typeface="Browallia New" panose="020B0604020202020204" pitchFamily="34" charset="-34"/>
                <a:sym typeface="Wingdings" pitchFamily="2" charset="2"/>
              </a:rPr>
              <a:t>- Setting persistent when rebooting the FEC</a:t>
            </a:r>
          </a:p>
          <a:p>
            <a:pPr marL="0" indent="0">
              <a:buNone/>
            </a:pPr>
            <a:r>
              <a:rPr lang="en-GB" sz="2800" dirty="0">
                <a:solidFill>
                  <a:prstClr val="black"/>
                </a:solidFill>
                <a:latin typeface="Browallia New" panose="020B0604020202020204" pitchFamily="34" charset="-34"/>
                <a:cs typeface="Browallia New" panose="020B0604020202020204" pitchFamily="34" charset="-34"/>
                <a:sym typeface="Wingdings" pitchFamily="2" charset="2"/>
              </a:rPr>
              <a:t>	</a:t>
            </a:r>
            <a:r>
              <a:rPr lang="en-GB" sz="2800" dirty="0" smtClean="0">
                <a:solidFill>
                  <a:prstClr val="black"/>
                </a:solidFill>
                <a:latin typeface="Browallia New" panose="020B0604020202020204" pitchFamily="34" charset="-34"/>
                <a:cs typeface="Browallia New" panose="020B0604020202020204" pitchFamily="34" charset="-34"/>
                <a:sym typeface="Wingdings" panose="05000000000000000000" pitchFamily="2" charset="2"/>
              </a:rPr>
              <a:t> the gate is changing to 30mm settings instead of staying in 	operational configuration</a:t>
            </a:r>
          </a:p>
          <a:p>
            <a:pPr>
              <a:buFont typeface="Wingdings" panose="05000000000000000000" pitchFamily="2" charset="2"/>
              <a:buChar char="Ø"/>
            </a:pPr>
            <a:endParaRPr lang="en-GB" sz="2000" dirty="0" smtClean="0">
              <a:solidFill>
                <a:prstClr val="black"/>
              </a:solidFill>
              <a:latin typeface="Browallia New" panose="020B0604020202020204" pitchFamily="34" charset="-34"/>
              <a:cs typeface="Browallia New" panose="020B0604020202020204" pitchFamily="34" charset="-34"/>
              <a:sym typeface="Wingdings" pitchFamily="2" charset="2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GB" sz="2800" dirty="0" err="1" smtClean="0">
                <a:solidFill>
                  <a:prstClr val="black"/>
                </a:solidFill>
                <a:latin typeface="Browallia New" panose="020B0604020202020204" pitchFamily="34" charset="-34"/>
                <a:cs typeface="Browallia New" panose="020B0604020202020204" pitchFamily="34" charset="-34"/>
                <a:sym typeface="Wingdings" pitchFamily="2" charset="2"/>
              </a:rPr>
              <a:t>Wirescanners</a:t>
            </a:r>
            <a:r>
              <a:rPr lang="en-GB" sz="2800" dirty="0" smtClean="0">
                <a:solidFill>
                  <a:prstClr val="black"/>
                </a:solidFill>
                <a:latin typeface="Browallia New" panose="020B0604020202020204" pitchFamily="34" charset="-34"/>
                <a:cs typeface="Browallia New" panose="020B0604020202020204" pitchFamily="34" charset="-34"/>
                <a:sym typeface="Wingdings" pitchFamily="2" charset="2"/>
              </a:rPr>
              <a:t>:</a:t>
            </a:r>
          </a:p>
          <a:p>
            <a:pPr marL="0" indent="0">
              <a:buNone/>
            </a:pPr>
            <a:r>
              <a:rPr lang="en-GB" sz="2800" dirty="0">
                <a:solidFill>
                  <a:prstClr val="black"/>
                </a:solidFill>
                <a:latin typeface="Browallia New" panose="020B0604020202020204" pitchFamily="34" charset="-34"/>
                <a:cs typeface="Browallia New" panose="020B0604020202020204" pitchFamily="34" charset="-34"/>
                <a:sym typeface="Wingdings" pitchFamily="2" charset="2"/>
              </a:rPr>
              <a:t>	</a:t>
            </a:r>
            <a:r>
              <a:rPr lang="en-GB" sz="2800" dirty="0" smtClean="0">
                <a:solidFill>
                  <a:prstClr val="black"/>
                </a:solidFill>
                <a:latin typeface="Browallia New" panose="020B0604020202020204" pitchFamily="34" charset="-34"/>
                <a:cs typeface="Browallia New" panose="020B0604020202020204" pitchFamily="34" charset="-34"/>
                <a:sym typeface="Wingdings" pitchFamily="2" charset="2"/>
              </a:rPr>
              <a:t>- More modern electronics and front end without memory restrictions</a:t>
            </a:r>
          </a:p>
          <a:p>
            <a:pPr marL="0" indent="0">
              <a:buNone/>
            </a:pPr>
            <a:r>
              <a:rPr lang="en-GB" sz="2800" dirty="0">
                <a:solidFill>
                  <a:prstClr val="black"/>
                </a:solidFill>
                <a:latin typeface="Browallia New" panose="020B0604020202020204" pitchFamily="34" charset="-34"/>
                <a:cs typeface="Browallia New" panose="020B0604020202020204" pitchFamily="34" charset="-34"/>
                <a:sym typeface="Wingdings" pitchFamily="2" charset="2"/>
              </a:rPr>
              <a:t>	</a:t>
            </a:r>
            <a:r>
              <a:rPr lang="en-GB" sz="2800" dirty="0" smtClean="0">
                <a:solidFill>
                  <a:prstClr val="black"/>
                </a:solidFill>
                <a:latin typeface="Browallia New" panose="020B0604020202020204" pitchFamily="34" charset="-34"/>
                <a:cs typeface="Browallia New" panose="020B0604020202020204" pitchFamily="34" charset="-34"/>
                <a:sym typeface="Wingdings" pitchFamily="2" charset="2"/>
              </a:rPr>
              <a:t> to be able to measure bunch by bunch without limitations </a:t>
            </a:r>
          </a:p>
          <a:p>
            <a:pPr marL="0" indent="0">
              <a:buNone/>
            </a:pPr>
            <a:r>
              <a:rPr lang="en-GB" sz="2800" dirty="0">
                <a:solidFill>
                  <a:prstClr val="black"/>
                </a:solidFill>
                <a:latin typeface="Browallia New" panose="020B0604020202020204" pitchFamily="34" charset="-34"/>
                <a:cs typeface="Browallia New" panose="020B0604020202020204" pitchFamily="34" charset="-34"/>
                <a:sym typeface="Wingdings" pitchFamily="2" charset="2"/>
              </a:rPr>
              <a:t>	</a:t>
            </a:r>
            <a:r>
              <a:rPr lang="en-GB" sz="2800" dirty="0" smtClean="0">
                <a:solidFill>
                  <a:prstClr val="black"/>
                </a:solidFill>
                <a:latin typeface="Browallia New" panose="020B0604020202020204" pitchFamily="34" charset="-34"/>
                <a:cs typeface="Browallia New" panose="020B0604020202020204" pitchFamily="34" charset="-34"/>
                <a:sym typeface="Wingdings" pitchFamily="2" charset="2"/>
              </a:rPr>
              <a:t>(now 80 	bunches 	max.)</a:t>
            </a:r>
          </a:p>
          <a:p>
            <a:pPr marL="0" indent="0">
              <a:buNone/>
            </a:pPr>
            <a:r>
              <a:rPr lang="en-GB" sz="2800" dirty="0">
                <a:solidFill>
                  <a:prstClr val="black"/>
                </a:solidFill>
                <a:latin typeface="Browallia New" panose="020B0604020202020204" pitchFamily="34" charset="-34"/>
                <a:cs typeface="Browallia New" panose="020B0604020202020204" pitchFamily="34" charset="-34"/>
                <a:sym typeface="Wingdings" pitchFamily="2" charset="2"/>
              </a:rPr>
              <a:t>	</a:t>
            </a:r>
            <a:r>
              <a:rPr lang="en-GB" sz="2800" dirty="0" smtClean="0">
                <a:solidFill>
                  <a:prstClr val="black"/>
                </a:solidFill>
                <a:latin typeface="Browallia New" panose="020B0604020202020204" pitchFamily="34" charset="-34"/>
                <a:cs typeface="Browallia New" panose="020B0604020202020204" pitchFamily="34" charset="-34"/>
                <a:sym typeface="Wingdings" pitchFamily="2" charset="2"/>
              </a:rPr>
              <a:t>- New FESA class </a:t>
            </a:r>
          </a:p>
          <a:p>
            <a:pPr marL="0" indent="0">
              <a:buNone/>
            </a:pPr>
            <a:r>
              <a:rPr lang="en-GB" sz="2800" dirty="0">
                <a:solidFill>
                  <a:prstClr val="black"/>
                </a:solidFill>
                <a:latin typeface="Browallia New" panose="020B0604020202020204" pitchFamily="34" charset="-34"/>
                <a:cs typeface="Browallia New" panose="020B0604020202020204" pitchFamily="34" charset="-34"/>
                <a:sym typeface="Wingdings" pitchFamily="2" charset="2"/>
              </a:rPr>
              <a:t>	</a:t>
            </a:r>
            <a:r>
              <a:rPr lang="en-GB" sz="2800" dirty="0" smtClean="0">
                <a:solidFill>
                  <a:prstClr val="black"/>
                </a:solidFill>
                <a:latin typeface="Browallia New" panose="020B0604020202020204" pitchFamily="34" charset="-34"/>
                <a:cs typeface="Browallia New" panose="020B0604020202020204" pitchFamily="34" charset="-34"/>
                <a:sym typeface="Wingdings" pitchFamily="2" charset="2"/>
              </a:rPr>
              <a:t> less data treatment at application level (to be discussed with OP)</a:t>
            </a:r>
          </a:p>
          <a:p>
            <a:pPr marL="0" indent="0">
              <a:buNone/>
            </a:pPr>
            <a:r>
              <a:rPr lang="en-GB" sz="2800" dirty="0">
                <a:solidFill>
                  <a:prstClr val="black"/>
                </a:solidFill>
                <a:latin typeface="Browallia New" panose="020B0604020202020204" pitchFamily="34" charset="-34"/>
                <a:cs typeface="Browallia New" panose="020B0604020202020204" pitchFamily="34" charset="-34"/>
                <a:sym typeface="Wingdings" pitchFamily="2" charset="2"/>
              </a:rPr>
              <a:t>	</a:t>
            </a:r>
            <a:r>
              <a:rPr lang="en-GB" sz="2800" dirty="0" smtClean="0">
                <a:solidFill>
                  <a:prstClr val="black"/>
                </a:solidFill>
                <a:latin typeface="Browallia New" panose="020B0604020202020204" pitchFamily="34" charset="-34"/>
                <a:cs typeface="Browallia New" panose="020B0604020202020204" pitchFamily="34" charset="-34"/>
                <a:sym typeface="Wingdings" panose="05000000000000000000" pitchFamily="2" charset="2"/>
              </a:rPr>
              <a:t>- Fitting/smoothing of the wire position readout data</a:t>
            </a:r>
          </a:p>
          <a:p>
            <a:pPr marL="0" indent="0">
              <a:buNone/>
            </a:pPr>
            <a:r>
              <a:rPr lang="en-GB" sz="2800" dirty="0" smtClean="0">
                <a:solidFill>
                  <a:prstClr val="black"/>
                </a:solidFill>
                <a:latin typeface="Browallia New" panose="020B0604020202020204" pitchFamily="34" charset="-34"/>
                <a:cs typeface="Browallia New" panose="020B0604020202020204" pitchFamily="34" charset="-34"/>
                <a:sym typeface="Wingdings" panose="05000000000000000000" pitchFamily="2" charset="2"/>
              </a:rPr>
              <a:t>	- Prototype operational ASAP</a:t>
            </a:r>
          </a:p>
          <a:p>
            <a:pPr marL="0" indent="0">
              <a:buNone/>
            </a:pPr>
            <a:endParaRPr lang="en-GB" sz="2400" dirty="0" smtClean="0">
              <a:solidFill>
                <a:prstClr val="black"/>
              </a:solidFill>
              <a:latin typeface="Browallia New" panose="020B0604020202020204" pitchFamily="34" charset="-34"/>
              <a:cs typeface="Browallia New" panose="020B0604020202020204" pitchFamily="34" charset="-34"/>
              <a:sym typeface="Wingdings" pitchFamily="2" charset="2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GB" sz="2400" dirty="0" smtClean="0">
              <a:solidFill>
                <a:prstClr val="black"/>
              </a:solidFill>
              <a:latin typeface="Browallia New" panose="020B0604020202020204" pitchFamily="34" charset="-34"/>
              <a:cs typeface="Browallia New" panose="020B0604020202020204" pitchFamily="34" charset="-34"/>
              <a:sym typeface="Wingdings" pitchFamily="2" charset="2"/>
            </a:endParaRPr>
          </a:p>
          <a:p>
            <a:pPr marL="457200" lvl="1" indent="0">
              <a:buNone/>
            </a:pPr>
            <a:endParaRPr lang="en-GB" sz="24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685800" y="0"/>
            <a:ext cx="7772400" cy="900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fr-CH" sz="60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1785" y="-1929"/>
            <a:ext cx="892215" cy="892215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7" y="0"/>
            <a:ext cx="902825" cy="902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2191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10/03/2016</a:t>
            </a:r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BI Day, </a:t>
            </a:r>
            <a:r>
              <a:rPr lang="en-US" dirty="0" err="1" smtClean="0"/>
              <a:t>Archamps</a:t>
            </a:r>
            <a:endParaRPr lang="en-US" dirty="0"/>
          </a:p>
        </p:txBody>
      </p:sp>
      <p:sp>
        <p:nvSpPr>
          <p:cNvPr id="8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tx1"/>
                </a:solidFill>
                <a:latin typeface="Browallia New" panose="020B0604020202020204" pitchFamily="34" charset="-34"/>
                <a:cs typeface="Browallia New" panose="020B0604020202020204" pitchFamily="34" charset="-34"/>
              </a:rPr>
              <a:t>13</a:t>
            </a:r>
            <a:endParaRPr lang="en-US" b="1" dirty="0">
              <a:solidFill>
                <a:schemeClr val="tx1"/>
              </a:solidFill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9" name="Text Box 55"/>
          <p:cNvSpPr txBox="1">
            <a:spLocks noChangeArrowheads="1"/>
          </p:cNvSpPr>
          <p:nvPr/>
        </p:nvSpPr>
        <p:spPr bwMode="auto">
          <a:xfrm rot="16200000">
            <a:off x="-2707201" y="3695568"/>
            <a:ext cx="5871601" cy="461665"/>
          </a:xfrm>
          <a:prstGeom prst="rect">
            <a:avLst/>
          </a:prstGeom>
          <a:solidFill>
            <a:srgbClr val="DDDDD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endParaRPr lang="fr-CH" sz="2400" dirty="0">
              <a:solidFill>
                <a:schemeClr val="bg1">
                  <a:lumMod val="50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10" name="Rectangle 9"/>
          <p:cNvSpPr>
            <a:spLocks noChangeAspect="1"/>
          </p:cNvSpPr>
          <p:nvPr/>
        </p:nvSpPr>
        <p:spPr>
          <a:xfrm>
            <a:off x="-1" y="914400"/>
            <a:ext cx="9144000" cy="72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941890" y="-293237"/>
            <a:ext cx="7772400" cy="900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fr-CH" sz="60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12" name="Subtitle 2"/>
          <p:cNvSpPr txBox="1">
            <a:spLocks/>
          </p:cNvSpPr>
          <p:nvPr/>
        </p:nvSpPr>
        <p:spPr>
          <a:xfrm>
            <a:off x="457200" y="990600"/>
            <a:ext cx="8229600" cy="5181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GB" sz="2400" dirty="0" smtClean="0">
              <a:solidFill>
                <a:prstClr val="black"/>
              </a:solidFill>
              <a:latin typeface="Browallia New" panose="020B0604020202020204" pitchFamily="34" charset="-34"/>
              <a:cs typeface="Browallia New" panose="020B0604020202020204" pitchFamily="34" charset="-34"/>
              <a:sym typeface="Wingdings" pitchFamily="2" charset="2"/>
            </a:endParaRPr>
          </a:p>
          <a:p>
            <a:pPr marL="457200" lvl="1" indent="0">
              <a:buNone/>
            </a:pPr>
            <a:endParaRPr lang="en-GB" sz="24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685800" y="0"/>
            <a:ext cx="7772400" cy="900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6000" dirty="0" smtClean="0">
                <a:latin typeface="Browallia New" panose="020B0604020202020204" pitchFamily="34" charset="-34"/>
                <a:cs typeface="Browallia New" panose="020B0604020202020204" pitchFamily="34" charset="-34"/>
              </a:rPr>
              <a:t>Outlook</a:t>
            </a:r>
            <a:endParaRPr lang="fr-CH" sz="60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1785" y="-1929"/>
            <a:ext cx="892215" cy="892215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7" y="0"/>
            <a:ext cx="902825" cy="902825"/>
          </a:xfrm>
          <a:prstGeom prst="rect">
            <a:avLst/>
          </a:prstGeom>
        </p:spPr>
      </p:pic>
      <p:sp>
        <p:nvSpPr>
          <p:cNvPr id="16" name="Title 1"/>
          <p:cNvSpPr txBox="1">
            <a:spLocks/>
          </p:cNvSpPr>
          <p:nvPr/>
        </p:nvSpPr>
        <p:spPr>
          <a:xfrm>
            <a:off x="876782" y="-20324"/>
            <a:ext cx="7772400" cy="900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fr-CH" sz="60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3178214" y="6538912"/>
            <a:ext cx="596578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GB" sz="24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18" name="Subtitle 2"/>
          <p:cNvSpPr txBox="1">
            <a:spLocks/>
          </p:cNvSpPr>
          <p:nvPr/>
        </p:nvSpPr>
        <p:spPr>
          <a:xfrm>
            <a:off x="457200" y="990600"/>
            <a:ext cx="8229600" cy="518160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GB" sz="2600" dirty="0" smtClean="0">
              <a:latin typeface="Browallia New" panose="020B0604020202020204" pitchFamily="34" charset="-34"/>
              <a:cs typeface="Browallia New" panose="020B0604020202020204" pitchFamily="34" charset="-34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GB" sz="2600" dirty="0" smtClean="0">
                <a:latin typeface="Browallia New" panose="020B0604020202020204" pitchFamily="34" charset="-34"/>
                <a:cs typeface="Browallia New" panose="020B0604020202020204" pitchFamily="34" charset="-34"/>
              </a:rPr>
              <a:t>SEM grid essential for setting-up and to minimize losses</a:t>
            </a:r>
          </a:p>
          <a:p>
            <a:pPr>
              <a:buFont typeface="Wingdings" panose="05000000000000000000" pitchFamily="2" charset="2"/>
              <a:buChar char="Ø"/>
            </a:pPr>
            <a:endParaRPr lang="en-GB" sz="26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GB" sz="26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BTV control is up to date and user </a:t>
            </a:r>
            <a:r>
              <a:rPr lang="en-GB" sz="2600" dirty="0" smtClean="0">
                <a:latin typeface="Browallia New" panose="020B0604020202020204" pitchFamily="34" charset="-34"/>
                <a:cs typeface="Browallia New" panose="020B0604020202020204" pitchFamily="34" charset="-34"/>
              </a:rPr>
              <a:t>friendly</a:t>
            </a:r>
          </a:p>
          <a:p>
            <a:pPr>
              <a:buFont typeface="Wingdings" panose="05000000000000000000" pitchFamily="2" charset="2"/>
              <a:buChar char="Ø"/>
            </a:pPr>
            <a:endParaRPr lang="en-GB" sz="26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GB" sz="26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Several </a:t>
            </a:r>
            <a:r>
              <a:rPr lang="en-GB" sz="2600" dirty="0" smtClean="0">
                <a:latin typeface="Browallia New" panose="020B0604020202020204" pitchFamily="34" charset="-34"/>
                <a:cs typeface="Browallia New" panose="020B0604020202020204" pitchFamily="34" charset="-34"/>
              </a:rPr>
              <a:t>BPMs were in </a:t>
            </a:r>
            <a:r>
              <a:rPr lang="en-GB" sz="26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a bad state which </a:t>
            </a:r>
            <a:r>
              <a:rPr lang="en-GB" sz="2600" dirty="0" smtClean="0">
                <a:latin typeface="Browallia New" panose="020B0604020202020204" pitchFamily="34" charset="-34"/>
                <a:cs typeface="Browallia New" panose="020B0604020202020204" pitchFamily="34" charset="-34"/>
              </a:rPr>
              <a:t>have now </a:t>
            </a:r>
            <a:r>
              <a:rPr lang="en-GB" sz="26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been </a:t>
            </a:r>
            <a:r>
              <a:rPr lang="en-GB" sz="2600" dirty="0" smtClean="0">
                <a:latin typeface="Browallia New" panose="020B0604020202020204" pitchFamily="34" charset="-34"/>
                <a:cs typeface="Browallia New" panose="020B0604020202020204" pitchFamily="34" charset="-34"/>
              </a:rPr>
              <a:t>fixed</a:t>
            </a:r>
          </a:p>
          <a:p>
            <a:pPr>
              <a:buFont typeface="Wingdings" panose="05000000000000000000" pitchFamily="2" charset="2"/>
              <a:buChar char="Ø"/>
            </a:pPr>
            <a:endParaRPr lang="en-GB" sz="26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GB" sz="2600" dirty="0" err="1" smtClean="0">
                <a:latin typeface="Browallia New" panose="020B0604020202020204" pitchFamily="34" charset="-34"/>
                <a:cs typeface="Browallia New" panose="020B0604020202020204" pitchFamily="34" charset="-34"/>
              </a:rPr>
              <a:t>Wirescanners</a:t>
            </a:r>
            <a:r>
              <a:rPr lang="en-GB" sz="2600" dirty="0" smtClean="0">
                <a:latin typeface="Browallia New" panose="020B0604020202020204" pitchFamily="34" charset="-34"/>
                <a:cs typeface="Browallia New" panose="020B0604020202020204" pitchFamily="34" charset="-34"/>
              </a:rPr>
              <a:t> highly solicited in 2015</a:t>
            </a:r>
          </a:p>
          <a:p>
            <a:pPr>
              <a:buFont typeface="Wingdings" panose="05000000000000000000" pitchFamily="2" charset="2"/>
              <a:buChar char="Ø"/>
            </a:pPr>
            <a:endParaRPr lang="fr-CH" sz="26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GB" sz="2600" dirty="0" smtClean="0">
                <a:latin typeface="Browallia New" panose="020B0604020202020204" pitchFamily="34" charset="-34"/>
                <a:cs typeface="Browallia New" panose="020B0604020202020204" pitchFamily="34" charset="-34"/>
              </a:rPr>
              <a:t>Cross-calibration </a:t>
            </a:r>
            <a:r>
              <a:rPr lang="en-GB" sz="26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of emittance measurements </a:t>
            </a:r>
            <a:r>
              <a:rPr lang="en-GB" sz="2600" dirty="0" smtClean="0">
                <a:latin typeface="Browallia New" panose="020B0604020202020204" pitchFamily="34" charset="-34"/>
                <a:cs typeface="Browallia New" panose="020B0604020202020204" pitchFamily="34" charset="-34"/>
              </a:rPr>
              <a:t>needed along </a:t>
            </a:r>
            <a:r>
              <a:rPr lang="en-GB" sz="26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the injector</a:t>
            </a:r>
          </a:p>
          <a:p>
            <a:pPr marL="0" indent="0">
              <a:buNone/>
            </a:pPr>
            <a:r>
              <a:rPr lang="en-GB" sz="26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chain and the </a:t>
            </a:r>
            <a:r>
              <a:rPr lang="en-GB" sz="2600" dirty="0" smtClean="0">
                <a:latin typeface="Browallia New" panose="020B0604020202020204" pitchFamily="34" charset="-34"/>
                <a:cs typeface="Browallia New" panose="020B0604020202020204" pitchFamily="34" charset="-34"/>
              </a:rPr>
              <a:t>LHC</a:t>
            </a:r>
          </a:p>
          <a:p>
            <a:pPr>
              <a:buFont typeface="Wingdings" panose="05000000000000000000" pitchFamily="2" charset="2"/>
              <a:buChar char="Ø"/>
            </a:pPr>
            <a:endParaRPr lang="en-GB" sz="26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GB" sz="2600" dirty="0" smtClean="0">
                <a:latin typeface="Browallia New" panose="020B0604020202020204" pitchFamily="34" charset="-34"/>
                <a:cs typeface="Browallia New" panose="020B0604020202020204" pitchFamily="34" charset="-34"/>
              </a:rPr>
              <a:t>BSRT strongly demanded </a:t>
            </a:r>
          </a:p>
          <a:p>
            <a:pPr marL="0" indent="0">
              <a:buNone/>
            </a:pPr>
            <a:endParaRPr lang="en-GB" sz="26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  <a:p>
            <a:pPr marL="457200" lvl="1" indent="0">
              <a:buNone/>
            </a:pPr>
            <a:endParaRPr lang="en-GB" sz="24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865149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10/03/2016</a:t>
            </a:r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BI Day, </a:t>
            </a:r>
            <a:r>
              <a:rPr lang="en-US" dirty="0" err="1" smtClean="0"/>
              <a:t>Archamps</a:t>
            </a:r>
            <a:endParaRPr lang="en-US" dirty="0"/>
          </a:p>
        </p:txBody>
      </p:sp>
      <p:sp>
        <p:nvSpPr>
          <p:cNvPr id="8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tx1"/>
                </a:solidFill>
                <a:latin typeface="Browallia New" panose="020B0604020202020204" pitchFamily="34" charset="-34"/>
                <a:cs typeface="Browallia New" panose="020B0604020202020204" pitchFamily="34" charset="-34"/>
              </a:rPr>
              <a:t>14</a:t>
            </a:r>
            <a:endParaRPr lang="en-US" b="1" dirty="0">
              <a:solidFill>
                <a:schemeClr val="tx1"/>
              </a:solidFill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9" name="Text Box 55"/>
          <p:cNvSpPr txBox="1">
            <a:spLocks noChangeArrowheads="1"/>
          </p:cNvSpPr>
          <p:nvPr/>
        </p:nvSpPr>
        <p:spPr bwMode="auto">
          <a:xfrm rot="16200000">
            <a:off x="-2707201" y="3695568"/>
            <a:ext cx="5871601" cy="461665"/>
          </a:xfrm>
          <a:prstGeom prst="rect">
            <a:avLst/>
          </a:prstGeom>
          <a:solidFill>
            <a:srgbClr val="DDDDD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endParaRPr lang="fr-CH" sz="2400" dirty="0">
              <a:solidFill>
                <a:schemeClr val="bg1">
                  <a:lumMod val="50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10" name="Rectangle 9"/>
          <p:cNvSpPr>
            <a:spLocks noChangeAspect="1"/>
          </p:cNvSpPr>
          <p:nvPr/>
        </p:nvSpPr>
        <p:spPr>
          <a:xfrm>
            <a:off x="-1" y="914400"/>
            <a:ext cx="9144000" cy="72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941890" y="-293237"/>
            <a:ext cx="7772400" cy="900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fr-CH" sz="60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12" name="Subtitle 2"/>
          <p:cNvSpPr txBox="1">
            <a:spLocks/>
          </p:cNvSpPr>
          <p:nvPr/>
        </p:nvSpPr>
        <p:spPr>
          <a:xfrm>
            <a:off x="457200" y="990600"/>
            <a:ext cx="8229600" cy="5181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GB" sz="2400" dirty="0" smtClean="0">
              <a:solidFill>
                <a:prstClr val="black"/>
              </a:solidFill>
              <a:latin typeface="Browallia New" panose="020B0604020202020204" pitchFamily="34" charset="-34"/>
              <a:cs typeface="Browallia New" panose="020B0604020202020204" pitchFamily="34" charset="-34"/>
              <a:sym typeface="Wingdings" pitchFamily="2" charset="2"/>
            </a:endParaRPr>
          </a:p>
          <a:p>
            <a:pPr marL="457200" lvl="1" indent="0">
              <a:buNone/>
            </a:pPr>
            <a:endParaRPr lang="en-GB" sz="24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685800" y="0"/>
            <a:ext cx="7772400" cy="900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6000" dirty="0" smtClean="0">
                <a:latin typeface="Browallia New" panose="020B0604020202020204" pitchFamily="34" charset="-34"/>
                <a:cs typeface="Browallia New" panose="020B0604020202020204" pitchFamily="34" charset="-34"/>
              </a:rPr>
              <a:t>Conclusion</a:t>
            </a:r>
            <a:endParaRPr lang="fr-CH" sz="60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1785" y="-1929"/>
            <a:ext cx="892215" cy="892215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7" y="0"/>
            <a:ext cx="902825" cy="902825"/>
          </a:xfrm>
          <a:prstGeom prst="rect">
            <a:avLst/>
          </a:prstGeom>
        </p:spPr>
      </p:pic>
      <p:sp>
        <p:nvSpPr>
          <p:cNvPr id="16" name="Title 1"/>
          <p:cNvSpPr txBox="1">
            <a:spLocks/>
          </p:cNvSpPr>
          <p:nvPr/>
        </p:nvSpPr>
        <p:spPr>
          <a:xfrm>
            <a:off x="876782" y="-20324"/>
            <a:ext cx="7772400" cy="900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fr-CH" sz="60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3178214" y="6538912"/>
            <a:ext cx="596578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GB" sz="24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18" name="Subtitle 2"/>
          <p:cNvSpPr txBox="1">
            <a:spLocks/>
          </p:cNvSpPr>
          <p:nvPr/>
        </p:nvSpPr>
        <p:spPr>
          <a:xfrm>
            <a:off x="457200" y="1447800"/>
            <a:ext cx="8229600" cy="5181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GB" sz="2400" dirty="0" smtClean="0">
              <a:latin typeface="Browallia New" panose="020B0604020202020204" pitchFamily="34" charset="-34"/>
              <a:cs typeface="Browallia New" panose="020B0604020202020204" pitchFamily="34" charset="-34"/>
            </a:endParaRPr>
          </a:p>
          <a:p>
            <a:pPr marL="0" indent="0">
              <a:buNone/>
            </a:pPr>
            <a:r>
              <a:rPr lang="en-GB" sz="2400" dirty="0" smtClean="0">
                <a:latin typeface="Browallia New" panose="020B0604020202020204" pitchFamily="34" charset="-34"/>
                <a:cs typeface="Browallia New" panose="020B0604020202020204" pitchFamily="34" charset="-34"/>
              </a:rPr>
              <a:t>Pending work in NA due to radiation levels</a:t>
            </a:r>
          </a:p>
          <a:p>
            <a:pPr marL="0" indent="0">
              <a:buNone/>
            </a:pPr>
            <a:endParaRPr lang="en-GB" sz="2400" dirty="0" smtClean="0">
              <a:latin typeface="Browallia New" panose="020B0604020202020204" pitchFamily="34" charset="-34"/>
              <a:cs typeface="Browallia New" panose="020B0604020202020204" pitchFamily="34" charset="-34"/>
            </a:endParaRPr>
          </a:p>
          <a:p>
            <a:pPr marL="0" indent="0">
              <a:buNone/>
            </a:pPr>
            <a:r>
              <a:rPr lang="en-GB" sz="2400" dirty="0" smtClean="0">
                <a:latin typeface="Browallia New" panose="020B0604020202020204" pitchFamily="34" charset="-34"/>
                <a:cs typeface="Browallia New" panose="020B0604020202020204" pitchFamily="34" charset="-34"/>
              </a:rPr>
              <a:t>Not used devices still to be removed</a:t>
            </a:r>
          </a:p>
          <a:p>
            <a:pPr marL="0" indent="0">
              <a:buNone/>
            </a:pPr>
            <a:endParaRPr lang="en-GB" sz="2400" dirty="0" smtClean="0">
              <a:latin typeface="Browallia New" panose="020B0604020202020204" pitchFamily="34" charset="-34"/>
              <a:cs typeface="Browallia New" panose="020B0604020202020204" pitchFamily="34" charset="-34"/>
            </a:endParaRPr>
          </a:p>
          <a:p>
            <a:pPr marL="0" indent="0">
              <a:buNone/>
            </a:pPr>
            <a:r>
              <a:rPr lang="en-GB" sz="2400" dirty="0" smtClean="0">
                <a:latin typeface="Browallia New" panose="020B0604020202020204" pitchFamily="34" charset="-34"/>
                <a:cs typeface="Browallia New" panose="020B0604020202020204" pitchFamily="34" charset="-34"/>
              </a:rPr>
              <a:t>Large amount of work done by BI to maintain the instrumentation</a:t>
            </a:r>
          </a:p>
          <a:p>
            <a:pPr marL="0" indent="0">
              <a:buNone/>
            </a:pPr>
            <a:endParaRPr lang="en-GB" sz="24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  <a:p>
            <a:pPr marL="0" indent="0">
              <a:buNone/>
            </a:pPr>
            <a:r>
              <a:rPr lang="en-GB" sz="2400" dirty="0" smtClean="0">
                <a:latin typeface="Browallia New" panose="020B0604020202020204" pitchFamily="34" charset="-34"/>
                <a:cs typeface="Browallia New" panose="020B0604020202020204" pitchFamily="34" charset="-34"/>
              </a:rPr>
              <a:t>More MDs, more beams </a:t>
            </a:r>
            <a:r>
              <a:rPr lang="en-GB" sz="2400" dirty="0" smtClean="0">
                <a:latin typeface="Browallia New" panose="020B0604020202020204" pitchFamily="34" charset="-34"/>
                <a:cs typeface="Browallia New" panose="020B0604020202020204" pitchFamily="34" charset="-34"/>
                <a:sym typeface="Wingdings" panose="05000000000000000000" pitchFamily="2" charset="2"/>
              </a:rPr>
              <a:t> more measurements</a:t>
            </a:r>
          </a:p>
          <a:p>
            <a:pPr marL="0" indent="0">
              <a:buNone/>
            </a:pPr>
            <a:endParaRPr lang="en-GB" sz="2400" dirty="0" smtClean="0">
              <a:latin typeface="Browallia New" panose="020B0604020202020204" pitchFamily="34" charset="-34"/>
              <a:cs typeface="Browallia New" panose="020B0604020202020204" pitchFamily="34" charset="-34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GB" sz="24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I</a:t>
            </a:r>
            <a:r>
              <a:rPr lang="en-GB" sz="2400" dirty="0" smtClean="0">
                <a:latin typeface="Browallia New" panose="020B0604020202020204" pitchFamily="34" charset="-34"/>
                <a:cs typeface="Browallia New" panose="020B0604020202020204" pitchFamily="34" charset="-34"/>
              </a:rPr>
              <a:t>ntensive run to come and BI support is well appreciated </a:t>
            </a:r>
            <a:endParaRPr lang="en-GB" sz="24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  <a:p>
            <a:pPr marL="457200" lvl="1" indent="0">
              <a:buNone/>
            </a:pPr>
            <a:endParaRPr lang="en-GB" sz="24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3884723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10/03/2016</a:t>
            </a:r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BI Day, </a:t>
            </a:r>
            <a:r>
              <a:rPr lang="en-US" dirty="0" err="1" smtClean="0"/>
              <a:t>Archamps</a:t>
            </a:r>
            <a:endParaRPr lang="en-US" dirty="0"/>
          </a:p>
        </p:txBody>
      </p:sp>
      <p:sp>
        <p:nvSpPr>
          <p:cNvPr id="8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tx1"/>
                </a:solidFill>
                <a:latin typeface="Browallia New" panose="020B0604020202020204" pitchFamily="34" charset="-34"/>
                <a:cs typeface="Browallia New" panose="020B0604020202020204" pitchFamily="34" charset="-34"/>
              </a:rPr>
              <a:t>15</a:t>
            </a:r>
            <a:endParaRPr lang="en-US" b="1" dirty="0">
              <a:solidFill>
                <a:schemeClr val="tx1"/>
              </a:solidFill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9" name="Text Box 55"/>
          <p:cNvSpPr txBox="1">
            <a:spLocks noChangeArrowheads="1"/>
          </p:cNvSpPr>
          <p:nvPr/>
        </p:nvSpPr>
        <p:spPr bwMode="auto">
          <a:xfrm rot="16200000">
            <a:off x="-2707201" y="3695568"/>
            <a:ext cx="5871601" cy="461665"/>
          </a:xfrm>
          <a:prstGeom prst="rect">
            <a:avLst/>
          </a:prstGeom>
          <a:solidFill>
            <a:srgbClr val="DDDDD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endParaRPr lang="fr-CH" sz="2400" dirty="0">
              <a:solidFill>
                <a:schemeClr val="bg1">
                  <a:lumMod val="50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10" name="Rectangle 9"/>
          <p:cNvSpPr>
            <a:spLocks noChangeAspect="1"/>
          </p:cNvSpPr>
          <p:nvPr/>
        </p:nvSpPr>
        <p:spPr>
          <a:xfrm>
            <a:off x="-1" y="914400"/>
            <a:ext cx="9144000" cy="72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941890" y="-293237"/>
            <a:ext cx="7772400" cy="900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fr-CH" sz="60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12" name="Subtitle 2"/>
          <p:cNvSpPr txBox="1">
            <a:spLocks/>
          </p:cNvSpPr>
          <p:nvPr/>
        </p:nvSpPr>
        <p:spPr>
          <a:xfrm>
            <a:off x="457200" y="990600"/>
            <a:ext cx="8229600" cy="5181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GB" sz="2400" dirty="0" smtClean="0">
              <a:solidFill>
                <a:prstClr val="black"/>
              </a:solidFill>
              <a:latin typeface="Browallia New" panose="020B0604020202020204" pitchFamily="34" charset="-34"/>
              <a:cs typeface="Browallia New" panose="020B0604020202020204" pitchFamily="34" charset="-34"/>
              <a:sym typeface="Wingdings" pitchFamily="2" charset="2"/>
            </a:endParaRPr>
          </a:p>
          <a:p>
            <a:pPr marL="457200" lvl="1" indent="0">
              <a:buNone/>
            </a:pPr>
            <a:endParaRPr lang="en-GB" sz="24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685800" y="0"/>
            <a:ext cx="7772400" cy="900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fr-CH" sz="60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1785" y="-1929"/>
            <a:ext cx="892215" cy="892215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7" y="0"/>
            <a:ext cx="902825" cy="902825"/>
          </a:xfrm>
          <a:prstGeom prst="rect">
            <a:avLst/>
          </a:prstGeom>
        </p:spPr>
      </p:pic>
      <p:sp>
        <p:nvSpPr>
          <p:cNvPr id="16" name="Title 1"/>
          <p:cNvSpPr txBox="1">
            <a:spLocks/>
          </p:cNvSpPr>
          <p:nvPr/>
        </p:nvSpPr>
        <p:spPr>
          <a:xfrm>
            <a:off x="876782" y="-20324"/>
            <a:ext cx="7772400" cy="900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fr-CH" sz="60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3178214" y="6538912"/>
            <a:ext cx="596578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GB" sz="24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18" name="Subtitle 2"/>
          <p:cNvSpPr txBox="1">
            <a:spLocks/>
          </p:cNvSpPr>
          <p:nvPr/>
        </p:nvSpPr>
        <p:spPr>
          <a:xfrm>
            <a:off x="457200" y="1219200"/>
            <a:ext cx="8229600" cy="5181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GB" sz="2400" dirty="0" smtClean="0">
              <a:latin typeface="Browallia New" panose="020B0604020202020204" pitchFamily="34" charset="-34"/>
              <a:cs typeface="Browallia New" panose="020B0604020202020204" pitchFamily="34" charset="-34"/>
            </a:endParaRPr>
          </a:p>
          <a:p>
            <a:pPr marL="0" indent="0">
              <a:buNone/>
            </a:pPr>
            <a:endParaRPr lang="en-GB" sz="24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  <a:p>
            <a:pPr marL="0" indent="0">
              <a:buNone/>
            </a:pPr>
            <a:endParaRPr lang="en-GB" sz="2400" dirty="0" smtClean="0">
              <a:latin typeface="Browallia New" panose="020B0604020202020204" pitchFamily="34" charset="-34"/>
              <a:cs typeface="Browallia New" panose="020B0604020202020204" pitchFamily="34" charset="-34"/>
            </a:endParaRPr>
          </a:p>
          <a:p>
            <a:pPr marL="0" indent="0">
              <a:buNone/>
            </a:pPr>
            <a:endParaRPr lang="en-GB" sz="2400" dirty="0" smtClean="0">
              <a:latin typeface="Browallia New" panose="020B0604020202020204" pitchFamily="34" charset="-34"/>
              <a:cs typeface="Browallia New" panose="020B0604020202020204" pitchFamily="34" charset="-34"/>
            </a:endParaRPr>
          </a:p>
          <a:p>
            <a:pPr marL="0" indent="0" algn="ctr">
              <a:buNone/>
            </a:pPr>
            <a:r>
              <a:rPr lang="en-GB" sz="6600" dirty="0" smtClean="0">
                <a:latin typeface="Browallia New" panose="020B0604020202020204" pitchFamily="34" charset="-34"/>
                <a:cs typeface="Browallia New" panose="020B0604020202020204" pitchFamily="34" charset="-34"/>
              </a:rPr>
              <a:t>Thank you for your attention</a:t>
            </a:r>
            <a:endParaRPr lang="en-GB" sz="66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  <a:p>
            <a:pPr marL="457200" lvl="1" indent="0">
              <a:buNone/>
            </a:pPr>
            <a:endParaRPr lang="en-GB" sz="24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1509194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10/03/2016</a:t>
            </a:r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BI Day, </a:t>
            </a:r>
            <a:r>
              <a:rPr lang="en-US" dirty="0" err="1" smtClean="0"/>
              <a:t>Archamps</a:t>
            </a:r>
            <a:endParaRPr lang="en-US" dirty="0"/>
          </a:p>
        </p:txBody>
      </p:sp>
      <p:sp>
        <p:nvSpPr>
          <p:cNvPr id="11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tx1"/>
                </a:solidFill>
                <a:latin typeface="Browallia New" panose="020B0604020202020204" pitchFamily="34" charset="-34"/>
                <a:cs typeface="Browallia New" panose="020B0604020202020204" pitchFamily="34" charset="-34"/>
              </a:rPr>
              <a:t>2</a:t>
            </a:r>
            <a:endParaRPr lang="en-US" b="1" dirty="0">
              <a:solidFill>
                <a:schemeClr val="tx1"/>
              </a:solidFill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13" name="Text Box 55"/>
          <p:cNvSpPr txBox="1">
            <a:spLocks noChangeArrowheads="1"/>
          </p:cNvSpPr>
          <p:nvPr/>
        </p:nvSpPr>
        <p:spPr bwMode="auto">
          <a:xfrm rot="16200000">
            <a:off x="-2707201" y="3693600"/>
            <a:ext cx="5871601" cy="457200"/>
          </a:xfrm>
          <a:prstGeom prst="rect">
            <a:avLst/>
          </a:prstGeom>
          <a:solidFill>
            <a:srgbClr val="DDDDD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endParaRPr kumimoji="1" lang="en-US" sz="2400" b="1" dirty="0">
              <a:solidFill>
                <a:srgbClr val="969696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4" name="Rectangle 13"/>
          <p:cNvSpPr>
            <a:spLocks noChangeAspect="1"/>
          </p:cNvSpPr>
          <p:nvPr/>
        </p:nvSpPr>
        <p:spPr>
          <a:xfrm>
            <a:off x="-1" y="914400"/>
            <a:ext cx="9144000" cy="72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5" name="Title 1"/>
          <p:cNvSpPr txBox="1">
            <a:spLocks/>
          </p:cNvSpPr>
          <p:nvPr/>
        </p:nvSpPr>
        <p:spPr>
          <a:xfrm>
            <a:off x="685800" y="0"/>
            <a:ext cx="7772400" cy="900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6000" dirty="0" smtClean="0">
                <a:latin typeface="Browallia New" panose="020B0604020202020204" pitchFamily="34" charset="-34"/>
                <a:cs typeface="Browallia New" panose="020B0604020202020204" pitchFamily="34" charset="-34"/>
              </a:rPr>
              <a:t>Outline</a:t>
            </a:r>
            <a:endParaRPr lang="en-GB" sz="60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16" name="Subtitle 2"/>
          <p:cNvSpPr txBox="1">
            <a:spLocks/>
          </p:cNvSpPr>
          <p:nvPr/>
        </p:nvSpPr>
        <p:spPr>
          <a:xfrm>
            <a:off x="1257299" y="1066800"/>
            <a:ext cx="6629400" cy="518160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Tx/>
              <a:buChar char="-"/>
            </a:pPr>
            <a:r>
              <a:rPr lang="fr-CH" sz="4000" dirty="0" smtClean="0">
                <a:latin typeface="Browallia New" panose="020B0604020202020204" pitchFamily="34" charset="-34"/>
                <a:cs typeface="Browallia New" panose="020B0604020202020204" pitchFamily="34" charset="-34"/>
              </a:rPr>
              <a:t>Issues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fr-CH" dirty="0" smtClean="0">
                <a:latin typeface="Browallia New" panose="020B0604020202020204" pitchFamily="34" charset="-34"/>
                <a:cs typeface="Browallia New" panose="020B0604020202020204" pitchFamily="34" charset="-34"/>
              </a:rPr>
              <a:t>SEM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fr-CH" dirty="0" smtClean="0">
                <a:latin typeface="Browallia New" panose="020B0604020202020204" pitchFamily="34" charset="-34"/>
                <a:cs typeface="Browallia New" panose="020B0604020202020204" pitchFamily="34" charset="-34"/>
              </a:rPr>
              <a:t>BTV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fr-CH" dirty="0" smtClean="0">
                <a:latin typeface="Browallia New" panose="020B0604020202020204" pitchFamily="34" charset="-34"/>
                <a:cs typeface="Browallia New" panose="020B0604020202020204" pitchFamily="34" charset="-34"/>
              </a:rPr>
              <a:t>BPM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fr-CH" dirty="0" smtClean="0">
                <a:latin typeface="Browallia New" panose="020B0604020202020204" pitchFamily="34" charset="-34"/>
                <a:cs typeface="Browallia New" panose="020B0604020202020204" pitchFamily="34" charset="-34"/>
              </a:rPr>
              <a:t>BLM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fr-CH" dirty="0" smtClean="0">
                <a:latin typeface="Browallia New" panose="020B0604020202020204" pitchFamily="34" charset="-34"/>
                <a:cs typeface="Browallia New" panose="020B0604020202020204" pitchFamily="34" charset="-34"/>
              </a:rPr>
              <a:t>BCT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dirty="0" err="1" smtClean="0">
                <a:latin typeface="Browallia New" panose="020B0604020202020204" pitchFamily="34" charset="-34"/>
                <a:cs typeface="Browallia New" panose="020B0604020202020204" pitchFamily="34" charset="-34"/>
              </a:rPr>
              <a:t>Wirescanners</a:t>
            </a:r>
            <a:endParaRPr lang="en-GB" dirty="0" smtClean="0">
              <a:latin typeface="Browallia New" panose="020B0604020202020204" pitchFamily="34" charset="-34"/>
              <a:cs typeface="Browallia New" panose="020B0604020202020204" pitchFamily="34" charset="-34"/>
            </a:endParaRPr>
          </a:p>
          <a:p>
            <a:pPr>
              <a:buFontTx/>
              <a:buChar char="-"/>
            </a:pPr>
            <a:r>
              <a:rPr lang="en-GB" sz="4000" dirty="0" smtClean="0">
                <a:latin typeface="Browallia New" panose="020B0604020202020204" pitchFamily="34" charset="-34"/>
                <a:cs typeface="Browallia New" panose="020B0604020202020204" pitchFamily="34" charset="-34"/>
              </a:rPr>
              <a:t>Requirements</a:t>
            </a:r>
          </a:p>
          <a:p>
            <a:pPr>
              <a:buFontTx/>
              <a:buChar char="-"/>
            </a:pPr>
            <a:r>
              <a:rPr lang="fr-CH" sz="4000" dirty="0" smtClean="0">
                <a:latin typeface="Browallia New" panose="020B0604020202020204" pitchFamily="34" charset="-34"/>
                <a:cs typeface="Browallia New" panose="020B0604020202020204" pitchFamily="34" charset="-34"/>
              </a:rPr>
              <a:t>Outlook</a:t>
            </a:r>
          </a:p>
          <a:p>
            <a:pPr>
              <a:buFontTx/>
              <a:buChar char="-"/>
            </a:pPr>
            <a:r>
              <a:rPr lang="fr-CH" sz="4000" dirty="0" smtClean="0">
                <a:latin typeface="Browallia New" panose="020B0604020202020204" pitchFamily="34" charset="-34"/>
                <a:cs typeface="Browallia New" panose="020B0604020202020204" pitchFamily="34" charset="-34"/>
              </a:rPr>
              <a:t>Conclusion</a:t>
            </a:r>
          </a:p>
          <a:p>
            <a:pPr marL="0" indent="0">
              <a:buNone/>
            </a:pPr>
            <a:endParaRPr lang="fr-CH" sz="4000" dirty="0" smtClean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1785" y="-1929"/>
            <a:ext cx="892215" cy="892215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7" y="0"/>
            <a:ext cx="902825" cy="902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8342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10/03/2016</a:t>
            </a:r>
          </a:p>
        </p:txBody>
      </p:sp>
      <p:sp>
        <p:nvSpPr>
          <p:cNvPr id="1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BI Day, </a:t>
            </a:r>
            <a:r>
              <a:rPr lang="en-US" dirty="0" err="1" smtClean="0"/>
              <a:t>Archamps</a:t>
            </a:r>
            <a:endParaRPr lang="en-US" dirty="0"/>
          </a:p>
        </p:txBody>
      </p:sp>
      <p:sp>
        <p:nvSpPr>
          <p:cNvPr id="20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tx1"/>
                </a:solidFill>
                <a:latin typeface="Browallia New" panose="020B0604020202020204" pitchFamily="34" charset="-34"/>
                <a:cs typeface="Browallia New" panose="020B0604020202020204" pitchFamily="34" charset="-34"/>
              </a:rPr>
              <a:t>3</a:t>
            </a:r>
            <a:endParaRPr lang="en-US" b="1" dirty="0">
              <a:solidFill>
                <a:schemeClr val="tx1"/>
              </a:solidFill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22" name="Text Box 55"/>
          <p:cNvSpPr txBox="1">
            <a:spLocks noChangeArrowheads="1"/>
          </p:cNvSpPr>
          <p:nvPr/>
        </p:nvSpPr>
        <p:spPr bwMode="auto">
          <a:xfrm rot="16200000">
            <a:off x="-2707201" y="3693600"/>
            <a:ext cx="5871601" cy="457200"/>
          </a:xfrm>
          <a:prstGeom prst="rect">
            <a:avLst/>
          </a:prstGeom>
          <a:solidFill>
            <a:srgbClr val="DDDDD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endParaRPr kumimoji="1" lang="en-US" sz="2400" b="1" dirty="0">
              <a:solidFill>
                <a:srgbClr val="969696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3" name="Rectangle 22"/>
          <p:cNvSpPr>
            <a:spLocks noChangeAspect="1"/>
          </p:cNvSpPr>
          <p:nvPr/>
        </p:nvSpPr>
        <p:spPr>
          <a:xfrm>
            <a:off x="-1" y="914400"/>
            <a:ext cx="9144000" cy="72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24" name="Title 1"/>
          <p:cNvSpPr txBox="1">
            <a:spLocks/>
          </p:cNvSpPr>
          <p:nvPr/>
        </p:nvSpPr>
        <p:spPr>
          <a:xfrm>
            <a:off x="685800" y="0"/>
            <a:ext cx="7772400" cy="900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6000" dirty="0" smtClean="0">
                <a:latin typeface="Browallia New" panose="020B0604020202020204" pitchFamily="34" charset="-34"/>
                <a:cs typeface="Browallia New" panose="020B0604020202020204" pitchFamily="34" charset="-34"/>
              </a:rPr>
              <a:t>Issues</a:t>
            </a:r>
            <a:endParaRPr lang="fr-CH" sz="60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26" name="Subtitle 2"/>
          <p:cNvSpPr txBox="1">
            <a:spLocks/>
          </p:cNvSpPr>
          <p:nvPr/>
        </p:nvSpPr>
        <p:spPr>
          <a:xfrm>
            <a:off x="881268" y="1088349"/>
            <a:ext cx="7381461" cy="5633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1" indent="-342900">
              <a:buFont typeface="Arial" pitchFamily="34" charset="0"/>
              <a:buChar char="•"/>
            </a:pPr>
            <a:r>
              <a:rPr lang="en-GB" sz="3200" dirty="0" smtClean="0">
                <a:latin typeface="Browallia New" panose="020B0604020202020204" pitchFamily="34" charset="-34"/>
                <a:cs typeface="Browallia New" panose="020B0604020202020204" pitchFamily="34" charset="-34"/>
              </a:rPr>
              <a:t>SEM </a:t>
            </a:r>
            <a:r>
              <a:rPr lang="en-GB" sz="3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(position and profile </a:t>
            </a:r>
            <a:r>
              <a:rPr lang="en-GB" sz="3200" dirty="0" smtClean="0">
                <a:latin typeface="Browallia New" panose="020B0604020202020204" pitchFamily="34" charset="-34"/>
                <a:cs typeface="Browallia New" panose="020B0604020202020204" pitchFamily="34" charset="-34"/>
              </a:rPr>
              <a:t>monitors)</a:t>
            </a:r>
          </a:p>
          <a:p>
            <a:pPr marL="857250" lvl="2" indent="-457200">
              <a:buFont typeface="Wingdings" panose="05000000000000000000" pitchFamily="2" charset="2"/>
              <a:buChar char="Ø"/>
            </a:pPr>
            <a:r>
              <a:rPr lang="en-GB" dirty="0" smtClean="0">
                <a:latin typeface="Browallia New" panose="020B0604020202020204" pitchFamily="34" charset="-34"/>
                <a:cs typeface="Browallia New" panose="020B0604020202020204" pitchFamily="34" charset="-34"/>
              </a:rPr>
              <a:t>SEM-grids </a:t>
            </a:r>
            <a:r>
              <a:rPr lang="en-GB" dirty="0">
                <a:latin typeface="Browallia New" panose="020B0604020202020204" pitchFamily="34" charset="-34"/>
                <a:cs typeface="Browallia New" panose="020B0604020202020204" pitchFamily="34" charset="-34"/>
              </a:rPr>
              <a:t>in TT10 and TT20 have </a:t>
            </a:r>
            <a:r>
              <a:rPr lang="en-GB" dirty="0" smtClean="0">
                <a:latin typeface="Browallia New" panose="020B0604020202020204" pitchFamily="34" charset="-34"/>
                <a:cs typeface="Browallia New" panose="020B0604020202020204" pitchFamily="34" charset="-34"/>
              </a:rPr>
              <a:t>dysfunctional channels</a:t>
            </a:r>
          </a:p>
          <a:p>
            <a:pPr marL="857250" lvl="2" indent="-457200">
              <a:buFont typeface="Wingdings" panose="05000000000000000000" pitchFamily="2" charset="2"/>
              <a:buChar char="Ø"/>
            </a:pPr>
            <a:endParaRPr lang="en-GB" sz="3200" dirty="0" smtClean="0">
              <a:latin typeface="Browallia New" panose="020B0604020202020204" pitchFamily="34" charset="-34"/>
              <a:cs typeface="Browallia New" panose="020B0604020202020204" pitchFamily="34" charset="-34"/>
            </a:endParaRPr>
          </a:p>
          <a:p>
            <a:pPr marL="857250" lvl="2" indent="-457200">
              <a:buFont typeface="Wingdings" panose="05000000000000000000" pitchFamily="2" charset="2"/>
              <a:buChar char="Ø"/>
            </a:pPr>
            <a:endParaRPr lang="en-GB" sz="3200" dirty="0" smtClean="0">
              <a:latin typeface="Browallia New" panose="020B0604020202020204" pitchFamily="34" charset="-34"/>
              <a:cs typeface="Browallia New" panose="020B0604020202020204" pitchFamily="34" charset="-34"/>
            </a:endParaRPr>
          </a:p>
          <a:p>
            <a:pPr marL="400050" lvl="2" indent="0">
              <a:buNone/>
            </a:pPr>
            <a:endParaRPr lang="en-GB" sz="3200" dirty="0" smtClean="0">
              <a:latin typeface="Browallia New" panose="020B0604020202020204" pitchFamily="34" charset="-34"/>
              <a:cs typeface="Browallia New" panose="020B0604020202020204" pitchFamily="34" charset="-34"/>
            </a:endParaRPr>
          </a:p>
          <a:p>
            <a:pPr marL="857250" lvl="2" indent="-457200">
              <a:buFont typeface="Wingdings" panose="05000000000000000000" pitchFamily="2" charset="2"/>
              <a:buChar char="Ø"/>
            </a:pPr>
            <a:endParaRPr lang="en-GB" sz="3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  <a:p>
            <a:pPr marL="400050" lvl="2" indent="0">
              <a:buNone/>
            </a:pPr>
            <a:endParaRPr lang="en-GB" sz="2800" dirty="0" smtClean="0">
              <a:latin typeface="Browallia New" panose="020B0604020202020204" pitchFamily="34" charset="-34"/>
              <a:cs typeface="Browallia New" panose="020B0604020202020204" pitchFamily="34" charset="-34"/>
            </a:endParaRPr>
          </a:p>
          <a:p>
            <a:pPr marL="400050" lvl="2" indent="0">
              <a:buNone/>
            </a:pPr>
            <a:endParaRPr lang="en-GB" sz="3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  <a:p>
            <a:pPr marL="857250" lvl="2" indent="-457200">
              <a:buFont typeface="Wingdings" panose="05000000000000000000" pitchFamily="2" charset="2"/>
              <a:buChar char="Ø"/>
            </a:pPr>
            <a:r>
              <a:rPr lang="en-GB" dirty="0" smtClean="0">
                <a:solidFill>
                  <a:prstClr val="black"/>
                </a:solidFill>
                <a:latin typeface="Browallia New" panose="020B0604020202020204" pitchFamily="34" charset="-34"/>
                <a:cs typeface="Browallia New" panose="020B0604020202020204" pitchFamily="34" charset="-34"/>
                <a:sym typeface="Wingdings" pitchFamily="2" charset="2"/>
              </a:rPr>
              <a:t>BBS.21638 </a:t>
            </a:r>
            <a:r>
              <a:rPr lang="en-GB" dirty="0">
                <a:solidFill>
                  <a:prstClr val="black"/>
                </a:solidFill>
                <a:latin typeface="Browallia New" panose="020B0604020202020204" pitchFamily="34" charset="-34"/>
                <a:cs typeface="Browallia New" panose="020B0604020202020204" pitchFamily="34" charset="-34"/>
                <a:sym typeface="Wingdings" pitchFamily="2" charset="2"/>
              </a:rPr>
              <a:t>:</a:t>
            </a:r>
            <a:r>
              <a:rPr lang="en-GB" dirty="0" smtClean="0">
                <a:solidFill>
                  <a:prstClr val="black"/>
                </a:solidFill>
                <a:latin typeface="Browallia New" panose="020B0604020202020204" pitchFamily="34" charset="-34"/>
                <a:cs typeface="Browallia New" panose="020B0604020202020204" pitchFamily="34" charset="-34"/>
                <a:sym typeface="Wingdings" pitchFamily="2" charset="2"/>
              </a:rPr>
              <a:t> Stuck in OUT position. </a:t>
            </a:r>
            <a:r>
              <a:rPr lang="en-GB" dirty="0">
                <a:solidFill>
                  <a:prstClr val="black"/>
                </a:solidFill>
                <a:latin typeface="Browallia New" panose="020B0604020202020204" pitchFamily="34" charset="-34"/>
                <a:cs typeface="Browallia New" panose="020B0604020202020204" pitchFamily="34" charset="-34"/>
                <a:sym typeface="Wingdings" pitchFamily="2" charset="2"/>
              </a:rPr>
              <a:t>T</a:t>
            </a:r>
            <a:r>
              <a:rPr lang="en-GB" dirty="0" smtClean="0">
                <a:solidFill>
                  <a:prstClr val="black"/>
                </a:solidFill>
                <a:latin typeface="Browallia New" panose="020B0604020202020204" pitchFamily="34" charset="-34"/>
                <a:cs typeface="Browallia New" panose="020B0604020202020204" pitchFamily="34" charset="-34"/>
                <a:sym typeface="Wingdings" pitchFamily="2" charset="2"/>
              </a:rPr>
              <a:t>he coupling was loose </a:t>
            </a:r>
          </a:p>
          <a:p>
            <a:pPr marL="400050" lvl="2" indent="0">
              <a:buNone/>
            </a:pPr>
            <a:r>
              <a:rPr lang="en-GB" dirty="0">
                <a:solidFill>
                  <a:prstClr val="black"/>
                </a:solidFill>
                <a:latin typeface="Browallia New" panose="020B0604020202020204" pitchFamily="34" charset="-34"/>
                <a:cs typeface="Browallia New" panose="020B0604020202020204" pitchFamily="34" charset="-34"/>
                <a:sym typeface="Wingdings" pitchFamily="2" charset="2"/>
              </a:rPr>
              <a:t>	</a:t>
            </a:r>
            <a:r>
              <a:rPr lang="en-GB" dirty="0" smtClean="0">
                <a:solidFill>
                  <a:prstClr val="black"/>
                </a:solidFill>
                <a:latin typeface="Browallia New" panose="020B0604020202020204" pitchFamily="34" charset="-34"/>
                <a:cs typeface="Browallia New" panose="020B0604020202020204" pitchFamily="34" charset="-34"/>
                <a:sym typeface="Wingdings" pitchFamily="2" charset="2"/>
              </a:rPr>
              <a:t> Good reaction by BI, now fixed</a:t>
            </a:r>
            <a:endParaRPr lang="en-GB" dirty="0">
              <a:solidFill>
                <a:prstClr val="black"/>
              </a:solidFill>
              <a:latin typeface="Browallia New" panose="020B0604020202020204" pitchFamily="34" charset="-34"/>
              <a:cs typeface="Browallia New" panose="020B0604020202020204" pitchFamily="34" charset="-34"/>
              <a:sym typeface="Wingdings" pitchFamily="2" charset="2"/>
            </a:endParaRPr>
          </a:p>
          <a:p>
            <a:pPr marL="457200" lvl="1" indent="0">
              <a:buNone/>
            </a:pPr>
            <a:endParaRPr lang="en-GB" sz="24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706" y="2424150"/>
            <a:ext cx="5082294" cy="245265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5278" y="2416601"/>
            <a:ext cx="2880691" cy="246019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640453" y="4888468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Browallia New" panose="020B0604020202020204" pitchFamily="34" charset="-34"/>
                <a:cs typeface="Browallia New" panose="020B0604020202020204" pitchFamily="34" charset="-34"/>
              </a:rPr>
              <a:t>BSG.102937</a:t>
            </a:r>
            <a:endParaRPr lang="en-GB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849738" y="48884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Browallia New" panose="020B0604020202020204" pitchFamily="34" charset="-34"/>
                <a:cs typeface="Browallia New" panose="020B0604020202020204" pitchFamily="34" charset="-34"/>
              </a:rPr>
              <a:t>BSGV.220431</a:t>
            </a:r>
            <a:endParaRPr lang="en-GB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1785" y="-1929"/>
            <a:ext cx="892215" cy="892215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7" y="0"/>
            <a:ext cx="902825" cy="9028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10/03/2016</a:t>
            </a:r>
          </a:p>
        </p:txBody>
      </p:sp>
      <p:sp>
        <p:nvSpPr>
          <p:cNvPr id="11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BI Day, </a:t>
            </a:r>
            <a:r>
              <a:rPr lang="en-US" dirty="0" err="1" smtClean="0"/>
              <a:t>Archamps</a:t>
            </a:r>
            <a:endParaRPr lang="en-US" dirty="0"/>
          </a:p>
        </p:txBody>
      </p:sp>
      <p:sp>
        <p:nvSpPr>
          <p:cNvPr id="12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tx1"/>
                </a:solidFill>
                <a:latin typeface="Browallia New" panose="020B0604020202020204" pitchFamily="34" charset="-34"/>
                <a:cs typeface="Browallia New" panose="020B0604020202020204" pitchFamily="34" charset="-34"/>
              </a:rPr>
              <a:t>4</a:t>
            </a:r>
            <a:endParaRPr lang="en-US" b="1" dirty="0">
              <a:solidFill>
                <a:schemeClr val="tx1"/>
              </a:solidFill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14" name="Text Box 55"/>
          <p:cNvSpPr txBox="1">
            <a:spLocks noChangeArrowheads="1"/>
          </p:cNvSpPr>
          <p:nvPr/>
        </p:nvSpPr>
        <p:spPr bwMode="auto">
          <a:xfrm rot="16200000">
            <a:off x="-2707201" y="3695568"/>
            <a:ext cx="5871601" cy="461665"/>
          </a:xfrm>
          <a:prstGeom prst="rect">
            <a:avLst/>
          </a:prstGeom>
          <a:solidFill>
            <a:srgbClr val="DDDDD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fr-CH" sz="2400" dirty="0" smtClean="0">
                <a:solidFill>
                  <a:schemeClr val="bg1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Browallia New" panose="020B0604020202020204" pitchFamily="34" charset="-34"/>
                <a:cs typeface="Browallia New" panose="020B0604020202020204" pitchFamily="34" charset="-34"/>
              </a:rPr>
              <a:t>Issues</a:t>
            </a:r>
            <a:endParaRPr lang="fr-CH" sz="2400" dirty="0">
              <a:solidFill>
                <a:schemeClr val="bg1">
                  <a:lumMod val="50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15" name="Rectangle 14"/>
          <p:cNvSpPr>
            <a:spLocks noChangeAspect="1"/>
          </p:cNvSpPr>
          <p:nvPr/>
        </p:nvSpPr>
        <p:spPr>
          <a:xfrm>
            <a:off x="-1" y="914400"/>
            <a:ext cx="9144000" cy="72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685800" y="0"/>
            <a:ext cx="7772400" cy="900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fr-CH" sz="60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17" name="Subtitle 2"/>
          <p:cNvSpPr txBox="1">
            <a:spLocks/>
          </p:cNvSpPr>
          <p:nvPr/>
        </p:nvSpPr>
        <p:spPr>
          <a:xfrm>
            <a:off x="457200" y="990600"/>
            <a:ext cx="8229600" cy="5181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buFont typeface="Wingdings" panose="05000000000000000000" pitchFamily="2" charset="2"/>
              <a:buChar char="Ø"/>
            </a:pPr>
            <a:r>
              <a:rPr lang="en-GB" sz="2400" dirty="0" smtClean="0">
                <a:solidFill>
                  <a:prstClr val="black"/>
                </a:solidFill>
                <a:latin typeface="Browallia New" panose="020B0604020202020204" pitchFamily="34" charset="-34"/>
                <a:cs typeface="Browallia New" panose="020B0604020202020204" pitchFamily="34" charset="-34"/>
              </a:rPr>
              <a:t>BTVS.11994</a:t>
            </a:r>
            <a:r>
              <a:rPr lang="en-GB" sz="2400" dirty="0" smtClean="0">
                <a:latin typeface="Browallia New" panose="020B0604020202020204" pitchFamily="34" charset="-34"/>
                <a:cs typeface="Browallia New" panose="020B0604020202020204" pitchFamily="34" charset="-34"/>
              </a:rPr>
              <a:t> was misaligned </a:t>
            </a:r>
            <a:r>
              <a:rPr lang="en-GB" sz="2400" dirty="0" smtClean="0">
                <a:latin typeface="Browallia New" panose="020B0604020202020204" pitchFamily="34" charset="-34"/>
                <a:cs typeface="Browallia New" panose="020B0604020202020204" pitchFamily="34" charset="-34"/>
                <a:sym typeface="Wingdings" panose="05000000000000000000" pitchFamily="2" charset="2"/>
              </a:rPr>
              <a:t> difficult alignment during YETS by EN-ACE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sz="2400" dirty="0" smtClean="0">
                <a:solidFill>
                  <a:prstClr val="black"/>
                </a:solidFill>
                <a:latin typeface="Browallia New" panose="020B0604020202020204" pitchFamily="34" charset="-34"/>
                <a:cs typeface="Browallia New" panose="020B0604020202020204" pitchFamily="34" charset="-34"/>
              </a:rPr>
              <a:t>BTV.21003 and BTV.61003 working fine but no longer used by OP </a:t>
            </a:r>
          </a:p>
          <a:p>
            <a:pPr marL="457200" lvl="1" indent="0">
              <a:buNone/>
            </a:pPr>
            <a:r>
              <a:rPr lang="en-GB" sz="2400" dirty="0">
                <a:solidFill>
                  <a:prstClr val="black"/>
                </a:solidFill>
                <a:latin typeface="Browallia New" panose="020B0604020202020204" pitchFamily="34" charset="-34"/>
                <a:cs typeface="Browallia New" panose="020B0604020202020204" pitchFamily="34" charset="-34"/>
                <a:sym typeface="Wingdings" panose="05000000000000000000" pitchFamily="2" charset="2"/>
              </a:rPr>
              <a:t>	</a:t>
            </a:r>
            <a:r>
              <a:rPr lang="en-GB" sz="2400" dirty="0" smtClean="0">
                <a:solidFill>
                  <a:prstClr val="black"/>
                </a:solidFill>
                <a:latin typeface="Browallia New" panose="020B0604020202020204" pitchFamily="34" charset="-34"/>
                <a:cs typeface="Browallia New" panose="020B0604020202020204" pitchFamily="34" charset="-34"/>
                <a:sym typeface="Wingdings" panose="05000000000000000000" pitchFamily="2" charset="2"/>
              </a:rPr>
              <a:t> still to be removed</a:t>
            </a:r>
            <a:r>
              <a:rPr lang="en-GB" sz="2400" dirty="0" smtClean="0">
                <a:solidFill>
                  <a:prstClr val="black"/>
                </a:solidFill>
                <a:latin typeface="Browallia New" panose="020B0604020202020204" pitchFamily="34" charset="-34"/>
                <a:cs typeface="Browallia New" panose="020B0604020202020204" pitchFamily="34" charset="-34"/>
              </a:rPr>
              <a:t> 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sz="2400" dirty="0" smtClean="0">
                <a:latin typeface="Browallia New" panose="020B0604020202020204" pitchFamily="34" charset="-34"/>
                <a:cs typeface="Browallia New" panose="020B0604020202020204" pitchFamily="34" charset="-34"/>
              </a:rPr>
              <a:t>BTV.42194 </a:t>
            </a:r>
            <a:r>
              <a:rPr lang="en-GB" sz="2400" dirty="0" smtClean="0">
                <a:solidFill>
                  <a:prstClr val="black"/>
                </a:solidFill>
                <a:latin typeface="Browallia New" panose="020B0604020202020204" pitchFamily="34" charset="-34"/>
                <a:cs typeface="Browallia New" panose="020B0604020202020204" pitchFamily="34" charset="-34"/>
                <a:sym typeface="Wingdings" pitchFamily="2" charset="2"/>
              </a:rPr>
              <a:t>no longer used by OP and even disconnected  to be removed 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sz="2400" dirty="0" smtClean="0">
                <a:solidFill>
                  <a:prstClr val="black"/>
                </a:solidFill>
                <a:latin typeface="Browallia New" panose="020B0604020202020204" pitchFamily="34" charset="-34"/>
                <a:cs typeface="Browallia New" panose="020B0604020202020204" pitchFamily="34" charset="-34"/>
                <a:sym typeface="Wingdings" pitchFamily="2" charset="2"/>
              </a:rPr>
              <a:t>BTVE screen references in LSS4 and LSS6 are now coherent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sz="2400" dirty="0" smtClean="0">
                <a:solidFill>
                  <a:prstClr val="black"/>
                </a:solidFill>
                <a:latin typeface="Browallia New" panose="020B0604020202020204" pitchFamily="34" charset="-34"/>
                <a:cs typeface="Browallia New" panose="020B0604020202020204" pitchFamily="34" charset="-34"/>
                <a:sym typeface="Wingdings" pitchFamily="2" charset="2"/>
              </a:rPr>
              <a:t>NA: 	</a:t>
            </a:r>
          </a:p>
          <a:p>
            <a:pPr marL="457200" lvl="1" indent="0">
              <a:buNone/>
            </a:pPr>
            <a:r>
              <a:rPr lang="en-GB" sz="2400" dirty="0">
                <a:solidFill>
                  <a:prstClr val="black"/>
                </a:solidFill>
                <a:latin typeface="Browallia New" panose="020B0604020202020204" pitchFamily="34" charset="-34"/>
                <a:cs typeface="Browallia New" panose="020B0604020202020204" pitchFamily="34" charset="-34"/>
                <a:sym typeface="Wingdings" pitchFamily="2" charset="2"/>
              </a:rPr>
              <a:t>	</a:t>
            </a:r>
            <a:r>
              <a:rPr lang="en-GB" sz="2400" dirty="0" smtClean="0">
                <a:solidFill>
                  <a:prstClr val="black"/>
                </a:solidFill>
                <a:latin typeface="Browallia New" panose="020B0604020202020204" pitchFamily="34" charset="-34"/>
                <a:cs typeface="Browallia New" panose="020B0604020202020204" pitchFamily="34" charset="-34"/>
                <a:sym typeface="Wingdings" pitchFamily="2" charset="2"/>
              </a:rPr>
              <a:t>	</a:t>
            </a:r>
            <a:r>
              <a:rPr lang="en-GB" sz="2400" dirty="0" smtClean="0">
                <a:solidFill>
                  <a:prstClr val="black"/>
                </a:solidFill>
                <a:latin typeface="Browallia New" panose="020B0604020202020204" pitchFamily="34" charset="-34"/>
                <a:cs typeface="Browallia New" panose="020B0604020202020204" pitchFamily="34" charset="-34"/>
              </a:rPr>
              <a:t>- </a:t>
            </a:r>
            <a:r>
              <a:rPr lang="en-GB" sz="2400" dirty="0">
                <a:solidFill>
                  <a:prstClr val="black"/>
                </a:solidFill>
                <a:latin typeface="Browallia New" panose="020B0604020202020204" pitchFamily="34" charset="-34"/>
                <a:cs typeface="Browallia New" panose="020B0604020202020204" pitchFamily="34" charset="-34"/>
              </a:rPr>
              <a:t>BTV.211628 </a:t>
            </a:r>
            <a:r>
              <a:rPr lang="en-GB" sz="2400" dirty="0">
                <a:solidFill>
                  <a:prstClr val="black"/>
                </a:solidFill>
                <a:latin typeface="Browallia New" panose="020B0604020202020204" pitchFamily="34" charset="-34"/>
                <a:cs typeface="Browallia New" panose="020B0604020202020204" pitchFamily="34" charset="-34"/>
                <a:sym typeface="Wingdings" pitchFamily="2" charset="2"/>
              </a:rPr>
              <a:t> Screen stuck </a:t>
            </a:r>
          </a:p>
          <a:p>
            <a:pPr marL="0" indent="0">
              <a:buNone/>
            </a:pPr>
            <a:r>
              <a:rPr lang="en-GB" sz="2400" dirty="0" smtClean="0">
                <a:solidFill>
                  <a:prstClr val="black"/>
                </a:solidFill>
                <a:latin typeface="Browallia New" panose="020B0604020202020204" pitchFamily="34" charset="-34"/>
                <a:cs typeface="Browallia New" panose="020B0604020202020204" pitchFamily="34" charset="-34"/>
                <a:sym typeface="Wingdings" pitchFamily="2" charset="2"/>
              </a:rPr>
              <a:t>		- BTV.240119 </a:t>
            </a:r>
            <a:r>
              <a:rPr lang="en-GB" sz="2400" dirty="0">
                <a:solidFill>
                  <a:prstClr val="black"/>
                </a:solidFill>
                <a:latin typeface="Browallia New" panose="020B0604020202020204" pitchFamily="34" charset="-34"/>
                <a:cs typeface="Browallia New" panose="020B0604020202020204" pitchFamily="34" charset="-34"/>
                <a:sym typeface="Wingdings" pitchFamily="2" charset="2"/>
              </a:rPr>
              <a:t>and BTV.250118  Lamp out of </a:t>
            </a:r>
            <a:r>
              <a:rPr lang="en-GB" sz="2400" dirty="0" smtClean="0">
                <a:solidFill>
                  <a:prstClr val="black"/>
                </a:solidFill>
                <a:latin typeface="Browallia New" panose="020B0604020202020204" pitchFamily="34" charset="-34"/>
                <a:cs typeface="Browallia New" panose="020B0604020202020204" pitchFamily="34" charset="-34"/>
                <a:sym typeface="Wingdings" pitchFamily="2" charset="2"/>
              </a:rPr>
              <a:t>order</a:t>
            </a:r>
          </a:p>
          <a:p>
            <a:pPr marL="914400" lvl="2" indent="0">
              <a:buNone/>
            </a:pPr>
            <a:r>
              <a:rPr lang="en-GB" dirty="0" smtClean="0">
                <a:solidFill>
                  <a:prstClr val="black"/>
                </a:solidFill>
                <a:latin typeface="Browallia New" panose="020B0604020202020204" pitchFamily="34" charset="-34"/>
                <a:cs typeface="Browallia New" panose="020B0604020202020204" pitchFamily="34" charset="-34"/>
                <a:sym typeface="Wingdings" pitchFamily="2" charset="2"/>
              </a:rPr>
              <a:t>	- BTV.43061, BTV.43515 and BTV.45832  no longer used by OP</a:t>
            </a:r>
            <a:endParaRPr lang="en-GB" dirty="0">
              <a:solidFill>
                <a:prstClr val="black"/>
              </a:solidFill>
              <a:latin typeface="Browallia New" panose="020B0604020202020204" pitchFamily="34" charset="-34"/>
              <a:cs typeface="Browallia New" panose="020B0604020202020204" pitchFamily="34" charset="-34"/>
              <a:sym typeface="Wingdings" pitchFamily="2" charset="2"/>
            </a:endParaRPr>
          </a:p>
          <a:p>
            <a:pPr lvl="1">
              <a:buFont typeface="Wingdings" panose="05000000000000000000" pitchFamily="2" charset="2"/>
              <a:buChar char="Ø"/>
            </a:pPr>
            <a:endParaRPr lang="en-GB" sz="2400" dirty="0" smtClean="0">
              <a:solidFill>
                <a:prstClr val="black"/>
              </a:solidFill>
              <a:latin typeface="Browallia New" panose="020B0604020202020204" pitchFamily="34" charset="-34"/>
              <a:cs typeface="Browallia New" panose="020B0604020202020204" pitchFamily="34" charset="-34"/>
              <a:sym typeface="Wingdings" pitchFamily="2" charset="2"/>
            </a:endParaRPr>
          </a:p>
          <a:p>
            <a:pPr marL="457200" lvl="1" indent="0">
              <a:buNone/>
            </a:pPr>
            <a:endParaRPr lang="en-GB" sz="2400" dirty="0">
              <a:solidFill>
                <a:prstClr val="black"/>
              </a:solidFill>
              <a:latin typeface="Browallia New" panose="020B0604020202020204" pitchFamily="34" charset="-34"/>
              <a:cs typeface="Browallia New" panose="020B0604020202020204" pitchFamily="34" charset="-34"/>
              <a:sym typeface="Wingdings" pitchFamily="2" charset="2"/>
            </a:endParaRPr>
          </a:p>
          <a:p>
            <a:pPr marL="457200" lvl="1" indent="0">
              <a:buNone/>
            </a:pPr>
            <a:endParaRPr lang="en-GB" sz="24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 useBgFill="1">
        <p:nvSpPr>
          <p:cNvPr id="19" name="Rectangle 18"/>
          <p:cNvSpPr/>
          <p:nvPr/>
        </p:nvSpPr>
        <p:spPr>
          <a:xfrm>
            <a:off x="1410816" y="5257800"/>
            <a:ext cx="6324600" cy="46166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GB" sz="2400" dirty="0" smtClean="0">
                <a:solidFill>
                  <a:prstClr val="black"/>
                </a:solidFill>
                <a:latin typeface="Browallia New" panose="020B0604020202020204" pitchFamily="34" charset="-34"/>
                <a:cs typeface="Browallia New" panose="020B0604020202020204" pitchFamily="34" charset="-34"/>
              </a:rPr>
              <a:t>FESA3 migration was a success for all BTVs (BA8 not concerned) </a:t>
            </a:r>
            <a:endParaRPr lang="en-GB" sz="2400" dirty="0" smtClean="0">
              <a:solidFill>
                <a:prstClr val="black"/>
              </a:solidFill>
              <a:latin typeface="Browallia New" panose="020B0604020202020204" pitchFamily="34" charset="-34"/>
              <a:cs typeface="Browallia New" panose="020B0604020202020204" pitchFamily="34" charset="-34"/>
              <a:sym typeface="Wingdings" pitchFamily="2" charset="2"/>
            </a:endParaRPr>
          </a:p>
        </p:txBody>
      </p:sp>
      <p:sp>
        <p:nvSpPr>
          <p:cNvPr id="20" name="Title 1"/>
          <p:cNvSpPr txBox="1">
            <a:spLocks/>
          </p:cNvSpPr>
          <p:nvPr/>
        </p:nvSpPr>
        <p:spPr>
          <a:xfrm>
            <a:off x="685800" y="0"/>
            <a:ext cx="7772400" cy="900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4800" dirty="0" smtClean="0">
                <a:latin typeface="Browallia New" panose="020B0604020202020204" pitchFamily="34" charset="-34"/>
                <a:cs typeface="Browallia New" panose="020B0604020202020204" pitchFamily="34" charset="-34"/>
              </a:rPr>
              <a:t>BTV</a:t>
            </a:r>
            <a:endParaRPr lang="en-US" sz="48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1785" y="-1929"/>
            <a:ext cx="892215" cy="892215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7" y="0"/>
            <a:ext cx="902825" cy="902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6218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10/03/2016</a:t>
            </a:r>
          </a:p>
        </p:txBody>
      </p:sp>
      <p:sp>
        <p:nvSpPr>
          <p:cNvPr id="1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BI Day, </a:t>
            </a:r>
            <a:r>
              <a:rPr lang="en-US" dirty="0" err="1" smtClean="0"/>
              <a:t>Archamps</a:t>
            </a:r>
            <a:endParaRPr lang="en-US" dirty="0"/>
          </a:p>
        </p:txBody>
      </p:sp>
      <p:sp>
        <p:nvSpPr>
          <p:cNvPr id="18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tx1"/>
                </a:solidFill>
                <a:latin typeface="Browallia New" panose="020B0604020202020204" pitchFamily="34" charset="-34"/>
                <a:cs typeface="Browallia New" panose="020B0604020202020204" pitchFamily="34" charset="-34"/>
              </a:rPr>
              <a:t>5</a:t>
            </a:r>
            <a:endParaRPr lang="en-US" b="1" dirty="0">
              <a:solidFill>
                <a:schemeClr val="tx1"/>
              </a:solidFill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21" name="Text Box 55"/>
          <p:cNvSpPr txBox="1">
            <a:spLocks noChangeArrowheads="1"/>
          </p:cNvSpPr>
          <p:nvPr/>
        </p:nvSpPr>
        <p:spPr bwMode="auto">
          <a:xfrm rot="16200000">
            <a:off x="-2707201" y="3695568"/>
            <a:ext cx="5871601" cy="461665"/>
          </a:xfrm>
          <a:prstGeom prst="rect">
            <a:avLst/>
          </a:prstGeom>
          <a:solidFill>
            <a:srgbClr val="DDDDD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fr-CH" sz="2400" dirty="0">
                <a:solidFill>
                  <a:schemeClr val="bg1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Browallia New" panose="020B0604020202020204" pitchFamily="34" charset="-34"/>
                <a:cs typeface="Browallia New" panose="020B0604020202020204" pitchFamily="34" charset="-34"/>
              </a:rPr>
              <a:t>Issues </a:t>
            </a:r>
          </a:p>
        </p:txBody>
      </p:sp>
      <p:sp>
        <p:nvSpPr>
          <p:cNvPr id="22" name="Rectangle 21"/>
          <p:cNvSpPr>
            <a:spLocks noChangeAspect="1"/>
          </p:cNvSpPr>
          <p:nvPr/>
        </p:nvSpPr>
        <p:spPr>
          <a:xfrm>
            <a:off x="-1" y="914400"/>
            <a:ext cx="9144000" cy="72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23" name="Title 1"/>
          <p:cNvSpPr txBox="1">
            <a:spLocks/>
          </p:cNvSpPr>
          <p:nvPr/>
        </p:nvSpPr>
        <p:spPr>
          <a:xfrm>
            <a:off x="685800" y="0"/>
            <a:ext cx="7772400" cy="900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fr-CH" sz="60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24" name="Subtitle 2"/>
          <p:cNvSpPr txBox="1">
            <a:spLocks/>
          </p:cNvSpPr>
          <p:nvPr/>
        </p:nvSpPr>
        <p:spPr>
          <a:xfrm>
            <a:off x="457200" y="963197"/>
            <a:ext cx="8229600" cy="5181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buFont typeface="Wingdings" panose="05000000000000000000" pitchFamily="2" charset="2"/>
              <a:buChar char="Ø"/>
            </a:pPr>
            <a:r>
              <a:rPr lang="en-GB" sz="2400" dirty="0" smtClean="0">
                <a:solidFill>
                  <a:prstClr val="black"/>
                </a:solidFill>
                <a:latin typeface="Browallia New" panose="020B0604020202020204" pitchFamily="34" charset="-34"/>
                <a:cs typeface="Browallia New" panose="020B0604020202020204" pitchFamily="34" charset="-34"/>
                <a:sym typeface="Wingdings" pitchFamily="2" charset="2"/>
              </a:rPr>
              <a:t>Amplitude </a:t>
            </a:r>
            <a:r>
              <a:rPr lang="en-GB" sz="2400" dirty="0">
                <a:solidFill>
                  <a:prstClr val="black"/>
                </a:solidFill>
                <a:latin typeface="Browallia New" panose="020B0604020202020204" pitchFamily="34" charset="-34"/>
                <a:cs typeface="Browallia New" panose="020B0604020202020204" pitchFamily="34" charset="-34"/>
                <a:sym typeface="Wingdings" pitchFamily="2" charset="2"/>
              </a:rPr>
              <a:t>and phase drift on the cable length</a:t>
            </a:r>
            <a:r>
              <a:rPr lang="en-GB" sz="2400" dirty="0" smtClean="0">
                <a:solidFill>
                  <a:prstClr val="black"/>
                </a:solidFill>
                <a:latin typeface="Browallia New" panose="020B0604020202020204" pitchFamily="34" charset="-34"/>
                <a:cs typeface="Browallia New" panose="020B0604020202020204" pitchFamily="34" charset="-34"/>
                <a:sym typeface="Wingdings" pitchFamily="2" charset="2"/>
              </a:rPr>
              <a:t>:</a:t>
            </a:r>
          </a:p>
          <a:p>
            <a:pPr marL="457200" lvl="1" indent="0">
              <a:buNone/>
            </a:pPr>
            <a:endParaRPr lang="en-GB" sz="2400" dirty="0" smtClean="0">
              <a:solidFill>
                <a:prstClr val="black"/>
              </a:solidFill>
              <a:latin typeface="Browallia New" panose="020B0604020202020204" pitchFamily="34" charset="-34"/>
              <a:cs typeface="Browallia New" panose="020B0604020202020204" pitchFamily="34" charset="-34"/>
              <a:sym typeface="Wingdings" pitchFamily="2" charset="2"/>
            </a:endParaRPr>
          </a:p>
          <a:p>
            <a:pPr lvl="1">
              <a:buFont typeface="Wingdings" panose="05000000000000000000" pitchFamily="2" charset="2"/>
              <a:buChar char="Ø"/>
            </a:pPr>
            <a:endParaRPr lang="en-GB" sz="2400" dirty="0" smtClean="0">
              <a:solidFill>
                <a:prstClr val="black"/>
              </a:solidFill>
              <a:latin typeface="Browallia New" panose="020B0604020202020204" pitchFamily="34" charset="-34"/>
              <a:cs typeface="Browallia New" panose="020B0604020202020204" pitchFamily="34" charset="-34"/>
              <a:sym typeface="Wingdings" pitchFamily="2" charset="2"/>
            </a:endParaRPr>
          </a:p>
          <a:p>
            <a:pPr marL="457200" lvl="1" indent="0">
              <a:buNone/>
            </a:pPr>
            <a:endParaRPr lang="en-GB" sz="2400" dirty="0">
              <a:solidFill>
                <a:prstClr val="black"/>
              </a:solidFill>
              <a:latin typeface="Browallia New" panose="020B0604020202020204" pitchFamily="34" charset="-34"/>
              <a:cs typeface="Browallia New" panose="020B0604020202020204" pitchFamily="34" charset="-34"/>
              <a:sym typeface="Wingdings" pitchFamily="2" charset="2"/>
            </a:endParaRPr>
          </a:p>
          <a:p>
            <a:pPr marL="457200" lvl="1" indent="0">
              <a:buNone/>
            </a:pPr>
            <a:endParaRPr lang="en-GB" sz="2400" dirty="0">
              <a:solidFill>
                <a:prstClr val="black"/>
              </a:solidFill>
              <a:latin typeface="Browallia New" panose="020B0604020202020204" pitchFamily="34" charset="-34"/>
              <a:cs typeface="Browallia New" panose="020B0604020202020204" pitchFamily="34" charset="-34"/>
              <a:sym typeface="Wingdings" pitchFamily="2" charset="2"/>
            </a:endParaRPr>
          </a:p>
          <a:p>
            <a:pPr lvl="1">
              <a:buFont typeface="Wingdings" panose="05000000000000000000" pitchFamily="2" charset="2"/>
              <a:buChar char="Ø"/>
            </a:pPr>
            <a:endParaRPr lang="en-GB" sz="2400" dirty="0" smtClean="0">
              <a:solidFill>
                <a:prstClr val="black"/>
              </a:solidFill>
              <a:latin typeface="Browallia New" panose="020B0604020202020204" pitchFamily="34" charset="-34"/>
              <a:cs typeface="Browallia New" panose="020B0604020202020204" pitchFamily="34" charset="-34"/>
              <a:sym typeface="Wingdings" pitchFamily="2" charset="2"/>
            </a:endParaRPr>
          </a:p>
          <a:p>
            <a:pPr lvl="1">
              <a:buFont typeface="Wingdings" panose="05000000000000000000" pitchFamily="2" charset="2"/>
              <a:buChar char="Ø"/>
            </a:pPr>
            <a:r>
              <a:rPr lang="en-GB" sz="2400" dirty="0">
                <a:solidFill>
                  <a:prstClr val="black"/>
                </a:solidFill>
                <a:latin typeface="Browallia New" panose="020B0604020202020204" pitchFamily="34" charset="-34"/>
                <a:cs typeface="Browallia New" panose="020B0604020202020204" pitchFamily="34" charset="-34"/>
              </a:rPr>
              <a:t> Electronics failures</a:t>
            </a:r>
            <a:r>
              <a:rPr lang="en-GB" sz="2400" dirty="0" smtClean="0">
                <a:solidFill>
                  <a:prstClr val="black"/>
                </a:solidFill>
                <a:latin typeface="Browallia New" panose="020B0604020202020204" pitchFamily="34" charset="-34"/>
                <a:cs typeface="Browallia New" panose="020B0604020202020204" pitchFamily="34" charset="-34"/>
              </a:rPr>
              <a:t>:</a:t>
            </a:r>
          </a:p>
          <a:p>
            <a:pPr lvl="1">
              <a:buFont typeface="Wingdings" panose="05000000000000000000" pitchFamily="2" charset="2"/>
              <a:buChar char="Ø"/>
            </a:pPr>
            <a:endParaRPr lang="en-GB" sz="2400" dirty="0">
              <a:solidFill>
                <a:prstClr val="black"/>
              </a:solidFill>
              <a:latin typeface="Browallia New" panose="020B0604020202020204" pitchFamily="34" charset="-34"/>
              <a:cs typeface="Browallia New" panose="020B0604020202020204" pitchFamily="34" charset="-34"/>
            </a:endParaRPr>
          </a:p>
          <a:p>
            <a:pPr marL="457200" lvl="1" indent="0">
              <a:buNone/>
            </a:pPr>
            <a:endParaRPr lang="en-GB" sz="2400" dirty="0" smtClean="0">
              <a:solidFill>
                <a:prstClr val="black"/>
              </a:solidFill>
              <a:latin typeface="Browallia New" panose="020B0604020202020204" pitchFamily="34" charset="-34"/>
              <a:cs typeface="Browallia New" panose="020B0604020202020204" pitchFamily="34" charset="-34"/>
            </a:endParaRPr>
          </a:p>
          <a:p>
            <a:pPr marL="457200" lvl="1" indent="0">
              <a:buNone/>
            </a:pPr>
            <a:endParaRPr lang="en-GB" sz="2400" dirty="0" smtClean="0">
              <a:solidFill>
                <a:prstClr val="black"/>
              </a:solidFill>
              <a:latin typeface="Browallia New" panose="020B0604020202020204" pitchFamily="34" charset="-34"/>
              <a:cs typeface="Browallia New" panose="020B0604020202020204" pitchFamily="34" charset="-34"/>
            </a:endParaRPr>
          </a:p>
          <a:p>
            <a:pPr lvl="1">
              <a:buFont typeface="Wingdings" panose="05000000000000000000" pitchFamily="2" charset="2"/>
              <a:buChar char="Ø"/>
            </a:pPr>
            <a:r>
              <a:rPr lang="en-GB" sz="2400" dirty="0">
                <a:solidFill>
                  <a:prstClr val="black"/>
                </a:solidFill>
                <a:latin typeface="Browallia New" panose="020B0604020202020204" pitchFamily="34" charset="-34"/>
                <a:cs typeface="Browallia New" panose="020B0604020202020204" pitchFamily="34" charset="-34"/>
                <a:sym typeface="Wingdings" pitchFamily="2" charset="2"/>
              </a:rPr>
              <a:t>Hybrid changes</a:t>
            </a:r>
            <a:r>
              <a:rPr lang="en-GB" sz="2400" dirty="0" smtClean="0">
                <a:solidFill>
                  <a:prstClr val="black"/>
                </a:solidFill>
                <a:latin typeface="Browallia New" panose="020B0604020202020204" pitchFamily="34" charset="-34"/>
                <a:cs typeface="Browallia New" panose="020B0604020202020204" pitchFamily="34" charset="-34"/>
                <a:sym typeface="Wingdings" pitchFamily="2" charset="2"/>
              </a:rPr>
              <a:t>:</a:t>
            </a:r>
            <a:endParaRPr lang="en-GB" sz="2400" dirty="0">
              <a:solidFill>
                <a:prstClr val="black"/>
              </a:solidFill>
              <a:latin typeface="Browallia New" panose="020B0604020202020204" pitchFamily="34" charset="-34"/>
              <a:cs typeface="Browallia New" panose="020B0604020202020204" pitchFamily="34" charset="-34"/>
              <a:sym typeface="Wingdings" pitchFamily="2" charset="2"/>
            </a:endParaRPr>
          </a:p>
          <a:p>
            <a:endParaRPr lang="en-GB" sz="2400" dirty="0">
              <a:solidFill>
                <a:prstClr val="black"/>
              </a:solidFill>
              <a:sym typeface="Wingdings" pitchFamily="2" charset="2"/>
            </a:endParaRPr>
          </a:p>
          <a:p>
            <a:pPr>
              <a:buFont typeface="Wingdings" pitchFamily="2" charset="2"/>
              <a:buChar char="§"/>
            </a:pPr>
            <a:endParaRPr lang="en-GB" sz="2400" dirty="0">
              <a:solidFill>
                <a:prstClr val="black"/>
              </a:solidFill>
            </a:endParaRPr>
          </a:p>
          <a:p>
            <a:pPr>
              <a:buFont typeface="Wingdings" pitchFamily="2" charset="2"/>
              <a:buChar char="§"/>
            </a:pPr>
            <a:endParaRPr lang="en-GB" sz="2400" dirty="0">
              <a:solidFill>
                <a:prstClr val="black"/>
              </a:solidFill>
            </a:endParaRPr>
          </a:p>
          <a:p>
            <a:pPr marL="457200" lvl="1" indent="0">
              <a:buNone/>
            </a:pPr>
            <a:endParaRPr lang="en-GB" sz="2400" dirty="0">
              <a:solidFill>
                <a:prstClr val="black"/>
              </a:solidFill>
              <a:latin typeface="Browallia New" panose="020B0604020202020204" pitchFamily="34" charset="-34"/>
              <a:cs typeface="Browallia New" panose="020B0604020202020204" pitchFamily="34" charset="-34"/>
              <a:sym typeface="Wingdings" pitchFamily="2" charset="2"/>
            </a:endParaRPr>
          </a:p>
          <a:p>
            <a:pPr marL="457200" lvl="1" indent="0">
              <a:buNone/>
            </a:pPr>
            <a:endParaRPr lang="en-GB" sz="24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graphicFrame>
        <p:nvGraphicFramePr>
          <p:cNvPr id="26" name="Table 2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7891822"/>
              </p:ext>
            </p:extLst>
          </p:nvPr>
        </p:nvGraphicFramePr>
        <p:xfrm>
          <a:off x="1372715" y="1367742"/>
          <a:ext cx="6400802" cy="201168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{22838BEF-8BB2-4498-84A7-C5851F593DF1}</a:tableStyleId>
              </a:tblPr>
              <a:tblGrid>
                <a:gridCol w="789466"/>
                <a:gridCol w="794068"/>
                <a:gridCol w="794068"/>
                <a:gridCol w="794068"/>
                <a:gridCol w="794068"/>
                <a:gridCol w="794068"/>
                <a:gridCol w="831577"/>
                <a:gridCol w="809419"/>
              </a:tblGrid>
              <a:tr h="29210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Browallia New" panose="020B0604020202020204" pitchFamily="34" charset="-34"/>
                          <a:cs typeface="Browallia New" panose="020B0604020202020204" pitchFamily="34" charset="-34"/>
                        </a:rPr>
                        <a:t>Type</a:t>
                      </a:r>
                      <a:endParaRPr lang="en-US" sz="1600" dirty="0">
                        <a:solidFill>
                          <a:schemeClr val="tx1"/>
                        </a:solidFill>
                        <a:latin typeface="Browallia New" panose="020B0604020202020204" pitchFamily="34" charset="-34"/>
                        <a:cs typeface="Browallia New" panose="020B0604020202020204" pitchFamily="34" charset="-34"/>
                      </a:endParaRPr>
                    </a:p>
                  </a:txBody>
                  <a:tcPr anchor="ctr">
                    <a:gradFill>
                      <a:gsLst>
                        <a:gs pos="0">
                          <a:schemeClr val="bg1">
                            <a:lumMod val="95000"/>
                          </a:schemeClr>
                        </a:gs>
                        <a:gs pos="100000">
                          <a:schemeClr val="bg1">
                            <a:lumMod val="95000"/>
                          </a:schemeClr>
                        </a:gs>
                        <a:gs pos="100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 gridSpan="7"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chemeClr val="tx1"/>
                          </a:solidFill>
                          <a:latin typeface="Browallia New" panose="020B0604020202020204" pitchFamily="34" charset="-34"/>
                          <a:cs typeface="Browallia New" panose="020B0604020202020204" pitchFamily="34" charset="-34"/>
                        </a:rPr>
                        <a:t>Position</a:t>
                      </a:r>
                      <a:endParaRPr lang="en-US" sz="1600" b="1" dirty="0">
                        <a:solidFill>
                          <a:schemeClr val="tx1"/>
                        </a:solidFill>
                        <a:latin typeface="Browallia New" panose="020B0604020202020204" pitchFamily="34" charset="-34"/>
                        <a:cs typeface="Browallia New" panose="020B0604020202020204" pitchFamily="34" charset="-34"/>
                      </a:endParaRPr>
                    </a:p>
                  </a:txBody>
                  <a:tcPr anchor="ctr">
                    <a:gradFill>
                      <a:gsLst>
                        <a:gs pos="0">
                          <a:schemeClr val="bg1">
                            <a:lumMod val="95000"/>
                          </a:schemeClr>
                        </a:gs>
                        <a:gs pos="100000">
                          <a:schemeClr val="bg1">
                            <a:lumMod val="95000"/>
                          </a:schemeClr>
                        </a:gs>
                        <a:gs pos="100000">
                          <a:schemeClr val="accent1">
                            <a:lumMod val="45000"/>
                            <a:lumOff val="55000"/>
                          </a:schemeClr>
                        </a:gs>
                        <a:gs pos="99000">
                          <a:schemeClr val="bg1">
                            <a:lumMod val="95000"/>
                          </a:schemeClr>
                        </a:gs>
                      </a:gsLst>
                      <a:lin ang="5400000" scaled="1"/>
                    </a:gra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292100">
                <a:tc rowSpan="2">
                  <a:txBody>
                    <a:bodyPr/>
                    <a:lstStyle/>
                    <a:p>
                      <a:pPr algn="ctr"/>
                      <a:r>
                        <a:rPr lang="fr-CH" sz="1600" b="1" dirty="0" smtClean="0">
                          <a:solidFill>
                            <a:schemeClr val="tx1"/>
                          </a:solidFill>
                          <a:latin typeface="Browallia New" panose="020B0604020202020204" pitchFamily="34" charset="-34"/>
                          <a:cs typeface="Browallia New" panose="020B0604020202020204" pitchFamily="34" charset="-34"/>
                        </a:rPr>
                        <a:t>BPH</a:t>
                      </a:r>
                      <a:endParaRPr lang="en-US" sz="1600" b="1" dirty="0">
                        <a:solidFill>
                          <a:schemeClr val="tx1"/>
                        </a:solidFill>
                        <a:latin typeface="Browallia New" panose="020B0604020202020204" pitchFamily="34" charset="-34"/>
                        <a:cs typeface="Browallia New" panose="020B0604020202020204" pitchFamily="34" charset="-34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600" b="0" dirty="0" smtClean="0">
                          <a:solidFill>
                            <a:schemeClr val="tx1"/>
                          </a:solidFill>
                          <a:latin typeface="Browallia New" panose="020B0604020202020204" pitchFamily="34" charset="-34"/>
                          <a:cs typeface="Browallia New" panose="020B0604020202020204" pitchFamily="34" charset="-34"/>
                        </a:rPr>
                        <a:t>10208</a:t>
                      </a:r>
                      <a:endParaRPr lang="en-US" sz="1600" b="0" dirty="0">
                        <a:solidFill>
                          <a:schemeClr val="tx1"/>
                        </a:solidFill>
                        <a:latin typeface="Browallia New" panose="020B0604020202020204" pitchFamily="34" charset="-34"/>
                        <a:cs typeface="Browallia New" panose="020B0604020202020204" pitchFamily="34" charset="-34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600" b="0" dirty="0" smtClean="0">
                          <a:solidFill>
                            <a:schemeClr val="tx1"/>
                          </a:solidFill>
                          <a:latin typeface="Browallia New" panose="020B0604020202020204" pitchFamily="34" charset="-34"/>
                          <a:cs typeface="Browallia New" panose="020B0604020202020204" pitchFamily="34" charset="-34"/>
                        </a:rPr>
                        <a:t>11008</a:t>
                      </a:r>
                      <a:endParaRPr lang="en-US" sz="1600" b="0" dirty="0">
                        <a:solidFill>
                          <a:schemeClr val="tx1"/>
                        </a:solidFill>
                        <a:latin typeface="Browallia New" panose="020B0604020202020204" pitchFamily="34" charset="-34"/>
                        <a:cs typeface="Browallia New" panose="020B0604020202020204" pitchFamily="34" charset="-34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600" b="0" dirty="0" smtClean="0">
                          <a:solidFill>
                            <a:schemeClr val="tx1"/>
                          </a:solidFill>
                          <a:latin typeface="Browallia New" panose="020B0604020202020204" pitchFamily="34" charset="-34"/>
                          <a:cs typeface="Browallia New" panose="020B0604020202020204" pitchFamily="34" charset="-34"/>
                        </a:rPr>
                        <a:t>11408</a:t>
                      </a:r>
                      <a:endParaRPr lang="en-US" sz="1600" b="0" dirty="0">
                        <a:solidFill>
                          <a:schemeClr val="tx1"/>
                        </a:solidFill>
                        <a:latin typeface="Browallia New" panose="020B0604020202020204" pitchFamily="34" charset="-34"/>
                        <a:cs typeface="Browallia New" panose="020B0604020202020204" pitchFamily="34" charset="-34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600" b="0" dirty="0" smtClean="0">
                          <a:solidFill>
                            <a:schemeClr val="tx1"/>
                          </a:solidFill>
                          <a:latin typeface="Browallia New" panose="020B0604020202020204" pitchFamily="34" charset="-34"/>
                          <a:cs typeface="Browallia New" panose="020B0604020202020204" pitchFamily="34" charset="-34"/>
                        </a:rPr>
                        <a:t>23008</a:t>
                      </a:r>
                      <a:endParaRPr lang="en-US" sz="1600" b="0" dirty="0">
                        <a:solidFill>
                          <a:schemeClr val="tx1"/>
                        </a:solidFill>
                        <a:latin typeface="Browallia New" panose="020B0604020202020204" pitchFamily="34" charset="-34"/>
                        <a:cs typeface="Browallia New" panose="020B0604020202020204" pitchFamily="34" charset="-34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600" b="0" dirty="0" smtClean="0">
                          <a:solidFill>
                            <a:schemeClr val="tx1"/>
                          </a:solidFill>
                          <a:latin typeface="Browallia New" panose="020B0604020202020204" pitchFamily="34" charset="-34"/>
                          <a:cs typeface="Browallia New" panose="020B0604020202020204" pitchFamily="34" charset="-34"/>
                        </a:rPr>
                        <a:t>30208</a:t>
                      </a:r>
                      <a:endParaRPr lang="en-US" sz="1600" b="0" dirty="0">
                        <a:solidFill>
                          <a:schemeClr val="tx1"/>
                        </a:solidFill>
                        <a:latin typeface="Browallia New" panose="020B0604020202020204" pitchFamily="34" charset="-34"/>
                        <a:cs typeface="Browallia New" panose="020B0604020202020204" pitchFamily="34" charset="-34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600" b="0" dirty="0" smtClean="0">
                          <a:solidFill>
                            <a:schemeClr val="tx1"/>
                          </a:solidFill>
                          <a:latin typeface="Browallia New" panose="020B0604020202020204" pitchFamily="34" charset="-34"/>
                          <a:cs typeface="Browallia New" panose="020B0604020202020204" pitchFamily="34" charset="-34"/>
                        </a:rPr>
                        <a:t>32208</a:t>
                      </a:r>
                      <a:endParaRPr lang="en-US" sz="1600" b="0" dirty="0">
                        <a:solidFill>
                          <a:schemeClr val="tx1"/>
                        </a:solidFill>
                        <a:latin typeface="Browallia New" panose="020B0604020202020204" pitchFamily="34" charset="-34"/>
                        <a:cs typeface="Browallia New" panose="020B0604020202020204" pitchFamily="34" charset="-34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600" b="0" dirty="0" smtClean="0">
                          <a:solidFill>
                            <a:schemeClr val="tx1"/>
                          </a:solidFill>
                          <a:latin typeface="Browallia New" panose="020B0604020202020204" pitchFamily="34" charset="-34"/>
                          <a:cs typeface="Browallia New" panose="020B0604020202020204" pitchFamily="34" charset="-34"/>
                        </a:rPr>
                        <a:t>32408</a:t>
                      </a:r>
                      <a:endParaRPr lang="en-US" sz="1600" b="0" dirty="0">
                        <a:solidFill>
                          <a:schemeClr val="tx1"/>
                        </a:solidFill>
                        <a:latin typeface="Browallia New" panose="020B0604020202020204" pitchFamily="34" charset="-34"/>
                        <a:cs typeface="Browallia New" panose="020B0604020202020204" pitchFamily="34" charset="-34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9210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600" dirty="0" smtClean="0">
                          <a:latin typeface="Browallia New" panose="020B0604020202020204" pitchFamily="34" charset="-34"/>
                          <a:cs typeface="Browallia New" panose="020B0604020202020204" pitchFamily="34" charset="-34"/>
                        </a:rPr>
                        <a:t>41008</a:t>
                      </a:r>
                      <a:endParaRPr lang="en-US" sz="1600" dirty="0">
                        <a:latin typeface="Browallia New" panose="020B0604020202020204" pitchFamily="34" charset="-34"/>
                        <a:cs typeface="Browallia New" panose="020B0604020202020204" pitchFamily="34" charset="-34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600" dirty="0" smtClean="0">
                          <a:latin typeface="Browallia New" panose="020B0604020202020204" pitchFamily="34" charset="-34"/>
                          <a:cs typeface="Browallia New" panose="020B0604020202020204" pitchFamily="34" charset="-34"/>
                        </a:rPr>
                        <a:t>41608</a:t>
                      </a:r>
                      <a:endParaRPr lang="en-US" sz="1600" dirty="0">
                        <a:latin typeface="Browallia New" panose="020B0604020202020204" pitchFamily="34" charset="-34"/>
                        <a:cs typeface="Browallia New" panose="020B0604020202020204" pitchFamily="34" charset="-34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600" dirty="0" smtClean="0">
                          <a:latin typeface="Browallia New" panose="020B0604020202020204" pitchFamily="34" charset="-34"/>
                          <a:cs typeface="Browallia New" panose="020B0604020202020204" pitchFamily="34" charset="-34"/>
                        </a:rPr>
                        <a:t>50608</a:t>
                      </a:r>
                      <a:endParaRPr lang="en-US" sz="1600" dirty="0">
                        <a:latin typeface="Browallia New" panose="020B0604020202020204" pitchFamily="34" charset="-34"/>
                        <a:cs typeface="Browallia New" panose="020B0604020202020204" pitchFamily="34" charset="-34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600" dirty="0" smtClean="0">
                          <a:latin typeface="Browallia New" panose="020B0604020202020204" pitchFamily="34" charset="-34"/>
                          <a:cs typeface="Browallia New" panose="020B0604020202020204" pitchFamily="34" charset="-34"/>
                        </a:rPr>
                        <a:t>51208</a:t>
                      </a:r>
                      <a:endParaRPr lang="en-US" sz="1600" dirty="0">
                        <a:latin typeface="Browallia New" panose="020B0604020202020204" pitchFamily="34" charset="-34"/>
                        <a:cs typeface="Browallia New" panose="020B0604020202020204" pitchFamily="34" charset="-34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600" dirty="0" smtClean="0">
                          <a:latin typeface="Browallia New" panose="020B0604020202020204" pitchFamily="34" charset="-34"/>
                          <a:cs typeface="Browallia New" panose="020B0604020202020204" pitchFamily="34" charset="-34"/>
                        </a:rPr>
                        <a:t>52808</a:t>
                      </a:r>
                      <a:endParaRPr lang="en-US" sz="1600" dirty="0">
                        <a:latin typeface="Browallia New" panose="020B0604020202020204" pitchFamily="34" charset="-34"/>
                        <a:cs typeface="Browallia New" panose="020B0604020202020204" pitchFamily="34" charset="-34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600" dirty="0" smtClean="0">
                          <a:latin typeface="Browallia New" panose="020B0604020202020204" pitchFamily="34" charset="-34"/>
                          <a:cs typeface="Browallia New" panose="020B0604020202020204" pitchFamily="34" charset="-34"/>
                        </a:rPr>
                        <a:t>60408</a:t>
                      </a:r>
                      <a:endParaRPr lang="en-US" sz="1600" dirty="0">
                        <a:latin typeface="Browallia New" panose="020B0604020202020204" pitchFamily="34" charset="-34"/>
                        <a:cs typeface="Browallia New" panose="020B0604020202020204" pitchFamily="34" charset="-34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600" dirty="0" smtClean="0">
                          <a:latin typeface="Browallia New" panose="020B0604020202020204" pitchFamily="34" charset="-34"/>
                          <a:cs typeface="Browallia New" panose="020B0604020202020204" pitchFamily="34" charset="-34"/>
                        </a:rPr>
                        <a:t>61608</a:t>
                      </a:r>
                      <a:endParaRPr lang="en-US" sz="1600" dirty="0">
                        <a:latin typeface="Browallia New" panose="020B0604020202020204" pitchFamily="34" charset="-34"/>
                        <a:cs typeface="Browallia New" panose="020B0604020202020204" pitchFamily="34" charset="-34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92100">
                <a:tc>
                  <a:txBody>
                    <a:bodyPr/>
                    <a:lstStyle/>
                    <a:p>
                      <a:pPr algn="ctr"/>
                      <a:r>
                        <a:rPr lang="fr-CH" sz="1600" b="1" dirty="0" smtClean="0">
                          <a:solidFill>
                            <a:schemeClr val="tx1"/>
                          </a:solidFill>
                          <a:latin typeface="Browallia New" panose="020B0604020202020204" pitchFamily="34" charset="-34"/>
                          <a:cs typeface="Browallia New" panose="020B0604020202020204" pitchFamily="34" charset="-34"/>
                        </a:rPr>
                        <a:t>BPV</a:t>
                      </a:r>
                      <a:endParaRPr lang="en-US" sz="1600" b="1" dirty="0">
                        <a:solidFill>
                          <a:schemeClr val="tx1"/>
                        </a:solidFill>
                        <a:latin typeface="Browallia New" panose="020B0604020202020204" pitchFamily="34" charset="-34"/>
                        <a:cs typeface="Browallia New" panose="020B0604020202020204" pitchFamily="34" charset="-34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600" dirty="0" smtClean="0">
                          <a:latin typeface="Browallia New" panose="020B0604020202020204" pitchFamily="34" charset="-34"/>
                          <a:cs typeface="Browallia New" panose="020B0604020202020204" pitchFamily="34" charset="-34"/>
                        </a:rPr>
                        <a:t>22508</a:t>
                      </a:r>
                      <a:endParaRPr lang="en-US" sz="1600" dirty="0">
                        <a:latin typeface="Browallia New" panose="020B0604020202020204" pitchFamily="34" charset="-34"/>
                        <a:cs typeface="Browallia New" panose="020B0604020202020204" pitchFamily="34" charset="-34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600" dirty="0" smtClean="0">
                          <a:latin typeface="Browallia New" panose="020B0604020202020204" pitchFamily="34" charset="-34"/>
                          <a:cs typeface="Browallia New" panose="020B0604020202020204" pitchFamily="34" charset="-34"/>
                        </a:rPr>
                        <a:t>31308</a:t>
                      </a:r>
                      <a:endParaRPr lang="en-US" sz="1600" dirty="0">
                        <a:latin typeface="Browallia New" panose="020B0604020202020204" pitchFamily="34" charset="-34"/>
                        <a:cs typeface="Browallia New" panose="020B0604020202020204" pitchFamily="34" charset="-34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600" dirty="0" smtClean="0">
                          <a:latin typeface="Browallia New" panose="020B0604020202020204" pitchFamily="34" charset="-34"/>
                          <a:cs typeface="Browallia New" panose="020B0604020202020204" pitchFamily="34" charset="-34"/>
                        </a:rPr>
                        <a:t>32508</a:t>
                      </a:r>
                      <a:endParaRPr lang="en-US" sz="1600" dirty="0">
                        <a:latin typeface="Browallia New" panose="020B0604020202020204" pitchFamily="34" charset="-34"/>
                        <a:cs typeface="Browallia New" panose="020B0604020202020204" pitchFamily="34" charset="-34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600" dirty="0" smtClean="0">
                          <a:latin typeface="Browallia New" panose="020B0604020202020204" pitchFamily="34" charset="-34"/>
                          <a:cs typeface="Browallia New" panose="020B0604020202020204" pitchFamily="34" charset="-34"/>
                        </a:rPr>
                        <a:t>40108</a:t>
                      </a:r>
                      <a:endParaRPr lang="en-US" sz="1600" dirty="0">
                        <a:latin typeface="Browallia New" panose="020B0604020202020204" pitchFamily="34" charset="-34"/>
                        <a:cs typeface="Browallia New" panose="020B0604020202020204" pitchFamily="34" charset="-34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600" dirty="0" smtClean="0">
                          <a:latin typeface="Browallia New" panose="020B0604020202020204" pitchFamily="34" charset="-34"/>
                          <a:cs typeface="Browallia New" panose="020B0604020202020204" pitchFamily="34" charset="-34"/>
                        </a:rPr>
                        <a:t>42108</a:t>
                      </a:r>
                      <a:endParaRPr lang="en-US" sz="1600" dirty="0">
                        <a:latin typeface="Browallia New" panose="020B0604020202020204" pitchFamily="34" charset="-34"/>
                        <a:cs typeface="Browallia New" panose="020B0604020202020204" pitchFamily="34" charset="-34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600" dirty="0" smtClean="0">
                          <a:latin typeface="Browallia New" panose="020B0604020202020204" pitchFamily="34" charset="-34"/>
                          <a:cs typeface="Browallia New" panose="020B0604020202020204" pitchFamily="34" charset="-34"/>
                        </a:rPr>
                        <a:t>60708</a:t>
                      </a:r>
                      <a:endParaRPr lang="en-US" sz="1600" dirty="0">
                        <a:latin typeface="Browallia New" panose="020B0604020202020204" pitchFamily="34" charset="-34"/>
                        <a:cs typeface="Browallia New" panose="020B0604020202020204" pitchFamily="34" charset="-34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latin typeface="Browallia New" panose="020B0604020202020204" pitchFamily="34" charset="-34"/>
                        <a:cs typeface="Browallia New" panose="020B0604020202020204" pitchFamily="34" charset="-34"/>
                      </a:endParaRPr>
                    </a:p>
                  </a:txBody>
                  <a:tcPr anchor="ctr">
                    <a:noFill/>
                  </a:tcPr>
                </a:tc>
              </a:tr>
              <a:tr h="292100">
                <a:tc>
                  <a:txBody>
                    <a:bodyPr/>
                    <a:lstStyle/>
                    <a:p>
                      <a:pPr algn="ctr"/>
                      <a:r>
                        <a:rPr lang="fr-CH" sz="1600" b="1" dirty="0" smtClean="0">
                          <a:solidFill>
                            <a:schemeClr val="tx1"/>
                          </a:solidFill>
                          <a:latin typeface="Browallia New" panose="020B0604020202020204" pitchFamily="34" charset="-34"/>
                          <a:cs typeface="Browallia New" panose="020B0604020202020204" pitchFamily="34" charset="-34"/>
                        </a:rPr>
                        <a:t>BPCN</a:t>
                      </a:r>
                      <a:endParaRPr lang="en-US" sz="1600" b="1" dirty="0">
                        <a:solidFill>
                          <a:schemeClr val="tx1"/>
                        </a:solidFill>
                        <a:latin typeface="Browallia New" panose="020B0604020202020204" pitchFamily="34" charset="-34"/>
                        <a:cs typeface="Browallia New" panose="020B0604020202020204" pitchFamily="34" charset="-34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600" dirty="0" smtClean="0">
                          <a:latin typeface="Browallia New" panose="020B0604020202020204" pitchFamily="34" charset="-34"/>
                          <a:cs typeface="Browallia New" panose="020B0604020202020204" pitchFamily="34" charset="-34"/>
                        </a:rPr>
                        <a:t>12308</a:t>
                      </a:r>
                      <a:endParaRPr lang="en-US" sz="1600" dirty="0">
                        <a:latin typeface="Browallia New" panose="020B0604020202020204" pitchFamily="34" charset="-34"/>
                        <a:cs typeface="Browallia New" panose="020B0604020202020204" pitchFamily="34" charset="-34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600" dirty="0" smtClean="0">
                          <a:latin typeface="Browallia New" panose="020B0604020202020204" pitchFamily="34" charset="-34"/>
                          <a:cs typeface="Browallia New" panose="020B0604020202020204" pitchFamily="34" charset="-34"/>
                        </a:rPr>
                        <a:t>12508</a:t>
                      </a:r>
                      <a:endParaRPr lang="en-US" sz="1600" dirty="0">
                        <a:latin typeface="Browallia New" panose="020B0604020202020204" pitchFamily="34" charset="-34"/>
                        <a:cs typeface="Browallia New" panose="020B0604020202020204" pitchFamily="34" charset="-34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latin typeface="Browallia New" panose="020B0604020202020204" pitchFamily="34" charset="-34"/>
                        <a:cs typeface="Browallia New" panose="020B0604020202020204" pitchFamily="34" charset="-34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latin typeface="Browallia New" panose="020B0604020202020204" pitchFamily="34" charset="-34"/>
                        <a:cs typeface="Browallia New" panose="020B0604020202020204" pitchFamily="34" charset="-34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latin typeface="Browallia New" panose="020B0604020202020204" pitchFamily="34" charset="-34"/>
                        <a:cs typeface="Browallia New" panose="020B0604020202020204" pitchFamily="34" charset="-34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latin typeface="Browallia New" panose="020B0604020202020204" pitchFamily="34" charset="-34"/>
                        <a:cs typeface="Browallia New" panose="020B0604020202020204" pitchFamily="34" charset="-34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latin typeface="Browallia New" panose="020B0604020202020204" pitchFamily="34" charset="-34"/>
                        <a:cs typeface="Browallia New" panose="020B0604020202020204" pitchFamily="34" charset="-34"/>
                      </a:endParaRPr>
                    </a:p>
                  </a:txBody>
                  <a:tcPr anchor="ctr">
                    <a:noFill/>
                  </a:tcPr>
                </a:tc>
              </a:tr>
              <a:tr h="292100">
                <a:tc>
                  <a:txBody>
                    <a:bodyPr/>
                    <a:lstStyle/>
                    <a:p>
                      <a:pPr algn="ctr"/>
                      <a:r>
                        <a:rPr lang="fr-CH" sz="1600" b="1" dirty="0" smtClean="0">
                          <a:solidFill>
                            <a:schemeClr val="tx1"/>
                          </a:solidFill>
                          <a:latin typeface="Browallia New" panose="020B0604020202020204" pitchFamily="34" charset="-34"/>
                          <a:cs typeface="Browallia New" panose="020B0604020202020204" pitchFamily="34" charset="-34"/>
                        </a:rPr>
                        <a:t>BPCE</a:t>
                      </a:r>
                      <a:endParaRPr lang="en-US" sz="1600" b="1" dirty="0">
                        <a:solidFill>
                          <a:schemeClr val="tx1"/>
                        </a:solidFill>
                        <a:latin typeface="Browallia New" panose="020B0604020202020204" pitchFamily="34" charset="-34"/>
                        <a:cs typeface="Browallia New" panose="020B0604020202020204" pitchFamily="34" charset="-34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600" dirty="0" smtClean="0">
                          <a:latin typeface="Browallia New" panose="020B0604020202020204" pitchFamily="34" charset="-34"/>
                          <a:cs typeface="Browallia New" panose="020B0604020202020204" pitchFamily="34" charset="-34"/>
                        </a:rPr>
                        <a:t>41801</a:t>
                      </a:r>
                      <a:endParaRPr lang="en-US" sz="1600" dirty="0">
                        <a:latin typeface="Browallia New" panose="020B0604020202020204" pitchFamily="34" charset="-34"/>
                        <a:cs typeface="Browallia New" panose="020B0604020202020204" pitchFamily="34" charset="-34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600" dirty="0" smtClean="0">
                          <a:latin typeface="Browallia New" panose="020B0604020202020204" pitchFamily="34" charset="-34"/>
                          <a:cs typeface="Browallia New" panose="020B0604020202020204" pitchFamily="34" charset="-34"/>
                        </a:rPr>
                        <a:t>61931</a:t>
                      </a:r>
                      <a:endParaRPr lang="en-US" sz="1600" dirty="0">
                        <a:latin typeface="Browallia New" panose="020B0604020202020204" pitchFamily="34" charset="-34"/>
                        <a:cs typeface="Browallia New" panose="020B0604020202020204" pitchFamily="34" charset="-34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latin typeface="Browallia New" panose="020B0604020202020204" pitchFamily="34" charset="-34"/>
                        <a:cs typeface="Browallia New" panose="020B0604020202020204" pitchFamily="34" charset="-34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latin typeface="Browallia New" panose="020B0604020202020204" pitchFamily="34" charset="-34"/>
                        <a:cs typeface="Browallia New" panose="020B0604020202020204" pitchFamily="34" charset="-34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latin typeface="Browallia New" panose="020B0604020202020204" pitchFamily="34" charset="-34"/>
                        <a:cs typeface="Browallia New" panose="020B0604020202020204" pitchFamily="34" charset="-34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latin typeface="Browallia New" panose="020B0604020202020204" pitchFamily="34" charset="-34"/>
                        <a:cs typeface="Browallia New" panose="020B0604020202020204" pitchFamily="34" charset="-34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latin typeface="Browallia New" panose="020B0604020202020204" pitchFamily="34" charset="-34"/>
                        <a:cs typeface="Browallia New" panose="020B0604020202020204" pitchFamily="34" charset="-34"/>
                      </a:endParaRPr>
                    </a:p>
                  </a:txBody>
                  <a:tcPr anchor="ctr">
                    <a:noFill/>
                  </a:tcPr>
                </a:tc>
              </a:tr>
            </a:tbl>
          </a:graphicData>
        </a:graphic>
      </p:graphicFrame>
      <p:graphicFrame>
        <p:nvGraphicFramePr>
          <p:cNvPr id="27" name="Table 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609721"/>
              </p:ext>
            </p:extLst>
          </p:nvPr>
        </p:nvGraphicFramePr>
        <p:xfrm>
          <a:off x="3155216" y="3688080"/>
          <a:ext cx="2895600" cy="134112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{22838BEF-8BB2-4498-84A7-C5851F593DF1}</a:tableStyleId>
              </a:tblPr>
              <a:tblGrid>
                <a:gridCol w="762000"/>
                <a:gridCol w="685800"/>
                <a:gridCol w="723900"/>
                <a:gridCol w="723900"/>
              </a:tblGrid>
              <a:tr h="254000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latin typeface="Browallia New" panose="020B0604020202020204" pitchFamily="34" charset="-34"/>
                          <a:cs typeface="Browallia New" panose="020B0604020202020204" pitchFamily="34" charset="-34"/>
                        </a:rPr>
                        <a:t>Type</a:t>
                      </a:r>
                      <a:endParaRPr lang="en-US" sz="1600" b="1" dirty="0">
                        <a:latin typeface="Browallia New" panose="020B0604020202020204" pitchFamily="34" charset="-34"/>
                        <a:cs typeface="Browallia New" panose="020B0604020202020204" pitchFamily="34" charset="-34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latin typeface="Browallia New" panose="020B0604020202020204" pitchFamily="34" charset="-34"/>
                          <a:cs typeface="Browallia New" panose="020B0604020202020204" pitchFamily="34" charset="-34"/>
                        </a:rPr>
                        <a:t>Position</a:t>
                      </a:r>
                      <a:endParaRPr lang="en-US" sz="1600" b="1" dirty="0">
                        <a:latin typeface="Browallia New" panose="020B0604020202020204" pitchFamily="34" charset="-34"/>
                        <a:cs typeface="Browallia New" panose="020B0604020202020204" pitchFamily="34" charset="-34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b="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b="0" dirty="0"/>
                    </a:p>
                  </a:txBody>
                  <a:tcPr/>
                </a:tc>
              </a:tr>
              <a:tr h="254000">
                <a:tc>
                  <a:txBody>
                    <a:bodyPr/>
                    <a:lstStyle/>
                    <a:p>
                      <a:pPr algn="ctr"/>
                      <a:r>
                        <a:rPr lang="fr-CH" sz="1600" b="1" dirty="0" smtClean="0">
                          <a:latin typeface="Browallia New" panose="020B0604020202020204" pitchFamily="34" charset="-34"/>
                          <a:cs typeface="Browallia New" panose="020B0604020202020204" pitchFamily="34" charset="-34"/>
                        </a:rPr>
                        <a:t>BPH</a:t>
                      </a:r>
                      <a:endParaRPr lang="en-US" sz="1600" b="1" dirty="0">
                        <a:latin typeface="Browallia New" panose="020B0604020202020204" pitchFamily="34" charset="-34"/>
                        <a:cs typeface="Browallia New" panose="020B0604020202020204" pitchFamily="34" charset="-34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600" b="0" dirty="0" smtClean="0">
                          <a:latin typeface="Browallia New" panose="020B0604020202020204" pitchFamily="34" charset="-34"/>
                          <a:cs typeface="Browallia New" panose="020B0604020202020204" pitchFamily="34" charset="-34"/>
                        </a:rPr>
                        <a:t>31808</a:t>
                      </a:r>
                      <a:endParaRPr lang="en-US" sz="1600" b="0" dirty="0">
                        <a:latin typeface="Browallia New" panose="020B0604020202020204" pitchFamily="34" charset="-34"/>
                        <a:cs typeface="Browallia New" panose="020B0604020202020204" pitchFamily="34" charset="-34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600" b="0" dirty="0" smtClean="0">
                          <a:latin typeface="Browallia New" panose="020B0604020202020204" pitchFamily="34" charset="-34"/>
                          <a:cs typeface="Browallia New" panose="020B0604020202020204" pitchFamily="34" charset="-34"/>
                        </a:rPr>
                        <a:t>51408</a:t>
                      </a:r>
                      <a:endParaRPr lang="en-US" sz="1600" b="0" dirty="0">
                        <a:latin typeface="Browallia New" panose="020B0604020202020204" pitchFamily="34" charset="-34"/>
                        <a:cs typeface="Browallia New" panose="020B0604020202020204" pitchFamily="34" charset="-34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600" b="0" dirty="0" smtClean="0">
                          <a:latin typeface="Browallia New" panose="020B0604020202020204" pitchFamily="34" charset="-34"/>
                          <a:cs typeface="Browallia New" panose="020B0604020202020204" pitchFamily="34" charset="-34"/>
                        </a:rPr>
                        <a:t>52608</a:t>
                      </a:r>
                      <a:endParaRPr lang="en-US" sz="1600" b="0" dirty="0">
                        <a:latin typeface="Browallia New" panose="020B0604020202020204" pitchFamily="34" charset="-34"/>
                        <a:cs typeface="Browallia New" panose="020B0604020202020204" pitchFamily="34" charset="-34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algn="ctr"/>
                      <a:r>
                        <a:rPr lang="fr-CH" sz="1600" b="1" dirty="0" smtClean="0">
                          <a:latin typeface="Browallia New" panose="020B0604020202020204" pitchFamily="34" charset="-34"/>
                          <a:cs typeface="Browallia New" panose="020B0604020202020204" pitchFamily="34" charset="-34"/>
                        </a:rPr>
                        <a:t>BPV</a:t>
                      </a:r>
                      <a:endParaRPr lang="en-US" sz="1600" b="1" dirty="0">
                        <a:latin typeface="Browallia New" panose="020B0604020202020204" pitchFamily="34" charset="-34"/>
                        <a:cs typeface="Browallia New" panose="020B0604020202020204" pitchFamily="34" charset="-34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600" b="0" dirty="0" smtClean="0">
                          <a:latin typeface="Browallia New" panose="020B0604020202020204" pitchFamily="34" charset="-34"/>
                          <a:cs typeface="Browallia New" panose="020B0604020202020204" pitchFamily="34" charset="-34"/>
                        </a:rPr>
                        <a:t>10308</a:t>
                      </a:r>
                      <a:endParaRPr lang="en-US" sz="1600" b="0" dirty="0">
                        <a:latin typeface="Browallia New" panose="020B0604020202020204" pitchFamily="34" charset="-34"/>
                        <a:cs typeface="Browallia New" panose="020B0604020202020204" pitchFamily="34" charset="-34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b="0" dirty="0">
                        <a:latin typeface="Browallia New" panose="020B0604020202020204" pitchFamily="34" charset="-34"/>
                        <a:cs typeface="Browallia New" panose="020B0604020202020204" pitchFamily="34" charset="-34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b="0" dirty="0">
                        <a:latin typeface="Browallia New" panose="020B0604020202020204" pitchFamily="34" charset="-34"/>
                        <a:cs typeface="Browallia New" panose="020B0604020202020204" pitchFamily="34" charset="-34"/>
                      </a:endParaRPr>
                    </a:p>
                  </a:txBody>
                  <a:tcPr>
                    <a:noFill/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algn="ctr"/>
                      <a:r>
                        <a:rPr lang="fr-CH" sz="1600" b="1" dirty="0" smtClean="0">
                          <a:latin typeface="Browallia New" panose="020B0604020202020204" pitchFamily="34" charset="-34"/>
                          <a:cs typeface="Browallia New" panose="020B0604020202020204" pitchFamily="34" charset="-34"/>
                        </a:rPr>
                        <a:t>BPCE</a:t>
                      </a:r>
                      <a:endParaRPr lang="en-US" sz="1600" b="1" dirty="0">
                        <a:latin typeface="Browallia New" panose="020B0604020202020204" pitchFamily="34" charset="-34"/>
                        <a:cs typeface="Browallia New" panose="020B0604020202020204" pitchFamily="34" charset="-34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600" b="0" dirty="0" smtClean="0">
                          <a:latin typeface="Browallia New" panose="020B0604020202020204" pitchFamily="34" charset="-34"/>
                          <a:cs typeface="Browallia New" panose="020B0604020202020204" pitchFamily="34" charset="-34"/>
                        </a:rPr>
                        <a:t>41705</a:t>
                      </a:r>
                      <a:endParaRPr lang="en-US" sz="1600" b="0" dirty="0">
                        <a:latin typeface="Browallia New" panose="020B0604020202020204" pitchFamily="34" charset="-34"/>
                        <a:cs typeface="Browallia New" panose="020B0604020202020204" pitchFamily="34" charset="-34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b="0" dirty="0">
                        <a:latin typeface="Browallia New" panose="020B0604020202020204" pitchFamily="34" charset="-34"/>
                        <a:cs typeface="Browallia New" panose="020B0604020202020204" pitchFamily="34" charset="-34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b="0" dirty="0">
                        <a:latin typeface="Browallia New" panose="020B0604020202020204" pitchFamily="34" charset="-34"/>
                        <a:cs typeface="Browallia New" panose="020B0604020202020204" pitchFamily="34" charset="-34"/>
                      </a:endParaRPr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graphicFrame>
        <p:nvGraphicFramePr>
          <p:cNvPr id="28" name="Table 2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7950267"/>
              </p:ext>
            </p:extLst>
          </p:nvPr>
        </p:nvGraphicFramePr>
        <p:xfrm>
          <a:off x="3645046" y="5267802"/>
          <a:ext cx="1915941" cy="100584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{22838BEF-8BB2-4498-84A7-C5851F593DF1}</a:tableStyleId>
              </a:tblPr>
              <a:tblGrid>
                <a:gridCol w="956494"/>
                <a:gridCol w="959447"/>
              </a:tblGrid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latin typeface="Browallia New" panose="020B0604020202020204" pitchFamily="34" charset="-34"/>
                          <a:cs typeface="Browallia New" panose="020B0604020202020204" pitchFamily="34" charset="-34"/>
                        </a:rPr>
                        <a:t>Type</a:t>
                      </a:r>
                      <a:endParaRPr lang="en-US" sz="1600" b="1" dirty="0">
                        <a:latin typeface="Browallia New" panose="020B0604020202020204" pitchFamily="34" charset="-34"/>
                        <a:cs typeface="Browallia New" panose="020B0604020202020204" pitchFamily="34" charset="-34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latin typeface="Browallia New" panose="020B0604020202020204" pitchFamily="34" charset="-34"/>
                          <a:cs typeface="Browallia New" panose="020B0604020202020204" pitchFamily="34" charset="-34"/>
                        </a:rPr>
                        <a:t>Position</a:t>
                      </a:r>
                      <a:endParaRPr lang="en-US" sz="1600" b="1" dirty="0">
                        <a:latin typeface="Browallia New" panose="020B0604020202020204" pitchFamily="34" charset="-34"/>
                        <a:cs typeface="Browallia New" panose="020B0604020202020204" pitchFamily="34" charset="-34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fr-CH" sz="1600" b="1" dirty="0" smtClean="0">
                          <a:latin typeface="Browallia New" panose="020B0604020202020204" pitchFamily="34" charset="-34"/>
                          <a:cs typeface="Browallia New" panose="020B0604020202020204" pitchFamily="34" charset="-34"/>
                        </a:rPr>
                        <a:t>BPH</a:t>
                      </a:r>
                      <a:endParaRPr lang="en-US" sz="1600" b="1" dirty="0">
                        <a:latin typeface="Browallia New" panose="020B0604020202020204" pitchFamily="34" charset="-34"/>
                        <a:cs typeface="Browallia New" panose="020B0604020202020204" pitchFamily="34" charset="-34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600" b="0" dirty="0" smtClean="0">
                          <a:latin typeface="Browallia New" panose="020B0604020202020204" pitchFamily="34" charset="-34"/>
                          <a:cs typeface="Browallia New" panose="020B0604020202020204" pitchFamily="34" charset="-34"/>
                        </a:rPr>
                        <a:t>20808</a:t>
                      </a:r>
                      <a:endParaRPr lang="en-US" sz="1600" b="0" dirty="0">
                        <a:latin typeface="Browallia New" panose="020B0604020202020204" pitchFamily="34" charset="-34"/>
                        <a:cs typeface="Browallia New" panose="020B0604020202020204" pitchFamily="34" charset="-34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fr-CH" sz="1600" b="1" dirty="0" smtClean="0">
                          <a:latin typeface="Browallia New" panose="020B0604020202020204" pitchFamily="34" charset="-34"/>
                          <a:cs typeface="Browallia New" panose="020B0604020202020204" pitchFamily="34" charset="-34"/>
                        </a:rPr>
                        <a:t>BPD</a:t>
                      </a:r>
                      <a:endParaRPr lang="en-US" sz="1600" b="1" dirty="0">
                        <a:latin typeface="Browallia New" panose="020B0604020202020204" pitchFamily="34" charset="-34"/>
                        <a:cs typeface="Browallia New" panose="020B0604020202020204" pitchFamily="34" charset="-34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600" dirty="0" smtClean="0">
                          <a:latin typeface="Browallia New" panose="020B0604020202020204" pitchFamily="34" charset="-34"/>
                          <a:cs typeface="Browallia New" panose="020B0604020202020204" pitchFamily="34" charset="-34"/>
                        </a:rPr>
                        <a:t>11833</a:t>
                      </a:r>
                      <a:endParaRPr lang="en-US" sz="1600" dirty="0">
                        <a:latin typeface="Browallia New" panose="020B0604020202020204" pitchFamily="34" charset="-34"/>
                        <a:cs typeface="Browallia New" panose="020B0604020202020204" pitchFamily="34" charset="-34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29" name="Title 1"/>
          <p:cNvSpPr txBox="1">
            <a:spLocks/>
          </p:cNvSpPr>
          <p:nvPr/>
        </p:nvSpPr>
        <p:spPr>
          <a:xfrm>
            <a:off x="838200" y="0"/>
            <a:ext cx="7772400" cy="900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4800" dirty="0" smtClean="0">
                <a:latin typeface="Browallia New" panose="020B0604020202020204" pitchFamily="34" charset="-34"/>
                <a:cs typeface="Browallia New" panose="020B0604020202020204" pitchFamily="34" charset="-34"/>
              </a:rPr>
              <a:t>BPM</a:t>
            </a:r>
            <a:endParaRPr lang="en-US" sz="48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1785" y="-1929"/>
            <a:ext cx="892215" cy="892215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7" y="0"/>
            <a:ext cx="902825" cy="902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5702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10/03/2016</a:t>
            </a:r>
          </a:p>
        </p:txBody>
      </p:sp>
      <p:sp>
        <p:nvSpPr>
          <p:cNvPr id="1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BI Day, </a:t>
            </a:r>
            <a:r>
              <a:rPr lang="en-US" dirty="0" err="1" smtClean="0"/>
              <a:t>Archamps</a:t>
            </a:r>
            <a:endParaRPr lang="en-US" dirty="0"/>
          </a:p>
        </p:txBody>
      </p:sp>
      <p:sp>
        <p:nvSpPr>
          <p:cNvPr id="20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tx1"/>
                </a:solidFill>
                <a:latin typeface="Browallia New" panose="020B0604020202020204" pitchFamily="34" charset="-34"/>
                <a:cs typeface="Browallia New" panose="020B0604020202020204" pitchFamily="34" charset="-34"/>
              </a:rPr>
              <a:t>6</a:t>
            </a:r>
            <a:endParaRPr lang="en-US" b="1" dirty="0">
              <a:solidFill>
                <a:schemeClr val="tx1"/>
              </a:solidFill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22" name="Text Box 55"/>
          <p:cNvSpPr txBox="1">
            <a:spLocks noChangeArrowheads="1"/>
          </p:cNvSpPr>
          <p:nvPr/>
        </p:nvSpPr>
        <p:spPr bwMode="auto">
          <a:xfrm rot="16200000">
            <a:off x="-2707201" y="3695568"/>
            <a:ext cx="5871601" cy="461665"/>
          </a:xfrm>
          <a:prstGeom prst="rect">
            <a:avLst/>
          </a:prstGeom>
          <a:solidFill>
            <a:srgbClr val="DDDDD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fr-CH" sz="2400" dirty="0" smtClean="0">
                <a:solidFill>
                  <a:schemeClr val="bg1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Browallia New" panose="020B0604020202020204" pitchFamily="34" charset="-34"/>
                <a:cs typeface="Browallia New" panose="020B0604020202020204" pitchFamily="34" charset="-34"/>
              </a:rPr>
              <a:t>Issues</a:t>
            </a:r>
            <a:endParaRPr lang="fr-CH" sz="2400" dirty="0">
              <a:solidFill>
                <a:schemeClr val="bg1">
                  <a:lumMod val="50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23" name="Rectangle 22"/>
          <p:cNvSpPr>
            <a:spLocks noChangeAspect="1"/>
          </p:cNvSpPr>
          <p:nvPr/>
        </p:nvSpPr>
        <p:spPr>
          <a:xfrm>
            <a:off x="-1" y="914400"/>
            <a:ext cx="9144000" cy="72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25" name="Subtitle 2"/>
          <p:cNvSpPr txBox="1">
            <a:spLocks/>
          </p:cNvSpPr>
          <p:nvPr/>
        </p:nvSpPr>
        <p:spPr>
          <a:xfrm>
            <a:off x="457200" y="963197"/>
            <a:ext cx="8229600" cy="5181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buFont typeface="Wingdings" panose="05000000000000000000" pitchFamily="2" charset="2"/>
              <a:buChar char="Ø"/>
            </a:pPr>
            <a:r>
              <a:rPr lang="en-GB" sz="2400" dirty="0" smtClean="0">
                <a:solidFill>
                  <a:prstClr val="black"/>
                </a:solidFill>
                <a:latin typeface="Browallia New" panose="020B0604020202020204" pitchFamily="34" charset="-34"/>
                <a:cs typeface="Browallia New" panose="020B0604020202020204" pitchFamily="34" charset="-34"/>
                <a:sym typeface="Wingdings" pitchFamily="2" charset="2"/>
              </a:rPr>
              <a:t>Adaptor changes:</a:t>
            </a:r>
          </a:p>
          <a:p>
            <a:pPr marL="457200" lvl="1" indent="0">
              <a:buNone/>
            </a:pPr>
            <a:endParaRPr lang="en-GB" sz="2400" dirty="0" smtClean="0">
              <a:latin typeface="Browallia New" panose="020B0604020202020204" pitchFamily="34" charset="-34"/>
              <a:cs typeface="Browallia New" panose="020B0604020202020204" pitchFamily="34" charset="-34"/>
              <a:sym typeface="Wingdings" pitchFamily="2" charset="2"/>
            </a:endParaRPr>
          </a:p>
          <a:p>
            <a:pPr lvl="1">
              <a:buFont typeface="Wingdings" panose="05000000000000000000" pitchFamily="2" charset="2"/>
              <a:buChar char="Ø"/>
            </a:pPr>
            <a:r>
              <a:rPr lang="en-GB" sz="2400" dirty="0" smtClean="0">
                <a:latin typeface="Browallia New" panose="020B0604020202020204" pitchFamily="34" charset="-34"/>
                <a:cs typeface="Browallia New" panose="020B0604020202020204" pitchFamily="34" charset="-34"/>
                <a:sym typeface="Wingdings" pitchFamily="2" charset="2"/>
              </a:rPr>
              <a:t>Reconnected</a:t>
            </a:r>
            <a:r>
              <a:rPr lang="en-GB" sz="2400" dirty="0">
                <a:latin typeface="Browallia New" panose="020B0604020202020204" pitchFamily="34" charset="-34"/>
                <a:cs typeface="Browallia New" panose="020B0604020202020204" pitchFamily="34" charset="-34"/>
                <a:sym typeface="Wingdings" pitchFamily="2" charset="2"/>
              </a:rPr>
              <a:t>: </a:t>
            </a:r>
            <a:endParaRPr lang="en-GB" sz="2400" dirty="0" smtClean="0">
              <a:latin typeface="Browallia New" panose="020B0604020202020204" pitchFamily="34" charset="-34"/>
              <a:cs typeface="Browallia New" panose="020B0604020202020204" pitchFamily="34" charset="-34"/>
              <a:sym typeface="Wingdings" pitchFamily="2" charset="2"/>
            </a:endParaRPr>
          </a:p>
          <a:p>
            <a:pPr lvl="1">
              <a:buFont typeface="Wingdings" panose="05000000000000000000" pitchFamily="2" charset="2"/>
              <a:buChar char="Ø"/>
            </a:pPr>
            <a:endParaRPr lang="en-GB" sz="2400" dirty="0">
              <a:latin typeface="Browallia New" panose="020B0604020202020204" pitchFamily="34" charset="-34"/>
              <a:cs typeface="Browallia New" panose="020B0604020202020204" pitchFamily="34" charset="-34"/>
              <a:sym typeface="Wingdings" pitchFamily="2" charset="2"/>
            </a:endParaRPr>
          </a:p>
          <a:p>
            <a:pPr lvl="1">
              <a:buFont typeface="Wingdings" panose="05000000000000000000" pitchFamily="2" charset="2"/>
              <a:buChar char="Ø"/>
            </a:pPr>
            <a:endParaRPr lang="en-GB" sz="2400" dirty="0" smtClean="0">
              <a:latin typeface="Browallia New" panose="020B0604020202020204" pitchFamily="34" charset="-34"/>
              <a:cs typeface="Browallia New" panose="020B0604020202020204" pitchFamily="34" charset="-34"/>
              <a:sym typeface="Wingdings" pitchFamily="2" charset="2"/>
            </a:endParaRPr>
          </a:p>
          <a:p>
            <a:pPr lvl="1">
              <a:buFont typeface="Wingdings" panose="05000000000000000000" pitchFamily="2" charset="2"/>
              <a:buChar char="Ø"/>
            </a:pPr>
            <a:r>
              <a:rPr lang="en-GB" sz="2400" dirty="0" smtClean="0">
                <a:latin typeface="Browallia New" panose="020B0604020202020204" pitchFamily="34" charset="-34"/>
                <a:cs typeface="Browallia New" panose="020B0604020202020204" pitchFamily="34" charset="-34"/>
                <a:sym typeface="Wingdings" pitchFamily="2" charset="2"/>
              </a:rPr>
              <a:t>Needed a calibration:</a:t>
            </a:r>
          </a:p>
          <a:p>
            <a:pPr marL="457200" lvl="1" indent="0">
              <a:buNone/>
            </a:pPr>
            <a:endParaRPr lang="en-GB" sz="2400" dirty="0" smtClean="0">
              <a:latin typeface="Browallia New" panose="020B0604020202020204" pitchFamily="34" charset="-34"/>
              <a:cs typeface="Browallia New" panose="020B0604020202020204" pitchFamily="34" charset="-34"/>
              <a:sym typeface="Wingdings" pitchFamily="2" charset="2"/>
            </a:endParaRPr>
          </a:p>
          <a:p>
            <a:pPr marL="457200" lvl="1" indent="0">
              <a:buNone/>
            </a:pPr>
            <a:endParaRPr lang="en-GB" sz="2400" dirty="0" smtClean="0">
              <a:latin typeface="Browallia New" panose="020B0604020202020204" pitchFamily="34" charset="-34"/>
              <a:cs typeface="Browallia New" panose="020B0604020202020204" pitchFamily="34" charset="-34"/>
              <a:sym typeface="Wingdings" pitchFamily="2" charset="2"/>
            </a:endParaRPr>
          </a:p>
          <a:p>
            <a:pPr lvl="1">
              <a:buFont typeface="Wingdings" panose="05000000000000000000" pitchFamily="2" charset="2"/>
              <a:buChar char="Ø"/>
            </a:pPr>
            <a:r>
              <a:rPr lang="en-GB" sz="2400" dirty="0" smtClean="0">
                <a:latin typeface="Browallia New" panose="020B0604020202020204" pitchFamily="34" charset="-34"/>
                <a:cs typeface="Browallia New" panose="020B0604020202020204" pitchFamily="34" charset="-34"/>
                <a:sym typeface="Wingdings" pitchFamily="2" charset="2"/>
              </a:rPr>
              <a:t> </a:t>
            </a:r>
            <a:r>
              <a:rPr lang="en-GB" sz="2400" dirty="0">
                <a:latin typeface="Browallia New" panose="020B0604020202020204" pitchFamily="34" charset="-34"/>
                <a:cs typeface="Browallia New" panose="020B0604020202020204" pitchFamily="34" charset="-34"/>
                <a:sym typeface="Wingdings" pitchFamily="2" charset="2"/>
              </a:rPr>
              <a:t>Still an offset even after calibration:</a:t>
            </a:r>
          </a:p>
          <a:p>
            <a:pPr lvl="1">
              <a:buFont typeface="Wingdings" panose="05000000000000000000" pitchFamily="2" charset="2"/>
              <a:buChar char="Ø"/>
            </a:pPr>
            <a:endParaRPr lang="en-GB" sz="2000" dirty="0">
              <a:solidFill>
                <a:prstClr val="black"/>
              </a:solidFill>
              <a:latin typeface="Browallia New" panose="020B0604020202020204" pitchFamily="34" charset="-34"/>
              <a:cs typeface="Browallia New" panose="020B0604020202020204" pitchFamily="34" charset="-34"/>
              <a:sym typeface="Wingdings" pitchFamily="2" charset="2"/>
            </a:endParaRPr>
          </a:p>
          <a:p>
            <a:pPr lvl="1">
              <a:buFont typeface="Wingdings" panose="05000000000000000000" pitchFamily="2" charset="2"/>
              <a:buChar char="Ø"/>
            </a:pPr>
            <a:endParaRPr lang="en-GB" sz="2400" dirty="0">
              <a:solidFill>
                <a:prstClr val="black"/>
              </a:solidFill>
              <a:latin typeface="Browallia New" panose="020B0604020202020204" pitchFamily="34" charset="-34"/>
              <a:cs typeface="Browallia New" panose="020B0604020202020204" pitchFamily="34" charset="-34"/>
              <a:sym typeface="Wingdings" pitchFamily="2" charset="2"/>
            </a:endParaRPr>
          </a:p>
          <a:p>
            <a:pPr marL="0" indent="0">
              <a:buNone/>
            </a:pPr>
            <a:endParaRPr lang="en-GB" sz="2400" dirty="0">
              <a:solidFill>
                <a:prstClr val="black"/>
              </a:solidFill>
              <a:sym typeface="Wingdings" pitchFamily="2" charset="2"/>
            </a:endParaRPr>
          </a:p>
          <a:p>
            <a:pPr>
              <a:buFont typeface="Wingdings" pitchFamily="2" charset="2"/>
              <a:buChar char="§"/>
            </a:pPr>
            <a:endParaRPr lang="en-GB" sz="2400" dirty="0">
              <a:solidFill>
                <a:prstClr val="black"/>
              </a:solidFill>
            </a:endParaRPr>
          </a:p>
          <a:p>
            <a:pPr>
              <a:buFont typeface="Wingdings" pitchFamily="2" charset="2"/>
              <a:buChar char="§"/>
            </a:pPr>
            <a:endParaRPr lang="en-GB" sz="2400" dirty="0">
              <a:solidFill>
                <a:prstClr val="black"/>
              </a:solidFill>
            </a:endParaRPr>
          </a:p>
          <a:p>
            <a:pPr marL="457200" lvl="1" indent="0">
              <a:buNone/>
            </a:pPr>
            <a:endParaRPr lang="en-GB" sz="2400" dirty="0">
              <a:solidFill>
                <a:prstClr val="black"/>
              </a:solidFill>
              <a:latin typeface="Browallia New" panose="020B0604020202020204" pitchFamily="34" charset="-34"/>
              <a:cs typeface="Browallia New" panose="020B0604020202020204" pitchFamily="34" charset="-34"/>
              <a:sym typeface="Wingdings" pitchFamily="2" charset="2"/>
            </a:endParaRPr>
          </a:p>
          <a:p>
            <a:pPr marL="457200" lvl="1" indent="0">
              <a:buNone/>
            </a:pPr>
            <a:endParaRPr lang="en-GB" sz="24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graphicFrame>
        <p:nvGraphicFramePr>
          <p:cNvPr id="30" name="Table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0483475"/>
              </p:ext>
            </p:extLst>
          </p:nvPr>
        </p:nvGraphicFramePr>
        <p:xfrm>
          <a:off x="3125316" y="1167620"/>
          <a:ext cx="2895600" cy="73152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{22838BEF-8BB2-4498-84A7-C5851F593DF1}</a:tableStyleId>
              </a:tblPr>
              <a:tblGrid>
                <a:gridCol w="723900"/>
                <a:gridCol w="723900"/>
                <a:gridCol w="723900"/>
                <a:gridCol w="723900"/>
              </a:tblGrid>
              <a:tr h="33959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latin typeface="Browallia New" panose="020B0604020202020204" pitchFamily="34" charset="-34"/>
                          <a:cs typeface="Browallia New" panose="020B0604020202020204" pitchFamily="34" charset="-34"/>
                        </a:rPr>
                        <a:t>Type</a:t>
                      </a:r>
                      <a:endParaRPr lang="en-US" sz="1800" b="1" dirty="0">
                        <a:latin typeface="Browallia New" panose="020B0604020202020204" pitchFamily="34" charset="-34"/>
                        <a:cs typeface="Browallia New" panose="020B0604020202020204" pitchFamily="34" charset="-34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latin typeface="Browallia New" panose="020B0604020202020204" pitchFamily="34" charset="-34"/>
                          <a:cs typeface="Browallia New" panose="020B0604020202020204" pitchFamily="34" charset="-34"/>
                        </a:rPr>
                        <a:t>Position</a:t>
                      </a:r>
                      <a:endParaRPr lang="en-US" sz="1800" b="1" dirty="0">
                        <a:latin typeface="Browallia New" panose="020B0604020202020204" pitchFamily="34" charset="-34"/>
                        <a:cs typeface="Browallia New" panose="020B0604020202020204" pitchFamily="34" charset="-34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b="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b="0" dirty="0"/>
                    </a:p>
                  </a:txBody>
                  <a:tcPr/>
                </a:tc>
              </a:tr>
              <a:tr h="339590">
                <a:tc>
                  <a:txBody>
                    <a:bodyPr/>
                    <a:lstStyle/>
                    <a:p>
                      <a:pPr algn="ctr"/>
                      <a:r>
                        <a:rPr lang="fr-CH" sz="1800" b="1" dirty="0" smtClean="0">
                          <a:latin typeface="Browallia New" panose="020B0604020202020204" pitchFamily="34" charset="-34"/>
                          <a:cs typeface="Browallia New" panose="020B0604020202020204" pitchFamily="34" charset="-34"/>
                        </a:rPr>
                        <a:t>BPH</a:t>
                      </a:r>
                      <a:endParaRPr lang="en-US" sz="1800" b="1" dirty="0">
                        <a:latin typeface="Browallia New" panose="020B0604020202020204" pitchFamily="34" charset="-34"/>
                        <a:cs typeface="Browallia New" panose="020B0604020202020204" pitchFamily="34" charset="-34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800" b="0" dirty="0" smtClean="0">
                          <a:latin typeface="Browallia New" panose="020B0604020202020204" pitchFamily="34" charset="-34"/>
                          <a:cs typeface="Browallia New" panose="020B0604020202020204" pitchFamily="34" charset="-34"/>
                        </a:rPr>
                        <a:t>20808</a:t>
                      </a:r>
                      <a:endParaRPr lang="en-US" sz="1800" b="0" dirty="0">
                        <a:latin typeface="Browallia New" panose="020B0604020202020204" pitchFamily="34" charset="-34"/>
                        <a:cs typeface="Browallia New" panose="020B0604020202020204" pitchFamily="34" charset="-34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800" b="0" dirty="0" smtClean="0">
                          <a:latin typeface="Browallia New" panose="020B0604020202020204" pitchFamily="34" charset="-34"/>
                          <a:cs typeface="Browallia New" panose="020B0604020202020204" pitchFamily="34" charset="-34"/>
                        </a:rPr>
                        <a:t>23408</a:t>
                      </a:r>
                      <a:endParaRPr lang="en-US" sz="1800" b="0" dirty="0">
                        <a:latin typeface="Browallia New" panose="020B0604020202020204" pitchFamily="34" charset="-34"/>
                        <a:cs typeface="Browallia New" panose="020B0604020202020204" pitchFamily="34" charset="-34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800" b="0" dirty="0" smtClean="0">
                          <a:latin typeface="Browallia New" panose="020B0604020202020204" pitchFamily="34" charset="-34"/>
                          <a:cs typeface="Browallia New" panose="020B0604020202020204" pitchFamily="34" charset="-34"/>
                        </a:rPr>
                        <a:t>60808</a:t>
                      </a:r>
                      <a:endParaRPr lang="en-US" sz="1800" b="0" dirty="0">
                        <a:latin typeface="Browallia New" panose="020B0604020202020204" pitchFamily="34" charset="-34"/>
                        <a:cs typeface="Browallia New" panose="020B0604020202020204" pitchFamily="34" charset="-34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32" name="Table 3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291770"/>
              </p:ext>
            </p:extLst>
          </p:nvPr>
        </p:nvGraphicFramePr>
        <p:xfrm>
          <a:off x="3690064" y="2164080"/>
          <a:ext cx="1752600" cy="73152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{22838BEF-8BB2-4498-84A7-C5851F593DF1}</a:tableStyleId>
              </a:tblPr>
              <a:tblGrid>
                <a:gridCol w="876300"/>
                <a:gridCol w="876300"/>
              </a:tblGrid>
              <a:tr h="25400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latin typeface="Browallia New" panose="020B0604020202020204" pitchFamily="34" charset="-34"/>
                          <a:cs typeface="Browallia New" panose="020B0604020202020204" pitchFamily="34" charset="-34"/>
                        </a:rPr>
                        <a:t>Type</a:t>
                      </a:r>
                      <a:endParaRPr lang="en-US" sz="1800" b="1" dirty="0">
                        <a:latin typeface="Browallia New" panose="020B0604020202020204" pitchFamily="34" charset="-34"/>
                        <a:cs typeface="Browallia New" panose="020B0604020202020204" pitchFamily="34" charset="-34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latin typeface="Browallia New" panose="020B0604020202020204" pitchFamily="34" charset="-34"/>
                          <a:cs typeface="Browallia New" panose="020B0604020202020204" pitchFamily="34" charset="-34"/>
                        </a:rPr>
                        <a:t>Position</a:t>
                      </a:r>
                      <a:endParaRPr lang="en-US" sz="1800" b="1" dirty="0">
                        <a:latin typeface="Browallia New" panose="020B0604020202020204" pitchFamily="34" charset="-34"/>
                        <a:cs typeface="Browallia New" panose="020B0604020202020204" pitchFamily="34" charset="-34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algn="ctr"/>
                      <a:r>
                        <a:rPr lang="fr-CH" sz="1800" b="1" dirty="0" smtClean="0">
                          <a:latin typeface="Browallia New" panose="020B0604020202020204" pitchFamily="34" charset="-34"/>
                          <a:cs typeface="Browallia New" panose="020B0604020202020204" pitchFamily="34" charset="-34"/>
                        </a:rPr>
                        <a:t>BPH</a:t>
                      </a:r>
                      <a:endParaRPr lang="en-US" sz="1800" b="1" dirty="0">
                        <a:latin typeface="Browallia New" panose="020B0604020202020204" pitchFamily="34" charset="-34"/>
                        <a:cs typeface="Browallia New" panose="020B0604020202020204" pitchFamily="34" charset="-34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800" b="0" dirty="0" smtClean="0">
                          <a:latin typeface="Browallia New" panose="020B0604020202020204" pitchFamily="34" charset="-34"/>
                          <a:cs typeface="Browallia New" panose="020B0604020202020204" pitchFamily="34" charset="-34"/>
                        </a:rPr>
                        <a:t>52008</a:t>
                      </a:r>
                      <a:endParaRPr lang="en-US" sz="1800" b="0" dirty="0">
                        <a:latin typeface="Browallia New" panose="020B0604020202020204" pitchFamily="34" charset="-34"/>
                        <a:cs typeface="Browallia New" panose="020B0604020202020204" pitchFamily="34" charset="-34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34" name="Table 3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2927619"/>
              </p:ext>
            </p:extLst>
          </p:nvPr>
        </p:nvGraphicFramePr>
        <p:xfrm>
          <a:off x="3696816" y="3398520"/>
          <a:ext cx="1752600" cy="109728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{22838BEF-8BB2-4498-84A7-C5851F593DF1}</a:tableStyleId>
              </a:tblPr>
              <a:tblGrid>
                <a:gridCol w="876300"/>
                <a:gridCol w="876300"/>
              </a:tblGrid>
              <a:tr h="25400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latin typeface="Browallia New" panose="020B0604020202020204" pitchFamily="34" charset="-34"/>
                          <a:cs typeface="Browallia New" panose="020B0604020202020204" pitchFamily="34" charset="-34"/>
                        </a:rPr>
                        <a:t>Type</a:t>
                      </a:r>
                      <a:endParaRPr lang="en-US" sz="1800" b="1" dirty="0">
                        <a:latin typeface="Browallia New" panose="020B0604020202020204" pitchFamily="34" charset="-34"/>
                        <a:cs typeface="Browallia New" panose="020B0604020202020204" pitchFamily="34" charset="-34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latin typeface="Browallia New" panose="020B0604020202020204" pitchFamily="34" charset="-34"/>
                          <a:cs typeface="Browallia New" panose="020B0604020202020204" pitchFamily="34" charset="-34"/>
                        </a:rPr>
                        <a:t>Position</a:t>
                      </a:r>
                      <a:endParaRPr lang="en-US" sz="1800" b="1" dirty="0">
                        <a:latin typeface="Browallia New" panose="020B0604020202020204" pitchFamily="34" charset="-34"/>
                        <a:cs typeface="Browallia New" panose="020B0604020202020204" pitchFamily="34" charset="-34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algn="ctr"/>
                      <a:r>
                        <a:rPr lang="fr-CH" sz="1800" b="1" dirty="0" smtClean="0">
                          <a:latin typeface="Browallia New" panose="020B0604020202020204" pitchFamily="34" charset="-34"/>
                          <a:cs typeface="Browallia New" panose="020B0604020202020204" pitchFamily="34" charset="-34"/>
                        </a:rPr>
                        <a:t>BPH</a:t>
                      </a:r>
                      <a:endParaRPr lang="en-US" sz="1800" b="1" dirty="0">
                        <a:latin typeface="Browallia New" panose="020B0604020202020204" pitchFamily="34" charset="-34"/>
                        <a:cs typeface="Browallia New" panose="020B0604020202020204" pitchFamily="34" charset="-34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800" b="0" dirty="0" smtClean="0">
                          <a:latin typeface="Browallia New" panose="020B0604020202020204" pitchFamily="34" charset="-34"/>
                          <a:cs typeface="Browallia New" panose="020B0604020202020204" pitchFamily="34" charset="-34"/>
                        </a:rPr>
                        <a:t>22408</a:t>
                      </a:r>
                      <a:endParaRPr lang="en-US" sz="1800" b="0" dirty="0">
                        <a:latin typeface="Browallia New" panose="020B0604020202020204" pitchFamily="34" charset="-34"/>
                        <a:cs typeface="Browallia New" panose="020B0604020202020204" pitchFamily="34" charset="-34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latin typeface="Browallia New" panose="020B0604020202020204" pitchFamily="34" charset="-34"/>
                          <a:cs typeface="Browallia New" panose="020B0604020202020204" pitchFamily="34" charset="-34"/>
                        </a:rPr>
                        <a:t>BPV</a:t>
                      </a:r>
                      <a:endParaRPr lang="en-US" sz="1800" b="1" dirty="0">
                        <a:latin typeface="Browallia New" panose="020B0604020202020204" pitchFamily="34" charset="-34"/>
                        <a:cs typeface="Browallia New" panose="020B0604020202020204" pitchFamily="34" charset="-34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 smtClean="0">
                          <a:latin typeface="Browallia New" panose="020B0604020202020204" pitchFamily="34" charset="-34"/>
                          <a:cs typeface="Browallia New" panose="020B0604020202020204" pitchFamily="34" charset="-34"/>
                        </a:rPr>
                        <a:t>30708</a:t>
                      </a:r>
                      <a:endParaRPr lang="en-US" sz="1800" b="0" dirty="0">
                        <a:latin typeface="Browallia New" panose="020B0604020202020204" pitchFamily="34" charset="-34"/>
                        <a:cs typeface="Browallia New" panose="020B0604020202020204" pitchFamily="34" charset="-34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36" name="Table 3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1473561"/>
              </p:ext>
            </p:extLst>
          </p:nvPr>
        </p:nvGraphicFramePr>
        <p:xfrm>
          <a:off x="2661364" y="5004806"/>
          <a:ext cx="3810000" cy="109728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{22838BEF-8BB2-4498-84A7-C5851F593DF1}</a:tableStyleId>
              </a:tblPr>
              <a:tblGrid>
                <a:gridCol w="807720"/>
                <a:gridCol w="1249680"/>
                <a:gridCol w="1752600"/>
              </a:tblGrid>
              <a:tr h="27280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latin typeface="Browallia New" panose="020B0604020202020204" pitchFamily="34" charset="-34"/>
                          <a:cs typeface="Browallia New" panose="020B0604020202020204" pitchFamily="34" charset="-34"/>
                        </a:rPr>
                        <a:t>Type</a:t>
                      </a:r>
                      <a:endParaRPr lang="en-US" sz="1800" b="1" dirty="0">
                        <a:latin typeface="Browallia New" panose="020B0604020202020204" pitchFamily="34" charset="-34"/>
                        <a:cs typeface="Browallia New" panose="020B0604020202020204" pitchFamily="34" charset="-34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latin typeface="Browallia New" panose="020B0604020202020204" pitchFamily="34" charset="-34"/>
                          <a:cs typeface="Browallia New" panose="020B0604020202020204" pitchFamily="34" charset="-34"/>
                        </a:rPr>
                        <a:t>Position / Offset[mm]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b="0" dirty="0"/>
                    </a:p>
                  </a:txBody>
                  <a:tcPr/>
                </a:tc>
              </a:tr>
              <a:tr h="272800">
                <a:tc>
                  <a:txBody>
                    <a:bodyPr/>
                    <a:lstStyle/>
                    <a:p>
                      <a:pPr algn="ctr"/>
                      <a:r>
                        <a:rPr lang="fr-CH" sz="1800" b="1" dirty="0" smtClean="0">
                          <a:latin typeface="Browallia New" panose="020B0604020202020204" pitchFamily="34" charset="-34"/>
                          <a:cs typeface="Browallia New" panose="020B0604020202020204" pitchFamily="34" charset="-34"/>
                        </a:rPr>
                        <a:t>BPH</a:t>
                      </a:r>
                      <a:endParaRPr lang="en-US" sz="1800" b="1" dirty="0">
                        <a:latin typeface="Browallia New" panose="020B0604020202020204" pitchFamily="34" charset="-34"/>
                        <a:cs typeface="Browallia New" panose="020B0604020202020204" pitchFamily="34" charset="-34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800" b="0" dirty="0" smtClean="0">
                          <a:latin typeface="Browallia New" panose="020B0604020202020204" pitchFamily="34" charset="-34"/>
                          <a:cs typeface="Browallia New" panose="020B0604020202020204" pitchFamily="34" charset="-34"/>
                        </a:rPr>
                        <a:t>13008 /</a:t>
                      </a:r>
                      <a:r>
                        <a:rPr lang="fr-CH" sz="1800" b="0" baseline="0" dirty="0" smtClean="0">
                          <a:latin typeface="Browallia New" panose="020B0604020202020204" pitchFamily="34" charset="-34"/>
                          <a:cs typeface="Browallia New" panose="020B0604020202020204" pitchFamily="34" charset="-34"/>
                        </a:rPr>
                        <a:t> -</a:t>
                      </a:r>
                      <a:r>
                        <a:rPr lang="fr-CH" sz="1800" b="0" dirty="0" smtClean="0">
                          <a:latin typeface="Browallia New" panose="020B0604020202020204" pitchFamily="34" charset="-34"/>
                          <a:cs typeface="Browallia New" panose="020B0604020202020204" pitchFamily="34" charset="-34"/>
                        </a:rPr>
                        <a:t>0.9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800" b="0" dirty="0" smtClean="0">
                          <a:latin typeface="Browallia New" panose="020B0604020202020204" pitchFamily="34" charset="-34"/>
                          <a:cs typeface="Browallia New" panose="020B0604020202020204" pitchFamily="34" charset="-34"/>
                        </a:rPr>
                        <a:t>20808 / -2.3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7280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latin typeface="Browallia New" panose="020B0604020202020204" pitchFamily="34" charset="-34"/>
                          <a:cs typeface="Browallia New" panose="020B0604020202020204" pitchFamily="34" charset="-34"/>
                        </a:rPr>
                        <a:t>BPV</a:t>
                      </a:r>
                      <a:endParaRPr lang="en-US" sz="1800" b="1" dirty="0">
                        <a:latin typeface="Browallia New" panose="020B0604020202020204" pitchFamily="34" charset="-34"/>
                        <a:cs typeface="Browallia New" panose="020B0604020202020204" pitchFamily="34" charset="-34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 smtClean="0">
                          <a:latin typeface="Browallia New" panose="020B0604020202020204" pitchFamily="34" charset="-34"/>
                          <a:cs typeface="Browallia New" panose="020B0604020202020204" pitchFamily="34" charset="-34"/>
                        </a:rPr>
                        <a:t>42108 / 1.5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b="0" u="sng" dirty="0">
                        <a:latin typeface="Browallia New" panose="020B0604020202020204" pitchFamily="34" charset="-34"/>
                        <a:cs typeface="Browallia New" panose="020B0604020202020204" pitchFamily="34" charset="-34"/>
                      </a:endParaRPr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pic>
        <p:nvPicPr>
          <p:cNvPr id="37" name="Picture 3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1785" y="-1929"/>
            <a:ext cx="892215" cy="892215"/>
          </a:xfrm>
          <a:prstGeom prst="rect">
            <a:avLst/>
          </a:prstGeom>
        </p:spPr>
      </p:pic>
      <p:sp>
        <p:nvSpPr>
          <p:cNvPr id="41" name="Title 1"/>
          <p:cNvSpPr txBox="1">
            <a:spLocks/>
          </p:cNvSpPr>
          <p:nvPr/>
        </p:nvSpPr>
        <p:spPr>
          <a:xfrm>
            <a:off x="685800" y="0"/>
            <a:ext cx="7772400" cy="900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4800" dirty="0" smtClean="0">
                <a:latin typeface="Browallia New" panose="020B0604020202020204" pitchFamily="34" charset="-34"/>
                <a:cs typeface="Browallia New" panose="020B0604020202020204" pitchFamily="34" charset="-34"/>
              </a:rPr>
              <a:t>BPM</a:t>
            </a:r>
            <a:r>
              <a:rPr lang="fr-CH" sz="4000" dirty="0" smtClean="0">
                <a:latin typeface="Browallia New" panose="020B0604020202020204" pitchFamily="34" charset="-34"/>
                <a:cs typeface="Browallia New" panose="020B0604020202020204" pitchFamily="34" charset="-34"/>
              </a:rPr>
              <a:t>(2)</a:t>
            </a:r>
            <a:endParaRPr lang="fr-CH" sz="40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pic>
        <p:nvPicPr>
          <p:cNvPr id="43" name="Picture 4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7" y="0"/>
            <a:ext cx="902825" cy="9028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10/03/2016</a:t>
            </a:r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BI Day, </a:t>
            </a:r>
            <a:r>
              <a:rPr lang="en-US" dirty="0" err="1" smtClean="0"/>
              <a:t>Archamps</a:t>
            </a:r>
            <a:endParaRPr lang="en-US" dirty="0"/>
          </a:p>
        </p:txBody>
      </p:sp>
      <p:sp>
        <p:nvSpPr>
          <p:cNvPr id="8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tx1"/>
                </a:solidFill>
                <a:latin typeface="Browallia New" panose="020B0604020202020204" pitchFamily="34" charset="-34"/>
                <a:cs typeface="Browallia New" panose="020B0604020202020204" pitchFamily="34" charset="-34"/>
              </a:rPr>
              <a:t>7</a:t>
            </a:r>
            <a:endParaRPr lang="en-US" b="1" dirty="0">
              <a:solidFill>
                <a:schemeClr val="tx1"/>
              </a:solidFill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10" name="Text Box 55"/>
          <p:cNvSpPr txBox="1">
            <a:spLocks noChangeArrowheads="1"/>
          </p:cNvSpPr>
          <p:nvPr/>
        </p:nvSpPr>
        <p:spPr bwMode="auto">
          <a:xfrm rot="16200000">
            <a:off x="-2707201" y="3695568"/>
            <a:ext cx="5871601" cy="461665"/>
          </a:xfrm>
          <a:prstGeom prst="rect">
            <a:avLst/>
          </a:prstGeom>
          <a:solidFill>
            <a:srgbClr val="DDDDD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fr-CH" sz="2400" dirty="0" smtClean="0">
                <a:solidFill>
                  <a:schemeClr val="bg1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Browallia New" panose="020B0604020202020204" pitchFamily="34" charset="-34"/>
                <a:cs typeface="Browallia New" panose="020B0604020202020204" pitchFamily="34" charset="-34"/>
              </a:rPr>
              <a:t>Issues</a:t>
            </a:r>
            <a:endParaRPr lang="fr-CH" sz="2400" dirty="0">
              <a:solidFill>
                <a:schemeClr val="bg1">
                  <a:lumMod val="50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11" name="Rectangle 10"/>
          <p:cNvSpPr>
            <a:spLocks noChangeAspect="1"/>
          </p:cNvSpPr>
          <p:nvPr/>
        </p:nvSpPr>
        <p:spPr>
          <a:xfrm>
            <a:off x="-1" y="914400"/>
            <a:ext cx="9144000" cy="72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685800" y="0"/>
            <a:ext cx="7772400" cy="900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fr-CH" sz="60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13" name="Subtitle 2"/>
          <p:cNvSpPr txBox="1">
            <a:spLocks/>
          </p:cNvSpPr>
          <p:nvPr/>
        </p:nvSpPr>
        <p:spPr>
          <a:xfrm>
            <a:off x="457200" y="990600"/>
            <a:ext cx="8229600" cy="5181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buFont typeface="Wingdings" panose="05000000000000000000" pitchFamily="2" charset="2"/>
              <a:buChar char="Ø"/>
            </a:pPr>
            <a:r>
              <a:rPr lang="en-GB" sz="2400" dirty="0">
                <a:solidFill>
                  <a:prstClr val="black"/>
                </a:solidFill>
                <a:latin typeface="Browallia New" panose="020B0604020202020204" pitchFamily="34" charset="-34"/>
                <a:cs typeface="Browallia New" panose="020B0604020202020204" pitchFamily="34" charset="-34"/>
                <a:sym typeface="Wingdings" pitchFamily="2" charset="2"/>
              </a:rPr>
              <a:t>SPS.BLM.21652.ZS2 </a:t>
            </a:r>
            <a:r>
              <a:rPr lang="en-GB" sz="2400" dirty="0" smtClean="0">
                <a:solidFill>
                  <a:prstClr val="black"/>
                </a:solidFill>
                <a:latin typeface="Browallia New" panose="020B0604020202020204" pitchFamily="34" charset="-34"/>
                <a:cs typeface="Browallia New" panose="020B0604020202020204" pitchFamily="34" charset="-34"/>
                <a:sym typeface="Wingdings" pitchFamily="2" charset="2"/>
              </a:rPr>
              <a:t> and SPS.BLM.21674.ZS4 were out of order – no signal</a:t>
            </a:r>
          </a:p>
          <a:p>
            <a:pPr marL="914400" lvl="2" indent="0">
              <a:buNone/>
            </a:pPr>
            <a:r>
              <a:rPr lang="en-GB" dirty="0" smtClean="0">
                <a:solidFill>
                  <a:prstClr val="black"/>
                </a:solidFill>
                <a:latin typeface="Browallia New" panose="020B0604020202020204" pitchFamily="34" charset="-34"/>
                <a:cs typeface="Browallia New" panose="020B0604020202020204" pitchFamily="34" charset="-34"/>
                <a:sym typeface="Wingdings" pitchFamily="2" charset="2"/>
              </a:rPr>
              <a:t> All BLMs have been changed around the ZS – Efficiently</a:t>
            </a:r>
            <a:endParaRPr lang="en-GB" sz="2400" dirty="0" smtClean="0">
              <a:solidFill>
                <a:prstClr val="black"/>
              </a:solidFill>
              <a:latin typeface="Browallia New" panose="020B0604020202020204" pitchFamily="34" charset="-34"/>
              <a:cs typeface="Browallia New" panose="020B0604020202020204" pitchFamily="34" charset="-34"/>
              <a:sym typeface="Wingdings" pitchFamily="2" charset="2"/>
            </a:endParaRPr>
          </a:p>
          <a:p>
            <a:pPr lvl="1">
              <a:buFont typeface="Wingdings" panose="05000000000000000000" pitchFamily="2" charset="2"/>
              <a:buChar char="Ø"/>
            </a:pPr>
            <a:r>
              <a:rPr lang="en-GB" sz="2400" dirty="0" smtClean="0">
                <a:solidFill>
                  <a:prstClr val="black"/>
                </a:solidFill>
                <a:latin typeface="Browallia New" panose="020B0604020202020204" pitchFamily="34" charset="-34"/>
                <a:cs typeface="Browallia New" panose="020B0604020202020204" pitchFamily="34" charset="-34"/>
                <a:sym typeface="Wingdings" pitchFamily="2" charset="2"/>
              </a:rPr>
              <a:t>NA: 	</a:t>
            </a:r>
          </a:p>
          <a:p>
            <a:pPr marL="457200" lvl="1" indent="0">
              <a:buNone/>
            </a:pPr>
            <a:r>
              <a:rPr lang="en-GB" sz="2400" dirty="0">
                <a:solidFill>
                  <a:prstClr val="black"/>
                </a:solidFill>
                <a:latin typeface="Browallia New" panose="020B0604020202020204" pitchFamily="34" charset="-34"/>
                <a:cs typeface="Browallia New" panose="020B0604020202020204" pitchFamily="34" charset="-34"/>
                <a:sym typeface="Wingdings" pitchFamily="2" charset="2"/>
              </a:rPr>
              <a:t>	</a:t>
            </a:r>
            <a:r>
              <a:rPr lang="en-GB" sz="2400" dirty="0" smtClean="0">
                <a:solidFill>
                  <a:prstClr val="black"/>
                </a:solidFill>
                <a:latin typeface="Browallia New" panose="020B0604020202020204" pitchFamily="34" charset="-34"/>
                <a:cs typeface="Browallia New" panose="020B0604020202020204" pitchFamily="34" charset="-34"/>
              </a:rPr>
              <a:t>- TT20.BLM.211713 </a:t>
            </a:r>
            <a:r>
              <a:rPr lang="en-GB" sz="2400" dirty="0">
                <a:solidFill>
                  <a:prstClr val="black"/>
                </a:solidFill>
                <a:latin typeface="Browallia New" panose="020B0604020202020204" pitchFamily="34" charset="-34"/>
                <a:cs typeface="Browallia New" panose="020B0604020202020204" pitchFamily="34" charset="-34"/>
                <a:sym typeface="Wingdings" pitchFamily="2" charset="2"/>
              </a:rPr>
              <a:t> </a:t>
            </a:r>
            <a:r>
              <a:rPr lang="en-GB" sz="2400" dirty="0" smtClean="0">
                <a:solidFill>
                  <a:prstClr val="black"/>
                </a:solidFill>
                <a:latin typeface="Browallia New" panose="020B0604020202020204" pitchFamily="34" charset="-34"/>
                <a:cs typeface="Browallia New" panose="020B0604020202020204" pitchFamily="34" charset="-34"/>
                <a:sym typeface="Wingdings" pitchFamily="2" charset="2"/>
              </a:rPr>
              <a:t>Negative signal</a:t>
            </a:r>
          </a:p>
          <a:p>
            <a:pPr marL="457200" lvl="1" indent="0">
              <a:buNone/>
            </a:pPr>
            <a:r>
              <a:rPr lang="en-GB" sz="2400" dirty="0">
                <a:solidFill>
                  <a:prstClr val="black"/>
                </a:solidFill>
                <a:latin typeface="Browallia New" panose="020B0604020202020204" pitchFamily="34" charset="-34"/>
                <a:cs typeface="Browallia New" panose="020B0604020202020204" pitchFamily="34" charset="-34"/>
                <a:sym typeface="Wingdings" pitchFamily="2" charset="2"/>
              </a:rPr>
              <a:t>	</a:t>
            </a:r>
            <a:r>
              <a:rPr lang="en-GB" sz="2400" dirty="0" smtClean="0">
                <a:solidFill>
                  <a:prstClr val="black"/>
                </a:solidFill>
                <a:latin typeface="Browallia New" panose="020B0604020202020204" pitchFamily="34" charset="-34"/>
                <a:cs typeface="Browallia New" panose="020B0604020202020204" pitchFamily="34" charset="-34"/>
                <a:sym typeface="Wingdings" pitchFamily="2" charset="2"/>
              </a:rPr>
              <a:t>- TT20.BLM.211732  No signal</a:t>
            </a:r>
            <a:endParaRPr lang="en-GB" sz="2400" dirty="0">
              <a:solidFill>
                <a:prstClr val="black"/>
              </a:solidFill>
              <a:latin typeface="Browallia New" panose="020B0604020202020204" pitchFamily="34" charset="-34"/>
              <a:cs typeface="Browallia New" panose="020B0604020202020204" pitchFamily="34" charset="-34"/>
              <a:sym typeface="Wingdings" pitchFamily="2" charset="2"/>
            </a:endParaRPr>
          </a:p>
          <a:p>
            <a:pPr marL="0" indent="0">
              <a:buNone/>
            </a:pPr>
            <a:r>
              <a:rPr lang="en-GB" sz="2400" dirty="0" smtClean="0">
                <a:solidFill>
                  <a:prstClr val="black"/>
                </a:solidFill>
                <a:latin typeface="Browallia New" panose="020B0604020202020204" pitchFamily="34" charset="-34"/>
                <a:cs typeface="Browallia New" panose="020B0604020202020204" pitchFamily="34" charset="-34"/>
                <a:sym typeface="Wingdings" pitchFamily="2" charset="2"/>
              </a:rPr>
              <a:t>		</a:t>
            </a:r>
            <a:endParaRPr lang="en-GB" sz="2400" dirty="0">
              <a:solidFill>
                <a:prstClr val="black"/>
              </a:solidFill>
              <a:latin typeface="Browallia New" panose="020B0604020202020204" pitchFamily="34" charset="-34"/>
              <a:cs typeface="Browallia New" panose="020B0604020202020204" pitchFamily="34" charset="-34"/>
              <a:sym typeface="Wingdings" pitchFamily="2" charset="2"/>
            </a:endParaRPr>
          </a:p>
          <a:p>
            <a:pPr marL="457200" lvl="1" indent="0">
              <a:buNone/>
            </a:pPr>
            <a:endParaRPr lang="en-GB" sz="24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15" name="Title 1"/>
          <p:cNvSpPr txBox="1">
            <a:spLocks/>
          </p:cNvSpPr>
          <p:nvPr/>
        </p:nvSpPr>
        <p:spPr>
          <a:xfrm>
            <a:off x="685800" y="0"/>
            <a:ext cx="7772400" cy="900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4800" dirty="0" smtClean="0">
                <a:latin typeface="Browallia New" panose="020B0604020202020204" pitchFamily="34" charset="-34"/>
                <a:cs typeface="Browallia New" panose="020B0604020202020204" pitchFamily="34" charset="-34"/>
              </a:rPr>
              <a:t>BLM</a:t>
            </a:r>
            <a:endParaRPr lang="en-US" sz="48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1785" y="-1929"/>
            <a:ext cx="892215" cy="892215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46" y="3429000"/>
            <a:ext cx="7924800" cy="2089020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2209800" y="5486400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Browallia New" panose="020B0604020202020204" pitchFamily="34" charset="-34"/>
                <a:cs typeface="Browallia New" panose="020B0604020202020204" pitchFamily="34" charset="-34"/>
              </a:rPr>
              <a:t>BLM.211713</a:t>
            </a:r>
            <a:endParaRPr lang="en-GB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581400" y="5486400"/>
            <a:ext cx="10668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Browallia New" panose="020B0604020202020204" pitchFamily="34" charset="-34"/>
                <a:cs typeface="Browallia New" panose="020B0604020202020204" pitchFamily="34" charset="-34"/>
              </a:rPr>
              <a:t>BLM.211732</a:t>
            </a:r>
            <a:endParaRPr lang="en-GB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7" y="0"/>
            <a:ext cx="902825" cy="902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4693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10/03/2016</a:t>
            </a:r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BI Day, </a:t>
            </a:r>
            <a:r>
              <a:rPr lang="en-US" dirty="0" err="1" smtClean="0"/>
              <a:t>Archamps</a:t>
            </a:r>
            <a:endParaRPr lang="en-US" dirty="0"/>
          </a:p>
        </p:txBody>
      </p:sp>
      <p:sp>
        <p:nvSpPr>
          <p:cNvPr id="8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tx1"/>
                </a:solidFill>
                <a:latin typeface="Browallia New" panose="020B0604020202020204" pitchFamily="34" charset="-34"/>
                <a:cs typeface="Browallia New" panose="020B0604020202020204" pitchFamily="34" charset="-34"/>
              </a:rPr>
              <a:t>8</a:t>
            </a:r>
            <a:endParaRPr lang="en-US" b="1" dirty="0">
              <a:solidFill>
                <a:schemeClr val="tx1"/>
              </a:solidFill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9" name="Text Box 55"/>
          <p:cNvSpPr txBox="1">
            <a:spLocks noChangeArrowheads="1"/>
          </p:cNvSpPr>
          <p:nvPr/>
        </p:nvSpPr>
        <p:spPr bwMode="auto">
          <a:xfrm rot="16200000">
            <a:off x="-2707201" y="3695568"/>
            <a:ext cx="5871601" cy="461665"/>
          </a:xfrm>
          <a:prstGeom prst="rect">
            <a:avLst/>
          </a:prstGeom>
          <a:solidFill>
            <a:srgbClr val="DDDDD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fr-CH" sz="2400" dirty="0" smtClean="0">
                <a:solidFill>
                  <a:schemeClr val="bg1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Browallia New" panose="020B0604020202020204" pitchFamily="34" charset="-34"/>
                <a:cs typeface="Browallia New" panose="020B0604020202020204" pitchFamily="34" charset="-34"/>
              </a:rPr>
              <a:t>Issues</a:t>
            </a:r>
            <a:endParaRPr lang="fr-CH" sz="2400" dirty="0">
              <a:solidFill>
                <a:schemeClr val="bg1">
                  <a:lumMod val="50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10" name="Rectangle 9"/>
          <p:cNvSpPr>
            <a:spLocks noChangeAspect="1"/>
          </p:cNvSpPr>
          <p:nvPr/>
        </p:nvSpPr>
        <p:spPr>
          <a:xfrm>
            <a:off x="-1" y="914400"/>
            <a:ext cx="9144000" cy="72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685800" y="0"/>
            <a:ext cx="7772400" cy="900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fr-CH" sz="60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12" name="Subtitle 2"/>
          <p:cNvSpPr txBox="1">
            <a:spLocks/>
          </p:cNvSpPr>
          <p:nvPr/>
        </p:nvSpPr>
        <p:spPr>
          <a:xfrm>
            <a:off x="457200" y="990600"/>
            <a:ext cx="8229600" cy="5181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buFont typeface="Wingdings" panose="05000000000000000000" pitchFamily="2" charset="2"/>
              <a:buChar char="Ø"/>
            </a:pPr>
            <a:r>
              <a:rPr lang="en-GB" sz="2400" dirty="0" smtClean="0">
                <a:solidFill>
                  <a:prstClr val="black"/>
                </a:solidFill>
                <a:latin typeface="Browallia New" panose="020B0604020202020204" pitchFamily="34" charset="-34"/>
                <a:cs typeface="Browallia New" panose="020B0604020202020204" pitchFamily="34" charset="-34"/>
                <a:sym typeface="Wingdings" pitchFamily="2" charset="2"/>
              </a:rPr>
              <a:t>BCTFR.31450 </a:t>
            </a:r>
            <a:r>
              <a:rPr lang="en-GB" sz="2400" dirty="0">
                <a:solidFill>
                  <a:prstClr val="black"/>
                </a:solidFill>
                <a:latin typeface="Browallia New" panose="020B0604020202020204" pitchFamily="34" charset="-34"/>
                <a:cs typeface="Browallia New" panose="020B0604020202020204" pitchFamily="34" charset="-34"/>
                <a:sym typeface="Wingdings" pitchFamily="2" charset="2"/>
              </a:rPr>
              <a:t>and BCTFR.51895 </a:t>
            </a:r>
          </a:p>
          <a:p>
            <a:pPr marL="0" indent="0">
              <a:buNone/>
            </a:pPr>
            <a:r>
              <a:rPr lang="en-GB" sz="2400" dirty="0">
                <a:solidFill>
                  <a:prstClr val="black"/>
                </a:solidFill>
                <a:latin typeface="Browallia New" panose="020B0604020202020204" pitchFamily="34" charset="-34"/>
                <a:cs typeface="Browallia New" panose="020B0604020202020204" pitchFamily="34" charset="-34"/>
                <a:sym typeface="Wingdings" pitchFamily="2" charset="2"/>
              </a:rPr>
              <a:t>	</a:t>
            </a:r>
            <a:r>
              <a:rPr lang="en-GB" sz="2400" dirty="0" smtClean="0">
                <a:solidFill>
                  <a:prstClr val="black"/>
                </a:solidFill>
                <a:latin typeface="Browallia New" panose="020B0604020202020204" pitchFamily="34" charset="-34"/>
                <a:cs typeface="Browallia New" panose="020B0604020202020204" pitchFamily="34" charset="-34"/>
                <a:sym typeface="Wingdings" pitchFamily="2" charset="2"/>
              </a:rPr>
              <a:t> </a:t>
            </a:r>
            <a:r>
              <a:rPr lang="en-GB" sz="2400" dirty="0">
                <a:solidFill>
                  <a:prstClr val="black"/>
                </a:solidFill>
                <a:latin typeface="Browallia New" panose="020B0604020202020204" pitchFamily="34" charset="-34"/>
                <a:cs typeface="Browallia New" panose="020B0604020202020204" pitchFamily="34" charset="-34"/>
                <a:sym typeface="Wingdings" pitchFamily="2" charset="2"/>
              </a:rPr>
              <a:t>Intensity histogram doesn’t correspond </a:t>
            </a:r>
            <a:endParaRPr lang="en-GB" sz="2400" dirty="0" smtClean="0">
              <a:solidFill>
                <a:prstClr val="black"/>
              </a:solidFill>
              <a:latin typeface="Browallia New" panose="020B0604020202020204" pitchFamily="34" charset="-34"/>
              <a:cs typeface="Browallia New" panose="020B0604020202020204" pitchFamily="34" charset="-34"/>
              <a:sym typeface="Wingdings" pitchFamily="2" charset="2"/>
            </a:endParaRPr>
          </a:p>
          <a:p>
            <a:pPr marL="0" indent="0">
              <a:buNone/>
            </a:pPr>
            <a:r>
              <a:rPr lang="en-GB" sz="2400" dirty="0">
                <a:solidFill>
                  <a:prstClr val="black"/>
                </a:solidFill>
                <a:latin typeface="Browallia New" panose="020B0604020202020204" pitchFamily="34" charset="-34"/>
                <a:cs typeface="Browallia New" panose="020B0604020202020204" pitchFamily="34" charset="-34"/>
                <a:sym typeface="Wingdings" pitchFamily="2" charset="2"/>
              </a:rPr>
              <a:t>	</a:t>
            </a:r>
            <a:r>
              <a:rPr lang="en-GB" sz="2400" dirty="0" smtClean="0">
                <a:solidFill>
                  <a:prstClr val="black"/>
                </a:solidFill>
                <a:latin typeface="Browallia New" panose="020B0604020202020204" pitchFamily="34" charset="-34"/>
                <a:cs typeface="Browallia New" panose="020B0604020202020204" pitchFamily="34" charset="-34"/>
                <a:sym typeface="Wingdings" pitchFamily="2" charset="2"/>
              </a:rPr>
              <a:t>to reality</a:t>
            </a:r>
          </a:p>
          <a:p>
            <a:pPr marL="0" indent="0">
              <a:buNone/>
            </a:pPr>
            <a:r>
              <a:rPr lang="en-GB" sz="2400" dirty="0" smtClean="0">
                <a:solidFill>
                  <a:prstClr val="black"/>
                </a:solidFill>
                <a:latin typeface="Browallia New" panose="020B0604020202020204" pitchFamily="34" charset="-34"/>
                <a:cs typeface="Browallia New" panose="020B0604020202020204" pitchFamily="34" charset="-34"/>
                <a:sym typeface="Wingdings" pitchFamily="2" charset="2"/>
              </a:rPr>
              <a:t>	 Difficulty to adjust the phase</a:t>
            </a:r>
            <a:endParaRPr lang="en-GB" sz="2400" dirty="0">
              <a:solidFill>
                <a:prstClr val="black"/>
              </a:solidFill>
              <a:latin typeface="Browallia New" panose="020B0604020202020204" pitchFamily="34" charset="-34"/>
              <a:cs typeface="Browallia New" panose="020B0604020202020204" pitchFamily="34" charset="-34"/>
              <a:sym typeface="Wingdings" pitchFamily="2" charset="2"/>
            </a:endParaRPr>
          </a:p>
          <a:p>
            <a:pPr marL="0" indent="0">
              <a:buNone/>
            </a:pPr>
            <a:r>
              <a:rPr lang="en-GB" sz="2400" dirty="0" smtClean="0">
                <a:solidFill>
                  <a:prstClr val="black"/>
                </a:solidFill>
                <a:latin typeface="Browallia New" panose="020B0604020202020204" pitchFamily="34" charset="-34"/>
                <a:cs typeface="Browallia New" panose="020B0604020202020204" pitchFamily="34" charset="-34"/>
                <a:sym typeface="Wingdings" pitchFamily="2" charset="2"/>
              </a:rPr>
              <a:t>	 Not possible to measure with </a:t>
            </a:r>
          </a:p>
          <a:p>
            <a:pPr marL="0" indent="0">
              <a:buNone/>
            </a:pPr>
            <a:r>
              <a:rPr lang="en-GB" sz="2400" dirty="0" smtClean="0">
                <a:solidFill>
                  <a:prstClr val="black"/>
                </a:solidFill>
                <a:latin typeface="Browallia New" panose="020B0604020202020204" pitchFamily="34" charset="-34"/>
                <a:cs typeface="Browallia New" panose="020B0604020202020204" pitchFamily="34" charset="-34"/>
                <a:sym typeface="Wingdings" pitchFamily="2" charset="2"/>
              </a:rPr>
              <a:t>	fixed frequency acceleration (Ions)</a:t>
            </a:r>
          </a:p>
          <a:p>
            <a:pPr marL="0" indent="0">
              <a:buNone/>
            </a:pPr>
            <a:endParaRPr lang="en-GB" sz="2400" dirty="0" smtClean="0">
              <a:solidFill>
                <a:prstClr val="black"/>
              </a:solidFill>
              <a:latin typeface="Browallia New" panose="020B0604020202020204" pitchFamily="34" charset="-34"/>
              <a:cs typeface="Browallia New" panose="020B0604020202020204" pitchFamily="34" charset="-34"/>
              <a:sym typeface="Wingdings" pitchFamily="2" charset="2"/>
            </a:endParaRPr>
          </a:p>
          <a:p>
            <a:pPr marL="0" indent="0">
              <a:buNone/>
            </a:pPr>
            <a:endParaRPr lang="en-GB" sz="2400" dirty="0" smtClean="0">
              <a:solidFill>
                <a:prstClr val="black"/>
              </a:solidFill>
              <a:latin typeface="Browallia New" panose="020B0604020202020204" pitchFamily="34" charset="-34"/>
              <a:cs typeface="Browallia New" panose="020B0604020202020204" pitchFamily="34" charset="-34"/>
              <a:sym typeface="Wingdings" pitchFamily="2" charset="2"/>
            </a:endParaRPr>
          </a:p>
          <a:p>
            <a:pPr lvl="1">
              <a:buFont typeface="Wingdings" panose="05000000000000000000" pitchFamily="2" charset="2"/>
              <a:buChar char="Ø"/>
            </a:pPr>
            <a:r>
              <a:rPr lang="en-GB" sz="2400" dirty="0" smtClean="0">
                <a:solidFill>
                  <a:prstClr val="black"/>
                </a:solidFill>
                <a:latin typeface="Browallia New" panose="020B0604020202020204" pitchFamily="34" charset="-34"/>
                <a:cs typeface="Browallia New" panose="020B0604020202020204" pitchFamily="34" charset="-34"/>
                <a:sym typeface="Wingdings" pitchFamily="2" charset="2"/>
              </a:rPr>
              <a:t>BCTDC.11601  </a:t>
            </a:r>
            <a:r>
              <a:rPr lang="en-GB" sz="2400" dirty="0">
                <a:solidFill>
                  <a:prstClr val="black"/>
                </a:solidFill>
                <a:latin typeface="Browallia New" panose="020B0604020202020204" pitchFamily="34" charset="-34"/>
                <a:cs typeface="Browallia New" panose="020B0604020202020204" pitchFamily="34" charset="-34"/>
                <a:sym typeface="Wingdings" pitchFamily="2" charset="2"/>
              </a:rPr>
              <a:t>still to be removed</a:t>
            </a:r>
          </a:p>
          <a:p>
            <a:pPr>
              <a:buFont typeface="Wingdings" panose="05000000000000000000" pitchFamily="2" charset="2"/>
              <a:buChar char="Ø"/>
            </a:pPr>
            <a:endParaRPr lang="en-GB" sz="2400" dirty="0" smtClean="0">
              <a:solidFill>
                <a:prstClr val="black"/>
              </a:solidFill>
              <a:latin typeface="Browallia New" panose="020B0604020202020204" pitchFamily="34" charset="-34"/>
              <a:cs typeface="Browallia New" panose="020B0604020202020204" pitchFamily="34" charset="-34"/>
              <a:sym typeface="Wingdings" pitchFamily="2" charset="2"/>
            </a:endParaRPr>
          </a:p>
          <a:p>
            <a:pPr marL="0" indent="0">
              <a:buNone/>
            </a:pPr>
            <a:endParaRPr lang="en-GB" sz="2400" dirty="0" smtClean="0">
              <a:solidFill>
                <a:prstClr val="black"/>
              </a:solidFill>
              <a:latin typeface="Browallia New" panose="020B0604020202020204" pitchFamily="34" charset="-34"/>
              <a:cs typeface="Browallia New" panose="020B0604020202020204" pitchFamily="34" charset="-34"/>
              <a:sym typeface="Wingdings" pitchFamily="2" charset="2"/>
            </a:endParaRPr>
          </a:p>
          <a:p>
            <a:pPr marL="457200" lvl="1" indent="0">
              <a:buNone/>
            </a:pPr>
            <a:endParaRPr lang="en-GB" sz="24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685800" y="0"/>
            <a:ext cx="7772400" cy="900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4800" dirty="0" smtClean="0">
                <a:latin typeface="Browallia New" panose="020B0604020202020204" pitchFamily="34" charset="-34"/>
                <a:cs typeface="Browallia New" panose="020B0604020202020204" pitchFamily="34" charset="-34"/>
              </a:rPr>
              <a:t>BCT</a:t>
            </a:r>
            <a:endParaRPr lang="en-US" sz="48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1785" y="-1929"/>
            <a:ext cx="892215" cy="892215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7" y="0"/>
            <a:ext cx="902825" cy="902825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0200" y="1084150"/>
            <a:ext cx="3352800" cy="50355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1755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10/03/2016</a:t>
            </a:r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BI Day, </a:t>
            </a:r>
            <a:r>
              <a:rPr lang="en-US" dirty="0" err="1" smtClean="0"/>
              <a:t>Archamps</a:t>
            </a:r>
            <a:endParaRPr lang="en-US" dirty="0"/>
          </a:p>
        </p:txBody>
      </p:sp>
      <p:sp>
        <p:nvSpPr>
          <p:cNvPr id="8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tx1"/>
                </a:solidFill>
                <a:latin typeface="Browallia New" panose="020B0604020202020204" pitchFamily="34" charset="-34"/>
                <a:cs typeface="Browallia New" panose="020B0604020202020204" pitchFamily="34" charset="-34"/>
              </a:rPr>
              <a:t>9</a:t>
            </a:r>
          </a:p>
        </p:txBody>
      </p:sp>
      <p:sp>
        <p:nvSpPr>
          <p:cNvPr id="9" name="Text Box 55"/>
          <p:cNvSpPr txBox="1">
            <a:spLocks noChangeArrowheads="1"/>
          </p:cNvSpPr>
          <p:nvPr/>
        </p:nvSpPr>
        <p:spPr bwMode="auto">
          <a:xfrm rot="16200000">
            <a:off x="-2707201" y="3695568"/>
            <a:ext cx="5871601" cy="461665"/>
          </a:xfrm>
          <a:prstGeom prst="rect">
            <a:avLst/>
          </a:prstGeom>
          <a:solidFill>
            <a:srgbClr val="DDDDD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fr-CH" sz="2400" dirty="0" smtClean="0">
                <a:solidFill>
                  <a:schemeClr val="bg1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Browallia New" panose="020B0604020202020204" pitchFamily="34" charset="-34"/>
                <a:cs typeface="Browallia New" panose="020B0604020202020204" pitchFamily="34" charset="-34"/>
              </a:rPr>
              <a:t>Issues</a:t>
            </a:r>
            <a:endParaRPr lang="fr-CH" sz="2400" dirty="0">
              <a:solidFill>
                <a:schemeClr val="bg1">
                  <a:lumMod val="50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10" name="Rectangle 9"/>
          <p:cNvSpPr>
            <a:spLocks noChangeAspect="1"/>
          </p:cNvSpPr>
          <p:nvPr/>
        </p:nvSpPr>
        <p:spPr>
          <a:xfrm>
            <a:off x="-1" y="914400"/>
            <a:ext cx="9144000" cy="72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685800" y="0"/>
            <a:ext cx="7772400" cy="900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fr-CH" sz="60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12" name="Subtitle 2"/>
          <p:cNvSpPr txBox="1">
            <a:spLocks/>
          </p:cNvSpPr>
          <p:nvPr/>
        </p:nvSpPr>
        <p:spPr>
          <a:xfrm>
            <a:off x="457200" y="990600"/>
            <a:ext cx="8229600" cy="5181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>
              <a:buNone/>
            </a:pPr>
            <a:endParaRPr lang="en-GB" sz="2400" dirty="0" smtClean="0">
              <a:solidFill>
                <a:prstClr val="black"/>
              </a:solidFill>
              <a:latin typeface="Browallia New" panose="020B0604020202020204" pitchFamily="34" charset="-34"/>
              <a:cs typeface="Browallia New" panose="020B0604020202020204" pitchFamily="34" charset="-34"/>
              <a:sym typeface="Wingdings" pitchFamily="2" charset="2"/>
            </a:endParaRPr>
          </a:p>
          <a:p>
            <a:pPr marL="457200" lvl="1" indent="0">
              <a:buNone/>
            </a:pPr>
            <a:endParaRPr lang="en-GB" sz="24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685800" y="0"/>
            <a:ext cx="7772400" cy="900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4800" dirty="0" err="1" smtClean="0">
                <a:latin typeface="Browallia New" panose="020B0604020202020204" pitchFamily="34" charset="-34"/>
                <a:cs typeface="Browallia New" panose="020B0604020202020204" pitchFamily="34" charset="-34"/>
              </a:rPr>
              <a:t>Wirescanners</a:t>
            </a:r>
            <a:endParaRPr lang="en-US" sz="48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1785" y="-1929"/>
            <a:ext cx="892215" cy="892215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7" y="0"/>
            <a:ext cx="902825" cy="902825"/>
          </a:xfrm>
          <a:prstGeom prst="rect">
            <a:avLst/>
          </a:prstGeom>
        </p:spPr>
      </p:pic>
      <p:pic>
        <p:nvPicPr>
          <p:cNvPr id="28" name="Content Placeholder 4" descr="Slide03.jpg"/>
          <p:cNvPicPr>
            <a:picLocks noGrp="1"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9435" r="-19435"/>
          <a:stretch>
            <a:fillRect/>
          </a:stretch>
        </p:blipFill>
        <p:spPr>
          <a:xfrm>
            <a:off x="784552" y="1552300"/>
            <a:ext cx="7879695" cy="4255595"/>
          </a:xfrm>
          <a:prstGeom prst="rect">
            <a:avLst/>
          </a:prstGeom>
        </p:spPr>
      </p:pic>
      <p:sp>
        <p:nvSpPr>
          <p:cNvPr id="29" name="Subtitle 2"/>
          <p:cNvSpPr txBox="1">
            <a:spLocks/>
          </p:cNvSpPr>
          <p:nvPr/>
        </p:nvSpPr>
        <p:spPr>
          <a:xfrm>
            <a:off x="609600" y="1143000"/>
            <a:ext cx="8229600" cy="5181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buFont typeface="Wingdings" panose="05000000000000000000" pitchFamily="2" charset="2"/>
              <a:buChar char="Ø"/>
            </a:pPr>
            <a:r>
              <a:rPr lang="en-GB" sz="2400" dirty="0" smtClean="0">
                <a:solidFill>
                  <a:prstClr val="black"/>
                </a:solidFill>
                <a:latin typeface="Browallia New" panose="020B0604020202020204" pitchFamily="34" charset="-34"/>
                <a:cs typeface="Browallia New" panose="020B0604020202020204" pitchFamily="34" charset="-34"/>
                <a:sym typeface="Wingdings" pitchFamily="2" charset="2"/>
              </a:rPr>
              <a:t>Wire scan reliability </a:t>
            </a:r>
            <a:endParaRPr lang="en-GB" sz="2400" dirty="0">
              <a:solidFill>
                <a:prstClr val="black"/>
              </a:solidFill>
              <a:latin typeface="Browallia New" panose="020B0604020202020204" pitchFamily="34" charset="-34"/>
              <a:cs typeface="Browallia New" panose="020B0604020202020204" pitchFamily="34" charset="-34"/>
              <a:sym typeface="Wingdings" pitchFamily="2" charset="2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GB" sz="2400" dirty="0" smtClean="0">
              <a:solidFill>
                <a:prstClr val="black"/>
              </a:solidFill>
              <a:latin typeface="Browallia New" panose="020B0604020202020204" pitchFamily="34" charset="-34"/>
              <a:cs typeface="Browallia New" panose="020B0604020202020204" pitchFamily="34" charset="-34"/>
              <a:sym typeface="Wingdings" pitchFamily="2" charset="2"/>
            </a:endParaRPr>
          </a:p>
          <a:p>
            <a:pPr marL="0" indent="0">
              <a:buNone/>
            </a:pPr>
            <a:endParaRPr lang="en-GB" sz="2400" dirty="0" smtClean="0">
              <a:solidFill>
                <a:prstClr val="black"/>
              </a:solidFill>
              <a:latin typeface="Browallia New" panose="020B0604020202020204" pitchFamily="34" charset="-34"/>
              <a:cs typeface="Browallia New" panose="020B0604020202020204" pitchFamily="34" charset="-34"/>
              <a:sym typeface="Wingdings" pitchFamily="2" charset="2"/>
            </a:endParaRPr>
          </a:p>
          <a:p>
            <a:pPr marL="457200" lvl="1" indent="0">
              <a:buNone/>
            </a:pPr>
            <a:endParaRPr lang="en-GB" sz="24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908612" y="5791200"/>
            <a:ext cx="43491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 </a:t>
            </a:r>
            <a:r>
              <a:rPr lang="en-GB" dirty="0" smtClean="0"/>
              <a:t>   </a:t>
            </a:r>
            <a:r>
              <a:rPr lang="en-GB" dirty="0" smtClean="0">
                <a:latin typeface="Browallia New" panose="020B0604020202020204" pitchFamily="34" charset="-34"/>
                <a:cs typeface="Browallia New" panose="020B0604020202020204" pitchFamily="34" charset="-34"/>
              </a:rPr>
              <a:t>Measurements at Flat Bottom</a:t>
            </a:r>
          </a:p>
          <a:p>
            <a:r>
              <a:rPr lang="en-GB" dirty="0"/>
              <a:t> </a:t>
            </a:r>
            <a:r>
              <a:rPr lang="en-GB" dirty="0" smtClean="0"/>
              <a:t>   </a:t>
            </a:r>
            <a:r>
              <a:rPr lang="en-GB" dirty="0" smtClean="0">
                <a:latin typeface="Browallia New" panose="020B0604020202020204" pitchFamily="34" charset="-34"/>
                <a:cs typeface="Browallia New" panose="020B0604020202020204" pitchFamily="34" charset="-34"/>
              </a:rPr>
              <a:t>Measurements at Flat Top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endParaRPr lang="en-GB" dirty="0"/>
          </a:p>
        </p:txBody>
      </p:sp>
      <p:sp>
        <p:nvSpPr>
          <p:cNvPr id="16" name="Oval 15"/>
          <p:cNvSpPr/>
          <p:nvPr/>
        </p:nvSpPr>
        <p:spPr>
          <a:xfrm>
            <a:off x="1043960" y="5954458"/>
            <a:ext cx="76200" cy="71178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/>
          <p:cNvSpPr/>
          <p:nvPr/>
        </p:nvSpPr>
        <p:spPr>
          <a:xfrm>
            <a:off x="1043960" y="6214658"/>
            <a:ext cx="76200" cy="71178"/>
          </a:xfrm>
          <a:prstGeom prst="ellipse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4350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TM03457496[[fn=Parallax]]</Template>
  <TotalTime>24825</TotalTime>
  <Words>478</Words>
  <Application>Microsoft Office PowerPoint</Application>
  <PresentationFormat>On-screen Show (4:3)</PresentationFormat>
  <Paragraphs>288</Paragraphs>
  <Slides>15</Slides>
  <Notes>12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Instrumentation Performance in the SPS in 2015  &amp; Requirements for the Future 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NICE</dc:creator>
  <cp:lastModifiedBy>Serge Massot</cp:lastModifiedBy>
  <cp:revision>420</cp:revision>
  <dcterms:created xsi:type="dcterms:W3CDTF">2011-01-07T10:43:46Z</dcterms:created>
  <dcterms:modified xsi:type="dcterms:W3CDTF">2016-03-09T17:13:12Z</dcterms:modified>
</cp:coreProperties>
</file>