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1" r:id="rId1"/>
  </p:sldMasterIdLst>
  <p:notesMasterIdLst>
    <p:notesMasterId r:id="rId30"/>
  </p:notesMasterIdLst>
  <p:handoutMasterIdLst>
    <p:handoutMasterId r:id="rId31"/>
  </p:handoutMasterIdLst>
  <p:sldIdLst>
    <p:sldId id="257" r:id="rId2"/>
    <p:sldId id="284" r:id="rId3"/>
    <p:sldId id="287" r:id="rId4"/>
    <p:sldId id="319" r:id="rId5"/>
    <p:sldId id="288" r:id="rId6"/>
    <p:sldId id="306" r:id="rId7"/>
    <p:sldId id="259" r:id="rId8"/>
    <p:sldId id="290" r:id="rId9"/>
    <p:sldId id="315" r:id="rId10"/>
    <p:sldId id="323" r:id="rId11"/>
    <p:sldId id="271" r:id="rId12"/>
    <p:sldId id="291" r:id="rId13"/>
    <p:sldId id="293" r:id="rId14"/>
    <p:sldId id="274" r:id="rId15"/>
    <p:sldId id="313" r:id="rId16"/>
    <p:sldId id="264" r:id="rId17"/>
    <p:sldId id="270" r:id="rId18"/>
    <p:sldId id="299" r:id="rId19"/>
    <p:sldId id="273" r:id="rId20"/>
    <p:sldId id="300" r:id="rId21"/>
    <p:sldId id="275" r:id="rId22"/>
    <p:sldId id="318" r:id="rId23"/>
    <p:sldId id="310" r:id="rId24"/>
    <p:sldId id="324" r:id="rId25"/>
    <p:sldId id="294" r:id="rId26"/>
    <p:sldId id="302" r:id="rId27"/>
    <p:sldId id="303" r:id="rId28"/>
    <p:sldId id="30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 Cenede" initials="JC" lastIdx="1" clrIdx="0">
    <p:extLst>
      <p:ext uri="{19B8F6BF-5375-455C-9EA6-DF929625EA0E}">
        <p15:presenceInfo xmlns:p15="http://schemas.microsoft.com/office/powerpoint/2012/main" userId="S-1-5-21-1526224874-1540688658-1361462980-14173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034D"/>
    <a:srgbClr val="DD2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4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gradass\ANSYS\ELENA-BakeOut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215894737841766"/>
          <c:y val="2.9599749143099648E-2"/>
          <c:w val="0.81070404277343566"/>
          <c:h val="0.71455552196342897"/>
        </c:manualLayout>
      </c:layout>
      <c:lineChart>
        <c:grouping val="standard"/>
        <c:varyColors val="0"/>
        <c:ser>
          <c:idx val="0"/>
          <c:order val="0"/>
          <c:tx>
            <c:strRef>
              <c:f>Introduction!$D$11</c:f>
              <c:strCache>
                <c:ptCount val="1"/>
                <c:pt idx="0">
                  <c:v>Temp. (°C)</c:v>
                </c:pt>
              </c:strCache>
            </c:strRef>
          </c:tx>
          <c:marker>
            <c:symbol val="none"/>
          </c:marker>
          <c:cat>
            <c:numRef>
              <c:f>Introduction!$C$12:$C$22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cat>
          <c:val>
            <c:numRef>
              <c:f>Introduction!$D$12:$D$22</c:f>
              <c:numCache>
                <c:formatCode>General</c:formatCode>
                <c:ptCount val="11"/>
                <c:pt idx="0">
                  <c:v>22</c:v>
                </c:pt>
                <c:pt idx="1">
                  <c:v>300</c:v>
                </c:pt>
                <c:pt idx="2">
                  <c:v>22</c:v>
                </c:pt>
                <c:pt idx="3">
                  <c:v>300</c:v>
                </c:pt>
                <c:pt idx="4">
                  <c:v>22</c:v>
                </c:pt>
                <c:pt idx="5">
                  <c:v>300</c:v>
                </c:pt>
                <c:pt idx="6">
                  <c:v>22</c:v>
                </c:pt>
                <c:pt idx="7">
                  <c:v>300</c:v>
                </c:pt>
                <c:pt idx="8">
                  <c:v>22</c:v>
                </c:pt>
                <c:pt idx="9">
                  <c:v>300</c:v>
                </c:pt>
                <c:pt idx="10">
                  <c:v>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941416"/>
        <c:axId val="178944072"/>
      </c:lineChart>
      <c:catAx>
        <c:axId val="178941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Steps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944072"/>
        <c:crosses val="autoZero"/>
        <c:auto val="1"/>
        <c:lblAlgn val="ctr"/>
        <c:lblOffset val="100"/>
        <c:noMultiLvlLbl val="0"/>
      </c:catAx>
      <c:valAx>
        <c:axId val="1789440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Temperature (°C)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78941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EB13A-9509-48BD-B7B3-8B83CE991BE8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AED31-2EA3-45AE-8A84-CE626A860B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5192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8B161-A7C2-4072-B634-1AC62FDFD415}" type="datetimeFigureOut">
              <a:rPr lang="en-GB" smtClean="0"/>
              <a:t>09/03/2016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FDA1-18F3-44B2-8E6B-0C0B977E3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151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627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66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617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446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035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29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443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EFDA1-18F3-44B2-8E6B-0C0B977E330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703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235A-FC40-45B2-81AB-CDDAB16641A0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19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99E3D-D190-4D9A-9B25-01600E835E0C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46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D633-F3D9-43F9-B909-2966364EEAA3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181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F5D85-4F8D-41EB-AD71-60804911C527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28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967E-0634-4A92-8FE9-5DDCA263CB71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432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0EC6-8351-417E-8B9D-DFED314B72D8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7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A598E-D1B4-46E7-BEC6-B298F63101D5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47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A233-ABBC-4F7F-8547-53FBFE3BD497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1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fld id="{D1C8E9AE-F81E-4CDD-BDB6-1AF6CF11FCD9}" type="datetime1">
              <a:rPr lang="en-GB" smtClean="0"/>
              <a:t>09/03/2016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482" y="6327776"/>
            <a:ext cx="553329" cy="41499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2948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B84F-679E-4007-B4D4-DD011267F59B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12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B9B3-190B-400A-9E0D-24B34C95ECBF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95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0A8A-F490-4441-9167-C2C8737279B6}" type="datetime1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8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33870-E8E8-4BE0-85D6-35427B180AAD}" type="datetime1">
              <a:rPr lang="en-GB" smtClean="0"/>
              <a:t>09/03/2016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0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98D9-5F45-44DF-900F-3A38169BC3FB}" type="datetime1">
              <a:rPr lang="en-GB" smtClean="0"/>
              <a:t>09/03/2016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8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B187E-C628-4383-BE11-00FB94730053}" type="datetime1">
              <a:rPr lang="en-GB" smtClean="0"/>
              <a:t>09/03/2016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48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9AAF-4642-442C-9A24-7F364D88B45A}" type="datetime1">
              <a:rPr lang="en-GB" smtClean="0"/>
              <a:t>09/03/2016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62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292E-8C94-4AF8-8033-A1290C999DB5}" type="datetime1">
              <a:rPr lang="en-GB" smtClean="0"/>
              <a:t>09/03/2016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56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ED319-0511-4EF8-A780-61DAF7D888DE}" type="datetime1">
              <a:rPr lang="en-GB" smtClean="0"/>
              <a:t>09/03/2016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0A6DD15-DE31-4DD9-9B8D-3760EDAD44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01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5" r:id="rId14"/>
    <p:sldLayoutId id="2147484016" r:id="rId15"/>
    <p:sldLayoutId id="2147484017" r:id="rId16"/>
    <p:sldLayoutId id="2147484018" r:id="rId17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jpe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5.png"/><Relationship Id="rId7" Type="http://schemas.openxmlformats.org/officeDocument/2006/relationships/image" Target="../media/image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5.png"/><Relationship Id="rId7" Type="http://schemas.openxmlformats.org/officeDocument/2006/relationships/chart" Target="../charts/chart1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7.png"/><Relationship Id="rId10" Type="http://schemas.openxmlformats.org/officeDocument/2006/relationships/image" Target="../media/image4.png"/><Relationship Id="rId4" Type="http://schemas.openxmlformats.org/officeDocument/2006/relationships/image" Target="../media/image36.png"/><Relationship Id="rId9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418" y="270076"/>
            <a:ext cx="8265984" cy="868411"/>
          </a:xfrm>
        </p:spPr>
        <p:txBody>
          <a:bodyPr>
            <a:normAutofit/>
          </a:bodyPr>
          <a:lstStyle/>
          <a:p>
            <a:r>
              <a:rPr lang="en-US" b="1" dirty="0" smtClean="0"/>
              <a:t>ELENA – Electron Cooler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057" y="4642390"/>
            <a:ext cx="4163444" cy="1210212"/>
          </a:xfrm>
        </p:spPr>
        <p:txBody>
          <a:bodyPr>
            <a:noAutofit/>
          </a:bodyPr>
          <a:lstStyle/>
          <a:p>
            <a:r>
              <a:rPr lang="en-US" sz="2800" dirty="0" smtClean="0"/>
              <a:t>Jean Cenede </a:t>
            </a:r>
          </a:p>
          <a:p>
            <a:r>
              <a:rPr lang="en-US" sz="2800" dirty="0" smtClean="0"/>
              <a:t>BI Day June 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2016</a:t>
            </a:r>
            <a:endParaRPr lang="en-US" sz="2800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4230651" y="1381980"/>
            <a:ext cx="6251723" cy="1029546"/>
          </a:xfrm>
          <a:prstGeom prst="rect">
            <a:avLst/>
          </a:prstGeom>
        </p:spPr>
        <p:txBody>
          <a:bodyPr vert="horz" lIns="45720" tIns="0" rIns="45720" bIns="0" anchor="t">
            <a:normAutofit lnSpcReduction="10000"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1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on behalf of Electron Cooler team 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486" y="164261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3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560" y="6078675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90707" y="2295963"/>
            <a:ext cx="9776992" cy="33305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686560" y="2411526"/>
            <a:ext cx="9776992" cy="33305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Map Presentation :				</a:t>
            </a:r>
          </a:p>
          <a:p>
            <a:pPr marL="457200" lvl="1" indent="0">
              <a:buNone/>
            </a:pPr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							</a:t>
            </a:r>
            <a:r>
              <a:rPr lang="en-US" altLang="en-US" sz="2400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Electrons Cooling generalities</a:t>
            </a:r>
          </a:p>
          <a:p>
            <a:pPr marL="457200" lvl="1" indent="0">
              <a:buNone/>
            </a:pPr>
            <a:r>
              <a:rPr lang="en-US" altLang="en-US" sz="2400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							Electron Cooler at CERN </a:t>
            </a:r>
          </a:p>
          <a:p>
            <a:pPr marL="457200" lvl="1" indent="0">
              <a:buNone/>
            </a:pPr>
            <a:r>
              <a:rPr lang="en-US" altLang="en-US" sz="2400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							ELENA E-Cooler</a:t>
            </a:r>
          </a:p>
          <a:p>
            <a:pPr marL="457200" lvl="1" indent="0">
              <a:buNone/>
            </a:pPr>
            <a:r>
              <a:rPr lang="en-US" altLang="en-US" sz="2400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	</a:t>
            </a:r>
            <a:r>
              <a:rPr lang="en-US" altLang="en-US" sz="2400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						E-Gun &amp; Collector</a:t>
            </a:r>
          </a:p>
          <a:p>
            <a:pPr marL="457200" lvl="1" indent="0">
              <a:buNone/>
            </a:pPr>
            <a:r>
              <a:rPr lang="en-US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en-US" alt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7"/>
            <a:endParaRPr lang="fr-CH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8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49" y="84585"/>
            <a:ext cx="8596668" cy="1320800"/>
          </a:xfrm>
        </p:spPr>
        <p:txBody>
          <a:bodyPr/>
          <a:lstStyle/>
          <a:p>
            <a:pPr algn="ctr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Toroid Assembling details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toroid-assembly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7111" y="2638827"/>
            <a:ext cx="3978872" cy="29841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202" y="744985"/>
            <a:ext cx="4994219" cy="2809248"/>
          </a:xfrm>
          <a:prstGeom prst="rect">
            <a:avLst/>
          </a:prstGeom>
        </p:spPr>
      </p:pic>
      <p:pic>
        <p:nvPicPr>
          <p:cNvPr id="9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202" y="3876570"/>
            <a:ext cx="3868888" cy="2655421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936" y="164261"/>
            <a:ext cx="1033347" cy="993087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1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73090" y="422648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10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487135" y="1262714"/>
            <a:ext cx="3162183" cy="972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3D Printing Simulations</a:t>
            </a:r>
          </a:p>
          <a:p>
            <a:r>
              <a:rPr lang="fr-FR" dirty="0" err="1" smtClean="0"/>
              <a:t>Assembling</a:t>
            </a:r>
            <a:r>
              <a:rPr lang="fr-FR" dirty="0" smtClean="0"/>
              <a:t> </a:t>
            </a:r>
            <a:r>
              <a:rPr lang="fr-FR" dirty="0" err="1" smtClean="0"/>
              <a:t>Sequences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298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98876" y="1177718"/>
            <a:ext cx="2752236" cy="2178193"/>
          </a:xfrm>
        </p:spPr>
        <p:txBody>
          <a:bodyPr/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Specifications</a:t>
            </a:r>
            <a:r>
              <a:rPr lang="fr-CH" dirty="0" smtClean="0"/>
              <a:t> : </a:t>
            </a:r>
          </a:p>
          <a:p>
            <a:r>
              <a:rPr lang="fr-CH" dirty="0" smtClean="0">
                <a:solidFill>
                  <a:srgbClr val="FFC000"/>
                </a:solidFill>
              </a:rPr>
              <a:t>I e- : 1/5mA</a:t>
            </a:r>
          </a:p>
          <a:p>
            <a:r>
              <a:rPr lang="fr-CH" dirty="0" smtClean="0">
                <a:solidFill>
                  <a:srgbClr val="FFC000"/>
                </a:solidFill>
              </a:rPr>
              <a:t>U e- : -55/-355 V </a:t>
            </a:r>
          </a:p>
          <a:p>
            <a:r>
              <a:rPr lang="fr-CH" dirty="0" smtClean="0">
                <a:solidFill>
                  <a:srgbClr val="FFC000"/>
                </a:solidFill>
              </a:rPr>
              <a:t>No High Voltage Cage </a:t>
            </a:r>
          </a:p>
          <a:p>
            <a:endParaRPr lang="fr-CH" dirty="0">
              <a:solidFill>
                <a:srgbClr val="FFC000"/>
              </a:solidFill>
            </a:endParaRPr>
          </a:p>
          <a:p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70" y="0"/>
            <a:ext cx="10515600" cy="1325563"/>
          </a:xfrm>
        </p:spPr>
        <p:txBody>
          <a:bodyPr/>
          <a:lstStyle/>
          <a:p>
            <a:r>
              <a:rPr lang="fr-CH" dirty="0" smtClean="0"/>
              <a:t>ELENA E-COOLER </a:t>
            </a:r>
            <a:r>
              <a:rPr lang="fr-CH" dirty="0" smtClean="0">
                <a:solidFill>
                  <a:srgbClr val="FFC000"/>
                </a:solidFill>
              </a:rPr>
              <a:t>Power </a:t>
            </a:r>
            <a:r>
              <a:rPr lang="fr-CH" dirty="0" err="1" smtClean="0">
                <a:solidFill>
                  <a:srgbClr val="FFC000"/>
                </a:solidFill>
              </a:rPr>
              <a:t>Diagram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453" y="1177718"/>
            <a:ext cx="7714195" cy="5400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352" y="52921"/>
            <a:ext cx="1094655" cy="1052007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08075"/>
              </p:ext>
            </p:extLst>
          </p:nvPr>
        </p:nvGraphicFramePr>
        <p:xfrm>
          <a:off x="516819" y="3169318"/>
          <a:ext cx="3832225" cy="2926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461"/>
                <a:gridCol w="998054"/>
                <a:gridCol w="126471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Momentum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35 MeV/c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13.7</a:t>
                      </a:r>
                      <a:r>
                        <a:rPr lang="en-GB" sz="1200" baseline="0" dirty="0" smtClean="0"/>
                        <a:t> MeV/c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u="none" dirty="0" err="1" smtClean="0"/>
                        <a:t>Pbar</a:t>
                      </a:r>
                      <a:r>
                        <a:rPr lang="en-GB" sz="1200" dirty="0" smtClean="0"/>
                        <a:t>-beam energy</a:t>
                      </a:r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/>
                        <a:t>648 </a:t>
                      </a:r>
                      <a:r>
                        <a:rPr lang="en-GB" sz="1200" baseline="0" dirty="0" err="1" smtClean="0"/>
                        <a:t>keV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100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keV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E-beam energy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355 eV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 eV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I e</a:t>
                      </a:r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 mA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mA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/>
                        <a:t>Bgun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1000 G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/>
                        <a:t>Bdrift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100 G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Toroid bending radius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0.25 m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Cathode radius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 mm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E-beam radius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</a:t>
                      </a:r>
                      <a:r>
                        <a:rPr lang="en-GB" sz="1200" baseline="0" dirty="0" smtClean="0"/>
                        <a:t> mm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Cooling drift length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1.0 m</a:t>
                      </a:r>
                      <a:endParaRPr lang="en-GB" sz="1200" dirty="0"/>
                    </a:p>
                  </a:txBody>
                  <a:tcPr marL="91425" marR="91425" marT="45711" marB="45711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4227" y="35032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11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50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087" y="0"/>
            <a:ext cx="8596668" cy="1320800"/>
          </a:xfrm>
        </p:spPr>
        <p:txBody>
          <a:bodyPr/>
          <a:lstStyle/>
          <a:p>
            <a:r>
              <a:rPr lang="fr-FR" dirty="0" smtClean="0">
                <a:solidFill>
                  <a:srgbClr val="002060"/>
                </a:solidFill>
              </a:rPr>
              <a:t>Gun </a:t>
            </a:r>
            <a:r>
              <a:rPr lang="fr-FR" dirty="0">
                <a:solidFill>
                  <a:srgbClr val="002060"/>
                </a:solidFill>
              </a:rPr>
              <a:t>&amp; </a:t>
            </a:r>
            <a:r>
              <a:rPr lang="fr-FR" dirty="0" smtClean="0">
                <a:solidFill>
                  <a:srgbClr val="002060"/>
                </a:solidFill>
              </a:rPr>
              <a:t>Collector </a:t>
            </a:r>
            <a:r>
              <a:rPr lang="fr-CH" sz="3200" dirty="0" smtClean="0">
                <a:solidFill>
                  <a:srgbClr val="FFC000"/>
                </a:solidFill>
              </a:rPr>
              <a:t>Design </a:t>
            </a:r>
            <a:endParaRPr lang="en-GB" sz="3200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109" y="1130895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Gun and collector design optimization performed with EGUN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412" y="1884525"/>
            <a:ext cx="8574881" cy="4146026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349385" y="6362841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03751" y="389215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12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1109" y="5121179"/>
            <a:ext cx="1338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i="1" dirty="0">
                <a:cs typeface="Times New Roman" panose="02020603050405020304" pitchFamily="18" charset="0"/>
              </a:rPr>
              <a:t> </a:t>
            </a:r>
            <a:r>
              <a:rPr lang="en-US" altLang="en-US" sz="1600" i="1" dirty="0" smtClean="0">
                <a:cs typeface="Times New Roman" panose="02020603050405020304" pitchFamily="18" charset="0"/>
              </a:rPr>
              <a:t>(I </a:t>
            </a:r>
            <a:r>
              <a:rPr lang="en-US" altLang="en-US" sz="1600" i="1" dirty="0">
                <a:cs typeface="Times New Roman" panose="02020603050405020304" pitchFamily="18" charset="0"/>
              </a:rPr>
              <a:t>= µ .</a:t>
            </a:r>
            <a:r>
              <a:rPr lang="en-US" altLang="en-US" sz="1600" i="1" dirty="0" smtClean="0">
                <a:cs typeface="Times New Roman" panose="02020603050405020304" pitchFamily="18" charset="0"/>
              </a:rPr>
              <a:t>V</a:t>
            </a:r>
            <a:r>
              <a:rPr lang="en-US" altLang="en-US" sz="1600" i="1" baseline="30000" dirty="0" smtClean="0">
                <a:cs typeface="Times New Roman" panose="02020603050405020304" pitchFamily="18" charset="0"/>
              </a:rPr>
              <a:t>3/2</a:t>
            </a:r>
            <a:r>
              <a:rPr lang="en-US" altLang="en-US" sz="1600" i="1" dirty="0" smtClean="0">
                <a:cs typeface="Times New Roman" panose="02020603050405020304" pitchFamily="18" charset="0"/>
              </a:rPr>
              <a:t> )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35926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138" y="130702"/>
            <a:ext cx="9084287" cy="1237020"/>
          </a:xfrm>
        </p:spPr>
        <p:txBody>
          <a:bodyPr>
            <a:normAutofit fontScale="90000"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Gun and Collector </a:t>
            </a:r>
            <a:r>
              <a:rPr lang="fr-CH" dirty="0" err="1" smtClean="0"/>
              <a:t>Specifications</a:t>
            </a:r>
            <a:r>
              <a:rPr lang="fr-CH" dirty="0" smtClean="0"/>
              <a:t> : </a:t>
            </a:r>
            <a:br>
              <a:rPr lang="fr-CH" dirty="0" smtClean="0"/>
            </a:b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fr-CH" sz="1800" dirty="0" err="1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Inspired</a:t>
            </a:r>
            <a:r>
              <a:rPr lang="fr-CH" sz="18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by : AD, LEIR E-COOLER &amp; FERMILAB design </a:t>
            </a:r>
            <a:r>
              <a:rPr lang="fr-CH" sz="18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)</a:t>
            </a:r>
            <a: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CH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98876" y="1877843"/>
            <a:ext cx="10968567" cy="3644652"/>
          </a:xfrm>
        </p:spPr>
        <p:txBody>
          <a:bodyPr/>
          <a:lstStyle/>
          <a:p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Adapted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cathode design,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electrodes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positions &amp; voltages</a:t>
            </a:r>
          </a:p>
          <a:p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Modularity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eventuality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modifications </a:t>
            </a: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XH-Vacuum : 10-12 </a:t>
            </a:r>
            <a:r>
              <a:rPr lang="fr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mmb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Hight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Back-out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200 to 300°</a:t>
            </a:r>
          </a:p>
          <a:p>
            <a:pPr marL="0" indent="0">
              <a:buNone/>
            </a:pPr>
            <a:endParaRPr lang="fr-CH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dirty="0" smtClean="0"/>
          </a:p>
          <a:p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12275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13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36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07" y="141088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chemeClr val="accent4"/>
                </a:solidFill>
              </a:rPr>
              <a:t>Cathode </a:t>
            </a:r>
            <a:r>
              <a:rPr lang="fr-FR" dirty="0" err="1" smtClean="0">
                <a:solidFill>
                  <a:schemeClr val="accent4"/>
                </a:solidFill>
              </a:rPr>
              <a:t>Assembly</a:t>
            </a:r>
            <a:r>
              <a:rPr lang="fr-FR" dirty="0" smtClean="0">
                <a:solidFill>
                  <a:schemeClr val="accent4"/>
                </a:solidFill>
              </a:rPr>
              <a:t> </a:t>
            </a:r>
            <a:r>
              <a:rPr lang="fr-FR" sz="3200" dirty="0" smtClean="0"/>
              <a:t>Concept </a:t>
            </a:r>
            <a:r>
              <a:rPr lang="fr-FR" sz="3200" dirty="0" err="1"/>
              <a:t>overview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4467224" cy="5016068"/>
          </a:xfrm>
        </p:spPr>
        <p:txBody>
          <a:bodyPr>
            <a:normAutofit/>
          </a:bodyPr>
          <a:lstStyle/>
          <a:p>
            <a:endParaRPr lang="fr-CH" dirty="0" smtClean="0"/>
          </a:p>
          <a:p>
            <a:r>
              <a:rPr lang="fr-CH" dirty="0" smtClean="0"/>
              <a:t>Support Cathode </a:t>
            </a:r>
          </a:p>
          <a:p>
            <a:endParaRPr lang="fr-CH" dirty="0" smtClean="0"/>
          </a:p>
          <a:p>
            <a:r>
              <a:rPr lang="fr-CH" dirty="0" smtClean="0"/>
              <a:t>Cathode :</a:t>
            </a:r>
          </a:p>
          <a:p>
            <a:pPr marL="0" indent="0">
              <a:buNone/>
            </a:pPr>
            <a:r>
              <a:rPr lang="fr-CH" dirty="0" smtClean="0"/>
              <a:t>(Provider SAES Getters)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Pierce Electrode</a:t>
            </a:r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344" y="1260000"/>
            <a:ext cx="6514149" cy="501491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550284" y="2028825"/>
            <a:ext cx="3260091" cy="7905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50284" y="3207306"/>
            <a:ext cx="5460366" cy="8312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86100" y="4667250"/>
            <a:ext cx="7591425" cy="2857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46444" y="346669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14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39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926" y="82854"/>
            <a:ext cx="10515600" cy="114630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accent4"/>
                </a:solidFill>
              </a:rPr>
              <a:t>Gun </a:t>
            </a:r>
            <a:r>
              <a:rPr lang="fr-FR" sz="3200" dirty="0" smtClean="0"/>
              <a:t>Concept </a:t>
            </a:r>
            <a:r>
              <a:rPr lang="fr-FR" sz="3200" dirty="0" err="1" smtClean="0"/>
              <a:t>overview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1800" dirty="0" smtClean="0">
                <a:solidFill>
                  <a:schemeClr val="tx1"/>
                </a:solidFill>
              </a:rPr>
              <a:t>(on CDD: AD_NECGA%)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68636" y="1301091"/>
            <a:ext cx="5214256" cy="5016068"/>
          </a:xfrm>
        </p:spPr>
        <p:txBody>
          <a:bodyPr>
            <a:normAutofit/>
          </a:bodyPr>
          <a:lstStyle/>
          <a:p>
            <a:r>
              <a:rPr lang="fr-CH" dirty="0" smtClean="0"/>
              <a:t>Gun </a:t>
            </a:r>
            <a:r>
              <a:rPr lang="fr-CH" dirty="0" err="1" smtClean="0"/>
              <a:t>Flange</a:t>
            </a:r>
            <a:r>
              <a:rPr lang="fr-CH" dirty="0" smtClean="0"/>
              <a:t> </a:t>
            </a:r>
          </a:p>
          <a:p>
            <a:pPr marL="0" indent="0">
              <a:buNone/>
            </a:pPr>
            <a:r>
              <a:rPr lang="fr-CH" dirty="0" smtClean="0"/>
              <a:t>(DN160CF + SHV + Fil. </a:t>
            </a:r>
            <a:r>
              <a:rPr lang="fr-CH" dirty="0" err="1" smtClean="0"/>
              <a:t>connector</a:t>
            </a:r>
            <a:r>
              <a:rPr lang="fr-CH" dirty="0" smtClean="0"/>
              <a:t> )</a:t>
            </a:r>
          </a:p>
          <a:p>
            <a:r>
              <a:rPr lang="fr-CH" dirty="0" smtClean="0"/>
              <a:t>Cathode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Grid</a:t>
            </a:r>
            <a:r>
              <a:rPr lang="fr-CH" dirty="0" smtClean="0"/>
              <a:t> Electrode</a:t>
            </a:r>
          </a:p>
          <a:p>
            <a:r>
              <a:rPr lang="fr-CH" dirty="0" smtClean="0"/>
              <a:t>Anode Electrode </a:t>
            </a:r>
          </a:p>
          <a:p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Potential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separate</a:t>
            </a:r>
            <a:r>
              <a:rPr lang="fr-CH" dirty="0" smtClean="0"/>
              <a:t> by </a:t>
            </a:r>
          </a:p>
          <a:p>
            <a:pPr marL="0" indent="0">
              <a:buNone/>
            </a:pPr>
            <a:r>
              <a:rPr lang="fr-CH" dirty="0" err="1" smtClean="0"/>
              <a:t>ceramic</a:t>
            </a:r>
            <a:r>
              <a:rPr lang="fr-CH" dirty="0" smtClean="0"/>
              <a:t> </a:t>
            </a:r>
            <a:r>
              <a:rPr lang="fr-CH" dirty="0" err="1" smtClean="0"/>
              <a:t>Isolator</a:t>
            </a:r>
            <a:endParaRPr lang="fr-CH" dirty="0" smtClean="0"/>
          </a:p>
          <a:p>
            <a:r>
              <a:rPr lang="fr-CH" dirty="0" err="1" smtClean="0"/>
              <a:t>Sleeve</a:t>
            </a:r>
            <a:r>
              <a:rPr lang="fr-CH" dirty="0" smtClean="0"/>
              <a:t> &amp; Elastique </a:t>
            </a:r>
            <a:r>
              <a:rPr lang="fr-CH" dirty="0" err="1" smtClean="0"/>
              <a:t>compress</a:t>
            </a:r>
            <a:r>
              <a:rPr lang="fr-CH" dirty="0" smtClean="0"/>
              <a:t> ring </a:t>
            </a:r>
          </a:p>
          <a:p>
            <a:pPr marL="0" indent="0">
              <a:buNone/>
            </a:pPr>
            <a:r>
              <a:rPr lang="fr-CH" dirty="0" smtClean="0"/>
              <a:t>(total </a:t>
            </a:r>
            <a:r>
              <a:rPr lang="fr-CH" dirty="0"/>
              <a:t>: 135mm </a:t>
            </a:r>
            <a:r>
              <a:rPr lang="fr-CH" dirty="0" err="1" smtClean="0"/>
              <a:t>height</a:t>
            </a:r>
            <a:r>
              <a:rPr lang="fr-CH" dirty="0" smtClean="0"/>
              <a:t>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999" y="760181"/>
            <a:ext cx="2382647" cy="22689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343" y="874315"/>
            <a:ext cx="2269943" cy="20406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0924" y="2914971"/>
            <a:ext cx="2374593" cy="219574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195" y="4396259"/>
            <a:ext cx="2268910" cy="22476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5712" y="4216182"/>
            <a:ext cx="2415674" cy="2362055"/>
          </a:xfrm>
          <a:prstGeom prst="rect">
            <a:avLst/>
          </a:prstGeom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3" name="Right Arrow 2"/>
          <p:cNvSpPr/>
          <p:nvPr/>
        </p:nvSpPr>
        <p:spPr>
          <a:xfrm>
            <a:off x="7450447" y="1600966"/>
            <a:ext cx="895546" cy="34879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Bent Arrow 3"/>
          <p:cNvSpPr/>
          <p:nvPr/>
        </p:nvSpPr>
        <p:spPr>
          <a:xfrm rot="10800000">
            <a:off x="9141678" y="3091679"/>
            <a:ext cx="707636" cy="562507"/>
          </a:xfrm>
          <a:prstGeom prst="bentArrow">
            <a:avLst>
              <a:gd name="adj1" fmla="val 25000"/>
              <a:gd name="adj2" fmla="val 31704"/>
              <a:gd name="adj3" fmla="val 33379"/>
              <a:gd name="adj4" fmla="val 4375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Bent-Up Arrow 7"/>
          <p:cNvSpPr/>
          <p:nvPr/>
        </p:nvSpPr>
        <p:spPr>
          <a:xfrm rot="10800000">
            <a:off x="5577526" y="3769739"/>
            <a:ext cx="674028" cy="600339"/>
          </a:xfrm>
          <a:prstGeom prst="bentUpArrow">
            <a:avLst>
              <a:gd name="adj1" fmla="val 27055"/>
              <a:gd name="adj2" fmla="val 30481"/>
              <a:gd name="adj3" fmla="val 43491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7479135" y="5499617"/>
            <a:ext cx="895546" cy="348791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83105" y="389215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15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7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871" y="164261"/>
            <a:ext cx="8596668" cy="1320800"/>
          </a:xfrm>
        </p:spPr>
        <p:txBody>
          <a:bodyPr/>
          <a:lstStyle/>
          <a:p>
            <a:r>
              <a:rPr lang="fr-FR" dirty="0" smtClean="0">
                <a:solidFill>
                  <a:srgbClr val="002060"/>
                </a:solidFill>
              </a:rPr>
              <a:t>Gun to Collector </a:t>
            </a:r>
            <a:r>
              <a:rPr lang="fr-CH" sz="2400" dirty="0" smtClean="0">
                <a:solidFill>
                  <a:srgbClr val="FFC000"/>
                </a:solidFill>
              </a:rPr>
              <a:t>Design</a:t>
            </a:r>
            <a:r>
              <a:rPr lang="fr-CH" sz="3200" dirty="0" smtClean="0">
                <a:solidFill>
                  <a:srgbClr val="FFC000"/>
                </a:solidFill>
              </a:rPr>
              <a:t> </a:t>
            </a:r>
            <a:endParaRPr lang="en-GB" sz="3200" dirty="0">
              <a:solidFill>
                <a:srgbClr val="FFC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582" y="1054695"/>
            <a:ext cx="7029709" cy="527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1109" y="1130895"/>
            <a:ext cx="38884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Gun and collector design optimization performed with COMSOL Multiphysics </a:t>
            </a:r>
          </a:p>
          <a:p>
            <a:r>
              <a:rPr lang="fr-CH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(G. TRANQUILLE)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12276" y="367461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16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83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195" y="113899"/>
            <a:ext cx="6239718" cy="1325563"/>
          </a:xfrm>
        </p:spPr>
        <p:txBody>
          <a:bodyPr/>
          <a:lstStyle/>
          <a:p>
            <a:r>
              <a:rPr lang="fr-FR" dirty="0">
                <a:solidFill>
                  <a:schemeClr val="accent4"/>
                </a:solidFill>
              </a:rPr>
              <a:t>Collector </a:t>
            </a:r>
            <a:r>
              <a:rPr lang="fr-FR" sz="3200" dirty="0"/>
              <a:t>Concept </a:t>
            </a:r>
            <a:r>
              <a:rPr lang="fr-FR" sz="3200" dirty="0" err="1" smtClean="0"/>
              <a:t>overview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1800" b="0" dirty="0" smtClean="0">
                <a:solidFill>
                  <a:schemeClr val="tx1"/>
                </a:solidFill>
              </a:rPr>
              <a:t>(on CDD : AD_TER% dimensions Ø 314 x 455mm)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57491" y="3047898"/>
            <a:ext cx="5197310" cy="3258633"/>
          </a:xfrm>
        </p:spPr>
        <p:txBody>
          <a:bodyPr>
            <a:noAutofit/>
          </a:bodyPr>
          <a:lstStyle/>
          <a:p>
            <a:r>
              <a:rPr lang="fr-CH" sz="2000" dirty="0" smtClean="0"/>
              <a:t>Collector (Anode)</a:t>
            </a:r>
          </a:p>
          <a:p>
            <a:endParaRPr lang="fr-CH" sz="2000" dirty="0" smtClean="0"/>
          </a:p>
          <a:p>
            <a:r>
              <a:rPr lang="fr-CH" sz="2000" dirty="0" err="1" smtClean="0"/>
              <a:t>Ceramic</a:t>
            </a:r>
            <a:r>
              <a:rPr lang="fr-CH" sz="2000" dirty="0" smtClean="0"/>
              <a:t> </a:t>
            </a:r>
            <a:r>
              <a:rPr lang="fr-CH" sz="2000" dirty="0" err="1" smtClean="0"/>
              <a:t>Isolator</a:t>
            </a:r>
            <a:endParaRPr lang="fr-CH" sz="2000" dirty="0" smtClean="0"/>
          </a:p>
          <a:p>
            <a:r>
              <a:rPr lang="fr-CH" sz="2000" dirty="0" err="1" smtClean="0"/>
              <a:t>Reppeler</a:t>
            </a:r>
            <a:r>
              <a:rPr lang="fr-CH" sz="2000" dirty="0" smtClean="0"/>
              <a:t> Electrode</a:t>
            </a:r>
          </a:p>
          <a:p>
            <a:r>
              <a:rPr lang="fr-CH" sz="2000" dirty="0" err="1" smtClean="0"/>
              <a:t>Ceramic</a:t>
            </a:r>
            <a:r>
              <a:rPr lang="fr-CH" sz="2000" dirty="0" smtClean="0"/>
              <a:t> </a:t>
            </a:r>
            <a:r>
              <a:rPr lang="fr-CH" sz="2000" dirty="0" err="1" smtClean="0"/>
              <a:t>Isolator</a:t>
            </a:r>
            <a:endParaRPr lang="fr-CH" sz="2000" dirty="0" smtClean="0"/>
          </a:p>
          <a:p>
            <a:r>
              <a:rPr lang="fr-CH" sz="2000" dirty="0" smtClean="0"/>
              <a:t>Collector </a:t>
            </a:r>
            <a:r>
              <a:rPr lang="fr-CH" sz="2000" dirty="0" err="1" smtClean="0"/>
              <a:t>flange</a:t>
            </a:r>
            <a:r>
              <a:rPr lang="fr-CH" sz="2000" dirty="0" smtClean="0"/>
              <a:t> </a:t>
            </a:r>
          </a:p>
          <a:p>
            <a:pPr marL="0" indent="0">
              <a:buNone/>
            </a:pPr>
            <a:r>
              <a:rPr lang="fr-CH" sz="2000" dirty="0" smtClean="0"/>
              <a:t>(DN200CF)</a:t>
            </a:r>
            <a:endParaRPr lang="en-GB" sz="2000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487" y="1276905"/>
            <a:ext cx="4128536" cy="523859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2772052" y="3220040"/>
            <a:ext cx="1045804" cy="488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56085" y="4726028"/>
            <a:ext cx="1950651" cy="9337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34068" y="5020291"/>
            <a:ext cx="2031779" cy="9266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690656" y="4234962"/>
            <a:ext cx="1909624" cy="10182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87328" y="5610560"/>
            <a:ext cx="1560466" cy="64204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35" name="Bent-Up Arrow 34"/>
          <p:cNvSpPr/>
          <p:nvPr/>
        </p:nvSpPr>
        <p:spPr>
          <a:xfrm>
            <a:off x="10057519" y="4975856"/>
            <a:ext cx="765630" cy="554784"/>
          </a:xfrm>
          <a:prstGeom prst="bent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949" y="216817"/>
            <a:ext cx="2450259" cy="32961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19355" y="2814044"/>
            <a:ext cx="2025955" cy="200327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5620" y="4705620"/>
            <a:ext cx="2018390" cy="1809879"/>
          </a:xfrm>
          <a:prstGeom prst="rect">
            <a:avLst/>
          </a:prstGeom>
        </p:spPr>
      </p:pic>
      <p:sp>
        <p:nvSpPr>
          <p:cNvPr id="36" name="Bent-Up Arrow 35"/>
          <p:cNvSpPr/>
          <p:nvPr/>
        </p:nvSpPr>
        <p:spPr>
          <a:xfrm rot="16200000">
            <a:off x="10017318" y="2064444"/>
            <a:ext cx="737350" cy="603315"/>
          </a:xfrm>
          <a:prstGeom prst="bentUp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13" y="203466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6570" y="389215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17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6192456" y="4817321"/>
            <a:ext cx="625033" cy="143528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3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538" y="77415"/>
            <a:ext cx="7209422" cy="132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Bake Out Brazing Stress </a:t>
            </a:r>
            <a:br>
              <a:rPr lang="en-US" dirty="0" smtClean="0"/>
            </a:br>
            <a:r>
              <a:rPr lang="en-US" dirty="0" smtClean="0"/>
              <a:t>Simulation modification &amp; validation</a:t>
            </a:r>
            <a:br>
              <a:rPr lang="en-US" dirty="0" smtClean="0"/>
            </a:br>
            <a:r>
              <a:rPr lang="en-US" sz="2000" dirty="0" smtClean="0">
                <a:solidFill>
                  <a:schemeClr val="tx1"/>
                </a:solidFill>
              </a:rPr>
              <a:t>(ANSYS by EN-MME)</a:t>
            </a: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63835" y="1695864"/>
            <a:ext cx="2705085" cy="2663879"/>
            <a:chOff x="611560" y="2996952"/>
            <a:chExt cx="3528392" cy="3024336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3074097"/>
              <a:ext cx="2078182" cy="25898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1788" y="3968502"/>
              <a:ext cx="1133475" cy="17335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11560" y="2996952"/>
              <a:ext cx="3528392" cy="30243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83599" y="1695864"/>
            <a:ext cx="2544995" cy="2709716"/>
            <a:chOff x="5220072" y="2924944"/>
            <a:chExt cx="2880320" cy="3024336"/>
          </a:xfrm>
          <a:noFill/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2996952"/>
              <a:ext cx="1762125" cy="26670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56" y="3968502"/>
              <a:ext cx="733425" cy="169545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xtLst/>
          </p:spPr>
        </p:pic>
        <p:sp>
          <p:nvSpPr>
            <p:cNvPr id="8" name="Rectangle 7"/>
            <p:cNvSpPr/>
            <p:nvPr/>
          </p:nvSpPr>
          <p:spPr>
            <a:xfrm>
              <a:off x="5220072" y="2924944"/>
              <a:ext cx="2880320" cy="3024336"/>
            </a:xfrm>
            <a:prstGeom prst="rect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ight Arrow 6"/>
          <p:cNvSpPr/>
          <p:nvPr/>
        </p:nvSpPr>
        <p:spPr>
          <a:xfrm>
            <a:off x="3273524" y="2759249"/>
            <a:ext cx="1880259" cy="761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300886"/>
              </p:ext>
            </p:extLst>
          </p:nvPr>
        </p:nvGraphicFramePr>
        <p:xfrm>
          <a:off x="1995791" y="4451024"/>
          <a:ext cx="4211960" cy="2490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7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572" y="6102173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06960" y="1550276"/>
            <a:ext cx="3509096" cy="414607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7573377" y="2873621"/>
            <a:ext cx="1620843" cy="22790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34627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18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12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555" y="669121"/>
            <a:ext cx="7199333" cy="6095786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H="1" flipV="1">
            <a:off x="7960599" y="963481"/>
            <a:ext cx="3551" cy="41138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191944" y="937964"/>
            <a:ext cx="23081" cy="4041563"/>
          </a:xfrm>
          <a:prstGeom prst="line">
            <a:avLst/>
          </a:prstGeom>
          <a:ln w="28575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8357222" y="960551"/>
            <a:ext cx="644" cy="408956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ight Arrow Callout 46"/>
          <p:cNvSpPr/>
          <p:nvPr/>
        </p:nvSpPr>
        <p:spPr>
          <a:xfrm>
            <a:off x="735015" y="1308850"/>
            <a:ext cx="6433207" cy="786648"/>
          </a:xfrm>
          <a:prstGeom prst="rightArrowCallout">
            <a:avLst>
              <a:gd name="adj1" fmla="val 11788"/>
              <a:gd name="adj2" fmla="val 11788"/>
              <a:gd name="adj3" fmla="val 19847"/>
              <a:gd name="adj4" fmla="val 35927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GUN &amp; COLLECTOR :</a:t>
            </a:r>
          </a:p>
          <a:p>
            <a:pPr algn="ctr"/>
            <a:r>
              <a:rPr lang="fr-CH" dirty="0" err="1" smtClean="0"/>
              <a:t>Ready</a:t>
            </a:r>
            <a:r>
              <a:rPr lang="fr-CH" dirty="0" smtClean="0"/>
              <a:t> </a:t>
            </a:r>
          </a:p>
        </p:txBody>
      </p:sp>
      <p:sp>
        <p:nvSpPr>
          <p:cNvPr id="52" name="Right Arrow Callout 51"/>
          <p:cNvSpPr/>
          <p:nvPr/>
        </p:nvSpPr>
        <p:spPr>
          <a:xfrm>
            <a:off x="735015" y="2461950"/>
            <a:ext cx="7136553" cy="993593"/>
          </a:xfrm>
          <a:prstGeom prst="rightArrowCallout">
            <a:avLst>
              <a:gd name="adj1" fmla="val 13889"/>
              <a:gd name="adj2" fmla="val 12037"/>
              <a:gd name="adj3" fmla="val 18056"/>
              <a:gd name="adj4" fmla="val 3232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dirty="0" smtClean="0"/>
              <a:t>E-COOLING </a:t>
            </a:r>
            <a:r>
              <a:rPr lang="fr-CH" dirty="0" err="1" smtClean="0"/>
              <a:t>Assembling</a:t>
            </a:r>
            <a:r>
              <a:rPr lang="fr-CH" dirty="0" smtClean="0"/>
              <a:t> in the </a:t>
            </a:r>
            <a:r>
              <a:rPr lang="fr-CH" dirty="0" err="1" smtClean="0"/>
              <a:t>midle</a:t>
            </a:r>
            <a:r>
              <a:rPr lang="fr-CH" dirty="0" smtClean="0"/>
              <a:t> of ring ELENA</a:t>
            </a:r>
          </a:p>
        </p:txBody>
      </p:sp>
      <p:sp>
        <p:nvSpPr>
          <p:cNvPr id="54" name="Right Arrow Callout 53"/>
          <p:cNvSpPr/>
          <p:nvPr/>
        </p:nvSpPr>
        <p:spPr>
          <a:xfrm>
            <a:off x="735015" y="4019935"/>
            <a:ext cx="7622851" cy="760674"/>
          </a:xfrm>
          <a:prstGeom prst="rightArrowCallout">
            <a:avLst>
              <a:gd name="adj1" fmla="val 23576"/>
              <a:gd name="adj2" fmla="val 15795"/>
              <a:gd name="adj3" fmla="val 19847"/>
              <a:gd name="adj4" fmla="val 33076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 </a:t>
            </a:r>
            <a:r>
              <a:rPr lang="fr-CH" dirty="0" err="1" smtClean="0"/>
              <a:t>Connecting</a:t>
            </a:r>
            <a:r>
              <a:rPr lang="fr-CH" dirty="0" smtClean="0"/>
              <a:t> E-COOLER  to ELENA ring 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547358" y="88201"/>
            <a:ext cx="6700929" cy="648469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Planning ELENA Electrons-COOLER </a:t>
            </a:r>
            <a:endParaRPr lang="en-GB" sz="3200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8848" y="521824"/>
            <a:ext cx="806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2015</a:t>
            </a:r>
          </a:p>
        </p:txBody>
      </p:sp>
      <p:sp>
        <p:nvSpPr>
          <p:cNvPr id="2066" name="TextBox 2065"/>
          <p:cNvSpPr txBox="1"/>
          <p:nvPr/>
        </p:nvSpPr>
        <p:spPr>
          <a:xfrm>
            <a:off x="6796673" y="306979"/>
            <a:ext cx="87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Today</a:t>
            </a:r>
          </a:p>
        </p:txBody>
      </p:sp>
      <p:sp>
        <p:nvSpPr>
          <p:cNvPr id="2065" name="Isosceles Triangle 2064"/>
          <p:cNvSpPr/>
          <p:nvPr/>
        </p:nvSpPr>
        <p:spPr>
          <a:xfrm rot="10800000">
            <a:off x="6803124" y="644257"/>
            <a:ext cx="365098" cy="270761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743135" y="536523"/>
            <a:ext cx="79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152280" y="536523"/>
            <a:ext cx="76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2017</a:t>
            </a:r>
            <a:endParaRPr lang="en-GB" dirty="0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9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572" y="6094457"/>
            <a:ext cx="602435" cy="6024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735015" y="5141693"/>
            <a:ext cx="2659463" cy="96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CH" sz="2000" dirty="0" smtClean="0">
                <a:solidFill>
                  <a:srgbClr val="F3034D"/>
                </a:solidFill>
              </a:rPr>
              <a:t>I </a:t>
            </a:r>
            <a:r>
              <a:rPr lang="fr-CH" sz="2000" dirty="0" err="1" smtClean="0">
                <a:solidFill>
                  <a:srgbClr val="F3034D"/>
                </a:solidFill>
              </a:rPr>
              <a:t>hope</a:t>
            </a:r>
            <a:r>
              <a:rPr lang="fr-CH" sz="2000" dirty="0" smtClean="0">
                <a:solidFill>
                  <a:srgbClr val="F3034D"/>
                </a:solidFill>
              </a:rPr>
              <a:t> </a:t>
            </a:r>
            <a:r>
              <a:rPr lang="fr-CH" sz="2000" dirty="0" err="1" smtClean="0">
                <a:solidFill>
                  <a:srgbClr val="F3034D"/>
                </a:solidFill>
              </a:rPr>
              <a:t>it</a:t>
            </a:r>
            <a:r>
              <a:rPr lang="fr-CH" sz="2000" dirty="0" smtClean="0">
                <a:solidFill>
                  <a:srgbClr val="F3034D"/>
                </a:solidFill>
              </a:rPr>
              <a:t> </a:t>
            </a:r>
            <a:r>
              <a:rPr lang="fr-CH" sz="2000" dirty="0" err="1" smtClean="0">
                <a:solidFill>
                  <a:srgbClr val="F3034D"/>
                </a:solidFill>
              </a:rPr>
              <a:t>will</a:t>
            </a:r>
            <a:r>
              <a:rPr lang="fr-CH" sz="2000" dirty="0" smtClean="0">
                <a:solidFill>
                  <a:srgbClr val="F3034D"/>
                </a:solidFill>
              </a:rPr>
              <a:t> live </a:t>
            </a:r>
          </a:p>
          <a:p>
            <a:r>
              <a:rPr lang="fr-CH" sz="2000" dirty="0" err="1" smtClean="0">
                <a:solidFill>
                  <a:srgbClr val="F3034D"/>
                </a:solidFill>
              </a:rPr>
              <a:t>Happily</a:t>
            </a:r>
            <a:r>
              <a:rPr lang="fr-CH" sz="2000" dirty="0" smtClean="0">
                <a:solidFill>
                  <a:srgbClr val="F3034D"/>
                </a:solidFill>
              </a:rPr>
              <a:t> !!!!</a:t>
            </a:r>
            <a:endParaRPr lang="en-GB" sz="2000" dirty="0">
              <a:solidFill>
                <a:srgbClr val="F3034D"/>
              </a:solidFill>
            </a:endParaRPr>
          </a:p>
        </p:txBody>
      </p:sp>
      <p:pic>
        <p:nvPicPr>
          <p:cNvPr id="22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10121" y="374222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19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6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2" grpId="0" animBg="1"/>
      <p:bldP spid="54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7890"/>
            <a:ext cx="8596668" cy="747928"/>
          </a:xfrm>
        </p:spPr>
        <p:txBody>
          <a:bodyPr>
            <a:normAutofit/>
          </a:bodyPr>
          <a:lstStyle/>
          <a:p>
            <a:r>
              <a:rPr lang="fr-CH" dirty="0" err="1" smtClean="0"/>
              <a:t>What‘s</a:t>
            </a:r>
            <a:r>
              <a:rPr lang="fr-CH" dirty="0" smtClean="0"/>
              <a:t> a Electron Cooling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486" y="164261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3815" y="1569907"/>
            <a:ext cx="9776992" cy="33305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Means </a:t>
            </a:r>
            <a:r>
              <a:rPr lang="en-US" altLang="en-US" sz="2400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to increase the phase space density of a stored ion beam.</a:t>
            </a:r>
          </a:p>
          <a:p>
            <a:endParaRPr lang="fr-CH" sz="2400" dirty="0" smtClean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Mono-energetic </a:t>
            </a:r>
            <a:r>
              <a:rPr lang="en-US" altLang="en-US" sz="2400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cold electron beam is merged with ion beam which is cooled through Coulomb interaction</a:t>
            </a:r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altLang="en-US" sz="2400" b="1" dirty="0" smtClean="0">
              <a:solidFill>
                <a:srgbClr val="00206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Electron beam </a:t>
            </a:r>
            <a:r>
              <a:rPr lang="en-US" altLang="en-US" sz="2400" b="1" dirty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is renewed and the velocity spread of the ion beam is reduced in all three planes</a:t>
            </a:r>
            <a:r>
              <a:rPr lang="en-US" altLang="en-US" sz="2400" b="1" dirty="0" smtClean="0">
                <a:solidFill>
                  <a:srgbClr val="00206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.</a:t>
            </a:r>
            <a:endParaRPr lang="en-US" altLang="en-US" sz="2400" b="1" dirty="0">
              <a:solidFill>
                <a:srgbClr val="002060"/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4772" y="6094457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>
                <a:solidFill>
                  <a:srgbClr val="002060"/>
                </a:solidFill>
                <a:latin typeface="Trebuchet MS" panose="020B0603020202020204" pitchFamily="34" charset="0"/>
              </a:rPr>
              <a:t>2</a:t>
            </a: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70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64261"/>
            <a:ext cx="8932787" cy="1320800"/>
          </a:xfrm>
        </p:spPr>
        <p:txBody>
          <a:bodyPr/>
          <a:lstStyle/>
          <a:p>
            <a:r>
              <a:rPr lang="fr-CH" dirty="0" smtClean="0"/>
              <a:t>ELENA E-</a:t>
            </a:r>
            <a:r>
              <a:rPr lang="fr-CH" dirty="0" err="1" smtClean="0"/>
              <a:t>cooler</a:t>
            </a:r>
            <a:r>
              <a:rPr lang="fr-CH" dirty="0" smtClean="0"/>
              <a:t> Gun configuration on </a:t>
            </a:r>
            <a:r>
              <a:rPr lang="fr-CH" sz="2000" dirty="0" smtClean="0">
                <a:solidFill>
                  <a:schemeClr val="tx1"/>
                </a:solidFill>
              </a:rPr>
              <a:t>a </a:t>
            </a:r>
            <a:r>
              <a:rPr lang="fr-CH" sz="2000" dirty="0" err="1">
                <a:solidFill>
                  <a:schemeClr val="tx1"/>
                </a:solidFill>
              </a:rPr>
              <a:t>l</a:t>
            </a:r>
            <a:r>
              <a:rPr lang="fr-CH" sz="2000" dirty="0" err="1" smtClean="0">
                <a:solidFill>
                  <a:schemeClr val="tx1"/>
                </a:solidFill>
              </a:rPr>
              <a:t>ovely</a:t>
            </a:r>
            <a:r>
              <a:rPr lang="fr-CH" sz="2000" dirty="0" smtClean="0">
                <a:solidFill>
                  <a:schemeClr val="tx1"/>
                </a:solidFill>
              </a:rPr>
              <a:t> </a:t>
            </a:r>
            <a:r>
              <a:rPr lang="fr-CH" dirty="0"/>
              <a:t>T</a:t>
            </a:r>
            <a:r>
              <a:rPr lang="fr-CH" dirty="0" smtClean="0"/>
              <a:t>est </a:t>
            </a:r>
            <a:r>
              <a:rPr lang="fr-CH" dirty="0" err="1" smtClean="0"/>
              <a:t>bench</a:t>
            </a:r>
            <a:r>
              <a:rPr lang="fr-CH" dirty="0" smtClean="0"/>
              <a:t> for validation.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159" y="1754944"/>
            <a:ext cx="9472481" cy="452667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10121" y="374222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20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572" y="6094457"/>
            <a:ext cx="602435" cy="60243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4522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534" y="243840"/>
            <a:ext cx="8596668" cy="1320800"/>
          </a:xfrm>
        </p:spPr>
        <p:txBody>
          <a:bodyPr>
            <a:norm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Soon</a:t>
            </a:r>
            <a:r>
              <a:rPr lang="fr-CH" dirty="0" smtClean="0">
                <a:solidFill>
                  <a:srgbClr val="FF0000"/>
                </a:solidFill>
              </a:rPr>
              <a:t> ELENA E-COOLER Gun </a:t>
            </a:r>
            <a:r>
              <a:rPr lang="fr-CH" dirty="0" err="1" smtClean="0">
                <a:solidFill>
                  <a:srgbClr val="FF0000"/>
                </a:solidFill>
              </a:rPr>
              <a:t>Beam</a:t>
            </a:r>
            <a:r>
              <a:rPr lang="fr-CH" dirty="0" smtClean="0">
                <a:solidFill>
                  <a:srgbClr val="FF0000"/>
                </a:solidFill>
              </a:rPr>
              <a:t> tests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1800" dirty="0" smtClean="0">
                <a:solidFill>
                  <a:schemeClr val="tx2"/>
                </a:solidFill>
              </a:rPr>
              <a:t>(Test </a:t>
            </a:r>
            <a:r>
              <a:rPr lang="fr-CH" sz="1800" dirty="0" err="1" smtClean="0">
                <a:solidFill>
                  <a:schemeClr val="tx2"/>
                </a:solidFill>
              </a:rPr>
              <a:t>bench</a:t>
            </a:r>
            <a:r>
              <a:rPr lang="fr-CH" sz="1800" dirty="0" smtClean="0">
                <a:solidFill>
                  <a:schemeClr val="tx2"/>
                </a:solidFill>
              </a:rPr>
              <a:t> bat 236: </a:t>
            </a:r>
            <a:r>
              <a:rPr lang="fr-CH" sz="1800" dirty="0" err="1" smtClean="0">
                <a:solidFill>
                  <a:schemeClr val="tx2"/>
                </a:solidFill>
              </a:rPr>
              <a:t>Started</a:t>
            </a:r>
            <a:r>
              <a:rPr lang="fr-CH" sz="1800" dirty="0" smtClean="0">
                <a:solidFill>
                  <a:schemeClr val="tx2"/>
                </a:solidFill>
              </a:rPr>
              <a:t> </a:t>
            </a:r>
            <a:r>
              <a:rPr lang="fr-CH" sz="1800" dirty="0">
                <a:solidFill>
                  <a:schemeClr val="tx2"/>
                </a:solidFill>
              </a:rPr>
              <a:t>by </a:t>
            </a:r>
            <a:r>
              <a:rPr lang="fr-CH" sz="1800" dirty="0" err="1" smtClean="0">
                <a:solidFill>
                  <a:schemeClr val="tx2"/>
                </a:solidFill>
              </a:rPr>
              <a:t>R.Sautier</a:t>
            </a:r>
            <a:r>
              <a:rPr lang="fr-CH" sz="1800" dirty="0" smtClean="0">
                <a:solidFill>
                  <a:schemeClr val="tx2"/>
                </a:solidFill>
              </a:rPr>
              <a:t>) </a:t>
            </a:r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52" y="1276671"/>
            <a:ext cx="11125200" cy="469181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6420" y="389215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21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572" y="6094457"/>
            <a:ext cx="602435" cy="60243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7159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 txBox="1">
            <a:spLocks/>
          </p:cNvSpPr>
          <p:nvPr/>
        </p:nvSpPr>
        <p:spPr>
          <a:xfrm>
            <a:off x="1006360" y="1189903"/>
            <a:ext cx="6251723" cy="132122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1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Thanking to </a:t>
            </a:r>
            <a:r>
              <a:rPr lang="en-US" dirty="0" smtClean="0">
                <a:solidFill>
                  <a:srgbClr val="FFC000"/>
                </a:solidFill>
              </a:rPr>
              <a:t>Electron </a:t>
            </a:r>
            <a:r>
              <a:rPr lang="en-US" dirty="0">
                <a:solidFill>
                  <a:srgbClr val="FFC000"/>
                </a:solidFill>
              </a:rPr>
              <a:t>Cooler team </a:t>
            </a:r>
            <a:r>
              <a:rPr lang="en-US" dirty="0"/>
              <a:t>:</a:t>
            </a:r>
          </a:p>
          <a:p>
            <a:r>
              <a:rPr lang="en-US" dirty="0"/>
              <a:t>				</a:t>
            </a: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314479" y="2068761"/>
            <a:ext cx="4755418" cy="3972271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1" kern="1200">
                <a:solidFill>
                  <a:schemeClr val="accent4"/>
                </a:solidFill>
                <a:effectLst/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Gerard Tranquille</a:t>
            </a:r>
          </a:p>
          <a:p>
            <a:r>
              <a:rPr lang="en-US" dirty="0"/>
              <a:t>Alexandre Frassier </a:t>
            </a:r>
          </a:p>
          <a:p>
            <a:r>
              <a:rPr lang="en-US" dirty="0" smtClean="0"/>
              <a:t>Lars </a:t>
            </a:r>
            <a:r>
              <a:rPr lang="en-US" dirty="0"/>
              <a:t>Soby </a:t>
            </a:r>
            <a:endParaRPr lang="en-US" dirty="0" smtClean="0"/>
          </a:p>
          <a:p>
            <a:r>
              <a:rPr lang="en-US" dirty="0"/>
              <a:t>Lars Varming J. </a:t>
            </a:r>
          </a:p>
          <a:p>
            <a:endParaRPr lang="en-US" dirty="0" smtClean="0"/>
          </a:p>
          <a:p>
            <a:r>
              <a:rPr lang="en-US" dirty="0" smtClean="0"/>
              <a:t>Marc </a:t>
            </a:r>
            <a:r>
              <a:rPr lang="en-US" dirty="0"/>
              <a:t>Timmins </a:t>
            </a:r>
          </a:p>
          <a:p>
            <a:r>
              <a:rPr lang="en-US" dirty="0"/>
              <a:t>Antti Juhani K. </a:t>
            </a:r>
          </a:p>
          <a:p>
            <a:r>
              <a:rPr lang="en-US" dirty="0"/>
              <a:t>Alejandro Carlon Z</a:t>
            </a:r>
            <a:r>
              <a:rPr lang="en-US" dirty="0" smtClean="0"/>
              <a:t>.</a:t>
            </a:r>
          </a:p>
          <a:p>
            <a:r>
              <a:rPr lang="en-US" dirty="0" smtClean="0"/>
              <a:t>Benjamin </a:t>
            </a:r>
            <a:r>
              <a:rPr lang="en-US" dirty="0"/>
              <a:t>Moles  </a:t>
            </a:r>
          </a:p>
          <a:p>
            <a:endParaRPr lang="en-US" sz="3000" b="1" i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1247" y="2374023"/>
            <a:ext cx="12762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>
                <a:cs typeface="Ubuntu Light"/>
              </a:rPr>
              <a:t>BE</a:t>
            </a:r>
            <a:r>
              <a:rPr lang="fr-FR" sz="2600" dirty="0"/>
              <a:t> </a:t>
            </a:r>
            <a:r>
              <a:rPr lang="fr-FR" sz="2600" b="1" dirty="0" smtClean="0">
                <a:cs typeface="Ubuntu Light"/>
              </a:rPr>
              <a:t>BI</a:t>
            </a:r>
          </a:p>
          <a:p>
            <a:r>
              <a:rPr lang="fr-FR" sz="2600" b="1" dirty="0" smtClean="0">
                <a:cs typeface="Ubuntu Light"/>
              </a:rPr>
              <a:t>BE </a:t>
            </a:r>
            <a:r>
              <a:rPr lang="fr-FR" sz="2600" b="1" dirty="0" smtClean="0"/>
              <a:t>OP</a:t>
            </a:r>
            <a:endParaRPr lang="fr-FR" sz="2600" b="1" dirty="0">
              <a:cs typeface="Ubuntu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58083" y="4517393"/>
            <a:ext cx="13869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cs typeface="Ubuntu Light"/>
              </a:rPr>
              <a:t>EN MME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6621625" y="2115327"/>
            <a:ext cx="344257" cy="14099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ight Brace 13"/>
          <p:cNvSpPr/>
          <p:nvPr/>
        </p:nvSpPr>
        <p:spPr>
          <a:xfrm>
            <a:off x="6621625" y="4054896"/>
            <a:ext cx="298065" cy="141743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486" y="164261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3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560" y="6078675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8697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22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961" y="2870015"/>
            <a:ext cx="8596668" cy="1320800"/>
          </a:xfrm>
          <a:solidFill>
            <a:srgbClr val="FFFF00"/>
          </a:solidFill>
          <a:ln w="381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altLang="en-US" sz="8000" dirty="0">
                <a:solidFill>
                  <a:srgbClr val="FF0000"/>
                </a:solidFill>
              </a:rPr>
              <a:t>That’s All For Now</a:t>
            </a:r>
            <a:endParaRPr lang="en-GB" sz="8000" dirty="0">
              <a:solidFill>
                <a:srgbClr val="FF0000"/>
              </a:solidFill>
            </a:endParaRP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286" y="130702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7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572" y="6094457"/>
            <a:ext cx="602435" cy="6024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271961" y="242332"/>
            <a:ext cx="8596668" cy="1725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CH" dirty="0" err="1">
                <a:solidFill>
                  <a:schemeClr val="tx1"/>
                </a:solidFill>
              </a:rPr>
              <a:t>Next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step</a:t>
            </a:r>
            <a:r>
              <a:rPr lang="fr-CH" dirty="0">
                <a:solidFill>
                  <a:schemeClr val="tx1"/>
                </a:solidFill>
              </a:rPr>
              <a:t> for E-COOL Team </a:t>
            </a:r>
            <a:r>
              <a:rPr lang="fr-CH" dirty="0" smtClean="0">
                <a:solidFill>
                  <a:schemeClr val="tx1"/>
                </a:solidFill>
              </a:rPr>
              <a:t>:</a:t>
            </a:r>
            <a:endParaRPr lang="en-GB" dirty="0">
              <a:solidFill>
                <a:schemeClr val="tx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fr-CH" dirty="0" smtClean="0">
              <a:solidFill>
                <a:schemeClr val="tx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CH" i="1" dirty="0" smtClean="0">
                <a:solidFill>
                  <a:schemeClr val="tx1"/>
                </a:solidFill>
              </a:rPr>
              <a:t>A new E-COOLER for AD-RING for LS2</a:t>
            </a:r>
            <a:endParaRPr lang="en-GB" i="1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10121" y="374222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23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0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90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43" y="0"/>
            <a:ext cx="11234737" cy="678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3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901" y="188914"/>
            <a:ext cx="6945313" cy="739775"/>
          </a:xfrm>
        </p:spPr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magnet system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Magnetic system components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Main cooler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Gun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Collector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Expansion solenoid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Squeeze coil at collector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 x Toroid section consisting of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9 racetrack coils each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Various corrector coils to 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ensure good field quality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Orbit correctors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Solenoid compensators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32" y="2157677"/>
            <a:ext cx="3835702" cy="35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6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778" y="1499553"/>
            <a:ext cx="3867150" cy="26384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686051" y="188914"/>
            <a:ext cx="6888163" cy="7397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36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tuning the field</a:t>
            </a:r>
            <a:endParaRPr lang="en-GB" sz="3600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208" y="1286192"/>
            <a:ext cx="4238625" cy="2552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3903" y="4479608"/>
            <a:ext cx="3390900" cy="1800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2208" y="3838892"/>
            <a:ext cx="393382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6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106"/>
          <p:cNvSpPr>
            <a:spLocks noChangeArrowheads="1"/>
          </p:cNvSpPr>
          <p:nvPr/>
        </p:nvSpPr>
        <p:spPr bwMode="auto">
          <a:xfrm>
            <a:off x="6223002" y="3175000"/>
            <a:ext cx="2986087" cy="2203450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279348" y="131764"/>
            <a:ext cx="8596668" cy="13208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rgbClr val="0070C0"/>
                </a:solidFill>
              </a:rPr>
              <a:t>Beam </a:t>
            </a:r>
            <a:r>
              <a:rPr lang="en-US" altLang="en-US" dirty="0" err="1" smtClean="0">
                <a:solidFill>
                  <a:srgbClr val="0070C0"/>
                </a:solidFill>
              </a:rPr>
              <a:t>Ionisation</a:t>
            </a:r>
            <a:r>
              <a:rPr lang="en-US" altLang="en-US" dirty="0" smtClean="0">
                <a:solidFill>
                  <a:srgbClr val="0070C0"/>
                </a:solidFill>
              </a:rPr>
              <a:t> Profile Monitors</a:t>
            </a:r>
          </a:p>
        </p:txBody>
      </p:sp>
      <p:pic>
        <p:nvPicPr>
          <p:cNvPr id="1331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34" y="111125"/>
            <a:ext cx="9906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835" y="224654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cxnSp>
        <p:nvCxnSpPr>
          <p:cNvPr id="13318" name="Straight Connector 12"/>
          <p:cNvCxnSpPr>
            <a:cxnSpLocks noChangeShapeType="1"/>
          </p:cNvCxnSpPr>
          <p:nvPr/>
        </p:nvCxnSpPr>
        <p:spPr bwMode="auto">
          <a:xfrm>
            <a:off x="6840538" y="3721100"/>
            <a:ext cx="1619250" cy="0"/>
          </a:xfrm>
          <a:prstGeom prst="line">
            <a:avLst/>
          </a:prstGeom>
          <a:noFill/>
          <a:ln w="38100" algn="ctr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7299061" y="4158615"/>
            <a:ext cx="758031" cy="222250"/>
          </a:xfrm>
          <a:prstGeom prst="ellipse">
            <a:avLst/>
          </a:prstGeom>
          <a:gradFill>
            <a:gsLst>
              <a:gs pos="11000">
                <a:srgbClr val="FFFF00">
                  <a:lumMod val="100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endParaRPr lang="en-GB">
              <a:latin typeface="Times New Roman" pitchFamily="18" charset="0"/>
            </a:endParaRPr>
          </a:p>
        </p:txBody>
      </p:sp>
      <p:sp>
        <p:nvSpPr>
          <p:cNvPr id="13325" name="Rectangle 19"/>
          <p:cNvSpPr>
            <a:spLocks noChangeArrowheads="1"/>
          </p:cNvSpPr>
          <p:nvPr/>
        </p:nvSpPr>
        <p:spPr bwMode="auto">
          <a:xfrm>
            <a:off x="7050088" y="3614738"/>
            <a:ext cx="1257300" cy="95250"/>
          </a:xfrm>
          <a:prstGeom prst="rect">
            <a:avLst/>
          </a:prstGeom>
          <a:pattFill prst="wdUpDiag">
            <a:fgClr>
              <a:schemeClr val="tx2"/>
            </a:fgClr>
            <a:bgClr>
              <a:schemeClr val="bg1"/>
            </a:bgClr>
          </a:patt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6" name="Rectangle 20"/>
          <p:cNvSpPr>
            <a:spLocks noChangeArrowheads="1"/>
          </p:cNvSpPr>
          <p:nvPr/>
        </p:nvSpPr>
        <p:spPr bwMode="auto">
          <a:xfrm>
            <a:off x="7070726" y="3417889"/>
            <a:ext cx="1257300" cy="46037"/>
          </a:xfrm>
          <a:prstGeom prst="rect">
            <a:avLst/>
          </a:prstGeom>
          <a:pattFill prst="lgCheck">
            <a:fgClr>
              <a:srgbClr val="FF0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7" name="TextBox 27"/>
          <p:cNvSpPr txBox="1">
            <a:spLocks noChangeArrowheads="1"/>
          </p:cNvSpPr>
          <p:nvPr/>
        </p:nvSpPr>
        <p:spPr bwMode="auto">
          <a:xfrm>
            <a:off x="4344988" y="5106989"/>
            <a:ext cx="17272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0066FF"/>
                </a:solidFill>
                <a:latin typeface="Times New Roman" panose="02020603050405020304" pitchFamily="18" charset="0"/>
              </a:rPr>
              <a:t>Bottom Electrode</a:t>
            </a:r>
          </a:p>
        </p:txBody>
      </p:sp>
      <p:cxnSp>
        <p:nvCxnSpPr>
          <p:cNvPr id="13328" name="Straight Connector 29"/>
          <p:cNvCxnSpPr>
            <a:cxnSpLocks noChangeShapeType="1"/>
            <a:endCxn id="13327" idx="3"/>
          </p:cNvCxnSpPr>
          <p:nvPr/>
        </p:nvCxnSpPr>
        <p:spPr bwMode="auto">
          <a:xfrm flipH="1">
            <a:off x="6072188" y="4813301"/>
            <a:ext cx="768350" cy="46196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29" name="TextBox 34"/>
          <p:cNvSpPr txBox="1">
            <a:spLocks noChangeArrowheads="1"/>
          </p:cNvSpPr>
          <p:nvPr/>
        </p:nvSpPr>
        <p:spPr bwMode="auto">
          <a:xfrm>
            <a:off x="5232401" y="3136900"/>
            <a:ext cx="690562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0066FF"/>
                </a:solidFill>
                <a:latin typeface="Times New Roman" panose="02020603050405020304" pitchFamily="18" charset="0"/>
              </a:rPr>
              <a:t>MCP </a:t>
            </a:r>
          </a:p>
        </p:txBody>
      </p:sp>
      <p:cxnSp>
        <p:nvCxnSpPr>
          <p:cNvPr id="13330" name="Elbow Connector 38"/>
          <p:cNvCxnSpPr>
            <a:cxnSpLocks noChangeShapeType="1"/>
            <a:stCxn id="13326" idx="0"/>
          </p:cNvCxnSpPr>
          <p:nvPr/>
        </p:nvCxnSpPr>
        <p:spPr bwMode="auto">
          <a:xfrm rot="16200000" flipV="1">
            <a:off x="5264945" y="983457"/>
            <a:ext cx="846138" cy="4022725"/>
          </a:xfrm>
          <a:prstGeom prst="bentConnector2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31" name="Straight Connector 40"/>
          <p:cNvCxnSpPr>
            <a:cxnSpLocks noChangeShapeType="1"/>
          </p:cNvCxnSpPr>
          <p:nvPr/>
        </p:nvCxnSpPr>
        <p:spPr bwMode="auto">
          <a:xfrm flipH="1">
            <a:off x="5326063" y="2428875"/>
            <a:ext cx="223838" cy="285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32" name="Straight Connector 43"/>
          <p:cNvCxnSpPr>
            <a:cxnSpLocks noChangeShapeType="1"/>
            <a:stCxn id="13325" idx="1"/>
            <a:endCxn id="13329" idx="3"/>
          </p:cNvCxnSpPr>
          <p:nvPr/>
        </p:nvCxnSpPr>
        <p:spPr bwMode="auto">
          <a:xfrm flipH="1" flipV="1">
            <a:off x="5922964" y="3305175"/>
            <a:ext cx="1127125" cy="357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33" name="TextBox 48"/>
          <p:cNvSpPr txBox="1">
            <a:spLocks noChangeArrowheads="1"/>
          </p:cNvSpPr>
          <p:nvPr/>
        </p:nvSpPr>
        <p:spPr bwMode="auto">
          <a:xfrm>
            <a:off x="4513263" y="3916364"/>
            <a:ext cx="14097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0066FF"/>
                </a:solidFill>
                <a:latin typeface="Times New Roman" panose="02020603050405020304" pitchFamily="18" charset="0"/>
              </a:rPr>
              <a:t>Top Electrode</a:t>
            </a:r>
          </a:p>
        </p:txBody>
      </p:sp>
      <p:sp>
        <p:nvSpPr>
          <p:cNvPr id="13334" name="TextBox 50"/>
          <p:cNvSpPr txBox="1">
            <a:spLocks noChangeArrowheads="1"/>
          </p:cNvSpPr>
          <p:nvPr/>
        </p:nvSpPr>
        <p:spPr bwMode="auto">
          <a:xfrm>
            <a:off x="8591551" y="2571750"/>
            <a:ext cx="925512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0066FF"/>
                </a:solidFill>
                <a:latin typeface="Times New Roman" panose="02020603050405020304" pitchFamily="18" charset="0"/>
              </a:rPr>
              <a:t>Readout</a:t>
            </a:r>
          </a:p>
        </p:txBody>
      </p:sp>
      <p:cxnSp>
        <p:nvCxnSpPr>
          <p:cNvPr id="13335" name="Straight Connector 53"/>
          <p:cNvCxnSpPr>
            <a:cxnSpLocks noChangeShapeType="1"/>
            <a:stCxn id="13334" idx="2"/>
            <a:endCxn id="13326" idx="3"/>
          </p:cNvCxnSpPr>
          <p:nvPr/>
        </p:nvCxnSpPr>
        <p:spPr bwMode="auto">
          <a:xfrm flipH="1">
            <a:off x="8328027" y="2909888"/>
            <a:ext cx="727075" cy="5318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36" name="Straight Connector 55"/>
          <p:cNvCxnSpPr>
            <a:cxnSpLocks noChangeShapeType="1"/>
            <a:endCxn id="13333" idx="3"/>
          </p:cNvCxnSpPr>
          <p:nvPr/>
        </p:nvCxnSpPr>
        <p:spPr bwMode="auto">
          <a:xfrm flipH="1">
            <a:off x="5922964" y="3721100"/>
            <a:ext cx="917575" cy="3635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37" name="Freeform 61"/>
          <p:cNvSpPr>
            <a:spLocks/>
          </p:cNvSpPr>
          <p:nvPr/>
        </p:nvSpPr>
        <p:spPr bwMode="auto">
          <a:xfrm>
            <a:off x="7654927" y="4419600"/>
            <a:ext cx="161925" cy="241300"/>
          </a:xfrm>
          <a:custGeom>
            <a:avLst/>
            <a:gdLst>
              <a:gd name="T0" fmla="*/ 953679 w 79408"/>
              <a:gd name="T1" fmla="*/ 0 h 241318"/>
              <a:gd name="T2" fmla="*/ 3801426 w 79408"/>
              <a:gd name="T3" fmla="*/ 44429 h 241318"/>
              <a:gd name="T4" fmla="*/ 5699973 w 79408"/>
              <a:gd name="T5" fmla="*/ 53947 h 241318"/>
              <a:gd name="T6" fmla="*/ 8547800 w 79408"/>
              <a:gd name="T7" fmla="*/ 69815 h 241318"/>
              <a:gd name="T8" fmla="*/ 14243258 w 79408"/>
              <a:gd name="T9" fmla="*/ 85683 h 241318"/>
              <a:gd name="T10" fmla="*/ 18040278 w 79408"/>
              <a:gd name="T11" fmla="*/ 92026 h 241318"/>
              <a:gd name="T12" fmla="*/ 21837210 w 79408"/>
              <a:gd name="T13" fmla="*/ 126937 h 241318"/>
              <a:gd name="T14" fmla="*/ 18989501 w 79408"/>
              <a:gd name="T15" fmla="*/ 130105 h 241318"/>
              <a:gd name="T16" fmla="*/ 13293957 w 79408"/>
              <a:gd name="T17" fmla="*/ 139630 h 241318"/>
              <a:gd name="T18" fmla="*/ 10446324 w 79408"/>
              <a:gd name="T19" fmla="*/ 145973 h 241318"/>
              <a:gd name="T20" fmla="*/ 4750748 w 79408"/>
              <a:gd name="T21" fmla="*/ 152323 h 241318"/>
              <a:gd name="T22" fmla="*/ 1902902 w 79408"/>
              <a:gd name="T23" fmla="*/ 155491 h 241318"/>
              <a:gd name="T24" fmla="*/ 4511 w 79408"/>
              <a:gd name="T25" fmla="*/ 165016 h 241318"/>
              <a:gd name="T26" fmla="*/ 5699973 w 79408"/>
              <a:gd name="T27" fmla="*/ 203095 h 241318"/>
              <a:gd name="T28" fmla="*/ 9497025 w 79408"/>
              <a:gd name="T29" fmla="*/ 215788 h 241318"/>
              <a:gd name="T30" fmla="*/ 11395413 w 79408"/>
              <a:gd name="T31" fmla="*/ 225306 h 241318"/>
              <a:gd name="T32" fmla="*/ 14243258 w 79408"/>
              <a:gd name="T33" fmla="*/ 231656 h 241318"/>
              <a:gd name="T34" fmla="*/ 17090977 w 79408"/>
              <a:gd name="T35" fmla="*/ 241174 h 2413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79408" h="241318">
                <a:moveTo>
                  <a:pt x="3190" y="0"/>
                </a:moveTo>
                <a:cubicBezTo>
                  <a:pt x="6365" y="14817"/>
                  <a:pt x="8439" y="29913"/>
                  <a:pt x="12715" y="44450"/>
                </a:cubicBezTo>
                <a:cubicBezTo>
                  <a:pt x="13792" y="48111"/>
                  <a:pt x="17043" y="50739"/>
                  <a:pt x="19065" y="53975"/>
                </a:cubicBezTo>
                <a:cubicBezTo>
                  <a:pt x="22336" y="59208"/>
                  <a:pt x="24887" y="64913"/>
                  <a:pt x="28590" y="69850"/>
                </a:cubicBezTo>
                <a:cubicBezTo>
                  <a:pt x="33515" y="76417"/>
                  <a:pt x="40581" y="81691"/>
                  <a:pt x="47640" y="85725"/>
                </a:cubicBezTo>
                <a:cubicBezTo>
                  <a:pt x="51749" y="88073"/>
                  <a:pt x="56107" y="89958"/>
                  <a:pt x="60340" y="92075"/>
                </a:cubicBezTo>
                <a:cubicBezTo>
                  <a:pt x="70558" y="105699"/>
                  <a:pt x="89270" y="114016"/>
                  <a:pt x="73040" y="127000"/>
                </a:cubicBezTo>
                <a:cubicBezTo>
                  <a:pt x="70427" y="129091"/>
                  <a:pt x="66573" y="128816"/>
                  <a:pt x="63515" y="130175"/>
                </a:cubicBezTo>
                <a:cubicBezTo>
                  <a:pt x="57027" y="133058"/>
                  <a:pt x="50671" y="136252"/>
                  <a:pt x="44465" y="139700"/>
                </a:cubicBezTo>
                <a:cubicBezTo>
                  <a:pt x="41129" y="141553"/>
                  <a:pt x="38427" y="144500"/>
                  <a:pt x="34940" y="146050"/>
                </a:cubicBezTo>
                <a:cubicBezTo>
                  <a:pt x="28823" y="148768"/>
                  <a:pt x="22240" y="150283"/>
                  <a:pt x="15890" y="152400"/>
                </a:cubicBezTo>
                <a:lnTo>
                  <a:pt x="6365" y="155575"/>
                </a:lnTo>
                <a:cubicBezTo>
                  <a:pt x="4248" y="158750"/>
                  <a:pt x="-302" y="161297"/>
                  <a:pt x="15" y="165100"/>
                </a:cubicBezTo>
                <a:cubicBezTo>
                  <a:pt x="2005" y="188980"/>
                  <a:pt x="6445" y="190580"/>
                  <a:pt x="19065" y="203200"/>
                </a:cubicBezTo>
                <a:cubicBezTo>
                  <a:pt x="25992" y="223982"/>
                  <a:pt x="16371" y="203585"/>
                  <a:pt x="31765" y="215900"/>
                </a:cubicBezTo>
                <a:cubicBezTo>
                  <a:pt x="34745" y="218284"/>
                  <a:pt x="35417" y="222727"/>
                  <a:pt x="38115" y="225425"/>
                </a:cubicBezTo>
                <a:cubicBezTo>
                  <a:pt x="40813" y="228123"/>
                  <a:pt x="44465" y="229658"/>
                  <a:pt x="47640" y="231775"/>
                </a:cubicBezTo>
                <a:cubicBezTo>
                  <a:pt x="54577" y="242181"/>
                  <a:pt x="50174" y="241300"/>
                  <a:pt x="57165" y="24130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8" name="TextBox 62"/>
          <p:cNvSpPr txBox="1">
            <a:spLocks noChangeArrowheads="1"/>
          </p:cNvSpPr>
          <p:nvPr/>
        </p:nvSpPr>
        <p:spPr bwMode="auto">
          <a:xfrm>
            <a:off x="7800977" y="4370389"/>
            <a:ext cx="325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e-</a:t>
            </a:r>
          </a:p>
        </p:txBody>
      </p:sp>
      <p:sp>
        <p:nvSpPr>
          <p:cNvPr id="13339" name="Freeform 63"/>
          <p:cNvSpPr>
            <a:spLocks/>
          </p:cNvSpPr>
          <p:nvPr/>
        </p:nvSpPr>
        <p:spPr bwMode="auto">
          <a:xfrm>
            <a:off x="7699377" y="3852864"/>
            <a:ext cx="15875" cy="231775"/>
          </a:xfrm>
          <a:custGeom>
            <a:avLst/>
            <a:gdLst>
              <a:gd name="T0" fmla="*/ 3175 w 15875"/>
              <a:gd name="T1" fmla="*/ 231775 h 231775"/>
              <a:gd name="T2" fmla="*/ 6350 w 15875"/>
              <a:gd name="T3" fmla="*/ 215900 h 231775"/>
              <a:gd name="T4" fmla="*/ 12700 w 15875"/>
              <a:gd name="T5" fmla="*/ 200025 h 231775"/>
              <a:gd name="T6" fmla="*/ 15875 w 15875"/>
              <a:gd name="T7" fmla="*/ 190500 h 231775"/>
              <a:gd name="T8" fmla="*/ 12700 w 15875"/>
              <a:gd name="T9" fmla="*/ 171450 h 231775"/>
              <a:gd name="T10" fmla="*/ 6350 w 15875"/>
              <a:gd name="T11" fmla="*/ 152400 h 231775"/>
              <a:gd name="T12" fmla="*/ 0 w 15875"/>
              <a:gd name="T13" fmla="*/ 123825 h 231775"/>
              <a:gd name="T14" fmla="*/ 9525 w 15875"/>
              <a:gd name="T15" fmla="*/ 85725 h 231775"/>
              <a:gd name="T16" fmla="*/ 15875 w 15875"/>
              <a:gd name="T17" fmla="*/ 66675 h 231775"/>
              <a:gd name="T18" fmla="*/ 12700 w 15875"/>
              <a:gd name="T19" fmla="*/ 41275 h 231775"/>
              <a:gd name="T20" fmla="*/ 6350 w 15875"/>
              <a:gd name="T21" fmla="*/ 31750 h 231775"/>
              <a:gd name="T22" fmla="*/ 6350 w 15875"/>
              <a:gd name="T23" fmla="*/ 0 h 23177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5875" h="231775">
                <a:moveTo>
                  <a:pt x="3175" y="231775"/>
                </a:moveTo>
                <a:cubicBezTo>
                  <a:pt x="4233" y="226483"/>
                  <a:pt x="4799" y="221069"/>
                  <a:pt x="6350" y="215900"/>
                </a:cubicBezTo>
                <a:cubicBezTo>
                  <a:pt x="7988" y="210441"/>
                  <a:pt x="10699" y="205361"/>
                  <a:pt x="12700" y="200025"/>
                </a:cubicBezTo>
                <a:cubicBezTo>
                  <a:pt x="13875" y="196891"/>
                  <a:pt x="14817" y="193675"/>
                  <a:pt x="15875" y="190500"/>
                </a:cubicBezTo>
                <a:cubicBezTo>
                  <a:pt x="14817" y="184150"/>
                  <a:pt x="14261" y="177695"/>
                  <a:pt x="12700" y="171450"/>
                </a:cubicBezTo>
                <a:cubicBezTo>
                  <a:pt x="11077" y="164956"/>
                  <a:pt x="7663" y="158964"/>
                  <a:pt x="6350" y="152400"/>
                </a:cubicBezTo>
                <a:cubicBezTo>
                  <a:pt x="2319" y="132246"/>
                  <a:pt x="4484" y="141760"/>
                  <a:pt x="0" y="123825"/>
                </a:cubicBezTo>
                <a:cubicBezTo>
                  <a:pt x="6852" y="62158"/>
                  <a:pt x="-3437" y="114890"/>
                  <a:pt x="9525" y="85725"/>
                </a:cubicBezTo>
                <a:cubicBezTo>
                  <a:pt x="12243" y="79608"/>
                  <a:pt x="15875" y="66675"/>
                  <a:pt x="15875" y="66675"/>
                </a:cubicBezTo>
                <a:cubicBezTo>
                  <a:pt x="14817" y="58208"/>
                  <a:pt x="14945" y="49507"/>
                  <a:pt x="12700" y="41275"/>
                </a:cubicBezTo>
                <a:cubicBezTo>
                  <a:pt x="11696" y="37594"/>
                  <a:pt x="6930" y="35522"/>
                  <a:pt x="6350" y="31750"/>
                </a:cubicBezTo>
                <a:cubicBezTo>
                  <a:pt x="4741" y="21290"/>
                  <a:pt x="6350" y="10583"/>
                  <a:pt x="6350" y="0"/>
                </a:cubicBezTo>
              </a:path>
            </a:pathLst>
          </a:custGeom>
          <a:noFill/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0" name="TextBox 64"/>
          <p:cNvSpPr txBox="1">
            <a:spLocks noChangeArrowheads="1"/>
          </p:cNvSpPr>
          <p:nvPr/>
        </p:nvSpPr>
        <p:spPr bwMode="auto">
          <a:xfrm>
            <a:off x="7802563" y="3814764"/>
            <a:ext cx="592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00B050"/>
                </a:solidFill>
                <a:latin typeface="Times New Roman" panose="02020603050405020304" pitchFamily="18" charset="0"/>
              </a:rPr>
              <a:t>Ion +</a:t>
            </a:r>
          </a:p>
        </p:txBody>
      </p:sp>
      <p:sp>
        <p:nvSpPr>
          <p:cNvPr id="13341" name="Freeform 72"/>
          <p:cNvSpPr>
            <a:spLocks/>
          </p:cNvSpPr>
          <p:nvPr/>
        </p:nvSpPr>
        <p:spPr bwMode="auto">
          <a:xfrm>
            <a:off x="7573964" y="3475038"/>
            <a:ext cx="119063" cy="133350"/>
          </a:xfrm>
          <a:custGeom>
            <a:avLst/>
            <a:gdLst>
              <a:gd name="T0" fmla="*/ 3626505 w 73025"/>
              <a:gd name="T1" fmla="*/ 129504 h 134002"/>
              <a:gd name="T2" fmla="*/ 2838134 w 73025"/>
              <a:gd name="T3" fmla="*/ 95752 h 134002"/>
              <a:gd name="T4" fmla="*/ 2522784 w 73025"/>
              <a:gd name="T5" fmla="*/ 77341 h 134002"/>
              <a:gd name="T6" fmla="*/ 1576733 w 73025"/>
              <a:gd name="T7" fmla="*/ 61998 h 134002"/>
              <a:gd name="T8" fmla="*/ 1103727 w 73025"/>
              <a:gd name="T9" fmla="*/ 55862 h 134002"/>
              <a:gd name="T10" fmla="*/ 315353 w 73025"/>
              <a:gd name="T11" fmla="*/ 37450 h 134002"/>
              <a:gd name="T12" fmla="*/ 157690 w 73025"/>
              <a:gd name="T13" fmla="*/ 28246 h 134002"/>
              <a:gd name="T14" fmla="*/ 0 w 73025"/>
              <a:gd name="T15" fmla="*/ 631 h 134002"/>
              <a:gd name="T16" fmla="*/ 157690 w 73025"/>
              <a:gd name="T17" fmla="*/ 9835 h 134002"/>
              <a:gd name="T18" fmla="*/ 315353 w 73025"/>
              <a:gd name="T19" fmla="*/ 6767 h 13400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3025" h="134002">
                <a:moveTo>
                  <a:pt x="73025" y="134002"/>
                </a:moveTo>
                <a:cubicBezTo>
                  <a:pt x="67733" y="122360"/>
                  <a:pt x="62019" y="110902"/>
                  <a:pt x="57150" y="99077"/>
                </a:cubicBezTo>
                <a:cubicBezTo>
                  <a:pt x="54601" y="92888"/>
                  <a:pt x="56369" y="83740"/>
                  <a:pt x="50800" y="80027"/>
                </a:cubicBezTo>
                <a:cubicBezTo>
                  <a:pt x="27151" y="64261"/>
                  <a:pt x="56196" y="84524"/>
                  <a:pt x="31750" y="64152"/>
                </a:cubicBezTo>
                <a:cubicBezTo>
                  <a:pt x="28819" y="61709"/>
                  <a:pt x="25156" y="60245"/>
                  <a:pt x="22225" y="57802"/>
                </a:cubicBezTo>
                <a:cubicBezTo>
                  <a:pt x="16206" y="52786"/>
                  <a:pt x="9918" y="45888"/>
                  <a:pt x="6350" y="38752"/>
                </a:cubicBezTo>
                <a:cubicBezTo>
                  <a:pt x="4853" y="35759"/>
                  <a:pt x="4233" y="32402"/>
                  <a:pt x="3175" y="29227"/>
                </a:cubicBezTo>
                <a:cubicBezTo>
                  <a:pt x="2117" y="19702"/>
                  <a:pt x="0" y="10236"/>
                  <a:pt x="0" y="652"/>
                </a:cubicBezTo>
                <a:cubicBezTo>
                  <a:pt x="0" y="-2695"/>
                  <a:pt x="808" y="7810"/>
                  <a:pt x="3175" y="10177"/>
                </a:cubicBezTo>
                <a:lnTo>
                  <a:pt x="6350" y="7002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2" name="Freeform 73"/>
          <p:cNvSpPr>
            <a:spLocks/>
          </p:cNvSpPr>
          <p:nvPr/>
        </p:nvSpPr>
        <p:spPr bwMode="auto">
          <a:xfrm>
            <a:off x="7646988" y="3463926"/>
            <a:ext cx="46038" cy="136525"/>
          </a:xfrm>
          <a:custGeom>
            <a:avLst/>
            <a:gdLst>
              <a:gd name="T0" fmla="*/ 1809 w 73025"/>
              <a:gd name="T1" fmla="*/ 156356 h 134002"/>
              <a:gd name="T2" fmla="*/ 1417 w 73025"/>
              <a:gd name="T3" fmla="*/ 115604 h 134002"/>
              <a:gd name="T4" fmla="*/ 1259 w 73025"/>
              <a:gd name="T5" fmla="*/ 93378 h 134002"/>
              <a:gd name="T6" fmla="*/ 787 w 73025"/>
              <a:gd name="T7" fmla="*/ 74854 h 134002"/>
              <a:gd name="T8" fmla="*/ 551 w 73025"/>
              <a:gd name="T9" fmla="*/ 67444 h 134002"/>
              <a:gd name="T10" fmla="*/ 158 w 73025"/>
              <a:gd name="T11" fmla="*/ 45217 h 134002"/>
              <a:gd name="T12" fmla="*/ 79 w 73025"/>
              <a:gd name="T13" fmla="*/ 34102 h 134002"/>
              <a:gd name="T14" fmla="*/ 0 w 73025"/>
              <a:gd name="T15" fmla="*/ 762 h 134002"/>
              <a:gd name="T16" fmla="*/ 79 w 73025"/>
              <a:gd name="T17" fmla="*/ 11874 h 134002"/>
              <a:gd name="T18" fmla="*/ 158 w 73025"/>
              <a:gd name="T19" fmla="*/ 8170 h 13400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3025" h="134002">
                <a:moveTo>
                  <a:pt x="73025" y="134002"/>
                </a:moveTo>
                <a:cubicBezTo>
                  <a:pt x="67733" y="122360"/>
                  <a:pt x="62019" y="110902"/>
                  <a:pt x="57150" y="99077"/>
                </a:cubicBezTo>
                <a:cubicBezTo>
                  <a:pt x="54601" y="92888"/>
                  <a:pt x="56369" y="83740"/>
                  <a:pt x="50800" y="80027"/>
                </a:cubicBezTo>
                <a:cubicBezTo>
                  <a:pt x="27151" y="64261"/>
                  <a:pt x="56196" y="84524"/>
                  <a:pt x="31750" y="64152"/>
                </a:cubicBezTo>
                <a:cubicBezTo>
                  <a:pt x="28819" y="61709"/>
                  <a:pt x="25156" y="60245"/>
                  <a:pt x="22225" y="57802"/>
                </a:cubicBezTo>
                <a:cubicBezTo>
                  <a:pt x="16206" y="52786"/>
                  <a:pt x="9918" y="45888"/>
                  <a:pt x="6350" y="38752"/>
                </a:cubicBezTo>
                <a:cubicBezTo>
                  <a:pt x="4853" y="35759"/>
                  <a:pt x="4233" y="32402"/>
                  <a:pt x="3175" y="29227"/>
                </a:cubicBezTo>
                <a:cubicBezTo>
                  <a:pt x="2117" y="19702"/>
                  <a:pt x="0" y="10236"/>
                  <a:pt x="0" y="652"/>
                </a:cubicBezTo>
                <a:cubicBezTo>
                  <a:pt x="0" y="-2695"/>
                  <a:pt x="808" y="7810"/>
                  <a:pt x="3175" y="10177"/>
                </a:cubicBezTo>
                <a:lnTo>
                  <a:pt x="6350" y="7002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3" name="Freeform 74"/>
          <p:cNvSpPr>
            <a:spLocks/>
          </p:cNvSpPr>
          <p:nvPr/>
        </p:nvSpPr>
        <p:spPr bwMode="auto">
          <a:xfrm flipH="1">
            <a:off x="7693026" y="3475039"/>
            <a:ext cx="107950" cy="122237"/>
          </a:xfrm>
          <a:custGeom>
            <a:avLst/>
            <a:gdLst>
              <a:gd name="T0" fmla="*/ 1678862 w 73025"/>
              <a:gd name="T1" fmla="*/ 64738 h 134002"/>
              <a:gd name="T2" fmla="*/ 1313892 w 73025"/>
              <a:gd name="T3" fmla="*/ 47867 h 134002"/>
              <a:gd name="T4" fmla="*/ 1167901 w 73025"/>
              <a:gd name="T5" fmla="*/ 38664 h 134002"/>
              <a:gd name="T6" fmla="*/ 729930 w 73025"/>
              <a:gd name="T7" fmla="*/ 30993 h 134002"/>
              <a:gd name="T8" fmla="*/ 510953 w 73025"/>
              <a:gd name="T9" fmla="*/ 27925 h 134002"/>
              <a:gd name="T10" fmla="*/ 145990 w 73025"/>
              <a:gd name="T11" fmla="*/ 18722 h 134002"/>
              <a:gd name="T12" fmla="*/ 72989 w 73025"/>
              <a:gd name="T13" fmla="*/ 14120 h 134002"/>
              <a:gd name="T14" fmla="*/ 0 w 73025"/>
              <a:gd name="T15" fmla="*/ 315 h 134002"/>
              <a:gd name="T16" fmla="*/ 72989 w 73025"/>
              <a:gd name="T17" fmla="*/ 4917 h 134002"/>
              <a:gd name="T18" fmla="*/ 145990 w 73025"/>
              <a:gd name="T19" fmla="*/ 3383 h 13400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3025" h="134002">
                <a:moveTo>
                  <a:pt x="73025" y="134002"/>
                </a:moveTo>
                <a:cubicBezTo>
                  <a:pt x="67733" y="122360"/>
                  <a:pt x="62019" y="110902"/>
                  <a:pt x="57150" y="99077"/>
                </a:cubicBezTo>
                <a:cubicBezTo>
                  <a:pt x="54601" y="92888"/>
                  <a:pt x="56369" y="83740"/>
                  <a:pt x="50800" y="80027"/>
                </a:cubicBezTo>
                <a:cubicBezTo>
                  <a:pt x="27151" y="64261"/>
                  <a:pt x="56196" y="84524"/>
                  <a:pt x="31750" y="64152"/>
                </a:cubicBezTo>
                <a:cubicBezTo>
                  <a:pt x="28819" y="61709"/>
                  <a:pt x="25156" y="60245"/>
                  <a:pt x="22225" y="57802"/>
                </a:cubicBezTo>
                <a:cubicBezTo>
                  <a:pt x="16206" y="52786"/>
                  <a:pt x="9918" y="45888"/>
                  <a:pt x="6350" y="38752"/>
                </a:cubicBezTo>
                <a:cubicBezTo>
                  <a:pt x="4853" y="35759"/>
                  <a:pt x="4233" y="32402"/>
                  <a:pt x="3175" y="29227"/>
                </a:cubicBezTo>
                <a:cubicBezTo>
                  <a:pt x="2117" y="19702"/>
                  <a:pt x="0" y="10236"/>
                  <a:pt x="0" y="652"/>
                </a:cubicBezTo>
                <a:cubicBezTo>
                  <a:pt x="0" y="-2695"/>
                  <a:pt x="808" y="7810"/>
                  <a:pt x="3175" y="10177"/>
                </a:cubicBezTo>
                <a:lnTo>
                  <a:pt x="6350" y="7002"/>
                </a:ln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4" name="TextBox 77"/>
          <p:cNvSpPr txBox="1">
            <a:spLocks noChangeArrowheads="1"/>
          </p:cNvSpPr>
          <p:nvPr/>
        </p:nvSpPr>
        <p:spPr bwMode="auto">
          <a:xfrm>
            <a:off x="7742238" y="3359151"/>
            <a:ext cx="325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FF0000"/>
                </a:solidFill>
                <a:latin typeface="Times New Roman" panose="02020603050405020304" pitchFamily="18" charset="0"/>
              </a:rPr>
              <a:t>e-</a:t>
            </a:r>
          </a:p>
        </p:txBody>
      </p:sp>
      <p:cxnSp>
        <p:nvCxnSpPr>
          <p:cNvPr id="13345" name="Straight Connector 81"/>
          <p:cNvCxnSpPr>
            <a:cxnSpLocks noChangeShapeType="1"/>
          </p:cNvCxnSpPr>
          <p:nvPr/>
        </p:nvCxnSpPr>
        <p:spPr bwMode="auto">
          <a:xfrm>
            <a:off x="3484563" y="2333625"/>
            <a:ext cx="0" cy="50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46" name="Straight Connector 83"/>
          <p:cNvCxnSpPr>
            <a:cxnSpLocks noChangeShapeType="1"/>
          </p:cNvCxnSpPr>
          <p:nvPr/>
        </p:nvCxnSpPr>
        <p:spPr bwMode="auto">
          <a:xfrm flipH="1">
            <a:off x="3100389" y="2333625"/>
            <a:ext cx="384175" cy="254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47" name="Straight Connector 85"/>
          <p:cNvCxnSpPr>
            <a:cxnSpLocks noChangeShapeType="1"/>
          </p:cNvCxnSpPr>
          <p:nvPr/>
        </p:nvCxnSpPr>
        <p:spPr bwMode="auto">
          <a:xfrm>
            <a:off x="3100389" y="2587625"/>
            <a:ext cx="384175" cy="254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48" name="Straight Connector 87"/>
          <p:cNvCxnSpPr>
            <a:cxnSpLocks noChangeShapeType="1"/>
          </p:cNvCxnSpPr>
          <p:nvPr/>
        </p:nvCxnSpPr>
        <p:spPr bwMode="auto">
          <a:xfrm flipH="1">
            <a:off x="3484563" y="2571750"/>
            <a:ext cx="1920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49" name="Straight Connector 90"/>
          <p:cNvCxnSpPr>
            <a:cxnSpLocks noChangeShapeType="1"/>
          </p:cNvCxnSpPr>
          <p:nvPr/>
        </p:nvCxnSpPr>
        <p:spPr bwMode="auto">
          <a:xfrm flipV="1">
            <a:off x="3579813" y="2028826"/>
            <a:ext cx="0" cy="5429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0" name="Straight Connector 92"/>
          <p:cNvCxnSpPr>
            <a:cxnSpLocks noChangeShapeType="1"/>
          </p:cNvCxnSpPr>
          <p:nvPr/>
        </p:nvCxnSpPr>
        <p:spPr bwMode="auto">
          <a:xfrm flipH="1">
            <a:off x="2801938" y="2587625"/>
            <a:ext cx="2984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1" name="Straight Connector 94"/>
          <p:cNvCxnSpPr>
            <a:cxnSpLocks noChangeShapeType="1"/>
          </p:cNvCxnSpPr>
          <p:nvPr/>
        </p:nvCxnSpPr>
        <p:spPr bwMode="auto">
          <a:xfrm flipV="1">
            <a:off x="3009902" y="2028825"/>
            <a:ext cx="1587" cy="558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2" name="Straight Connector 96"/>
          <p:cNvCxnSpPr>
            <a:cxnSpLocks noChangeShapeType="1"/>
          </p:cNvCxnSpPr>
          <p:nvPr/>
        </p:nvCxnSpPr>
        <p:spPr bwMode="auto">
          <a:xfrm>
            <a:off x="3270251" y="1939925"/>
            <a:ext cx="0" cy="177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3" name="Straight Connector 97"/>
          <p:cNvCxnSpPr>
            <a:cxnSpLocks noChangeShapeType="1"/>
          </p:cNvCxnSpPr>
          <p:nvPr/>
        </p:nvCxnSpPr>
        <p:spPr bwMode="auto">
          <a:xfrm>
            <a:off x="3324226" y="1939925"/>
            <a:ext cx="0" cy="177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4" name="Straight Connector 99"/>
          <p:cNvCxnSpPr>
            <a:cxnSpLocks noChangeShapeType="1"/>
          </p:cNvCxnSpPr>
          <p:nvPr/>
        </p:nvCxnSpPr>
        <p:spPr bwMode="auto">
          <a:xfrm>
            <a:off x="3009901" y="2028825"/>
            <a:ext cx="2603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5" name="Straight Connector 101"/>
          <p:cNvCxnSpPr>
            <a:cxnSpLocks noChangeShapeType="1"/>
          </p:cNvCxnSpPr>
          <p:nvPr/>
        </p:nvCxnSpPr>
        <p:spPr bwMode="auto">
          <a:xfrm>
            <a:off x="3324227" y="2028825"/>
            <a:ext cx="255587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56" name="Straight Arrow Connector 103"/>
          <p:cNvCxnSpPr>
            <a:cxnSpLocks noChangeShapeType="1"/>
          </p:cNvCxnSpPr>
          <p:nvPr/>
        </p:nvCxnSpPr>
        <p:spPr bwMode="auto">
          <a:xfrm flipV="1">
            <a:off x="3200402" y="1939925"/>
            <a:ext cx="219075" cy="165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57" name="TextBox 107"/>
          <p:cNvSpPr txBox="1">
            <a:spLocks noChangeArrowheads="1"/>
          </p:cNvSpPr>
          <p:nvPr/>
        </p:nvSpPr>
        <p:spPr bwMode="auto">
          <a:xfrm>
            <a:off x="9113839" y="5378450"/>
            <a:ext cx="1343025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0066FF"/>
                </a:solidFill>
                <a:latin typeface="Times New Roman" panose="02020603050405020304" pitchFamily="18" charset="0"/>
              </a:rPr>
              <a:t>Residual Gas</a:t>
            </a:r>
          </a:p>
        </p:txBody>
      </p:sp>
      <p:cxnSp>
        <p:nvCxnSpPr>
          <p:cNvPr id="13358" name="Straight Connector 111"/>
          <p:cNvCxnSpPr>
            <a:cxnSpLocks noChangeShapeType="1"/>
            <a:stCxn id="13357" idx="1"/>
          </p:cNvCxnSpPr>
          <p:nvPr/>
        </p:nvCxnSpPr>
        <p:spPr bwMode="auto">
          <a:xfrm flipH="1" flipV="1">
            <a:off x="7905752" y="5106989"/>
            <a:ext cx="1208087" cy="4413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oval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59" name="TextBox 115"/>
          <p:cNvSpPr txBox="1">
            <a:spLocks noChangeArrowheads="1"/>
          </p:cNvSpPr>
          <p:nvPr/>
        </p:nvSpPr>
        <p:spPr bwMode="auto">
          <a:xfrm>
            <a:off x="6169027" y="5824539"/>
            <a:ext cx="1768475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0066FF"/>
                </a:solidFill>
                <a:latin typeface="Times New Roman" panose="02020603050405020304" pitchFamily="18" charset="0"/>
              </a:rPr>
              <a:t>Vaccum Chamber</a:t>
            </a:r>
          </a:p>
        </p:txBody>
      </p:sp>
      <p:cxnSp>
        <p:nvCxnSpPr>
          <p:cNvPr id="13360" name="Straight Connector 117"/>
          <p:cNvCxnSpPr>
            <a:cxnSpLocks noChangeShapeType="1"/>
            <a:stCxn id="13359" idx="0"/>
            <a:endCxn id="13314" idx="4"/>
          </p:cNvCxnSpPr>
          <p:nvPr/>
        </p:nvCxnSpPr>
        <p:spPr bwMode="auto">
          <a:xfrm flipV="1">
            <a:off x="7053263" y="5378450"/>
            <a:ext cx="661988" cy="4460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61" name="Straight Connector 122"/>
          <p:cNvCxnSpPr>
            <a:cxnSpLocks noChangeShapeType="1"/>
          </p:cNvCxnSpPr>
          <p:nvPr/>
        </p:nvCxnSpPr>
        <p:spPr bwMode="auto">
          <a:xfrm>
            <a:off x="6823076" y="4810125"/>
            <a:ext cx="1619250" cy="0"/>
          </a:xfrm>
          <a:prstGeom prst="line">
            <a:avLst/>
          </a:prstGeom>
          <a:noFill/>
          <a:ln w="38100" algn="ctr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280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243" y="892141"/>
            <a:ext cx="6205856" cy="5515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712" y="73244"/>
            <a:ext cx="10515600" cy="1325563"/>
          </a:xfrm>
        </p:spPr>
        <p:txBody>
          <a:bodyPr>
            <a:normAutofit/>
          </a:bodyPr>
          <a:lstStyle/>
          <a:p>
            <a:r>
              <a:rPr lang="fr-FR" dirty="0" smtClean="0"/>
              <a:t>Concept </a:t>
            </a:r>
            <a:r>
              <a:rPr lang="fr-FR" dirty="0" err="1" smtClean="0"/>
              <a:t>overview</a:t>
            </a:r>
            <a:r>
              <a:rPr lang="fr-FR" dirty="0" smtClean="0"/>
              <a:t> of a E-</a:t>
            </a:r>
            <a:r>
              <a:rPr lang="fr-FR" dirty="0" err="1" smtClean="0"/>
              <a:t>cooler</a:t>
            </a:r>
            <a:r>
              <a:rPr lang="fr-FR" dirty="0" smtClean="0"/>
              <a:t> </a:t>
            </a:r>
            <a:endParaRPr lang="fr-FR" sz="30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655911" y="992966"/>
            <a:ext cx="829147" cy="336059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617796" y="1160995"/>
            <a:ext cx="595507" cy="35512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ight Arrow 9"/>
          <p:cNvSpPr/>
          <p:nvPr/>
        </p:nvSpPr>
        <p:spPr>
          <a:xfrm>
            <a:off x="3187246" y="4598452"/>
            <a:ext cx="294519" cy="45719"/>
          </a:xfrm>
          <a:prstGeom prst="rightArrow">
            <a:avLst>
              <a:gd name="adj1" fmla="val 82786"/>
              <a:gd name="adj2" fmla="val 66279"/>
            </a:avLst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>
            <a:off x="7946650" y="4621685"/>
            <a:ext cx="314960" cy="150112"/>
          </a:xfrm>
          <a:prstGeom prst="rightArrow">
            <a:avLst>
              <a:gd name="adj1" fmla="val 54698"/>
              <a:gd name="adj2" fmla="val 77017"/>
            </a:avLst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Down Arrow 2"/>
          <p:cNvSpPr/>
          <p:nvPr/>
        </p:nvSpPr>
        <p:spPr>
          <a:xfrm>
            <a:off x="4485058" y="1718202"/>
            <a:ext cx="264865" cy="58873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Down Arrow 11"/>
          <p:cNvSpPr/>
          <p:nvPr/>
        </p:nvSpPr>
        <p:spPr>
          <a:xfrm>
            <a:off x="4511147" y="2821723"/>
            <a:ext cx="234385" cy="49344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Down Arrow 12"/>
          <p:cNvSpPr/>
          <p:nvPr/>
        </p:nvSpPr>
        <p:spPr>
          <a:xfrm rot="10800000">
            <a:off x="7493638" y="2173321"/>
            <a:ext cx="248314" cy="51174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Down Arrow 13"/>
          <p:cNvSpPr/>
          <p:nvPr/>
        </p:nvSpPr>
        <p:spPr>
          <a:xfrm rot="10800000">
            <a:off x="7499053" y="3023093"/>
            <a:ext cx="248314" cy="443687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ight Arrow 18"/>
          <p:cNvSpPr/>
          <p:nvPr/>
        </p:nvSpPr>
        <p:spPr>
          <a:xfrm>
            <a:off x="5436402" y="4523766"/>
            <a:ext cx="1405460" cy="311315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Down Arrow 14"/>
          <p:cNvSpPr/>
          <p:nvPr/>
        </p:nvSpPr>
        <p:spPr>
          <a:xfrm rot="16200000">
            <a:off x="5621525" y="4461809"/>
            <a:ext cx="137160" cy="421460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Down Arrow 15"/>
          <p:cNvSpPr/>
          <p:nvPr/>
        </p:nvSpPr>
        <p:spPr>
          <a:xfrm rot="16200000">
            <a:off x="6724868" y="4473704"/>
            <a:ext cx="137160" cy="41144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Bent Arrow 20"/>
          <p:cNvSpPr/>
          <p:nvPr/>
        </p:nvSpPr>
        <p:spPr>
          <a:xfrm flipV="1">
            <a:off x="4613475" y="4323405"/>
            <a:ext cx="358016" cy="40533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Bent Arrow 21"/>
          <p:cNvSpPr/>
          <p:nvPr/>
        </p:nvSpPr>
        <p:spPr>
          <a:xfrm rot="16200000" flipV="1">
            <a:off x="7326170" y="4291874"/>
            <a:ext cx="347008" cy="410073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Explosion 1 22"/>
          <p:cNvSpPr/>
          <p:nvPr/>
        </p:nvSpPr>
        <p:spPr>
          <a:xfrm>
            <a:off x="7261315" y="970335"/>
            <a:ext cx="677942" cy="662940"/>
          </a:xfrm>
          <a:prstGeom prst="irregularSeal1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2780291" y="788655"/>
            <a:ext cx="852359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e-Gun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8251765" y="820340"/>
            <a:ext cx="1409471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e-Collector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1018945" y="4027919"/>
            <a:ext cx="205592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Circulating Beam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80291" y="2109857"/>
            <a:ext cx="970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Electron</a:t>
            </a:r>
            <a:b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fr-FR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Beam</a:t>
            </a:r>
          </a:p>
        </p:txBody>
      </p:sp>
      <p:sp>
        <p:nvSpPr>
          <p:cNvPr id="32" name="Right Arrow 31"/>
          <p:cNvSpPr/>
          <p:nvPr/>
        </p:nvSpPr>
        <p:spPr>
          <a:xfrm>
            <a:off x="2920019" y="4673198"/>
            <a:ext cx="309697" cy="47086"/>
          </a:xfrm>
          <a:prstGeom prst="rightArrow">
            <a:avLst>
              <a:gd name="adj1" fmla="val 82786"/>
              <a:gd name="adj2" fmla="val 66279"/>
            </a:avLst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ight Arrow 39"/>
          <p:cNvSpPr/>
          <p:nvPr/>
        </p:nvSpPr>
        <p:spPr>
          <a:xfrm>
            <a:off x="3328904" y="4704074"/>
            <a:ext cx="280083" cy="45719"/>
          </a:xfrm>
          <a:prstGeom prst="rightArrow">
            <a:avLst>
              <a:gd name="adj1" fmla="val 82786"/>
              <a:gd name="adj2" fmla="val 66279"/>
            </a:avLst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ight Arrow 40"/>
          <p:cNvSpPr/>
          <p:nvPr/>
        </p:nvSpPr>
        <p:spPr>
          <a:xfrm>
            <a:off x="3655911" y="4637585"/>
            <a:ext cx="227458" cy="46814"/>
          </a:xfrm>
          <a:prstGeom prst="rightArrow">
            <a:avLst>
              <a:gd name="adj1" fmla="val 82786"/>
              <a:gd name="adj2" fmla="val 66279"/>
            </a:avLst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ight Arrow 44"/>
          <p:cNvSpPr/>
          <p:nvPr/>
        </p:nvSpPr>
        <p:spPr>
          <a:xfrm>
            <a:off x="8590663" y="4619139"/>
            <a:ext cx="320448" cy="155203"/>
          </a:xfrm>
          <a:prstGeom prst="rightArrow">
            <a:avLst/>
          </a:prstGeom>
          <a:solidFill>
            <a:srgbClr val="00B0F0"/>
          </a:solidFill>
          <a:ln>
            <a:solidFill>
              <a:srgbClr val="FFC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ight Arrow 45"/>
          <p:cNvSpPr/>
          <p:nvPr/>
        </p:nvSpPr>
        <p:spPr>
          <a:xfrm>
            <a:off x="9133087" y="4610413"/>
            <a:ext cx="313985" cy="157732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486" y="164261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36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9052390" y="3854000"/>
            <a:ext cx="205592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fr-FR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Circulating</a:t>
            </a:r>
            <a:r>
              <a:rPr lang="fr-F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r-FR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Beam</a:t>
            </a:r>
            <a:r>
              <a:rPr lang="fr-F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r-FR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Cooled</a:t>
            </a:r>
            <a:endParaRPr lang="fr-F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3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99591" y="2622335"/>
            <a:ext cx="1118017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Solenoïd</a:t>
            </a:r>
            <a:endParaRPr lang="fr-FR" dirty="0" smtClean="0"/>
          </a:p>
          <a:p>
            <a:pPr algn="ctr"/>
            <a:r>
              <a:rPr lang="fr-FR" dirty="0" smtClean="0"/>
              <a:t>Drift</a:t>
            </a:r>
            <a:endParaRPr lang="fr-FR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4968169" y="2839932"/>
            <a:ext cx="631422" cy="228515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717608" y="2821723"/>
            <a:ext cx="543707" cy="15657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5" idx="2"/>
          </p:cNvCxnSpPr>
          <p:nvPr/>
        </p:nvCxnSpPr>
        <p:spPr>
          <a:xfrm flipH="1">
            <a:off x="5919171" y="3337424"/>
            <a:ext cx="239429" cy="982412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22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9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9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0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1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3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4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5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  <p:bldP spid="12" grpId="0" animBg="1"/>
      <p:bldP spid="13" grpId="0" animBg="1"/>
      <p:bldP spid="14" grpId="0" animBg="1"/>
      <p:bldP spid="19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42" grpId="0"/>
      <p:bldP spid="32" grpId="0" animBg="1"/>
      <p:bldP spid="40" grpId="0" animBg="1"/>
      <p:bldP spid="41" grpId="0" animBg="1"/>
      <p:bldP spid="45" grpId="0" animBg="1"/>
      <p:bldP spid="46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486" y="164261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11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9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4772" y="6094457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62761" y="1238980"/>
            <a:ext cx="4361792" cy="501606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velocity</a:t>
            </a:r>
            <a:r>
              <a:rPr lang="fr-CH" dirty="0" smtClean="0"/>
              <a:t> Electrons Source : </a:t>
            </a:r>
          </a:p>
          <a:p>
            <a:pPr marL="0" indent="0">
              <a:buNone/>
            </a:pPr>
            <a:r>
              <a:rPr lang="fr-CH" sz="3200" dirty="0">
                <a:solidFill>
                  <a:srgbClr val="FF0000"/>
                </a:solidFill>
              </a:rPr>
              <a:t>	</a:t>
            </a:r>
            <a:r>
              <a:rPr lang="fr-CH" sz="3200" dirty="0" smtClean="0">
                <a:solidFill>
                  <a:srgbClr val="FF0000"/>
                </a:solidFill>
              </a:rPr>
              <a:t>The E-GUN </a:t>
            </a:r>
          </a:p>
          <a:p>
            <a:r>
              <a:rPr lang="en-US" altLang="en-US" i="1" dirty="0">
                <a:solidFill>
                  <a:srgbClr val="002060"/>
                </a:solidFill>
                <a:cs typeface="Times New Roman" panose="02020603050405020304" pitchFamily="18" charset="0"/>
              </a:rPr>
              <a:t>final current given by Child’s Law</a:t>
            </a:r>
            <a:r>
              <a:rPr lang="en-US" altLang="en-US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en-US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			 </a:t>
            </a:r>
            <a:r>
              <a:rPr lang="en-US" altLang="en-US" i="1" dirty="0">
                <a:solidFill>
                  <a:srgbClr val="FF0000"/>
                </a:solidFill>
                <a:cs typeface="Times New Roman" panose="02020603050405020304" pitchFamily="18" charset="0"/>
              </a:rPr>
              <a:t>I = µ .</a:t>
            </a:r>
            <a:r>
              <a:rPr lang="en-US" altLang="en-US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V</a:t>
            </a:r>
            <a:r>
              <a:rPr lang="en-US" altLang="en-US" i="1" baseline="30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3/2</a:t>
            </a:r>
            <a:endParaRPr lang="fr-CH" dirty="0" smtClean="0"/>
          </a:p>
          <a:p>
            <a:r>
              <a:rPr lang="fr-CH" dirty="0" smtClean="0"/>
              <a:t>A set of </a:t>
            </a:r>
            <a:r>
              <a:rPr lang="fr-CH" dirty="0" err="1" smtClean="0"/>
              <a:t>Magnetic</a:t>
            </a:r>
            <a:r>
              <a:rPr lang="fr-CH" dirty="0" smtClean="0"/>
              <a:t> circuit : </a:t>
            </a:r>
          </a:p>
          <a:p>
            <a:pPr marL="0" indent="0">
              <a:buFont typeface="Wingdings 3" charset="2"/>
              <a:buNone/>
            </a:pPr>
            <a:r>
              <a:rPr lang="fr-CH" dirty="0" smtClean="0"/>
              <a:t>Expansion </a:t>
            </a:r>
            <a:r>
              <a:rPr lang="fr-CH" dirty="0" err="1" smtClean="0"/>
              <a:t>Solenoïd</a:t>
            </a:r>
            <a:r>
              <a:rPr lang="fr-CH" dirty="0" smtClean="0"/>
              <a:t>, Drift, </a:t>
            </a:r>
            <a:r>
              <a:rPr lang="fr-CH" dirty="0" err="1" smtClean="0"/>
              <a:t>Toroids</a:t>
            </a:r>
            <a:r>
              <a:rPr lang="fr-CH" dirty="0" smtClean="0"/>
              <a:t>, Squeezes </a:t>
            </a:r>
            <a:r>
              <a:rPr lang="fr-CH" dirty="0" err="1" smtClean="0"/>
              <a:t>coils</a:t>
            </a:r>
            <a:r>
              <a:rPr lang="fr-CH" dirty="0" smtClean="0"/>
              <a:t> …. </a:t>
            </a:r>
            <a:endParaRPr lang="fr-CH" dirty="0"/>
          </a:p>
          <a:p>
            <a:pPr marL="0" indent="0">
              <a:buFont typeface="Wingdings 3" charset="2"/>
              <a:buNone/>
            </a:pPr>
            <a:r>
              <a:rPr lang="fr-CH" i="1" dirty="0" smtClean="0"/>
              <a:t>(</a:t>
            </a:r>
            <a:r>
              <a:rPr lang="fr-CH" i="1" dirty="0" err="1" smtClean="0"/>
              <a:t>Used</a:t>
            </a:r>
            <a:r>
              <a:rPr lang="fr-CH" i="1" dirty="0" smtClean="0"/>
              <a:t> to transport the </a:t>
            </a:r>
            <a:r>
              <a:rPr lang="fr-CH" i="1" dirty="0" err="1" smtClean="0"/>
              <a:t>electrons</a:t>
            </a:r>
            <a:r>
              <a:rPr lang="fr-CH" i="1" dirty="0" smtClean="0"/>
              <a:t> </a:t>
            </a:r>
            <a:r>
              <a:rPr lang="fr-CH" i="1" dirty="0" err="1" smtClean="0"/>
              <a:t>Beam</a:t>
            </a:r>
            <a:r>
              <a:rPr lang="fr-CH" i="1" dirty="0"/>
              <a:t>)</a:t>
            </a:r>
            <a:endParaRPr lang="fr-CH" i="1" dirty="0" smtClean="0"/>
          </a:p>
          <a:p>
            <a:pPr marL="0" indent="0">
              <a:buFont typeface="Wingdings 3" charset="2"/>
              <a:buNone/>
            </a:pPr>
            <a:endParaRPr lang="fr-CH" dirty="0" smtClean="0"/>
          </a:p>
          <a:p>
            <a:r>
              <a:rPr lang="fr-CH" dirty="0" smtClean="0"/>
              <a:t>A Electron Anode </a:t>
            </a:r>
            <a:r>
              <a:rPr lang="fr-CH" dirty="0" err="1" smtClean="0"/>
              <a:t>Recuperator</a:t>
            </a:r>
            <a:r>
              <a:rPr lang="fr-CH" dirty="0" smtClean="0"/>
              <a:t> : </a:t>
            </a:r>
          </a:p>
          <a:p>
            <a:pPr marL="0" indent="0">
              <a:buNone/>
            </a:pPr>
            <a:r>
              <a:rPr lang="fr-CH" sz="3200" dirty="0" smtClean="0"/>
              <a:t>  </a:t>
            </a:r>
            <a:r>
              <a:rPr lang="fr-CH" sz="3200" dirty="0">
                <a:solidFill>
                  <a:srgbClr val="FF0000"/>
                </a:solidFill>
              </a:rPr>
              <a:t>The </a:t>
            </a:r>
            <a:r>
              <a:rPr lang="fr-CH" sz="3200" dirty="0" smtClean="0">
                <a:solidFill>
                  <a:srgbClr val="FF0000"/>
                </a:solidFill>
              </a:rPr>
              <a:t>COLLECTOR </a:t>
            </a:r>
            <a:endParaRPr lang="fr-CH" sz="32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4276" y="723881"/>
            <a:ext cx="5962566" cy="3087317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18598" y="-165691"/>
            <a:ext cx="8456156" cy="889572"/>
          </a:xfrm>
        </p:spPr>
        <p:txBody>
          <a:bodyPr>
            <a:normAutofit/>
          </a:bodyPr>
          <a:lstStyle/>
          <a:p>
            <a:r>
              <a:rPr lang="fr-CH" sz="3600" dirty="0" smtClean="0"/>
              <a:t>Electron </a:t>
            </a:r>
            <a:r>
              <a:rPr lang="fr-CH" sz="3600" dirty="0" err="1" smtClean="0"/>
              <a:t>Cooler</a:t>
            </a:r>
            <a:r>
              <a:rPr lang="fr-CH" sz="3600" dirty="0" smtClean="0"/>
              <a:t> system </a:t>
            </a:r>
            <a:r>
              <a:rPr lang="fr-CH" sz="3600" dirty="0" err="1" smtClean="0"/>
              <a:t>is</a:t>
            </a:r>
            <a:r>
              <a:rPr lang="fr-CH" sz="3600" dirty="0" smtClean="0"/>
              <a:t> </a:t>
            </a:r>
            <a:r>
              <a:rPr lang="fr-CH" sz="3600" dirty="0" err="1" smtClean="0"/>
              <a:t>composed</a:t>
            </a:r>
            <a:r>
              <a:rPr lang="fr-CH" sz="3600" dirty="0" smtClean="0"/>
              <a:t> of : </a:t>
            </a:r>
            <a:endParaRPr lang="en-GB" sz="36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08300" y="1905000"/>
            <a:ext cx="1915948" cy="218090"/>
          </a:xfrm>
          <a:prstGeom prst="straightConnector1">
            <a:avLst/>
          </a:prstGeom>
          <a:ln w="412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020589" y="5330758"/>
            <a:ext cx="1407445" cy="252919"/>
          </a:xfrm>
          <a:prstGeom prst="straightConnector1">
            <a:avLst/>
          </a:prstGeom>
          <a:ln w="412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8034" y="3747275"/>
            <a:ext cx="4769262" cy="2949617"/>
          </a:xfrm>
          <a:prstGeom prst="rect">
            <a:avLst/>
          </a:prstGeom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>
                <a:solidFill>
                  <a:srgbClr val="002060"/>
                </a:solidFill>
                <a:latin typeface="Trebuchet MS" panose="020B0603020202020204" pitchFamily="34" charset="0"/>
              </a:rPr>
              <a:t>4</a:t>
            </a: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87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876" y="-99866"/>
            <a:ext cx="6555589" cy="801466"/>
          </a:xfrm>
        </p:spPr>
        <p:txBody>
          <a:bodyPr>
            <a:normAutofit/>
          </a:bodyPr>
          <a:lstStyle/>
          <a:p>
            <a:r>
              <a:rPr lang="fr-CH" sz="2800" dirty="0" smtClean="0"/>
              <a:t>Cooling </a:t>
            </a:r>
            <a:r>
              <a:rPr lang="fr-CH" sz="2800" dirty="0" err="1" smtClean="0"/>
              <a:t>effects</a:t>
            </a:r>
            <a:r>
              <a:rPr lang="fr-CH" sz="2800" dirty="0" smtClean="0"/>
              <a:t> on </a:t>
            </a:r>
            <a:r>
              <a:rPr lang="fr-CH" sz="2800" dirty="0" err="1"/>
              <a:t>B</a:t>
            </a:r>
            <a:r>
              <a:rPr lang="fr-CH" sz="2800" dirty="0" err="1" smtClean="0"/>
              <a:t>eam</a:t>
            </a:r>
            <a:r>
              <a:rPr lang="fr-CH" sz="2800" dirty="0" smtClean="0"/>
              <a:t> </a:t>
            </a:r>
            <a:r>
              <a:rPr lang="fr-CH" sz="2800" dirty="0" err="1" smtClean="0"/>
              <a:t>viewed</a:t>
            </a:r>
            <a:r>
              <a:rPr lang="fr-CH" sz="2800" dirty="0" smtClean="0"/>
              <a:t> by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35" y="2728551"/>
            <a:ext cx="5943758" cy="314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400" y="559692"/>
            <a:ext cx="3935673" cy="28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18"/>
          <p:cNvCxnSpPr>
            <a:cxnSpLocks noChangeShapeType="1"/>
            <a:stCxn id="14" idx="2"/>
          </p:cNvCxnSpPr>
          <p:nvPr/>
        </p:nvCxnSpPr>
        <p:spPr bwMode="auto">
          <a:xfrm flipH="1">
            <a:off x="3548270" y="1888162"/>
            <a:ext cx="4630731" cy="2451798"/>
          </a:xfrm>
          <a:prstGeom prst="straightConnector1">
            <a:avLst/>
          </a:prstGeom>
          <a:noFill/>
          <a:ln w="38100" algn="ctr">
            <a:solidFill>
              <a:srgbClr val="FFC000"/>
            </a:solidFill>
            <a:prstDash val="sysDot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9399673" y="2005974"/>
            <a:ext cx="271463" cy="623888"/>
          </a:xfrm>
          <a:prstGeom prst="ellipse">
            <a:avLst/>
          </a:prstGeom>
          <a:noFill/>
          <a:ln w="381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8179001" y="1563319"/>
            <a:ext cx="315311" cy="649685"/>
          </a:xfrm>
          <a:prstGeom prst="ellipse">
            <a:avLst/>
          </a:prstGeom>
          <a:noFill/>
          <a:ln w="38100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7498783" y="1277317"/>
            <a:ext cx="271463" cy="623888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7" name="Straight Arrow Connector 18"/>
          <p:cNvCxnSpPr>
            <a:cxnSpLocks noChangeShapeType="1"/>
            <a:stCxn id="15" idx="2"/>
          </p:cNvCxnSpPr>
          <p:nvPr/>
        </p:nvCxnSpPr>
        <p:spPr bwMode="auto">
          <a:xfrm flipH="1">
            <a:off x="1507787" y="1589261"/>
            <a:ext cx="5990996" cy="2241936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prstDash val="sysDot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342" y="164135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cxnSp>
        <p:nvCxnSpPr>
          <p:cNvPr id="48" name="Straight Connector 2"/>
          <p:cNvCxnSpPr>
            <a:cxnSpLocks noChangeShapeType="1"/>
          </p:cNvCxnSpPr>
          <p:nvPr/>
        </p:nvCxnSpPr>
        <p:spPr bwMode="auto">
          <a:xfrm>
            <a:off x="1507787" y="5129465"/>
            <a:ext cx="0" cy="108711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"/>
          <p:cNvCxnSpPr>
            <a:cxnSpLocks noChangeShapeType="1"/>
          </p:cNvCxnSpPr>
          <p:nvPr/>
        </p:nvCxnSpPr>
        <p:spPr bwMode="auto">
          <a:xfrm>
            <a:off x="2623449" y="4920176"/>
            <a:ext cx="3681" cy="1296402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Box 5"/>
          <p:cNvSpPr txBox="1">
            <a:spLocks noChangeArrowheads="1"/>
          </p:cNvSpPr>
          <p:nvPr/>
        </p:nvSpPr>
        <p:spPr bwMode="auto">
          <a:xfrm>
            <a:off x="1510669" y="5878024"/>
            <a:ext cx="11164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E-cooling</a:t>
            </a:r>
          </a:p>
        </p:txBody>
      </p:sp>
      <p:cxnSp>
        <p:nvCxnSpPr>
          <p:cNvPr id="51" name="Straight Connector 19"/>
          <p:cNvCxnSpPr>
            <a:cxnSpLocks noChangeShapeType="1"/>
          </p:cNvCxnSpPr>
          <p:nvPr/>
        </p:nvCxnSpPr>
        <p:spPr bwMode="auto">
          <a:xfrm>
            <a:off x="5839844" y="4764167"/>
            <a:ext cx="10905" cy="1342612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Box 21"/>
          <p:cNvSpPr txBox="1">
            <a:spLocks noChangeArrowheads="1"/>
          </p:cNvSpPr>
          <p:nvPr/>
        </p:nvSpPr>
        <p:spPr bwMode="auto">
          <a:xfrm>
            <a:off x="3513609" y="5919651"/>
            <a:ext cx="143975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Acceleration</a:t>
            </a:r>
          </a:p>
        </p:txBody>
      </p:sp>
      <p:sp>
        <p:nvSpPr>
          <p:cNvPr id="54" name="Down Arrow 53"/>
          <p:cNvSpPr/>
          <p:nvPr/>
        </p:nvSpPr>
        <p:spPr>
          <a:xfrm>
            <a:off x="2232433" y="3687911"/>
            <a:ext cx="391016" cy="492991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Up Arrow 54"/>
          <p:cNvSpPr/>
          <p:nvPr/>
        </p:nvSpPr>
        <p:spPr>
          <a:xfrm>
            <a:off x="2204722" y="4942758"/>
            <a:ext cx="416818" cy="492715"/>
          </a:xfrm>
          <a:prstGeom prst="up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23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628" y="6014570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9504" y="3659286"/>
            <a:ext cx="4645783" cy="2241762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268216" y="864342"/>
            <a:ext cx="6294659" cy="148402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1" dirty="0" err="1" smtClean="0">
                <a:solidFill>
                  <a:schemeClr val="tx1"/>
                </a:solidFill>
              </a:rPr>
              <a:t>Beam</a:t>
            </a:r>
            <a:r>
              <a:rPr lang="fr-CH" b="1" dirty="0" smtClean="0">
                <a:solidFill>
                  <a:schemeClr val="tx1"/>
                </a:solidFill>
              </a:rPr>
              <a:t> </a:t>
            </a:r>
            <a:r>
              <a:rPr lang="fr-CH" b="1" dirty="0" err="1" smtClean="0">
                <a:solidFill>
                  <a:schemeClr val="tx1"/>
                </a:solidFill>
              </a:rPr>
              <a:t>Ionization</a:t>
            </a:r>
            <a:r>
              <a:rPr lang="fr-CH" b="1" dirty="0" smtClean="0">
                <a:solidFill>
                  <a:schemeClr val="tx1"/>
                </a:solidFill>
              </a:rPr>
              <a:t> Profile Monitor</a:t>
            </a:r>
            <a:endParaRPr lang="fr-CH" dirty="0">
              <a:solidFill>
                <a:schemeClr val="tx1"/>
              </a:solidFill>
            </a:endParaRPr>
          </a:p>
          <a:p>
            <a:r>
              <a:rPr lang="fr-CH" dirty="0" smtClean="0">
                <a:solidFill>
                  <a:schemeClr val="tx1"/>
                </a:solidFill>
              </a:rPr>
              <a:t>	(LEIR Vertical datas acquisitions : </a:t>
            </a:r>
            <a:r>
              <a:rPr lang="fr-CH" dirty="0" err="1" smtClean="0">
                <a:solidFill>
                  <a:schemeClr val="tx1"/>
                </a:solidFill>
              </a:rPr>
              <a:t>A.Frassier</a:t>
            </a:r>
            <a:r>
              <a:rPr lang="fr-CH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1" dirty="0" smtClean="0">
                <a:solidFill>
                  <a:schemeClr val="tx1"/>
                </a:solidFill>
              </a:rPr>
              <a:t>Schottky Monitor </a:t>
            </a:r>
          </a:p>
          <a:p>
            <a:r>
              <a:rPr lang="fr-CH" dirty="0">
                <a:solidFill>
                  <a:schemeClr val="tx1"/>
                </a:solidFill>
              </a:rPr>
              <a:t>	</a:t>
            </a:r>
            <a:r>
              <a:rPr lang="fr-CH" dirty="0" smtClean="0">
                <a:solidFill>
                  <a:schemeClr val="tx1"/>
                </a:solidFill>
              </a:rPr>
              <a:t>(</a:t>
            </a:r>
            <a:r>
              <a:rPr lang="fr-CH" dirty="0" err="1" smtClean="0">
                <a:solidFill>
                  <a:schemeClr val="tx1"/>
                </a:solidFill>
              </a:rPr>
              <a:t>Beam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Revolution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Frequences</a:t>
            </a:r>
            <a:r>
              <a:rPr lang="fr-CH" dirty="0" smtClean="0">
                <a:solidFill>
                  <a:schemeClr val="tx1"/>
                </a:solidFill>
              </a:rPr>
              <a:t> )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18"/>
          <p:cNvCxnSpPr>
            <a:cxnSpLocks noChangeShapeType="1"/>
            <a:stCxn id="12" idx="3"/>
          </p:cNvCxnSpPr>
          <p:nvPr/>
        </p:nvCxnSpPr>
        <p:spPr bwMode="auto">
          <a:xfrm flipH="1">
            <a:off x="5839844" y="2538496"/>
            <a:ext cx="3599584" cy="2225671"/>
          </a:xfrm>
          <a:prstGeom prst="straightConnector1">
            <a:avLst/>
          </a:prstGeom>
          <a:noFill/>
          <a:ln w="38100" algn="ctr">
            <a:solidFill>
              <a:srgbClr val="92D050"/>
            </a:solidFill>
            <a:prstDash val="sysDot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36683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>
                <a:solidFill>
                  <a:srgbClr val="002060"/>
                </a:solidFill>
                <a:latin typeface="Trebuchet MS" panose="020B0603020202020204" pitchFamily="34" charset="0"/>
              </a:rPr>
              <a:t>5</a:t>
            </a: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94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99" y="153752"/>
            <a:ext cx="8596668" cy="131163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CERN’s Electron Cooler : AD </a:t>
            </a:r>
            <a:r>
              <a:rPr lang="en-US" dirty="0"/>
              <a:t>and LEIR 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691" y="993027"/>
            <a:ext cx="7520534" cy="500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691" y="993027"/>
            <a:ext cx="7786106" cy="5176798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937" y="164261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9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23" y="5993814"/>
            <a:ext cx="602435" cy="60243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6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05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426" y="91117"/>
            <a:ext cx="8596668" cy="1320800"/>
          </a:xfrm>
        </p:spPr>
        <p:txBody>
          <a:bodyPr/>
          <a:lstStyle/>
          <a:p>
            <a:r>
              <a:rPr lang="fr-FR" dirty="0" smtClean="0"/>
              <a:t>Location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196289" y="92835"/>
            <a:ext cx="35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i="1" dirty="0" err="1" smtClean="0"/>
              <a:t>Soon</a:t>
            </a:r>
            <a:r>
              <a:rPr lang="fr-FR" sz="2800" b="1" i="1" dirty="0" smtClean="0"/>
              <a:t> in ELENA Ring</a:t>
            </a:r>
            <a:endParaRPr lang="fr-FR" sz="2800" b="1" i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2916783" y="744038"/>
            <a:ext cx="7507592" cy="5893357"/>
            <a:chOff x="1470661" y="1157333"/>
            <a:chExt cx="6286500" cy="4642077"/>
          </a:xfrm>
        </p:grpSpPr>
        <p:pic>
          <p:nvPicPr>
            <p:cNvPr id="21" name="Content Placeholder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14" r="8669"/>
            <a:stretch/>
          </p:blipFill>
          <p:spPr>
            <a:xfrm>
              <a:off x="1470661" y="1157333"/>
              <a:ext cx="6286500" cy="4642077"/>
            </a:xfrm>
            <a:prstGeom prst="rect">
              <a:avLst/>
            </a:prstGeom>
          </p:spPr>
        </p:pic>
        <p:sp>
          <p:nvSpPr>
            <p:cNvPr id="22" name="Rounded Rectangle 21"/>
            <p:cNvSpPr/>
            <p:nvPr/>
          </p:nvSpPr>
          <p:spPr>
            <a:xfrm>
              <a:off x="2019300" y="1242060"/>
              <a:ext cx="2331720" cy="2186940"/>
            </a:xfrm>
            <a:prstGeom prst="roundRect">
              <a:avLst/>
            </a:prstGeom>
            <a:noFill/>
            <a:ln w="12700"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597161" y="939397"/>
            <a:ext cx="1390868" cy="40862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4th </a:t>
            </a:r>
            <a:r>
              <a:rPr lang="fr-FR" dirty="0" smtClean="0"/>
              <a:t>Section</a:t>
            </a:r>
            <a:endParaRPr lang="fr-FR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92572" y="1348020"/>
            <a:ext cx="690636" cy="285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3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669" y="164135"/>
            <a:ext cx="1013721" cy="9742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7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8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507" y="164261"/>
            <a:ext cx="8596668" cy="604106"/>
          </a:xfrm>
        </p:spPr>
        <p:txBody>
          <a:bodyPr>
            <a:normAutofit fontScale="90000"/>
          </a:bodyPr>
          <a:lstStyle/>
          <a:p>
            <a:r>
              <a:rPr lang="fr-FR" dirty="0"/>
              <a:t>Concept </a:t>
            </a:r>
            <a:r>
              <a:rPr lang="fr-FR" dirty="0" err="1" smtClean="0"/>
              <a:t>overview</a:t>
            </a:r>
            <a:r>
              <a:rPr lang="fr-FR" dirty="0" smtClean="0"/>
              <a:t> of Vacuum </a:t>
            </a:r>
            <a:r>
              <a:rPr lang="fr-FR" dirty="0" err="1" smtClean="0"/>
              <a:t>Elements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32078" y="1964880"/>
            <a:ext cx="4154405" cy="2088898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dirty="0" smtClean="0"/>
              <a:t>Vacuum system</a:t>
            </a:r>
          </a:p>
          <a:p>
            <a:r>
              <a:rPr lang="fr-FR" dirty="0" smtClean="0"/>
              <a:t>Gun &amp; Collector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7" name="Right Brace 16"/>
          <p:cNvSpPr/>
          <p:nvPr/>
        </p:nvSpPr>
        <p:spPr>
          <a:xfrm>
            <a:off x="2511148" y="2468619"/>
            <a:ext cx="510646" cy="79459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794" y="2216749"/>
            <a:ext cx="1492690" cy="129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4841" y="919400"/>
            <a:ext cx="5283377" cy="5834357"/>
          </a:xfrm>
          <a:prstGeom prst="rect">
            <a:avLst/>
          </a:prstGeom>
        </p:spPr>
      </p:pic>
      <p:sp>
        <p:nvSpPr>
          <p:cNvPr id="14" name="Date Placeholder 3"/>
          <p:cNvSpPr txBox="1">
            <a:spLocks/>
          </p:cNvSpPr>
          <p:nvPr/>
        </p:nvSpPr>
        <p:spPr>
          <a:xfrm>
            <a:off x="292115" y="6395675"/>
            <a:ext cx="1576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BI Day March 10th  2016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268" y="137865"/>
            <a:ext cx="1068391" cy="102676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77137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8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5765" y="1249791"/>
            <a:ext cx="1409471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Gun</a:t>
            </a:r>
            <a:endParaRPr lang="fr-FR" dirty="0"/>
          </a:p>
          <a:p>
            <a:pPr algn="ctr"/>
            <a:r>
              <a:rPr lang="fr-FR" dirty="0" smtClean="0"/>
              <a:t>Collector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7240853" y="3121489"/>
            <a:ext cx="1409471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Vacuum</a:t>
            </a:r>
          </a:p>
          <a:p>
            <a:pPr algn="ctr"/>
            <a:r>
              <a:rPr lang="fr-FR" dirty="0" err="1" smtClean="0"/>
              <a:t>Chamber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531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" y="164261"/>
            <a:ext cx="498982" cy="48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273" y="1051184"/>
            <a:ext cx="5449886" cy="557597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26507" y="164261"/>
            <a:ext cx="8596668" cy="60410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 smtClean="0"/>
              <a:t>Concept </a:t>
            </a:r>
            <a:r>
              <a:rPr lang="fr-FR" dirty="0" err="1" smtClean="0"/>
              <a:t>overview</a:t>
            </a:r>
            <a:r>
              <a:rPr lang="fr-FR" dirty="0" smtClean="0"/>
              <a:t> of </a:t>
            </a:r>
            <a:r>
              <a:rPr lang="fr-FR" dirty="0" err="1" smtClean="0"/>
              <a:t>Magnets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endParaRPr lang="fr-FR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264195" y="2226976"/>
            <a:ext cx="3162183" cy="972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Magnets</a:t>
            </a:r>
            <a:endParaRPr lang="fr-FR" dirty="0" smtClean="0"/>
          </a:p>
          <a:p>
            <a:r>
              <a:rPr lang="fr-FR" dirty="0" err="1" smtClean="0"/>
              <a:t>Supporting</a:t>
            </a:r>
            <a:r>
              <a:rPr lang="fr-FR" dirty="0" smtClean="0"/>
              <a:t> system</a:t>
            </a:r>
            <a:endParaRPr lang="fr-FR" dirty="0"/>
          </a:p>
        </p:txBody>
      </p:sp>
      <p:sp>
        <p:nvSpPr>
          <p:cNvPr id="10" name="Right Brace 9"/>
          <p:cNvSpPr/>
          <p:nvPr/>
        </p:nvSpPr>
        <p:spPr>
          <a:xfrm>
            <a:off x="2675728" y="2330965"/>
            <a:ext cx="454121" cy="764788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044" y="2392166"/>
            <a:ext cx="1567034" cy="6423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440" y="130701"/>
            <a:ext cx="1116568" cy="107306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blurRad="12700" endPos="0" dist="50800" dir="5400000" sy="-100000" algn="bl" rotWithShape="0"/>
          </a:effec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54402" y="407754"/>
            <a:ext cx="20621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rgbClr val="FF9900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 i="1">
                <a:solidFill>
                  <a:srgbClr val="FF9900"/>
                </a:solidFill>
                <a:latin typeface="Brush Script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FF9900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0" dirty="0">
                <a:solidFill>
                  <a:srgbClr val="002060"/>
                </a:solidFill>
                <a:latin typeface="Trebuchet MS" panose="020B0603020202020204" pitchFamily="34" charset="0"/>
              </a:rPr>
              <a:t>9</a:t>
            </a:r>
            <a:r>
              <a:rPr lang="en-US" altLang="en-US" sz="1800" b="0" dirty="0" smtClean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endParaRPr lang="en-US" altLang="en-US" sz="1800" b="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74869" y="5388617"/>
            <a:ext cx="1001265" cy="40862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Toroid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192423" y="4775200"/>
            <a:ext cx="1357700" cy="613417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5550123" y="3492500"/>
            <a:ext cx="1739677" cy="1896117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38100">
            <a:solidFill>
              <a:srgbClr val="FF0000"/>
            </a:solidFill>
            <a:prstDash val="solid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0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13164</TotalTime>
  <Words>648</Words>
  <Application>Microsoft Office PowerPoint</Application>
  <PresentationFormat>Widescreen</PresentationFormat>
  <Paragraphs>239</Paragraphs>
  <Slides>28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ＭＳ Ｐゴシック</vt:lpstr>
      <vt:lpstr>Arial</vt:lpstr>
      <vt:lpstr>Calibri</vt:lpstr>
      <vt:lpstr>Times New Roman</vt:lpstr>
      <vt:lpstr>Trebuchet MS</vt:lpstr>
      <vt:lpstr>Ubuntu Light</vt:lpstr>
      <vt:lpstr>Wingdings</vt:lpstr>
      <vt:lpstr>Wingdings 3</vt:lpstr>
      <vt:lpstr>Facet</vt:lpstr>
      <vt:lpstr>ELENA – Electron Cooler</vt:lpstr>
      <vt:lpstr>What‘s a Electron Cooling</vt:lpstr>
      <vt:lpstr>Concept overview of a E-cooler </vt:lpstr>
      <vt:lpstr>Electron Cooler system is composed of : </vt:lpstr>
      <vt:lpstr>Cooling effects on Beam viewed by</vt:lpstr>
      <vt:lpstr>CERN’s Electron Cooler : AD and LEIR  </vt:lpstr>
      <vt:lpstr>Location</vt:lpstr>
      <vt:lpstr>Concept overview of Vacuum Elements</vt:lpstr>
      <vt:lpstr>PowerPoint Presentation</vt:lpstr>
      <vt:lpstr>Toroid Assembling details </vt:lpstr>
      <vt:lpstr>ELENA E-COOLER Power Diagram</vt:lpstr>
      <vt:lpstr>Gun &amp; Collector Design </vt:lpstr>
      <vt:lpstr>Gun and Collector Specifications :  (Inspired by : AD, LEIR E-COOLER &amp; FERMILAB design ) </vt:lpstr>
      <vt:lpstr>Cathode Assembly Concept overview</vt:lpstr>
      <vt:lpstr>Gun Concept overview (on CDD: AD_NECGA%)</vt:lpstr>
      <vt:lpstr>Gun to Collector Design </vt:lpstr>
      <vt:lpstr>Collector Concept overview (on CDD : AD_TER% dimensions Ø 314 x 455mm)</vt:lpstr>
      <vt:lpstr>Bake Out Brazing Stress  Simulation modification &amp; validation (ANSYS by EN-MME)</vt:lpstr>
      <vt:lpstr>Planning ELENA Electrons-COOLER </vt:lpstr>
      <vt:lpstr>ELENA E-cooler Gun configuration on a lovely Test bench for validation.</vt:lpstr>
      <vt:lpstr>Soon ELENA E-COOLER Gun Beam tests (Test bench bat 236: Started by R.Sautier) </vt:lpstr>
      <vt:lpstr>PowerPoint Presentation</vt:lpstr>
      <vt:lpstr>That’s All For Now</vt:lpstr>
      <vt:lpstr>PowerPoint Presentation</vt:lpstr>
      <vt:lpstr>PowerPoint Presentation</vt:lpstr>
      <vt:lpstr>The magnet system</vt:lpstr>
      <vt:lpstr>PowerPoint Presentation</vt:lpstr>
      <vt:lpstr>Beam Ionisation Profile Monitors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– Electron Cooler Vacuum design</dc:title>
  <dc:creator>Jean Cenede</dc:creator>
  <cp:lastModifiedBy>Jean Cenede</cp:lastModifiedBy>
  <cp:revision>323</cp:revision>
  <dcterms:created xsi:type="dcterms:W3CDTF">2015-06-02T06:32:21Z</dcterms:created>
  <dcterms:modified xsi:type="dcterms:W3CDTF">2016-03-09T16:47:57Z</dcterms:modified>
</cp:coreProperties>
</file>