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  <p:sldId id="256" r:id="rId3"/>
  </p:sldIdLst>
  <p:sldSz cx="9144000" cy="6858000" type="screen4x3"/>
  <p:notesSz cx="6858000" cy="9144000"/>
  <p:defaultTextStyle>
    <a:defPPr>
      <a:defRPr lang="it-IT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8899" autoAdjust="0"/>
  </p:normalViewPr>
  <p:slideViewPr>
    <p:cSldViewPr snapToGrid="0" snapToObjects="1">
      <p:cViewPr>
        <p:scale>
          <a:sx n="85" d="100"/>
          <a:sy n="85" d="100"/>
        </p:scale>
        <p:origin x="-760" y="-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Fare clic per modificare stile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9AD9DC-3E3D-464F-BC59-A061045F3F96}" type="datetimeFigureOut">
              <a:rPr lang="it-IT" smtClean="0"/>
              <a:t>30/06/16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53B638-463D-4042-A5C2-01CA03088ECC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003791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Fare clic per modificare stile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Fare clic per modificare gli stili del testo dello schema</a:t>
            </a:r>
          </a:p>
          <a:p>
            <a:pPr lvl="1"/>
            <a:r>
              <a:rPr lang="en-US" smtClean="0"/>
              <a:t>Secondo livello</a:t>
            </a:r>
          </a:p>
          <a:p>
            <a:pPr lvl="2"/>
            <a:r>
              <a:rPr lang="en-US" smtClean="0"/>
              <a:t>Terzo livello</a:t>
            </a:r>
          </a:p>
          <a:p>
            <a:pPr lvl="3"/>
            <a:r>
              <a:rPr lang="en-US" smtClean="0"/>
              <a:t>Quarto livello</a:t>
            </a:r>
          </a:p>
          <a:p>
            <a:pPr lvl="4"/>
            <a:r>
              <a:rPr lang="en-US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9AD9DC-3E3D-464F-BC59-A061045F3F96}" type="datetimeFigureOut">
              <a:rPr lang="it-IT" smtClean="0"/>
              <a:t>30/06/16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53B638-463D-4042-A5C2-01CA03088ECC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182483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verticale e tes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Fare clic per modificare stile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Fare clic per modificare gli stili del testo dello schema</a:t>
            </a:r>
          </a:p>
          <a:p>
            <a:pPr lvl="1"/>
            <a:r>
              <a:rPr lang="en-US" smtClean="0"/>
              <a:t>Secondo livello</a:t>
            </a:r>
          </a:p>
          <a:p>
            <a:pPr lvl="2"/>
            <a:r>
              <a:rPr lang="en-US" smtClean="0"/>
              <a:t>Terzo livello</a:t>
            </a:r>
          </a:p>
          <a:p>
            <a:pPr lvl="3"/>
            <a:r>
              <a:rPr lang="en-US" smtClean="0"/>
              <a:t>Quarto livello</a:t>
            </a:r>
          </a:p>
          <a:p>
            <a:pPr lvl="4"/>
            <a:r>
              <a:rPr lang="en-US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9AD9DC-3E3D-464F-BC59-A061045F3F96}" type="datetimeFigureOut">
              <a:rPr lang="it-IT" smtClean="0"/>
              <a:t>30/06/16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53B638-463D-4042-A5C2-01CA03088ECC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95469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Fare clic per modificare stile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Fare clic per modificare gli stili del testo dello schema</a:t>
            </a:r>
          </a:p>
          <a:p>
            <a:pPr lvl="1"/>
            <a:r>
              <a:rPr lang="en-US" smtClean="0"/>
              <a:t>Secondo livello</a:t>
            </a:r>
          </a:p>
          <a:p>
            <a:pPr lvl="2"/>
            <a:r>
              <a:rPr lang="en-US" smtClean="0"/>
              <a:t>Terzo livello</a:t>
            </a:r>
          </a:p>
          <a:p>
            <a:pPr lvl="3"/>
            <a:r>
              <a:rPr lang="en-US" smtClean="0"/>
              <a:t>Quarto livello</a:t>
            </a:r>
          </a:p>
          <a:p>
            <a:pPr lvl="4"/>
            <a:r>
              <a:rPr lang="en-US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9AD9DC-3E3D-464F-BC59-A061045F3F96}" type="datetimeFigureOut">
              <a:rPr lang="it-IT" smtClean="0"/>
              <a:t>30/06/16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53B638-463D-4042-A5C2-01CA03088ECC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669057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Fare clic per modificare stile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Fare clic per modificare gli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9AD9DC-3E3D-464F-BC59-A061045F3F96}" type="datetimeFigureOut">
              <a:rPr lang="it-IT" smtClean="0"/>
              <a:t>30/06/16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53B638-463D-4042-A5C2-01CA03088ECC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389968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nuto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Fare clic per modificare stile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Fare clic per modificare gli stili del testo dello schema</a:t>
            </a:r>
          </a:p>
          <a:p>
            <a:pPr lvl="1"/>
            <a:r>
              <a:rPr lang="en-US" smtClean="0"/>
              <a:t>Secondo livello</a:t>
            </a:r>
          </a:p>
          <a:p>
            <a:pPr lvl="2"/>
            <a:r>
              <a:rPr lang="en-US" smtClean="0"/>
              <a:t>Terzo livello</a:t>
            </a:r>
          </a:p>
          <a:p>
            <a:pPr lvl="3"/>
            <a:r>
              <a:rPr lang="en-US" smtClean="0"/>
              <a:t>Quarto livello</a:t>
            </a:r>
          </a:p>
          <a:p>
            <a:pPr lvl="4"/>
            <a:r>
              <a:rPr lang="en-US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Fare clic per modificare gli stili del testo dello schema</a:t>
            </a:r>
          </a:p>
          <a:p>
            <a:pPr lvl="1"/>
            <a:r>
              <a:rPr lang="en-US" smtClean="0"/>
              <a:t>Secondo livello</a:t>
            </a:r>
          </a:p>
          <a:p>
            <a:pPr lvl="2"/>
            <a:r>
              <a:rPr lang="en-US" smtClean="0"/>
              <a:t>Terzo livello</a:t>
            </a:r>
          </a:p>
          <a:p>
            <a:pPr lvl="3"/>
            <a:r>
              <a:rPr lang="en-US" smtClean="0"/>
              <a:t>Quarto livello</a:t>
            </a:r>
          </a:p>
          <a:p>
            <a:pPr lvl="4"/>
            <a:r>
              <a:rPr lang="en-US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9AD9DC-3E3D-464F-BC59-A061045F3F96}" type="datetimeFigureOut">
              <a:rPr lang="it-IT" smtClean="0"/>
              <a:t>30/06/16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53B638-463D-4042-A5C2-01CA03088ECC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073674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Fare clic per modificare stile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Fare clic per modificare gli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Fare clic per modificare gli stili del testo dello schema</a:t>
            </a:r>
          </a:p>
          <a:p>
            <a:pPr lvl="1"/>
            <a:r>
              <a:rPr lang="en-US" smtClean="0"/>
              <a:t>Secondo livello</a:t>
            </a:r>
          </a:p>
          <a:p>
            <a:pPr lvl="2"/>
            <a:r>
              <a:rPr lang="en-US" smtClean="0"/>
              <a:t>Terzo livello</a:t>
            </a:r>
          </a:p>
          <a:p>
            <a:pPr lvl="3"/>
            <a:r>
              <a:rPr lang="en-US" smtClean="0"/>
              <a:t>Quarto livello</a:t>
            </a:r>
          </a:p>
          <a:p>
            <a:pPr lvl="4"/>
            <a:r>
              <a:rPr lang="en-US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Fare clic per modificare gli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Fare clic per modificare gli stili del testo dello schema</a:t>
            </a:r>
          </a:p>
          <a:p>
            <a:pPr lvl="1"/>
            <a:r>
              <a:rPr lang="en-US" smtClean="0"/>
              <a:t>Secondo livello</a:t>
            </a:r>
          </a:p>
          <a:p>
            <a:pPr lvl="2"/>
            <a:r>
              <a:rPr lang="en-US" smtClean="0"/>
              <a:t>Terzo livello</a:t>
            </a:r>
          </a:p>
          <a:p>
            <a:pPr lvl="3"/>
            <a:r>
              <a:rPr lang="en-US" smtClean="0"/>
              <a:t>Quarto livello</a:t>
            </a:r>
          </a:p>
          <a:p>
            <a:pPr lvl="4"/>
            <a:r>
              <a:rPr lang="en-US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9AD9DC-3E3D-464F-BC59-A061045F3F96}" type="datetimeFigureOut">
              <a:rPr lang="it-IT" smtClean="0"/>
              <a:t>30/06/16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53B638-463D-4042-A5C2-01CA03088ECC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286100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Fare clic per modificare stile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9AD9DC-3E3D-464F-BC59-A061045F3F96}" type="datetimeFigureOut">
              <a:rPr lang="it-IT" smtClean="0"/>
              <a:t>30/06/16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53B638-463D-4042-A5C2-01CA03088ECC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088425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9AD9DC-3E3D-464F-BC59-A061045F3F96}" type="datetimeFigureOut">
              <a:rPr lang="it-IT" smtClean="0"/>
              <a:t>30/06/16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53B638-463D-4042-A5C2-01CA03088ECC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673594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Fare clic per modificare stile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Fare clic per modificare gli stili del testo dello schema</a:t>
            </a:r>
          </a:p>
          <a:p>
            <a:pPr lvl="1"/>
            <a:r>
              <a:rPr lang="en-US" smtClean="0"/>
              <a:t>Secondo livello</a:t>
            </a:r>
          </a:p>
          <a:p>
            <a:pPr lvl="2"/>
            <a:r>
              <a:rPr lang="en-US" smtClean="0"/>
              <a:t>Terzo livello</a:t>
            </a:r>
          </a:p>
          <a:p>
            <a:pPr lvl="3"/>
            <a:r>
              <a:rPr lang="en-US" smtClean="0"/>
              <a:t>Quarto livello</a:t>
            </a:r>
          </a:p>
          <a:p>
            <a:pPr lvl="4"/>
            <a:r>
              <a:rPr lang="en-US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Fare clic per modificare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9AD9DC-3E3D-464F-BC59-A061045F3F96}" type="datetimeFigureOut">
              <a:rPr lang="it-IT" smtClean="0"/>
              <a:t>30/06/16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53B638-463D-4042-A5C2-01CA03088ECC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438434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Fare clic per modificare stile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Fare clic per modificare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9AD9DC-3E3D-464F-BC59-A061045F3F96}" type="datetimeFigureOut">
              <a:rPr lang="it-IT" smtClean="0"/>
              <a:t>30/06/16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53B638-463D-4042-A5C2-01CA03088ECC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110124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Fare clic per modificare stile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Fare clic per modificare gli stili del testo dello schema</a:t>
            </a:r>
          </a:p>
          <a:p>
            <a:pPr lvl="1"/>
            <a:r>
              <a:rPr lang="en-US" smtClean="0"/>
              <a:t>Secondo livello</a:t>
            </a:r>
          </a:p>
          <a:p>
            <a:pPr lvl="2"/>
            <a:r>
              <a:rPr lang="en-US" smtClean="0"/>
              <a:t>Terzo livello</a:t>
            </a:r>
          </a:p>
          <a:p>
            <a:pPr lvl="3"/>
            <a:r>
              <a:rPr lang="en-US" smtClean="0"/>
              <a:t>Quarto livello</a:t>
            </a:r>
          </a:p>
          <a:p>
            <a:pPr lvl="4"/>
            <a:r>
              <a:rPr lang="en-US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9AD9DC-3E3D-464F-BC59-A061045F3F96}" type="datetimeFigureOut">
              <a:rPr lang="it-IT" smtClean="0"/>
              <a:t>30/06/16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53B638-463D-4042-A5C2-01CA03088ECC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484089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643528" y="80405"/>
            <a:ext cx="7043271" cy="696538"/>
          </a:xfrm>
        </p:spPr>
        <p:txBody>
          <a:bodyPr>
            <a:normAutofit fontScale="90000"/>
          </a:bodyPr>
          <a:lstStyle/>
          <a:p>
            <a:r>
              <a:rPr lang="it-IT" sz="4000" b="1" dirty="0" smtClean="0">
                <a:solidFill>
                  <a:srgbClr val="000090"/>
                </a:solidFill>
              </a:rPr>
              <a:t>Update on WP4 (Laser)</a:t>
            </a:r>
            <a:endParaRPr lang="it-IT" sz="4000" b="1" dirty="0">
              <a:solidFill>
                <a:srgbClr val="000090"/>
              </a:solidFill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37672" y="1090426"/>
            <a:ext cx="8462682" cy="4525963"/>
          </a:xfrm>
        </p:spPr>
        <p:txBody>
          <a:bodyPr>
            <a:noAutofit/>
          </a:bodyPr>
          <a:lstStyle/>
          <a:p>
            <a:r>
              <a:rPr lang="en-AU" sz="2200" dirty="0" smtClean="0"/>
              <a:t>“100</a:t>
            </a:r>
            <a:r>
              <a:rPr lang="en-AU" sz="2200" baseline="30000" dirty="0" smtClean="0"/>
              <a:t>3</a:t>
            </a:r>
            <a:r>
              <a:rPr lang="en-AU" sz="2200" dirty="0" smtClean="0"/>
              <a:t>” configuration is under scrutiny in view of requirements from other WPs;</a:t>
            </a:r>
          </a:p>
          <a:p>
            <a:r>
              <a:rPr lang="en-AU" sz="2200" dirty="0"/>
              <a:t>Industrial quality vs. outstanding performances: energy per pulse </a:t>
            </a:r>
            <a:r>
              <a:rPr lang="en-AU" sz="2200" dirty="0" err="1"/>
              <a:t>vs</a:t>
            </a:r>
            <a:r>
              <a:rPr lang="en-AU" sz="2200" dirty="0"/>
              <a:t> rep-rate is critical</a:t>
            </a:r>
            <a:r>
              <a:rPr lang="en-AU" sz="2200" dirty="0" smtClean="0"/>
              <a:t>;</a:t>
            </a:r>
          </a:p>
          <a:p>
            <a:r>
              <a:rPr lang="en-AU" sz="2200" dirty="0" smtClean="0"/>
              <a:t>Main (acceleration) beam, injector beam, photocathode beam, aux guiding beam …;</a:t>
            </a:r>
          </a:p>
          <a:p>
            <a:r>
              <a:rPr lang="en-AU" sz="2200" dirty="0" smtClean="0"/>
              <a:t>Rep-rate of laser will drive technology down-selection</a:t>
            </a:r>
          </a:p>
          <a:p>
            <a:r>
              <a:rPr lang="en-AU" sz="2200" dirty="0" smtClean="0"/>
              <a:t>Stabilization can be achieved independently (CW </a:t>
            </a:r>
            <a:r>
              <a:rPr lang="en-AU" sz="2200" dirty="0" err="1" smtClean="0"/>
              <a:t>aligmnent</a:t>
            </a:r>
            <a:r>
              <a:rPr lang="en-AU" sz="2200" dirty="0" smtClean="0"/>
              <a:t> laser);</a:t>
            </a:r>
          </a:p>
          <a:p>
            <a:r>
              <a:rPr lang="en-AU" sz="2200" dirty="0" smtClean="0"/>
              <a:t>Injector and accelerator will require different laser specs (&lt;100 </a:t>
            </a:r>
            <a:r>
              <a:rPr lang="en-AU" sz="2200" dirty="0" err="1" smtClean="0"/>
              <a:t>fs</a:t>
            </a:r>
            <a:r>
              <a:rPr lang="en-AU" sz="2200" dirty="0" smtClean="0"/>
              <a:t> vs. &gt;100fs): Ti:Sa?;</a:t>
            </a:r>
          </a:p>
          <a:p>
            <a:r>
              <a:rPr lang="en-AU" sz="2200" dirty="0" smtClean="0"/>
              <a:t>Indirect pumping – DPSSL Yb:YAG? Ceramics? </a:t>
            </a:r>
          </a:p>
          <a:p>
            <a:r>
              <a:rPr lang="en-AU" sz="2200" dirty="0" smtClean="0"/>
              <a:t>Laser development strategy awaiting decision of full parameters list, including physics and user driven specifications.</a:t>
            </a:r>
          </a:p>
          <a:p>
            <a:endParaRPr lang="en-AU" sz="2000" dirty="0"/>
          </a:p>
        </p:txBody>
      </p:sp>
      <p:pic>
        <p:nvPicPr>
          <p:cNvPr id="4" name="Immagin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9528" y="43331"/>
            <a:ext cx="1727947" cy="741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9902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/>
          <p:cNvSpPr/>
          <p:nvPr/>
        </p:nvSpPr>
        <p:spPr>
          <a:xfrm>
            <a:off x="192926" y="1647679"/>
            <a:ext cx="8831544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sz="2800" b="1" dirty="0" smtClean="0"/>
              <a:t>Laser </a:t>
            </a:r>
            <a:r>
              <a:rPr lang="it-IT" sz="2800" b="1" dirty="0"/>
              <a:t>Design and </a:t>
            </a:r>
            <a:r>
              <a:rPr lang="it-IT" sz="2800" b="1" dirty="0" err="1"/>
              <a:t>Optimization</a:t>
            </a:r>
            <a:r>
              <a:rPr lang="it-IT" sz="2800" b="1" dirty="0"/>
              <a:t> (LDO)</a:t>
            </a:r>
          </a:p>
          <a:p>
            <a:endParaRPr lang="it-IT" sz="2000" dirty="0" smtClean="0"/>
          </a:p>
          <a:p>
            <a:r>
              <a:rPr lang="it-IT" sz="2000" dirty="0" smtClean="0"/>
              <a:t>Task </a:t>
            </a:r>
            <a:r>
              <a:rPr lang="it-IT" sz="2000" dirty="0"/>
              <a:t>4.1 : Management and </a:t>
            </a:r>
            <a:r>
              <a:rPr lang="it-IT" sz="2000" dirty="0" err="1"/>
              <a:t>system</a:t>
            </a:r>
            <a:r>
              <a:rPr lang="it-IT" sz="2000" dirty="0"/>
              <a:t> </a:t>
            </a:r>
            <a:r>
              <a:rPr lang="it-IT" sz="2000" dirty="0" err="1" smtClean="0"/>
              <a:t>engineering</a:t>
            </a:r>
            <a:r>
              <a:rPr lang="it-IT" sz="2000" dirty="0" smtClean="0"/>
              <a:t>, </a:t>
            </a:r>
            <a:r>
              <a:rPr lang="it-IT" sz="2000" dirty="0" smtClean="0">
                <a:solidFill>
                  <a:srgbClr val="FF0000"/>
                </a:solidFill>
              </a:rPr>
              <a:t>Gizzi, Mathieu</a:t>
            </a:r>
            <a:endParaRPr lang="it-IT" sz="2000" dirty="0">
              <a:solidFill>
                <a:srgbClr val="FF0000"/>
              </a:solidFill>
            </a:endParaRPr>
          </a:p>
          <a:p>
            <a:r>
              <a:rPr lang="it-IT" sz="2000" dirty="0"/>
              <a:t>Task 4.2 : Laser design </a:t>
            </a:r>
            <a:r>
              <a:rPr lang="it-IT" sz="2000" dirty="0" err="1" smtClean="0"/>
              <a:t>study</a:t>
            </a:r>
            <a:endParaRPr lang="it-IT" sz="2000" dirty="0"/>
          </a:p>
          <a:p>
            <a:pPr lvl="1"/>
            <a:r>
              <a:rPr lang="it-IT" sz="2000" dirty="0"/>
              <a:t>Task 4.2.1 : </a:t>
            </a:r>
            <a:r>
              <a:rPr lang="it-IT" sz="2000" dirty="0" err="1" smtClean="0"/>
              <a:t>Benchmarking</a:t>
            </a:r>
            <a:r>
              <a:rPr lang="it-IT" sz="2000" dirty="0" smtClean="0"/>
              <a:t>, </a:t>
            </a:r>
            <a:r>
              <a:rPr lang="it-IT" sz="2000" dirty="0" err="1" smtClean="0">
                <a:solidFill>
                  <a:srgbClr val="FF0000"/>
                </a:solidFill>
              </a:rPr>
              <a:t>Toci</a:t>
            </a:r>
            <a:r>
              <a:rPr lang="it-IT" sz="2000" dirty="0" smtClean="0">
                <a:solidFill>
                  <a:srgbClr val="FF0000"/>
                </a:solidFill>
              </a:rPr>
              <a:t>, </a:t>
            </a:r>
            <a:r>
              <a:rPr lang="it-IT" sz="2000" dirty="0" err="1" smtClean="0">
                <a:solidFill>
                  <a:srgbClr val="FF0000"/>
                </a:solidFill>
              </a:rPr>
              <a:t>Pattathil</a:t>
            </a:r>
            <a:r>
              <a:rPr lang="it-IT" sz="2000" dirty="0" smtClean="0">
                <a:solidFill>
                  <a:srgbClr val="FF0000"/>
                </a:solidFill>
              </a:rPr>
              <a:t>, Laux,</a:t>
            </a:r>
            <a:endParaRPr lang="it-IT" sz="2000" dirty="0">
              <a:solidFill>
                <a:srgbClr val="FF0000"/>
              </a:solidFill>
            </a:endParaRPr>
          </a:p>
          <a:p>
            <a:pPr lvl="1"/>
            <a:r>
              <a:rPr lang="it-IT" sz="2000" dirty="0"/>
              <a:t>Task 4.2.2 : Front</a:t>
            </a:r>
            <a:r>
              <a:rPr lang="it-IT" sz="2000" b="1" dirty="0"/>
              <a:t>‐</a:t>
            </a:r>
            <a:r>
              <a:rPr lang="it-IT" sz="2000" dirty="0" smtClean="0"/>
              <a:t>end, </a:t>
            </a:r>
            <a:r>
              <a:rPr lang="it-IT" sz="2000" dirty="0" smtClean="0">
                <a:solidFill>
                  <a:srgbClr val="FF0000"/>
                </a:solidFill>
              </a:rPr>
              <a:t>Mathieu, </a:t>
            </a:r>
            <a:r>
              <a:rPr lang="it-IT" sz="2000" dirty="0" err="1" smtClean="0">
                <a:solidFill>
                  <a:srgbClr val="FF0000"/>
                </a:solidFill>
              </a:rPr>
              <a:t>Falcoz</a:t>
            </a:r>
            <a:r>
              <a:rPr lang="it-IT" sz="2000" dirty="0" smtClean="0">
                <a:solidFill>
                  <a:srgbClr val="FF0000"/>
                </a:solidFill>
              </a:rPr>
              <a:t>, Anania, Bisesto, Laux</a:t>
            </a:r>
            <a:endParaRPr lang="it-IT" sz="2000" dirty="0">
              <a:solidFill>
                <a:srgbClr val="FF0000"/>
              </a:solidFill>
            </a:endParaRPr>
          </a:p>
          <a:p>
            <a:pPr lvl="1"/>
            <a:r>
              <a:rPr lang="it-IT" sz="2000" dirty="0"/>
              <a:t>Task 4.2.3 : </a:t>
            </a:r>
            <a:r>
              <a:rPr lang="it-IT" sz="2000" dirty="0" err="1"/>
              <a:t>Power</a:t>
            </a:r>
            <a:r>
              <a:rPr lang="it-IT" sz="2000" dirty="0"/>
              <a:t> </a:t>
            </a:r>
            <a:r>
              <a:rPr lang="it-IT" sz="2000" dirty="0" err="1"/>
              <a:t>amplification</a:t>
            </a:r>
            <a:r>
              <a:rPr lang="it-IT" sz="2000" dirty="0"/>
              <a:t> </a:t>
            </a:r>
            <a:r>
              <a:rPr lang="it-IT" sz="2000" dirty="0" err="1" smtClean="0"/>
              <a:t>section</a:t>
            </a:r>
            <a:r>
              <a:rPr lang="it-IT" sz="2000" dirty="0" smtClean="0"/>
              <a:t>, </a:t>
            </a:r>
            <a:r>
              <a:rPr lang="it-IT" sz="2000" dirty="0" smtClean="0">
                <a:solidFill>
                  <a:srgbClr val="FF0000"/>
                </a:solidFill>
              </a:rPr>
              <a:t>Mathieu, </a:t>
            </a:r>
            <a:r>
              <a:rPr lang="it-IT" sz="2000" dirty="0" err="1" smtClean="0">
                <a:solidFill>
                  <a:srgbClr val="FF0000"/>
                </a:solidFill>
              </a:rPr>
              <a:t>Falcoz</a:t>
            </a:r>
            <a:r>
              <a:rPr lang="it-IT" sz="2000" dirty="0" smtClean="0">
                <a:solidFill>
                  <a:srgbClr val="FF0000"/>
                </a:solidFill>
              </a:rPr>
              <a:t>, Vannini, Anania, Bisesto, Patrizi, Laux</a:t>
            </a:r>
            <a:endParaRPr lang="it-IT" sz="2000" dirty="0">
              <a:solidFill>
                <a:srgbClr val="FF0000"/>
              </a:solidFill>
            </a:endParaRPr>
          </a:p>
          <a:p>
            <a:pPr lvl="1"/>
            <a:r>
              <a:rPr lang="it-IT" sz="2000" dirty="0"/>
              <a:t>Task 4.2.4 : Stretching, </a:t>
            </a:r>
            <a:r>
              <a:rPr lang="it-IT" sz="2000" dirty="0" err="1"/>
              <a:t>compression</a:t>
            </a:r>
            <a:r>
              <a:rPr lang="it-IT" sz="2000" dirty="0"/>
              <a:t> and </a:t>
            </a:r>
            <a:r>
              <a:rPr lang="it-IT" sz="2000" dirty="0" err="1" smtClean="0"/>
              <a:t>Transport</a:t>
            </a:r>
            <a:r>
              <a:rPr lang="it-IT" sz="2000" dirty="0" smtClean="0"/>
              <a:t>, </a:t>
            </a:r>
            <a:r>
              <a:rPr lang="it-IT" sz="2000" dirty="0" smtClean="0">
                <a:solidFill>
                  <a:srgbClr val="FF0000"/>
                </a:solidFill>
              </a:rPr>
              <a:t>Mathieu, </a:t>
            </a:r>
            <a:r>
              <a:rPr lang="it-IT" sz="2000" dirty="0" err="1" smtClean="0">
                <a:solidFill>
                  <a:srgbClr val="FF0000"/>
                </a:solidFill>
              </a:rPr>
              <a:t>Ertel</a:t>
            </a:r>
            <a:r>
              <a:rPr lang="it-IT" sz="2000" dirty="0" smtClean="0">
                <a:solidFill>
                  <a:srgbClr val="FF0000"/>
                </a:solidFill>
              </a:rPr>
              <a:t>?, Anania, Bisesto,  Laux</a:t>
            </a:r>
            <a:endParaRPr lang="it-IT" sz="2000" dirty="0">
              <a:solidFill>
                <a:srgbClr val="FF0000"/>
              </a:solidFill>
            </a:endParaRPr>
          </a:p>
          <a:p>
            <a:pPr lvl="1"/>
            <a:r>
              <a:rPr lang="it-IT" sz="2000" dirty="0"/>
              <a:t>Task 4.2.5 : </a:t>
            </a:r>
            <a:r>
              <a:rPr lang="it-IT" sz="2000" dirty="0" err="1" smtClean="0"/>
              <a:t>Diagnostics</a:t>
            </a:r>
            <a:r>
              <a:rPr lang="it-IT" sz="2000" dirty="0" smtClean="0"/>
              <a:t>, </a:t>
            </a:r>
            <a:r>
              <a:rPr lang="it-IT" sz="2000" dirty="0" err="1" smtClean="0">
                <a:solidFill>
                  <a:srgbClr val="FF0000"/>
                </a:solidFill>
              </a:rPr>
              <a:t>Falcoz</a:t>
            </a:r>
            <a:r>
              <a:rPr lang="it-IT" sz="2000" dirty="0" smtClean="0">
                <a:solidFill>
                  <a:srgbClr val="FF0000"/>
                </a:solidFill>
              </a:rPr>
              <a:t>, Giove, </a:t>
            </a:r>
            <a:r>
              <a:rPr lang="it-IT" sz="2000" dirty="0" err="1" smtClean="0">
                <a:solidFill>
                  <a:srgbClr val="FF0000"/>
                </a:solidFill>
              </a:rPr>
              <a:t>Galimberti</a:t>
            </a:r>
            <a:r>
              <a:rPr lang="it-IT" sz="2000" dirty="0" smtClean="0">
                <a:solidFill>
                  <a:srgbClr val="FF0000"/>
                </a:solidFill>
              </a:rPr>
              <a:t>(?), Galletti(?)</a:t>
            </a:r>
            <a:endParaRPr lang="it-IT" sz="2000" dirty="0">
              <a:solidFill>
                <a:srgbClr val="FF0000"/>
              </a:solidFill>
            </a:endParaRPr>
          </a:p>
          <a:p>
            <a:r>
              <a:rPr lang="it-IT" sz="2000" dirty="0"/>
              <a:t>Task 4.3 :</a:t>
            </a:r>
            <a:r>
              <a:rPr lang="it-IT" sz="2000" dirty="0" err="1"/>
              <a:t>Transverse</a:t>
            </a:r>
            <a:r>
              <a:rPr lang="it-IT" sz="2000" dirty="0"/>
              <a:t> </a:t>
            </a:r>
            <a:r>
              <a:rPr lang="it-IT" sz="2000" dirty="0" err="1" smtClean="0"/>
              <a:t>functions</a:t>
            </a:r>
            <a:r>
              <a:rPr lang="it-IT" sz="2000" dirty="0" smtClean="0"/>
              <a:t>, </a:t>
            </a:r>
            <a:endParaRPr lang="it-IT" sz="2000" dirty="0">
              <a:solidFill>
                <a:srgbClr val="FF0000"/>
              </a:solidFill>
            </a:endParaRPr>
          </a:p>
          <a:p>
            <a:pPr lvl="1"/>
            <a:r>
              <a:rPr lang="it-IT" sz="2000" dirty="0" err="1"/>
              <a:t>Alignment</a:t>
            </a:r>
            <a:r>
              <a:rPr lang="it-IT" sz="2000" dirty="0"/>
              <a:t> control, </a:t>
            </a:r>
            <a:r>
              <a:rPr lang="it-IT" sz="2000" dirty="0" err="1"/>
              <a:t>active</a:t>
            </a:r>
            <a:r>
              <a:rPr lang="it-IT" sz="2000" dirty="0"/>
              <a:t> </a:t>
            </a:r>
            <a:r>
              <a:rPr lang="it-IT" sz="2000" dirty="0" err="1"/>
              <a:t>stabilization</a:t>
            </a:r>
            <a:r>
              <a:rPr lang="it-IT" sz="2000" dirty="0"/>
              <a:t>, </a:t>
            </a:r>
            <a:r>
              <a:rPr lang="it-IT" sz="2000" dirty="0" err="1" smtClean="0"/>
              <a:t>synchronisation</a:t>
            </a:r>
            <a:r>
              <a:rPr lang="it-IT" sz="2000" dirty="0" smtClean="0"/>
              <a:t>, </a:t>
            </a:r>
            <a:r>
              <a:rPr lang="it-IT" sz="2000" dirty="0">
                <a:solidFill>
                  <a:srgbClr val="FF0000"/>
                </a:solidFill>
              </a:rPr>
              <a:t>Mathieu, Gizzi, </a:t>
            </a:r>
            <a:r>
              <a:rPr lang="it-IT" sz="2000" dirty="0" err="1">
                <a:solidFill>
                  <a:srgbClr val="FF0000"/>
                </a:solidFill>
              </a:rPr>
              <a:t>Pattathil</a:t>
            </a:r>
            <a:r>
              <a:rPr lang="it-IT" sz="2000" dirty="0">
                <a:solidFill>
                  <a:srgbClr val="FF0000"/>
                </a:solidFill>
              </a:rPr>
              <a:t>, </a:t>
            </a:r>
            <a:r>
              <a:rPr lang="it-IT" sz="2000" dirty="0" smtClean="0">
                <a:solidFill>
                  <a:srgbClr val="FF0000"/>
                </a:solidFill>
              </a:rPr>
              <a:t>Anania, Gallo(?), Bisesto, Laux</a:t>
            </a:r>
            <a:endParaRPr lang="it-IT" sz="2000" dirty="0"/>
          </a:p>
          <a:p>
            <a:r>
              <a:rPr lang="it-IT" sz="2000" dirty="0"/>
              <a:t>Task 4.4 : Laser control </a:t>
            </a:r>
            <a:r>
              <a:rPr lang="it-IT" sz="2000" dirty="0" err="1" smtClean="0"/>
              <a:t>system</a:t>
            </a:r>
            <a:r>
              <a:rPr lang="it-IT" sz="2000" dirty="0" smtClean="0"/>
              <a:t>, </a:t>
            </a:r>
            <a:r>
              <a:rPr lang="it-IT" sz="2000" dirty="0" smtClean="0">
                <a:solidFill>
                  <a:srgbClr val="FF0000"/>
                </a:solidFill>
              </a:rPr>
              <a:t>Giove, </a:t>
            </a:r>
            <a:r>
              <a:rPr lang="it-IT" sz="2000" dirty="0" err="1" smtClean="0">
                <a:solidFill>
                  <a:srgbClr val="FF0000"/>
                </a:solidFill>
              </a:rPr>
              <a:t>Falcoz</a:t>
            </a:r>
            <a:r>
              <a:rPr lang="it-IT" sz="2000" dirty="0" smtClean="0">
                <a:solidFill>
                  <a:srgbClr val="FF0000"/>
                </a:solidFill>
              </a:rPr>
              <a:t>, Laux</a:t>
            </a:r>
            <a:endParaRPr lang="it-IT" sz="2000" dirty="0">
              <a:solidFill>
                <a:srgbClr val="FF0000"/>
              </a:solidFill>
            </a:endParaRPr>
          </a:p>
        </p:txBody>
      </p:sp>
      <p:pic>
        <p:nvPicPr>
          <p:cNvPr id="3" name="Immagin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9528" y="43331"/>
            <a:ext cx="1727947" cy="741925"/>
          </a:xfrm>
          <a:prstGeom prst="rect">
            <a:avLst/>
          </a:prstGeom>
        </p:spPr>
      </p:pic>
      <p:sp>
        <p:nvSpPr>
          <p:cNvPr id="2" name="Rettangolo 1"/>
          <p:cNvSpPr/>
          <p:nvPr/>
        </p:nvSpPr>
        <p:spPr>
          <a:xfrm>
            <a:off x="2149280" y="150823"/>
            <a:ext cx="666826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it-IT" sz="3600" b="1" dirty="0" err="1">
                <a:solidFill>
                  <a:srgbClr val="000090"/>
                </a:solidFill>
              </a:rPr>
              <a:t>Objectives</a:t>
            </a:r>
            <a:r>
              <a:rPr lang="it-IT" sz="3600" b="1" dirty="0">
                <a:solidFill>
                  <a:srgbClr val="000090"/>
                </a:solidFill>
              </a:rPr>
              <a:t> of WP4 - </a:t>
            </a:r>
            <a:r>
              <a:rPr lang="it-IT" sz="3600" b="1" dirty="0" err="1">
                <a:solidFill>
                  <a:srgbClr val="000090"/>
                </a:solidFill>
              </a:rPr>
              <a:t>Contributions</a:t>
            </a:r>
            <a:endParaRPr lang="it-IT" sz="3600" b="1" dirty="0">
              <a:solidFill>
                <a:srgbClr val="000090"/>
              </a:solidFill>
            </a:endParaRPr>
          </a:p>
        </p:txBody>
      </p:sp>
      <p:sp>
        <p:nvSpPr>
          <p:cNvPr id="5" name="CasellaDiTesto 4"/>
          <p:cNvSpPr txBox="1"/>
          <p:nvPr/>
        </p:nvSpPr>
        <p:spPr>
          <a:xfrm>
            <a:off x="537882" y="1001058"/>
            <a:ext cx="777538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400" dirty="0" err="1" smtClean="0"/>
              <a:t>Contributions</a:t>
            </a:r>
            <a:r>
              <a:rPr lang="it-IT" sz="2400" dirty="0" smtClean="0"/>
              <a:t> from CNRS, CNR, INFN, RAL, </a:t>
            </a:r>
            <a:r>
              <a:rPr lang="it-IT" sz="2400" dirty="0" err="1" smtClean="0"/>
              <a:t>Amplitude</a:t>
            </a:r>
            <a:r>
              <a:rPr lang="it-IT" sz="2400" dirty="0" smtClean="0"/>
              <a:t>, </a:t>
            </a:r>
            <a:r>
              <a:rPr lang="it-IT" sz="2400" dirty="0" err="1" smtClean="0"/>
              <a:t>Thales</a:t>
            </a:r>
            <a:endParaRPr lang="it-IT" sz="2400" dirty="0"/>
          </a:p>
        </p:txBody>
      </p:sp>
    </p:spTree>
    <p:extLst>
      <p:ext uri="{BB962C8B-B14F-4D97-AF65-F5344CB8AC3E}">
        <p14:creationId xmlns:p14="http://schemas.microsoft.com/office/powerpoint/2010/main" val="28453069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1126</TotalTime>
  <Words>291</Words>
  <Application>Microsoft Macintosh PowerPoint</Application>
  <PresentationFormat>Presentazione su schermo (4:3)</PresentationFormat>
  <Paragraphs>23</Paragraphs>
  <Slides>2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2</vt:i4>
      </vt:variant>
    </vt:vector>
  </HeadingPairs>
  <TitlesOfParts>
    <vt:vector size="3" baseType="lpstr">
      <vt:lpstr>Tema di Office</vt:lpstr>
      <vt:lpstr>Update on WP4 (Laser)</vt:lpstr>
      <vt:lpstr>Presentazione di PowerPoint</vt:lpstr>
    </vt:vector>
  </TitlesOfParts>
  <Company>INO-CNR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di PowerPoint</dc:title>
  <dc:creator>Leo Gizzi</dc:creator>
  <cp:lastModifiedBy>Leo Gizzi</cp:lastModifiedBy>
  <cp:revision>57</cp:revision>
  <dcterms:created xsi:type="dcterms:W3CDTF">2016-06-30T13:37:47Z</dcterms:created>
  <dcterms:modified xsi:type="dcterms:W3CDTF">2016-07-01T08:25:17Z</dcterms:modified>
</cp:coreProperties>
</file>