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75" r:id="rId6"/>
    <p:sldId id="274" r:id="rId7"/>
    <p:sldId id="258" r:id="rId8"/>
    <p:sldId id="272" r:id="rId9"/>
    <p:sldId id="257" r:id="rId10"/>
    <p:sldId id="262" r:id="rId11"/>
    <p:sldId id="261" r:id="rId12"/>
    <p:sldId id="268" r:id="rId13"/>
    <p:sldId id="269" r:id="rId14"/>
    <p:sldId id="270" r:id="rId15"/>
    <p:sldId id="265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544" y="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jko:Desktop:TNA%202016%20statu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jko:Library:Caches:TemporaryItems:Outlook%20Temp:MAGNET%20status%20summary%5b2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jko:Library:Caches:TemporaryItems:Outlook%20Temp:MAGNET%20status%20summary%5b2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Status and advancement from 2015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'Visits detailed'!$S$1</c:f>
              <c:strCache>
                <c:ptCount val="1"/>
                <c:pt idx="0">
                  <c:v>2015</c:v>
                </c:pt>
              </c:strCache>
            </c:strRef>
          </c:tx>
          <c:spPr>
            <a:ln w="31750">
              <a:noFill/>
            </a:ln>
          </c:spPr>
          <c:invertIfNegative val="0"/>
          <c:cat>
            <c:strRef>
              <c:f>'Visits detailed'!$R$2:$R$5</c:f>
              <c:strCache>
                <c:ptCount val="4"/>
                <c:pt idx="0">
                  <c:v>access</c:v>
                </c:pt>
                <c:pt idx="1">
                  <c:v>projects</c:v>
                </c:pt>
                <c:pt idx="2">
                  <c:v>users</c:v>
                </c:pt>
                <c:pt idx="3">
                  <c:v>travels </c:v>
                </c:pt>
              </c:strCache>
            </c:strRef>
          </c:cat>
          <c:val>
            <c:numRef>
              <c:f>'Visits detailed'!$S$2:$S$5</c:f>
              <c:numCache>
                <c:formatCode>General</c:formatCode>
                <c:ptCount val="4"/>
                <c:pt idx="0">
                  <c:v>60.0</c:v>
                </c:pt>
                <c:pt idx="1">
                  <c:v>50.0</c:v>
                </c:pt>
                <c:pt idx="2">
                  <c:v>25.0</c:v>
                </c:pt>
                <c:pt idx="3">
                  <c:v>24.0</c:v>
                </c:pt>
              </c:numCache>
            </c:numRef>
          </c:val>
        </c:ser>
        <c:ser>
          <c:idx val="1"/>
          <c:order val="1"/>
          <c:tx>
            <c:strRef>
              <c:f>'Visits detailed'!$T$1</c:f>
              <c:strCache>
                <c:ptCount val="1"/>
                <c:pt idx="0">
                  <c:v>2016</c:v>
                </c:pt>
              </c:strCache>
            </c:strRef>
          </c:tx>
          <c:spPr>
            <a:ln w="31750">
              <a:noFill/>
            </a:ln>
          </c:spPr>
          <c:invertIfNegative val="0"/>
          <c:cat>
            <c:strRef>
              <c:f>'Visits detailed'!$R$2:$R$5</c:f>
              <c:strCache>
                <c:ptCount val="4"/>
                <c:pt idx="0">
                  <c:v>access</c:v>
                </c:pt>
                <c:pt idx="1">
                  <c:v>projects</c:v>
                </c:pt>
                <c:pt idx="2">
                  <c:v>users</c:v>
                </c:pt>
                <c:pt idx="3">
                  <c:v>travels </c:v>
                </c:pt>
              </c:strCache>
            </c:strRef>
          </c:cat>
          <c:val>
            <c:numRef>
              <c:f>'Visits detailed'!$T$2:$T$5</c:f>
              <c:numCache>
                <c:formatCode>d\-mmm</c:formatCode>
                <c:ptCount val="4"/>
                <c:pt idx="0" formatCode="General">
                  <c:v>80.0</c:v>
                </c:pt>
                <c:pt idx="1">
                  <c:v>80.0</c:v>
                </c:pt>
                <c:pt idx="2" formatCode="0.00">
                  <c:v>37.0</c:v>
                </c:pt>
                <c:pt idx="3" formatCode="General">
                  <c:v>38.0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8913160"/>
        <c:axId val="-2121914088"/>
      </c:barChart>
      <c:catAx>
        <c:axId val="968913160"/>
        <c:scaling>
          <c:orientation val="minMax"/>
        </c:scaling>
        <c:delete val="0"/>
        <c:axPos val="b"/>
        <c:majorTickMark val="none"/>
        <c:minorTickMark val="none"/>
        <c:tickLblPos val="nextTo"/>
        <c:crossAx val="-2121914088"/>
        <c:crosses val="autoZero"/>
        <c:auto val="1"/>
        <c:lblAlgn val="ctr"/>
        <c:lblOffset val="100"/>
        <c:noMultiLvlLbl val="0"/>
      </c:catAx>
      <c:valAx>
        <c:axId val="-21219140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[%]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68913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82360589541692"/>
          <c:y val="0.178787878787879"/>
          <c:w val="0.362913969087197"/>
          <c:h val="0.603138272488666"/>
        </c:manualLayout>
      </c:layout>
      <c:pieChart>
        <c:varyColors val="1"/>
        <c:ser>
          <c:idx val="0"/>
          <c:order val="0"/>
          <c:tx>
            <c:strRef>
              <c:f>'Visits detailed'!$H$19</c:f>
              <c:strCache>
                <c:ptCount val="1"/>
                <c:pt idx="0">
                  <c:v>Access distribution by PROJECTS in MagNet</c:v>
                </c:pt>
              </c:strCache>
            </c:strRef>
          </c:tx>
          <c:explosion val="28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'Visits detailed'!$H$20:$H$24</c:f>
              <c:strCache>
                <c:ptCount val="5"/>
                <c:pt idx="0">
                  <c:v>FOS 4 CRYO</c:v>
                </c:pt>
                <c:pt idx="1">
                  <c:v>AMIT_MagHeBP</c:v>
                </c:pt>
                <c:pt idx="2">
                  <c:v>THMO_Nb3Sn</c:v>
                </c:pt>
                <c:pt idx="3">
                  <c:v>ContSysTempSens</c:v>
                </c:pt>
                <c:pt idx="4">
                  <c:v>AHTD_Nb3Sn</c:v>
                </c:pt>
              </c:strCache>
            </c:strRef>
          </c:cat>
          <c:val>
            <c:numRef>
              <c:f>'Visits detailed'!$I$20:$I$24</c:f>
              <c:numCache>
                <c:formatCode>General</c:formatCode>
                <c:ptCount val="5"/>
                <c:pt idx="0">
                  <c:v>676.0</c:v>
                </c:pt>
                <c:pt idx="1">
                  <c:v>120.0</c:v>
                </c:pt>
                <c:pt idx="2">
                  <c:v>232.0</c:v>
                </c:pt>
                <c:pt idx="3">
                  <c:v>128.0</c:v>
                </c:pt>
                <c:pt idx="4">
                  <c:v>40.0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659543710882294"/>
          <c:y val="0.253473812932474"/>
          <c:w val="0.300569710837427"/>
          <c:h val="0.5647080052493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00744272128628"/>
          <c:y val="0.246825713949935"/>
          <c:w val="0.344786377043898"/>
          <c:h val="0.613025032318721"/>
        </c:manualLayout>
      </c:layout>
      <c:pieChart>
        <c:varyColors val="1"/>
        <c:ser>
          <c:idx val="0"/>
          <c:order val="0"/>
          <c:tx>
            <c:strRef>
              <c:f>'Visits detailed'!$I$2</c:f>
              <c:strCache>
                <c:ptCount val="1"/>
                <c:pt idx="0">
                  <c:v>Access distribution by INSTITUTES in MagNet</c:v>
                </c:pt>
              </c:strCache>
            </c:strRef>
          </c:tx>
          <c:explosion val="38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('Visits detailed'!$I$4:$I$7,'Visits detailed'!$I$9,'Visits detailed'!$I$11:$I$12,'Visits detailed'!$I$14,'Visits detailed'!$I$16)</c:f>
              <c:strCache>
                <c:ptCount val="9"/>
                <c:pt idx="0">
                  <c:v>University of Sannio</c:v>
                </c:pt>
                <c:pt idx="1">
                  <c:v>University of Napoli, Federico ll</c:v>
                </c:pt>
                <c:pt idx="2">
                  <c:v>University of Padova</c:v>
                </c:pt>
                <c:pt idx="3">
                  <c:v>ICBM</c:v>
                </c:pt>
                <c:pt idx="4">
                  <c:v>CIEMAT</c:v>
                </c:pt>
                <c:pt idx="5">
                  <c:v>LBNL</c:v>
                </c:pt>
                <c:pt idx="6">
                  <c:v>University of Udine</c:v>
                </c:pt>
                <c:pt idx="7">
                  <c:v>University of Debrecen</c:v>
                </c:pt>
                <c:pt idx="8">
                  <c:v>University of Tampere</c:v>
                </c:pt>
              </c:strCache>
            </c:strRef>
          </c:cat>
          <c:val>
            <c:numRef>
              <c:f>('Visits detailed'!$J$4:$J$7,'Visits detailed'!$J$9,'Visits detailed'!$J$11:$J$12,'Visits detailed'!$J$14,'Visits detailed'!$J$16)</c:f>
              <c:numCache>
                <c:formatCode>General</c:formatCode>
                <c:ptCount val="9"/>
                <c:pt idx="0">
                  <c:v>344.0</c:v>
                </c:pt>
                <c:pt idx="1">
                  <c:v>20.0</c:v>
                </c:pt>
                <c:pt idx="2">
                  <c:v>136.0</c:v>
                </c:pt>
                <c:pt idx="3">
                  <c:v>176.0</c:v>
                </c:pt>
                <c:pt idx="4">
                  <c:v>120.0</c:v>
                </c:pt>
                <c:pt idx="5">
                  <c:v>120.0</c:v>
                </c:pt>
                <c:pt idx="6">
                  <c:v>112.0</c:v>
                </c:pt>
                <c:pt idx="7">
                  <c:v>128.0</c:v>
                </c:pt>
                <c:pt idx="8">
                  <c:v>40.0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0859730151779296"/>
          <c:y val="0.16316576565989"/>
          <c:w val="0.391669076517586"/>
          <c:h val="0.836834234340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26/04/16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jpe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WP9 </a:t>
            </a:r>
            <a:r>
              <a:rPr lang="en-GB" dirty="0" err="1" smtClean="0"/>
              <a:t>MagNet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Marta Bajko</a:t>
            </a:r>
          </a:p>
          <a:p>
            <a:r>
              <a:rPr lang="en-GB" sz="2800" dirty="0" smtClean="0"/>
              <a:t>X EUCARD2 Annual Meeting Malta 2016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943600" cy="1020762"/>
          </a:xfrm>
        </p:spPr>
        <p:txBody>
          <a:bodyPr/>
          <a:lstStyle/>
          <a:p>
            <a:r>
              <a:rPr lang="en-US" sz="3200" b="1" dirty="0" smtClean="0"/>
              <a:t>What is ongoing today @ </a:t>
            </a:r>
            <a:r>
              <a:rPr lang="en-US" sz="3200" b="1" dirty="0" err="1" smtClean="0"/>
              <a:t>MagNet</a:t>
            </a:r>
            <a:endParaRPr lang="en-US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27835"/>
            <a:ext cx="8382000" cy="4672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676400"/>
            <a:ext cx="7924800" cy="76944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We are upgrading the test facility . </a:t>
            </a:r>
            <a:r>
              <a:rPr lang="en-US" sz="2000" dirty="0" err="1" smtClean="0">
                <a:solidFill>
                  <a:schemeClr val="bg1"/>
                </a:solidFill>
              </a:rPr>
              <a:t>Altougth</a:t>
            </a:r>
            <a:r>
              <a:rPr lang="en-US" sz="2000" dirty="0" smtClean="0">
                <a:solidFill>
                  <a:schemeClr val="bg1"/>
                </a:solidFill>
              </a:rPr>
              <a:t> the motivation of the upgrade is the </a:t>
            </a:r>
            <a:r>
              <a:rPr lang="en-US" sz="2400" b="1" dirty="0" smtClean="0">
                <a:solidFill>
                  <a:schemeClr val="bg1"/>
                </a:solidFill>
              </a:rPr>
              <a:t>HL LHC </a:t>
            </a:r>
            <a:r>
              <a:rPr lang="en-US" sz="2000" dirty="0" smtClean="0">
                <a:solidFill>
                  <a:schemeClr val="bg1"/>
                </a:solidFill>
              </a:rPr>
              <a:t>project, the community can profit of the new installations.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4648200" y="2445841"/>
            <a:ext cx="0" cy="2126159"/>
          </a:xfrm>
          <a:prstGeom prst="straightConnector1">
            <a:avLst/>
          </a:prstGeom>
          <a:ln w="5715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600200" y="2362200"/>
            <a:ext cx="3048000" cy="1828800"/>
          </a:xfrm>
          <a:prstGeom prst="straightConnector1">
            <a:avLst/>
          </a:prstGeom>
          <a:ln w="5715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52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638800" cy="1020762"/>
          </a:xfrm>
        </p:spPr>
        <p:txBody>
          <a:bodyPr/>
          <a:lstStyle/>
          <a:p>
            <a:r>
              <a:rPr lang="en-US" sz="3200" b="1" dirty="0" smtClean="0"/>
              <a:t>The upgrade of </a:t>
            </a:r>
            <a:r>
              <a:rPr lang="en-US" sz="3200" b="1" dirty="0" err="1" smtClean="0"/>
              <a:t>MagNet</a:t>
            </a:r>
            <a:endParaRPr lang="en-US" sz="3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6006473" cy="3348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2070" y="1524000"/>
            <a:ext cx="3061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Installation of an additional </a:t>
            </a:r>
            <a:r>
              <a:rPr lang="en-US" b="1" dirty="0" smtClean="0"/>
              <a:t>VERTICAL</a:t>
            </a:r>
            <a:r>
              <a:rPr lang="en-US" dirty="0" smtClean="0"/>
              <a:t> cryostat for </a:t>
            </a:r>
            <a:r>
              <a:rPr lang="en-US" b="1" dirty="0" smtClean="0"/>
              <a:t>1.9 K </a:t>
            </a:r>
            <a:r>
              <a:rPr lang="en-US" dirty="0" smtClean="0"/>
              <a:t>and </a:t>
            </a:r>
            <a:r>
              <a:rPr lang="en-US" b="1" dirty="0" smtClean="0"/>
              <a:t>4.2 K </a:t>
            </a:r>
            <a:r>
              <a:rPr lang="en-US" dirty="0" smtClean="0"/>
              <a:t>operational temperature and up to 3</a:t>
            </a:r>
            <a:r>
              <a:rPr lang="en-US" b="1" dirty="0" smtClean="0"/>
              <a:t>0 kA </a:t>
            </a:r>
            <a:r>
              <a:rPr lang="en-US" dirty="0" smtClean="0"/>
              <a:t>powering capacity for magnets up to </a:t>
            </a:r>
            <a:r>
              <a:rPr lang="en-US" b="1" dirty="0" smtClean="0"/>
              <a:t>5 m </a:t>
            </a:r>
            <a:r>
              <a:rPr lang="en-US" dirty="0" smtClean="0"/>
              <a:t>long and </a:t>
            </a:r>
            <a:r>
              <a:rPr lang="en-US" b="1" dirty="0" smtClean="0"/>
              <a:t>800 mm </a:t>
            </a:r>
            <a:r>
              <a:rPr lang="en-US" dirty="0" smtClean="0"/>
              <a:t>outer diameter operation end of </a:t>
            </a:r>
            <a:r>
              <a:rPr lang="en-US" b="1" dirty="0" smtClean="0"/>
              <a:t>2016.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Horizontal </a:t>
            </a:r>
            <a:r>
              <a:rPr lang="en-US" dirty="0" smtClean="0"/>
              <a:t> benches will also be updated to </a:t>
            </a:r>
            <a:r>
              <a:rPr lang="en-US" b="1" dirty="0" smtClean="0"/>
              <a:t>20 kA </a:t>
            </a:r>
            <a:r>
              <a:rPr lang="en-US" dirty="0" smtClean="0"/>
              <a:t>powering capacity… only for ARIES.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953000"/>
            <a:ext cx="80329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SERVICES</a:t>
            </a:r>
            <a:r>
              <a:rPr lang="en-US" dirty="0" smtClean="0"/>
              <a:t> are also upgraded: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of </a:t>
            </a:r>
            <a:r>
              <a:rPr lang="en-US" b="1" dirty="0" err="1" smtClean="0"/>
              <a:t>LHe</a:t>
            </a:r>
            <a:r>
              <a:rPr lang="en-US" dirty="0" smtClean="0"/>
              <a:t> production with </a:t>
            </a:r>
            <a:r>
              <a:rPr lang="en-US" b="1" dirty="0" smtClean="0"/>
              <a:t>35 g/s</a:t>
            </a:r>
            <a:r>
              <a:rPr lang="en-US" dirty="0" smtClean="0"/>
              <a:t> …. Only for ARIES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ncrease of </a:t>
            </a:r>
            <a:r>
              <a:rPr lang="en-US" b="1" dirty="0" smtClean="0"/>
              <a:t>demineralized water </a:t>
            </a:r>
            <a:r>
              <a:rPr lang="en-US" dirty="0" smtClean="0"/>
              <a:t>production with </a:t>
            </a:r>
            <a:r>
              <a:rPr lang="en-US" b="1" dirty="0" smtClean="0"/>
              <a:t>100  m</a:t>
            </a:r>
            <a:r>
              <a:rPr lang="en-US" b="1" baseline="30000" dirty="0" smtClean="0"/>
              <a:t>3</a:t>
            </a:r>
            <a:r>
              <a:rPr lang="en-US" b="1" dirty="0" smtClean="0"/>
              <a:t>/h </a:t>
            </a:r>
            <a:r>
              <a:rPr lang="en-US" dirty="0" smtClean="0"/>
              <a:t>already for EUCARD2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of </a:t>
            </a:r>
            <a:r>
              <a:rPr lang="en-US" b="1" dirty="0" smtClean="0"/>
              <a:t>powering</a:t>
            </a:r>
            <a:r>
              <a:rPr lang="en-US" dirty="0" smtClean="0"/>
              <a:t> with </a:t>
            </a:r>
            <a:r>
              <a:rPr lang="en-US" b="1" dirty="0" smtClean="0"/>
              <a:t>2 MVA </a:t>
            </a:r>
            <a:r>
              <a:rPr lang="en-US" dirty="0" smtClean="0"/>
              <a:t>Only for ARIES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new control room </a:t>
            </a:r>
            <a:r>
              <a:rPr lang="en-US" dirty="0" smtClean="0"/>
              <a:t>for vertical and horizontal test stands already for EUCARD2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1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152400"/>
            <a:ext cx="5029200" cy="1325563"/>
          </a:xfrm>
        </p:spPr>
        <p:txBody>
          <a:bodyPr/>
          <a:lstStyle/>
          <a:p>
            <a:r>
              <a:rPr lang="en-GB" sz="3200" b="1" dirty="0" smtClean="0"/>
              <a:t>Next projects… not yet submitted</a:t>
            </a: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609600" y="1981200"/>
            <a:ext cx="7904205" cy="1463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</a:rPr>
              <a:t>Fiber Optic Fischer connectors qualification at 4.2 and 1.9 K for cryogenic test facilities instrumentation </a:t>
            </a:r>
          </a:p>
          <a:p>
            <a:pPr algn="just">
              <a:lnSpc>
                <a:spcPct val="70000"/>
              </a:lnSpc>
            </a:pPr>
            <a:r>
              <a:rPr lang="fr-CH" b="1" dirty="0" smtClean="0">
                <a:latin typeface="Calibri" panose="020F0502020204030204" pitchFamily="34" charset="0"/>
              </a:rPr>
              <a:t> </a:t>
            </a:r>
          </a:p>
          <a:p>
            <a:pPr marL="285750" indent="-285750" algn="just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N</a:t>
            </a:r>
            <a:r>
              <a:rPr lang="en-US" b="1" dirty="0" smtClean="0"/>
              <a:t>ovel Fiber Bragg Grating sensors for Nb</a:t>
            </a:r>
            <a:r>
              <a:rPr lang="en-US" sz="1400" b="1" dirty="0" smtClean="0"/>
              <a:t>3</a:t>
            </a:r>
            <a:r>
              <a:rPr lang="en-US" b="1" dirty="0" smtClean="0"/>
              <a:t>Sn coils heat treatment monitoring</a:t>
            </a:r>
          </a:p>
          <a:p>
            <a:pPr algn="just">
              <a:lnSpc>
                <a:spcPct val="70000"/>
              </a:lnSpc>
            </a:pPr>
            <a:endParaRPr lang="en-US" b="1" dirty="0" smtClean="0"/>
          </a:p>
          <a:p>
            <a:pPr marL="285750" indent="-285750" algn="just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Radiation hardness study of FBG based sensors for cryogenic temperature</a:t>
            </a:r>
          </a:p>
          <a:p>
            <a:pPr algn="just">
              <a:lnSpc>
                <a:spcPct val="70000"/>
              </a:lnSpc>
            </a:pPr>
            <a:r>
              <a:rPr lang="en-US" b="1" dirty="0" smtClean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4" t="19242" r="1824" b="19182"/>
          <a:stretch/>
        </p:blipFill>
        <p:spPr>
          <a:xfrm>
            <a:off x="3098519" y="3776318"/>
            <a:ext cx="1600469" cy="948968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292752" y="3488831"/>
            <a:ext cx="1983393" cy="1460585"/>
            <a:chOff x="777557" y="3505102"/>
            <a:chExt cx="1983393" cy="1460585"/>
          </a:xfrm>
        </p:grpSpPr>
        <p:pic>
          <p:nvPicPr>
            <p:cNvPr id="22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865" y="3505102"/>
              <a:ext cx="1235676" cy="1171022"/>
            </a:xfrm>
            <a:prstGeom prst="rect">
              <a:avLst/>
            </a:prstGeom>
          </p:spPr>
        </p:pic>
        <p:sp>
          <p:nvSpPr>
            <p:cNvPr id="23" name="Rectangle 18"/>
            <p:cNvSpPr/>
            <p:nvPr/>
          </p:nvSpPr>
          <p:spPr>
            <a:xfrm>
              <a:off x="777557" y="4627133"/>
              <a:ext cx="198339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fr-FR" sz="16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University of </a:t>
              </a:r>
              <a:r>
                <a:rPr lang="en-US" altLang="fr-FR" sz="1600" b="1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Padova</a:t>
              </a:r>
              <a:endParaRPr lang="it-IT" altLang="fr-FR" sz="16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738032" y="5242752"/>
            <a:ext cx="1921912" cy="1321568"/>
            <a:chOff x="5745334" y="5116600"/>
            <a:chExt cx="1921912" cy="1321568"/>
          </a:xfrm>
        </p:grpSpPr>
        <p:sp>
          <p:nvSpPr>
            <p:cNvPr id="25" name="Rectangle 24"/>
            <p:cNvSpPr/>
            <p:nvPr/>
          </p:nvSpPr>
          <p:spPr>
            <a:xfrm>
              <a:off x="5745334" y="5914948"/>
              <a:ext cx="19219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2"/>
                  </a:solidFill>
                  <a:latin typeface="arial" panose="020B0604020202020204" pitchFamily="34" charset="0"/>
                </a:rPr>
                <a:t>National Institute of Nuclear Physics</a:t>
              </a:r>
              <a:endParaRPr lang="en-GB" sz="1400" b="1" dirty="0">
                <a:solidFill>
                  <a:schemeClr val="tx2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7872" y="5116600"/>
              <a:ext cx="616836" cy="809944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5465878" y="3245877"/>
            <a:ext cx="2218710" cy="1760291"/>
            <a:chOff x="6631459" y="3014128"/>
            <a:chExt cx="2218710" cy="1760291"/>
          </a:xfrm>
        </p:grpSpPr>
        <p:grpSp>
          <p:nvGrpSpPr>
            <p:cNvPr id="18" name="Group 14"/>
            <p:cNvGrpSpPr/>
            <p:nvPr/>
          </p:nvGrpSpPr>
          <p:grpSpPr>
            <a:xfrm>
              <a:off x="6631459" y="3014128"/>
              <a:ext cx="1631120" cy="1506824"/>
              <a:chOff x="5174494" y="4303758"/>
              <a:chExt cx="2082624" cy="1853253"/>
            </a:xfrm>
          </p:grpSpPr>
          <p:pic>
            <p:nvPicPr>
              <p:cNvPr id="19" name="Picture 18" descr="stemma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1F1F1"/>
                  </a:clrFrom>
                  <a:clrTo>
                    <a:srgbClr val="F1F1F1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5202" y="4303758"/>
                <a:ext cx="920822" cy="13475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3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4494" y="5694983"/>
                <a:ext cx="2082624" cy="462028"/>
              </a:xfrm>
              <a:prstGeom prst="rect">
                <a:avLst/>
              </a:prstGeom>
            </p:spPr>
          </p:pic>
        </p:grpSp>
        <p:sp>
          <p:nvSpPr>
            <p:cNvPr id="27" name="Rectangle 18"/>
            <p:cNvSpPr/>
            <p:nvPr/>
          </p:nvSpPr>
          <p:spPr>
            <a:xfrm>
              <a:off x="6771503" y="4435865"/>
              <a:ext cx="207866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fr-FR" sz="1600" b="1" dirty="0" smtClean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</a:rPr>
                <a:t>University of </a:t>
              </a:r>
              <a:r>
                <a:rPr lang="en-US" altLang="fr-FR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</a:rPr>
                <a:t>Sannio</a:t>
              </a:r>
              <a:endParaRPr lang="it-IT" altLang="fr-FR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7462" y="5119646"/>
            <a:ext cx="2600547" cy="1318522"/>
            <a:chOff x="2492249" y="4879223"/>
            <a:chExt cx="2600547" cy="1318522"/>
          </a:xfrm>
        </p:grpSpPr>
        <p:pic>
          <p:nvPicPr>
            <p:cNvPr id="21" name="Picture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76"/>
            <a:stretch/>
          </p:blipFill>
          <p:spPr>
            <a:xfrm>
              <a:off x="3067232" y="4879223"/>
              <a:ext cx="1596252" cy="777124"/>
            </a:xfrm>
            <a:prstGeom prst="rect">
              <a:avLst/>
            </a:prstGeom>
          </p:spPr>
        </p:pic>
        <p:sp>
          <p:nvSpPr>
            <p:cNvPr id="24" name="Rettangolo 20"/>
            <p:cNvSpPr/>
            <p:nvPr/>
          </p:nvSpPr>
          <p:spPr>
            <a:xfrm>
              <a:off x="2799498" y="5612970"/>
              <a:ext cx="22932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99FF"/>
                  </a:solidFill>
                </a:rPr>
                <a:t>National Research Council (CNR) </a:t>
              </a:r>
              <a:endParaRPr lang="it-IT" sz="1600" b="1" dirty="0">
                <a:solidFill>
                  <a:srgbClr val="0099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600"/>
            <a:stretch/>
          </p:blipFill>
          <p:spPr>
            <a:xfrm>
              <a:off x="2492249" y="5068923"/>
              <a:ext cx="882232" cy="905298"/>
            </a:xfrm>
            <a:prstGeom prst="rect">
              <a:avLst/>
            </a:prstGeom>
          </p:spPr>
        </p:pic>
      </p:grpSp>
      <p:pic>
        <p:nvPicPr>
          <p:cNvPr id="2050" name="Picture 2" descr="Mostra immagine original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9792">
            <a:off x="7577522" y="4574280"/>
            <a:ext cx="748442" cy="211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6441709" y="5717935"/>
            <a:ext cx="1420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University of Debrecen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2" y="1219200"/>
            <a:ext cx="2931011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/>
              <a:t>on optical </a:t>
            </a:r>
            <a:r>
              <a:rPr lang="en-GB" sz="3200" b="1" dirty="0" err="1"/>
              <a:t>fibers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3494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5029200" cy="1325563"/>
          </a:xfrm>
        </p:spPr>
        <p:txBody>
          <a:bodyPr/>
          <a:lstStyle/>
          <a:p>
            <a:r>
              <a:rPr lang="en-GB" sz="3200" b="1" dirty="0" smtClean="0"/>
              <a:t>Next projects… not yet submitted</a:t>
            </a: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609600" y="1981200"/>
            <a:ext cx="7904205" cy="1075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</a:rPr>
              <a:t>Testing of  a new hardware with a dedicated software handling High Voltage test in cryogenic environment to levels up to 3 kV and with </a:t>
            </a:r>
            <a:r>
              <a:rPr lang="en-US" b="1" dirty="0" err="1" smtClean="0">
                <a:latin typeface="Calibri" panose="020F0502020204030204" pitchFamily="34" charset="0"/>
              </a:rPr>
              <a:t>ultiplexing</a:t>
            </a:r>
            <a:r>
              <a:rPr lang="en-US" b="1" dirty="0" smtClean="0">
                <a:latin typeface="Calibri" panose="020F0502020204030204" pitchFamily="34" charset="0"/>
              </a:rPr>
              <a:t> capacity for different channels.</a:t>
            </a:r>
          </a:p>
          <a:p>
            <a:pPr marL="285750" indent="-285750" algn="just"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</a:endParaRPr>
          </a:p>
          <a:p>
            <a:pPr algn="just">
              <a:lnSpc>
                <a:spcPct val="70000"/>
              </a:lnSpc>
            </a:pPr>
            <a:r>
              <a:rPr lang="en-US" b="1" dirty="0" smtClean="0"/>
              <a:t> </a:t>
            </a:r>
          </a:p>
        </p:txBody>
      </p:sp>
      <p:pic>
        <p:nvPicPr>
          <p:cNvPr id="2050" name="Picture 2" descr="Mostra immagine origin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9792">
            <a:off x="7390834" y="2789910"/>
            <a:ext cx="748442" cy="211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5928911" y="4114800"/>
            <a:ext cx="1420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University of Debrecen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2" y="1219200"/>
            <a:ext cx="9199954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Development for an instrument </a:t>
            </a:r>
            <a:r>
              <a:rPr lang="en-GB" sz="3200" b="1" smtClean="0"/>
              <a:t>for high </a:t>
            </a:r>
            <a:r>
              <a:rPr lang="en-GB" sz="3200" b="1" dirty="0"/>
              <a:t>v</a:t>
            </a:r>
            <a:r>
              <a:rPr lang="en-GB" sz="3200" b="1" smtClean="0"/>
              <a:t>oltage </a:t>
            </a:r>
            <a:r>
              <a:rPr lang="en-GB" sz="3200" b="1" dirty="0" smtClean="0"/>
              <a:t>test</a:t>
            </a:r>
            <a:endParaRPr lang="en-US" sz="3200" b="1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l="59305" t="15657" r="22655" b="71081"/>
          <a:stretch/>
        </p:blipFill>
        <p:spPr>
          <a:xfrm>
            <a:off x="5395511" y="3352800"/>
            <a:ext cx="1126067" cy="46566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l="38027" t="14790" r="23456" b="34029"/>
          <a:stretch/>
        </p:blipFill>
        <p:spPr>
          <a:xfrm>
            <a:off x="762000" y="3276600"/>
            <a:ext cx="3760552" cy="28110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55626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work done within EUCARD2 was presented by the same team in the “NI Big Physics Summit @ CERN 2016.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5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667000"/>
            <a:ext cx="5334000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411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MagNet </a:t>
            </a:r>
            <a:r>
              <a:rPr lang="en-US" dirty="0" smtClean="0"/>
              <a:t>@ CERN IN SM18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5420360" cy="430657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77637" y="2971800"/>
            <a:ext cx="316636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MagNet</a:t>
            </a:r>
            <a:r>
              <a:rPr lang="en-US" dirty="0" smtClean="0"/>
              <a:t> is hosted at </a:t>
            </a:r>
          </a:p>
          <a:p>
            <a:pPr algn="ctr"/>
            <a:r>
              <a:rPr lang="en-US" dirty="0" smtClean="0"/>
              <a:t>CERN in b. 2173, known as SM18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Is a test stand for superconducting magnet test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3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276600" y="0"/>
            <a:ext cx="5334000" cy="661708"/>
          </a:xfrm>
        </p:spPr>
        <p:txBody>
          <a:bodyPr>
            <a:noAutofit/>
          </a:bodyPr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INSTALLATIONS for testing @ </a:t>
            </a:r>
            <a:r>
              <a:rPr lang="en-GB" sz="2400" b="1" dirty="0" err="1" smtClean="0">
                <a:solidFill>
                  <a:schemeClr val="tx1"/>
                </a:solidFill>
              </a:rPr>
              <a:t>MagNet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52400" y="1447800"/>
            <a:ext cx="4038600" cy="99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/>
              <a:t>10 operational </a:t>
            </a:r>
            <a:r>
              <a:rPr lang="en-US" sz="1400" u="sng" dirty="0" smtClean="0"/>
              <a:t>horizontal benches</a:t>
            </a:r>
          </a:p>
          <a:p>
            <a:pPr marL="0" indent="0">
              <a:buNone/>
            </a:pPr>
            <a:r>
              <a:rPr lang="en-US" sz="1400" dirty="0" smtClean="0"/>
              <a:t>To test magnets with their own cryostats allowing the feeding with </a:t>
            </a:r>
            <a:r>
              <a:rPr lang="en-US" sz="1600" dirty="0" smtClean="0"/>
              <a:t>current</a:t>
            </a:r>
            <a:r>
              <a:rPr lang="en-US" sz="1400" dirty="0" smtClean="0"/>
              <a:t>  up to 17 kA and coolant up down to 1.9 K </a:t>
            </a:r>
            <a:r>
              <a:rPr lang="en-US" sz="1400" dirty="0" err="1" smtClean="0"/>
              <a:t>LHe</a:t>
            </a:r>
            <a:r>
              <a:rPr lang="en-US" sz="1400" dirty="0" smtClean="0"/>
              <a:t>. Very much optimized for a series test for 2000 magnets in 5 years.</a:t>
            </a:r>
          </a:p>
        </p:txBody>
      </p:sp>
      <p:pic>
        <p:nvPicPr>
          <p:cNvPr id="9" name="Picture 2" descr="https://espace.cern.ch/test-te-dep-msc-tf/sm18/Picture/SM1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323" y="755101"/>
            <a:ext cx="4286029" cy="143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52400" y="2743200"/>
            <a:ext cx="3582087" cy="2845677"/>
            <a:chOff x="1907704" y="1052737"/>
            <a:chExt cx="6730311" cy="529252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6200000">
              <a:off x="2797940" y="594549"/>
              <a:ext cx="5292520" cy="62088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059832" y="5013176"/>
              <a:ext cx="1441484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8000"/>
                  </a:solidFill>
                </a:rPr>
                <a:t>HFM cryostat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16016" y="1268760"/>
              <a:ext cx="1710401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</a:rPr>
                <a:t>20 kA power </a:t>
              </a:r>
              <a:r>
                <a:rPr lang="en-US" sz="800" b="1" dirty="0">
                  <a:solidFill>
                    <a:srgbClr val="FF0000"/>
                  </a:solidFill>
                </a:rPr>
                <a:t>c</a:t>
              </a:r>
              <a:r>
                <a:rPr lang="en-US" sz="800" b="1" dirty="0" smtClean="0">
                  <a:solidFill>
                    <a:srgbClr val="FF0000"/>
                  </a:solidFill>
                </a:rPr>
                <a:t>onverter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5776" y="2924943"/>
              <a:ext cx="1146769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Control Room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95937" y="2636912"/>
              <a:ext cx="936104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70C0"/>
                  </a:solidFill>
                </a:rPr>
                <a:t>Valve box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43808" y="3789039"/>
              <a:ext cx="599783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70C0"/>
                  </a:solidFill>
                </a:rPr>
                <a:t>DAQ</a:t>
              </a:r>
              <a:r>
                <a:rPr lang="en-US" sz="800" b="1" dirty="0" smtClean="0">
                  <a:solidFill>
                    <a:srgbClr val="C00000"/>
                  </a:solidFill>
                </a:rPr>
                <a:t>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08305" y="4797153"/>
              <a:ext cx="1183382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70C0"/>
                  </a:solidFill>
                </a:rPr>
                <a:t>Cold buffer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92281" y="3573017"/>
              <a:ext cx="1545734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70C0"/>
                  </a:solidFill>
                </a:rPr>
                <a:t>Cryogenic</a:t>
              </a:r>
              <a:r>
                <a:rPr lang="en-US" sz="800" b="1" dirty="0">
                  <a:solidFill>
                    <a:srgbClr val="0070C0"/>
                  </a:solidFill>
                </a:rPr>
                <a:t> </a:t>
              </a:r>
              <a:r>
                <a:rPr lang="en-US" sz="800" b="1" dirty="0" smtClean="0">
                  <a:solidFill>
                    <a:srgbClr val="0070C0"/>
                  </a:solidFill>
                </a:rPr>
                <a:t>Control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4007" y="3501008"/>
              <a:ext cx="1453473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0070C0"/>
                  </a:solidFill>
                </a:rPr>
                <a:t>Cryogenic rack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27784" y="5661247"/>
              <a:ext cx="1710401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0000"/>
                  </a:solidFill>
                </a:rPr>
                <a:t>1</a:t>
              </a:r>
              <a:r>
                <a:rPr lang="en-US" sz="800" b="1" dirty="0" smtClean="0">
                  <a:solidFill>
                    <a:srgbClr val="FF0000"/>
                  </a:solidFill>
                </a:rPr>
                <a:t>0 kA power </a:t>
              </a:r>
              <a:r>
                <a:rPr lang="en-US" sz="800" b="1" dirty="0">
                  <a:solidFill>
                    <a:srgbClr val="FF0000"/>
                  </a:solidFill>
                </a:rPr>
                <a:t>c</a:t>
              </a:r>
              <a:r>
                <a:rPr lang="en-US" sz="800" b="1" dirty="0" smtClean="0">
                  <a:solidFill>
                    <a:srgbClr val="FF0000"/>
                  </a:solidFill>
                </a:rPr>
                <a:t>onverter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7704" y="3428999"/>
              <a:ext cx="1096825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solidFill>
                    <a:srgbClr val="0070C0"/>
                  </a:solidFill>
                </a:rPr>
                <a:t>Pumping </a:t>
              </a:r>
              <a:r>
                <a:rPr lang="en-GB" sz="800" b="1" dirty="0">
                  <a:solidFill>
                    <a:srgbClr val="0070C0"/>
                  </a:solidFill>
                </a:rPr>
                <a:t>l</a:t>
              </a:r>
              <a:r>
                <a:rPr lang="en-GB" sz="800" b="1" dirty="0" smtClean="0">
                  <a:solidFill>
                    <a:srgbClr val="0070C0"/>
                  </a:solidFill>
                </a:rPr>
                <a:t>ine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3848" y="2132856"/>
              <a:ext cx="1917304" cy="3207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</a:rPr>
                <a:t>20 kA water cooled cables</a:t>
              </a:r>
            </a:p>
          </p:txBody>
        </p:sp>
      </p:grpSp>
      <p:sp>
        <p:nvSpPr>
          <p:cNvPr id="23" name="Content Placeholder 4"/>
          <p:cNvSpPr txBox="1">
            <a:spLocks/>
          </p:cNvSpPr>
          <p:nvPr/>
        </p:nvSpPr>
        <p:spPr>
          <a:xfrm>
            <a:off x="4343400" y="2514600"/>
            <a:ext cx="4122753" cy="11317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4 vertical cryostats for 20 kA and 300 - 1. 9 K with possibility of variable temperature He gas feeding and a CRYO COOLER FOR 4.2 K</a:t>
            </a:r>
          </a:p>
          <a:p>
            <a:pPr lvl="1"/>
            <a:r>
              <a:rPr lang="en-US" sz="1200" dirty="0" smtClean="0"/>
              <a:t>Long cryostat with 1 insert+ 1 in preparation</a:t>
            </a:r>
          </a:p>
          <a:p>
            <a:pPr lvl="1"/>
            <a:r>
              <a:rPr lang="en-US" sz="1200" dirty="0" smtClean="0"/>
              <a:t>Diode and HTs lead cryostat with 3 inserts</a:t>
            </a:r>
          </a:p>
          <a:p>
            <a:pPr lvl="1"/>
            <a:r>
              <a:rPr lang="en-US" sz="1200" dirty="0" smtClean="0"/>
              <a:t>FRESCA2 magnet test station </a:t>
            </a:r>
            <a:r>
              <a:rPr lang="en-US" sz="1200" i="1" dirty="0" smtClean="0"/>
              <a:t>to be installed</a:t>
            </a:r>
          </a:p>
          <a:p>
            <a:pPr lvl="1"/>
            <a:r>
              <a:rPr lang="en-US" sz="1200" dirty="0" smtClean="0"/>
              <a:t>Large cryostat </a:t>
            </a:r>
            <a:r>
              <a:rPr lang="en-US" sz="1200" i="1" dirty="0" smtClean="0"/>
              <a:t>to be installed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257800" y="4104534"/>
            <a:ext cx="3317041" cy="2614966"/>
            <a:chOff x="251520" y="764704"/>
            <a:chExt cx="5688632" cy="5004290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01700" y="1052736"/>
              <a:ext cx="4510028" cy="3180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251520" y="3573016"/>
              <a:ext cx="1441484" cy="4417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rgbClr val="0070C0"/>
                  </a:solidFill>
                </a:rPr>
                <a:t>LN</a:t>
              </a:r>
              <a:r>
                <a:rPr lang="en-US" sz="900" b="1" baseline="-25000" dirty="0" smtClean="0">
                  <a:solidFill>
                    <a:srgbClr val="0070C0"/>
                  </a:solidFill>
                </a:rPr>
                <a:t>2</a:t>
              </a:r>
              <a:r>
                <a:rPr lang="en-US" sz="900" b="1" dirty="0" smtClean="0">
                  <a:solidFill>
                    <a:srgbClr val="0070C0"/>
                  </a:solidFill>
                </a:rPr>
                <a:t> tank</a:t>
              </a:r>
            </a:p>
          </p:txBody>
        </p:sp>
        <p:cxnSp>
          <p:nvCxnSpPr>
            <p:cNvPr id="27" name="Elbow Connector 26"/>
            <p:cNvCxnSpPr/>
            <p:nvPr/>
          </p:nvCxnSpPr>
          <p:spPr>
            <a:xfrm rot="10800000" flipH="1" flipV="1">
              <a:off x="511496" y="2136892"/>
              <a:ext cx="460104" cy="1436124"/>
            </a:xfrm>
            <a:prstGeom prst="bentConnector4">
              <a:avLst>
                <a:gd name="adj1" fmla="val 41428"/>
                <a:gd name="adj2" fmla="val 57149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/>
            <p:nvPr/>
          </p:nvCxnSpPr>
          <p:spPr>
            <a:xfrm rot="10800000" flipH="1" flipV="1">
              <a:off x="1763688" y="2348880"/>
              <a:ext cx="460104" cy="1436124"/>
            </a:xfrm>
            <a:prstGeom prst="bentConnector4">
              <a:avLst>
                <a:gd name="adj1" fmla="val 41428"/>
                <a:gd name="adj2" fmla="val 57149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835696" y="3789040"/>
              <a:ext cx="1183384" cy="9718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rgbClr val="0070C0"/>
                  </a:solidFill>
                </a:rPr>
                <a:t>Cryostat borrowed from RF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43808" y="764704"/>
              <a:ext cx="2304257" cy="123689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rgbClr val="0070C0"/>
                  </a:solidFill>
                </a:rPr>
                <a:t>Magnet Flushing Station recuperated from LHC Main Magnet series tests activity</a:t>
              </a:r>
              <a:endParaRPr lang="en-US" sz="900" b="1" dirty="0" smtClean="0">
                <a:solidFill>
                  <a:srgbClr val="C00000"/>
                </a:solidFill>
              </a:endParaRPr>
            </a:p>
          </p:txBody>
        </p:sp>
        <p:cxnSp>
          <p:nvCxnSpPr>
            <p:cNvPr id="31" name="Elbow Connector 30"/>
            <p:cNvCxnSpPr>
              <a:endCxn id="30" idx="2"/>
            </p:cNvCxnSpPr>
            <p:nvPr/>
          </p:nvCxnSpPr>
          <p:spPr>
            <a:xfrm>
              <a:off x="2483769" y="1844831"/>
              <a:ext cx="1512168" cy="156764"/>
            </a:xfrm>
            <a:prstGeom prst="bentConnector4">
              <a:avLst>
                <a:gd name="adj1" fmla="val 11905"/>
                <a:gd name="adj2" fmla="val 379066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/>
            <p:nvPr/>
          </p:nvCxnSpPr>
          <p:spPr>
            <a:xfrm>
              <a:off x="2313649" y="1700808"/>
              <a:ext cx="2402366" cy="72008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716017" y="2276873"/>
              <a:ext cx="1224135" cy="15019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rgbClr val="0070C0"/>
                  </a:solidFill>
                </a:rPr>
                <a:t>Transfer lines recuperated from CRG</a:t>
              </a:r>
              <a:endParaRPr lang="en-GB" sz="9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34" name="Elbow Connector 33"/>
            <p:cNvCxnSpPr/>
            <p:nvPr/>
          </p:nvCxnSpPr>
          <p:spPr>
            <a:xfrm rot="16200000" flipH="1">
              <a:off x="2819055" y="3525761"/>
              <a:ext cx="2160240" cy="526559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811404" y="4797152"/>
              <a:ext cx="2928712" cy="9718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rgbClr val="0070C0"/>
                  </a:solidFill>
                </a:rPr>
                <a:t>Control Room</a:t>
              </a:r>
            </a:p>
            <a:p>
              <a:pPr algn="ctr"/>
              <a:r>
                <a:rPr lang="en-US" sz="900" b="1" dirty="0" smtClean="0">
                  <a:solidFill>
                    <a:srgbClr val="0070C0"/>
                  </a:solidFill>
                </a:rPr>
                <a:t>Temporary placed in the parking area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289225" y="5749069"/>
            <a:ext cx="4327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Supercritical He feed Box with 20 kA powering capacity</a:t>
            </a:r>
          </a:p>
          <a:p>
            <a:r>
              <a:rPr lang="en-GB" sz="1400" dirty="0"/>
              <a:t>1</a:t>
            </a:r>
            <a:r>
              <a:rPr lang="en-GB" sz="1400" dirty="0" smtClean="0"/>
              <a:t> </a:t>
            </a:r>
            <a:r>
              <a:rPr lang="en-GB" sz="1400" dirty="0"/>
              <a:t>L</a:t>
            </a:r>
            <a:r>
              <a:rPr lang="en-GB" sz="1400" dirty="0" smtClean="0"/>
              <a:t>N2 test station without powering capacity</a:t>
            </a:r>
            <a:endParaRPr lang="en-GB" sz="1400" dirty="0"/>
          </a:p>
        </p:txBody>
      </p:sp>
      <p:cxnSp>
        <p:nvCxnSpPr>
          <p:cNvPr id="37" name="Elbow Connector 36"/>
          <p:cNvCxnSpPr>
            <a:stCxn id="8" idx="0"/>
            <a:endCxn id="9" idx="1"/>
          </p:cNvCxnSpPr>
          <p:nvPr/>
        </p:nvCxnSpPr>
        <p:spPr>
          <a:xfrm rot="16200000" flipH="1">
            <a:off x="3283106" y="336393"/>
            <a:ext cx="22809" cy="2245623"/>
          </a:xfrm>
          <a:prstGeom prst="bentConnector4">
            <a:avLst>
              <a:gd name="adj1" fmla="val -1002236"/>
              <a:gd name="adj2" fmla="val 94961"/>
            </a:avLst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5400000">
            <a:off x="5294015" y="2706985"/>
            <a:ext cx="203875" cy="1952706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6" idx="0"/>
          </p:cNvCxnSpPr>
          <p:nvPr/>
        </p:nvCxnSpPr>
        <p:spPr>
          <a:xfrm rot="16200000" flipV="1">
            <a:off x="2661956" y="4958049"/>
            <a:ext cx="567468" cy="1014572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36" idx="2"/>
          </p:cNvCxnSpPr>
          <p:nvPr/>
        </p:nvCxnSpPr>
        <p:spPr>
          <a:xfrm rot="5400000" flipH="1" flipV="1">
            <a:off x="3652185" y="4575670"/>
            <a:ext cx="1497409" cy="1895829"/>
          </a:xfrm>
          <a:prstGeom prst="bentConnector4">
            <a:avLst>
              <a:gd name="adj1" fmla="val -15266"/>
              <a:gd name="adj2" fmla="val -126190"/>
            </a:avLst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30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5943600" cy="1020762"/>
          </a:xfrm>
        </p:spPr>
        <p:txBody>
          <a:bodyPr/>
          <a:lstStyle/>
          <a:p>
            <a:r>
              <a:rPr lang="en-GB" b="1" dirty="0" smtClean="0"/>
              <a:t>Approved </a:t>
            </a:r>
            <a:r>
              <a:rPr lang="en-GB" b="1" dirty="0" err="1" smtClean="0"/>
              <a:t>MagNet</a:t>
            </a:r>
            <a:r>
              <a:rPr lang="en-GB" b="1" dirty="0" smtClean="0"/>
              <a:t> projects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430" y="1401923"/>
            <a:ext cx="8915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101B1D"/>
                </a:solidFill>
              </a:rPr>
              <a:t>1. </a:t>
            </a:r>
            <a:r>
              <a:rPr lang="en-GB" sz="1600" b="1" dirty="0" err="1" smtClean="0">
                <a:solidFill>
                  <a:srgbClr val="101B1D"/>
                </a:solidFill>
              </a:rPr>
              <a:t>FOSxCRYO</a:t>
            </a:r>
            <a:r>
              <a:rPr lang="en-GB" sz="1600" b="1" dirty="0" smtClean="0">
                <a:solidFill>
                  <a:srgbClr val="101B1D"/>
                </a:solidFill>
              </a:rPr>
              <a:t> (</a:t>
            </a:r>
            <a:r>
              <a:rPr lang="en-GB" sz="1600" b="1" dirty="0" err="1">
                <a:solidFill>
                  <a:srgbClr val="101B1D"/>
                </a:solidFill>
              </a:rPr>
              <a:t>F</a:t>
            </a:r>
            <a:r>
              <a:rPr lang="en-GB" sz="1600" dirty="0" err="1">
                <a:solidFill>
                  <a:srgbClr val="101B1D"/>
                </a:solidFill>
              </a:rPr>
              <a:t>iber</a:t>
            </a:r>
            <a:r>
              <a:rPr lang="en-GB" sz="1600" dirty="0">
                <a:solidFill>
                  <a:srgbClr val="101B1D"/>
                </a:solidFill>
              </a:rPr>
              <a:t> </a:t>
            </a:r>
            <a:r>
              <a:rPr lang="en-GB" sz="1600" b="1" dirty="0">
                <a:solidFill>
                  <a:srgbClr val="101B1D"/>
                </a:solidFill>
              </a:rPr>
              <a:t>O</a:t>
            </a:r>
            <a:r>
              <a:rPr lang="en-GB" sz="1600" dirty="0">
                <a:solidFill>
                  <a:srgbClr val="101B1D"/>
                </a:solidFill>
              </a:rPr>
              <a:t>ptic </a:t>
            </a:r>
            <a:r>
              <a:rPr lang="en-GB" sz="1600" b="1" dirty="0">
                <a:solidFill>
                  <a:srgbClr val="101B1D"/>
                </a:solidFill>
              </a:rPr>
              <a:t>S</a:t>
            </a:r>
            <a:r>
              <a:rPr lang="en-GB" sz="1600" dirty="0">
                <a:solidFill>
                  <a:srgbClr val="101B1D"/>
                </a:solidFill>
              </a:rPr>
              <a:t>ensors </a:t>
            </a:r>
            <a:r>
              <a:rPr lang="en-GB" sz="1600" b="1" dirty="0">
                <a:solidFill>
                  <a:srgbClr val="101B1D"/>
                </a:solidFill>
              </a:rPr>
              <a:t>FOR</a:t>
            </a:r>
            <a:r>
              <a:rPr lang="en-GB" sz="1600" dirty="0">
                <a:solidFill>
                  <a:srgbClr val="101B1D"/>
                </a:solidFill>
              </a:rPr>
              <a:t> </a:t>
            </a:r>
            <a:r>
              <a:rPr lang="en-GB" sz="1600" b="1" dirty="0" err="1">
                <a:solidFill>
                  <a:srgbClr val="101B1D"/>
                </a:solidFill>
              </a:rPr>
              <a:t>CRY</a:t>
            </a:r>
            <a:r>
              <a:rPr lang="en-GB" sz="1600" dirty="0" err="1">
                <a:solidFill>
                  <a:srgbClr val="101B1D"/>
                </a:solidFill>
              </a:rPr>
              <a:t>ogenic</a:t>
            </a:r>
            <a:r>
              <a:rPr lang="en-GB" sz="1600" dirty="0">
                <a:solidFill>
                  <a:srgbClr val="101B1D"/>
                </a:solidFill>
              </a:rPr>
              <a:t> </a:t>
            </a:r>
            <a:r>
              <a:rPr lang="en-GB" sz="1600" dirty="0" err="1">
                <a:solidFill>
                  <a:srgbClr val="101B1D"/>
                </a:solidFill>
              </a:rPr>
              <a:t>Applicati</a:t>
            </a:r>
            <a:r>
              <a:rPr lang="en-GB" sz="1600" b="1" dirty="0" err="1">
                <a:solidFill>
                  <a:srgbClr val="101B1D"/>
                </a:solidFill>
              </a:rPr>
              <a:t>O</a:t>
            </a:r>
            <a:r>
              <a:rPr lang="en-GB" sz="1600" dirty="0" err="1">
                <a:solidFill>
                  <a:srgbClr val="101B1D"/>
                </a:solidFill>
              </a:rPr>
              <a:t>ns</a:t>
            </a:r>
            <a:r>
              <a:rPr lang="en-GB" sz="1600" dirty="0">
                <a:solidFill>
                  <a:srgbClr val="101B1D"/>
                </a:solidFill>
              </a:rPr>
              <a:t> and </a:t>
            </a:r>
            <a:r>
              <a:rPr lang="en-GB" sz="1600" b="1" dirty="0">
                <a:solidFill>
                  <a:srgbClr val="101B1D"/>
                </a:solidFill>
              </a:rPr>
              <a:t>S</a:t>
            </a:r>
            <a:r>
              <a:rPr lang="en-GB" sz="1600" dirty="0">
                <a:solidFill>
                  <a:srgbClr val="101B1D"/>
                </a:solidFill>
              </a:rPr>
              <a:t>uperconducting </a:t>
            </a:r>
            <a:r>
              <a:rPr lang="en-GB" sz="1600" dirty="0" smtClean="0">
                <a:solidFill>
                  <a:srgbClr val="101B1D"/>
                </a:solidFill>
              </a:rPr>
              <a:t>Magnets</a:t>
            </a:r>
            <a:r>
              <a:rPr lang="en-US" sz="1600" dirty="0">
                <a:solidFill>
                  <a:srgbClr val="101B1D"/>
                </a:solidFill>
              </a:rPr>
              <a:t>)</a:t>
            </a:r>
            <a:endParaRPr lang="en-GB" sz="1600" b="1" dirty="0" smtClean="0">
              <a:solidFill>
                <a:srgbClr val="101B1D"/>
              </a:solidFill>
            </a:endParaRPr>
          </a:p>
          <a:p>
            <a:r>
              <a:rPr lang="en-GB" sz="1400" b="1" dirty="0" smtClean="0">
                <a:solidFill>
                  <a:srgbClr val="101B1D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101B1D"/>
                </a:solidFill>
              </a:rPr>
              <a:t>Dr.</a:t>
            </a:r>
            <a:r>
              <a:rPr lang="en-GB" sz="1400" b="1" dirty="0" smtClean="0">
                <a:solidFill>
                  <a:srgbClr val="101B1D"/>
                </a:solidFill>
              </a:rPr>
              <a:t> Andrea Cusano </a:t>
            </a:r>
            <a:r>
              <a:rPr lang="en-GB" sz="1400" b="1" dirty="0" err="1" smtClean="0">
                <a:solidFill>
                  <a:srgbClr val="101B1D"/>
                </a:solidFill>
              </a:rPr>
              <a:t>UNIversity</a:t>
            </a:r>
            <a:r>
              <a:rPr lang="en-GB" sz="1400" b="1" dirty="0" smtClean="0">
                <a:solidFill>
                  <a:srgbClr val="101B1D"/>
                </a:solidFill>
              </a:rPr>
              <a:t> of </a:t>
            </a:r>
            <a:r>
              <a:rPr lang="en-GB" sz="1400" b="1" dirty="0" err="1" smtClean="0">
                <a:solidFill>
                  <a:srgbClr val="101B1D"/>
                </a:solidFill>
              </a:rPr>
              <a:t>Sanio</a:t>
            </a:r>
            <a:r>
              <a:rPr lang="en-GB" sz="1400" b="1" dirty="0" smtClean="0">
                <a:solidFill>
                  <a:srgbClr val="101B1D"/>
                </a:solidFill>
              </a:rPr>
              <a:t> (IT)</a:t>
            </a:r>
          </a:p>
          <a:p>
            <a:r>
              <a:rPr lang="en-GB" sz="1400" dirty="0" smtClean="0">
                <a:solidFill>
                  <a:srgbClr val="101B1D"/>
                </a:solidFill>
              </a:rPr>
              <a:t>7 members ( It + Hu)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6287" y="2096127"/>
            <a:ext cx="8915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2. ThMo_Nb</a:t>
            </a:r>
            <a:r>
              <a:rPr lang="en-GB" sz="1600" b="1" baseline="-25000" dirty="0" smtClean="0">
                <a:solidFill>
                  <a:srgbClr val="000000"/>
                </a:solidFill>
              </a:rPr>
              <a:t>3</a:t>
            </a:r>
            <a:r>
              <a:rPr lang="en-GB" sz="1600" b="1" dirty="0" smtClean="0">
                <a:solidFill>
                  <a:srgbClr val="000000"/>
                </a:solidFill>
              </a:rPr>
              <a:t>Sn  (</a:t>
            </a:r>
            <a:r>
              <a:rPr lang="en-GB" sz="1600" b="1" cap="small" dirty="0">
                <a:solidFill>
                  <a:srgbClr val="000000"/>
                </a:solidFill>
              </a:rPr>
              <a:t>Numerical modelling of Nb</a:t>
            </a:r>
            <a:r>
              <a:rPr lang="en-GB" sz="1600" b="1" cap="small" baseline="-25000" dirty="0">
                <a:solidFill>
                  <a:srgbClr val="000000"/>
                </a:solidFill>
              </a:rPr>
              <a:t>3</a:t>
            </a:r>
            <a:r>
              <a:rPr lang="en-GB" sz="1600" b="1" cap="small" dirty="0">
                <a:solidFill>
                  <a:srgbClr val="000000"/>
                </a:solidFill>
              </a:rPr>
              <a:t>Sn magnets for particle accelerators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)</a:t>
            </a:r>
            <a:endParaRPr lang="en-GB" sz="1600" b="1" dirty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</a:rPr>
              <a:t>Fabrizzio</a:t>
            </a:r>
            <a:r>
              <a:rPr lang="en-GB" sz="1400" b="1" dirty="0" smtClean="0">
                <a:solidFill>
                  <a:srgbClr val="000000"/>
                </a:solidFill>
              </a:rPr>
              <a:t> Bellina </a:t>
            </a:r>
            <a:r>
              <a:rPr lang="en-GB" sz="1400" b="1" dirty="0" err="1" smtClean="0">
                <a:solidFill>
                  <a:srgbClr val="000000"/>
                </a:solidFill>
              </a:rPr>
              <a:t>UNIversity</a:t>
            </a:r>
            <a:r>
              <a:rPr lang="en-GB" sz="1400" b="1" dirty="0" smtClean="0">
                <a:solidFill>
                  <a:srgbClr val="000000"/>
                </a:solidFill>
              </a:rPr>
              <a:t> of Udine (IT)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5 members ( IT+ USA)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430" y="2860474"/>
            <a:ext cx="54167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3. </a:t>
            </a:r>
            <a:r>
              <a:rPr lang="en-GB" sz="1600" b="1" dirty="0" err="1" smtClean="0">
                <a:solidFill>
                  <a:srgbClr val="000000"/>
                </a:solidFill>
              </a:rPr>
              <a:t>AMIT_Mag</a:t>
            </a:r>
            <a:r>
              <a:rPr lang="en-GB" sz="1600" b="1" dirty="0" smtClean="0">
                <a:solidFill>
                  <a:srgbClr val="000000"/>
                </a:solidFill>
              </a:rPr>
              <a:t> </a:t>
            </a:r>
            <a:r>
              <a:rPr lang="en-GB" sz="1600" b="1" dirty="0" err="1">
                <a:solidFill>
                  <a:srgbClr val="000000"/>
                </a:solidFill>
              </a:rPr>
              <a:t>HeBP</a:t>
            </a:r>
            <a:r>
              <a:rPr lang="en-GB" sz="1600" b="1" dirty="0">
                <a:solidFill>
                  <a:srgbClr val="000000"/>
                </a:solidFill>
              </a:rPr>
              <a:t> (AMIT Magnet Helium Bath </a:t>
            </a:r>
            <a:r>
              <a:rPr lang="en-GB" sz="1600" b="1" dirty="0" smtClean="0">
                <a:solidFill>
                  <a:srgbClr val="000000"/>
                </a:solidFill>
              </a:rPr>
              <a:t>Performance)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Fernando Toral CIEMAT (SP)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5 </a:t>
            </a:r>
            <a:r>
              <a:rPr lang="en-GB" sz="1400" dirty="0">
                <a:solidFill>
                  <a:srgbClr val="000000"/>
                </a:solidFill>
              </a:rPr>
              <a:t>members (all SP</a:t>
            </a:r>
            <a:r>
              <a:rPr lang="en-GB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8566" y="3584582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4. </a:t>
            </a:r>
            <a:r>
              <a:rPr lang="en-GB" sz="1600" b="1" dirty="0" err="1">
                <a:solidFill>
                  <a:srgbClr val="000000"/>
                </a:solidFill>
              </a:rPr>
              <a:t>ContSysTempSens</a:t>
            </a:r>
            <a:r>
              <a:rPr lang="en-GB" sz="1600" b="1" dirty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 (</a:t>
            </a:r>
            <a:r>
              <a:rPr lang="en-GB" sz="1600" b="1" dirty="0">
                <a:solidFill>
                  <a:srgbClr val="000000"/>
                </a:solidFill>
              </a:rPr>
              <a:t>C</a:t>
            </a:r>
            <a:r>
              <a:rPr lang="en-GB" sz="1600" dirty="0">
                <a:solidFill>
                  <a:srgbClr val="000000"/>
                </a:solidFill>
              </a:rPr>
              <a:t>ontrol </a:t>
            </a:r>
            <a:r>
              <a:rPr lang="en-GB" sz="1600" b="1" dirty="0">
                <a:solidFill>
                  <a:srgbClr val="000000"/>
                </a:solidFill>
              </a:rPr>
              <a:t>S</a:t>
            </a:r>
            <a:r>
              <a:rPr lang="en-GB" sz="1600" dirty="0">
                <a:solidFill>
                  <a:srgbClr val="000000"/>
                </a:solidFill>
              </a:rPr>
              <a:t>ystem for </a:t>
            </a:r>
            <a:r>
              <a:rPr lang="en-GB" sz="1600" b="1" dirty="0">
                <a:solidFill>
                  <a:srgbClr val="000000"/>
                </a:solidFill>
              </a:rPr>
              <a:t>Temp</a:t>
            </a:r>
            <a:r>
              <a:rPr lang="en-GB" sz="1600" dirty="0">
                <a:solidFill>
                  <a:srgbClr val="000000"/>
                </a:solidFill>
              </a:rPr>
              <a:t>erature </a:t>
            </a:r>
            <a:r>
              <a:rPr lang="en-GB" sz="1600" b="1" dirty="0">
                <a:solidFill>
                  <a:srgbClr val="000000"/>
                </a:solidFill>
              </a:rPr>
              <a:t>Sens</a:t>
            </a:r>
            <a:r>
              <a:rPr lang="en-GB" sz="1600" dirty="0">
                <a:solidFill>
                  <a:srgbClr val="000000"/>
                </a:solidFill>
              </a:rPr>
              <a:t>ors 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0000"/>
                </a:solidFill>
              </a:rPr>
              <a:t>Dr.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</a:rPr>
              <a:t>Vardaine</a:t>
            </a:r>
            <a:r>
              <a:rPr lang="en-GB" sz="1400" b="1" dirty="0" smtClean="0">
                <a:solidFill>
                  <a:srgbClr val="000000"/>
                </a:solidFill>
              </a:rPr>
              <a:t> Szarka Angela University of Debrecen (HU)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4 members (all HU)</a:t>
            </a:r>
          </a:p>
        </p:txBody>
      </p:sp>
      <p:sp>
        <p:nvSpPr>
          <p:cNvPr id="13" name="Vertical Scroll 12"/>
          <p:cNvSpPr/>
          <p:nvPr/>
        </p:nvSpPr>
        <p:spPr>
          <a:xfrm>
            <a:off x="8153400" y="5410200"/>
            <a:ext cx="990600" cy="685800"/>
          </a:xfrm>
          <a:prstGeom prst="verticalScroll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New</a:t>
            </a:r>
            <a:endParaRPr lang="en-US" sz="1400" dirty="0"/>
          </a:p>
          <a:p>
            <a:pPr algn="ctr"/>
            <a:r>
              <a:rPr lang="en-US" sz="1400" dirty="0" smtClean="0"/>
              <a:t>Proposal arrived</a:t>
            </a:r>
          </a:p>
        </p:txBody>
      </p:sp>
      <p:sp>
        <p:nvSpPr>
          <p:cNvPr id="15" name="Vertical Scroll 14"/>
          <p:cNvSpPr/>
          <p:nvPr/>
        </p:nvSpPr>
        <p:spPr>
          <a:xfrm>
            <a:off x="8158999" y="1434541"/>
            <a:ext cx="929039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  <p:sp>
        <p:nvSpPr>
          <p:cNvPr id="11" name="Vertical Scroll 10"/>
          <p:cNvSpPr/>
          <p:nvPr/>
        </p:nvSpPr>
        <p:spPr>
          <a:xfrm>
            <a:off x="8195790" y="2169006"/>
            <a:ext cx="931655" cy="623682"/>
          </a:xfrm>
          <a:prstGeom prst="verticalScroll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finished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44196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5</a:t>
            </a:r>
            <a:r>
              <a:rPr lang="en-GB" sz="1600" b="1" dirty="0" smtClean="0">
                <a:solidFill>
                  <a:srgbClr val="0070C0"/>
                </a:solidFill>
              </a:rPr>
              <a:t>. </a:t>
            </a:r>
            <a:r>
              <a:rPr lang="en-GB" sz="1600" dirty="0" smtClean="0">
                <a:solidFill>
                  <a:srgbClr val="0070C0"/>
                </a:solidFill>
              </a:rPr>
              <a:t>AHTDRMC (</a:t>
            </a:r>
            <a:r>
              <a:rPr lang="en-GB" sz="1600" b="1" dirty="0" smtClean="0">
                <a:solidFill>
                  <a:srgbClr val="0070C0"/>
                </a:solidFill>
              </a:rPr>
              <a:t>A</a:t>
            </a:r>
            <a:r>
              <a:rPr lang="en-GB" sz="1600" dirty="0" smtClean="0">
                <a:solidFill>
                  <a:srgbClr val="0070C0"/>
                </a:solidFill>
              </a:rPr>
              <a:t>nalysis of the </a:t>
            </a:r>
            <a:r>
              <a:rPr lang="en-GB" sz="1600" b="1" dirty="0" smtClean="0">
                <a:solidFill>
                  <a:srgbClr val="0070C0"/>
                </a:solidFill>
              </a:rPr>
              <a:t>H</a:t>
            </a:r>
            <a:r>
              <a:rPr lang="en-GB" sz="1600" dirty="0" smtClean="0">
                <a:solidFill>
                  <a:srgbClr val="0070C0"/>
                </a:solidFill>
              </a:rPr>
              <a:t>eater </a:t>
            </a:r>
            <a:r>
              <a:rPr lang="en-GB" sz="1600" b="1" dirty="0" smtClean="0">
                <a:solidFill>
                  <a:srgbClr val="0070C0"/>
                </a:solidFill>
              </a:rPr>
              <a:t>T</a:t>
            </a:r>
            <a:r>
              <a:rPr lang="en-GB" sz="1600" dirty="0" smtClean="0">
                <a:solidFill>
                  <a:srgbClr val="0070C0"/>
                </a:solidFill>
              </a:rPr>
              <a:t>ests </a:t>
            </a:r>
            <a:r>
              <a:rPr lang="en-GB" sz="1600" b="1" dirty="0">
                <a:solidFill>
                  <a:srgbClr val="0070C0"/>
                </a:solidFill>
              </a:rPr>
              <a:t>D</a:t>
            </a:r>
            <a:r>
              <a:rPr lang="en-GB" sz="1600" dirty="0" smtClean="0">
                <a:solidFill>
                  <a:srgbClr val="0070C0"/>
                </a:solidFill>
              </a:rPr>
              <a:t>ata from the Nb</a:t>
            </a:r>
            <a:r>
              <a:rPr lang="en-GB" sz="1600" baseline="-25000" dirty="0" smtClean="0">
                <a:solidFill>
                  <a:srgbClr val="0070C0"/>
                </a:solidFill>
              </a:rPr>
              <a:t>3</a:t>
            </a:r>
            <a:r>
              <a:rPr lang="en-GB" sz="1600" dirty="0" smtClean="0">
                <a:solidFill>
                  <a:srgbClr val="0070C0"/>
                </a:solidFill>
              </a:rPr>
              <a:t>Sn-model magnet)</a:t>
            </a:r>
            <a:endParaRPr lang="en-GB" sz="1600" dirty="0">
              <a:solidFill>
                <a:srgbClr val="0070C0"/>
              </a:solidFill>
            </a:endParaRPr>
          </a:p>
          <a:p>
            <a:r>
              <a:rPr lang="en-GB" sz="1400" b="1" dirty="0" smtClean="0">
                <a:solidFill>
                  <a:srgbClr val="0070C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70C0"/>
                </a:solidFill>
              </a:rPr>
              <a:t>Dr.</a:t>
            </a:r>
            <a:r>
              <a:rPr lang="en-GB" sz="1400" b="1" dirty="0" smtClean="0">
                <a:solidFill>
                  <a:srgbClr val="0070C0"/>
                </a:solidFill>
              </a:rPr>
              <a:t> Tiina Mary Salmi (FI)</a:t>
            </a:r>
            <a:endParaRPr lang="en-GB" sz="1400" b="1" dirty="0">
              <a:solidFill>
                <a:srgbClr val="0070C0"/>
              </a:solidFill>
            </a:endParaRPr>
          </a:p>
          <a:p>
            <a:r>
              <a:rPr lang="en-GB" sz="1400" dirty="0" smtClean="0">
                <a:solidFill>
                  <a:srgbClr val="0070C0"/>
                </a:solidFill>
              </a:rPr>
              <a:t>4 members (all FI)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" y="5257800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6. </a:t>
            </a:r>
            <a:r>
              <a:rPr lang="en-GB" sz="1600" b="1" dirty="0">
                <a:solidFill>
                  <a:srgbClr val="0070C0"/>
                </a:solidFill>
              </a:rPr>
              <a:t>Electromagnetic and Thermal Analysis of Nb</a:t>
            </a:r>
            <a:r>
              <a:rPr lang="en-GB" sz="1600" b="1" baseline="-25000" dirty="0">
                <a:solidFill>
                  <a:srgbClr val="0070C0"/>
                </a:solidFill>
              </a:rPr>
              <a:t>3</a:t>
            </a:r>
            <a:r>
              <a:rPr lang="en-GB" sz="1600" b="1" dirty="0">
                <a:solidFill>
                  <a:srgbClr val="0070C0"/>
                </a:solidFill>
              </a:rPr>
              <a:t>Sn Cables and Magnets for Particle </a:t>
            </a:r>
            <a:r>
              <a:rPr lang="en-GB" sz="1600" b="1" dirty="0" smtClean="0">
                <a:solidFill>
                  <a:srgbClr val="0070C0"/>
                </a:solidFill>
              </a:rPr>
              <a:t>Accelerators ( MagTin2016)</a:t>
            </a:r>
            <a:endParaRPr lang="en-GB" sz="1600" dirty="0">
              <a:solidFill>
                <a:srgbClr val="0070C0"/>
              </a:solidFill>
            </a:endParaRPr>
          </a:p>
          <a:p>
            <a:r>
              <a:rPr lang="en-GB" sz="1400" b="1" dirty="0" smtClean="0">
                <a:solidFill>
                  <a:srgbClr val="0070C0"/>
                </a:solidFill>
              </a:rPr>
              <a:t>Project leader: </a:t>
            </a:r>
            <a:r>
              <a:rPr lang="en-GB" sz="1400" b="1" dirty="0" err="1" smtClean="0">
                <a:solidFill>
                  <a:srgbClr val="0070C0"/>
                </a:solidFill>
              </a:rPr>
              <a:t>Dr.</a:t>
            </a:r>
            <a:r>
              <a:rPr lang="en-GB" sz="1400" b="1" dirty="0" smtClean="0">
                <a:solidFill>
                  <a:srgbClr val="0070C0"/>
                </a:solidFill>
              </a:rPr>
              <a:t> </a:t>
            </a:r>
            <a:r>
              <a:rPr lang="en-GB" sz="1400" b="1" dirty="0" err="1">
                <a:solidFill>
                  <a:srgbClr val="0070C0"/>
                </a:solidFill>
              </a:rPr>
              <a:t>Dr.</a:t>
            </a:r>
            <a:r>
              <a:rPr lang="en-GB" sz="1400" b="1" dirty="0">
                <a:solidFill>
                  <a:srgbClr val="0070C0"/>
                </a:solidFill>
              </a:rPr>
              <a:t> </a:t>
            </a:r>
            <a:r>
              <a:rPr lang="en-GB" sz="1400" b="1" dirty="0" err="1">
                <a:solidFill>
                  <a:srgbClr val="0070C0"/>
                </a:solidFill>
              </a:rPr>
              <a:t>Fabrizzio</a:t>
            </a:r>
            <a:r>
              <a:rPr lang="en-GB" sz="1400" b="1" dirty="0">
                <a:solidFill>
                  <a:srgbClr val="0070C0"/>
                </a:solidFill>
              </a:rPr>
              <a:t> Bellina </a:t>
            </a:r>
            <a:r>
              <a:rPr lang="en-GB" sz="1400" b="1" dirty="0" err="1">
                <a:solidFill>
                  <a:srgbClr val="0070C0"/>
                </a:solidFill>
              </a:rPr>
              <a:t>UNIversity</a:t>
            </a:r>
            <a:r>
              <a:rPr lang="en-GB" sz="1400" b="1" dirty="0">
                <a:solidFill>
                  <a:srgbClr val="0070C0"/>
                </a:solidFill>
              </a:rPr>
              <a:t> of Udine (IT)</a:t>
            </a:r>
          </a:p>
          <a:p>
            <a:r>
              <a:rPr lang="en-GB" sz="1400" dirty="0" smtClean="0">
                <a:solidFill>
                  <a:srgbClr val="0070C0"/>
                </a:solidFill>
              </a:rPr>
              <a:t>4 members (all IT)</a:t>
            </a:r>
          </a:p>
        </p:txBody>
      </p:sp>
      <p:sp>
        <p:nvSpPr>
          <p:cNvPr id="21" name="Vertical Scroll 20"/>
          <p:cNvSpPr/>
          <p:nvPr/>
        </p:nvSpPr>
        <p:spPr>
          <a:xfrm>
            <a:off x="5943600" y="2743200"/>
            <a:ext cx="2057400" cy="623682"/>
          </a:xfrm>
          <a:prstGeom prst="verticalScroll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Finished </a:t>
            </a:r>
          </a:p>
          <a:p>
            <a:pPr algn="ctr"/>
            <a:r>
              <a:rPr lang="en-US" sz="1400" dirty="0" smtClean="0"/>
              <a:t>see </a:t>
            </a:r>
            <a:r>
              <a:rPr lang="en-US" sz="1400" dirty="0" err="1"/>
              <a:t>t</a:t>
            </a:r>
            <a:r>
              <a:rPr lang="en-US" sz="1400" dirty="0" err="1" smtClean="0"/>
              <a:t>alke</a:t>
            </a:r>
            <a:r>
              <a:rPr lang="en-US" sz="1400" dirty="0" smtClean="0"/>
              <a:t> of F. </a:t>
            </a:r>
            <a:r>
              <a:rPr lang="en-US" sz="1400" dirty="0" err="1" smtClean="0"/>
              <a:t>Toral</a:t>
            </a:r>
            <a:endParaRPr lang="en-US" sz="1400" dirty="0"/>
          </a:p>
        </p:txBody>
      </p:sp>
      <p:sp>
        <p:nvSpPr>
          <p:cNvPr id="22" name="Vertical Scroll 21"/>
          <p:cNvSpPr/>
          <p:nvPr/>
        </p:nvSpPr>
        <p:spPr>
          <a:xfrm>
            <a:off x="8195789" y="3619521"/>
            <a:ext cx="929039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  <p:sp>
        <p:nvSpPr>
          <p:cNvPr id="23" name="Vertical Scroll 22"/>
          <p:cNvSpPr/>
          <p:nvPr/>
        </p:nvSpPr>
        <p:spPr>
          <a:xfrm>
            <a:off x="8158998" y="4367695"/>
            <a:ext cx="929039" cy="585305"/>
          </a:xfrm>
          <a:prstGeom prst="verticalScroll">
            <a:avLst/>
          </a:prstGeom>
          <a:solidFill>
            <a:srgbClr val="7D85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ongoing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40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Project proposals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136" t="10692" r="7172" b="3915"/>
          <a:stretch/>
        </p:blipFill>
        <p:spPr>
          <a:xfrm>
            <a:off x="228600" y="1371600"/>
            <a:ext cx="6140181" cy="37480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407" t="15351" r="9353" b="23101"/>
          <a:stretch/>
        </p:blipFill>
        <p:spPr>
          <a:xfrm>
            <a:off x="3276600" y="3886200"/>
            <a:ext cx="5630499" cy="259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24600" y="2590800"/>
            <a:ext cx="2274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Just approved….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3330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19800" cy="1020762"/>
          </a:xfrm>
        </p:spPr>
        <p:txBody>
          <a:bodyPr/>
          <a:lstStyle/>
          <a:p>
            <a:r>
              <a:rPr lang="en-GB" sz="3200" b="1" dirty="0" smtClean="0"/>
              <a:t>Status of the TNA </a:t>
            </a:r>
            <a:r>
              <a:rPr lang="en-GB" sz="3200" b="1" dirty="0" err="1" smtClean="0"/>
              <a:t>MagNet</a:t>
            </a:r>
            <a:r>
              <a:rPr lang="en-GB" sz="3200" b="1" dirty="0" smtClean="0"/>
              <a:t> 2016	</a:t>
            </a:r>
            <a:endParaRPr lang="en-GB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47800"/>
            <a:ext cx="41910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1540 (over 1920) accesses  given</a:t>
            </a:r>
          </a:p>
          <a:p>
            <a:r>
              <a:rPr lang="en-US" sz="2000" dirty="0" smtClean="0"/>
              <a:t>6 ( over 8) projects </a:t>
            </a:r>
          </a:p>
          <a:p>
            <a:r>
              <a:rPr lang="en-US" sz="2000" dirty="0" smtClean="0"/>
              <a:t>10 universities and institutes</a:t>
            </a:r>
          </a:p>
          <a:p>
            <a:r>
              <a:rPr lang="en-US" sz="2000" dirty="0" smtClean="0"/>
              <a:t>5 countries ( </a:t>
            </a:r>
            <a:r>
              <a:rPr lang="en-US" sz="1600" dirty="0" smtClean="0"/>
              <a:t>IT, SP, HU, USA, FI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22 ( over 60) users </a:t>
            </a:r>
          </a:p>
          <a:p>
            <a:r>
              <a:rPr lang="en-US" sz="2000" dirty="0" smtClean="0"/>
              <a:t>38 travels to CERN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438400" y="1752600"/>
            <a:ext cx="2171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STATUS in 2016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601159"/>
              </p:ext>
            </p:extLst>
          </p:nvPr>
        </p:nvGraphicFramePr>
        <p:xfrm>
          <a:off x="457200" y="3124200"/>
          <a:ext cx="5435600" cy="3270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5560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24200" y="381000"/>
            <a:ext cx="6019800" cy="10207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Access distribution in </a:t>
            </a:r>
            <a:r>
              <a:rPr lang="en-GB" sz="3200" b="1" dirty="0" err="1" smtClean="0"/>
              <a:t>MagNet</a:t>
            </a:r>
            <a:endParaRPr lang="en-GB" sz="3200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130376"/>
              </p:ext>
            </p:extLst>
          </p:nvPr>
        </p:nvGraphicFramePr>
        <p:xfrm>
          <a:off x="0" y="1371600"/>
          <a:ext cx="557212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081787"/>
              </p:ext>
            </p:extLst>
          </p:nvPr>
        </p:nvGraphicFramePr>
        <p:xfrm>
          <a:off x="3061406" y="3417711"/>
          <a:ext cx="6051550" cy="340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368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853" t="18865" r="21468" b="40520"/>
          <a:stretch/>
        </p:blipFill>
        <p:spPr>
          <a:xfrm>
            <a:off x="848722" y="1477742"/>
            <a:ext cx="5040108" cy="199465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568911" y="1477742"/>
            <a:ext cx="4798541" cy="1491341"/>
            <a:chOff x="3571102" y="-16476"/>
            <a:chExt cx="4798541" cy="1491341"/>
          </a:xfrm>
        </p:grpSpPr>
        <p:sp>
          <p:nvSpPr>
            <p:cNvPr id="10" name="TextBox 9"/>
            <p:cNvSpPr txBox="1"/>
            <p:nvPr/>
          </p:nvSpPr>
          <p:spPr>
            <a:xfrm rot="2078123">
              <a:off x="5832316" y="828534"/>
              <a:ext cx="25373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 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1.769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571102" y="-16476"/>
              <a:ext cx="378940" cy="181232"/>
            </a:xfrm>
            <a:prstGeom prst="ellipse">
              <a:avLst/>
            </a:prstGeom>
            <a:noFill/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43000" y="4975850"/>
            <a:ext cx="6326195" cy="1736846"/>
            <a:chOff x="1066800" y="4457998"/>
            <a:chExt cx="6630995" cy="2025148"/>
          </a:xfrm>
        </p:grpSpPr>
        <p:grpSp>
          <p:nvGrpSpPr>
            <p:cNvPr id="15" name="Group 14"/>
            <p:cNvGrpSpPr/>
            <p:nvPr/>
          </p:nvGrpSpPr>
          <p:grpSpPr>
            <a:xfrm>
              <a:off x="1066800" y="4457998"/>
              <a:ext cx="5334000" cy="2025148"/>
              <a:chOff x="1040984" y="4051231"/>
              <a:chExt cx="6246414" cy="244454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/>
              <a:srcRect l="8715" t="12262" r="7478" b="29430"/>
              <a:stretch/>
            </p:blipFill>
            <p:spPr>
              <a:xfrm>
                <a:off x="1040984" y="4051231"/>
                <a:ext cx="6246414" cy="2444546"/>
              </a:xfrm>
              <a:prstGeom prst="rect">
                <a:avLst/>
              </a:prstGeom>
            </p:spPr>
          </p:pic>
          <p:sp>
            <p:nvSpPr>
              <p:cNvPr id="13" name="Oval 12"/>
              <p:cNvSpPr/>
              <p:nvPr/>
            </p:nvSpPr>
            <p:spPr>
              <a:xfrm>
                <a:off x="2685866" y="4073021"/>
                <a:ext cx="333487" cy="281572"/>
              </a:xfrm>
              <a:prstGeom prst="ellipse">
                <a:avLst/>
              </a:prstGeom>
              <a:noFill/>
              <a:ln w="3492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338238">
              <a:off x="5968225" y="5422452"/>
              <a:ext cx="17295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 3.292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 rot="16200000">
            <a:off x="-2142457" y="3772052"/>
            <a:ext cx="523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Example:FOS x CRYO team</a:t>
            </a:r>
            <a:endParaRPr lang="fr-CH" sz="3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09800" y="3414300"/>
            <a:ext cx="6287108" cy="1577032"/>
            <a:chOff x="2100780" y="2585285"/>
            <a:chExt cx="6287108" cy="15770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l="14160" t="11936" r="13256" b="43612"/>
            <a:stretch/>
          </p:blipFill>
          <p:spPr>
            <a:xfrm>
              <a:off x="3810000" y="2585285"/>
              <a:ext cx="4577888" cy="15770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20573203">
              <a:off x="2100780" y="3461682"/>
              <a:ext cx="25373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Impact factor: 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2.32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638800" y="3838833"/>
              <a:ext cx="440724" cy="281572"/>
            </a:xfrm>
            <a:prstGeom prst="ellipse">
              <a:avLst/>
            </a:prstGeom>
            <a:noFill/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956264" y="386225"/>
            <a:ext cx="5638800" cy="762000"/>
          </a:xfrm>
        </p:spPr>
        <p:txBody>
          <a:bodyPr/>
          <a:lstStyle/>
          <a:p>
            <a:r>
              <a:rPr lang="en-US" b="1" dirty="0" smtClean="0"/>
              <a:t>JOURNAL publications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263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 rot="16200000">
            <a:off x="-2142457" y="3772052"/>
            <a:ext cx="523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Example:FOS x CRYO team</a:t>
            </a:r>
            <a:endParaRPr lang="fr-CH" sz="3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956264" y="386225"/>
            <a:ext cx="5638800" cy="762000"/>
          </a:xfrm>
        </p:spPr>
        <p:txBody>
          <a:bodyPr/>
          <a:lstStyle/>
          <a:p>
            <a:r>
              <a:rPr lang="en-US" b="1" dirty="0" smtClean="0"/>
              <a:t>CONFERENCE publications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1828800"/>
            <a:ext cx="7885257" cy="4224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en-US" sz="1200" b="1" dirty="0" smtClean="0"/>
              <a:t>“Fiber </a:t>
            </a:r>
            <a:r>
              <a:rPr lang="en-US" sz="1200" b="1" dirty="0"/>
              <a:t>Bragg Grating Sensors Based Monitoring System for Superconducting Accelerator </a:t>
            </a:r>
            <a:r>
              <a:rPr lang="en-US" sz="1200" b="1" dirty="0" smtClean="0"/>
              <a:t>Magnets” </a:t>
            </a:r>
            <a:br>
              <a:rPr lang="en-US" sz="1200" b="1" dirty="0" smtClean="0"/>
            </a:br>
            <a:r>
              <a:rPr lang="en-GB" sz="1050" dirty="0" smtClean="0"/>
              <a:t>A. Chiuchiolo, </a:t>
            </a:r>
            <a:r>
              <a:rPr lang="en-GB" sz="1050" dirty="0"/>
              <a:t>M. </a:t>
            </a:r>
            <a:r>
              <a:rPr lang="en-GB" sz="1050" dirty="0" smtClean="0"/>
              <a:t>Bajko, </a:t>
            </a:r>
            <a:r>
              <a:rPr lang="en-GB" sz="1050" dirty="0"/>
              <a:t>J. C. </a:t>
            </a:r>
            <a:r>
              <a:rPr lang="en-GB" sz="1050" dirty="0" smtClean="0"/>
              <a:t>Perez, </a:t>
            </a:r>
            <a:r>
              <a:rPr lang="en-GB" sz="1050" dirty="0"/>
              <a:t>H. </a:t>
            </a:r>
            <a:r>
              <a:rPr lang="en-GB" sz="1050" dirty="0" smtClean="0"/>
              <a:t>Bajas, </a:t>
            </a:r>
            <a:r>
              <a:rPr lang="en-GB" sz="1050" dirty="0"/>
              <a:t>M. </a:t>
            </a:r>
            <a:r>
              <a:rPr lang="en-GB" sz="1050" dirty="0" err="1" smtClean="0"/>
              <a:t>Consales</a:t>
            </a:r>
            <a:r>
              <a:rPr lang="en-GB" sz="1050" dirty="0" smtClean="0"/>
              <a:t>, </a:t>
            </a:r>
            <a:r>
              <a:rPr lang="en-GB" sz="1050" dirty="0"/>
              <a:t>M. </a:t>
            </a:r>
            <a:r>
              <a:rPr lang="en-GB" sz="1050" dirty="0" smtClean="0"/>
              <a:t>Giordano, </a:t>
            </a:r>
            <a:r>
              <a:rPr lang="en-US" sz="1050" dirty="0"/>
              <a:t>G. </a:t>
            </a:r>
            <a:r>
              <a:rPr lang="en-US" sz="1050" dirty="0" smtClean="0"/>
              <a:t>Breglio, </a:t>
            </a:r>
            <a:r>
              <a:rPr lang="en-US" sz="1050" dirty="0"/>
              <a:t>A. </a:t>
            </a:r>
            <a:r>
              <a:rPr lang="en-US" sz="1050" dirty="0" smtClean="0"/>
              <a:t>Cusano ; </a:t>
            </a:r>
            <a:r>
              <a:rPr lang="en-GB" sz="1050" i="1" dirty="0"/>
              <a:t>Photonics Conference, 2014 Third Mediterranean</a:t>
            </a:r>
            <a:r>
              <a:rPr lang="en-GB" sz="1050" dirty="0"/>
              <a:t> , vol., no., pp.1,3, 7-9 May </a:t>
            </a:r>
            <a:r>
              <a:rPr lang="en-GB" sz="1050" dirty="0" smtClean="0"/>
              <a:t>2014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“Fiber Bragg </a:t>
            </a:r>
            <a:r>
              <a:rPr lang="en-US" sz="1200" b="1" dirty="0"/>
              <a:t>Grating Sensor as Valuable Technological Platform for New Generation of Superconducting </a:t>
            </a:r>
            <a:r>
              <a:rPr lang="en-US" sz="1200" b="1" dirty="0" smtClean="0"/>
              <a:t>Magnets” </a:t>
            </a:r>
            <a:endParaRPr lang="fr-CH" sz="1200" dirty="0"/>
          </a:p>
          <a:p>
            <a:pPr lvl="1" algn="just"/>
            <a:r>
              <a:rPr lang="it-IT" sz="1050" dirty="0" smtClean="0"/>
              <a:t>A. Chiuchiolo, </a:t>
            </a:r>
            <a:r>
              <a:rPr lang="it-IT" sz="1050" dirty="0"/>
              <a:t>M. </a:t>
            </a:r>
            <a:r>
              <a:rPr lang="it-IT" sz="1050" dirty="0" smtClean="0"/>
              <a:t>Bajko, </a:t>
            </a:r>
            <a:r>
              <a:rPr lang="it-IT" sz="1050" dirty="0"/>
              <a:t>J. C. </a:t>
            </a:r>
            <a:r>
              <a:rPr lang="it-IT" sz="1050" dirty="0" smtClean="0"/>
              <a:t>Perez, </a:t>
            </a:r>
            <a:r>
              <a:rPr lang="it-IT" sz="1050" dirty="0"/>
              <a:t>H. </a:t>
            </a:r>
            <a:r>
              <a:rPr lang="it-IT" sz="1050" dirty="0" smtClean="0"/>
              <a:t>Bajas, </a:t>
            </a:r>
            <a:r>
              <a:rPr lang="it-IT" sz="1050" dirty="0"/>
              <a:t>P. </a:t>
            </a:r>
            <a:r>
              <a:rPr lang="it-IT" sz="1050" dirty="0" smtClean="0"/>
              <a:t>Viret, </a:t>
            </a:r>
            <a:r>
              <a:rPr lang="it-IT" sz="1050" dirty="0"/>
              <a:t>M. </a:t>
            </a:r>
            <a:r>
              <a:rPr lang="it-IT" sz="1050" dirty="0" smtClean="0"/>
              <a:t>Consales, </a:t>
            </a:r>
            <a:r>
              <a:rPr lang="it-IT" sz="1050" dirty="0"/>
              <a:t>M. </a:t>
            </a:r>
            <a:r>
              <a:rPr lang="it-IT" sz="1050" dirty="0" smtClean="0"/>
              <a:t>Giordano,  </a:t>
            </a:r>
            <a:r>
              <a:rPr lang="it-IT" sz="1050" dirty="0"/>
              <a:t>G. </a:t>
            </a:r>
            <a:r>
              <a:rPr lang="it-IT" sz="1050" dirty="0" smtClean="0"/>
              <a:t>Breglio, </a:t>
            </a:r>
            <a:r>
              <a:rPr lang="it-IT" sz="1050" dirty="0"/>
              <a:t>A. </a:t>
            </a:r>
            <a:r>
              <a:rPr lang="it-IT" sz="1050" dirty="0" smtClean="0"/>
              <a:t>Cusano; Proc</a:t>
            </a:r>
            <a:r>
              <a:rPr lang="it-IT" sz="1050" dirty="0"/>
              <a:t>. SPIE 9157, </a:t>
            </a:r>
            <a:r>
              <a:rPr lang="it-IT" sz="1050" dirty="0" smtClean="0"/>
              <a:t>23rd     International </a:t>
            </a:r>
            <a:r>
              <a:rPr lang="it-IT" sz="1050" dirty="0"/>
              <a:t>Conference on Optical Fibre Sensors, 91579I (June 2, 2014)</a:t>
            </a:r>
            <a:endParaRPr lang="it-IT" sz="1050" baseline="30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“Fiber </a:t>
            </a:r>
            <a:r>
              <a:rPr lang="en-US" sz="1200" b="1" dirty="0"/>
              <a:t>Optic Cryogenic Sensors for Superconducting Magnets and Superconducting Power Transmission lines at </a:t>
            </a:r>
            <a:r>
              <a:rPr lang="en-US" sz="1200" b="1" dirty="0" smtClean="0"/>
              <a:t>CERN”</a:t>
            </a:r>
            <a:endParaRPr lang="fr-CH" sz="1200" dirty="0"/>
          </a:p>
          <a:p>
            <a:pPr marL="685800" lvl="1" indent="-228600" algn="just">
              <a:buAutoNum type="alphaUcPeriod"/>
            </a:pPr>
            <a:r>
              <a:rPr lang="en-US" sz="1050" dirty="0" smtClean="0"/>
              <a:t>Chiuchiolo, </a:t>
            </a:r>
            <a:r>
              <a:rPr lang="en-US" sz="1050" dirty="0"/>
              <a:t>M. </a:t>
            </a:r>
            <a:r>
              <a:rPr lang="en-US" sz="1050" dirty="0" smtClean="0"/>
              <a:t>Bajko, </a:t>
            </a:r>
            <a:r>
              <a:rPr lang="en-US" sz="1050" dirty="0"/>
              <a:t>J. C. </a:t>
            </a:r>
            <a:r>
              <a:rPr lang="en-US" sz="1050" dirty="0" smtClean="0"/>
              <a:t>Perez, </a:t>
            </a:r>
            <a:r>
              <a:rPr lang="en-US" sz="1050" dirty="0"/>
              <a:t>H. </a:t>
            </a:r>
            <a:r>
              <a:rPr lang="en-US" sz="1050" dirty="0" smtClean="0"/>
              <a:t>Bajas, </a:t>
            </a:r>
            <a:r>
              <a:rPr lang="en-US" sz="1050" dirty="0"/>
              <a:t>M. </a:t>
            </a:r>
            <a:r>
              <a:rPr lang="en-US" sz="1050" dirty="0" err="1" smtClean="0"/>
              <a:t>Consales</a:t>
            </a:r>
            <a:r>
              <a:rPr lang="en-US" sz="1050" dirty="0" smtClean="0"/>
              <a:t>, </a:t>
            </a:r>
            <a:r>
              <a:rPr lang="en-US" sz="1050" dirty="0"/>
              <a:t>M. </a:t>
            </a:r>
            <a:r>
              <a:rPr lang="en-US" sz="1050" dirty="0" smtClean="0"/>
              <a:t>Giordano, </a:t>
            </a:r>
            <a:r>
              <a:rPr lang="en-US" sz="1050" dirty="0"/>
              <a:t>G. </a:t>
            </a:r>
            <a:r>
              <a:rPr lang="en-US" sz="1050" dirty="0" smtClean="0"/>
              <a:t>Breglio, </a:t>
            </a:r>
            <a:r>
              <a:rPr lang="fr-CH" sz="1050" dirty="0" smtClean="0"/>
              <a:t> </a:t>
            </a:r>
            <a:r>
              <a:rPr lang="en-US" sz="1050" dirty="0"/>
              <a:t>L. </a:t>
            </a:r>
            <a:r>
              <a:rPr lang="en-US" sz="1050" dirty="0" err="1" smtClean="0"/>
              <a:t>Palmieri</a:t>
            </a:r>
            <a:r>
              <a:rPr lang="en-US" sz="1050" dirty="0" smtClean="0"/>
              <a:t>, </a:t>
            </a:r>
            <a:r>
              <a:rPr lang="en-US" sz="1050" dirty="0"/>
              <a:t>A. </a:t>
            </a:r>
            <a:r>
              <a:rPr lang="en-US" sz="1050" dirty="0" smtClean="0"/>
              <a:t>Cusano, </a:t>
            </a:r>
            <a:r>
              <a:rPr lang="en-GB" sz="1050" i="1" dirty="0"/>
              <a:t>Proc. SPIE</a:t>
            </a:r>
            <a:r>
              <a:rPr lang="en-GB" sz="1050" dirty="0"/>
              <a:t> 9286, Second International Conference on Applications of Optics and Photonics, 92864B (August 22, 2014</a:t>
            </a:r>
            <a:r>
              <a:rPr lang="en-GB" sz="105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/>
              <a:t>“</a:t>
            </a:r>
            <a:r>
              <a:rPr lang="it-IT" sz="1200" b="1" dirty="0" smtClean="0"/>
              <a:t>Structural Health Monitoring of Superconducting Magnets using Fiber Bragg Grating Sensors</a:t>
            </a:r>
            <a:r>
              <a:rPr lang="en-US" sz="1200" b="1" dirty="0" smtClean="0"/>
              <a:t>”</a:t>
            </a:r>
            <a:r>
              <a:rPr lang="it-IT" sz="1200" b="1" dirty="0" smtClean="0"/>
              <a:t>  </a:t>
            </a:r>
          </a:p>
          <a:p>
            <a:pPr algn="just"/>
            <a:r>
              <a:rPr lang="it-IT" sz="1050" dirty="0" smtClean="0"/>
              <a:t>            A. Chiuchiolo, M. Bajko, J. C. Perez, H. Bajas, M. Guinchard, M. Giordano, G. Breglio, M. Consales, A. Cusano, </a:t>
            </a:r>
            <a:br>
              <a:rPr lang="it-IT" sz="1050" dirty="0" smtClean="0"/>
            </a:br>
            <a:r>
              <a:rPr lang="it-IT" sz="1050" dirty="0" smtClean="0"/>
              <a:t>           Proc. of </a:t>
            </a:r>
            <a:r>
              <a:rPr lang="en-GB" sz="1050" dirty="0" smtClean="0"/>
              <a:t>EWSHM - 7th European Workshop on Structural Health Monitoring, Jul 2014, Nantes, France. (2014).</a:t>
            </a:r>
            <a:endParaRPr lang="it-IT" sz="1050" baseline="30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alibri" panose="020F0502020204030204" pitchFamily="34" charset="0"/>
              </a:rPr>
              <a:t>“</a:t>
            </a:r>
            <a:r>
              <a:rPr lang="en-GB" sz="1200" b="1" dirty="0" smtClean="0"/>
              <a:t>Cryogenic temperature monitoring in superconducting power transmission line at CERN with hybrid multi-point and distributed fiber optic sensors</a:t>
            </a:r>
            <a:r>
              <a:rPr lang="fr-CH" sz="1200" b="1" dirty="0" smtClean="0"/>
              <a:t>” </a:t>
            </a:r>
          </a:p>
          <a:p>
            <a:pPr lvl="1" algn="just"/>
            <a:r>
              <a:rPr lang="it-IT" sz="1050" dirty="0" smtClean="0"/>
              <a:t>A. Chiuchiolo, L. Palmieric, M. Consales, M. Giordano, H. Bajas, A. Galtarossa, M. Bajko, A. Cusano</a:t>
            </a:r>
          </a:p>
          <a:p>
            <a:pPr lvl="1" algn="just"/>
            <a:r>
              <a:rPr lang="it-IT" sz="1050" dirty="0" smtClean="0"/>
              <a:t>Proc SPIE, </a:t>
            </a:r>
            <a:r>
              <a:rPr lang="it-IT" sz="1050" i="1" dirty="0" smtClean="0"/>
              <a:t>24°  International Conference on Optical Fibre Sensors, Brazil (September 2015)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b="1" dirty="0" smtClean="0"/>
              <a:t>“Advances in Fiber Optic Sensors Technology Development for temperature and strain measurements in Superconducting magnets and devices”</a:t>
            </a:r>
          </a:p>
          <a:p>
            <a:pPr algn="just"/>
            <a:r>
              <a:rPr lang="en-GB" sz="1200" b="1" dirty="0" smtClean="0"/>
              <a:t>       </a:t>
            </a:r>
            <a:r>
              <a:rPr lang="en-GB" sz="1050" dirty="0" smtClean="0"/>
              <a:t>A. Chiuchiolo, H. Bajas, M. Bajko , L. Bottura, M. Consales, A. Cusano, M. Giordano, J. C. Perez</a:t>
            </a:r>
          </a:p>
          <a:p>
            <a:pPr algn="just"/>
            <a:r>
              <a:rPr lang="it-IT" sz="1050" i="1" dirty="0" smtClean="0"/>
              <a:t>          24th  International Conference on Magnet Technology, Seoul, Korea  (October 2015), in press on </a:t>
            </a:r>
            <a:r>
              <a:rPr lang="en-GB" sz="1050" dirty="0"/>
              <a:t>IEEE Transactions on Applied Superconductivity</a:t>
            </a:r>
            <a:endParaRPr lang="it-IT" sz="1050" i="1" dirty="0" smtClean="0"/>
          </a:p>
          <a:p>
            <a:pPr marL="685800" lvl="1" indent="-228600" algn="just">
              <a:buAutoNum type="alphaUcPeriod"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400696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221CCF-AADF-46C2-AE96-E5CC90EE01F7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5275</TotalTime>
  <Words>824</Words>
  <Application>Microsoft Macintosh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WP9 MagNet </vt:lpstr>
      <vt:lpstr>MagNet @ CERN IN SM18</vt:lpstr>
      <vt:lpstr>INSTALLATIONS for testing @ MagNet</vt:lpstr>
      <vt:lpstr>Approved MagNet projects</vt:lpstr>
      <vt:lpstr>Project proposals</vt:lpstr>
      <vt:lpstr>Status of the TNA MagNet 2016 </vt:lpstr>
      <vt:lpstr>PowerPoint Presentation</vt:lpstr>
      <vt:lpstr>JOURNAL publications</vt:lpstr>
      <vt:lpstr>CONFERENCE publications</vt:lpstr>
      <vt:lpstr>What is ongoing today @ MagNet</vt:lpstr>
      <vt:lpstr>The upgrade of MagNet</vt:lpstr>
      <vt:lpstr>Next projects… not yet submitted</vt:lpstr>
      <vt:lpstr>Next projects… not yet submitted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Marta Bajko</cp:lastModifiedBy>
  <cp:revision>47</cp:revision>
  <dcterms:created xsi:type="dcterms:W3CDTF">2006-08-16T00:00:00Z</dcterms:created>
  <dcterms:modified xsi:type="dcterms:W3CDTF">2016-04-26T16:46:56Z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