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 id="2147483684" r:id="rId5"/>
  </p:sldMasterIdLst>
  <p:notesMasterIdLst>
    <p:notesMasterId r:id="rId30"/>
  </p:notesMasterIdLst>
  <p:handoutMasterIdLst>
    <p:handoutMasterId r:id="rId31"/>
  </p:handoutMasterIdLst>
  <p:sldIdLst>
    <p:sldId id="405" r:id="rId6"/>
    <p:sldId id="406" r:id="rId7"/>
    <p:sldId id="407" r:id="rId8"/>
    <p:sldId id="409" r:id="rId9"/>
    <p:sldId id="408" r:id="rId10"/>
    <p:sldId id="410" r:id="rId11"/>
    <p:sldId id="411" r:id="rId12"/>
    <p:sldId id="412" r:id="rId13"/>
    <p:sldId id="413" r:id="rId14"/>
    <p:sldId id="414" r:id="rId15"/>
    <p:sldId id="415" r:id="rId16"/>
    <p:sldId id="416" r:id="rId17"/>
    <p:sldId id="417" r:id="rId18"/>
    <p:sldId id="419" r:id="rId19"/>
    <p:sldId id="420" r:id="rId20"/>
    <p:sldId id="421" r:id="rId21"/>
    <p:sldId id="422" r:id="rId22"/>
    <p:sldId id="423" r:id="rId23"/>
    <p:sldId id="424" r:id="rId24"/>
    <p:sldId id="425" r:id="rId25"/>
    <p:sldId id="426" r:id="rId26"/>
    <p:sldId id="428" r:id="rId27"/>
    <p:sldId id="429" r:id="rId28"/>
    <p:sldId id="430" r:id="rId29"/>
  </p:sldIdLst>
  <p:sldSz cx="9144000" cy="6858000" type="screen4x3"/>
  <p:notesSz cx="6797675" cy="9928225"/>
  <p:defaultTextStyle>
    <a:defPPr>
      <a:defRPr lang="en-GB"/>
    </a:defPPr>
    <a:lvl1pPr algn="l" rtl="0" fontAlgn="base">
      <a:spcBef>
        <a:spcPct val="0"/>
      </a:spcBef>
      <a:spcAft>
        <a:spcPct val="0"/>
      </a:spcAft>
      <a:defRPr sz="2400" kern="1200">
        <a:solidFill>
          <a:schemeClr val="tx1"/>
        </a:solidFill>
        <a:latin typeface="Lucida Grande" pitchFamily="84" charset="0"/>
        <a:ea typeface="ヒラギノ角ゴ Pro W3"/>
        <a:cs typeface="ヒラギノ角ゴ Pro W3"/>
      </a:defRPr>
    </a:lvl1pPr>
    <a:lvl2pPr marL="457200" algn="l" rtl="0" fontAlgn="base">
      <a:spcBef>
        <a:spcPct val="0"/>
      </a:spcBef>
      <a:spcAft>
        <a:spcPct val="0"/>
      </a:spcAft>
      <a:defRPr sz="2400" kern="1200">
        <a:solidFill>
          <a:schemeClr val="tx1"/>
        </a:solidFill>
        <a:latin typeface="Lucida Grande" pitchFamily="84" charset="0"/>
        <a:ea typeface="ヒラギノ角ゴ Pro W3"/>
        <a:cs typeface="ヒラギノ角ゴ Pro W3"/>
      </a:defRPr>
    </a:lvl2pPr>
    <a:lvl3pPr marL="914400" algn="l" rtl="0" fontAlgn="base">
      <a:spcBef>
        <a:spcPct val="0"/>
      </a:spcBef>
      <a:spcAft>
        <a:spcPct val="0"/>
      </a:spcAft>
      <a:defRPr sz="2400" kern="1200">
        <a:solidFill>
          <a:schemeClr val="tx1"/>
        </a:solidFill>
        <a:latin typeface="Lucida Grande" pitchFamily="84" charset="0"/>
        <a:ea typeface="ヒラギノ角ゴ Pro W3"/>
        <a:cs typeface="ヒラギノ角ゴ Pro W3"/>
      </a:defRPr>
    </a:lvl3pPr>
    <a:lvl4pPr marL="1371600" algn="l" rtl="0" fontAlgn="base">
      <a:spcBef>
        <a:spcPct val="0"/>
      </a:spcBef>
      <a:spcAft>
        <a:spcPct val="0"/>
      </a:spcAft>
      <a:defRPr sz="2400" kern="1200">
        <a:solidFill>
          <a:schemeClr val="tx1"/>
        </a:solidFill>
        <a:latin typeface="Lucida Grande" pitchFamily="84" charset="0"/>
        <a:ea typeface="ヒラギノ角ゴ Pro W3"/>
        <a:cs typeface="ヒラギノ角ゴ Pro W3"/>
      </a:defRPr>
    </a:lvl4pPr>
    <a:lvl5pPr marL="1828800" algn="l" rtl="0" fontAlgn="base">
      <a:spcBef>
        <a:spcPct val="0"/>
      </a:spcBef>
      <a:spcAft>
        <a:spcPct val="0"/>
      </a:spcAft>
      <a:defRPr sz="2400" kern="1200">
        <a:solidFill>
          <a:schemeClr val="tx1"/>
        </a:solidFill>
        <a:latin typeface="Lucida Grande" pitchFamily="84" charset="0"/>
        <a:ea typeface="ヒラギノ角ゴ Pro W3"/>
        <a:cs typeface="ヒラギノ角ゴ Pro W3"/>
      </a:defRPr>
    </a:lvl5pPr>
    <a:lvl6pPr marL="2286000" algn="l" defTabSz="914400" rtl="0" eaLnBrk="1" latinLnBrk="0" hangingPunct="1">
      <a:defRPr sz="2400" kern="1200">
        <a:solidFill>
          <a:schemeClr val="tx1"/>
        </a:solidFill>
        <a:latin typeface="Lucida Grande" pitchFamily="84" charset="0"/>
        <a:ea typeface="ヒラギノ角ゴ Pro W3"/>
        <a:cs typeface="ヒラギノ角ゴ Pro W3"/>
      </a:defRPr>
    </a:lvl6pPr>
    <a:lvl7pPr marL="2743200" algn="l" defTabSz="914400" rtl="0" eaLnBrk="1" latinLnBrk="0" hangingPunct="1">
      <a:defRPr sz="2400" kern="1200">
        <a:solidFill>
          <a:schemeClr val="tx1"/>
        </a:solidFill>
        <a:latin typeface="Lucida Grande" pitchFamily="84" charset="0"/>
        <a:ea typeface="ヒラギノ角ゴ Pro W3"/>
        <a:cs typeface="ヒラギノ角ゴ Pro W3"/>
      </a:defRPr>
    </a:lvl7pPr>
    <a:lvl8pPr marL="3200400" algn="l" defTabSz="914400" rtl="0" eaLnBrk="1" latinLnBrk="0" hangingPunct="1">
      <a:defRPr sz="2400" kern="1200">
        <a:solidFill>
          <a:schemeClr val="tx1"/>
        </a:solidFill>
        <a:latin typeface="Lucida Grande" pitchFamily="84" charset="0"/>
        <a:ea typeface="ヒラギノ角ゴ Pro W3"/>
        <a:cs typeface="ヒラギノ角ゴ Pro W3"/>
      </a:defRPr>
    </a:lvl8pPr>
    <a:lvl9pPr marL="3657600" algn="l" defTabSz="914400" rtl="0" eaLnBrk="1" latinLnBrk="0" hangingPunct="1">
      <a:defRPr sz="2400" kern="1200">
        <a:solidFill>
          <a:schemeClr val="tx1"/>
        </a:solidFill>
        <a:latin typeface="Lucida Grande" pitchFamily="84" charset="0"/>
        <a:ea typeface="ヒラギノ角ゴ Pro W3"/>
        <a:cs typeface="ヒラギノ角ゴ Pro W3"/>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66"/>
    <a:srgbClr val="006600"/>
    <a:srgbClr val="E1E1FF"/>
    <a:srgbClr val="D0EAE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3" autoAdjust="0"/>
    <p:restoredTop sz="86554" autoAdjust="0"/>
  </p:normalViewPr>
  <p:slideViewPr>
    <p:cSldViewPr>
      <p:cViewPr varScale="1">
        <p:scale>
          <a:sx n="88" d="100"/>
          <a:sy n="88" d="100"/>
        </p:scale>
        <p:origin x="-756" y="-96"/>
      </p:cViewPr>
      <p:guideLst>
        <p:guide orient="horz" pos="2160"/>
        <p:guide pos="2880"/>
      </p:guideLst>
    </p:cSldViewPr>
  </p:slideViewPr>
  <p:outlineViewPr>
    <p:cViewPr>
      <p:scale>
        <a:sx n="33" d="100"/>
        <a:sy n="33" d="100"/>
      </p:scale>
      <p:origin x="0" y="15366"/>
    </p:cViewPr>
  </p:outlineViewPr>
  <p:notesTextViewPr>
    <p:cViewPr>
      <p:scale>
        <a:sx n="100" d="100"/>
        <a:sy n="100" d="100"/>
      </p:scale>
      <p:origin x="0" y="0"/>
    </p:cViewPr>
  </p:notesTextViewPr>
  <p:notesViewPr>
    <p:cSldViewPr>
      <p:cViewPr varScale="1">
        <p:scale>
          <a:sx n="71" d="100"/>
          <a:sy n="71" d="100"/>
        </p:scale>
        <p:origin x="-2436" y="-10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smtClean="0"/>
            </a:lvl1pPr>
          </a:lstStyle>
          <a:p>
            <a:pPr>
              <a:defRPr/>
            </a:pPr>
            <a:endParaRPr lang="en-GB"/>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smtClean="0"/>
            </a:lvl1pPr>
          </a:lstStyle>
          <a:p>
            <a:pPr>
              <a:defRPr/>
            </a:pPr>
            <a:fld id="{93AB3A44-5C9C-4F3B-84FB-144CDAA8F245}" type="datetimeFigureOut">
              <a:rPr lang="en-GB"/>
              <a:pPr>
                <a:defRPr/>
              </a:pPr>
              <a:t>06/10/2016</a:t>
            </a:fld>
            <a:endParaRPr lang="en-GB"/>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smtClean="0"/>
            </a:lvl1pPr>
          </a:lstStyle>
          <a:p>
            <a:pPr>
              <a:defRPr/>
            </a:pPr>
            <a:endParaRPr lang="en-GB"/>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5D2492D5-28EC-4C7A-B75E-2ED0A37BF665}" type="slidenum">
              <a:rPr lang="en-GB" altLang="en-US"/>
              <a:pPr/>
              <a:t>‹#›</a:t>
            </a:fld>
            <a:endParaRPr lang="en-GB"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46400" cy="496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200">
                <a:latin typeface="Lucida Grande" pitchFamily="84" charset="0"/>
                <a:ea typeface="ヒラギノ角ゴ Pro W3" pitchFamily="84" charset="-128"/>
                <a:cs typeface="+mn-cs"/>
              </a:defRPr>
            </a:lvl1pPr>
          </a:lstStyle>
          <a:p>
            <a:pPr>
              <a:defRPr/>
            </a:pPr>
            <a:endParaRPr lang="en-US"/>
          </a:p>
        </p:txBody>
      </p:sp>
      <p:sp>
        <p:nvSpPr>
          <p:cNvPr id="3075" name="Rectangle 3"/>
          <p:cNvSpPr>
            <a:spLocks noGrp="1" noChangeArrowheads="1"/>
          </p:cNvSpPr>
          <p:nvPr>
            <p:ph type="dt" idx="1"/>
          </p:nvPr>
        </p:nvSpPr>
        <p:spPr bwMode="auto">
          <a:xfrm>
            <a:off x="3851275" y="0"/>
            <a:ext cx="2946400" cy="496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200">
                <a:latin typeface="Lucida Grande" pitchFamily="84" charset="0"/>
                <a:ea typeface="ヒラギノ角ゴ Pro W3" pitchFamily="84" charset="-128"/>
                <a:cs typeface="+mn-cs"/>
              </a:defRPr>
            </a:lvl1pPr>
          </a:lstStyle>
          <a:p>
            <a:pPr>
              <a:defRPr/>
            </a:pPr>
            <a:endParaRPr lang="en-US"/>
          </a:p>
        </p:txBody>
      </p:sp>
      <p:sp>
        <p:nvSpPr>
          <p:cNvPr id="35844" name="Rectangle 4"/>
          <p:cNvSpPr>
            <a:spLocks noGrp="1" noRot="1" noChangeAspect="1" noChangeArrowheads="1" noTextEdit="1"/>
          </p:cNvSpPr>
          <p:nvPr>
            <p:ph type="sldImg" idx="2"/>
          </p:nvPr>
        </p:nvSpPr>
        <p:spPr bwMode="auto">
          <a:xfrm>
            <a:off x="915988" y="744538"/>
            <a:ext cx="4965700"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906463" y="4716463"/>
            <a:ext cx="4984750" cy="4467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8" name="Rectangle 6"/>
          <p:cNvSpPr>
            <a:spLocks noGrp="1" noChangeArrowheads="1"/>
          </p:cNvSpPr>
          <p:nvPr>
            <p:ph type="ftr" sz="quarter" idx="4"/>
          </p:nvPr>
        </p:nvSpPr>
        <p:spPr bwMode="auto">
          <a:xfrm>
            <a:off x="0" y="9431338"/>
            <a:ext cx="2946400" cy="4968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sz="1200">
                <a:latin typeface="Lucida Grande" pitchFamily="84" charset="0"/>
                <a:ea typeface="ヒラギノ角ゴ Pro W3" pitchFamily="84" charset="-128"/>
                <a:cs typeface="+mn-cs"/>
              </a:defRPr>
            </a:lvl1pPr>
          </a:lstStyle>
          <a:p>
            <a:pPr>
              <a:defRPr/>
            </a:pPr>
            <a:endParaRPr lang="en-US"/>
          </a:p>
        </p:txBody>
      </p:sp>
      <p:sp>
        <p:nvSpPr>
          <p:cNvPr id="3079" name="Rectangle 7"/>
          <p:cNvSpPr>
            <a:spLocks noGrp="1" noChangeArrowheads="1"/>
          </p:cNvSpPr>
          <p:nvPr>
            <p:ph type="sldNum" sz="quarter" idx="5"/>
          </p:nvPr>
        </p:nvSpPr>
        <p:spPr bwMode="auto">
          <a:xfrm>
            <a:off x="3851275" y="9431338"/>
            <a:ext cx="2946400" cy="4968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0" hangingPunct="0">
              <a:defRPr sz="1200"/>
            </a:lvl1pPr>
          </a:lstStyle>
          <a:p>
            <a:fld id="{197C89C1-D0E6-47B6-A4F0-BAFFEAFD082E}"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Lucida Grande" pitchFamily="84" charset="0"/>
        <a:ea typeface="ヒラギノ角ゴ Pro W3" pitchFamily="84" charset="-128"/>
        <a:cs typeface="ヒラギノ角ゴ Pro W3"/>
      </a:defRPr>
    </a:lvl1pPr>
    <a:lvl2pPr marL="457200" algn="l" rtl="0" eaLnBrk="0" fontAlgn="base" hangingPunct="0">
      <a:spcBef>
        <a:spcPct val="30000"/>
      </a:spcBef>
      <a:spcAft>
        <a:spcPct val="0"/>
      </a:spcAft>
      <a:defRPr sz="1200" kern="1200">
        <a:solidFill>
          <a:schemeClr val="tx1"/>
        </a:solidFill>
        <a:latin typeface="Lucida Grande" pitchFamily="84" charset="0"/>
        <a:ea typeface="ヒラギノ角ゴ Pro W3" pitchFamily="84" charset="-128"/>
        <a:cs typeface="ヒラギノ角ゴ Pro W3"/>
      </a:defRPr>
    </a:lvl2pPr>
    <a:lvl3pPr marL="914400" algn="l" rtl="0" eaLnBrk="0" fontAlgn="base" hangingPunct="0">
      <a:spcBef>
        <a:spcPct val="30000"/>
      </a:spcBef>
      <a:spcAft>
        <a:spcPct val="0"/>
      </a:spcAft>
      <a:defRPr sz="1200" kern="1200">
        <a:solidFill>
          <a:schemeClr val="tx1"/>
        </a:solidFill>
        <a:latin typeface="Lucida Grande" pitchFamily="84" charset="0"/>
        <a:ea typeface="ヒラギノ角ゴ Pro W3" pitchFamily="84" charset="-128"/>
        <a:cs typeface="ヒラギノ角ゴ Pro W3"/>
      </a:defRPr>
    </a:lvl3pPr>
    <a:lvl4pPr marL="1371600" algn="l" rtl="0" eaLnBrk="0" fontAlgn="base" hangingPunct="0">
      <a:spcBef>
        <a:spcPct val="30000"/>
      </a:spcBef>
      <a:spcAft>
        <a:spcPct val="0"/>
      </a:spcAft>
      <a:defRPr sz="1200" kern="1200">
        <a:solidFill>
          <a:schemeClr val="tx1"/>
        </a:solidFill>
        <a:latin typeface="Lucida Grande" pitchFamily="84" charset="0"/>
        <a:ea typeface="ヒラギノ角ゴ Pro W3" pitchFamily="84" charset="-128"/>
        <a:cs typeface="ヒラギノ角ゴ Pro W3"/>
      </a:defRPr>
    </a:lvl4pPr>
    <a:lvl5pPr marL="1828800" algn="l" rtl="0" eaLnBrk="0" fontAlgn="base" hangingPunct="0">
      <a:spcBef>
        <a:spcPct val="30000"/>
      </a:spcBef>
      <a:spcAft>
        <a:spcPct val="0"/>
      </a:spcAft>
      <a:defRPr sz="1200" kern="1200">
        <a:solidFill>
          <a:schemeClr val="tx1"/>
        </a:solidFill>
        <a:latin typeface="Lucida Grande" pitchFamily="84" charset="0"/>
        <a:ea typeface="ヒラギノ角ゴ Pro W3" pitchFamily="84" charset="-128"/>
        <a:cs typeface="ヒラギノ角ゴ Pro W3"/>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30425"/>
            <a:ext cx="9144000" cy="1470025"/>
          </a:xfrm>
        </p:spPr>
        <p:txBody>
          <a:bodyPr/>
          <a:lstStyle>
            <a:lvl1pPr>
              <a:defRPr sz="4400">
                <a:solidFill>
                  <a:schemeClr val="accent1">
                    <a:lumMod val="50000"/>
                  </a:schemeClr>
                </a:solidFill>
                <a:latin typeface="Arial" pitchFamily="34" charset="0"/>
                <a:cs typeface="Arial"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sz="2400">
                <a:latin typeface="Arial" pitchFamily="34" charset="0"/>
                <a:cs typeface="Arial"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3B13A72A-A771-4D48-B04D-6C3B77E70DBF}" type="slidenum">
              <a:rPr lang="en-US" altLang="en-US"/>
              <a:pPr/>
              <a:t>‹#›</a:t>
            </a:fld>
            <a:endParaRPr lang="en-US" altLang="en-US"/>
          </a:p>
        </p:txBody>
      </p:sp>
    </p:spTree>
    <p:extLst>
      <p:ext uri="{BB962C8B-B14F-4D97-AF65-F5344CB8AC3E}">
        <p14:creationId xmlns:p14="http://schemas.microsoft.com/office/powerpoint/2010/main" val="8256995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668663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800" b="1">
                <a:latin typeface="Arial" pitchFamily="34" charset="0"/>
                <a:cs typeface="Arial" pitchFamily="34" charset="0"/>
              </a:defRPr>
            </a:lvl1pPr>
          </a:lstStyle>
          <a:p>
            <a:r>
              <a:rPr lang="en-US" dirty="0"/>
              <a:t>Click to edit Master title style</a:t>
            </a:r>
          </a:p>
        </p:txBody>
      </p:sp>
      <p:sp>
        <p:nvSpPr>
          <p:cNvPr id="3" name="Content Placeholder 2"/>
          <p:cNvSpPr>
            <a:spLocks noGrp="1"/>
          </p:cNvSpPr>
          <p:nvPr>
            <p:ph idx="1"/>
          </p:nvPr>
        </p:nvSpPr>
        <p:spPr>
          <a:xfrm>
            <a:off x="3575050" y="273050"/>
            <a:ext cx="5111750" cy="5084776"/>
          </a:xfrm>
        </p:spPr>
        <p:txBody>
          <a:bodyPr/>
          <a:lstStyle>
            <a:lvl1pPr>
              <a:defRPr sz="2400">
                <a:solidFill>
                  <a:schemeClr val="tx1"/>
                </a:solidFill>
                <a:latin typeface="Arial" pitchFamily="34" charset="0"/>
                <a:cs typeface="Arial" pitchFamily="34" charset="0"/>
              </a:defRPr>
            </a:lvl1pPr>
            <a:lvl2pPr>
              <a:defRPr sz="2200">
                <a:solidFill>
                  <a:schemeClr val="accent1">
                    <a:lumMod val="50000"/>
                  </a:schemeClr>
                </a:solidFill>
                <a:latin typeface="Arial" pitchFamily="34" charset="0"/>
                <a:cs typeface="Arial" pitchFamily="34" charset="0"/>
              </a:defRPr>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p:txBody>
      </p:sp>
      <p:sp>
        <p:nvSpPr>
          <p:cNvPr id="4" name="Text Placeholder 3"/>
          <p:cNvSpPr>
            <a:spLocks noGrp="1"/>
          </p:cNvSpPr>
          <p:nvPr>
            <p:ph type="body" sz="half" idx="2"/>
          </p:nvPr>
        </p:nvSpPr>
        <p:spPr>
          <a:xfrm>
            <a:off x="457200" y="1435100"/>
            <a:ext cx="3008313" cy="4851419"/>
          </a:xfrm>
        </p:spPr>
        <p:txBody>
          <a:bodyPr/>
          <a:lstStyle>
            <a:lvl1pPr marL="0" indent="0">
              <a:buNone/>
              <a:defRPr sz="2200">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1233576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800" b="1">
                <a:solidFill>
                  <a:schemeClr val="accent1">
                    <a:lumMod val="50000"/>
                  </a:schemeClr>
                </a:solidFill>
                <a:latin typeface="Arial" pitchFamily="34" charset="0"/>
                <a:cs typeface="Arial" pitchFamily="34" charset="0"/>
              </a:defRPr>
            </a:lvl1pPr>
          </a:lstStyle>
          <a:p>
            <a:r>
              <a:rPr lang="en-US" dirty="0"/>
              <a:t>Click to edit Master title style</a:t>
            </a:r>
          </a:p>
        </p:txBody>
      </p:sp>
      <p:sp>
        <p:nvSpPr>
          <p:cNvPr id="3" name="Picture Placeholder 2"/>
          <p:cNvSpPr>
            <a:spLocks noGrp="1"/>
          </p:cNvSpPr>
          <p:nvPr>
            <p:ph type="pic" idx="1"/>
          </p:nvPr>
        </p:nvSpPr>
        <p:spPr>
          <a:xfrm>
            <a:off x="1792288" y="612775"/>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2200">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15656723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2286000"/>
            <a:ext cx="9144000" cy="1143000"/>
          </a:xfrm>
        </p:spPr>
        <p:txBody>
          <a:bodyPr/>
          <a:lstStyle>
            <a:lvl1pPr>
              <a:defRPr>
                <a:solidFill>
                  <a:schemeClr val="accent1">
                    <a:lumMod val="50000"/>
                  </a:schemeClr>
                </a:solidFill>
                <a:latin typeface="Arial" pitchFamily="34" charset="0"/>
                <a:cs typeface="Arial" pitchFamily="34" charset="0"/>
              </a:defRPr>
            </a:lvl1p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06218236-A2AA-4823-993F-80F4C75F4BCE}" type="slidenum">
              <a:rPr lang="en-US" altLang="en-US"/>
              <a:pPr/>
              <a:t>‹#›</a:t>
            </a:fld>
            <a:endParaRPr lang="en-US" altLang="en-US"/>
          </a:p>
        </p:txBody>
      </p:sp>
    </p:spTree>
    <p:extLst>
      <p:ext uri="{BB962C8B-B14F-4D97-AF65-F5344CB8AC3E}">
        <p14:creationId xmlns:p14="http://schemas.microsoft.com/office/powerpoint/2010/main" val="2529095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BD7CB2AA-24C2-44AA-92D0-4626D6B63C1A}" type="slidenum">
              <a:rPr lang="en-US" altLang="en-US"/>
              <a:pPr/>
              <a:t>‹#›</a:t>
            </a:fld>
            <a:endParaRPr lang="en-US" altLang="en-US"/>
          </a:p>
        </p:txBody>
      </p:sp>
    </p:spTree>
    <p:extLst>
      <p:ext uri="{BB962C8B-B14F-4D97-AF65-F5344CB8AC3E}">
        <p14:creationId xmlns:p14="http://schemas.microsoft.com/office/powerpoint/2010/main" val="34259478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188640"/>
            <a:ext cx="9144000" cy="1470025"/>
          </a:xfrm>
        </p:spPr>
        <p:txBody>
          <a:bodyPr/>
          <a:lstStyle>
            <a:lvl1pPr>
              <a:defRPr sz="4400">
                <a:solidFill>
                  <a:schemeClr val="accent1">
                    <a:lumMod val="50000"/>
                  </a:schemeClr>
                </a:solidFill>
                <a:latin typeface="Arial" pitchFamily="34" charset="0"/>
                <a:cs typeface="Arial" pitchFamily="34" charset="0"/>
              </a:defRPr>
            </a:lvl1pPr>
          </a:lstStyle>
          <a:p>
            <a:r>
              <a:rPr lang="en-US" dirty="0"/>
              <a:t>Click to edit Master title style</a:t>
            </a:r>
          </a:p>
        </p:txBody>
      </p:sp>
      <p:sp>
        <p:nvSpPr>
          <p:cNvPr id="3" name="Subtitle 2"/>
          <p:cNvSpPr>
            <a:spLocks noGrp="1"/>
          </p:cNvSpPr>
          <p:nvPr>
            <p:ph type="subTitle" idx="1"/>
          </p:nvPr>
        </p:nvSpPr>
        <p:spPr>
          <a:xfrm>
            <a:off x="1371600" y="1970065"/>
            <a:ext cx="6400800" cy="1752600"/>
          </a:xfrm>
        </p:spPr>
        <p:txBody>
          <a:bodyPr/>
          <a:lstStyle>
            <a:lvl1pPr marL="0" indent="0" algn="ctr">
              <a:buNone/>
              <a:defRPr sz="2400">
                <a:latin typeface="Arial" pitchFamily="34" charset="0"/>
                <a:cs typeface="Arial"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a:t>Click to edit Master subtitle style</a:t>
            </a:r>
          </a:p>
        </p:txBody>
      </p:sp>
    </p:spTree>
    <p:extLst>
      <p:ext uri="{BB962C8B-B14F-4D97-AF65-F5344CB8AC3E}">
        <p14:creationId xmlns:p14="http://schemas.microsoft.com/office/powerpoint/2010/main" val="26062589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lumMod val="50000"/>
                  </a:schemeClr>
                </a:solidFill>
                <a:latin typeface="Calibri" panose="020F0502020204030204" pitchFamily="34" charset="0"/>
                <a:cs typeface="Arial" pitchFamily="34" charset="0"/>
              </a:defRPr>
            </a:lvl1pPr>
          </a:lstStyle>
          <a:p>
            <a:r>
              <a:rPr lang="en-US" dirty="0"/>
              <a:t>Click to edit Master title style</a:t>
            </a:r>
          </a:p>
        </p:txBody>
      </p:sp>
      <p:sp>
        <p:nvSpPr>
          <p:cNvPr id="3" name="Content Placeholder 2"/>
          <p:cNvSpPr>
            <a:spLocks noGrp="1"/>
          </p:cNvSpPr>
          <p:nvPr>
            <p:ph idx="1"/>
          </p:nvPr>
        </p:nvSpPr>
        <p:spPr>
          <a:xfrm>
            <a:off x="685800" y="1557338"/>
            <a:ext cx="7772400" cy="3800488"/>
          </a:xfrm>
        </p:spPr>
        <p:txBody>
          <a:bodyPr/>
          <a:lstStyle>
            <a:lvl1pPr>
              <a:defRPr sz="2400">
                <a:latin typeface="Calibri" panose="020F0502020204030204" pitchFamily="34" charset="0"/>
                <a:cs typeface="Arial" pitchFamily="34" charset="0"/>
              </a:defRPr>
            </a:lvl1pPr>
            <a:lvl2pPr>
              <a:defRPr sz="2200">
                <a:solidFill>
                  <a:schemeClr val="accent1">
                    <a:lumMod val="50000"/>
                  </a:schemeClr>
                </a:solidFill>
                <a:latin typeface="Calibri" panose="020F0502020204030204" pitchFamily="34" charset="0"/>
                <a:cs typeface="Arial" pitchFamily="34" charset="0"/>
              </a:defRPr>
            </a:lvl2pPr>
            <a:lvl3pPr>
              <a:defRPr sz="2000">
                <a:solidFill>
                  <a:schemeClr val="accent1">
                    <a:lumMod val="50000"/>
                  </a:schemeClr>
                </a:solidFill>
                <a:latin typeface="Calibri" panose="020F0502020204030204" pitchFamily="34" charset="0"/>
                <a:cs typeface="Arial" pitchFamily="34" charset="0"/>
              </a:defRPr>
            </a:lvl3pPr>
            <a:lvl4pPr>
              <a:buNone/>
              <a:defRPr>
                <a:latin typeface="Arial" pitchFamily="34" charset="0"/>
                <a:cs typeface="Arial" pitchFamily="34" charset="0"/>
              </a:defRPr>
            </a:lvl4pPr>
          </a:lstStyle>
          <a:p>
            <a:pPr lvl="0"/>
            <a:r>
              <a:rPr lang="en-US" dirty="0"/>
              <a:t>Click to edit Master text styles</a:t>
            </a:r>
          </a:p>
          <a:p>
            <a:pPr lvl="1"/>
            <a:r>
              <a:rPr lang="en-US" dirty="0"/>
              <a:t>Second level</a:t>
            </a:r>
          </a:p>
          <a:p>
            <a:pPr lvl="2"/>
            <a:r>
              <a:rPr lang="en-US" dirty="0"/>
              <a:t>Third level</a:t>
            </a:r>
          </a:p>
          <a:p>
            <a:pPr lvl="3"/>
            <a:endParaRPr lang="en-US" dirty="0"/>
          </a:p>
        </p:txBody>
      </p:sp>
    </p:spTree>
    <p:extLst>
      <p:ext uri="{BB962C8B-B14F-4D97-AF65-F5344CB8AC3E}">
        <p14:creationId xmlns:p14="http://schemas.microsoft.com/office/powerpoint/2010/main" val="1335705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3568" y="2786047"/>
            <a:ext cx="7848872" cy="1362075"/>
          </a:xfrm>
        </p:spPr>
        <p:txBody>
          <a:bodyPr anchor="t"/>
          <a:lstStyle>
            <a:lvl1pPr algn="l">
              <a:defRPr sz="4400" b="1" cap="none">
                <a:solidFill>
                  <a:schemeClr val="accent1">
                    <a:lumMod val="50000"/>
                  </a:schemeClr>
                </a:solidFill>
                <a:latin typeface="Calibri" panose="020F0502020204030204" pitchFamily="34" charset="0"/>
                <a:cs typeface="Arial" pitchFamily="34" charset="0"/>
              </a:defRPr>
            </a:lvl1pPr>
          </a:lstStyle>
          <a:p>
            <a:r>
              <a:rPr lang="en-US" dirty="0"/>
              <a:t>Click to edit Master title style</a:t>
            </a:r>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400">
                <a:latin typeface="Arial" pitchFamily="34" charset="0"/>
                <a:cs typeface="Arial"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Click to edit Master text styles</a:t>
            </a:r>
          </a:p>
        </p:txBody>
      </p:sp>
    </p:spTree>
    <p:extLst>
      <p:ext uri="{BB962C8B-B14F-4D97-AF65-F5344CB8AC3E}">
        <p14:creationId xmlns:p14="http://schemas.microsoft.com/office/powerpoint/2010/main" val="18345779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lumMod val="50000"/>
                  </a:schemeClr>
                </a:solidFill>
                <a:latin typeface="Arial" pitchFamily="34" charset="0"/>
                <a:cs typeface="Arial" pitchFamily="34" charset="0"/>
              </a:defRPr>
            </a:lvl1pPr>
          </a:lstStyle>
          <a:p>
            <a:r>
              <a:rPr lang="en-US" dirty="0"/>
              <a:t>Click to edit Master title style</a:t>
            </a:r>
          </a:p>
        </p:txBody>
      </p:sp>
      <p:sp>
        <p:nvSpPr>
          <p:cNvPr id="3" name="Content Placeholder 2"/>
          <p:cNvSpPr>
            <a:spLocks noGrp="1"/>
          </p:cNvSpPr>
          <p:nvPr>
            <p:ph sz="half" idx="1"/>
          </p:nvPr>
        </p:nvSpPr>
        <p:spPr>
          <a:xfrm>
            <a:off x="685800" y="1557338"/>
            <a:ext cx="3810000" cy="4514868"/>
          </a:xfrm>
        </p:spPr>
        <p:txBody>
          <a:bodyPr/>
          <a:lstStyle>
            <a:lvl1pPr>
              <a:defRPr sz="2400">
                <a:solidFill>
                  <a:schemeClr val="tx1"/>
                </a:solidFill>
              </a:defRPr>
            </a:lvl1pPr>
            <a:lvl2pPr>
              <a:defRPr sz="2200">
                <a:solidFill>
                  <a:schemeClr val="accent1">
                    <a:lumMod val="50000"/>
                  </a:schemeClr>
                </a:solidFill>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p:txBody>
      </p:sp>
      <p:sp>
        <p:nvSpPr>
          <p:cNvPr id="4" name="Content Placeholder 3"/>
          <p:cNvSpPr>
            <a:spLocks noGrp="1"/>
          </p:cNvSpPr>
          <p:nvPr>
            <p:ph sz="half" idx="2"/>
          </p:nvPr>
        </p:nvSpPr>
        <p:spPr>
          <a:xfrm>
            <a:off x="4648200" y="1557338"/>
            <a:ext cx="3810000" cy="3800488"/>
          </a:xfrm>
        </p:spPr>
        <p:txBody>
          <a:bodyPr/>
          <a:lstStyle>
            <a:lvl1pPr>
              <a:defRPr sz="2400">
                <a:solidFill>
                  <a:schemeClr val="tx1"/>
                </a:solidFill>
                <a:latin typeface="Arial" pitchFamily="34" charset="0"/>
                <a:cs typeface="Arial" pitchFamily="34" charset="0"/>
              </a:defRPr>
            </a:lvl1pPr>
            <a:lvl2pPr>
              <a:defRPr sz="2200">
                <a:solidFill>
                  <a:schemeClr val="accent1">
                    <a:lumMod val="50000"/>
                  </a:schemeClr>
                </a:solidFill>
                <a:latin typeface="Arial" pitchFamily="34" charset="0"/>
                <a:cs typeface="Arial" pitchFamily="34" charset="0"/>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15288169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solidFill>
                  <a:schemeClr val="accent1">
                    <a:lumMod val="50000"/>
                  </a:schemeClr>
                </a:solidFi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67544" y="1484784"/>
            <a:ext cx="4040188" cy="639762"/>
          </a:xfrm>
        </p:spPr>
        <p:txBody>
          <a:bodyPr anchor="b"/>
          <a:lstStyle>
            <a:lvl1pPr marL="0" indent="0">
              <a:buNone/>
              <a:defRPr sz="2800" b="1">
                <a:solidFill>
                  <a:schemeClr val="accent1">
                    <a:lumMod val="50000"/>
                  </a:schemeClr>
                </a:solidFill>
                <a:latin typeface="Calibri" panose="020F0502020204030204"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atin typeface="Calibri" panose="020F0502020204030204" pitchFamily="34" charset="0"/>
                <a:cs typeface="Arial" pitchFamily="34" charset="0"/>
              </a:defRPr>
            </a:lvl1pPr>
            <a:lvl2pPr>
              <a:defRPr sz="2200">
                <a:solidFill>
                  <a:schemeClr val="accent1">
                    <a:lumMod val="50000"/>
                  </a:schemeClr>
                </a:solidFill>
                <a:latin typeface="Calibri" panose="020F0502020204030204" pitchFamily="34" charset="0"/>
                <a:cs typeface="Arial" pitchFamily="34" charset="0"/>
              </a:defRPr>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800" b="1">
                <a:solidFill>
                  <a:schemeClr val="accent1">
                    <a:lumMod val="50000"/>
                  </a:schemeClr>
                </a:solidFill>
                <a:latin typeface="Calibri" panose="020F0502020204030204"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174875"/>
            <a:ext cx="4041775" cy="3182951"/>
          </a:xfrm>
        </p:spPr>
        <p:txBody>
          <a:bodyPr/>
          <a:lstStyle>
            <a:lvl1pPr>
              <a:defRPr sz="2400">
                <a:latin typeface="Calibri" panose="020F0502020204030204" pitchFamily="34" charset="0"/>
                <a:cs typeface="Arial" pitchFamily="34" charset="0"/>
              </a:defRPr>
            </a:lvl1pPr>
            <a:lvl2pPr>
              <a:defRPr sz="2200">
                <a:solidFill>
                  <a:schemeClr val="accent1">
                    <a:lumMod val="50000"/>
                  </a:schemeClr>
                </a:solidFill>
                <a:latin typeface="Calibri" panose="020F0502020204030204" pitchFamily="34" charset="0"/>
                <a:cs typeface="Arial" pitchFamily="34" charset="0"/>
              </a:defRPr>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21207761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400">
                <a:solidFill>
                  <a:schemeClr val="accent1">
                    <a:lumMod val="50000"/>
                  </a:schemeClr>
                </a:solidFill>
                <a:latin typeface="Calibri" panose="020F0502020204030204" pitchFamily="34" charset="0"/>
                <a:cs typeface="Arial" pitchFamily="34" charset="0"/>
              </a:defRPr>
            </a:lvl1pPr>
          </a:lstStyle>
          <a:p>
            <a:r>
              <a:rPr lang="en-US" dirty="0"/>
              <a:t>Click to edit Master title style</a:t>
            </a:r>
          </a:p>
        </p:txBody>
      </p:sp>
    </p:spTree>
    <p:extLst>
      <p:ext uri="{BB962C8B-B14F-4D97-AF65-F5344CB8AC3E}">
        <p14:creationId xmlns:p14="http://schemas.microsoft.com/office/powerpoint/2010/main" val="145178965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image" Target="../media/image2.png"/><Relationship Id="rId5" Type="http://schemas.openxmlformats.org/officeDocument/2006/relationships/slideLayout" Target="../slideLayouts/slideLayout8.xml"/><Relationship Id="rId10" Type="http://schemas.openxmlformats.org/officeDocument/2006/relationships/theme" Target="../theme/theme2.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0" y="2286000"/>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1027" name="Rectangle 3"/>
          <p:cNvSpPr>
            <a:spLocks noGrp="1" noChangeArrowheads="1"/>
          </p:cNvSpPr>
          <p:nvPr>
            <p:ph type="body" idx="1"/>
          </p:nvPr>
        </p:nvSpPr>
        <p:spPr bwMode="auto">
          <a:xfrm>
            <a:off x="685800" y="3929063"/>
            <a:ext cx="7772400"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latin typeface="Arial" pitchFamily="34" charset="0"/>
                <a:ea typeface="Arial" pitchFamily="34" charset="0"/>
                <a:cs typeface="Arial" pitchFamily="34" charset="0"/>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400">
                <a:latin typeface="Arial" pitchFamily="34" charset="0"/>
                <a:ea typeface="Arial" pitchFamily="34" charset="0"/>
                <a:cs typeface="Arial" pitchFamily="34"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latin typeface="Arial" panose="020B0604020202020204" pitchFamily="34" charset="0"/>
                <a:cs typeface="Arial" panose="020B0604020202020204" pitchFamily="34" charset="0"/>
              </a:defRPr>
            </a:lvl1pPr>
          </a:lstStyle>
          <a:p>
            <a:fld id="{BAB24A50-B84D-46FC-9DB5-D207B3C6A5D4}" type="slidenum">
              <a:rPr lang="en-US" altLang="en-US"/>
              <a:pPr/>
              <a:t>‹#›</a:t>
            </a:fld>
            <a:endParaRPr lang="en-US" altLang="en-US"/>
          </a:p>
        </p:txBody>
      </p:sp>
      <p:pic>
        <p:nvPicPr>
          <p:cNvPr id="1031" name="Picture 19" descr="STFC_top"/>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0"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574" r:id="rId1"/>
    <p:sldLayoutId id="2147484575" r:id="rId2"/>
    <p:sldLayoutId id="2147484576" r:id="rId3"/>
  </p:sldLayoutIdLst>
  <p:txStyles>
    <p:titleStyle>
      <a:lvl1pPr algn="ctr" rtl="0" eaLnBrk="0" fontAlgn="base" hangingPunct="0">
        <a:spcBef>
          <a:spcPct val="0"/>
        </a:spcBef>
        <a:spcAft>
          <a:spcPct val="0"/>
        </a:spcAft>
        <a:defRPr sz="4400" b="1">
          <a:solidFill>
            <a:srgbClr val="3C8C93"/>
          </a:solidFill>
          <a:latin typeface="Arial" pitchFamily="34" charset="0"/>
          <a:ea typeface="+mj-ea"/>
          <a:cs typeface="Arial" pitchFamily="34" charset="0"/>
        </a:defRPr>
      </a:lvl1pPr>
      <a:lvl2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ctr" rtl="0" eaLnBrk="0" fontAlgn="base" hangingPunct="0">
        <a:spcBef>
          <a:spcPct val="20000"/>
        </a:spcBef>
        <a:spcAft>
          <a:spcPct val="0"/>
        </a:spcAft>
        <a:defRPr sz="24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defRPr sz="36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defRPr sz="36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defRPr sz="36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defRPr sz="3600">
          <a:solidFill>
            <a:schemeClr val="tx1"/>
          </a:solidFill>
          <a:latin typeface="Arial" pitchFamily="34" charset="0"/>
          <a:ea typeface="+mn-ea"/>
          <a:cs typeface="Arial" pitchFamily="34" charset="0"/>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0" y="333375"/>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a:t>Click to edit Master title style</a:t>
            </a:r>
          </a:p>
        </p:txBody>
      </p:sp>
      <p:sp>
        <p:nvSpPr>
          <p:cNvPr id="2051"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latin typeface="Lucida Grande" pitchFamily="84" charset="0"/>
                <a:ea typeface="ヒラギノ角ゴ Pro W3" pitchFamily="84" charset="-128"/>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400">
                <a:latin typeface="Lucida Grande" pitchFamily="84" charset="0"/>
                <a:ea typeface="ヒラギノ角ゴ Pro W3" pitchFamily="84" charset="-128"/>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lvl1pPr>
          </a:lstStyle>
          <a:p>
            <a:fld id="{6B9B940A-6C2A-44FB-B80B-6FE1C356DCCF}" type="slidenum">
              <a:rPr lang="en-US" altLang="en-US"/>
              <a:pPr/>
              <a:t>‹#›</a:t>
            </a:fld>
            <a:endParaRPr lang="en-US" altLang="en-US"/>
          </a:p>
        </p:txBody>
      </p:sp>
      <p:pic>
        <p:nvPicPr>
          <p:cNvPr id="2055" name="Picture 19" descr="SCI41098_PPT_Templates_bottom_STFC"/>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563688" y="5294313"/>
            <a:ext cx="7580312" cy="156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577" r:id="rId1"/>
    <p:sldLayoutId id="2147484578" r:id="rId2"/>
    <p:sldLayoutId id="2147484579" r:id="rId3"/>
    <p:sldLayoutId id="2147484580" r:id="rId4"/>
    <p:sldLayoutId id="2147484581" r:id="rId5"/>
    <p:sldLayoutId id="2147484582" r:id="rId6"/>
    <p:sldLayoutId id="2147484583" r:id="rId7"/>
    <p:sldLayoutId id="2147484584" r:id="rId8"/>
    <p:sldLayoutId id="2147484585" r:id="rId9"/>
  </p:sldLayoutIdLst>
  <p:txStyles>
    <p:titleStyle>
      <a:lvl1pPr algn="ctr" rtl="0" eaLnBrk="0" fontAlgn="base" hangingPunct="0">
        <a:spcBef>
          <a:spcPct val="0"/>
        </a:spcBef>
        <a:spcAft>
          <a:spcPct val="0"/>
        </a:spcAft>
        <a:defRPr sz="4400" b="1">
          <a:solidFill>
            <a:srgbClr val="3C8C93"/>
          </a:solidFill>
          <a:latin typeface="Arial" pitchFamily="34" charset="0"/>
          <a:ea typeface="+mj-ea"/>
          <a:cs typeface="Arial" pitchFamily="34" charset="0"/>
        </a:defRPr>
      </a:lvl1pPr>
      <a:lvl2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24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Char char="–"/>
        <a:defRPr sz="2200">
          <a:solidFill>
            <a:srgbClr val="3C8C93"/>
          </a:solidFill>
          <a:latin typeface="Arial" pitchFamily="34" charset="0"/>
          <a:ea typeface="+mn-ea"/>
          <a:cs typeface="Arial" pitchFamily="34" charset="0"/>
        </a:defRPr>
      </a:lvl2pPr>
      <a:lvl3pPr marL="1143000" indent="-228600" algn="l" rtl="0" eaLnBrk="0" fontAlgn="base" hangingPunct="0">
        <a:spcBef>
          <a:spcPct val="20000"/>
        </a:spcBef>
        <a:spcAft>
          <a:spcPct val="0"/>
        </a:spcAft>
        <a:buChar char="•"/>
        <a:defRPr sz="2400">
          <a:solidFill>
            <a:schemeClr val="tx1"/>
          </a:solidFill>
          <a:latin typeface="Calibri" pitchFamily="34" charset="0"/>
          <a:ea typeface="+mn-ea"/>
          <a:cs typeface="Calibri" pitchFamily="34" charset="0"/>
        </a:defRPr>
      </a:lvl3pPr>
      <a:lvl4pPr marL="16002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5.xml"/><Relationship Id="rId5" Type="http://schemas.openxmlformats.org/officeDocument/2006/relationships/image" Target="../media/image20.jpeg"/><Relationship Id="rId4" Type="http://schemas.openxmlformats.org/officeDocument/2006/relationships/image" Target="../media/image19.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hyperlink" Target="http://www.isis.stfc.ac.uk/about/aboutisis.html" TargetMode="External"/><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ctrTitle"/>
          </p:nvPr>
        </p:nvSpPr>
        <p:spPr/>
        <p:txBody>
          <a:bodyPr/>
          <a:lstStyle/>
          <a:p>
            <a:pPr eaLnBrk="1" hangingPunct="1">
              <a:defRPr/>
            </a:pPr>
            <a:r>
              <a:rPr lang="en-GB" dirty="0"/>
              <a:t>Laser Scanning for the replacement of EVB2 in the </a:t>
            </a:r>
            <a:br>
              <a:rPr lang="en-GB" dirty="0"/>
            </a:br>
            <a:r>
              <a:rPr lang="en-GB" dirty="0"/>
              <a:t>ISIS Synchrotron</a:t>
            </a:r>
            <a:endParaRPr lang="en-US" altLang="en-US" dirty="0">
              <a:solidFill>
                <a:srgbClr val="3C8C93"/>
              </a:solidFill>
              <a:latin typeface="Calibri" pitchFamily="34" charset="0"/>
            </a:endParaRPr>
          </a:p>
        </p:txBody>
      </p:sp>
      <p:sp>
        <p:nvSpPr>
          <p:cNvPr id="12291" name="Subtitle 2"/>
          <p:cNvSpPr>
            <a:spLocks noGrp="1"/>
          </p:cNvSpPr>
          <p:nvPr>
            <p:ph type="subTitle" idx="1"/>
          </p:nvPr>
        </p:nvSpPr>
        <p:spPr/>
        <p:txBody>
          <a:bodyPr/>
          <a:lstStyle/>
          <a:p>
            <a:endParaRPr lang="en-US" altLang="en-US" sz="1800">
              <a:latin typeface="Calibri" panose="020F0502020204030204" pitchFamily="34" charset="0"/>
            </a:endParaRPr>
          </a:p>
          <a:p>
            <a:endParaRPr lang="en-US" altLang="en-US" sz="1800">
              <a:latin typeface="Calibri" panose="020F0502020204030204" pitchFamily="34" charset="0"/>
            </a:endParaRPr>
          </a:p>
          <a:p>
            <a:pPr algn="r"/>
            <a:r>
              <a:rPr lang="en-US" altLang="en-US" sz="1800">
                <a:latin typeface="Calibri" panose="020F0502020204030204" pitchFamily="34" charset="0"/>
              </a:rPr>
              <a:t>Tony Millington</a:t>
            </a:r>
          </a:p>
          <a:p>
            <a:pPr algn="r"/>
            <a:r>
              <a:rPr lang="en-GB" altLang="en-US" sz="1800">
                <a:latin typeface="Calibri" panose="020F0502020204030204" pitchFamily="34" charset="0"/>
              </a:rPr>
              <a:t>ISIS Accelerator Division</a:t>
            </a:r>
          </a:p>
          <a:p>
            <a:pPr algn="r"/>
            <a:r>
              <a:rPr lang="en-GB" altLang="en-US" sz="1800">
                <a:latin typeface="Calibri" panose="020F0502020204030204" pitchFamily="34" charset="0"/>
              </a:rPr>
              <a:t>Rutherford Appleton Laboratory</a:t>
            </a:r>
            <a:br>
              <a:rPr lang="en-GB" altLang="en-US" sz="1800" i="1">
                <a:latin typeface="Calibri" panose="020F0502020204030204" pitchFamily="34" charset="0"/>
              </a:rPr>
            </a:br>
            <a:endParaRPr lang="en-US" altLang="en-US" sz="1800">
              <a:latin typeface="Calibri" panose="020F0502020204030204" pitchFamily="34" charset="0"/>
            </a:endParaRPr>
          </a:p>
        </p:txBody>
      </p:sp>
      <p:pic>
        <p:nvPicPr>
          <p:cNvPr id="1229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1238" y="5589588"/>
            <a:ext cx="4049712" cy="796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3" name="Picture 5" descr="\\ISIS\Users\VWG85561\InfoToRemember\IWAA2016\EVB2 Presentation\ISIS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5463" y="6086475"/>
            <a:ext cx="170497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GB"/>
          </a:p>
        </p:txBody>
      </p:sp>
      <p:sp>
        <p:nvSpPr>
          <p:cNvPr id="21507" name="Content Placeholder 2"/>
          <p:cNvSpPr>
            <a:spLocks noGrp="1"/>
          </p:cNvSpPr>
          <p:nvPr>
            <p:ph idx="1"/>
          </p:nvPr>
        </p:nvSpPr>
        <p:spPr>
          <a:xfrm>
            <a:off x="685800" y="1557338"/>
            <a:ext cx="7772400" cy="3800475"/>
          </a:xfrm>
        </p:spPr>
        <p:txBody>
          <a:bodyPr/>
          <a:lstStyle/>
          <a:p>
            <a:r>
              <a:rPr lang="en-GB" altLang="en-US"/>
              <a:t>Trimble FX is a phase shift laser scanner, which when we bought it (Feb 2014) offered significantly better accuracy and scan data quality than most, if not all, terrestrial laser scanners on the market.</a:t>
            </a:r>
          </a:p>
          <a:p>
            <a:r>
              <a:rPr lang="en-GB" altLang="en-US"/>
              <a:t>At ISIS we also have access to both a GOM and a CreaForm white light scanning systems, as well as a FARO Edge ScanArm.  </a:t>
            </a:r>
          </a:p>
          <a:p>
            <a:r>
              <a:rPr lang="en-GB" altLang="en-US"/>
              <a:t>These systems offer better accuracy than the FX scanner, but share the disadvantage of the Laser Tracker in requiring greater access, and longer times, on and around the scanned item.</a:t>
            </a:r>
          </a:p>
          <a:p>
            <a:endParaRPr lang="en-GB"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8888" y="5157788"/>
            <a:ext cx="1330325"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pPr>
              <a:defRPr/>
            </a:pPr>
            <a:endParaRPr lang="en-GB"/>
          </a:p>
        </p:txBody>
      </p:sp>
      <p:sp>
        <p:nvSpPr>
          <p:cNvPr id="3" name="Content Placeholder 2"/>
          <p:cNvSpPr>
            <a:spLocks noGrp="1"/>
          </p:cNvSpPr>
          <p:nvPr>
            <p:ph idx="1"/>
          </p:nvPr>
        </p:nvSpPr>
        <p:spPr>
          <a:xfrm>
            <a:off x="685800" y="1557338"/>
            <a:ext cx="7772400" cy="3800475"/>
          </a:xfrm>
        </p:spPr>
        <p:txBody>
          <a:bodyPr/>
          <a:lstStyle/>
          <a:p>
            <a:pPr>
              <a:defRPr/>
            </a:pPr>
            <a:r>
              <a:rPr lang="en-GB" dirty="0"/>
              <a:t>Manufacturer quoted accuracies for the FX are:</a:t>
            </a:r>
          </a:p>
          <a:p>
            <a:pPr lvl="1">
              <a:defRPr/>
            </a:pPr>
            <a:r>
              <a:rPr lang="en-GB" sz="1800" dirty="0">
                <a:solidFill>
                  <a:schemeClr val="tx1"/>
                </a:solidFill>
              </a:rPr>
              <a:t>Range uncertainty . . . . . . . . . . . . . . . . . . . . . . . 1 mm @ 15 m single pass (on 90% reflectivity)</a:t>
            </a:r>
          </a:p>
          <a:p>
            <a:pPr lvl="1">
              <a:defRPr/>
            </a:pPr>
            <a:r>
              <a:rPr lang="en-GB" sz="1800" dirty="0">
                <a:solidFill>
                  <a:schemeClr val="tx1"/>
                </a:solidFill>
              </a:rPr>
              <a:t> Distance accuracy (</a:t>
            </a:r>
            <a:r>
              <a:rPr lang="en-GB" sz="1800" dirty="0" err="1">
                <a:solidFill>
                  <a:schemeClr val="tx1"/>
                </a:solidFill>
              </a:rPr>
              <a:t>std</a:t>
            </a:r>
            <a:r>
              <a:rPr lang="en-GB" sz="1800" dirty="0">
                <a:solidFill>
                  <a:schemeClr val="tx1"/>
                </a:solidFill>
              </a:rPr>
              <a:t> dev.) . . . . . . . . . . . . . . . 0.6 mm @ 11 m 		(on 90% reflectivity)                                            0.8 mm @ 21 m                                             					          2.4 mm @ 50 m</a:t>
            </a:r>
          </a:p>
          <a:p>
            <a:pPr lvl="1">
              <a:defRPr/>
            </a:pPr>
            <a:r>
              <a:rPr lang="en-GB" sz="1800" dirty="0">
                <a:solidFill>
                  <a:schemeClr val="tx1"/>
                </a:solidFill>
              </a:rPr>
              <a:t>Position accuracy . . . . . . . . . . . . . . . . . . . . . . . . 0.4 mm @ 11m 						         0.8 mm @ 21m						         2.0 mm @ 50 m</a:t>
            </a:r>
          </a:p>
          <a:p>
            <a:pPr lvl="1">
              <a:defRPr/>
            </a:pPr>
            <a:r>
              <a:rPr lang="en-GB" sz="1800" dirty="0">
                <a:solidFill>
                  <a:schemeClr val="tx1"/>
                </a:solidFill>
              </a:rPr>
              <a:t>Angle uncertainty . . . . . . . . . . . . . . . . . . . . . &lt;30 arc second </a:t>
            </a:r>
          </a:p>
          <a:p>
            <a:pPr marL="457200" lvl="1" indent="0">
              <a:buFontTx/>
              <a:buNone/>
              <a:defRPr/>
            </a:pPr>
            <a:r>
              <a:rPr lang="en-GB" sz="1800" dirty="0">
                <a:solidFill>
                  <a:schemeClr val="tx1"/>
                </a:solidFill>
              </a:rPr>
              <a:t>		    (1.6 mm @ 11 m; 3 mm @21 m; 8 mm @ 50 m)</a:t>
            </a:r>
          </a:p>
          <a:p>
            <a:pPr lvl="1">
              <a:defRPr/>
            </a:pPr>
            <a:r>
              <a:rPr lang="en-GB" sz="1800" dirty="0">
                <a:solidFill>
                  <a:schemeClr val="tx1"/>
                </a:solidFill>
              </a:rPr>
              <a:t>Angular resolution . . . . . . . . . . . . . . . . . . . . . . . . . . . . . 8 sec</a:t>
            </a:r>
          </a:p>
          <a:p>
            <a:pPr lvl="1">
              <a:defRPr/>
            </a:pPr>
            <a:endParaRPr lang="en-GB"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GB"/>
          </a:p>
        </p:txBody>
      </p:sp>
      <p:sp>
        <p:nvSpPr>
          <p:cNvPr id="23555" name="Content Placeholder 2"/>
          <p:cNvSpPr>
            <a:spLocks noGrp="1"/>
          </p:cNvSpPr>
          <p:nvPr>
            <p:ph idx="1"/>
          </p:nvPr>
        </p:nvSpPr>
        <p:spPr>
          <a:xfrm>
            <a:off x="685800" y="1557338"/>
            <a:ext cx="7772400" cy="3800475"/>
          </a:xfrm>
        </p:spPr>
        <p:txBody>
          <a:bodyPr/>
          <a:lstStyle/>
          <a:p>
            <a:r>
              <a:rPr lang="en-GB" altLang="en-US" dirty="0"/>
              <a:t>The scanning process on site, within the Synchrotron, required 10 scans – each taking about 45 minutes.</a:t>
            </a:r>
          </a:p>
          <a:p>
            <a:r>
              <a:rPr lang="en-GB" altLang="en-US" dirty="0"/>
              <a:t>Because we weren’t under significant time pressure we probably over-scanned the area, but even with this number of scans (c 400M points) we still found blackspots where we had no or very little data</a:t>
            </a:r>
          </a:p>
        </p:txBody>
      </p:sp>
      <p:pic>
        <p:nvPicPr>
          <p:cNvPr id="2355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7900" y="3860800"/>
            <a:ext cx="3090863" cy="1765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55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088" y="4006850"/>
            <a:ext cx="3571875" cy="2165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GB"/>
          </a:p>
        </p:txBody>
      </p:sp>
      <p:sp>
        <p:nvSpPr>
          <p:cNvPr id="24579" name="Content Placeholder 2"/>
          <p:cNvSpPr>
            <a:spLocks noGrp="1"/>
          </p:cNvSpPr>
          <p:nvPr>
            <p:ph idx="1"/>
          </p:nvPr>
        </p:nvSpPr>
        <p:spPr>
          <a:xfrm>
            <a:off x="685800" y="1557338"/>
            <a:ext cx="7772400" cy="3800475"/>
          </a:xfrm>
        </p:spPr>
        <p:txBody>
          <a:bodyPr/>
          <a:lstStyle/>
          <a:p>
            <a:r>
              <a:rPr lang="en-GB" altLang="en-US" dirty="0"/>
              <a:t>The separate scans were registered using visible targets common to several scans, including</a:t>
            </a:r>
          </a:p>
          <a:p>
            <a:pPr lvl="1"/>
            <a:r>
              <a:rPr lang="en-GB" altLang="en-US" dirty="0" err="1">
                <a:solidFill>
                  <a:schemeClr val="tx1"/>
                </a:solidFill>
              </a:rPr>
              <a:t>Hubbs</a:t>
            </a:r>
            <a:r>
              <a:rPr lang="en-GB" altLang="en-US" dirty="0">
                <a:solidFill>
                  <a:schemeClr val="tx1"/>
                </a:solidFill>
              </a:rPr>
              <a:t> Precision Scan Sphere (PSS)</a:t>
            </a:r>
          </a:p>
          <a:p>
            <a:pPr lvl="1"/>
            <a:endParaRPr lang="en-GB" altLang="en-US" dirty="0">
              <a:solidFill>
                <a:schemeClr val="tx1"/>
              </a:solidFill>
            </a:endParaRPr>
          </a:p>
          <a:p>
            <a:pPr lvl="1"/>
            <a:r>
              <a:rPr lang="en-GB" altLang="en-US" dirty="0">
                <a:solidFill>
                  <a:schemeClr val="tx1"/>
                </a:solidFill>
              </a:rPr>
              <a:t>Reference spheres</a:t>
            </a:r>
          </a:p>
          <a:p>
            <a:pPr lvl="1"/>
            <a:endParaRPr lang="en-GB" altLang="en-US" dirty="0">
              <a:solidFill>
                <a:schemeClr val="tx1"/>
              </a:solidFill>
            </a:endParaRPr>
          </a:p>
          <a:p>
            <a:pPr lvl="1"/>
            <a:r>
              <a:rPr lang="en-GB" altLang="en-US" dirty="0" err="1">
                <a:solidFill>
                  <a:schemeClr val="tx1"/>
                </a:solidFill>
              </a:rPr>
              <a:t>Chequerboards</a:t>
            </a:r>
            <a:endParaRPr lang="en-GB" altLang="en-US" dirty="0">
              <a:solidFill>
                <a:schemeClr val="tx1"/>
              </a:solidFill>
            </a:endParaRPr>
          </a:p>
          <a:p>
            <a:endParaRPr lang="en-GB" altLang="en-US" dirty="0"/>
          </a:p>
          <a:p>
            <a:endParaRPr lang="en-GB" altLang="en-US" dirty="0"/>
          </a:p>
        </p:txBody>
      </p:sp>
      <p:pic>
        <p:nvPicPr>
          <p:cNvPr id="24580" name="Picture 3" descr="\\ISIS\Users\VWG85561\InfoToRemember\IWAA2016\EVB2 Presentation\ScanTgts\IMG_106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2275" y="4581525"/>
            <a:ext cx="1631950" cy="166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1" name="Picture 4" descr="\\ISIS\Users\VWG85561\InfoToRemember\IWAA2016\EVB2 Presentation\ScanTgts\IMG_106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4300" y="3573463"/>
            <a:ext cx="147955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2" name="Picture 5" descr="\\ISIS\Users\VWG85561\InfoToRemember\IWAA2016\EVB2 Presentation\ScanTgts\IMG_1067.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08813" y="3381375"/>
            <a:ext cx="706437" cy="6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3" name="Picture 6" descr="\\ISIS\Users\VWG85561\InfoToRemember\IWAA2016\EVB2 Presentation\ScanTgts\IMG_1066.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27713" y="2420938"/>
            <a:ext cx="1227137" cy="1300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GB"/>
          </a:p>
        </p:txBody>
      </p:sp>
      <p:sp>
        <p:nvSpPr>
          <p:cNvPr id="25603" name="Content Placeholder 2"/>
          <p:cNvSpPr>
            <a:spLocks noGrp="1"/>
          </p:cNvSpPr>
          <p:nvPr>
            <p:ph idx="1"/>
          </p:nvPr>
        </p:nvSpPr>
        <p:spPr>
          <a:xfrm>
            <a:off x="685800" y="1557338"/>
            <a:ext cx="7772400" cy="3800475"/>
          </a:xfrm>
        </p:spPr>
        <p:txBody>
          <a:bodyPr/>
          <a:lstStyle/>
          <a:p>
            <a:r>
              <a:rPr lang="en-GB" altLang="en-US"/>
              <a:t>All the scan data was processed using Trimble RealWorks®</a:t>
            </a:r>
          </a:p>
          <a:p>
            <a:pPr lvl="1"/>
            <a:r>
              <a:rPr lang="en-GB" altLang="en-US">
                <a:solidFill>
                  <a:schemeClr val="tx1"/>
                </a:solidFill>
              </a:rPr>
              <a:t>The software can automatically identify and abstract the control targets, spheres of a known diameter and black and white chequerboards</a:t>
            </a:r>
          </a:p>
          <a:p>
            <a:pPr lvl="1"/>
            <a:r>
              <a:rPr lang="en-GB" altLang="en-US">
                <a:solidFill>
                  <a:schemeClr val="tx1"/>
                </a:solidFill>
              </a:rPr>
              <a:t>Pairs of targets common to two or more scans are then identified and a least-squares adjustment is performed using the corresponding targets</a:t>
            </a:r>
          </a:p>
          <a:p>
            <a:pPr lvl="1"/>
            <a:r>
              <a:rPr lang="en-GB" altLang="en-US">
                <a:solidFill>
                  <a:schemeClr val="tx1"/>
                </a:solidFill>
              </a:rPr>
              <a:t>The adjustment results in a set of scans which are ‘bundled’ together as a registered point cloud</a:t>
            </a:r>
          </a:p>
          <a:p>
            <a:pPr lvl="1"/>
            <a:endParaRPr lang="en-GB" altLang="en-US">
              <a:solidFill>
                <a:schemeClr val="tx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1538" y="3144838"/>
            <a:ext cx="6188075" cy="278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pPr>
              <a:defRPr/>
            </a:pPr>
            <a:endParaRPr lang="en-GB"/>
          </a:p>
        </p:txBody>
      </p:sp>
      <p:sp>
        <p:nvSpPr>
          <p:cNvPr id="3" name="Content Placeholder 2"/>
          <p:cNvSpPr>
            <a:spLocks noGrp="1"/>
          </p:cNvSpPr>
          <p:nvPr>
            <p:ph idx="1"/>
          </p:nvPr>
        </p:nvSpPr>
        <p:spPr>
          <a:xfrm>
            <a:off x="685800" y="1557338"/>
            <a:ext cx="7772400" cy="3800475"/>
          </a:xfrm>
        </p:spPr>
        <p:txBody>
          <a:bodyPr/>
          <a:lstStyle/>
          <a:p>
            <a:pPr>
              <a:defRPr/>
            </a:pPr>
            <a:r>
              <a:rPr lang="en-GB" dirty="0"/>
              <a:t>The overall results for the scan registration were</a:t>
            </a:r>
          </a:p>
          <a:p>
            <a:pPr lvl="1">
              <a:defRPr/>
            </a:pPr>
            <a:r>
              <a:rPr lang="en-GB" dirty="0">
                <a:solidFill>
                  <a:schemeClr val="tx1"/>
                </a:solidFill>
              </a:rPr>
              <a:t>10 STATION(S) -   Mean Distance: 0.32    Max Distance: 0.61</a:t>
            </a:r>
          </a:p>
          <a:p>
            <a:pPr lvl="1">
              <a:defRPr/>
            </a:pPr>
            <a:r>
              <a:rPr lang="en-GB" b="1" dirty="0">
                <a:solidFill>
                  <a:schemeClr val="tx1"/>
                </a:solidFill>
              </a:rPr>
              <a:t> </a:t>
            </a:r>
            <a:r>
              <a:rPr lang="en-GB" dirty="0">
                <a:solidFill>
                  <a:schemeClr val="tx1"/>
                </a:solidFill>
              </a:rPr>
              <a:t>28 TARGET(S)  -   Mean Distance: 0.32    Max Distance: 1.10</a:t>
            </a:r>
          </a:p>
          <a:p>
            <a:pPr marL="457200" lvl="1" indent="0">
              <a:buFontTx/>
              <a:buNone/>
              <a:defRPr/>
            </a:pPr>
            <a:r>
              <a:rPr lang="en-GB" sz="2000" dirty="0">
                <a:solidFill>
                  <a:schemeClr val="tx1"/>
                </a:solidFill>
              </a:rPr>
              <a:t>Example scan results for individual scan registration (Scan 1)</a:t>
            </a:r>
          </a:p>
        </p:txBody>
      </p:sp>
      <p:pic>
        <p:nvPicPr>
          <p:cNvPr id="2662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04025" y="3332163"/>
            <a:ext cx="1017588" cy="344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GB"/>
          </a:p>
        </p:txBody>
      </p:sp>
      <p:sp>
        <p:nvSpPr>
          <p:cNvPr id="27651" name="Content Placeholder 2"/>
          <p:cNvSpPr>
            <a:spLocks noGrp="1"/>
          </p:cNvSpPr>
          <p:nvPr>
            <p:ph idx="1"/>
          </p:nvPr>
        </p:nvSpPr>
        <p:spPr>
          <a:xfrm>
            <a:off x="685800" y="1557338"/>
            <a:ext cx="7772400" cy="3800475"/>
          </a:xfrm>
        </p:spPr>
        <p:txBody>
          <a:bodyPr/>
          <a:lstStyle/>
          <a:p>
            <a:r>
              <a:rPr lang="en-GB" altLang="en-US"/>
              <a:t>Using a number of scanned PSS targets which were placed on known laser tracker control points, the registered pointcloud was then transformed to the existing Synchrotron Survey Control network</a:t>
            </a:r>
          </a:p>
        </p:txBody>
      </p:sp>
      <p:pic>
        <p:nvPicPr>
          <p:cNvPr id="2765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650" y="3068638"/>
            <a:ext cx="3903663" cy="32305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765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59313" y="3176588"/>
            <a:ext cx="530225" cy="422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GB"/>
          </a:p>
        </p:txBody>
      </p:sp>
      <p:sp>
        <p:nvSpPr>
          <p:cNvPr id="28675" name="Content Placeholder 2"/>
          <p:cNvSpPr>
            <a:spLocks noGrp="1"/>
          </p:cNvSpPr>
          <p:nvPr>
            <p:ph idx="1"/>
          </p:nvPr>
        </p:nvSpPr>
        <p:spPr>
          <a:xfrm>
            <a:off x="685800" y="1557338"/>
            <a:ext cx="7772400" cy="3800475"/>
          </a:xfrm>
        </p:spPr>
        <p:txBody>
          <a:bodyPr/>
          <a:lstStyle/>
          <a:p>
            <a:r>
              <a:rPr lang="en-GB" altLang="en-US"/>
              <a:t>Having completed the registration process, the pointcloud, trimmed to include just the EVB2 and frame (c. 40.5M points), was exported as an .e57 format file</a:t>
            </a:r>
          </a:p>
          <a:p>
            <a:r>
              <a:rPr lang="en-GB" altLang="en-US"/>
              <a:t>The .e57 file was imported into CloudCompare for ‘cleaning’ and reduction of extraneous ‘noise’</a:t>
            </a:r>
          </a:p>
          <a:p>
            <a:r>
              <a:rPr lang="en-GB" altLang="en-US"/>
              <a:t>The ‘clean’ cloud (c.26.5M points) was then imported back into RealWorks</a:t>
            </a:r>
          </a:p>
        </p:txBody>
      </p:sp>
      <p:pic>
        <p:nvPicPr>
          <p:cNvPr id="2867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813" y="4652963"/>
            <a:ext cx="1428750" cy="1419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67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08400" y="5129213"/>
            <a:ext cx="1393825"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GB"/>
          </a:p>
        </p:txBody>
      </p:sp>
      <p:pic>
        <p:nvPicPr>
          <p:cNvPr id="29699" name="Picture 2" descr="E:\Scan Files\Synchrotron\EVB2\view2.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r="17238"/>
          <a:stretch>
            <a:fillRect/>
          </a:stretch>
        </p:blipFill>
        <p:spPr>
          <a:xfrm>
            <a:off x="900113" y="1628775"/>
            <a:ext cx="6315075" cy="3800475"/>
          </a:xfr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2708275"/>
            <a:ext cx="5184775" cy="3986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pPr>
              <a:defRPr/>
            </a:pPr>
            <a:endParaRPr lang="en-GB"/>
          </a:p>
        </p:txBody>
      </p:sp>
      <p:sp>
        <p:nvSpPr>
          <p:cNvPr id="30724" name="Content Placeholder 2"/>
          <p:cNvSpPr>
            <a:spLocks noGrp="1"/>
          </p:cNvSpPr>
          <p:nvPr>
            <p:ph idx="1"/>
          </p:nvPr>
        </p:nvSpPr>
        <p:spPr>
          <a:xfrm>
            <a:off x="685800" y="1557338"/>
            <a:ext cx="7772400" cy="3800475"/>
          </a:xfrm>
        </p:spPr>
        <p:txBody>
          <a:bodyPr/>
          <a:lstStyle/>
          <a:p>
            <a:r>
              <a:rPr lang="en-GB" altLang="en-US"/>
              <a:t>Using the pointcloud modelling functions within RealWorks we were then able to abstract key dimensions and positions for the existing, in-situ, EVB2 magnet which could be used to pre-align the replacement magnet.</a:t>
            </a:r>
          </a:p>
          <a:p>
            <a:endParaRPr lang="en-GB" altLang="en-US"/>
          </a:p>
        </p:txBody>
      </p:sp>
      <p:pic>
        <p:nvPicPr>
          <p:cNvPr id="30725"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8625" y="3141663"/>
            <a:ext cx="2862263" cy="23542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1"/>
          <p:cNvSpPr>
            <a:spLocks noGrp="1"/>
          </p:cNvSpPr>
          <p:nvPr>
            <p:ph type="title"/>
          </p:nvPr>
        </p:nvSpPr>
        <p:spPr/>
        <p:txBody>
          <a:bodyPr/>
          <a:lstStyle/>
          <a:p>
            <a:endParaRPr lang="en-US" altLang="en-US">
              <a:solidFill>
                <a:srgbClr val="3C8C93"/>
              </a:solidFill>
            </a:endParaRPr>
          </a:p>
        </p:txBody>
      </p:sp>
      <p:sp>
        <p:nvSpPr>
          <p:cNvPr id="13315" name="Content Placeholder 1"/>
          <p:cNvSpPr>
            <a:spLocks noGrp="1"/>
          </p:cNvSpPr>
          <p:nvPr>
            <p:ph idx="1"/>
          </p:nvPr>
        </p:nvSpPr>
        <p:spPr>
          <a:xfrm>
            <a:off x="685800" y="1557338"/>
            <a:ext cx="7772400" cy="3800475"/>
          </a:xfrm>
        </p:spPr>
        <p:txBody>
          <a:bodyPr/>
          <a:lstStyle/>
          <a:p>
            <a:r>
              <a:rPr lang="en-GB" altLang="en-US"/>
              <a:t>The ISIS pulsed neutron and muon source at the Rutherford Appleton Laboratory in Oxfordshire is a world-leading centre for research in the physical and life sciences. </a:t>
            </a:r>
          </a:p>
          <a:p>
            <a:r>
              <a:rPr lang="en-GB" altLang="en-US"/>
              <a:t>It is owned and operated </a:t>
            </a:r>
          </a:p>
          <a:p>
            <a:pPr marL="400050" lvl="2" indent="0">
              <a:buFontTx/>
              <a:buNone/>
            </a:pPr>
            <a:r>
              <a:rPr lang="en-GB" altLang="en-US" sz="2400">
                <a:solidFill>
                  <a:schemeClr val="tx1"/>
                </a:solidFill>
              </a:rPr>
              <a:t>by the Science and </a:t>
            </a:r>
          </a:p>
          <a:p>
            <a:pPr marL="400050" lvl="2" indent="0">
              <a:buFontTx/>
              <a:buNone/>
            </a:pPr>
            <a:r>
              <a:rPr lang="en-GB" altLang="en-US" sz="2400">
                <a:solidFill>
                  <a:schemeClr val="tx1"/>
                </a:solidFill>
              </a:rPr>
              <a:t>Technology Facilities </a:t>
            </a:r>
          </a:p>
          <a:p>
            <a:pPr marL="400050" lvl="2" indent="0">
              <a:buFontTx/>
              <a:buNone/>
            </a:pPr>
            <a:r>
              <a:rPr lang="en-GB" altLang="en-US" sz="2400">
                <a:solidFill>
                  <a:schemeClr val="tx1"/>
                </a:solidFill>
              </a:rPr>
              <a:t>Council</a:t>
            </a:r>
          </a:p>
        </p:txBody>
      </p:sp>
      <p:pic>
        <p:nvPicPr>
          <p:cNvPr id="13316" name="Picture 5" descr="\\britannic\imagearchive\aerial images\2012-10-18 RAL Aerial views\12EC3847 RAL Aerial view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6100" y="2806700"/>
            <a:ext cx="4152900" cy="252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GB"/>
          </a:p>
        </p:txBody>
      </p:sp>
      <p:sp>
        <p:nvSpPr>
          <p:cNvPr id="31747" name="Content Placeholder 2"/>
          <p:cNvSpPr>
            <a:spLocks noGrp="1"/>
          </p:cNvSpPr>
          <p:nvPr>
            <p:ph idx="1"/>
          </p:nvPr>
        </p:nvSpPr>
        <p:spPr>
          <a:xfrm>
            <a:off x="685800" y="1557338"/>
            <a:ext cx="7772400" cy="3800475"/>
          </a:xfrm>
        </p:spPr>
        <p:txBody>
          <a:bodyPr/>
          <a:lstStyle/>
          <a:p>
            <a:r>
              <a:rPr lang="en-GB" altLang="en-US" dirty="0"/>
              <a:t>We were also able to abstract some information to compare against known measurements, in order to give some confidence in the accuracy of dimensions taken from the </a:t>
            </a:r>
            <a:r>
              <a:rPr lang="en-GB" altLang="en-US" dirty="0" err="1"/>
              <a:t>pointcloud</a:t>
            </a:r>
            <a:endParaRPr lang="en-GB" altLang="en-US" dirty="0"/>
          </a:p>
          <a:p>
            <a:pPr lvl="1"/>
            <a:r>
              <a:rPr lang="en-GB" altLang="en-US" dirty="0">
                <a:solidFill>
                  <a:schemeClr val="tx1"/>
                </a:solidFill>
              </a:rPr>
              <a:t>From the original (incomplete) 1984 alignment notes, the magnet was set to a tilt of 11°07’34.5” from horizontal.  When we abstracted a ‘best-fit’ plane (5,500points, 0.29mm RMS Deviation) from the scan data we had a tilt of 11°07’41.3”</a:t>
            </a:r>
          </a:p>
          <a:p>
            <a:pPr lvl="1"/>
            <a:endParaRPr lang="en-GB" altLang="en-US" dirty="0">
              <a:solidFill>
                <a:schemeClr val="tx1"/>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GB"/>
          </a:p>
        </p:txBody>
      </p:sp>
      <p:sp>
        <p:nvSpPr>
          <p:cNvPr id="32771" name="Content Placeholder 2"/>
          <p:cNvSpPr>
            <a:spLocks noGrp="1"/>
          </p:cNvSpPr>
          <p:nvPr>
            <p:ph idx="1"/>
          </p:nvPr>
        </p:nvSpPr>
        <p:spPr>
          <a:xfrm>
            <a:off x="685800" y="1557338"/>
            <a:ext cx="7772400" cy="3800475"/>
          </a:xfrm>
        </p:spPr>
        <p:txBody>
          <a:bodyPr/>
          <a:lstStyle/>
          <a:p>
            <a:pPr lvl="1"/>
            <a:r>
              <a:rPr lang="en-GB" altLang="en-US">
                <a:solidFill>
                  <a:schemeClr val="tx1"/>
                </a:solidFill>
              </a:rPr>
              <a:t>We also had the original measured distance between the two TH sockets on the magnet frame.</a:t>
            </a:r>
          </a:p>
          <a:p>
            <a:pPr lvl="2"/>
            <a:r>
              <a:rPr lang="en-GB" altLang="en-US" sz="2200">
                <a:solidFill>
                  <a:schemeClr val="tx1"/>
                </a:solidFill>
              </a:rPr>
              <a:t>The measurement recorded in original notes was 1395.41mm, </a:t>
            </a:r>
          </a:p>
          <a:p>
            <a:pPr lvl="2"/>
            <a:r>
              <a:rPr lang="en-GB" altLang="en-US" sz="2200">
                <a:solidFill>
                  <a:schemeClr val="tx1"/>
                </a:solidFill>
              </a:rPr>
              <a:t>The dimension when taken from the scan data was 1395.36mm. </a:t>
            </a:r>
          </a:p>
          <a:p>
            <a:pPr lvl="2"/>
            <a:r>
              <a:rPr lang="en-GB" altLang="en-US" sz="2200">
                <a:solidFill>
                  <a:schemeClr val="tx1"/>
                </a:solidFill>
              </a:rPr>
              <a:t>When measured using the AT401, the dimension was 1395.47mm</a:t>
            </a:r>
          </a:p>
          <a:p>
            <a:endParaRPr lang="en-GB" altLang="en-US" sz="22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GB"/>
          </a:p>
        </p:txBody>
      </p:sp>
      <p:sp>
        <p:nvSpPr>
          <p:cNvPr id="33795" name="Content Placeholder 2"/>
          <p:cNvSpPr>
            <a:spLocks noGrp="1"/>
          </p:cNvSpPr>
          <p:nvPr>
            <p:ph idx="1"/>
          </p:nvPr>
        </p:nvSpPr>
        <p:spPr>
          <a:xfrm>
            <a:off x="685800" y="1557338"/>
            <a:ext cx="7772400" cy="3800475"/>
          </a:xfrm>
        </p:spPr>
        <p:txBody>
          <a:bodyPr/>
          <a:lstStyle/>
          <a:p>
            <a:r>
              <a:rPr lang="en-GB" altLang="en-US"/>
              <a:t>Having obtained the alignment details of the in-situ magnet, we have been able to  pre-align the replacement EVB2 to match </a:t>
            </a:r>
          </a:p>
          <a:p>
            <a:r>
              <a:rPr lang="en-GB" altLang="en-US"/>
              <a:t>However, with no information available to conclusively determine the existing EVB2 relationship to its kinematic mounts, we still anticipate needing some additional, last minute or ‘dynamic’ adjustment when the replacement is installed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Content Placeholder 2"/>
          <p:cNvSpPr>
            <a:spLocks noGrp="1"/>
          </p:cNvSpPr>
          <p:nvPr>
            <p:ph idx="4294967295"/>
          </p:nvPr>
        </p:nvSpPr>
        <p:spPr>
          <a:xfrm>
            <a:off x="858716" y="1508492"/>
            <a:ext cx="7772400" cy="3800475"/>
          </a:xfrm>
        </p:spPr>
        <p:txBody>
          <a:bodyPr/>
          <a:lstStyle/>
          <a:p>
            <a:pPr algn="l">
              <a:buFontTx/>
              <a:buChar char="•"/>
            </a:pPr>
            <a:r>
              <a:rPr lang="en-GB" altLang="en-US" dirty="0">
                <a:latin typeface="Calibri" panose="020F0502020204030204" pitchFamily="34" charset="0"/>
              </a:rPr>
              <a:t>At present, the original EVB2 remains operational and  a decision has been taken to delay installation of the replacement until absolutely necessary</a:t>
            </a:r>
          </a:p>
          <a:p>
            <a:pPr algn="l">
              <a:buFontTx/>
              <a:buChar char="•"/>
            </a:pPr>
            <a:endParaRPr lang="en-GB" altLang="en-US" dirty="0">
              <a:latin typeface="Calibri" panose="020F0502020204030204" pitchFamily="34" charset="0"/>
            </a:endParaRPr>
          </a:p>
          <a:p>
            <a:pPr algn="l">
              <a:buFontTx/>
              <a:buChar char="•"/>
            </a:pPr>
            <a:r>
              <a:rPr lang="en-GB" altLang="en-US" dirty="0">
                <a:latin typeface="Calibri" panose="020F0502020204030204" pitchFamily="34" charset="0"/>
              </a:rPr>
              <a:t>Final results and assessment of the success (or otherwise) of using the scan data to pre-align the replacement magnet are therefore not yet available</a:t>
            </a:r>
          </a:p>
          <a:p>
            <a:pPr algn="l">
              <a:buFontTx/>
              <a:buChar char="•"/>
            </a:pPr>
            <a:endParaRPr lang="en-GB" altLang="en-US" dirty="0">
              <a:latin typeface="Calibri" panose="020F0502020204030204" pitchFamily="34" charset="0"/>
            </a:endParaRPr>
          </a:p>
          <a:p>
            <a:pPr marL="914400" lvl="2" indent="0">
              <a:buNone/>
            </a:pPr>
            <a:endParaRPr lang="en-GB" altLang="en-US" sz="2800" dirty="0">
              <a:latin typeface="Calibri" panose="020F0502020204030204"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9925" y="5732463"/>
            <a:ext cx="1706563" cy="439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2"/>
          <p:cNvSpPr txBox="1">
            <a:spLocks/>
          </p:cNvSpPr>
          <p:nvPr/>
        </p:nvSpPr>
        <p:spPr bwMode="auto">
          <a:xfrm>
            <a:off x="858716" y="1508492"/>
            <a:ext cx="7772400" cy="380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ctr" rtl="0" eaLnBrk="0" fontAlgn="base" hangingPunct="0">
              <a:spcBef>
                <a:spcPct val="20000"/>
              </a:spcBef>
              <a:spcAft>
                <a:spcPct val="0"/>
              </a:spcAft>
              <a:defRPr sz="24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defRPr sz="36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defRPr sz="36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defRPr sz="36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defRPr sz="3600">
                <a:solidFill>
                  <a:schemeClr val="tx1"/>
                </a:solidFill>
                <a:latin typeface="Arial" pitchFamily="34" charset="0"/>
                <a:ea typeface="+mn-ea"/>
                <a:cs typeface="Arial" pitchFamily="34" charset="0"/>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a:lstStyle>
          <a:p>
            <a:pPr algn="l">
              <a:buFontTx/>
              <a:buChar char="•"/>
            </a:pPr>
            <a:r>
              <a:rPr lang="en-GB" altLang="en-US" kern="0" dirty="0">
                <a:latin typeface="Calibri" panose="020F0502020204030204" pitchFamily="34" charset="0"/>
              </a:rPr>
              <a:t>Thank you</a:t>
            </a:r>
          </a:p>
          <a:p>
            <a:pPr algn="l">
              <a:buFontTx/>
              <a:buChar char="•"/>
            </a:pPr>
            <a:endParaRPr lang="en-GB" altLang="en-US" kern="0" dirty="0">
              <a:latin typeface="Calibri" panose="020F0502020204030204" pitchFamily="34" charset="0"/>
            </a:endParaRPr>
          </a:p>
          <a:p>
            <a:pPr marL="800100" lvl="1" indent="-342900">
              <a:buFont typeface="Arial" panose="020B0604020202020204" pitchFamily="34" charset="0"/>
              <a:buChar char="•"/>
            </a:pPr>
            <a:r>
              <a:rPr lang="en-GB" altLang="en-US" sz="2400" kern="0" dirty="0">
                <a:latin typeface="Calibri" panose="020F0502020204030204" pitchFamily="34" charset="0"/>
              </a:rPr>
              <a:t>For further information about ISIS please see</a:t>
            </a:r>
          </a:p>
          <a:p>
            <a:pPr marL="1200150" lvl="2" indent="-342900">
              <a:buFont typeface="Arial" panose="020B0604020202020204" pitchFamily="34" charset="0"/>
              <a:buChar char="•"/>
            </a:pPr>
            <a:r>
              <a:rPr lang="en-US" sz="1800" dirty="0">
                <a:solidFill>
                  <a:srgbClr val="000000"/>
                </a:solidFill>
                <a:latin typeface="Segoe UI" panose="020B0502040204020203" pitchFamily="34" charset="0"/>
                <a:hlinkClick r:id="rId3"/>
              </a:rPr>
              <a:t>http://www.isis.stfc.ac.uk/about/aboutisis.html</a:t>
            </a:r>
            <a:endParaRPr lang="en-GB" sz="1800" dirty="0">
              <a:solidFill>
                <a:srgbClr val="000000"/>
              </a:solidFill>
              <a:latin typeface="Segoe UI" panose="020B0502040204020203" pitchFamily="34" charset="0"/>
            </a:endParaRPr>
          </a:p>
          <a:p>
            <a:pPr marL="1200150" lvl="2" indent="-342900">
              <a:buFont typeface="Arial" panose="020B0604020202020204" pitchFamily="34" charset="0"/>
              <a:buChar char="•"/>
            </a:pPr>
            <a:endParaRPr lang="en-GB" altLang="en-US" sz="1800" kern="0" dirty="0">
              <a:solidFill>
                <a:srgbClr val="000000"/>
              </a:solidFill>
              <a:latin typeface="Segoe UI" panose="020B0502040204020203" pitchFamily="34" charset="0"/>
            </a:endParaRPr>
          </a:p>
          <a:p>
            <a:pPr marL="800100" lvl="1" indent="-342900">
              <a:buFont typeface="Arial" panose="020B0604020202020204" pitchFamily="34" charset="0"/>
              <a:buChar char="•"/>
            </a:pPr>
            <a:r>
              <a:rPr lang="en-GB" altLang="en-US" sz="2400" kern="0" dirty="0">
                <a:latin typeface="Calibri" panose="020F0502020204030204" pitchFamily="34" charset="0"/>
              </a:rPr>
              <a:t>Also worth a look is the series of YouTube films “Accelerators for  humanity” produced by the Royal Institution </a:t>
            </a:r>
          </a:p>
          <a:p>
            <a:pPr marL="1200150" lvl="2" indent="-342900">
              <a:buFont typeface="Arial" panose="020B0604020202020204" pitchFamily="34" charset="0"/>
              <a:buChar char="•"/>
            </a:pPr>
            <a:r>
              <a:rPr lang="en-US" sz="1800" dirty="0">
                <a:solidFill>
                  <a:srgbClr val="000000"/>
                </a:solidFill>
                <a:latin typeface="Segoe UI" panose="020B0502040204020203" pitchFamily="34" charset="0"/>
              </a:rPr>
              <a:t>http://richannel.org/collections/2016/particle-accelerators-for-humanity</a:t>
            </a:r>
            <a:endParaRPr lang="en-GB" altLang="en-US" sz="2400" kern="0" dirty="0">
              <a:latin typeface="Calibri" panose="020F0502020204030204" pitchFamily="34" charset="0"/>
            </a:endParaRPr>
          </a:p>
          <a:p>
            <a:pPr algn="l">
              <a:buFontTx/>
              <a:buChar char="•"/>
            </a:pPr>
            <a:endParaRPr lang="en-GB" altLang="en-US" kern="0" dirty="0">
              <a:latin typeface="Calibri" panose="020F0502020204030204" pitchFamily="34" charset="0"/>
            </a:endParaRPr>
          </a:p>
          <a:p>
            <a:pPr marL="914400" lvl="2" indent="0"/>
            <a:endParaRPr lang="en-GB" altLang="en-US" sz="2800" kern="0" dirty="0">
              <a:latin typeface="Calibri" panose="020F0502020204030204" pitchFamily="34" charset="0"/>
            </a:endParaRPr>
          </a:p>
        </p:txBody>
      </p:sp>
    </p:spTree>
    <p:extLst>
      <p:ext uri="{BB962C8B-B14F-4D97-AF65-F5344CB8AC3E}">
        <p14:creationId xmlns:p14="http://schemas.microsoft.com/office/powerpoint/2010/main" val="7319371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2"/>
          <p:cNvSpPr>
            <a:spLocks noGrp="1"/>
          </p:cNvSpPr>
          <p:nvPr>
            <p:ph type="title"/>
          </p:nvPr>
        </p:nvSpPr>
        <p:spPr/>
        <p:txBody>
          <a:bodyPr/>
          <a:lstStyle/>
          <a:p>
            <a:endParaRPr lang="en-US" altLang="en-US">
              <a:solidFill>
                <a:srgbClr val="3C8C93"/>
              </a:solidFill>
            </a:endParaRPr>
          </a:p>
        </p:txBody>
      </p:sp>
      <p:sp>
        <p:nvSpPr>
          <p:cNvPr id="14339" name="Content Placeholder 3"/>
          <p:cNvSpPr>
            <a:spLocks noGrp="1"/>
          </p:cNvSpPr>
          <p:nvPr>
            <p:ph idx="1"/>
          </p:nvPr>
        </p:nvSpPr>
        <p:spPr>
          <a:xfrm>
            <a:off x="685800" y="1557338"/>
            <a:ext cx="7772400" cy="3800475"/>
          </a:xfrm>
        </p:spPr>
        <p:txBody>
          <a:bodyPr/>
          <a:lstStyle/>
          <a:p>
            <a:r>
              <a:rPr lang="en-US" altLang="en-US" dirty="0"/>
              <a:t>Comprises a 70MeV LINAC, Synchrotron 2 Extracted Proton </a:t>
            </a:r>
            <a:r>
              <a:rPr lang="en-US" altLang="en-US" dirty="0" err="1"/>
              <a:t>Beamlines</a:t>
            </a:r>
            <a:r>
              <a:rPr lang="en-US" altLang="en-US" dirty="0"/>
              <a:t> (EPBs)</a:t>
            </a:r>
            <a:r>
              <a:rPr lang="en-GB" altLang="en-US" dirty="0"/>
              <a:t> and 41 Instruments</a:t>
            </a:r>
            <a:endParaRPr lang="en-US" altLang="en-US" dirty="0"/>
          </a:p>
          <a:p>
            <a:r>
              <a:rPr lang="en-US" altLang="en-US" dirty="0"/>
              <a:t>ISIS has been operating since 1984 </a:t>
            </a:r>
          </a:p>
          <a:p>
            <a:r>
              <a:rPr lang="en-US" altLang="en-US" dirty="0"/>
              <a:t>The second EPB and Target Station (TS2) was added in 2009</a:t>
            </a:r>
          </a:p>
        </p:txBody>
      </p:sp>
      <p:pic>
        <p:nvPicPr>
          <p:cNvPr id="1434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050" y="3449638"/>
            <a:ext cx="2808288" cy="2443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a:t>EVB2 Replacement Project</a:t>
            </a:r>
          </a:p>
        </p:txBody>
      </p:sp>
      <p:sp>
        <p:nvSpPr>
          <p:cNvPr id="15363" name="Content Placeholder 2"/>
          <p:cNvSpPr>
            <a:spLocks noGrp="1"/>
          </p:cNvSpPr>
          <p:nvPr>
            <p:ph idx="1"/>
          </p:nvPr>
        </p:nvSpPr>
        <p:spPr>
          <a:xfrm>
            <a:off x="685800" y="1557338"/>
            <a:ext cx="7772400" cy="3800475"/>
          </a:xfrm>
        </p:spPr>
        <p:txBody>
          <a:bodyPr/>
          <a:lstStyle/>
          <a:p>
            <a:r>
              <a:rPr lang="en-GB" altLang="en-US"/>
              <a:t>EVB2 is a large vertical bending dipole magnet located in the EPB1 extraction line of the synchrotron</a:t>
            </a:r>
          </a:p>
          <a:p>
            <a:r>
              <a:rPr lang="en-GB" altLang="en-US"/>
              <a:t>The magnet is over 30 years old and has become increasingly unreliable</a:t>
            </a:r>
          </a:p>
          <a:p>
            <a:r>
              <a:rPr lang="en-GB" altLang="en-US"/>
              <a:t>Water leaking from </a:t>
            </a:r>
          </a:p>
          <a:p>
            <a:pPr marL="400050" lvl="1" indent="0">
              <a:buFontTx/>
              <a:buNone/>
            </a:pPr>
            <a:r>
              <a:rPr lang="en-GB" altLang="en-US" sz="2400">
                <a:solidFill>
                  <a:schemeClr val="tx1"/>
                </a:solidFill>
              </a:rPr>
              <a:t>EVB2 was found to </a:t>
            </a:r>
          </a:p>
          <a:p>
            <a:pPr marL="400050" lvl="1" indent="0">
              <a:buFontTx/>
              <a:buNone/>
            </a:pPr>
            <a:r>
              <a:rPr lang="en-GB" altLang="en-US" sz="2400">
                <a:solidFill>
                  <a:schemeClr val="tx1"/>
                </a:solidFill>
              </a:rPr>
              <a:t>have caused </a:t>
            </a:r>
          </a:p>
          <a:p>
            <a:pPr marL="400050" lvl="1" indent="0">
              <a:buFontTx/>
              <a:buNone/>
            </a:pPr>
            <a:r>
              <a:rPr lang="en-GB" altLang="en-US" sz="2400">
                <a:solidFill>
                  <a:schemeClr val="tx1"/>
                </a:solidFill>
              </a:rPr>
              <a:t>significant damage </a:t>
            </a:r>
          </a:p>
          <a:p>
            <a:pPr marL="400050" lvl="1" indent="0">
              <a:buFontTx/>
              <a:buNone/>
            </a:pPr>
            <a:r>
              <a:rPr lang="en-GB" altLang="en-US" sz="2400">
                <a:solidFill>
                  <a:schemeClr val="tx1"/>
                </a:solidFill>
              </a:rPr>
              <a:t>to the large dipole </a:t>
            </a:r>
          </a:p>
          <a:p>
            <a:pPr marL="400050" lvl="1" indent="0">
              <a:buFontTx/>
              <a:buNone/>
            </a:pPr>
            <a:r>
              <a:rPr lang="en-GB" altLang="en-US" sz="2400">
                <a:solidFill>
                  <a:schemeClr val="tx1"/>
                </a:solidFill>
              </a:rPr>
              <a:t>magnet beneath it</a:t>
            </a:r>
          </a:p>
        </p:txBody>
      </p:sp>
      <p:pic>
        <p:nvPicPr>
          <p:cNvPr id="1536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40200" y="3068638"/>
            <a:ext cx="3929063" cy="2398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GB"/>
          </a:p>
        </p:txBody>
      </p:sp>
      <p:sp>
        <p:nvSpPr>
          <p:cNvPr id="16387" name="Content Placeholder 2"/>
          <p:cNvSpPr>
            <a:spLocks noGrp="1"/>
          </p:cNvSpPr>
          <p:nvPr>
            <p:ph idx="1"/>
          </p:nvPr>
        </p:nvSpPr>
        <p:spPr>
          <a:xfrm>
            <a:off x="685800" y="1557338"/>
            <a:ext cx="7772400" cy="3800475"/>
          </a:xfrm>
        </p:spPr>
        <p:txBody>
          <a:bodyPr/>
          <a:lstStyle/>
          <a:p>
            <a:r>
              <a:rPr lang="en-GB" altLang="en-US"/>
              <a:t>Therefore, in late 2013, a project was put in place to replace the existing EVB2 magnet</a:t>
            </a:r>
          </a:p>
          <a:p>
            <a:r>
              <a:rPr lang="en-GB" altLang="en-US"/>
              <a:t>The scope of the project included procuring a new EVB2 magnet and frame which would replace the existing magnet</a:t>
            </a:r>
          </a:p>
          <a:p>
            <a:r>
              <a:rPr lang="en-GB" altLang="en-US"/>
              <a:t>The existing magnet could then be assessed and refurbished or replaced to act as a ‘drop-in’ spare</a:t>
            </a:r>
          </a:p>
          <a:p>
            <a:r>
              <a:rPr lang="en-GB" altLang="en-US"/>
              <a:t>From a survey and alignment point of view, this is where the headaches started</a:t>
            </a:r>
          </a:p>
          <a:p>
            <a:endParaRPr lang="en-US" altLang="en-US"/>
          </a:p>
          <a:p>
            <a:endParaRPr lang="en-GB"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GB" dirty="0"/>
          </a:p>
        </p:txBody>
      </p:sp>
      <p:sp>
        <p:nvSpPr>
          <p:cNvPr id="17411" name="Content Placeholder 2"/>
          <p:cNvSpPr>
            <a:spLocks noGrp="1"/>
          </p:cNvSpPr>
          <p:nvPr>
            <p:ph idx="1"/>
          </p:nvPr>
        </p:nvSpPr>
        <p:spPr>
          <a:xfrm>
            <a:off x="685800" y="1557338"/>
            <a:ext cx="7772400" cy="3800475"/>
          </a:xfrm>
        </p:spPr>
        <p:txBody>
          <a:bodyPr/>
          <a:lstStyle/>
          <a:p>
            <a:r>
              <a:rPr lang="en-GB" altLang="en-US" dirty="0"/>
              <a:t>The existing magnet was installed during the original construction of the synchrotron and EPB1 and was aligned using optical instrumentation on a direct line of sight along the </a:t>
            </a:r>
            <a:r>
              <a:rPr lang="en-GB" altLang="en-US" dirty="0" err="1"/>
              <a:t>beamline</a:t>
            </a:r>
            <a:endParaRPr lang="en-GB" altLang="en-US" dirty="0"/>
          </a:p>
          <a:p>
            <a:r>
              <a:rPr lang="en-GB" altLang="en-US" dirty="0"/>
              <a:t>There are no discernible fiducial marks on the magnet, and very limited data or records have been found relating to the initial installation</a:t>
            </a:r>
          </a:p>
        </p:txBody>
      </p:sp>
      <p:pic>
        <p:nvPicPr>
          <p:cNvPr id="17412" name="Picture 2" descr="\\ISIS\Users\VWG85561\InfoToRemember\IWAA2016\EVB2 Presentation\OrigEVB2Notes\IMG_1052.JPG"/>
          <p:cNvPicPr>
            <a:picLocks noChangeAspect="1" noChangeArrowheads="1"/>
          </p:cNvPicPr>
          <p:nvPr/>
        </p:nvPicPr>
        <p:blipFill>
          <a:blip r:embed="rId2">
            <a:extLst>
              <a:ext uri="{28A0092B-C50C-407E-A947-70E740481C1C}">
                <a14:useLocalDpi xmlns:a14="http://schemas.microsoft.com/office/drawing/2010/main" val="0"/>
              </a:ext>
            </a:extLst>
          </a:blip>
          <a:srcRect l="16281" t="16705" r="12070" b="9993"/>
          <a:stretch>
            <a:fillRect/>
          </a:stretch>
        </p:blipFill>
        <p:spPr bwMode="auto">
          <a:xfrm>
            <a:off x="4284663" y="4365625"/>
            <a:ext cx="2124075"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3" name="Picture 3" descr="\\ISIS\Users\VWG85561\InfoToRemember\IWAA2016\EVB2 Presentation\OrigEVB2Notes\IMG_1057.JPG"/>
          <p:cNvPicPr>
            <a:picLocks noChangeAspect="1" noChangeArrowheads="1"/>
          </p:cNvPicPr>
          <p:nvPr/>
        </p:nvPicPr>
        <p:blipFill>
          <a:blip r:embed="rId3">
            <a:extLst>
              <a:ext uri="{28A0092B-C50C-407E-A947-70E740481C1C}">
                <a14:useLocalDpi xmlns:a14="http://schemas.microsoft.com/office/drawing/2010/main" val="0"/>
              </a:ext>
            </a:extLst>
          </a:blip>
          <a:srcRect l="19014" t="20088" r="17055" b="13223"/>
          <a:stretch>
            <a:fillRect/>
          </a:stretch>
        </p:blipFill>
        <p:spPr bwMode="auto">
          <a:xfrm rot="-831903">
            <a:off x="2614613" y="4645025"/>
            <a:ext cx="1893887" cy="131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GB"/>
          </a:p>
        </p:txBody>
      </p:sp>
      <p:sp>
        <p:nvSpPr>
          <p:cNvPr id="18435" name="Content Placeholder 2"/>
          <p:cNvSpPr>
            <a:spLocks noGrp="1"/>
          </p:cNvSpPr>
          <p:nvPr>
            <p:ph idx="1"/>
          </p:nvPr>
        </p:nvSpPr>
        <p:spPr>
          <a:xfrm>
            <a:off x="685800" y="1557338"/>
            <a:ext cx="7772400" cy="3800475"/>
          </a:xfrm>
        </p:spPr>
        <p:txBody>
          <a:bodyPr/>
          <a:lstStyle/>
          <a:p>
            <a:r>
              <a:rPr lang="en-GB" altLang="en-US"/>
              <a:t>There are two sockets for Taylor Hobson spheres mounted on the ‘inside’ side of the frame, but again no information was found detailing how the sockets related to the magnets position or the beam</a:t>
            </a:r>
          </a:p>
          <a:p>
            <a:endParaRPr lang="en-GB" altLang="en-US"/>
          </a:p>
        </p:txBody>
      </p:sp>
      <p:pic>
        <p:nvPicPr>
          <p:cNvPr id="1843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050" y="3357563"/>
            <a:ext cx="3490913" cy="261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613" y="4308475"/>
            <a:ext cx="1754187" cy="1531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pPr>
              <a:defRPr/>
            </a:pPr>
            <a:endParaRPr lang="en-GB"/>
          </a:p>
        </p:txBody>
      </p:sp>
      <p:sp>
        <p:nvSpPr>
          <p:cNvPr id="19460" name="Content Placeholder 2"/>
          <p:cNvSpPr>
            <a:spLocks noGrp="1"/>
          </p:cNvSpPr>
          <p:nvPr>
            <p:ph idx="1"/>
          </p:nvPr>
        </p:nvSpPr>
        <p:spPr>
          <a:xfrm>
            <a:off x="685800" y="1557338"/>
            <a:ext cx="7772400" cy="3800475"/>
          </a:xfrm>
        </p:spPr>
        <p:txBody>
          <a:bodyPr/>
          <a:lstStyle/>
          <a:p>
            <a:r>
              <a:rPr lang="en-GB" altLang="en-US"/>
              <a:t> Access problems to EVB2</a:t>
            </a:r>
          </a:p>
          <a:p>
            <a:pPr lvl="1"/>
            <a:r>
              <a:rPr lang="en-GB" altLang="en-US">
                <a:solidFill>
                  <a:schemeClr val="tx1"/>
                </a:solidFill>
              </a:rPr>
              <a:t>High radiation area immediately upstream, ‘dose rate’ in order of 100µSv/hr </a:t>
            </a:r>
          </a:p>
          <a:p>
            <a:pPr lvl="1"/>
            <a:r>
              <a:rPr lang="en-GB" altLang="en-US">
                <a:solidFill>
                  <a:schemeClr val="tx1"/>
                </a:solidFill>
              </a:rPr>
              <a:t>Magnet at ‘high level’ mounted above Synchrotron dipole</a:t>
            </a:r>
          </a:p>
        </p:txBody>
      </p:sp>
      <p:pic>
        <p:nvPicPr>
          <p:cNvPr id="1946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3938" y="3268663"/>
            <a:ext cx="3687762" cy="225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a:t>Survey solution</a:t>
            </a:r>
          </a:p>
        </p:txBody>
      </p:sp>
      <p:sp>
        <p:nvSpPr>
          <p:cNvPr id="20483" name="Content Placeholder 2"/>
          <p:cNvSpPr>
            <a:spLocks noGrp="1"/>
          </p:cNvSpPr>
          <p:nvPr>
            <p:ph idx="1"/>
          </p:nvPr>
        </p:nvSpPr>
        <p:spPr>
          <a:xfrm>
            <a:off x="684213" y="1557338"/>
            <a:ext cx="7772400" cy="3800475"/>
          </a:xfrm>
        </p:spPr>
        <p:txBody>
          <a:bodyPr/>
          <a:lstStyle/>
          <a:p>
            <a:r>
              <a:rPr lang="en-GB" altLang="en-US"/>
              <a:t>Fundamentally, replacement EVB2 magnet must match to fit the existing flight tubes up- and downstream</a:t>
            </a:r>
          </a:p>
          <a:p>
            <a:r>
              <a:rPr lang="en-GB" altLang="en-US"/>
              <a:t>Solution was to set-up and pre-align the replacement EVB2 by ‘reverse engineering’ the existing alignment</a:t>
            </a:r>
          </a:p>
          <a:p>
            <a:r>
              <a:rPr lang="en-GB" altLang="en-US"/>
              <a:t>Difficulties of access to existing EVB2 (high dose rates and elevated position) ruled out using AT401 Laser Tracker</a:t>
            </a:r>
          </a:p>
          <a:p>
            <a:r>
              <a:rPr lang="en-GB" altLang="en-US"/>
              <a:t>In-situ EVB2 surveyed using Trimble FX Laser Scanner</a:t>
            </a:r>
          </a:p>
        </p:txBody>
      </p:sp>
      <p:pic>
        <p:nvPicPr>
          <p:cNvPr id="20484" name="Picture 5" descr="\\ISIS\Users\VWG85561\InfoToRemember\IWAA2016\EVB2 Presentation\2015-07-30 11.44.0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713" y="4430713"/>
            <a:ext cx="2311400" cy="2065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heme/theme1.xml><?xml version="1.0" encoding="utf-8"?>
<a:theme xmlns:a="http://schemas.openxmlformats.org/drawingml/2006/main" name="STFC_PowerPoint_template">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EABF215B8A3384E874FC40A3B0B2302" ma:contentTypeVersion="4" ma:contentTypeDescription="Create a new document." ma:contentTypeScope="" ma:versionID="f198c3dfa143f328b4bfb76fd905c4a6">
  <xsd:schema xmlns:xsd="http://www.w3.org/2001/XMLSchema" xmlns:xs="http://www.w3.org/2001/XMLSchema" xmlns:p="http://schemas.microsoft.com/office/2006/metadata/properties" xmlns:ns1="http://schemas.microsoft.com/sharepoint/v3" targetNamespace="http://schemas.microsoft.com/office/2006/metadata/properties" ma:root="true" ma:fieldsID="e66758ad48435124b95dc0df0729e68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LongProperties xmlns="http://schemas.microsoft.com/office/2006/metadata/long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3DFA70B-2EBB-489B-8E34-F6A10FA68532}">
  <ds:schemaRefs>
    <ds:schemaRef ds:uri="http://schemas.microsoft.com/office/2006/metadata/contentType"/>
    <ds:schemaRef ds:uri="http://schemas.microsoft.com/office/2006/metadata/properties/metaAttributes"/>
    <ds:schemaRef ds:uri="http://www.w3.org/2000/xmlns/"/>
    <ds:schemaRef ds:uri="http://www.w3.org/2001/XMLSchema"/>
    <ds:schemaRef ds:uri="http://schemas.microsoft.com/sharepoint/v3"/>
  </ds:schemaRefs>
</ds:datastoreItem>
</file>

<file path=customXml/itemProps2.xml><?xml version="1.0" encoding="utf-8"?>
<ds:datastoreItem xmlns:ds="http://schemas.openxmlformats.org/officeDocument/2006/customXml" ds:itemID="{27E48F0D-BF64-462E-8350-40C896A295A7}">
  <ds:schemaRefs>
    <ds:schemaRef ds:uri="http://schemas.microsoft.com/office/2006/metadata/longProperties"/>
  </ds:schemaRefs>
</ds:datastoreItem>
</file>

<file path=customXml/itemProps3.xml><?xml version="1.0" encoding="utf-8"?>
<ds:datastoreItem xmlns:ds="http://schemas.openxmlformats.org/officeDocument/2006/customXml" ds:itemID="{2AEDD1CD-9190-4F8F-B585-354F10A56AC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STFC_PowerPoint_template</Template>
  <TotalTime>383</TotalTime>
  <Words>1095</Words>
  <Application>Microsoft Office PowerPoint</Application>
  <PresentationFormat>On-screen Show (4:3)</PresentationFormat>
  <Paragraphs>82</Paragraphs>
  <Slides>24</Slides>
  <Notes>0</Notes>
  <HiddenSlides>0</HiddenSlides>
  <MMClips>0</MMClips>
  <ScaleCrop>false</ScaleCrop>
  <HeadingPairs>
    <vt:vector size="4" baseType="variant">
      <vt:variant>
        <vt:lpstr>Theme</vt:lpstr>
      </vt:variant>
      <vt:variant>
        <vt:i4>2</vt:i4>
      </vt:variant>
      <vt:variant>
        <vt:lpstr>Slide Titles</vt:lpstr>
      </vt:variant>
      <vt:variant>
        <vt:i4>24</vt:i4>
      </vt:variant>
    </vt:vector>
  </HeadingPairs>
  <TitlesOfParts>
    <vt:vector size="26" baseType="lpstr">
      <vt:lpstr>STFC_PowerPoint_template</vt:lpstr>
      <vt:lpstr>1_Blank Presentation</vt:lpstr>
      <vt:lpstr>Laser Scanning for the replacement of EVB2 in the  ISIS Synchrotron</vt:lpstr>
      <vt:lpstr>PowerPoint Presentation</vt:lpstr>
      <vt:lpstr>PowerPoint Presentation</vt:lpstr>
      <vt:lpstr>EVB2 Replacement Project</vt:lpstr>
      <vt:lpstr>PowerPoint Presentation</vt:lpstr>
      <vt:lpstr>PowerPoint Presentation</vt:lpstr>
      <vt:lpstr>PowerPoint Presentation</vt:lpstr>
      <vt:lpstr>PowerPoint Presentation</vt:lpstr>
      <vt:lpstr>Survey solution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STFC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STFC Corporate PowerPoint Template</dc:title>
  <dc:creator>kw77</dc:creator>
  <cp:lastModifiedBy>Millington, Tony (STFC,RAL,ISIS)</cp:lastModifiedBy>
  <cp:revision>41</cp:revision>
  <dcterms:created xsi:type="dcterms:W3CDTF">2012-07-12T11:46:55Z</dcterms:created>
  <dcterms:modified xsi:type="dcterms:W3CDTF">2016-10-06T20:01:45Z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y fmtid="{D5CDD505-2E9C-101B-9397-08002B2CF9AE}" pid="3" name="display_urn:schemas-microsoft-com:office:office#Editor">
    <vt:lpwstr>Summers, Karen (STFC,RAL,OBR)</vt:lpwstr>
  </property>
  <property fmtid="{D5CDD505-2E9C-101B-9397-08002B2CF9AE}" pid="4" name="xd_Signature">
    <vt:lpwstr/>
  </property>
  <property fmtid="{D5CDD505-2E9C-101B-9397-08002B2CF9AE}" pid="5" name="display_urn:schemas-microsoft-com:office:office#Author">
    <vt:lpwstr>Summers, Karen (STFC,RAL,OBR)</vt:lpwstr>
  </property>
  <property fmtid="{D5CDD505-2E9C-101B-9397-08002B2CF9AE}" pid="6" name="TemplateUrl">
    <vt:lpwstr/>
  </property>
  <property fmtid="{D5CDD505-2E9C-101B-9397-08002B2CF9AE}" pid="7" name="xd_ProgID">
    <vt:lpwstr/>
  </property>
  <property fmtid="{D5CDD505-2E9C-101B-9397-08002B2CF9AE}" pid="8" name="PublishingStartDate">
    <vt:lpwstr/>
  </property>
  <property fmtid="{D5CDD505-2E9C-101B-9397-08002B2CF9AE}" pid="9" name="PublishingExpirationDate">
    <vt:lpwstr/>
  </property>
  <property fmtid="{D5CDD505-2E9C-101B-9397-08002B2CF9AE}" pid="10" name="ContentTypeId">
    <vt:lpwstr>0x010100F731947B08D5984288BC8B16A979FF50</vt:lpwstr>
  </property>
</Properties>
</file>