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13" r:id="rId1"/>
  </p:sldMasterIdLst>
  <p:notesMasterIdLst>
    <p:notesMasterId r:id="rId3"/>
  </p:notesMasterIdLst>
  <p:handoutMasterIdLst>
    <p:handoutMasterId r:id="rId4"/>
  </p:handoutMasterIdLst>
  <p:sldIdLst>
    <p:sldId id="259" r:id="rId2"/>
  </p:sldIdLst>
  <p:sldSz cx="30272038" cy="42803763"/>
  <p:notesSz cx="6858000" cy="9144000"/>
  <p:defaultTextStyle>
    <a:defPPr>
      <a:defRPr lang="en-US"/>
    </a:defPPr>
    <a:lvl1pPr marL="0" algn="l" defTabSz="3507638" rtl="0" eaLnBrk="1" latinLnBrk="0" hangingPunct="1">
      <a:defRPr sz="6905" kern="1200">
        <a:solidFill>
          <a:schemeClr val="tx1"/>
        </a:solidFill>
        <a:latin typeface="+mn-lt"/>
        <a:ea typeface="+mn-ea"/>
        <a:cs typeface="+mn-cs"/>
      </a:defRPr>
    </a:lvl1pPr>
    <a:lvl2pPr marL="1753819" algn="l" defTabSz="3507638" rtl="0" eaLnBrk="1" latinLnBrk="0" hangingPunct="1">
      <a:defRPr sz="6905" kern="1200">
        <a:solidFill>
          <a:schemeClr val="tx1"/>
        </a:solidFill>
        <a:latin typeface="+mn-lt"/>
        <a:ea typeface="+mn-ea"/>
        <a:cs typeface="+mn-cs"/>
      </a:defRPr>
    </a:lvl2pPr>
    <a:lvl3pPr marL="3507638" algn="l" defTabSz="3507638" rtl="0" eaLnBrk="1" latinLnBrk="0" hangingPunct="1">
      <a:defRPr sz="6905" kern="1200">
        <a:solidFill>
          <a:schemeClr val="tx1"/>
        </a:solidFill>
        <a:latin typeface="+mn-lt"/>
        <a:ea typeface="+mn-ea"/>
        <a:cs typeface="+mn-cs"/>
      </a:defRPr>
    </a:lvl3pPr>
    <a:lvl4pPr marL="5261458" algn="l" defTabSz="3507638" rtl="0" eaLnBrk="1" latinLnBrk="0" hangingPunct="1">
      <a:defRPr sz="6905" kern="1200">
        <a:solidFill>
          <a:schemeClr val="tx1"/>
        </a:solidFill>
        <a:latin typeface="+mn-lt"/>
        <a:ea typeface="+mn-ea"/>
        <a:cs typeface="+mn-cs"/>
      </a:defRPr>
    </a:lvl4pPr>
    <a:lvl5pPr marL="7015277" algn="l" defTabSz="3507638" rtl="0" eaLnBrk="1" latinLnBrk="0" hangingPunct="1">
      <a:defRPr sz="6905" kern="1200">
        <a:solidFill>
          <a:schemeClr val="tx1"/>
        </a:solidFill>
        <a:latin typeface="+mn-lt"/>
        <a:ea typeface="+mn-ea"/>
        <a:cs typeface="+mn-cs"/>
      </a:defRPr>
    </a:lvl5pPr>
    <a:lvl6pPr marL="8769096" algn="l" defTabSz="3507638" rtl="0" eaLnBrk="1" latinLnBrk="0" hangingPunct="1">
      <a:defRPr sz="6905" kern="1200">
        <a:solidFill>
          <a:schemeClr val="tx1"/>
        </a:solidFill>
        <a:latin typeface="+mn-lt"/>
        <a:ea typeface="+mn-ea"/>
        <a:cs typeface="+mn-cs"/>
      </a:defRPr>
    </a:lvl6pPr>
    <a:lvl7pPr marL="10522915" algn="l" defTabSz="3507638" rtl="0" eaLnBrk="1" latinLnBrk="0" hangingPunct="1">
      <a:defRPr sz="6905" kern="1200">
        <a:solidFill>
          <a:schemeClr val="tx1"/>
        </a:solidFill>
        <a:latin typeface="+mn-lt"/>
        <a:ea typeface="+mn-ea"/>
        <a:cs typeface="+mn-cs"/>
      </a:defRPr>
    </a:lvl7pPr>
    <a:lvl8pPr marL="12276734" algn="l" defTabSz="3507638" rtl="0" eaLnBrk="1" latinLnBrk="0" hangingPunct="1">
      <a:defRPr sz="6905" kern="1200">
        <a:solidFill>
          <a:schemeClr val="tx1"/>
        </a:solidFill>
        <a:latin typeface="+mn-lt"/>
        <a:ea typeface="+mn-ea"/>
        <a:cs typeface="+mn-cs"/>
      </a:defRPr>
    </a:lvl8pPr>
    <a:lvl9pPr marL="14030554" algn="l" defTabSz="3507638" rtl="0" eaLnBrk="1" latinLnBrk="0" hangingPunct="1">
      <a:defRPr sz="690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75"/>
    <a:srgbClr val="000066"/>
    <a:srgbClr val="00DC00"/>
    <a:srgbClr val="000082"/>
    <a:srgbClr val="000096"/>
    <a:srgbClr val="00007D"/>
    <a:srgbClr val="2C2CB2"/>
    <a:srgbClr val="0000CC"/>
    <a:srgbClr val="2744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4650" autoAdjust="0"/>
    <p:restoredTop sz="94747" autoAdjust="0"/>
  </p:normalViewPr>
  <p:slideViewPr>
    <p:cSldViewPr snapToGrid="0">
      <p:cViewPr>
        <p:scale>
          <a:sx n="100" d="100"/>
          <a:sy n="100" d="100"/>
        </p:scale>
        <p:origin x="-1962" y="-14040"/>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200" d="100"/>
        <a:sy n="200" d="100"/>
      </p:scale>
      <p:origin x="0" y="0"/>
    </p:cViewPr>
  </p:sorterViewPr>
  <p:notesViewPr>
    <p:cSldViewPr snapToGrid="0">
      <p:cViewPr varScale="1">
        <p:scale>
          <a:sx n="113" d="100"/>
          <a:sy n="113" d="100"/>
        </p:scale>
        <p:origin x="3282" y="12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C04B8F0-DB87-4EE7-BC57-4461603B7026}" type="datetimeFigureOut">
              <a:rPr lang="en-GB" smtClean="0"/>
              <a:t>28/09/2016</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smtClean="0"/>
              <a:t>General processing of the observed measurement through a least square algorithm</a:t>
            </a:r>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4D50E16-4C7D-42A7-8104-DF4E83A25CEC}" type="slidenum">
              <a:rPr lang="en-GB" smtClean="0"/>
              <a:t>‹#›</a:t>
            </a:fld>
            <a:endParaRPr lang="en-GB" dirty="0"/>
          </a:p>
        </p:txBody>
      </p:sp>
    </p:spTree>
    <p:extLst>
      <p:ext uri="{BB962C8B-B14F-4D97-AF65-F5344CB8AC3E}">
        <p14:creationId xmlns:p14="http://schemas.microsoft.com/office/powerpoint/2010/main" val="285466908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D0740F-5A66-4D1E-9858-D5DC01012AB5}" type="datetimeFigureOut">
              <a:rPr lang="en-GB" smtClean="0"/>
              <a:t>28/09/2016</a:t>
            </a:fld>
            <a:endParaRPr lang="en-GB" dirty="0"/>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smtClean="0"/>
              <a:t>General processing of the observed measurement through a least square algorithm</a:t>
            </a:r>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FC4DA4-7787-420A-8FE5-4461AA07BDDD}" type="slidenum">
              <a:rPr lang="en-GB" smtClean="0"/>
              <a:t>‹#›</a:t>
            </a:fld>
            <a:endParaRPr lang="en-GB" dirty="0"/>
          </a:p>
        </p:txBody>
      </p:sp>
    </p:spTree>
    <p:extLst>
      <p:ext uri="{BB962C8B-B14F-4D97-AF65-F5344CB8AC3E}">
        <p14:creationId xmlns:p14="http://schemas.microsoft.com/office/powerpoint/2010/main" val="3422328219"/>
      </p:ext>
    </p:extLst>
  </p:cSld>
  <p:clrMap bg1="lt1" tx1="dk1" bg2="lt2" tx2="dk2" accent1="accent1" accent2="accent2" accent3="accent3" accent4="accent4" accent5="accent5" accent6="accent6" hlink="hlink" folHlink="folHlink"/>
  <p:hf sldNum="0" hdr="0" ftr="0" dt="0"/>
  <p:notesStyle>
    <a:lvl1pPr marL="0" algn="l" defTabSz="3507638" rtl="0" eaLnBrk="1" latinLnBrk="0" hangingPunct="1">
      <a:defRPr sz="4603" kern="1200">
        <a:solidFill>
          <a:schemeClr val="tx1"/>
        </a:solidFill>
        <a:latin typeface="+mn-lt"/>
        <a:ea typeface="+mn-ea"/>
        <a:cs typeface="+mn-cs"/>
      </a:defRPr>
    </a:lvl1pPr>
    <a:lvl2pPr marL="1753819" algn="l" defTabSz="3507638" rtl="0" eaLnBrk="1" latinLnBrk="0" hangingPunct="1">
      <a:defRPr sz="4603" kern="1200">
        <a:solidFill>
          <a:schemeClr val="tx1"/>
        </a:solidFill>
        <a:latin typeface="+mn-lt"/>
        <a:ea typeface="+mn-ea"/>
        <a:cs typeface="+mn-cs"/>
      </a:defRPr>
    </a:lvl2pPr>
    <a:lvl3pPr marL="3507638" algn="l" defTabSz="3507638" rtl="0" eaLnBrk="1" latinLnBrk="0" hangingPunct="1">
      <a:defRPr sz="4603" kern="1200">
        <a:solidFill>
          <a:schemeClr val="tx1"/>
        </a:solidFill>
        <a:latin typeface="+mn-lt"/>
        <a:ea typeface="+mn-ea"/>
        <a:cs typeface="+mn-cs"/>
      </a:defRPr>
    </a:lvl3pPr>
    <a:lvl4pPr marL="5261458" algn="l" defTabSz="3507638" rtl="0" eaLnBrk="1" latinLnBrk="0" hangingPunct="1">
      <a:defRPr sz="4603" kern="1200">
        <a:solidFill>
          <a:schemeClr val="tx1"/>
        </a:solidFill>
        <a:latin typeface="+mn-lt"/>
        <a:ea typeface="+mn-ea"/>
        <a:cs typeface="+mn-cs"/>
      </a:defRPr>
    </a:lvl4pPr>
    <a:lvl5pPr marL="7015277" algn="l" defTabSz="3507638" rtl="0" eaLnBrk="1" latinLnBrk="0" hangingPunct="1">
      <a:defRPr sz="4603" kern="1200">
        <a:solidFill>
          <a:schemeClr val="tx1"/>
        </a:solidFill>
        <a:latin typeface="+mn-lt"/>
        <a:ea typeface="+mn-ea"/>
        <a:cs typeface="+mn-cs"/>
      </a:defRPr>
    </a:lvl5pPr>
    <a:lvl6pPr marL="8769096" algn="l" defTabSz="3507638" rtl="0" eaLnBrk="1" latinLnBrk="0" hangingPunct="1">
      <a:defRPr sz="4603" kern="1200">
        <a:solidFill>
          <a:schemeClr val="tx1"/>
        </a:solidFill>
        <a:latin typeface="+mn-lt"/>
        <a:ea typeface="+mn-ea"/>
        <a:cs typeface="+mn-cs"/>
      </a:defRPr>
    </a:lvl6pPr>
    <a:lvl7pPr marL="10522915" algn="l" defTabSz="3507638" rtl="0" eaLnBrk="1" latinLnBrk="0" hangingPunct="1">
      <a:defRPr sz="4603" kern="1200">
        <a:solidFill>
          <a:schemeClr val="tx1"/>
        </a:solidFill>
        <a:latin typeface="+mn-lt"/>
        <a:ea typeface="+mn-ea"/>
        <a:cs typeface="+mn-cs"/>
      </a:defRPr>
    </a:lvl7pPr>
    <a:lvl8pPr marL="12276734" algn="l" defTabSz="3507638" rtl="0" eaLnBrk="1" latinLnBrk="0" hangingPunct="1">
      <a:defRPr sz="4603" kern="1200">
        <a:solidFill>
          <a:schemeClr val="tx1"/>
        </a:solidFill>
        <a:latin typeface="+mn-lt"/>
        <a:ea typeface="+mn-ea"/>
        <a:cs typeface="+mn-cs"/>
      </a:defRPr>
    </a:lvl8pPr>
    <a:lvl9pPr marL="14030554" algn="l" defTabSz="3507638" rtl="0" eaLnBrk="1" latinLnBrk="0" hangingPunct="1">
      <a:defRPr sz="4603"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932950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784005" y="7005156"/>
            <a:ext cx="22704029" cy="14902051"/>
          </a:xfrm>
        </p:spPr>
        <p:txBody>
          <a:bodyPr anchor="b"/>
          <a:lstStyle>
            <a:lvl1pPr algn="ctr">
              <a:defRPr sz="14897"/>
            </a:lvl1pPr>
          </a:lstStyle>
          <a:p>
            <a:r>
              <a:rPr lang="en-US" smtClean="0"/>
              <a:t>Click to edit Master title style</a:t>
            </a:r>
            <a:endParaRPr lang="en-GB"/>
          </a:p>
        </p:txBody>
      </p:sp>
      <p:sp>
        <p:nvSpPr>
          <p:cNvPr id="3" name="Subtitle 2"/>
          <p:cNvSpPr>
            <a:spLocks noGrp="1"/>
          </p:cNvSpPr>
          <p:nvPr>
            <p:ph type="subTitle" idx="1"/>
          </p:nvPr>
        </p:nvSpPr>
        <p:spPr>
          <a:xfrm>
            <a:off x="3784005" y="22481887"/>
            <a:ext cx="22704029" cy="10334331"/>
          </a:xfrm>
        </p:spPr>
        <p:txBody>
          <a:bodyPr/>
          <a:lstStyle>
            <a:lvl1pPr marL="0" indent="0" algn="ctr">
              <a:buNone/>
              <a:defRPr sz="5959"/>
            </a:lvl1pPr>
            <a:lvl2pPr marL="1135182" indent="0" algn="ctr">
              <a:buNone/>
              <a:defRPr sz="4966"/>
            </a:lvl2pPr>
            <a:lvl3pPr marL="2270364" indent="0" algn="ctr">
              <a:buNone/>
              <a:defRPr sz="4469"/>
            </a:lvl3pPr>
            <a:lvl4pPr marL="3405546" indent="0" algn="ctr">
              <a:buNone/>
              <a:defRPr sz="3973"/>
            </a:lvl4pPr>
            <a:lvl5pPr marL="4540728" indent="0" algn="ctr">
              <a:buNone/>
              <a:defRPr sz="3973"/>
            </a:lvl5pPr>
            <a:lvl6pPr marL="5675909" indent="0" algn="ctr">
              <a:buNone/>
              <a:defRPr sz="3973"/>
            </a:lvl6pPr>
            <a:lvl7pPr marL="6811091" indent="0" algn="ctr">
              <a:buNone/>
              <a:defRPr sz="3973"/>
            </a:lvl7pPr>
            <a:lvl8pPr marL="7946273" indent="0" algn="ctr">
              <a:buNone/>
              <a:defRPr sz="3973"/>
            </a:lvl8pPr>
            <a:lvl9pPr marL="9081455" indent="0" algn="ctr">
              <a:buNone/>
              <a:defRPr sz="3973"/>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78BF8CC-14AF-4085-9127-F123237AD771}" type="datetime1">
              <a:rPr lang="en-GB" smtClean="0"/>
              <a:t>28/09/2016</a:t>
            </a:fld>
            <a:endParaRPr lang="en-GB" dirty="0"/>
          </a:p>
        </p:txBody>
      </p:sp>
      <p:sp>
        <p:nvSpPr>
          <p:cNvPr id="5" name="Footer Placeholder 4"/>
          <p:cNvSpPr>
            <a:spLocks noGrp="1"/>
          </p:cNvSpPr>
          <p:nvPr>
            <p:ph type="ftr" sz="quarter" idx="11"/>
          </p:nvPr>
        </p:nvSpPr>
        <p:spPr/>
        <p:txBody>
          <a:bodyPr/>
          <a:lstStyle/>
          <a:p>
            <a:r>
              <a:rPr lang="en-GB" dirty="0" smtClean="0"/>
              <a:t>IWAA 2016, Grenoble, France</a:t>
            </a:r>
            <a:endParaRPr lang="en-GB" dirty="0"/>
          </a:p>
        </p:txBody>
      </p:sp>
      <p:sp>
        <p:nvSpPr>
          <p:cNvPr id="6" name="Slide Number Placeholder 5"/>
          <p:cNvSpPr>
            <a:spLocks noGrp="1"/>
          </p:cNvSpPr>
          <p:nvPr>
            <p:ph type="sldNum" sz="quarter" idx="12"/>
          </p:nvPr>
        </p:nvSpPr>
        <p:spPr/>
        <p:txBody>
          <a:bodyPr/>
          <a:lstStyle/>
          <a:p>
            <a:fld id="{112AD5E1-C0CB-43CF-9EDF-064C0A477317}" type="slidenum">
              <a:rPr lang="en-GB" smtClean="0"/>
              <a:t>‹#›</a:t>
            </a:fld>
            <a:endParaRPr lang="en-GB" dirty="0"/>
          </a:p>
        </p:txBody>
      </p:sp>
    </p:spTree>
    <p:extLst>
      <p:ext uri="{BB962C8B-B14F-4D97-AF65-F5344CB8AC3E}">
        <p14:creationId xmlns:p14="http://schemas.microsoft.com/office/powerpoint/2010/main" val="2530007051"/>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51E3E95-8C90-4EA4-ADA6-54B66C8E46CE}" type="datetime1">
              <a:rPr lang="en-GB" smtClean="0"/>
              <a:t>28/09/2016</a:t>
            </a:fld>
            <a:endParaRPr lang="en-GB" dirty="0"/>
          </a:p>
        </p:txBody>
      </p:sp>
      <p:sp>
        <p:nvSpPr>
          <p:cNvPr id="5" name="Footer Placeholder 4"/>
          <p:cNvSpPr>
            <a:spLocks noGrp="1"/>
          </p:cNvSpPr>
          <p:nvPr>
            <p:ph type="ftr" sz="quarter" idx="11"/>
          </p:nvPr>
        </p:nvSpPr>
        <p:spPr/>
        <p:txBody>
          <a:bodyPr/>
          <a:lstStyle/>
          <a:p>
            <a:r>
              <a:rPr lang="en-GB" dirty="0" smtClean="0"/>
              <a:t>IWAA 2016, Grenoble, France</a:t>
            </a:r>
            <a:endParaRPr lang="en-GB" dirty="0"/>
          </a:p>
        </p:txBody>
      </p:sp>
      <p:sp>
        <p:nvSpPr>
          <p:cNvPr id="6" name="Slide Number Placeholder 5"/>
          <p:cNvSpPr>
            <a:spLocks noGrp="1"/>
          </p:cNvSpPr>
          <p:nvPr>
            <p:ph type="sldNum" sz="quarter" idx="12"/>
          </p:nvPr>
        </p:nvSpPr>
        <p:spPr/>
        <p:txBody>
          <a:bodyPr/>
          <a:lstStyle/>
          <a:p>
            <a:fld id="{112AD5E1-C0CB-43CF-9EDF-064C0A477317}" type="slidenum">
              <a:rPr lang="en-GB" smtClean="0"/>
              <a:t>‹#›</a:t>
            </a:fld>
            <a:endParaRPr lang="en-GB" dirty="0"/>
          </a:p>
        </p:txBody>
      </p:sp>
    </p:spTree>
    <p:extLst>
      <p:ext uri="{BB962C8B-B14F-4D97-AF65-F5344CB8AC3E}">
        <p14:creationId xmlns:p14="http://schemas.microsoft.com/office/powerpoint/2010/main" val="1621770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3427" y="2278904"/>
            <a:ext cx="6527408" cy="36274211"/>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081203" y="2278904"/>
            <a:ext cx="19203824" cy="3627421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26AE547-557F-4935-9431-9519AC97D2A8}" type="datetime1">
              <a:rPr lang="en-GB" smtClean="0"/>
              <a:t>28/09/2016</a:t>
            </a:fld>
            <a:endParaRPr lang="en-GB" dirty="0"/>
          </a:p>
        </p:txBody>
      </p:sp>
      <p:sp>
        <p:nvSpPr>
          <p:cNvPr id="5" name="Footer Placeholder 4"/>
          <p:cNvSpPr>
            <a:spLocks noGrp="1"/>
          </p:cNvSpPr>
          <p:nvPr>
            <p:ph type="ftr" sz="quarter" idx="11"/>
          </p:nvPr>
        </p:nvSpPr>
        <p:spPr/>
        <p:txBody>
          <a:bodyPr/>
          <a:lstStyle/>
          <a:p>
            <a:r>
              <a:rPr lang="en-GB" dirty="0" smtClean="0"/>
              <a:t>IWAA 2016, Grenoble, France</a:t>
            </a:r>
            <a:endParaRPr lang="en-GB" dirty="0"/>
          </a:p>
        </p:txBody>
      </p:sp>
      <p:sp>
        <p:nvSpPr>
          <p:cNvPr id="6" name="Slide Number Placeholder 5"/>
          <p:cNvSpPr>
            <a:spLocks noGrp="1"/>
          </p:cNvSpPr>
          <p:nvPr>
            <p:ph type="sldNum" sz="quarter" idx="12"/>
          </p:nvPr>
        </p:nvSpPr>
        <p:spPr/>
        <p:txBody>
          <a:bodyPr/>
          <a:lstStyle/>
          <a:p>
            <a:fld id="{112AD5E1-C0CB-43CF-9EDF-064C0A477317}" type="slidenum">
              <a:rPr lang="en-GB" smtClean="0"/>
              <a:t>‹#›</a:t>
            </a:fld>
            <a:endParaRPr lang="en-GB" dirty="0"/>
          </a:p>
        </p:txBody>
      </p:sp>
    </p:spTree>
    <p:extLst>
      <p:ext uri="{BB962C8B-B14F-4D97-AF65-F5344CB8AC3E}">
        <p14:creationId xmlns:p14="http://schemas.microsoft.com/office/powerpoint/2010/main" val="479209627"/>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C978AF-3BD4-4041-BC5B-4DE35130958F}" type="datetime1">
              <a:rPr lang="en-GB" smtClean="0"/>
              <a:t>28/09/2016</a:t>
            </a:fld>
            <a:endParaRPr lang="en-GB" dirty="0"/>
          </a:p>
        </p:txBody>
      </p:sp>
      <p:sp>
        <p:nvSpPr>
          <p:cNvPr id="5" name="Footer Placeholder 4"/>
          <p:cNvSpPr>
            <a:spLocks noGrp="1"/>
          </p:cNvSpPr>
          <p:nvPr>
            <p:ph type="ftr" sz="quarter" idx="11"/>
          </p:nvPr>
        </p:nvSpPr>
        <p:spPr/>
        <p:txBody>
          <a:bodyPr/>
          <a:lstStyle/>
          <a:p>
            <a:r>
              <a:rPr lang="en-GB" dirty="0" smtClean="0"/>
              <a:t>IWAA 2016, Grenoble, France</a:t>
            </a:r>
            <a:endParaRPr lang="en-GB" dirty="0"/>
          </a:p>
        </p:txBody>
      </p:sp>
      <p:sp>
        <p:nvSpPr>
          <p:cNvPr id="6" name="Slide Number Placeholder 5"/>
          <p:cNvSpPr>
            <a:spLocks noGrp="1"/>
          </p:cNvSpPr>
          <p:nvPr>
            <p:ph type="sldNum" sz="quarter" idx="12"/>
          </p:nvPr>
        </p:nvSpPr>
        <p:spPr/>
        <p:txBody>
          <a:bodyPr/>
          <a:lstStyle/>
          <a:p>
            <a:fld id="{112AD5E1-C0CB-43CF-9EDF-064C0A477317}" type="slidenum">
              <a:rPr lang="en-GB" smtClean="0"/>
              <a:t>‹#›</a:t>
            </a:fld>
            <a:endParaRPr lang="en-GB" dirty="0"/>
          </a:p>
        </p:txBody>
      </p:sp>
    </p:spTree>
    <p:extLst>
      <p:ext uri="{BB962C8B-B14F-4D97-AF65-F5344CB8AC3E}">
        <p14:creationId xmlns:p14="http://schemas.microsoft.com/office/powerpoint/2010/main" val="3139278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65436" y="10671222"/>
            <a:ext cx="26109633" cy="17805173"/>
          </a:xfrm>
        </p:spPr>
        <p:txBody>
          <a:bodyPr anchor="b"/>
          <a:lstStyle>
            <a:lvl1pPr>
              <a:defRPr sz="14897"/>
            </a:lvl1pPr>
          </a:lstStyle>
          <a:p>
            <a:r>
              <a:rPr lang="en-US" smtClean="0"/>
              <a:t>Click to edit Master title style</a:t>
            </a:r>
            <a:endParaRPr lang="en-GB"/>
          </a:p>
        </p:txBody>
      </p:sp>
      <p:sp>
        <p:nvSpPr>
          <p:cNvPr id="3" name="Text Placeholder 2"/>
          <p:cNvSpPr>
            <a:spLocks noGrp="1"/>
          </p:cNvSpPr>
          <p:nvPr>
            <p:ph type="body" idx="1"/>
          </p:nvPr>
        </p:nvSpPr>
        <p:spPr>
          <a:xfrm>
            <a:off x="2065436" y="28644839"/>
            <a:ext cx="26109633" cy="9363320"/>
          </a:xfrm>
        </p:spPr>
        <p:txBody>
          <a:bodyPr/>
          <a:lstStyle>
            <a:lvl1pPr marL="0" indent="0">
              <a:buNone/>
              <a:defRPr sz="5959">
                <a:solidFill>
                  <a:schemeClr val="tx1">
                    <a:tint val="75000"/>
                  </a:schemeClr>
                </a:solidFill>
              </a:defRPr>
            </a:lvl1pPr>
            <a:lvl2pPr marL="1135182" indent="0">
              <a:buNone/>
              <a:defRPr sz="4966">
                <a:solidFill>
                  <a:schemeClr val="tx1">
                    <a:tint val="75000"/>
                  </a:schemeClr>
                </a:solidFill>
              </a:defRPr>
            </a:lvl2pPr>
            <a:lvl3pPr marL="2270364" indent="0">
              <a:buNone/>
              <a:defRPr sz="4469">
                <a:solidFill>
                  <a:schemeClr val="tx1">
                    <a:tint val="75000"/>
                  </a:schemeClr>
                </a:solidFill>
              </a:defRPr>
            </a:lvl3pPr>
            <a:lvl4pPr marL="3405546" indent="0">
              <a:buNone/>
              <a:defRPr sz="3973">
                <a:solidFill>
                  <a:schemeClr val="tx1">
                    <a:tint val="75000"/>
                  </a:schemeClr>
                </a:solidFill>
              </a:defRPr>
            </a:lvl4pPr>
            <a:lvl5pPr marL="4540728" indent="0">
              <a:buNone/>
              <a:defRPr sz="3973">
                <a:solidFill>
                  <a:schemeClr val="tx1">
                    <a:tint val="75000"/>
                  </a:schemeClr>
                </a:solidFill>
              </a:defRPr>
            </a:lvl5pPr>
            <a:lvl6pPr marL="5675909" indent="0">
              <a:buNone/>
              <a:defRPr sz="3973">
                <a:solidFill>
                  <a:schemeClr val="tx1">
                    <a:tint val="75000"/>
                  </a:schemeClr>
                </a:solidFill>
              </a:defRPr>
            </a:lvl6pPr>
            <a:lvl7pPr marL="6811091" indent="0">
              <a:buNone/>
              <a:defRPr sz="3973">
                <a:solidFill>
                  <a:schemeClr val="tx1">
                    <a:tint val="75000"/>
                  </a:schemeClr>
                </a:solidFill>
              </a:defRPr>
            </a:lvl7pPr>
            <a:lvl8pPr marL="7946273" indent="0">
              <a:buNone/>
              <a:defRPr sz="3973">
                <a:solidFill>
                  <a:schemeClr val="tx1">
                    <a:tint val="75000"/>
                  </a:schemeClr>
                </a:solidFill>
              </a:defRPr>
            </a:lvl8pPr>
            <a:lvl9pPr marL="9081455" indent="0">
              <a:buNone/>
              <a:defRPr sz="3973">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4A3172-FA18-4984-8EE7-9D024ABA9E43}" type="datetime1">
              <a:rPr lang="en-GB" smtClean="0"/>
              <a:t>28/09/2016</a:t>
            </a:fld>
            <a:endParaRPr lang="en-GB" dirty="0"/>
          </a:p>
        </p:txBody>
      </p:sp>
      <p:sp>
        <p:nvSpPr>
          <p:cNvPr id="5" name="Footer Placeholder 4"/>
          <p:cNvSpPr>
            <a:spLocks noGrp="1"/>
          </p:cNvSpPr>
          <p:nvPr>
            <p:ph type="ftr" sz="quarter" idx="11"/>
          </p:nvPr>
        </p:nvSpPr>
        <p:spPr/>
        <p:txBody>
          <a:bodyPr/>
          <a:lstStyle/>
          <a:p>
            <a:r>
              <a:rPr lang="en-GB" dirty="0" smtClean="0"/>
              <a:t>IWAA 2016, Grenoble, France</a:t>
            </a:r>
            <a:endParaRPr lang="en-GB" dirty="0"/>
          </a:p>
        </p:txBody>
      </p:sp>
      <p:sp>
        <p:nvSpPr>
          <p:cNvPr id="6" name="Slide Number Placeholder 5"/>
          <p:cNvSpPr>
            <a:spLocks noGrp="1"/>
          </p:cNvSpPr>
          <p:nvPr>
            <p:ph type="sldNum" sz="quarter" idx="12"/>
          </p:nvPr>
        </p:nvSpPr>
        <p:spPr/>
        <p:txBody>
          <a:bodyPr/>
          <a:lstStyle/>
          <a:p>
            <a:fld id="{112AD5E1-C0CB-43CF-9EDF-064C0A477317}" type="slidenum">
              <a:rPr lang="en-GB" smtClean="0"/>
              <a:t>‹#›</a:t>
            </a:fld>
            <a:endParaRPr lang="en-GB" dirty="0"/>
          </a:p>
        </p:txBody>
      </p:sp>
    </p:spTree>
    <p:extLst>
      <p:ext uri="{BB962C8B-B14F-4D97-AF65-F5344CB8AC3E}">
        <p14:creationId xmlns:p14="http://schemas.microsoft.com/office/powerpoint/2010/main" val="3229976997"/>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081203" y="11394520"/>
            <a:ext cx="12865616" cy="2715859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5325219" y="11394520"/>
            <a:ext cx="12865616" cy="2715859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AAFF50D-53C1-493B-A332-E0012CF64F04}" type="datetime1">
              <a:rPr lang="en-GB" smtClean="0"/>
              <a:t>28/09/2016</a:t>
            </a:fld>
            <a:endParaRPr lang="en-GB" dirty="0"/>
          </a:p>
        </p:txBody>
      </p:sp>
      <p:sp>
        <p:nvSpPr>
          <p:cNvPr id="6" name="Footer Placeholder 5"/>
          <p:cNvSpPr>
            <a:spLocks noGrp="1"/>
          </p:cNvSpPr>
          <p:nvPr>
            <p:ph type="ftr" sz="quarter" idx="11"/>
          </p:nvPr>
        </p:nvSpPr>
        <p:spPr/>
        <p:txBody>
          <a:bodyPr/>
          <a:lstStyle/>
          <a:p>
            <a:r>
              <a:rPr lang="en-GB" dirty="0" smtClean="0"/>
              <a:t>IWAA 2016, Grenoble, France</a:t>
            </a:r>
            <a:endParaRPr lang="en-GB" dirty="0"/>
          </a:p>
        </p:txBody>
      </p:sp>
      <p:sp>
        <p:nvSpPr>
          <p:cNvPr id="7" name="Slide Number Placeholder 6"/>
          <p:cNvSpPr>
            <a:spLocks noGrp="1"/>
          </p:cNvSpPr>
          <p:nvPr>
            <p:ph type="sldNum" sz="quarter" idx="12"/>
          </p:nvPr>
        </p:nvSpPr>
        <p:spPr/>
        <p:txBody>
          <a:bodyPr/>
          <a:lstStyle/>
          <a:p>
            <a:fld id="{112AD5E1-C0CB-43CF-9EDF-064C0A477317}" type="slidenum">
              <a:rPr lang="en-GB" smtClean="0"/>
              <a:t>‹#›</a:t>
            </a:fld>
            <a:endParaRPr lang="en-GB" dirty="0"/>
          </a:p>
        </p:txBody>
      </p:sp>
    </p:spTree>
    <p:extLst>
      <p:ext uri="{BB962C8B-B14F-4D97-AF65-F5344CB8AC3E}">
        <p14:creationId xmlns:p14="http://schemas.microsoft.com/office/powerpoint/2010/main" val="1219775716"/>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85145" y="2278907"/>
            <a:ext cx="26109633" cy="8273416"/>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2085147" y="10492870"/>
            <a:ext cx="12806490" cy="5142393"/>
          </a:xfrm>
        </p:spPr>
        <p:txBody>
          <a:bodyPr anchor="b"/>
          <a:lstStyle>
            <a:lvl1pPr marL="0" indent="0">
              <a:buNone/>
              <a:defRPr sz="5959" b="1"/>
            </a:lvl1pPr>
            <a:lvl2pPr marL="1135182" indent="0">
              <a:buNone/>
              <a:defRPr sz="4966" b="1"/>
            </a:lvl2pPr>
            <a:lvl3pPr marL="2270364" indent="0">
              <a:buNone/>
              <a:defRPr sz="4469" b="1"/>
            </a:lvl3pPr>
            <a:lvl4pPr marL="3405546" indent="0">
              <a:buNone/>
              <a:defRPr sz="3973" b="1"/>
            </a:lvl4pPr>
            <a:lvl5pPr marL="4540728" indent="0">
              <a:buNone/>
              <a:defRPr sz="3973" b="1"/>
            </a:lvl5pPr>
            <a:lvl6pPr marL="5675909" indent="0">
              <a:buNone/>
              <a:defRPr sz="3973" b="1"/>
            </a:lvl6pPr>
            <a:lvl7pPr marL="6811091" indent="0">
              <a:buNone/>
              <a:defRPr sz="3973" b="1"/>
            </a:lvl7pPr>
            <a:lvl8pPr marL="7946273" indent="0">
              <a:buNone/>
              <a:defRPr sz="3973" b="1"/>
            </a:lvl8pPr>
            <a:lvl9pPr marL="9081455" indent="0">
              <a:buNone/>
              <a:defRPr sz="3973" b="1"/>
            </a:lvl9pPr>
          </a:lstStyle>
          <a:p>
            <a:pPr lvl="0"/>
            <a:r>
              <a:rPr lang="en-US" smtClean="0"/>
              <a:t>Click to edit Master text styles</a:t>
            </a:r>
          </a:p>
        </p:txBody>
      </p:sp>
      <p:sp>
        <p:nvSpPr>
          <p:cNvPr id="4" name="Content Placeholder 3"/>
          <p:cNvSpPr>
            <a:spLocks noGrp="1"/>
          </p:cNvSpPr>
          <p:nvPr>
            <p:ph sz="half" idx="2"/>
          </p:nvPr>
        </p:nvSpPr>
        <p:spPr>
          <a:xfrm>
            <a:off x="2085147" y="15635264"/>
            <a:ext cx="12806490" cy="2299711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25219" y="10492870"/>
            <a:ext cx="12869559" cy="5142393"/>
          </a:xfrm>
        </p:spPr>
        <p:txBody>
          <a:bodyPr anchor="b"/>
          <a:lstStyle>
            <a:lvl1pPr marL="0" indent="0">
              <a:buNone/>
              <a:defRPr sz="5959" b="1"/>
            </a:lvl1pPr>
            <a:lvl2pPr marL="1135182" indent="0">
              <a:buNone/>
              <a:defRPr sz="4966" b="1"/>
            </a:lvl2pPr>
            <a:lvl3pPr marL="2270364" indent="0">
              <a:buNone/>
              <a:defRPr sz="4469" b="1"/>
            </a:lvl3pPr>
            <a:lvl4pPr marL="3405546" indent="0">
              <a:buNone/>
              <a:defRPr sz="3973" b="1"/>
            </a:lvl4pPr>
            <a:lvl5pPr marL="4540728" indent="0">
              <a:buNone/>
              <a:defRPr sz="3973" b="1"/>
            </a:lvl5pPr>
            <a:lvl6pPr marL="5675909" indent="0">
              <a:buNone/>
              <a:defRPr sz="3973" b="1"/>
            </a:lvl6pPr>
            <a:lvl7pPr marL="6811091" indent="0">
              <a:buNone/>
              <a:defRPr sz="3973" b="1"/>
            </a:lvl7pPr>
            <a:lvl8pPr marL="7946273" indent="0">
              <a:buNone/>
              <a:defRPr sz="3973" b="1"/>
            </a:lvl8pPr>
            <a:lvl9pPr marL="9081455" indent="0">
              <a:buNone/>
              <a:defRPr sz="3973" b="1"/>
            </a:lvl9pPr>
          </a:lstStyle>
          <a:p>
            <a:pPr lvl="0"/>
            <a:r>
              <a:rPr lang="en-US" smtClean="0"/>
              <a:t>Click to edit Master text styles</a:t>
            </a:r>
          </a:p>
        </p:txBody>
      </p:sp>
      <p:sp>
        <p:nvSpPr>
          <p:cNvPr id="6" name="Content Placeholder 5"/>
          <p:cNvSpPr>
            <a:spLocks noGrp="1"/>
          </p:cNvSpPr>
          <p:nvPr>
            <p:ph sz="quarter" idx="4"/>
          </p:nvPr>
        </p:nvSpPr>
        <p:spPr>
          <a:xfrm>
            <a:off x="15325219" y="15635264"/>
            <a:ext cx="12869559" cy="2299711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1C4D98F-F587-4E76-A666-AA830C7C5A38}" type="datetime1">
              <a:rPr lang="en-GB" smtClean="0"/>
              <a:t>28/09/2016</a:t>
            </a:fld>
            <a:endParaRPr lang="en-GB" dirty="0"/>
          </a:p>
        </p:txBody>
      </p:sp>
      <p:sp>
        <p:nvSpPr>
          <p:cNvPr id="8" name="Footer Placeholder 7"/>
          <p:cNvSpPr>
            <a:spLocks noGrp="1"/>
          </p:cNvSpPr>
          <p:nvPr>
            <p:ph type="ftr" sz="quarter" idx="11"/>
          </p:nvPr>
        </p:nvSpPr>
        <p:spPr/>
        <p:txBody>
          <a:bodyPr/>
          <a:lstStyle/>
          <a:p>
            <a:r>
              <a:rPr lang="en-GB" dirty="0" smtClean="0"/>
              <a:t>IWAA 2016, Grenoble, France</a:t>
            </a:r>
            <a:endParaRPr lang="en-GB" dirty="0"/>
          </a:p>
        </p:txBody>
      </p:sp>
      <p:sp>
        <p:nvSpPr>
          <p:cNvPr id="9" name="Slide Number Placeholder 8"/>
          <p:cNvSpPr>
            <a:spLocks noGrp="1"/>
          </p:cNvSpPr>
          <p:nvPr>
            <p:ph type="sldNum" sz="quarter" idx="12"/>
          </p:nvPr>
        </p:nvSpPr>
        <p:spPr/>
        <p:txBody>
          <a:bodyPr/>
          <a:lstStyle/>
          <a:p>
            <a:fld id="{112AD5E1-C0CB-43CF-9EDF-064C0A477317}" type="slidenum">
              <a:rPr lang="en-GB" smtClean="0"/>
              <a:t>‹#›</a:t>
            </a:fld>
            <a:endParaRPr lang="en-GB" dirty="0"/>
          </a:p>
        </p:txBody>
      </p:sp>
    </p:spTree>
    <p:extLst>
      <p:ext uri="{BB962C8B-B14F-4D97-AF65-F5344CB8AC3E}">
        <p14:creationId xmlns:p14="http://schemas.microsoft.com/office/powerpoint/2010/main" val="2067537873"/>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A8DC0AA-2009-49DA-A0EE-617FC960B35F}" type="datetime1">
              <a:rPr lang="en-GB" smtClean="0"/>
              <a:t>28/09/2016</a:t>
            </a:fld>
            <a:endParaRPr lang="en-GB" dirty="0"/>
          </a:p>
        </p:txBody>
      </p:sp>
      <p:sp>
        <p:nvSpPr>
          <p:cNvPr id="4" name="Footer Placeholder 3"/>
          <p:cNvSpPr>
            <a:spLocks noGrp="1"/>
          </p:cNvSpPr>
          <p:nvPr>
            <p:ph type="ftr" sz="quarter" idx="11"/>
          </p:nvPr>
        </p:nvSpPr>
        <p:spPr/>
        <p:txBody>
          <a:bodyPr/>
          <a:lstStyle/>
          <a:p>
            <a:r>
              <a:rPr lang="en-GB" dirty="0" smtClean="0"/>
              <a:t>IWAA 2016, Grenoble, France</a:t>
            </a:r>
            <a:endParaRPr lang="en-GB" dirty="0"/>
          </a:p>
        </p:txBody>
      </p:sp>
      <p:sp>
        <p:nvSpPr>
          <p:cNvPr id="5" name="Slide Number Placeholder 4"/>
          <p:cNvSpPr>
            <a:spLocks noGrp="1"/>
          </p:cNvSpPr>
          <p:nvPr>
            <p:ph type="sldNum" sz="quarter" idx="12"/>
          </p:nvPr>
        </p:nvSpPr>
        <p:spPr/>
        <p:txBody>
          <a:bodyPr/>
          <a:lstStyle/>
          <a:p>
            <a:fld id="{112AD5E1-C0CB-43CF-9EDF-064C0A477317}" type="slidenum">
              <a:rPr lang="en-GB" smtClean="0"/>
              <a:t>‹#›</a:t>
            </a:fld>
            <a:endParaRPr lang="en-GB" dirty="0"/>
          </a:p>
        </p:txBody>
      </p:sp>
    </p:spTree>
    <p:extLst>
      <p:ext uri="{BB962C8B-B14F-4D97-AF65-F5344CB8AC3E}">
        <p14:creationId xmlns:p14="http://schemas.microsoft.com/office/powerpoint/2010/main" val="3203794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2B0A34-094B-4461-BBA7-63AC6414A248}" type="datetime1">
              <a:rPr lang="en-GB" smtClean="0"/>
              <a:t>28/09/2016</a:t>
            </a:fld>
            <a:endParaRPr lang="en-GB" dirty="0"/>
          </a:p>
        </p:txBody>
      </p:sp>
      <p:sp>
        <p:nvSpPr>
          <p:cNvPr id="3" name="Footer Placeholder 2"/>
          <p:cNvSpPr>
            <a:spLocks noGrp="1"/>
          </p:cNvSpPr>
          <p:nvPr>
            <p:ph type="ftr" sz="quarter" idx="11"/>
          </p:nvPr>
        </p:nvSpPr>
        <p:spPr/>
        <p:txBody>
          <a:bodyPr/>
          <a:lstStyle/>
          <a:p>
            <a:r>
              <a:rPr lang="en-GB" dirty="0" smtClean="0"/>
              <a:t>IWAA 2016, Grenoble, France</a:t>
            </a:r>
            <a:endParaRPr lang="en-GB" dirty="0"/>
          </a:p>
        </p:txBody>
      </p:sp>
      <p:sp>
        <p:nvSpPr>
          <p:cNvPr id="4" name="Slide Number Placeholder 3"/>
          <p:cNvSpPr>
            <a:spLocks noGrp="1"/>
          </p:cNvSpPr>
          <p:nvPr>
            <p:ph type="sldNum" sz="quarter" idx="12"/>
          </p:nvPr>
        </p:nvSpPr>
        <p:spPr/>
        <p:txBody>
          <a:bodyPr/>
          <a:lstStyle/>
          <a:p>
            <a:fld id="{112AD5E1-C0CB-43CF-9EDF-064C0A477317}" type="slidenum">
              <a:rPr lang="en-GB" smtClean="0"/>
              <a:t>‹#›</a:t>
            </a:fld>
            <a:endParaRPr lang="en-GB" dirty="0"/>
          </a:p>
        </p:txBody>
      </p:sp>
    </p:spTree>
    <p:extLst>
      <p:ext uri="{BB962C8B-B14F-4D97-AF65-F5344CB8AC3E}">
        <p14:creationId xmlns:p14="http://schemas.microsoft.com/office/powerpoint/2010/main" val="271760472"/>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147" y="2853584"/>
            <a:ext cx="9763519" cy="9987545"/>
          </a:xfrm>
        </p:spPr>
        <p:txBody>
          <a:bodyPr anchor="b"/>
          <a:lstStyle>
            <a:lvl1pPr>
              <a:defRPr sz="7945"/>
            </a:lvl1pPr>
          </a:lstStyle>
          <a:p>
            <a:r>
              <a:rPr lang="en-US" smtClean="0"/>
              <a:t>Click to edit Master title style</a:t>
            </a:r>
            <a:endParaRPr lang="en-GB"/>
          </a:p>
        </p:txBody>
      </p:sp>
      <p:sp>
        <p:nvSpPr>
          <p:cNvPr id="3" name="Content Placeholder 2"/>
          <p:cNvSpPr>
            <a:spLocks noGrp="1"/>
          </p:cNvSpPr>
          <p:nvPr>
            <p:ph idx="1"/>
          </p:nvPr>
        </p:nvSpPr>
        <p:spPr>
          <a:xfrm>
            <a:off x="12869559" y="6162952"/>
            <a:ext cx="15325219" cy="30418415"/>
          </a:xfrm>
        </p:spPr>
        <p:txBody>
          <a:bodyPr/>
          <a:lstStyle>
            <a:lvl1pPr>
              <a:defRPr sz="7945"/>
            </a:lvl1pPr>
            <a:lvl2pPr>
              <a:defRPr sz="6952"/>
            </a:lvl2pPr>
            <a:lvl3pPr>
              <a:defRPr sz="5959"/>
            </a:lvl3pPr>
            <a:lvl4pPr>
              <a:defRPr sz="4966"/>
            </a:lvl4pPr>
            <a:lvl5pPr>
              <a:defRPr sz="4966"/>
            </a:lvl5pPr>
            <a:lvl6pPr>
              <a:defRPr sz="4966"/>
            </a:lvl6pPr>
            <a:lvl7pPr>
              <a:defRPr sz="4966"/>
            </a:lvl7pPr>
            <a:lvl8pPr>
              <a:defRPr sz="4966"/>
            </a:lvl8pPr>
            <a:lvl9pPr>
              <a:defRPr sz="4966"/>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2085147" y="12841129"/>
            <a:ext cx="9763519" cy="23789780"/>
          </a:xfrm>
        </p:spPr>
        <p:txBody>
          <a:bodyPr/>
          <a:lstStyle>
            <a:lvl1pPr marL="0" indent="0">
              <a:buNone/>
              <a:defRPr sz="3973"/>
            </a:lvl1pPr>
            <a:lvl2pPr marL="1135182" indent="0">
              <a:buNone/>
              <a:defRPr sz="3476"/>
            </a:lvl2pPr>
            <a:lvl3pPr marL="2270364" indent="0">
              <a:buNone/>
              <a:defRPr sz="2979"/>
            </a:lvl3pPr>
            <a:lvl4pPr marL="3405546" indent="0">
              <a:buNone/>
              <a:defRPr sz="2483"/>
            </a:lvl4pPr>
            <a:lvl5pPr marL="4540728" indent="0">
              <a:buNone/>
              <a:defRPr sz="2483"/>
            </a:lvl5pPr>
            <a:lvl6pPr marL="5675909" indent="0">
              <a:buNone/>
              <a:defRPr sz="2483"/>
            </a:lvl6pPr>
            <a:lvl7pPr marL="6811091" indent="0">
              <a:buNone/>
              <a:defRPr sz="2483"/>
            </a:lvl7pPr>
            <a:lvl8pPr marL="7946273" indent="0">
              <a:buNone/>
              <a:defRPr sz="2483"/>
            </a:lvl8pPr>
            <a:lvl9pPr marL="9081455" indent="0">
              <a:buNone/>
              <a:defRPr sz="2483"/>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2B8CE0-F0B7-42D6-87F7-398DAA16D2BA}" type="datetime1">
              <a:rPr lang="en-GB" smtClean="0"/>
              <a:t>28/09/2016</a:t>
            </a:fld>
            <a:endParaRPr lang="en-GB" dirty="0"/>
          </a:p>
        </p:txBody>
      </p:sp>
      <p:sp>
        <p:nvSpPr>
          <p:cNvPr id="6" name="Footer Placeholder 5"/>
          <p:cNvSpPr>
            <a:spLocks noGrp="1"/>
          </p:cNvSpPr>
          <p:nvPr>
            <p:ph type="ftr" sz="quarter" idx="11"/>
          </p:nvPr>
        </p:nvSpPr>
        <p:spPr/>
        <p:txBody>
          <a:bodyPr/>
          <a:lstStyle/>
          <a:p>
            <a:r>
              <a:rPr lang="en-GB" dirty="0" smtClean="0"/>
              <a:t>IWAA 2016, Grenoble, France</a:t>
            </a:r>
            <a:endParaRPr lang="en-GB" dirty="0"/>
          </a:p>
        </p:txBody>
      </p:sp>
      <p:sp>
        <p:nvSpPr>
          <p:cNvPr id="7" name="Slide Number Placeholder 6"/>
          <p:cNvSpPr>
            <a:spLocks noGrp="1"/>
          </p:cNvSpPr>
          <p:nvPr>
            <p:ph type="sldNum" sz="quarter" idx="12"/>
          </p:nvPr>
        </p:nvSpPr>
        <p:spPr/>
        <p:txBody>
          <a:bodyPr/>
          <a:lstStyle/>
          <a:p>
            <a:fld id="{112AD5E1-C0CB-43CF-9EDF-064C0A477317}" type="slidenum">
              <a:rPr lang="en-GB" smtClean="0"/>
              <a:t>‹#›</a:t>
            </a:fld>
            <a:endParaRPr lang="en-GB" dirty="0"/>
          </a:p>
        </p:txBody>
      </p:sp>
    </p:spTree>
    <p:extLst>
      <p:ext uri="{BB962C8B-B14F-4D97-AF65-F5344CB8AC3E}">
        <p14:creationId xmlns:p14="http://schemas.microsoft.com/office/powerpoint/2010/main" val="182818353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147" y="2853584"/>
            <a:ext cx="9763519" cy="9987545"/>
          </a:xfrm>
        </p:spPr>
        <p:txBody>
          <a:bodyPr anchor="b"/>
          <a:lstStyle>
            <a:lvl1pPr>
              <a:defRPr sz="7945"/>
            </a:lvl1pPr>
          </a:lstStyle>
          <a:p>
            <a:r>
              <a:rPr lang="en-US" smtClean="0"/>
              <a:t>Click to edit Master title style</a:t>
            </a:r>
            <a:endParaRPr lang="en-GB"/>
          </a:p>
        </p:txBody>
      </p:sp>
      <p:sp>
        <p:nvSpPr>
          <p:cNvPr id="3" name="Picture Placeholder 2"/>
          <p:cNvSpPr>
            <a:spLocks noGrp="1"/>
          </p:cNvSpPr>
          <p:nvPr>
            <p:ph type="pic" idx="1"/>
          </p:nvPr>
        </p:nvSpPr>
        <p:spPr>
          <a:xfrm>
            <a:off x="12869559" y="6162952"/>
            <a:ext cx="15325219" cy="30418415"/>
          </a:xfrm>
        </p:spPr>
        <p:txBody>
          <a:bodyPr/>
          <a:lstStyle>
            <a:lvl1pPr marL="0" indent="0">
              <a:buNone/>
              <a:defRPr sz="7945"/>
            </a:lvl1pPr>
            <a:lvl2pPr marL="1135182" indent="0">
              <a:buNone/>
              <a:defRPr sz="6952"/>
            </a:lvl2pPr>
            <a:lvl3pPr marL="2270364" indent="0">
              <a:buNone/>
              <a:defRPr sz="5959"/>
            </a:lvl3pPr>
            <a:lvl4pPr marL="3405546" indent="0">
              <a:buNone/>
              <a:defRPr sz="4966"/>
            </a:lvl4pPr>
            <a:lvl5pPr marL="4540728" indent="0">
              <a:buNone/>
              <a:defRPr sz="4966"/>
            </a:lvl5pPr>
            <a:lvl6pPr marL="5675909" indent="0">
              <a:buNone/>
              <a:defRPr sz="4966"/>
            </a:lvl6pPr>
            <a:lvl7pPr marL="6811091" indent="0">
              <a:buNone/>
              <a:defRPr sz="4966"/>
            </a:lvl7pPr>
            <a:lvl8pPr marL="7946273" indent="0">
              <a:buNone/>
              <a:defRPr sz="4966"/>
            </a:lvl8pPr>
            <a:lvl9pPr marL="9081455" indent="0">
              <a:buNone/>
              <a:defRPr sz="4966"/>
            </a:lvl9pPr>
          </a:lstStyle>
          <a:p>
            <a:endParaRPr lang="en-GB" dirty="0"/>
          </a:p>
        </p:txBody>
      </p:sp>
      <p:sp>
        <p:nvSpPr>
          <p:cNvPr id="4" name="Text Placeholder 3"/>
          <p:cNvSpPr>
            <a:spLocks noGrp="1"/>
          </p:cNvSpPr>
          <p:nvPr>
            <p:ph type="body" sz="half" idx="2"/>
          </p:nvPr>
        </p:nvSpPr>
        <p:spPr>
          <a:xfrm>
            <a:off x="2085147" y="12841129"/>
            <a:ext cx="9763519" cy="23789780"/>
          </a:xfrm>
        </p:spPr>
        <p:txBody>
          <a:bodyPr/>
          <a:lstStyle>
            <a:lvl1pPr marL="0" indent="0">
              <a:buNone/>
              <a:defRPr sz="3973"/>
            </a:lvl1pPr>
            <a:lvl2pPr marL="1135182" indent="0">
              <a:buNone/>
              <a:defRPr sz="3476"/>
            </a:lvl2pPr>
            <a:lvl3pPr marL="2270364" indent="0">
              <a:buNone/>
              <a:defRPr sz="2979"/>
            </a:lvl3pPr>
            <a:lvl4pPr marL="3405546" indent="0">
              <a:buNone/>
              <a:defRPr sz="2483"/>
            </a:lvl4pPr>
            <a:lvl5pPr marL="4540728" indent="0">
              <a:buNone/>
              <a:defRPr sz="2483"/>
            </a:lvl5pPr>
            <a:lvl6pPr marL="5675909" indent="0">
              <a:buNone/>
              <a:defRPr sz="2483"/>
            </a:lvl6pPr>
            <a:lvl7pPr marL="6811091" indent="0">
              <a:buNone/>
              <a:defRPr sz="2483"/>
            </a:lvl7pPr>
            <a:lvl8pPr marL="7946273" indent="0">
              <a:buNone/>
              <a:defRPr sz="2483"/>
            </a:lvl8pPr>
            <a:lvl9pPr marL="9081455" indent="0">
              <a:buNone/>
              <a:defRPr sz="2483"/>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86AF87-BA26-469B-99E1-6CD4317033AE}" type="datetime1">
              <a:rPr lang="en-GB" smtClean="0"/>
              <a:t>28/09/2016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12AD5E1-C0CB-43CF-9EDF-064C0A477317}" type="slidenum">
              <a:rPr lang="en-GB" smtClean="0"/>
              <a:t>‹#›</a:t>
            </a:fld>
            <a:endParaRPr lang="en-GB" dirty="0"/>
          </a:p>
        </p:txBody>
      </p:sp>
    </p:spTree>
    <p:extLst>
      <p:ext uri="{BB962C8B-B14F-4D97-AF65-F5344CB8AC3E}">
        <p14:creationId xmlns:p14="http://schemas.microsoft.com/office/powerpoint/2010/main" val="3160370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203" y="2278907"/>
            <a:ext cx="26109633" cy="8273416"/>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2081203" y="11394520"/>
            <a:ext cx="26109633" cy="2715859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2081202" y="39672750"/>
            <a:ext cx="6811209" cy="2278904"/>
          </a:xfrm>
          <a:prstGeom prst="rect">
            <a:avLst/>
          </a:prstGeom>
        </p:spPr>
        <p:txBody>
          <a:bodyPr vert="horz" lIns="91440" tIns="45720" rIns="91440" bIns="45720" rtlCol="0" anchor="ctr"/>
          <a:lstStyle>
            <a:lvl1pPr algn="l">
              <a:defRPr sz="2979">
                <a:solidFill>
                  <a:schemeClr val="tx1">
                    <a:tint val="75000"/>
                  </a:schemeClr>
                </a:solidFill>
              </a:defRPr>
            </a:lvl1pPr>
          </a:lstStyle>
          <a:p>
            <a:fld id="{0EC6191E-E1F9-4620-9324-64CD3C58DEE2}" type="datetime1">
              <a:rPr lang="en-GB" smtClean="0"/>
              <a:t>28/09/2016</a:t>
            </a:fld>
            <a:endParaRPr lang="en-GB" dirty="0"/>
          </a:p>
        </p:txBody>
      </p:sp>
      <p:sp>
        <p:nvSpPr>
          <p:cNvPr id="5" name="Footer Placeholder 4"/>
          <p:cNvSpPr>
            <a:spLocks noGrp="1"/>
          </p:cNvSpPr>
          <p:nvPr>
            <p:ph type="ftr" sz="quarter" idx="3"/>
          </p:nvPr>
        </p:nvSpPr>
        <p:spPr>
          <a:xfrm>
            <a:off x="10027613" y="39672750"/>
            <a:ext cx="10216813" cy="2278904"/>
          </a:xfrm>
          <a:prstGeom prst="rect">
            <a:avLst/>
          </a:prstGeom>
        </p:spPr>
        <p:txBody>
          <a:bodyPr vert="horz" lIns="91440" tIns="45720" rIns="91440" bIns="45720" rtlCol="0" anchor="ctr"/>
          <a:lstStyle>
            <a:lvl1pPr algn="ctr">
              <a:defRPr sz="2979">
                <a:solidFill>
                  <a:schemeClr val="tx1">
                    <a:tint val="75000"/>
                  </a:schemeClr>
                </a:solidFill>
              </a:defRPr>
            </a:lvl1pPr>
          </a:lstStyle>
          <a:p>
            <a:r>
              <a:rPr lang="en-GB" dirty="0" smtClean="0"/>
              <a:t>IWAA 2016, Grenoble, France</a:t>
            </a:r>
            <a:endParaRPr lang="en-GB" dirty="0"/>
          </a:p>
        </p:txBody>
      </p:sp>
      <p:sp>
        <p:nvSpPr>
          <p:cNvPr id="6" name="Slide Number Placeholder 5"/>
          <p:cNvSpPr>
            <a:spLocks noGrp="1"/>
          </p:cNvSpPr>
          <p:nvPr>
            <p:ph type="sldNum" sz="quarter" idx="4"/>
          </p:nvPr>
        </p:nvSpPr>
        <p:spPr>
          <a:xfrm>
            <a:off x="21379627" y="39672750"/>
            <a:ext cx="6811209" cy="2278904"/>
          </a:xfrm>
          <a:prstGeom prst="rect">
            <a:avLst/>
          </a:prstGeom>
        </p:spPr>
        <p:txBody>
          <a:bodyPr vert="horz" lIns="91440" tIns="45720" rIns="91440" bIns="45720" rtlCol="0" anchor="ctr"/>
          <a:lstStyle>
            <a:lvl1pPr algn="r">
              <a:defRPr sz="2979">
                <a:solidFill>
                  <a:schemeClr val="tx1">
                    <a:tint val="75000"/>
                  </a:schemeClr>
                </a:solidFill>
              </a:defRPr>
            </a:lvl1pPr>
          </a:lstStyle>
          <a:p>
            <a:fld id="{112AD5E1-C0CB-43CF-9EDF-064C0A477317}" type="slidenum">
              <a:rPr lang="en-GB" smtClean="0"/>
              <a:t>‹#›</a:t>
            </a:fld>
            <a:endParaRPr lang="en-GB" dirty="0"/>
          </a:p>
        </p:txBody>
      </p:sp>
    </p:spTree>
    <p:extLst>
      <p:ext uri="{BB962C8B-B14F-4D97-AF65-F5344CB8AC3E}">
        <p14:creationId xmlns:p14="http://schemas.microsoft.com/office/powerpoint/2010/main" val="723022437"/>
      </p:ext>
    </p:extLst>
  </p:cSld>
  <p:clrMap bg1="lt1" tx1="dk1" bg2="lt2" tx2="dk2" accent1="accent1" accent2="accent2" accent3="accent3" accent4="accent4" accent5="accent5" accent6="accent6" hlink="hlink" folHlink="folHlink"/>
  <p:sldLayoutIdLst>
    <p:sldLayoutId id="2147484214" r:id="rId1"/>
    <p:sldLayoutId id="2147484215" r:id="rId2"/>
    <p:sldLayoutId id="2147484216" r:id="rId3"/>
    <p:sldLayoutId id="2147484217" r:id="rId4"/>
    <p:sldLayoutId id="2147484218" r:id="rId5"/>
    <p:sldLayoutId id="2147484219" r:id="rId6"/>
    <p:sldLayoutId id="2147484220" r:id="rId7"/>
    <p:sldLayoutId id="2147484221" r:id="rId8"/>
    <p:sldLayoutId id="2147484222" r:id="rId9"/>
    <p:sldLayoutId id="2147484223" r:id="rId10"/>
    <p:sldLayoutId id="2147484224" r:id="rId11"/>
  </p:sldLayoutIdLst>
  <p:hf sldNum="0" hdr="0" dt="0"/>
  <p:txStyles>
    <p:titleStyle>
      <a:lvl1pPr algn="l" defTabSz="2270364" rtl="0" eaLnBrk="1" latinLnBrk="0" hangingPunct="1">
        <a:lnSpc>
          <a:spcPct val="90000"/>
        </a:lnSpc>
        <a:spcBef>
          <a:spcPct val="0"/>
        </a:spcBef>
        <a:buNone/>
        <a:defRPr sz="10925" kern="1200">
          <a:solidFill>
            <a:schemeClr val="tx1"/>
          </a:solidFill>
          <a:latin typeface="+mj-lt"/>
          <a:ea typeface="+mj-ea"/>
          <a:cs typeface="+mj-cs"/>
        </a:defRPr>
      </a:lvl1pPr>
    </p:titleStyle>
    <p:bodyStyle>
      <a:lvl1pPr marL="567591" indent="-567591" algn="l" defTabSz="2270364" rtl="0" eaLnBrk="1" latinLnBrk="0" hangingPunct="1">
        <a:lnSpc>
          <a:spcPct val="90000"/>
        </a:lnSpc>
        <a:spcBef>
          <a:spcPts val="2483"/>
        </a:spcBef>
        <a:buFont typeface="Arial" panose="020B0604020202020204" pitchFamily="34" charset="0"/>
        <a:buChar char="•"/>
        <a:defRPr sz="6952" kern="1200">
          <a:solidFill>
            <a:schemeClr val="tx1"/>
          </a:solidFill>
          <a:latin typeface="+mn-lt"/>
          <a:ea typeface="+mn-ea"/>
          <a:cs typeface="+mn-cs"/>
        </a:defRPr>
      </a:lvl1pPr>
      <a:lvl2pPr marL="1702773" indent="-567591" algn="l" defTabSz="2270364" rtl="0" eaLnBrk="1" latinLnBrk="0" hangingPunct="1">
        <a:lnSpc>
          <a:spcPct val="90000"/>
        </a:lnSpc>
        <a:spcBef>
          <a:spcPts val="1241"/>
        </a:spcBef>
        <a:buFont typeface="Arial" panose="020B0604020202020204" pitchFamily="34" charset="0"/>
        <a:buChar char="•"/>
        <a:defRPr sz="5959" kern="1200">
          <a:solidFill>
            <a:schemeClr val="tx1"/>
          </a:solidFill>
          <a:latin typeface="+mn-lt"/>
          <a:ea typeface="+mn-ea"/>
          <a:cs typeface="+mn-cs"/>
        </a:defRPr>
      </a:lvl2pPr>
      <a:lvl3pPr marL="2837955" indent="-567591" algn="l" defTabSz="2270364" rtl="0" eaLnBrk="1" latinLnBrk="0" hangingPunct="1">
        <a:lnSpc>
          <a:spcPct val="90000"/>
        </a:lnSpc>
        <a:spcBef>
          <a:spcPts val="1241"/>
        </a:spcBef>
        <a:buFont typeface="Arial" panose="020B0604020202020204" pitchFamily="34" charset="0"/>
        <a:buChar char="•"/>
        <a:defRPr sz="4966" kern="1200">
          <a:solidFill>
            <a:schemeClr val="tx1"/>
          </a:solidFill>
          <a:latin typeface="+mn-lt"/>
          <a:ea typeface="+mn-ea"/>
          <a:cs typeface="+mn-cs"/>
        </a:defRPr>
      </a:lvl3pPr>
      <a:lvl4pPr marL="3973137" indent="-567591" algn="l" defTabSz="2270364"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4pPr>
      <a:lvl5pPr marL="5108318" indent="-567591" algn="l" defTabSz="2270364"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5pPr>
      <a:lvl6pPr marL="6243500" indent="-567591" algn="l" defTabSz="2270364"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6pPr>
      <a:lvl7pPr marL="7378682" indent="-567591" algn="l" defTabSz="2270364"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7pPr>
      <a:lvl8pPr marL="8513864" indent="-567591" algn="l" defTabSz="2270364"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8pPr>
      <a:lvl9pPr marL="9649046" indent="-567591" algn="l" defTabSz="2270364"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9pPr>
    </p:bodyStyle>
    <p:otherStyle>
      <a:defPPr>
        <a:defRPr lang="en-US"/>
      </a:defPPr>
      <a:lvl1pPr marL="0" algn="l" defTabSz="2270364" rtl="0" eaLnBrk="1" latinLnBrk="0" hangingPunct="1">
        <a:defRPr sz="4469" kern="1200">
          <a:solidFill>
            <a:schemeClr val="tx1"/>
          </a:solidFill>
          <a:latin typeface="+mn-lt"/>
          <a:ea typeface="+mn-ea"/>
          <a:cs typeface="+mn-cs"/>
        </a:defRPr>
      </a:lvl1pPr>
      <a:lvl2pPr marL="1135182" algn="l" defTabSz="2270364" rtl="0" eaLnBrk="1" latinLnBrk="0" hangingPunct="1">
        <a:defRPr sz="4469" kern="1200">
          <a:solidFill>
            <a:schemeClr val="tx1"/>
          </a:solidFill>
          <a:latin typeface="+mn-lt"/>
          <a:ea typeface="+mn-ea"/>
          <a:cs typeface="+mn-cs"/>
        </a:defRPr>
      </a:lvl2pPr>
      <a:lvl3pPr marL="2270364" algn="l" defTabSz="2270364" rtl="0" eaLnBrk="1" latinLnBrk="0" hangingPunct="1">
        <a:defRPr sz="4469" kern="1200">
          <a:solidFill>
            <a:schemeClr val="tx1"/>
          </a:solidFill>
          <a:latin typeface="+mn-lt"/>
          <a:ea typeface="+mn-ea"/>
          <a:cs typeface="+mn-cs"/>
        </a:defRPr>
      </a:lvl3pPr>
      <a:lvl4pPr marL="3405546" algn="l" defTabSz="2270364" rtl="0" eaLnBrk="1" latinLnBrk="0" hangingPunct="1">
        <a:defRPr sz="4469" kern="1200">
          <a:solidFill>
            <a:schemeClr val="tx1"/>
          </a:solidFill>
          <a:latin typeface="+mn-lt"/>
          <a:ea typeface="+mn-ea"/>
          <a:cs typeface="+mn-cs"/>
        </a:defRPr>
      </a:lvl4pPr>
      <a:lvl5pPr marL="4540728" algn="l" defTabSz="2270364" rtl="0" eaLnBrk="1" latinLnBrk="0" hangingPunct="1">
        <a:defRPr sz="4469" kern="1200">
          <a:solidFill>
            <a:schemeClr val="tx1"/>
          </a:solidFill>
          <a:latin typeface="+mn-lt"/>
          <a:ea typeface="+mn-ea"/>
          <a:cs typeface="+mn-cs"/>
        </a:defRPr>
      </a:lvl5pPr>
      <a:lvl6pPr marL="5675909" algn="l" defTabSz="2270364" rtl="0" eaLnBrk="1" latinLnBrk="0" hangingPunct="1">
        <a:defRPr sz="4469" kern="1200">
          <a:solidFill>
            <a:schemeClr val="tx1"/>
          </a:solidFill>
          <a:latin typeface="+mn-lt"/>
          <a:ea typeface="+mn-ea"/>
          <a:cs typeface="+mn-cs"/>
        </a:defRPr>
      </a:lvl6pPr>
      <a:lvl7pPr marL="6811091" algn="l" defTabSz="2270364" rtl="0" eaLnBrk="1" latinLnBrk="0" hangingPunct="1">
        <a:defRPr sz="4469" kern="1200">
          <a:solidFill>
            <a:schemeClr val="tx1"/>
          </a:solidFill>
          <a:latin typeface="+mn-lt"/>
          <a:ea typeface="+mn-ea"/>
          <a:cs typeface="+mn-cs"/>
        </a:defRPr>
      </a:lvl7pPr>
      <a:lvl8pPr marL="7946273" algn="l" defTabSz="2270364" rtl="0" eaLnBrk="1" latinLnBrk="0" hangingPunct="1">
        <a:defRPr sz="4469" kern="1200">
          <a:solidFill>
            <a:schemeClr val="tx1"/>
          </a:solidFill>
          <a:latin typeface="+mn-lt"/>
          <a:ea typeface="+mn-ea"/>
          <a:cs typeface="+mn-cs"/>
        </a:defRPr>
      </a:lvl8pPr>
      <a:lvl9pPr marL="9081455" algn="l" defTabSz="2270364" rtl="0" eaLnBrk="1" latinLnBrk="0" hangingPunct="1">
        <a:defRPr sz="4469"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emf"/><Relationship Id="rId13" Type="http://schemas.openxmlformats.org/officeDocument/2006/relationships/image" Target="../media/image9.jpeg"/><Relationship Id="rId3" Type="http://schemas.openxmlformats.org/officeDocument/2006/relationships/notesSlide" Target="../notesSlides/notesSlide1.xml"/><Relationship Id="rId7" Type="http://schemas.openxmlformats.org/officeDocument/2006/relationships/oleObject" Target="../embeddings/oleObject1.bin"/><Relationship Id="rId12" Type="http://schemas.openxmlformats.org/officeDocument/2006/relationships/image" Target="../media/image8.JP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4.png"/><Relationship Id="rId11" Type="http://schemas.openxmlformats.org/officeDocument/2006/relationships/image" Target="../media/image7.jpeg"/><Relationship Id="rId5" Type="http://schemas.openxmlformats.org/officeDocument/2006/relationships/image" Target="../media/image3.wmf"/><Relationship Id="rId15" Type="http://schemas.openxmlformats.org/officeDocument/2006/relationships/image" Target="../media/image11.png"/><Relationship Id="rId10" Type="http://schemas.openxmlformats.org/officeDocument/2006/relationships/image" Target="../media/image6.jpeg"/><Relationship Id="rId4" Type="http://schemas.openxmlformats.org/officeDocument/2006/relationships/image" Target="../media/image2.png"/><Relationship Id="rId9" Type="http://schemas.openxmlformats.org/officeDocument/2006/relationships/image" Target="../media/image5.png"/><Relationship Id="rId1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2129944" y="8757529"/>
            <a:ext cx="28141200" cy="810000"/>
          </a:xfrm>
          <a:prstGeom prst="rect">
            <a:avLst/>
          </a:prstGeom>
          <a:solidFill>
            <a:srgbClr val="00008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650" tIns="7325" rIns="14650" bIns="7325" numCol="1" spcCol="0" rtlCol="0" fromWordArt="0" anchor="ctr" anchorCtr="0" forceAA="0" compatLnSpc="1">
            <a:prstTxWarp prst="textNoShape">
              <a:avLst/>
            </a:prstTxWarp>
            <a:noAutofit/>
          </a:bodyPr>
          <a:lstStyle/>
          <a:p>
            <a:pPr algn="ctr"/>
            <a:r>
              <a:rPr lang="en-US" sz="3200" b="1" dirty="0" smtClean="0">
                <a:solidFill>
                  <a:schemeClr val="bg1"/>
                </a:solidFill>
                <a:effectLst>
                  <a:outerShdw blurRad="50800" dist="50800" dir="5400000" algn="ctr" rotWithShape="0">
                    <a:schemeClr val="bg1">
                      <a:lumMod val="95000"/>
                    </a:schemeClr>
                  </a:outerShdw>
                </a:effectLst>
                <a:cs typeface="Arial" panose="020B0604020202020204" pitchFamily="34" charset="0"/>
              </a:rPr>
              <a:t>AWAKE - </a:t>
            </a:r>
            <a:r>
              <a:rPr lang="en-US" sz="3200" dirty="0"/>
              <a:t>Advance </a:t>
            </a:r>
            <a:r>
              <a:rPr lang="en-US" sz="3200" dirty="0" err="1"/>
              <a:t>WAKefield</a:t>
            </a:r>
            <a:r>
              <a:rPr lang="en-US" sz="3200" dirty="0"/>
              <a:t> Experiment</a:t>
            </a:r>
            <a:endParaRPr lang="en-GB" sz="3200" b="1" dirty="0">
              <a:solidFill>
                <a:schemeClr val="bg1"/>
              </a:solidFill>
              <a:effectLst>
                <a:outerShdw blurRad="50800" dist="50800" dir="5400000" algn="ctr" rotWithShape="0">
                  <a:schemeClr val="bg1">
                    <a:lumMod val="95000"/>
                  </a:schemeClr>
                </a:outerShdw>
              </a:effectLst>
              <a:cs typeface="Arial" panose="020B0604020202020204" pitchFamily="34" charset="0"/>
            </a:endParaRPr>
          </a:p>
        </p:txBody>
      </p:sp>
      <p:sp>
        <p:nvSpPr>
          <p:cNvPr id="34" name="Rectangle 33"/>
          <p:cNvSpPr/>
          <p:nvPr/>
        </p:nvSpPr>
        <p:spPr>
          <a:xfrm>
            <a:off x="2119738" y="29860901"/>
            <a:ext cx="28141200" cy="810000"/>
          </a:xfrm>
          <a:prstGeom prst="rect">
            <a:avLst/>
          </a:prstGeom>
          <a:solidFill>
            <a:srgbClr val="00008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650" tIns="7325" rIns="14650" bIns="7325" numCol="1" spcCol="0" rtlCol="0" fromWordArt="0" anchor="ctr" anchorCtr="0" forceAA="0" compatLnSpc="1">
            <a:prstTxWarp prst="textNoShape">
              <a:avLst/>
            </a:prstTxWarp>
            <a:noAutofit/>
          </a:bodyPr>
          <a:lstStyle/>
          <a:p>
            <a:pPr algn="ctr"/>
            <a:r>
              <a:rPr lang="en-US" sz="3200" b="1" dirty="0" err="1" smtClean="0">
                <a:solidFill>
                  <a:schemeClr val="bg1"/>
                </a:solidFill>
                <a:effectLst>
                  <a:outerShdw blurRad="50800" dist="50800" dir="5400000" algn="ctr" rotWithShape="0">
                    <a:schemeClr val="bg1">
                      <a:lumMod val="95000"/>
                    </a:schemeClr>
                  </a:outerShdw>
                </a:effectLst>
                <a:cs typeface="Arial" panose="020B0604020202020204" pitchFamily="34" charset="0"/>
              </a:rPr>
              <a:t>CENF</a:t>
            </a:r>
            <a:r>
              <a:rPr lang="en-US" sz="3200" b="1" dirty="0" smtClean="0">
                <a:solidFill>
                  <a:schemeClr val="bg1"/>
                </a:solidFill>
                <a:effectLst>
                  <a:outerShdw blurRad="50800" dist="50800" dir="5400000" algn="ctr" rotWithShape="0">
                    <a:schemeClr val="bg1">
                      <a:lumMod val="95000"/>
                    </a:schemeClr>
                  </a:outerShdw>
                </a:effectLst>
                <a:cs typeface="Arial" panose="020B0604020202020204" pitchFamily="34" charset="0"/>
              </a:rPr>
              <a:t> - </a:t>
            </a:r>
            <a:r>
              <a:rPr lang="en-US" sz="3200" dirty="0" smtClean="0">
                <a:solidFill>
                  <a:schemeClr val="bg1"/>
                </a:solidFill>
                <a:cs typeface="Arial" panose="020B0604020202020204" pitchFamily="34" charset="0"/>
              </a:rPr>
              <a:t>CERN Neutrino Platform Project </a:t>
            </a:r>
            <a:endParaRPr lang="en-US" sz="3200" dirty="0">
              <a:solidFill>
                <a:schemeClr val="bg1"/>
              </a:solidFill>
              <a:cs typeface="Arial" panose="020B0604020202020204" pitchFamily="34" charset="0"/>
            </a:endParaRPr>
          </a:p>
        </p:txBody>
      </p:sp>
      <p:sp>
        <p:nvSpPr>
          <p:cNvPr id="33" name="Rectangle 32"/>
          <p:cNvSpPr/>
          <p:nvPr/>
        </p:nvSpPr>
        <p:spPr>
          <a:xfrm>
            <a:off x="2129944" y="4648129"/>
            <a:ext cx="28142094" cy="808782"/>
          </a:xfrm>
          <a:prstGeom prst="rect">
            <a:avLst/>
          </a:prstGeom>
          <a:solidFill>
            <a:srgbClr val="00008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650" tIns="7325" rIns="14650" bIns="7325" numCol="1" spcCol="0" rtlCol="0" fromWordArt="0" anchor="ctr" anchorCtr="0" forceAA="0" compatLnSpc="1">
            <a:prstTxWarp prst="textNoShape">
              <a:avLst/>
            </a:prstTxWarp>
            <a:noAutofit/>
          </a:bodyPr>
          <a:lstStyle/>
          <a:p>
            <a:pPr algn="ctr"/>
            <a:r>
              <a:rPr lang="en-US" sz="3200" b="1" dirty="0">
                <a:solidFill>
                  <a:schemeClr val="bg1"/>
                </a:solidFill>
                <a:effectLst>
                  <a:outerShdw blurRad="50800" dist="50800" dir="5400000" algn="ctr" rotWithShape="0">
                    <a:schemeClr val="bg1">
                      <a:lumMod val="95000"/>
                    </a:schemeClr>
                  </a:outerShdw>
                </a:effectLst>
                <a:cs typeface="Arial" panose="020B0604020202020204" pitchFamily="34" charset="0"/>
              </a:rPr>
              <a:t>Introduction:</a:t>
            </a:r>
            <a:endParaRPr lang="en-GB" sz="3200" b="1" dirty="0">
              <a:solidFill>
                <a:schemeClr val="bg1"/>
              </a:solidFill>
              <a:effectLst>
                <a:outerShdw blurRad="50800" dist="50800" dir="5400000" algn="ctr" rotWithShape="0">
                  <a:schemeClr val="bg1">
                    <a:lumMod val="95000"/>
                  </a:schemeClr>
                </a:outerShdw>
              </a:effectLst>
              <a:cs typeface="Arial" panose="020B0604020202020204" pitchFamily="34" charset="0"/>
            </a:endParaRPr>
          </a:p>
        </p:txBody>
      </p:sp>
      <p:sp>
        <p:nvSpPr>
          <p:cNvPr id="32" name="Rectangle 31"/>
          <p:cNvSpPr/>
          <p:nvPr/>
        </p:nvSpPr>
        <p:spPr>
          <a:xfrm>
            <a:off x="2119738" y="20336598"/>
            <a:ext cx="28141200" cy="810000"/>
          </a:xfrm>
          <a:prstGeom prst="rect">
            <a:avLst/>
          </a:prstGeom>
          <a:solidFill>
            <a:srgbClr val="00008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650" tIns="7325" rIns="14650" bIns="7325" numCol="1" spcCol="0" rtlCol="0" fromWordArt="0" anchor="ctr" anchorCtr="0" forceAA="0" compatLnSpc="1">
            <a:prstTxWarp prst="textNoShape">
              <a:avLst/>
            </a:prstTxWarp>
            <a:noAutofit/>
          </a:bodyPr>
          <a:lstStyle/>
          <a:p>
            <a:pPr algn="ctr"/>
            <a:r>
              <a:rPr lang="en-US" sz="3200" b="1" dirty="0" smtClean="0">
                <a:solidFill>
                  <a:schemeClr val="bg1"/>
                </a:solidFill>
                <a:effectLst>
                  <a:outerShdw blurRad="50800" dist="50800" dir="5400000" algn="ctr" rotWithShape="0">
                    <a:schemeClr val="bg1">
                      <a:lumMod val="95000"/>
                    </a:schemeClr>
                  </a:outerShdw>
                </a:effectLst>
                <a:cs typeface="Arial" panose="020B0604020202020204" pitchFamily="34" charset="0"/>
              </a:rPr>
              <a:t>ELENA - </a:t>
            </a:r>
            <a:r>
              <a:rPr lang="en-US" sz="3200" dirty="0"/>
              <a:t>Extra Low </a:t>
            </a:r>
            <a:r>
              <a:rPr lang="en-US" sz="3200" dirty="0" err="1"/>
              <a:t>ENergy</a:t>
            </a:r>
            <a:r>
              <a:rPr lang="en-US" sz="3200" dirty="0"/>
              <a:t> </a:t>
            </a:r>
            <a:r>
              <a:rPr lang="en-US" sz="3200"/>
              <a:t>Antiproton </a:t>
            </a:r>
            <a:r>
              <a:rPr lang="en-US" sz="3200" smtClean="0"/>
              <a:t>Ring</a:t>
            </a:r>
            <a:endParaRPr lang="en-US" sz="3200" b="1" dirty="0">
              <a:solidFill>
                <a:schemeClr val="bg1"/>
              </a:solidFill>
              <a:effectLst>
                <a:outerShdw blurRad="50800" dist="50800" dir="5400000" algn="ctr" rotWithShape="0">
                  <a:schemeClr val="bg1">
                    <a:lumMod val="95000"/>
                  </a:schemeClr>
                </a:outerShdw>
              </a:effectLst>
              <a:cs typeface="Arial" panose="020B0604020202020204" pitchFamily="34" charset="0"/>
            </a:endParaRPr>
          </a:p>
        </p:txBody>
      </p:sp>
      <p:sp>
        <p:nvSpPr>
          <p:cNvPr id="24" name="Rectangle 23"/>
          <p:cNvSpPr/>
          <p:nvPr/>
        </p:nvSpPr>
        <p:spPr>
          <a:xfrm>
            <a:off x="-66588" y="0"/>
            <a:ext cx="2047019" cy="42803763"/>
          </a:xfrm>
          <a:prstGeom prst="rect">
            <a:avLst/>
          </a:prstGeom>
          <a:solidFill>
            <a:srgbClr val="0000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Footer Placeholder 2"/>
          <p:cNvSpPr>
            <a:spLocks noGrp="1"/>
          </p:cNvSpPr>
          <p:nvPr>
            <p:ph type="ftr" sz="quarter" idx="11"/>
          </p:nvPr>
        </p:nvSpPr>
        <p:spPr>
          <a:xfrm rot="16200000">
            <a:off x="-15361755" y="19160812"/>
            <a:ext cx="32694428" cy="1970915"/>
          </a:xfrm>
        </p:spPr>
        <p:txBody>
          <a:bodyPr/>
          <a:lstStyle/>
          <a:p>
            <a:r>
              <a:rPr lang="en-GB" sz="4800" b="1" dirty="0" smtClean="0">
                <a:solidFill>
                  <a:schemeClr val="bg1"/>
                </a:solidFill>
                <a:effectLst>
                  <a:outerShdw blurRad="50800" dist="50800" dir="5400000" algn="ctr" rotWithShape="0">
                    <a:schemeClr val="bg1">
                      <a:lumMod val="95000"/>
                    </a:schemeClr>
                  </a:outerShdw>
                </a:effectLst>
                <a:latin typeface="Arial" panose="020B0604020202020204" pitchFamily="34" charset="0"/>
                <a:cs typeface="Arial" panose="020B0604020202020204" pitchFamily="34" charset="0"/>
              </a:rPr>
              <a:t>14</a:t>
            </a:r>
            <a:r>
              <a:rPr lang="en-GB" sz="4800" b="1" baseline="30000" dirty="0" smtClean="0">
                <a:solidFill>
                  <a:schemeClr val="bg1"/>
                </a:solidFill>
                <a:effectLst>
                  <a:outerShdw blurRad="50800" dist="50800" dir="5400000" algn="ctr" rotWithShape="0">
                    <a:schemeClr val="bg1">
                      <a:lumMod val="95000"/>
                    </a:schemeClr>
                  </a:outerShdw>
                </a:effectLst>
                <a:latin typeface="Arial" panose="020B0604020202020204" pitchFamily="34" charset="0"/>
                <a:cs typeface="Arial" panose="020B0604020202020204" pitchFamily="34" charset="0"/>
              </a:rPr>
              <a:t>th</a:t>
            </a:r>
            <a:r>
              <a:rPr lang="en-GB" sz="4800" b="1" dirty="0" smtClean="0">
                <a:solidFill>
                  <a:schemeClr val="bg1"/>
                </a:solidFill>
                <a:effectLst>
                  <a:outerShdw blurRad="50800" dist="50800" dir="5400000" algn="ctr" rotWithShape="0">
                    <a:schemeClr val="bg1">
                      <a:lumMod val="95000"/>
                    </a:schemeClr>
                  </a:outerShdw>
                </a:effectLst>
                <a:latin typeface="Arial" panose="020B0604020202020204" pitchFamily="34" charset="0"/>
                <a:cs typeface="Arial" panose="020B0604020202020204" pitchFamily="34" charset="0"/>
              </a:rPr>
              <a:t> </a:t>
            </a:r>
            <a:r>
              <a:rPr lang="en-GB" sz="4800" b="1" dirty="0">
                <a:solidFill>
                  <a:srgbClr val="00DC00"/>
                </a:solidFill>
                <a:effectLst>
                  <a:outerShdw blurRad="50800" dist="50800" dir="5400000" algn="ctr" rotWithShape="0">
                    <a:schemeClr val="accent6">
                      <a:lumMod val="75000"/>
                    </a:schemeClr>
                  </a:outerShdw>
                </a:effectLst>
                <a:latin typeface="Arial" panose="020B0604020202020204" pitchFamily="34" charset="0"/>
                <a:cs typeface="Arial" panose="020B0604020202020204" pitchFamily="34" charset="0"/>
              </a:rPr>
              <a:t>I</a:t>
            </a:r>
            <a:r>
              <a:rPr lang="en-GB" sz="4800" b="1" dirty="0" smtClean="0">
                <a:solidFill>
                  <a:schemeClr val="bg1"/>
                </a:solidFill>
                <a:effectLst>
                  <a:outerShdw blurRad="50800" dist="50800" dir="5400000" algn="ctr" rotWithShape="0">
                    <a:schemeClr val="bg1">
                      <a:lumMod val="95000"/>
                    </a:schemeClr>
                  </a:outerShdw>
                </a:effectLst>
                <a:latin typeface="Arial" panose="020B0604020202020204" pitchFamily="34" charset="0"/>
                <a:cs typeface="Arial" panose="020B0604020202020204" pitchFamily="34" charset="0"/>
              </a:rPr>
              <a:t>NTERNATIONAL </a:t>
            </a:r>
            <a:r>
              <a:rPr lang="en-GB" sz="4800" b="1" dirty="0">
                <a:solidFill>
                  <a:srgbClr val="00DC00"/>
                </a:solidFill>
                <a:effectLst>
                  <a:outerShdw blurRad="50800" dist="50800" dir="5400000" algn="ctr" rotWithShape="0">
                    <a:schemeClr val="accent6">
                      <a:lumMod val="75000"/>
                    </a:schemeClr>
                  </a:outerShdw>
                </a:effectLst>
                <a:latin typeface="Arial" panose="020B0604020202020204" pitchFamily="34" charset="0"/>
                <a:cs typeface="Arial" panose="020B0604020202020204" pitchFamily="34" charset="0"/>
              </a:rPr>
              <a:t>W</a:t>
            </a:r>
            <a:r>
              <a:rPr lang="en-GB" sz="4800" b="1" dirty="0">
                <a:solidFill>
                  <a:schemeClr val="bg1"/>
                </a:solidFill>
                <a:effectLst>
                  <a:outerShdw blurRad="50800" dist="50800" dir="5400000" algn="ctr" rotWithShape="0">
                    <a:schemeClr val="bg1">
                      <a:lumMod val="95000"/>
                    </a:schemeClr>
                  </a:outerShdw>
                </a:effectLst>
                <a:latin typeface="Arial" panose="020B0604020202020204" pitchFamily="34" charset="0"/>
                <a:cs typeface="Arial" panose="020B0604020202020204" pitchFamily="34" charset="0"/>
              </a:rPr>
              <a:t>ORKSHOP</a:t>
            </a:r>
            <a:r>
              <a:rPr lang="en-GB" sz="4800" b="1" dirty="0" smtClean="0">
                <a:solidFill>
                  <a:schemeClr val="bg1"/>
                </a:solidFill>
                <a:effectLst>
                  <a:outerShdw blurRad="50800" dist="50800" dir="5400000" algn="ctr" rotWithShape="0">
                    <a:schemeClr val="bg1">
                      <a:lumMod val="95000"/>
                    </a:schemeClr>
                  </a:outerShdw>
                </a:effectLst>
                <a:latin typeface="Arial" panose="020B0604020202020204" pitchFamily="34" charset="0"/>
                <a:cs typeface="Arial" panose="020B0604020202020204" pitchFamily="34" charset="0"/>
              </a:rPr>
              <a:t> ON </a:t>
            </a:r>
            <a:r>
              <a:rPr lang="en-GB" sz="4800" b="1" dirty="0">
                <a:solidFill>
                  <a:srgbClr val="00DC00"/>
                </a:solidFill>
                <a:effectLst>
                  <a:outerShdw blurRad="50800" dist="50800" dir="5400000" algn="ctr" rotWithShape="0">
                    <a:schemeClr val="accent6">
                      <a:lumMod val="75000"/>
                    </a:schemeClr>
                  </a:outerShdw>
                </a:effectLst>
                <a:latin typeface="Arial" panose="020B0604020202020204" pitchFamily="34" charset="0"/>
                <a:cs typeface="Arial" panose="020B0604020202020204" pitchFamily="34" charset="0"/>
              </a:rPr>
              <a:t>A</a:t>
            </a:r>
            <a:r>
              <a:rPr lang="en-GB" sz="4800" b="1" dirty="0" smtClean="0">
                <a:solidFill>
                  <a:schemeClr val="bg1"/>
                </a:solidFill>
                <a:effectLst>
                  <a:outerShdw blurRad="50800" dist="50800" dir="5400000" algn="ctr" rotWithShape="0">
                    <a:schemeClr val="bg1">
                      <a:lumMod val="95000"/>
                    </a:schemeClr>
                  </a:outerShdw>
                </a:effectLst>
                <a:latin typeface="Arial" panose="020B0604020202020204" pitchFamily="34" charset="0"/>
                <a:cs typeface="Arial" panose="020B0604020202020204" pitchFamily="34" charset="0"/>
              </a:rPr>
              <a:t>CCELERATOR  </a:t>
            </a:r>
            <a:r>
              <a:rPr lang="en-GB" sz="4800" b="1" dirty="0" smtClean="0">
                <a:solidFill>
                  <a:srgbClr val="00DC00"/>
                </a:solidFill>
                <a:effectLst>
                  <a:outerShdw blurRad="50800" dist="50800" dir="5400000" algn="ctr" rotWithShape="0">
                    <a:schemeClr val="accent6">
                      <a:lumMod val="75000"/>
                    </a:schemeClr>
                  </a:outerShdw>
                </a:effectLst>
                <a:latin typeface="Arial" panose="020B0604020202020204" pitchFamily="34" charset="0"/>
                <a:cs typeface="Arial" panose="020B0604020202020204" pitchFamily="34" charset="0"/>
              </a:rPr>
              <a:t>A</a:t>
            </a:r>
            <a:r>
              <a:rPr lang="en-GB" sz="4800" b="1" dirty="0" smtClean="0">
                <a:solidFill>
                  <a:schemeClr val="bg1"/>
                </a:solidFill>
                <a:effectLst>
                  <a:outerShdw blurRad="50800" dist="50800" dir="5400000" algn="ctr" rotWithShape="0">
                    <a:schemeClr val="bg1">
                      <a:lumMod val="95000"/>
                    </a:schemeClr>
                  </a:outerShdw>
                </a:effectLst>
                <a:latin typeface="Arial" panose="020B0604020202020204" pitchFamily="34" charset="0"/>
                <a:cs typeface="Arial" panose="020B0604020202020204" pitchFamily="34" charset="0"/>
              </a:rPr>
              <a:t>LIGNMENT    03 - 07 October 2016  Grenoble - France</a:t>
            </a:r>
            <a:endParaRPr lang="en-GB" sz="4800" b="1" dirty="0">
              <a:solidFill>
                <a:schemeClr val="bg1"/>
              </a:solidFill>
              <a:effectLst>
                <a:outerShdw blurRad="50800" dist="50800" dir="5400000" algn="ctr" rotWithShape="0">
                  <a:schemeClr val="bg1">
                    <a:lumMod val="95000"/>
                  </a:schemeClr>
                </a:outerShdw>
              </a:effectLst>
              <a:latin typeface="Arial" panose="020B0604020202020204" pitchFamily="34" charset="0"/>
              <a:cs typeface="Arial" panose="020B0604020202020204" pitchFamily="34" charset="0"/>
            </a:endParaRPr>
          </a:p>
        </p:txBody>
      </p:sp>
      <p:sp>
        <p:nvSpPr>
          <p:cNvPr id="35" name="Rectangle 34"/>
          <p:cNvSpPr/>
          <p:nvPr/>
        </p:nvSpPr>
        <p:spPr>
          <a:xfrm>
            <a:off x="1970916" y="1"/>
            <a:ext cx="28301122" cy="3799055"/>
          </a:xfrm>
          <a:prstGeom prst="rect">
            <a:avLst/>
          </a:prstGeom>
          <a:solidFill>
            <a:srgbClr val="00008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650" tIns="7325" rIns="14650" bIns="7325" numCol="1" spcCol="0" rtlCol="0" fromWordArt="0" anchor="ctr" anchorCtr="0" forceAA="0" compatLnSpc="1">
            <a:prstTxWarp prst="textNoShape">
              <a:avLst/>
            </a:prstTxWarp>
            <a:noAutofit/>
          </a:bodyPr>
          <a:lstStyle/>
          <a:p>
            <a:pPr algn="ctr"/>
            <a:endParaRPr lang="en-GB" sz="3200" b="1" dirty="0">
              <a:solidFill>
                <a:schemeClr val="bg1"/>
              </a:solidFill>
              <a:effectLst>
                <a:outerShdw blurRad="50800" dist="50800" dir="5400000" algn="ctr" rotWithShape="0">
                  <a:schemeClr val="bg2">
                    <a:lumMod val="50000"/>
                  </a:schemeClr>
                </a:outerShdw>
              </a:effectLst>
              <a:cs typeface="Arial" panose="020B0604020202020204" pitchFamily="34" charset="0"/>
            </a:endParaRPr>
          </a:p>
        </p:txBody>
      </p:sp>
      <p:sp>
        <p:nvSpPr>
          <p:cNvPr id="36" name="TextBox 35"/>
          <p:cNvSpPr txBox="1"/>
          <p:nvPr/>
        </p:nvSpPr>
        <p:spPr>
          <a:xfrm>
            <a:off x="4986179" y="994278"/>
            <a:ext cx="20299680" cy="1815882"/>
          </a:xfrm>
          <a:prstGeom prst="rect">
            <a:avLst/>
          </a:prstGeom>
          <a:noFill/>
        </p:spPr>
        <p:txBody>
          <a:bodyPr wrap="square" rtlCol="0">
            <a:spAutoFit/>
          </a:bodyPr>
          <a:lstStyle/>
          <a:p>
            <a:pPr algn="ctr"/>
            <a:r>
              <a:rPr lang="en-GB" sz="8800" b="1" dirty="0">
                <a:solidFill>
                  <a:schemeClr val="bg1"/>
                </a:solidFill>
                <a:effectLst>
                  <a:outerShdw blurRad="50800" dist="50800" dir="5400000" algn="ctr" rotWithShape="0">
                    <a:schemeClr val="bg1">
                      <a:lumMod val="95000"/>
                    </a:schemeClr>
                  </a:outerShdw>
                </a:effectLst>
                <a:latin typeface="Arial" panose="020B0604020202020204" pitchFamily="34" charset="0"/>
                <a:cs typeface="Arial" panose="020B0604020202020204" pitchFamily="34" charset="0"/>
              </a:rPr>
              <a:t>Status </a:t>
            </a:r>
            <a:r>
              <a:rPr lang="en-GB" sz="8800" b="1" dirty="0" smtClean="0">
                <a:solidFill>
                  <a:schemeClr val="bg1"/>
                </a:solidFill>
                <a:effectLst>
                  <a:outerShdw blurRad="50800" dist="50800" dir="5400000" algn="ctr" rotWithShape="0">
                    <a:schemeClr val="bg1">
                      <a:lumMod val="95000"/>
                    </a:schemeClr>
                  </a:outerShdw>
                </a:effectLst>
                <a:latin typeface="Arial" panose="020B0604020202020204" pitchFamily="34" charset="0"/>
                <a:cs typeface="Arial" panose="020B0604020202020204" pitchFamily="34" charset="0"/>
              </a:rPr>
              <a:t>Report </a:t>
            </a:r>
            <a:r>
              <a:rPr lang="en-GB" sz="8800" b="1" dirty="0">
                <a:solidFill>
                  <a:schemeClr val="bg1"/>
                </a:solidFill>
                <a:effectLst>
                  <a:outerShdw blurRad="50800" dist="50800" dir="5400000" algn="ctr" rotWithShape="0">
                    <a:schemeClr val="bg1">
                      <a:lumMod val="95000"/>
                    </a:schemeClr>
                  </a:outerShdw>
                </a:effectLst>
                <a:latin typeface="Arial" panose="020B0604020202020204" pitchFamily="34" charset="0"/>
                <a:cs typeface="Arial" panose="020B0604020202020204" pitchFamily="34" charset="0"/>
              </a:rPr>
              <a:t>of Survey </a:t>
            </a:r>
            <a:r>
              <a:rPr lang="en-GB" sz="8800" b="1" dirty="0">
                <a:solidFill>
                  <a:schemeClr val="bg1"/>
                </a:solidFill>
                <a:effectLst>
                  <a:outerShdw blurRad="50800" dist="50800" dir="5400000" algn="ctr" rotWithShape="0">
                    <a:schemeClr val="bg1">
                      <a:lumMod val="95000"/>
                    </a:schemeClr>
                  </a:outerShdw>
                </a:effectLst>
                <a:latin typeface="Arial" panose="020B0604020202020204" pitchFamily="34" charset="0"/>
                <a:cs typeface="Arial" panose="020B0604020202020204" pitchFamily="34" charset="0"/>
              </a:rPr>
              <a:t>A</a:t>
            </a:r>
            <a:r>
              <a:rPr lang="en-GB" sz="8800" b="1" dirty="0" smtClean="0">
                <a:solidFill>
                  <a:schemeClr val="bg1"/>
                </a:solidFill>
                <a:effectLst>
                  <a:outerShdw blurRad="50800" dist="50800" dir="5400000" algn="ctr" rotWithShape="0">
                    <a:schemeClr val="bg1">
                      <a:lumMod val="95000"/>
                    </a:schemeClr>
                  </a:outerShdw>
                </a:effectLst>
                <a:latin typeface="Arial" panose="020B0604020202020204" pitchFamily="34" charset="0"/>
                <a:cs typeface="Arial" panose="020B0604020202020204" pitchFamily="34" charset="0"/>
              </a:rPr>
              <a:t>ctivities</a:t>
            </a:r>
            <a:endParaRPr lang="en-GB" sz="8800" b="1" dirty="0" smtClean="0">
              <a:solidFill>
                <a:schemeClr val="bg1"/>
              </a:solidFill>
              <a:effectLst>
                <a:outerShdw blurRad="50800" dist="50800" dir="5400000" algn="ctr" rotWithShape="0">
                  <a:schemeClr val="bg1">
                    <a:lumMod val="95000"/>
                  </a:schemeClr>
                </a:outerShdw>
              </a:effectLst>
              <a:latin typeface="Arial" panose="020B0604020202020204" pitchFamily="34" charset="0"/>
              <a:cs typeface="Arial" panose="020B0604020202020204" pitchFamily="34" charset="0"/>
            </a:endParaRPr>
          </a:p>
          <a:p>
            <a:pPr algn="ctr"/>
            <a:r>
              <a:rPr lang="fr-FR" sz="2400" b="1" i="1" dirty="0" smtClean="0">
                <a:solidFill>
                  <a:schemeClr val="bg1"/>
                </a:solidFill>
                <a:effectLst>
                  <a:outerShdw blurRad="50800" dist="50800" dir="5400000" algn="ctr" rotWithShape="0">
                    <a:schemeClr val="bg1">
                      <a:lumMod val="95000"/>
                    </a:schemeClr>
                  </a:outerShdw>
                </a:effectLst>
                <a:latin typeface="Arial" panose="020B0604020202020204" pitchFamily="34" charset="0"/>
                <a:cs typeface="Arial" panose="020B0604020202020204" pitchFamily="34" charset="0"/>
              </a:rPr>
              <a:t>Philippe </a:t>
            </a:r>
            <a:r>
              <a:rPr lang="fr-FR" sz="2400" b="1" i="1" dirty="0">
                <a:solidFill>
                  <a:schemeClr val="bg1"/>
                </a:solidFill>
                <a:effectLst>
                  <a:outerShdw blurRad="50800" dist="50800" dir="5400000" algn="ctr" rotWithShape="0">
                    <a:schemeClr val="bg1">
                      <a:lumMod val="95000"/>
                    </a:schemeClr>
                  </a:outerShdw>
                </a:effectLst>
                <a:latin typeface="Arial" panose="020B0604020202020204" pitchFamily="34" charset="0"/>
                <a:cs typeface="Arial" panose="020B0604020202020204" pitchFamily="34" charset="0"/>
              </a:rPr>
              <a:t>Dewitte, </a:t>
            </a:r>
            <a:r>
              <a:rPr lang="fr-FR" sz="2400" b="1" i="1" dirty="0" smtClean="0">
                <a:solidFill>
                  <a:schemeClr val="bg1"/>
                </a:solidFill>
                <a:effectLst>
                  <a:outerShdw blurRad="50800" dist="50800" dir="5400000" algn="ctr" rotWithShape="0">
                    <a:schemeClr val="bg1">
                      <a:lumMod val="95000"/>
                    </a:schemeClr>
                  </a:outerShdw>
                </a:effectLst>
                <a:latin typeface="Arial" panose="020B0604020202020204" pitchFamily="34" charset="0"/>
                <a:cs typeface="Arial" panose="020B0604020202020204" pitchFamily="34" charset="0"/>
              </a:rPr>
              <a:t>Tobias </a:t>
            </a:r>
            <a:r>
              <a:rPr lang="fr-FR" sz="2400" b="1" i="1" dirty="0">
                <a:solidFill>
                  <a:schemeClr val="bg1"/>
                </a:solidFill>
                <a:effectLst>
                  <a:outerShdw blurRad="50800" dist="50800" dir="5400000" algn="ctr" rotWithShape="0">
                    <a:schemeClr val="bg1">
                      <a:lumMod val="95000"/>
                    </a:schemeClr>
                  </a:outerShdw>
                </a:effectLst>
                <a:latin typeface="Arial" panose="020B0604020202020204" pitchFamily="34" charset="0"/>
                <a:cs typeface="Arial" panose="020B0604020202020204" pitchFamily="34" charset="0"/>
              </a:rPr>
              <a:t>Dobers, </a:t>
            </a:r>
            <a:r>
              <a:rPr lang="fr-FR" sz="2400" b="1" i="1" dirty="0" smtClean="0">
                <a:solidFill>
                  <a:schemeClr val="bg1"/>
                </a:solidFill>
                <a:effectLst>
                  <a:outerShdw blurRad="50800" dist="50800" dir="5400000" algn="ctr" rotWithShape="0">
                    <a:schemeClr val="bg1">
                      <a:lumMod val="95000"/>
                    </a:schemeClr>
                  </a:outerShdw>
                </a:effectLst>
                <a:latin typeface="Arial" panose="020B0604020202020204" pitchFamily="34" charset="0"/>
                <a:cs typeface="Arial" panose="020B0604020202020204" pitchFamily="34" charset="0"/>
              </a:rPr>
              <a:t>Jean-Christophe </a:t>
            </a:r>
            <a:r>
              <a:rPr lang="fr-FR" sz="2400" b="1" i="1" dirty="0">
                <a:solidFill>
                  <a:schemeClr val="bg1"/>
                </a:solidFill>
                <a:effectLst>
                  <a:outerShdw blurRad="50800" dist="50800" dir="5400000" algn="ctr" rotWithShape="0">
                    <a:schemeClr val="bg1">
                      <a:lumMod val="95000"/>
                    </a:schemeClr>
                  </a:outerShdw>
                </a:effectLst>
                <a:latin typeface="Arial" panose="020B0604020202020204" pitchFamily="34" charset="0"/>
                <a:cs typeface="Arial" panose="020B0604020202020204" pitchFamily="34" charset="0"/>
              </a:rPr>
              <a:t>Gayde</a:t>
            </a:r>
            <a:r>
              <a:rPr lang="en-US" sz="2400" b="1" i="1" dirty="0" smtClean="0">
                <a:solidFill>
                  <a:schemeClr val="bg1"/>
                </a:solidFill>
                <a:effectLst>
                  <a:outerShdw blurRad="50800" dist="50800" dir="5400000" algn="ctr" rotWithShape="0">
                    <a:schemeClr val="bg1">
                      <a:lumMod val="95000"/>
                    </a:schemeClr>
                  </a:outerShdw>
                </a:effectLst>
                <a:latin typeface="Arial" panose="020B0604020202020204" pitchFamily="34" charset="0"/>
                <a:cs typeface="Arial" panose="020B0604020202020204" pitchFamily="34" charset="0"/>
              </a:rPr>
              <a:t>, CERN, Geneva, Switzerland</a:t>
            </a:r>
            <a:endParaRPr lang="en-GB" sz="2400" b="1" i="1" dirty="0">
              <a:solidFill>
                <a:schemeClr val="bg1"/>
              </a:solidFill>
              <a:effectLst>
                <a:outerShdw blurRad="50800" dist="50800" dir="5400000" algn="ctr" rotWithShape="0">
                  <a:schemeClr val="bg1">
                    <a:lumMod val="95000"/>
                  </a:schemeClr>
                </a:outerShdw>
              </a:effectLst>
              <a:latin typeface="Arial" panose="020B0604020202020204" pitchFamily="34" charset="0"/>
              <a:cs typeface="Arial" panose="020B0604020202020204" pitchFamily="34" charset="0"/>
            </a:endParaRPr>
          </a:p>
        </p:txBody>
      </p:sp>
      <p:pic>
        <p:nvPicPr>
          <p:cNvPr id="30" name="Picture 2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250618" y="682777"/>
            <a:ext cx="2340869" cy="2340869"/>
          </a:xfrm>
          <a:prstGeom prst="rect">
            <a:avLst/>
          </a:prstGeom>
        </p:spPr>
      </p:pic>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1724366" y="38791373"/>
            <a:ext cx="5362575" cy="1714500"/>
          </a:xfrm>
          <a:prstGeom prst="rect">
            <a:avLst/>
          </a:prstGeom>
        </p:spPr>
      </p:pic>
      <p:sp>
        <p:nvSpPr>
          <p:cNvPr id="3" name="Isosceles Triangle 2"/>
          <p:cNvSpPr>
            <a:spLocks noChangeAspect="1"/>
          </p:cNvSpPr>
          <p:nvPr/>
        </p:nvSpPr>
        <p:spPr>
          <a:xfrm rot="5400000">
            <a:off x="2129411" y="20472416"/>
            <a:ext cx="683552" cy="552039"/>
          </a:xfrm>
          <a:prstGeom prst="triangle">
            <a:avLst/>
          </a:prstGeom>
          <a:solidFill>
            <a:srgbClr val="00D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Isosceles Triangle 40"/>
          <p:cNvSpPr>
            <a:spLocks noChangeAspect="1"/>
          </p:cNvSpPr>
          <p:nvPr/>
        </p:nvSpPr>
        <p:spPr>
          <a:xfrm rot="5400000">
            <a:off x="2129410" y="8863204"/>
            <a:ext cx="683552" cy="552039"/>
          </a:xfrm>
          <a:prstGeom prst="triangle">
            <a:avLst/>
          </a:prstGeom>
          <a:solidFill>
            <a:srgbClr val="00D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Isosceles Triangle 41"/>
          <p:cNvSpPr>
            <a:spLocks noChangeAspect="1"/>
          </p:cNvSpPr>
          <p:nvPr/>
        </p:nvSpPr>
        <p:spPr>
          <a:xfrm rot="5400000">
            <a:off x="2129414" y="4776501"/>
            <a:ext cx="683552" cy="552039"/>
          </a:xfrm>
          <a:prstGeom prst="triangle">
            <a:avLst/>
          </a:prstGeom>
          <a:solidFill>
            <a:srgbClr val="00D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Isosceles Triangle 42"/>
          <p:cNvSpPr>
            <a:spLocks noChangeAspect="1"/>
          </p:cNvSpPr>
          <p:nvPr/>
        </p:nvSpPr>
        <p:spPr>
          <a:xfrm rot="5400000">
            <a:off x="2119205" y="29989882"/>
            <a:ext cx="683552" cy="552039"/>
          </a:xfrm>
          <a:prstGeom prst="triangle">
            <a:avLst/>
          </a:prstGeom>
          <a:solidFill>
            <a:srgbClr val="00D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a:spLocks noChangeAspect="1"/>
          </p:cNvSpPr>
          <p:nvPr/>
        </p:nvSpPr>
        <p:spPr>
          <a:xfrm>
            <a:off x="2195168" y="5768392"/>
            <a:ext cx="28075976" cy="2677656"/>
          </a:xfrm>
          <a:prstGeom prst="rect">
            <a:avLst/>
          </a:prstGeom>
          <a:noFill/>
          <a:ln cap="rnd">
            <a:noFill/>
          </a:ln>
        </p:spPr>
        <p:txBody>
          <a:bodyPr wrap="square" rtlCol="0">
            <a:spAutoFit/>
          </a:bodyPr>
          <a:lstStyle/>
          <a:p>
            <a:pPr algn="just"/>
            <a:r>
              <a:rPr lang="en-GB" sz="2400" dirty="0">
                <a:solidFill>
                  <a:srgbClr val="000066"/>
                </a:solidFill>
              </a:rPr>
              <a:t>Besides the main survey activities, which are presented in dedicated talks or poster, some projects are also progressing at CERN. </a:t>
            </a:r>
          </a:p>
          <a:p>
            <a:pPr algn="just"/>
            <a:r>
              <a:rPr lang="en-GB" sz="2400" dirty="0">
                <a:solidFill>
                  <a:srgbClr val="000066"/>
                </a:solidFill>
              </a:rPr>
              <a:t>AWAKE, a project to verify the approach of using protons to drive a strong </a:t>
            </a:r>
            <a:r>
              <a:rPr lang="en-GB" sz="2400" dirty="0" err="1">
                <a:solidFill>
                  <a:srgbClr val="000066"/>
                </a:solidFill>
              </a:rPr>
              <a:t>wakefield</a:t>
            </a:r>
            <a:r>
              <a:rPr lang="en-GB" sz="2400" dirty="0">
                <a:solidFill>
                  <a:srgbClr val="000066"/>
                </a:solidFill>
              </a:rPr>
              <a:t> in a plasma which can then be harnessed to accelerate a witness bunch of electrons, will be using the proton beam of the CERN Neutrino to Gran </a:t>
            </a:r>
            <a:r>
              <a:rPr lang="en-GB" sz="2400" dirty="0" err="1">
                <a:solidFill>
                  <a:srgbClr val="000066"/>
                </a:solidFill>
              </a:rPr>
              <a:t>Sasso</a:t>
            </a:r>
            <a:r>
              <a:rPr lang="en-GB" sz="2400" dirty="0">
                <a:solidFill>
                  <a:srgbClr val="000066"/>
                </a:solidFill>
              </a:rPr>
              <a:t>, plus an electron and a laser beam. The proton beam line and laser beam line are ready to send protons inside the 10m long plasma cell in October. The electron beam line will be installed next year.</a:t>
            </a:r>
          </a:p>
          <a:p>
            <a:pPr algn="just"/>
            <a:r>
              <a:rPr lang="en-GB" sz="2400" dirty="0">
                <a:solidFill>
                  <a:srgbClr val="000066"/>
                </a:solidFill>
              </a:rPr>
              <a:t>ELENA, a small compact ring for cooling and further deceleration of 5.3 MeV antiprotons delivered by the CERN Antiproton Decelerator, is being installed and aligned, for commissioning later this year. </a:t>
            </a:r>
          </a:p>
          <a:p>
            <a:pPr algn="just"/>
            <a:r>
              <a:rPr lang="en-GB" sz="2400" dirty="0">
                <a:solidFill>
                  <a:srgbClr val="000066"/>
                </a:solidFill>
              </a:rPr>
              <a:t>The CERN Neutrino Platform is CERN's undertaking to foster and contribute to fundamental research in neutrino physics at particle accelerators worldwide. Two secondary beamlines are extended in 2016-18 for the experiments WA105 and </a:t>
            </a:r>
            <a:r>
              <a:rPr lang="en-GB" sz="2400" dirty="0" err="1">
                <a:solidFill>
                  <a:srgbClr val="000066"/>
                </a:solidFill>
              </a:rPr>
              <a:t>ProtoDUNE</a:t>
            </a:r>
            <a:r>
              <a:rPr lang="en-GB" sz="2400" dirty="0">
                <a:solidFill>
                  <a:srgbClr val="000066"/>
                </a:solidFill>
              </a:rPr>
              <a:t>. In parallel the detectors for WA104 are refurbished and the cryostats assembled.</a:t>
            </a:r>
          </a:p>
          <a:p>
            <a:pPr algn="just"/>
            <a:r>
              <a:rPr lang="en-GB" sz="2400" dirty="0">
                <a:solidFill>
                  <a:srgbClr val="000066"/>
                </a:solidFill>
              </a:rPr>
              <a:t>This paper gives an overview of the survey activities realised in the frame of the above mentioned projects and the challenges to be addressed.</a:t>
            </a:r>
          </a:p>
        </p:txBody>
      </p:sp>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773894" y="12272107"/>
            <a:ext cx="9026843" cy="6465380"/>
          </a:xfrm>
          <a:prstGeom prst="rect">
            <a:avLst/>
          </a:prstGeom>
        </p:spPr>
      </p:pic>
      <p:sp>
        <p:nvSpPr>
          <p:cNvPr id="29" name="TextBox 28"/>
          <p:cNvSpPr txBox="1"/>
          <p:nvPr/>
        </p:nvSpPr>
        <p:spPr>
          <a:xfrm>
            <a:off x="2195166" y="21393395"/>
            <a:ext cx="19160132" cy="2677656"/>
          </a:xfrm>
          <a:prstGeom prst="rect">
            <a:avLst/>
          </a:prstGeom>
          <a:noFill/>
          <a:ln cap="rnd">
            <a:noFill/>
          </a:ln>
        </p:spPr>
        <p:txBody>
          <a:bodyPr wrap="square" rtlCol="0">
            <a:spAutoFit/>
          </a:bodyPr>
          <a:lstStyle/>
          <a:p>
            <a:pPr algn="just"/>
            <a:r>
              <a:rPr lang="en-US" sz="2400" dirty="0" smtClean="0">
                <a:solidFill>
                  <a:srgbClr val="000075"/>
                </a:solidFill>
              </a:rPr>
              <a:t>ELENA</a:t>
            </a:r>
            <a:r>
              <a:rPr lang="en-US" sz="2400" dirty="0">
                <a:solidFill>
                  <a:srgbClr val="000075"/>
                </a:solidFill>
              </a:rPr>
              <a:t>, the Extra Low </a:t>
            </a:r>
            <a:r>
              <a:rPr lang="en-US" sz="2400" dirty="0" err="1">
                <a:solidFill>
                  <a:srgbClr val="000075"/>
                </a:solidFill>
              </a:rPr>
              <a:t>ENergy</a:t>
            </a:r>
            <a:r>
              <a:rPr lang="en-US" sz="2400" dirty="0">
                <a:solidFill>
                  <a:srgbClr val="000075"/>
                </a:solidFill>
              </a:rPr>
              <a:t> Antiproton ring – an upgrade of the existing Antiproton Decelerator (AD) </a:t>
            </a:r>
            <a:r>
              <a:rPr lang="en-US" sz="2400" dirty="0" smtClean="0">
                <a:solidFill>
                  <a:srgbClr val="000075"/>
                </a:solidFill>
              </a:rPr>
              <a:t>- </a:t>
            </a:r>
            <a:r>
              <a:rPr lang="en-US" sz="2400" dirty="0">
                <a:solidFill>
                  <a:srgbClr val="000075"/>
                </a:solidFill>
              </a:rPr>
              <a:t>is a small magnetic decelerator ring of 30 m in circumference that fits inside the present AD Hall </a:t>
            </a:r>
            <a:r>
              <a:rPr lang="en-US" sz="2400" dirty="0" smtClean="0">
                <a:solidFill>
                  <a:srgbClr val="000075"/>
                </a:solidFill>
              </a:rPr>
              <a:t>. It </a:t>
            </a:r>
            <a:r>
              <a:rPr lang="en-GB" sz="2400" dirty="0" smtClean="0">
                <a:solidFill>
                  <a:srgbClr val="000075"/>
                </a:solidFill>
              </a:rPr>
              <a:t>will </a:t>
            </a:r>
            <a:r>
              <a:rPr lang="en-GB" sz="2400" dirty="0">
                <a:solidFill>
                  <a:srgbClr val="000075"/>
                </a:solidFill>
              </a:rPr>
              <a:t>slow down the 5.3 MeV antiprotons from the AD to an energy of just 100 </a:t>
            </a:r>
            <a:r>
              <a:rPr lang="en-GB" sz="2400" dirty="0" err="1" smtClean="0">
                <a:solidFill>
                  <a:srgbClr val="000075"/>
                </a:solidFill>
              </a:rPr>
              <a:t>keV</a:t>
            </a:r>
            <a:r>
              <a:rPr lang="en-GB" sz="2400" dirty="0" smtClean="0">
                <a:solidFill>
                  <a:srgbClr val="000075"/>
                </a:solidFill>
              </a:rPr>
              <a:t>,  thus being able to </a:t>
            </a:r>
            <a:r>
              <a:rPr lang="en-GB" sz="2400" dirty="0">
                <a:solidFill>
                  <a:srgbClr val="000075"/>
                </a:solidFill>
              </a:rPr>
              <a:t>increase the number of trapped antiprotons by a factor of 10 to 100. In addition, ELENA will allow parallel operation of up to four experiments and opens the possibility to accommodate an extra experimental area, which will be built as an extension of the current AD Hall</a:t>
            </a:r>
            <a:r>
              <a:rPr lang="en-GB" sz="2400" dirty="0" smtClean="0">
                <a:solidFill>
                  <a:srgbClr val="000075"/>
                </a:solidFill>
              </a:rPr>
              <a:t>.</a:t>
            </a:r>
          </a:p>
          <a:p>
            <a:endParaRPr lang="fr-CH" sz="2400" dirty="0" smtClean="0">
              <a:solidFill>
                <a:srgbClr val="000075"/>
              </a:solidFill>
            </a:endParaRPr>
          </a:p>
          <a:p>
            <a:endParaRPr lang="en-GB" sz="2400" dirty="0"/>
          </a:p>
          <a:p>
            <a:endParaRPr lang="en-GB" sz="2400" dirty="0">
              <a:solidFill>
                <a:srgbClr val="000066"/>
              </a:solidFill>
            </a:endParaRPr>
          </a:p>
        </p:txBody>
      </p:sp>
      <p:sp>
        <p:nvSpPr>
          <p:cNvPr id="7" name="Rectangle 2"/>
          <p:cNvSpPr>
            <a:spLocks noChangeArrowheads="1"/>
          </p:cNvSpPr>
          <p:nvPr/>
        </p:nvSpPr>
        <p:spPr bwMode="auto">
          <a:xfrm>
            <a:off x="0" y="0"/>
            <a:ext cx="302720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37" name="Object 36"/>
          <p:cNvGraphicFramePr>
            <a:graphicFrameLocks noChangeAspect="1"/>
          </p:cNvGraphicFramePr>
          <p:nvPr>
            <p:extLst>
              <p:ext uri="{D42A27DB-BD31-4B8C-83A1-F6EECF244321}">
                <p14:modId xmlns:p14="http://schemas.microsoft.com/office/powerpoint/2010/main" val="4036840046"/>
              </p:ext>
            </p:extLst>
          </p:nvPr>
        </p:nvGraphicFramePr>
        <p:xfrm>
          <a:off x="2195166" y="22973275"/>
          <a:ext cx="8987744" cy="6358111"/>
        </p:xfrm>
        <a:graphic>
          <a:graphicData uri="http://schemas.openxmlformats.org/presentationml/2006/ole">
            <mc:AlternateContent xmlns:mc="http://schemas.openxmlformats.org/markup-compatibility/2006">
              <mc:Choice xmlns:v="urn:schemas-microsoft-com:vml" Requires="v">
                <p:oleObj spid="_x0000_s1064" name="Acrobat Document" r:id="rId7" imgW="32099087" imgH="22707540" progId="AcroExch.Document.11">
                  <p:embed/>
                </p:oleObj>
              </mc:Choice>
              <mc:Fallback>
                <p:oleObj name="Acrobat Document" r:id="rId7" imgW="32099087" imgH="22707540" progId="AcroExch.Document.11">
                  <p:embed/>
                  <p:pic>
                    <p:nvPicPr>
                      <p:cNvPr id="0" name=""/>
                      <p:cNvPicPr>
                        <a:picLocks noChangeAspect="1" noChangeArrowheads="1"/>
                      </p:cNvPicPr>
                      <p:nvPr/>
                    </p:nvPicPr>
                    <p:blipFill>
                      <a:blip r:embed="rId8">
                        <a:lum bright="-8000" contrast="19000"/>
                        <a:extLst>
                          <a:ext uri="{28A0092B-C50C-407E-A947-70E740481C1C}">
                            <a14:useLocalDpi xmlns:a14="http://schemas.microsoft.com/office/drawing/2010/main" val="0"/>
                          </a:ext>
                        </a:extLst>
                      </a:blip>
                      <a:srcRect/>
                      <a:stretch>
                        <a:fillRect/>
                      </a:stretch>
                    </p:blipFill>
                    <p:spPr bwMode="auto">
                      <a:xfrm>
                        <a:off x="2195166" y="22973275"/>
                        <a:ext cx="8987744" cy="6358111"/>
                      </a:xfrm>
                      <a:prstGeom prst="rect">
                        <a:avLst/>
                      </a:prstGeom>
                      <a:noFill/>
                      <a:extLst/>
                    </p:spPr>
                  </p:pic>
                </p:oleObj>
              </mc:Fallback>
            </mc:AlternateContent>
          </a:graphicData>
        </a:graphic>
      </p:graphicFrame>
      <p:pic>
        <p:nvPicPr>
          <p:cNvPr id="38" name="Picture 37" descr="\\cern.ch\dfs\Users\t\tdobers\Documents\MyDocs\ELENA\_MA23442[1].jpg"/>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0867146" y="22692275"/>
            <a:ext cx="8950832" cy="6357600"/>
          </a:xfrm>
          <a:prstGeom prst="rect">
            <a:avLst/>
          </a:prstGeom>
          <a:noFill/>
          <a:ln>
            <a:noFill/>
          </a:ln>
        </p:spPr>
      </p:pic>
      <p:sp>
        <p:nvSpPr>
          <p:cNvPr id="48" name="TextBox 47"/>
          <p:cNvSpPr txBox="1"/>
          <p:nvPr/>
        </p:nvSpPr>
        <p:spPr>
          <a:xfrm>
            <a:off x="11775232" y="23076716"/>
            <a:ext cx="8316354" cy="5632311"/>
          </a:xfrm>
          <a:prstGeom prst="rect">
            <a:avLst/>
          </a:prstGeom>
          <a:noFill/>
          <a:ln cap="rnd">
            <a:noFill/>
          </a:ln>
        </p:spPr>
        <p:txBody>
          <a:bodyPr wrap="square" rtlCol="0">
            <a:spAutoFit/>
          </a:bodyPr>
          <a:lstStyle/>
          <a:p>
            <a:endParaRPr lang="fr-CH" sz="2400" dirty="0" smtClean="0">
              <a:solidFill>
                <a:srgbClr val="000075"/>
              </a:solidFill>
            </a:endParaRPr>
          </a:p>
          <a:p>
            <a:pPr algn="just"/>
            <a:r>
              <a:rPr lang="en-GB" sz="2400" dirty="0" smtClean="0">
                <a:solidFill>
                  <a:srgbClr val="000075"/>
                </a:solidFill>
              </a:rPr>
              <a:t>The survey activities consisted first of all in transferring the geometry from the AD machine into the hall housing ELENA, establishing a network for the first alignment of the ELENA Ring and the transfer lines. Later, the beamline and dedicated points for the installations of girders and stand alone elements were marked on the floor. This was followed by the first alignment in 3D (with an AT 40X) of around 50 elements with respect to the network.</a:t>
            </a:r>
          </a:p>
          <a:p>
            <a:pPr algn="just"/>
            <a:endParaRPr lang="en-GB" sz="2400" dirty="0" smtClean="0">
              <a:solidFill>
                <a:srgbClr val="000075"/>
              </a:solidFill>
            </a:endParaRPr>
          </a:p>
          <a:p>
            <a:pPr algn="just"/>
            <a:r>
              <a:rPr lang="en-GB" sz="2400" dirty="0" smtClean="0">
                <a:solidFill>
                  <a:srgbClr val="000075"/>
                </a:solidFill>
              </a:rPr>
              <a:t>Last but not least, a smoothing will determine the high precision neighbouring accuracy of all main elements of ELENA, before the commissioning of the machine will start later this year.</a:t>
            </a:r>
          </a:p>
          <a:p>
            <a:endParaRPr lang="en-GB" sz="2400" dirty="0"/>
          </a:p>
          <a:p>
            <a:endParaRPr lang="en-GB" sz="2400" dirty="0">
              <a:solidFill>
                <a:srgbClr val="000066"/>
              </a:solidFill>
            </a:endParaRPr>
          </a:p>
        </p:txBody>
      </p:sp>
      <p:sp>
        <p:nvSpPr>
          <p:cNvPr id="46" name="TextBox 45"/>
          <p:cNvSpPr txBox="1"/>
          <p:nvPr/>
        </p:nvSpPr>
        <p:spPr>
          <a:xfrm>
            <a:off x="12569599" y="36446689"/>
            <a:ext cx="10186524" cy="5632311"/>
          </a:xfrm>
          <a:prstGeom prst="rect">
            <a:avLst/>
          </a:prstGeom>
          <a:noFill/>
          <a:ln cap="rnd">
            <a:noFill/>
          </a:ln>
        </p:spPr>
        <p:txBody>
          <a:bodyPr wrap="square" rtlCol="0">
            <a:spAutoFit/>
          </a:bodyPr>
          <a:lstStyle/>
          <a:p>
            <a:pPr algn="just"/>
            <a:r>
              <a:rPr lang="en-US" sz="2400" dirty="0" smtClean="0">
                <a:solidFill>
                  <a:srgbClr val="000066"/>
                </a:solidFill>
              </a:rPr>
              <a:t>Survey </a:t>
            </a:r>
            <a:r>
              <a:rPr lang="en-US" sz="2400" dirty="0">
                <a:solidFill>
                  <a:srgbClr val="000066"/>
                </a:solidFill>
              </a:rPr>
              <a:t>work f</a:t>
            </a:r>
            <a:r>
              <a:rPr lang="en-US" sz="2400" dirty="0" smtClean="0">
                <a:solidFill>
                  <a:srgbClr val="000066"/>
                </a:solidFill>
              </a:rPr>
              <a:t>or </a:t>
            </a:r>
            <a:r>
              <a:rPr lang="en-US" sz="2400" dirty="0">
                <a:solidFill>
                  <a:srgbClr val="000066"/>
                </a:solidFill>
              </a:rPr>
              <a:t>the Neutrino experiments </a:t>
            </a:r>
            <a:endParaRPr lang="en-US" sz="2400" dirty="0" smtClean="0">
              <a:solidFill>
                <a:srgbClr val="000066"/>
              </a:solidFill>
            </a:endParaRPr>
          </a:p>
          <a:p>
            <a:pPr marL="342900" indent="-342900" algn="just">
              <a:buFont typeface="Arial" panose="020B0604020202020204" pitchFamily="34" charset="0"/>
              <a:buChar char="•"/>
            </a:pPr>
            <a:r>
              <a:rPr lang="en-US" sz="2400" dirty="0" smtClean="0">
                <a:solidFill>
                  <a:srgbClr val="000066"/>
                </a:solidFill>
              </a:rPr>
              <a:t>Geometrical </a:t>
            </a:r>
            <a:r>
              <a:rPr lang="en-US" sz="2400" dirty="0">
                <a:solidFill>
                  <a:srgbClr val="000066"/>
                </a:solidFill>
              </a:rPr>
              <a:t>validations and </a:t>
            </a:r>
            <a:r>
              <a:rPr lang="en-US" sz="2400" dirty="0" smtClean="0">
                <a:solidFill>
                  <a:srgbClr val="000066"/>
                </a:solidFill>
              </a:rPr>
              <a:t>alignment </a:t>
            </a:r>
            <a:r>
              <a:rPr lang="en-US" sz="2400" dirty="0">
                <a:solidFill>
                  <a:srgbClr val="000066"/>
                </a:solidFill>
              </a:rPr>
              <a:t>works for the assembly of the two large </a:t>
            </a:r>
            <a:r>
              <a:rPr lang="en-US" sz="2400" dirty="0" err="1">
                <a:solidFill>
                  <a:srgbClr val="000066"/>
                </a:solidFill>
              </a:rPr>
              <a:t>WA104</a:t>
            </a:r>
            <a:r>
              <a:rPr lang="en-US" sz="2400" dirty="0">
                <a:solidFill>
                  <a:srgbClr val="000066"/>
                </a:solidFill>
              </a:rPr>
              <a:t> cryostats (4 m x 4 m x 20 m </a:t>
            </a:r>
            <a:r>
              <a:rPr lang="en-US" sz="2400" dirty="0" smtClean="0">
                <a:solidFill>
                  <a:srgbClr val="000066"/>
                </a:solidFill>
              </a:rPr>
              <a:t>each)</a:t>
            </a:r>
          </a:p>
          <a:p>
            <a:pPr marL="2096719" lvl="1" indent="-342900" algn="just">
              <a:buFont typeface="Wingdings" panose="05000000000000000000" pitchFamily="2" charset="2"/>
              <a:buChar char="ü"/>
            </a:pPr>
            <a:r>
              <a:rPr lang="en-US" sz="2400" dirty="0" smtClean="0">
                <a:solidFill>
                  <a:srgbClr val="000066"/>
                </a:solidFill>
              </a:rPr>
              <a:t>Geometrical </a:t>
            </a:r>
            <a:r>
              <a:rPr lang="en-US" sz="2400" dirty="0">
                <a:solidFill>
                  <a:srgbClr val="000066"/>
                </a:solidFill>
              </a:rPr>
              <a:t>controls </a:t>
            </a:r>
            <a:r>
              <a:rPr lang="en-US" sz="2400" dirty="0" smtClean="0">
                <a:solidFill>
                  <a:srgbClr val="000066"/>
                </a:solidFill>
              </a:rPr>
              <a:t>at </a:t>
            </a:r>
            <a:r>
              <a:rPr lang="en-US" sz="2400" dirty="0">
                <a:solidFill>
                  <a:srgbClr val="000066"/>
                </a:solidFill>
              </a:rPr>
              <a:t>major </a:t>
            </a:r>
            <a:r>
              <a:rPr lang="en-US" sz="2400" dirty="0" smtClean="0">
                <a:solidFill>
                  <a:srgbClr val="000066"/>
                </a:solidFill>
              </a:rPr>
              <a:t>steps</a:t>
            </a:r>
          </a:p>
          <a:p>
            <a:pPr marL="2096719" lvl="1" indent="-342900" algn="just">
              <a:buFont typeface="Wingdings" panose="05000000000000000000" pitchFamily="2" charset="2"/>
              <a:buChar char="ü"/>
            </a:pPr>
            <a:r>
              <a:rPr lang="en-US" sz="2400" dirty="0">
                <a:solidFill>
                  <a:srgbClr val="000066"/>
                </a:solidFill>
              </a:rPr>
              <a:t>C</a:t>
            </a:r>
            <a:r>
              <a:rPr lang="en-US" sz="2400" dirty="0" smtClean="0">
                <a:solidFill>
                  <a:srgbClr val="000066"/>
                </a:solidFill>
              </a:rPr>
              <a:t>ontrol </a:t>
            </a:r>
            <a:r>
              <a:rPr lang="en-US" sz="2400" dirty="0">
                <a:solidFill>
                  <a:srgbClr val="000066"/>
                </a:solidFill>
              </a:rPr>
              <a:t>and </a:t>
            </a:r>
            <a:r>
              <a:rPr lang="en-US" sz="2400" dirty="0" smtClean="0">
                <a:solidFill>
                  <a:srgbClr val="000066"/>
                </a:solidFill>
              </a:rPr>
              <a:t>alignments </a:t>
            </a:r>
            <a:r>
              <a:rPr lang="en-US" sz="2400" dirty="0">
                <a:solidFill>
                  <a:srgbClr val="000066"/>
                </a:solidFill>
              </a:rPr>
              <a:t>for the insertion of the detectors in the cryostats before transport to the </a:t>
            </a:r>
            <a:r>
              <a:rPr lang="en-US" sz="2400" dirty="0" smtClean="0">
                <a:solidFill>
                  <a:srgbClr val="000066"/>
                </a:solidFill>
              </a:rPr>
              <a:t>US</a:t>
            </a:r>
            <a:endParaRPr lang="en-US" sz="2400" dirty="0">
              <a:solidFill>
                <a:srgbClr val="000066"/>
              </a:solidFill>
            </a:endParaRPr>
          </a:p>
          <a:p>
            <a:pPr marL="342900" indent="-342900" algn="just">
              <a:buFont typeface="Arial" panose="020B0604020202020204" pitchFamily="34" charset="0"/>
              <a:buChar char="•"/>
            </a:pPr>
            <a:r>
              <a:rPr lang="en-US" sz="2400" dirty="0" smtClean="0">
                <a:solidFill>
                  <a:srgbClr val="000066"/>
                </a:solidFill>
              </a:rPr>
              <a:t>Geometrical follow-up </a:t>
            </a:r>
            <a:r>
              <a:rPr lang="en-US" sz="2400" dirty="0">
                <a:solidFill>
                  <a:srgbClr val="000066"/>
                </a:solidFill>
              </a:rPr>
              <a:t>of the </a:t>
            </a:r>
            <a:r>
              <a:rPr lang="en-US" sz="2400" dirty="0" err="1">
                <a:solidFill>
                  <a:srgbClr val="000066"/>
                </a:solidFill>
              </a:rPr>
              <a:t>WA105</a:t>
            </a:r>
            <a:r>
              <a:rPr lang="en-US" sz="2400" dirty="0">
                <a:solidFill>
                  <a:srgbClr val="000066"/>
                </a:solidFill>
              </a:rPr>
              <a:t> and </a:t>
            </a:r>
            <a:r>
              <a:rPr lang="en-US" sz="2400" dirty="0" err="1">
                <a:solidFill>
                  <a:srgbClr val="000066"/>
                </a:solidFill>
              </a:rPr>
              <a:t>ProtoDUNE</a:t>
            </a:r>
            <a:r>
              <a:rPr lang="en-US" sz="2400" dirty="0">
                <a:solidFill>
                  <a:srgbClr val="000066"/>
                </a:solidFill>
              </a:rPr>
              <a:t> cryostats </a:t>
            </a:r>
            <a:r>
              <a:rPr lang="en-US" sz="2400" dirty="0" smtClean="0">
                <a:solidFill>
                  <a:srgbClr val="000066"/>
                </a:solidFill>
              </a:rPr>
              <a:t>construction</a:t>
            </a:r>
          </a:p>
          <a:p>
            <a:pPr marL="2096719" lvl="1" indent="-342900" algn="just">
              <a:buFont typeface="Wingdings" panose="05000000000000000000" pitchFamily="2" charset="2"/>
              <a:buChar char="ü"/>
            </a:pPr>
            <a:r>
              <a:rPr lang="en-US" sz="2400" dirty="0" smtClean="0">
                <a:solidFill>
                  <a:srgbClr val="000066"/>
                </a:solidFill>
              </a:rPr>
              <a:t>Survey measurements on detector prototypes</a:t>
            </a:r>
          </a:p>
          <a:p>
            <a:pPr marL="2096719" lvl="1" indent="-342900" algn="just">
              <a:buFont typeface="Wingdings" panose="05000000000000000000" pitchFamily="2" charset="2"/>
              <a:buChar char="ü"/>
            </a:pPr>
            <a:r>
              <a:rPr lang="en-US" sz="2400" dirty="0" smtClean="0">
                <a:solidFill>
                  <a:srgbClr val="000066"/>
                </a:solidFill>
              </a:rPr>
              <a:t>Measurements </a:t>
            </a:r>
            <a:r>
              <a:rPr lang="en-US" sz="2400" dirty="0">
                <a:solidFill>
                  <a:srgbClr val="000066"/>
                </a:solidFill>
              </a:rPr>
              <a:t>for the </a:t>
            </a:r>
            <a:r>
              <a:rPr lang="en-US" sz="2400" dirty="0" smtClean="0">
                <a:solidFill>
                  <a:srgbClr val="000066"/>
                </a:solidFill>
              </a:rPr>
              <a:t>preassemblies</a:t>
            </a:r>
          </a:p>
          <a:p>
            <a:pPr marL="2096719" lvl="1" indent="-342900" algn="just">
              <a:buFont typeface="Wingdings" panose="05000000000000000000" pitchFamily="2" charset="2"/>
              <a:buChar char="ü"/>
            </a:pPr>
            <a:r>
              <a:rPr lang="en-US" sz="2400" dirty="0" smtClean="0">
                <a:solidFill>
                  <a:srgbClr val="000066"/>
                </a:solidFill>
              </a:rPr>
              <a:t>Control of </a:t>
            </a:r>
            <a:r>
              <a:rPr lang="en-US" sz="2400" dirty="0">
                <a:solidFill>
                  <a:srgbClr val="000066"/>
                </a:solidFill>
              </a:rPr>
              <a:t>the cryostat </a:t>
            </a:r>
            <a:r>
              <a:rPr lang="en-US" sz="2400" dirty="0" smtClean="0">
                <a:solidFill>
                  <a:srgbClr val="000066"/>
                </a:solidFill>
              </a:rPr>
              <a:t>bases</a:t>
            </a:r>
          </a:p>
          <a:p>
            <a:pPr marL="2096719" lvl="1" indent="-342900" algn="just">
              <a:buFont typeface="Wingdings" panose="05000000000000000000" pitchFamily="2" charset="2"/>
              <a:buChar char="ü"/>
            </a:pPr>
            <a:r>
              <a:rPr lang="en-US" sz="2400" dirty="0" smtClean="0">
                <a:solidFill>
                  <a:srgbClr val="000066"/>
                </a:solidFill>
              </a:rPr>
              <a:t>Alignment taking </a:t>
            </a:r>
            <a:r>
              <a:rPr lang="en-US" sz="2400" dirty="0">
                <a:solidFill>
                  <a:srgbClr val="000066"/>
                </a:solidFill>
              </a:rPr>
              <a:t>in account </a:t>
            </a:r>
            <a:r>
              <a:rPr lang="en-US" sz="2400" dirty="0" smtClean="0">
                <a:solidFill>
                  <a:srgbClr val="000066"/>
                </a:solidFill>
              </a:rPr>
              <a:t>the </a:t>
            </a:r>
            <a:r>
              <a:rPr lang="en-US" sz="2400" dirty="0">
                <a:solidFill>
                  <a:srgbClr val="000066"/>
                </a:solidFill>
              </a:rPr>
              <a:t>as-built </a:t>
            </a:r>
            <a:r>
              <a:rPr lang="en-US" sz="2400" dirty="0" smtClean="0">
                <a:solidFill>
                  <a:srgbClr val="000066"/>
                </a:solidFill>
              </a:rPr>
              <a:t>cryostats</a:t>
            </a:r>
            <a:endParaRPr lang="en-US" sz="2400" dirty="0">
              <a:solidFill>
                <a:srgbClr val="000066"/>
              </a:solidFill>
            </a:endParaRPr>
          </a:p>
          <a:p>
            <a:pPr marL="342900" indent="-342900" algn="just">
              <a:buFont typeface="Arial" panose="020B0604020202020204" pitchFamily="34" charset="0"/>
              <a:buChar char="•"/>
            </a:pPr>
            <a:r>
              <a:rPr lang="en-US" sz="2400" dirty="0" smtClean="0">
                <a:solidFill>
                  <a:srgbClr val="000066"/>
                </a:solidFill>
              </a:rPr>
              <a:t>Geometrical checks </a:t>
            </a:r>
            <a:r>
              <a:rPr lang="en-US" sz="2400" dirty="0">
                <a:solidFill>
                  <a:srgbClr val="000066"/>
                </a:solidFill>
              </a:rPr>
              <a:t>for assembly of </a:t>
            </a:r>
            <a:r>
              <a:rPr lang="en-US" sz="2400" dirty="0" err="1">
                <a:solidFill>
                  <a:srgbClr val="000066"/>
                </a:solidFill>
              </a:rPr>
              <a:t>WA105</a:t>
            </a:r>
            <a:r>
              <a:rPr lang="en-US" sz="2400" dirty="0">
                <a:solidFill>
                  <a:srgbClr val="000066"/>
                </a:solidFill>
              </a:rPr>
              <a:t> and </a:t>
            </a:r>
            <a:r>
              <a:rPr lang="en-US" sz="2400" dirty="0" err="1">
                <a:solidFill>
                  <a:srgbClr val="000066"/>
                </a:solidFill>
              </a:rPr>
              <a:t>ProtoDUNE</a:t>
            </a:r>
            <a:r>
              <a:rPr lang="en-US" sz="2400" dirty="0">
                <a:solidFill>
                  <a:srgbClr val="000066"/>
                </a:solidFill>
              </a:rPr>
              <a:t> detectors following the demands of the </a:t>
            </a:r>
            <a:r>
              <a:rPr lang="en-US" sz="2400" dirty="0" smtClean="0">
                <a:solidFill>
                  <a:srgbClr val="000066"/>
                </a:solidFill>
              </a:rPr>
              <a:t>Physics Collaborations</a:t>
            </a:r>
          </a:p>
          <a:p>
            <a:pPr marL="342900" indent="-342900" algn="just">
              <a:buFont typeface="Arial" panose="020B0604020202020204" pitchFamily="34" charset="0"/>
              <a:buChar char="•"/>
            </a:pPr>
            <a:r>
              <a:rPr lang="en-US" sz="2400" dirty="0" smtClean="0">
                <a:solidFill>
                  <a:srgbClr val="000066"/>
                </a:solidFill>
              </a:rPr>
              <a:t>Alignment of </a:t>
            </a:r>
            <a:r>
              <a:rPr lang="en-US" sz="2400" dirty="0">
                <a:solidFill>
                  <a:srgbClr val="000066"/>
                </a:solidFill>
              </a:rPr>
              <a:t>the detectors inside the cryostats with respect to the corresponding beam </a:t>
            </a:r>
            <a:r>
              <a:rPr lang="en-US" sz="2400" dirty="0" smtClean="0">
                <a:solidFill>
                  <a:srgbClr val="000066"/>
                </a:solidFill>
              </a:rPr>
              <a:t>lines</a:t>
            </a:r>
            <a:endParaRPr lang="en-US" sz="2400" dirty="0">
              <a:solidFill>
                <a:srgbClr val="000066"/>
              </a:solidFill>
            </a:endParaRPr>
          </a:p>
        </p:txBody>
      </p:sp>
      <p:sp>
        <p:nvSpPr>
          <p:cNvPr id="47" name="TextBox 46"/>
          <p:cNvSpPr txBox="1"/>
          <p:nvPr/>
        </p:nvSpPr>
        <p:spPr>
          <a:xfrm>
            <a:off x="11753444" y="33453571"/>
            <a:ext cx="11002678" cy="2677656"/>
          </a:xfrm>
          <a:prstGeom prst="rect">
            <a:avLst/>
          </a:prstGeom>
          <a:noFill/>
          <a:ln cap="rnd">
            <a:noFill/>
          </a:ln>
        </p:spPr>
        <p:txBody>
          <a:bodyPr wrap="square" rtlCol="0">
            <a:spAutoFit/>
          </a:bodyPr>
          <a:lstStyle/>
          <a:p>
            <a:pPr algn="just"/>
            <a:r>
              <a:rPr lang="en-US" sz="2400" dirty="0" smtClean="0">
                <a:solidFill>
                  <a:srgbClr val="000066"/>
                </a:solidFill>
              </a:rPr>
              <a:t>Survey work for </a:t>
            </a:r>
            <a:r>
              <a:rPr lang="en-US" sz="2400" dirty="0">
                <a:solidFill>
                  <a:srgbClr val="000066"/>
                </a:solidFill>
              </a:rPr>
              <a:t>extension </a:t>
            </a:r>
            <a:r>
              <a:rPr lang="en-US" sz="2400" dirty="0" smtClean="0">
                <a:solidFill>
                  <a:srgbClr val="000066"/>
                </a:solidFill>
              </a:rPr>
              <a:t>of </a:t>
            </a:r>
            <a:r>
              <a:rPr lang="en-US" sz="2400" dirty="0" err="1" smtClean="0">
                <a:solidFill>
                  <a:srgbClr val="000066"/>
                </a:solidFill>
              </a:rPr>
              <a:t>H2</a:t>
            </a:r>
            <a:r>
              <a:rPr lang="en-US" sz="2400" dirty="0" smtClean="0">
                <a:solidFill>
                  <a:srgbClr val="000066"/>
                </a:solidFill>
              </a:rPr>
              <a:t> </a:t>
            </a:r>
            <a:r>
              <a:rPr lang="en-US" sz="2400" dirty="0">
                <a:solidFill>
                  <a:srgbClr val="000066"/>
                </a:solidFill>
              </a:rPr>
              <a:t>and </a:t>
            </a:r>
            <a:r>
              <a:rPr lang="en-US" sz="2400" dirty="0" err="1">
                <a:solidFill>
                  <a:srgbClr val="000066"/>
                </a:solidFill>
              </a:rPr>
              <a:t>H4</a:t>
            </a:r>
            <a:r>
              <a:rPr lang="en-US" sz="2400" dirty="0">
                <a:solidFill>
                  <a:srgbClr val="000066"/>
                </a:solidFill>
              </a:rPr>
              <a:t> beamlines </a:t>
            </a:r>
            <a:r>
              <a:rPr lang="en-US" sz="2400" dirty="0" smtClean="0">
                <a:solidFill>
                  <a:srgbClr val="000066"/>
                </a:solidFill>
              </a:rPr>
              <a:t>to experiments</a:t>
            </a:r>
          </a:p>
          <a:p>
            <a:pPr marL="342900" indent="-342900" algn="just">
              <a:buFont typeface="Arial" panose="020B0604020202020204" pitchFamily="34" charset="0"/>
              <a:buChar char="•"/>
            </a:pPr>
            <a:r>
              <a:rPr lang="en-US" sz="2400" dirty="0" smtClean="0">
                <a:solidFill>
                  <a:srgbClr val="000066"/>
                </a:solidFill>
              </a:rPr>
              <a:t>Survey </a:t>
            </a:r>
            <a:r>
              <a:rPr lang="en-US" sz="2400" dirty="0">
                <a:solidFill>
                  <a:srgbClr val="000066"/>
                </a:solidFill>
              </a:rPr>
              <a:t>of the </a:t>
            </a:r>
            <a:r>
              <a:rPr lang="en-US" sz="2400" dirty="0" err="1">
                <a:solidFill>
                  <a:srgbClr val="000066"/>
                </a:solidFill>
              </a:rPr>
              <a:t>EHN1</a:t>
            </a:r>
            <a:r>
              <a:rPr lang="en-US" sz="2400" dirty="0">
                <a:solidFill>
                  <a:srgbClr val="000066"/>
                </a:solidFill>
              </a:rPr>
              <a:t> extension hall at </a:t>
            </a:r>
            <a:r>
              <a:rPr lang="en-US" sz="2400" dirty="0" smtClean="0">
                <a:solidFill>
                  <a:srgbClr val="000066"/>
                </a:solidFill>
              </a:rPr>
              <a:t>delivery</a:t>
            </a:r>
            <a:endParaRPr lang="en-US" sz="2400" dirty="0">
              <a:solidFill>
                <a:srgbClr val="000066"/>
              </a:solidFill>
            </a:endParaRPr>
          </a:p>
          <a:p>
            <a:pPr marL="342900" indent="-342900" algn="just">
              <a:buFont typeface="Arial" panose="020B0604020202020204" pitchFamily="34" charset="0"/>
              <a:buChar char="•"/>
            </a:pPr>
            <a:r>
              <a:rPr lang="en-US" sz="2400" dirty="0">
                <a:solidFill>
                  <a:srgbClr val="000066"/>
                </a:solidFill>
              </a:rPr>
              <a:t>I</a:t>
            </a:r>
            <a:r>
              <a:rPr lang="en-US" sz="2400" dirty="0" smtClean="0">
                <a:solidFill>
                  <a:srgbClr val="000066"/>
                </a:solidFill>
              </a:rPr>
              <a:t>nstallation </a:t>
            </a:r>
            <a:r>
              <a:rPr lang="en-US" sz="2400" dirty="0">
                <a:solidFill>
                  <a:srgbClr val="000066"/>
                </a:solidFill>
              </a:rPr>
              <a:t>of the reference </a:t>
            </a:r>
            <a:r>
              <a:rPr lang="en-US" sz="2400" dirty="0" smtClean="0">
                <a:solidFill>
                  <a:srgbClr val="000066"/>
                </a:solidFill>
              </a:rPr>
              <a:t>networks</a:t>
            </a:r>
          </a:p>
          <a:p>
            <a:pPr marL="342900" indent="-342900" algn="just">
              <a:buFont typeface="Arial" panose="020B0604020202020204" pitchFamily="34" charset="0"/>
              <a:buChar char="•"/>
            </a:pPr>
            <a:r>
              <a:rPr lang="en-US" sz="2400" dirty="0" smtClean="0">
                <a:solidFill>
                  <a:srgbClr val="000066"/>
                </a:solidFill>
              </a:rPr>
              <a:t>Marking of </a:t>
            </a:r>
            <a:r>
              <a:rPr lang="en-US" sz="2400" dirty="0">
                <a:solidFill>
                  <a:srgbClr val="000066"/>
                </a:solidFill>
              </a:rPr>
              <a:t>the beam </a:t>
            </a:r>
            <a:r>
              <a:rPr lang="en-US" sz="2400" dirty="0" smtClean="0">
                <a:solidFill>
                  <a:srgbClr val="000066"/>
                </a:solidFill>
              </a:rPr>
              <a:t>lines</a:t>
            </a:r>
            <a:endParaRPr lang="en-US" sz="2400" dirty="0">
              <a:solidFill>
                <a:srgbClr val="000066"/>
              </a:solidFill>
            </a:endParaRPr>
          </a:p>
          <a:p>
            <a:pPr marL="342900" indent="-342900" algn="just">
              <a:buFont typeface="Arial" panose="020B0604020202020204" pitchFamily="34" charset="0"/>
              <a:buChar char="•"/>
            </a:pPr>
            <a:r>
              <a:rPr lang="en-US" sz="2400" dirty="0" smtClean="0">
                <a:solidFill>
                  <a:srgbClr val="000066"/>
                </a:solidFill>
              </a:rPr>
              <a:t>Metrology </a:t>
            </a:r>
            <a:r>
              <a:rPr lang="en-US" sz="2400" dirty="0">
                <a:solidFill>
                  <a:srgbClr val="000066"/>
                </a:solidFill>
              </a:rPr>
              <a:t>and fiducialisation of a part of the </a:t>
            </a:r>
            <a:r>
              <a:rPr lang="en-US" sz="2400" dirty="0" smtClean="0">
                <a:solidFill>
                  <a:srgbClr val="000066"/>
                </a:solidFill>
              </a:rPr>
              <a:t>beamline elements</a:t>
            </a:r>
            <a:endParaRPr lang="en-US" sz="2400" dirty="0">
              <a:solidFill>
                <a:srgbClr val="000066"/>
              </a:solidFill>
            </a:endParaRPr>
          </a:p>
          <a:p>
            <a:pPr marL="342900" indent="-342900" algn="just">
              <a:buFont typeface="Arial" panose="020B0604020202020204" pitchFamily="34" charset="0"/>
              <a:buChar char="•"/>
            </a:pPr>
            <a:r>
              <a:rPr lang="en-US" sz="2400" dirty="0">
                <a:solidFill>
                  <a:srgbClr val="000066"/>
                </a:solidFill>
              </a:rPr>
              <a:t>A</a:t>
            </a:r>
            <a:r>
              <a:rPr lang="en-US" sz="2400" dirty="0" smtClean="0">
                <a:solidFill>
                  <a:srgbClr val="000066"/>
                </a:solidFill>
              </a:rPr>
              <a:t>lignment </a:t>
            </a:r>
            <a:r>
              <a:rPr lang="en-US" sz="2400" dirty="0">
                <a:solidFill>
                  <a:srgbClr val="000066"/>
                </a:solidFill>
              </a:rPr>
              <a:t>of the </a:t>
            </a:r>
            <a:r>
              <a:rPr lang="en-US" sz="2400" dirty="0" smtClean="0">
                <a:solidFill>
                  <a:srgbClr val="000066"/>
                </a:solidFill>
              </a:rPr>
              <a:t>components</a:t>
            </a:r>
          </a:p>
          <a:p>
            <a:pPr marL="342900" indent="-342900" algn="just">
              <a:buFont typeface="Arial" panose="020B0604020202020204" pitchFamily="34" charset="0"/>
              <a:buChar char="•"/>
            </a:pPr>
            <a:r>
              <a:rPr lang="en-US" sz="2400" dirty="0" smtClean="0">
                <a:solidFill>
                  <a:srgbClr val="000066"/>
                </a:solidFill>
              </a:rPr>
              <a:t>Smoothing </a:t>
            </a:r>
            <a:r>
              <a:rPr lang="en-US" sz="2400" dirty="0">
                <a:solidFill>
                  <a:srgbClr val="000066"/>
                </a:solidFill>
              </a:rPr>
              <a:t>of the </a:t>
            </a:r>
            <a:r>
              <a:rPr lang="en-US" sz="2400" dirty="0" smtClean="0">
                <a:solidFill>
                  <a:srgbClr val="000066"/>
                </a:solidFill>
              </a:rPr>
              <a:t>lines</a:t>
            </a:r>
            <a:endParaRPr lang="en-US" sz="2400" dirty="0">
              <a:solidFill>
                <a:srgbClr val="000066"/>
              </a:solidFill>
            </a:endParaRPr>
          </a:p>
        </p:txBody>
      </p:sp>
      <p:sp>
        <p:nvSpPr>
          <p:cNvPr id="49" name="TextBox 48"/>
          <p:cNvSpPr txBox="1"/>
          <p:nvPr/>
        </p:nvSpPr>
        <p:spPr>
          <a:xfrm>
            <a:off x="11132272" y="30934486"/>
            <a:ext cx="13710628" cy="2308324"/>
          </a:xfrm>
          <a:prstGeom prst="rect">
            <a:avLst/>
          </a:prstGeom>
          <a:noFill/>
          <a:ln cap="rnd">
            <a:noFill/>
          </a:ln>
        </p:spPr>
        <p:txBody>
          <a:bodyPr wrap="square" rtlCol="0">
            <a:spAutoFit/>
          </a:bodyPr>
          <a:lstStyle/>
          <a:p>
            <a:pPr algn="just"/>
            <a:r>
              <a:rPr lang="en-US" sz="2400" dirty="0">
                <a:solidFill>
                  <a:srgbClr val="000066"/>
                </a:solidFill>
              </a:rPr>
              <a:t>The Neutrino Platform will provide facilities at CERN in order to allow the development and prototyping of the next generation of neutrino detectors. An extension of </a:t>
            </a:r>
            <a:r>
              <a:rPr lang="en-US" sz="2400" dirty="0" err="1">
                <a:solidFill>
                  <a:srgbClr val="000066"/>
                </a:solidFill>
              </a:rPr>
              <a:t>EHN1</a:t>
            </a:r>
            <a:r>
              <a:rPr lang="en-US" sz="2400" dirty="0">
                <a:solidFill>
                  <a:srgbClr val="000066"/>
                </a:solidFill>
              </a:rPr>
              <a:t> experimental area is being built in which charged particle beam lines will be installed and will host the neutrino detectors </a:t>
            </a:r>
            <a:r>
              <a:rPr lang="en-US" sz="2400" dirty="0" err="1">
                <a:solidFill>
                  <a:srgbClr val="000066"/>
                </a:solidFill>
              </a:rPr>
              <a:t>WA104</a:t>
            </a:r>
            <a:r>
              <a:rPr lang="en-US" sz="2400" dirty="0">
                <a:solidFill>
                  <a:srgbClr val="000066"/>
                </a:solidFill>
              </a:rPr>
              <a:t>, </a:t>
            </a:r>
            <a:r>
              <a:rPr lang="en-US" sz="2400" dirty="0" err="1">
                <a:solidFill>
                  <a:srgbClr val="000066"/>
                </a:solidFill>
              </a:rPr>
              <a:t>WA105</a:t>
            </a:r>
            <a:r>
              <a:rPr lang="en-US" sz="2400" dirty="0">
                <a:solidFill>
                  <a:srgbClr val="000066"/>
                </a:solidFill>
              </a:rPr>
              <a:t>, </a:t>
            </a:r>
            <a:r>
              <a:rPr lang="en-US" sz="2400" dirty="0" err="1">
                <a:solidFill>
                  <a:srgbClr val="000066"/>
                </a:solidFill>
              </a:rPr>
              <a:t>ProtoDUNE</a:t>
            </a:r>
            <a:r>
              <a:rPr lang="en-US" sz="2400" dirty="0">
                <a:solidFill>
                  <a:srgbClr val="000066"/>
                </a:solidFill>
              </a:rPr>
              <a:t> and </a:t>
            </a:r>
            <a:r>
              <a:rPr lang="en-US" sz="2400" dirty="0" err="1">
                <a:solidFill>
                  <a:srgbClr val="000066"/>
                </a:solidFill>
              </a:rPr>
              <a:t>BabyMIND</a:t>
            </a:r>
            <a:r>
              <a:rPr lang="en-US" sz="2400" dirty="0">
                <a:solidFill>
                  <a:srgbClr val="000066"/>
                </a:solidFill>
              </a:rPr>
              <a:t>. The CERN survey section is deeply involved in the alignment of the two new beam lines, in the geometrical follow-up during construction of the large cryostats as well as in the survey during assembly and installation of the detectors.</a:t>
            </a:r>
          </a:p>
        </p:txBody>
      </p:sp>
      <p:pic>
        <p:nvPicPr>
          <p:cNvPr id="50" name="Picture 49"/>
          <p:cNvPicPr/>
          <p:nvPr/>
        </p:nvPicPr>
        <p:blipFill rotWithShape="1">
          <a:blip r:embed="rId10" cstate="email">
            <a:extLst>
              <a:ext uri="{28A0092B-C50C-407E-A947-70E740481C1C}">
                <a14:useLocalDpi xmlns:a14="http://schemas.microsoft.com/office/drawing/2010/main" val="0"/>
              </a:ext>
            </a:extLst>
          </a:blip>
          <a:srcRect l="5087" t="3275" b="5380"/>
          <a:stretch/>
        </p:blipFill>
        <p:spPr>
          <a:xfrm>
            <a:off x="2370717" y="36140585"/>
            <a:ext cx="8068835" cy="5893797"/>
          </a:xfrm>
          <a:prstGeom prst="rect">
            <a:avLst/>
          </a:prstGeom>
        </p:spPr>
      </p:pic>
      <p:sp>
        <p:nvSpPr>
          <p:cNvPr id="51" name="TextBox 50"/>
          <p:cNvSpPr txBox="1"/>
          <p:nvPr/>
        </p:nvSpPr>
        <p:spPr>
          <a:xfrm>
            <a:off x="3248405" y="42118863"/>
            <a:ext cx="5511069" cy="461665"/>
          </a:xfrm>
          <a:prstGeom prst="rect">
            <a:avLst/>
          </a:prstGeom>
          <a:noFill/>
          <a:ln cap="rnd">
            <a:noFill/>
          </a:ln>
        </p:spPr>
        <p:txBody>
          <a:bodyPr wrap="square" rtlCol="0">
            <a:spAutoFit/>
          </a:bodyPr>
          <a:lstStyle/>
          <a:p>
            <a:r>
              <a:rPr lang="en-US" sz="2400" i="1" dirty="0">
                <a:solidFill>
                  <a:srgbClr val="000066"/>
                </a:solidFill>
              </a:rPr>
              <a:t>First </a:t>
            </a:r>
            <a:r>
              <a:rPr lang="en-US" sz="2400" i="1" dirty="0" err="1">
                <a:solidFill>
                  <a:srgbClr val="000066"/>
                </a:solidFill>
              </a:rPr>
              <a:t>WA104</a:t>
            </a:r>
            <a:r>
              <a:rPr lang="en-US" sz="2400" i="1" dirty="0">
                <a:solidFill>
                  <a:srgbClr val="000066"/>
                </a:solidFill>
              </a:rPr>
              <a:t> cryostat under construction</a:t>
            </a:r>
          </a:p>
        </p:txBody>
      </p:sp>
      <p:sp>
        <p:nvSpPr>
          <p:cNvPr id="53" name="TextBox 52"/>
          <p:cNvSpPr txBox="1"/>
          <p:nvPr/>
        </p:nvSpPr>
        <p:spPr>
          <a:xfrm>
            <a:off x="22091938" y="33904743"/>
            <a:ext cx="3224401" cy="1200329"/>
          </a:xfrm>
          <a:prstGeom prst="rect">
            <a:avLst/>
          </a:prstGeom>
          <a:noFill/>
          <a:ln cap="rnd">
            <a:noFill/>
          </a:ln>
        </p:spPr>
        <p:txBody>
          <a:bodyPr wrap="square" rtlCol="0">
            <a:spAutoFit/>
          </a:bodyPr>
          <a:lstStyle/>
          <a:p>
            <a:pPr algn="ctr"/>
            <a:r>
              <a:rPr lang="en-US" sz="2400" i="1" dirty="0" err="1">
                <a:solidFill>
                  <a:srgbClr val="000066"/>
                </a:solidFill>
              </a:rPr>
              <a:t>WA105</a:t>
            </a:r>
            <a:r>
              <a:rPr lang="en-US" sz="2400" i="1" dirty="0">
                <a:solidFill>
                  <a:srgbClr val="000066"/>
                </a:solidFill>
              </a:rPr>
              <a:t> prototype - Top Cap insertion in the Cryostat</a:t>
            </a:r>
          </a:p>
        </p:txBody>
      </p:sp>
      <p:pic>
        <p:nvPicPr>
          <p:cNvPr id="54" name="Picture 53" descr="G:\Support\SurveyingEng\Experiments\EM_Experimental_Zones (en cours)\CENF\EHN1_ext\PitB_SupportingStructure_12092016\20160912_090715.jpg"/>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3277795" y="36382690"/>
            <a:ext cx="6540183" cy="5180986"/>
          </a:xfrm>
          <a:prstGeom prst="rect">
            <a:avLst/>
          </a:prstGeom>
          <a:noFill/>
          <a:ln>
            <a:noFill/>
          </a:ln>
        </p:spPr>
      </p:pic>
      <p:pic>
        <p:nvPicPr>
          <p:cNvPr id="52" name="Picture 51"/>
          <p:cNvPicPr/>
          <p:nvPr/>
        </p:nvPicPr>
        <p:blipFill rotWithShape="1">
          <a:blip r:embed="rId12">
            <a:extLst>
              <a:ext uri="{28A0092B-C50C-407E-A947-70E740481C1C}">
                <a14:useLocalDpi xmlns:a14="http://schemas.microsoft.com/office/drawing/2010/main" val="0"/>
              </a:ext>
            </a:extLst>
          </a:blip>
          <a:srcRect l="11612" r="18914"/>
          <a:stretch/>
        </p:blipFill>
        <p:spPr>
          <a:xfrm>
            <a:off x="25285859" y="30924140"/>
            <a:ext cx="4514878" cy="5249184"/>
          </a:xfrm>
          <a:prstGeom prst="rect">
            <a:avLst/>
          </a:prstGeom>
        </p:spPr>
      </p:pic>
      <p:sp>
        <p:nvSpPr>
          <p:cNvPr id="55" name="TextBox 54"/>
          <p:cNvSpPr txBox="1"/>
          <p:nvPr/>
        </p:nvSpPr>
        <p:spPr>
          <a:xfrm>
            <a:off x="24173276" y="41635231"/>
            <a:ext cx="4937871" cy="830997"/>
          </a:xfrm>
          <a:prstGeom prst="rect">
            <a:avLst/>
          </a:prstGeom>
          <a:noFill/>
          <a:ln cap="rnd">
            <a:noFill/>
          </a:ln>
        </p:spPr>
        <p:txBody>
          <a:bodyPr wrap="square" rtlCol="0">
            <a:spAutoFit/>
          </a:bodyPr>
          <a:lstStyle/>
          <a:p>
            <a:pPr algn="ctr"/>
            <a:r>
              <a:rPr lang="en-US" sz="2400" i="1" dirty="0" err="1">
                <a:solidFill>
                  <a:srgbClr val="000066"/>
                </a:solidFill>
              </a:rPr>
              <a:t>ProtoDUNE</a:t>
            </a:r>
            <a:r>
              <a:rPr lang="en-US" sz="2400" i="1" dirty="0">
                <a:solidFill>
                  <a:srgbClr val="000066"/>
                </a:solidFill>
              </a:rPr>
              <a:t> base supporting structure during shape control</a:t>
            </a:r>
          </a:p>
        </p:txBody>
      </p:sp>
      <p:sp>
        <p:nvSpPr>
          <p:cNvPr id="39" name="TextBox 38"/>
          <p:cNvSpPr txBox="1"/>
          <p:nvPr/>
        </p:nvSpPr>
        <p:spPr>
          <a:xfrm>
            <a:off x="9199468" y="9827256"/>
            <a:ext cx="20601269" cy="1938992"/>
          </a:xfrm>
          <a:prstGeom prst="rect">
            <a:avLst/>
          </a:prstGeom>
          <a:noFill/>
          <a:ln cap="rnd">
            <a:noFill/>
          </a:ln>
        </p:spPr>
        <p:txBody>
          <a:bodyPr wrap="square" rtlCol="0">
            <a:spAutoFit/>
          </a:bodyPr>
          <a:lstStyle/>
          <a:p>
            <a:pPr algn="just"/>
            <a:r>
              <a:rPr lang="en-GB" sz="2400" dirty="0">
                <a:solidFill>
                  <a:srgbClr val="000066"/>
                </a:solidFill>
              </a:rPr>
              <a:t>AWAKE will use a protons beam from the Super Proton Synchrotron (SPS) in the CERN Neutrinos to Gran </a:t>
            </a:r>
            <a:r>
              <a:rPr lang="en-GB" sz="2400" dirty="0" err="1">
                <a:solidFill>
                  <a:srgbClr val="000066"/>
                </a:solidFill>
              </a:rPr>
              <a:t>Sasso</a:t>
            </a:r>
            <a:r>
              <a:rPr lang="en-GB" sz="2400" dirty="0">
                <a:solidFill>
                  <a:srgbClr val="000066"/>
                </a:solidFill>
              </a:rPr>
              <a:t> facility (</a:t>
            </a:r>
            <a:r>
              <a:rPr lang="en-GB" sz="2400" dirty="0" smtClean="0">
                <a:solidFill>
                  <a:srgbClr val="000066"/>
                </a:solidFill>
              </a:rPr>
              <a:t>CNGS). CNGS </a:t>
            </a:r>
            <a:r>
              <a:rPr lang="en-GB" sz="2400" dirty="0">
                <a:solidFill>
                  <a:srgbClr val="000066"/>
                </a:solidFill>
              </a:rPr>
              <a:t>has been stopped at the end of 2012. A high power laser pulse coming from the laser room will be injected within the proton bunches to create the plasma by ionizing the (initially) neutral gas inside the plasma cell. The protons bunches will initiate the </a:t>
            </a:r>
            <a:r>
              <a:rPr lang="en-GB" sz="2400" dirty="0" err="1">
                <a:solidFill>
                  <a:srgbClr val="000066"/>
                </a:solidFill>
              </a:rPr>
              <a:t>wakefields</a:t>
            </a:r>
            <a:r>
              <a:rPr lang="en-GB" sz="2400" dirty="0">
                <a:solidFill>
                  <a:srgbClr val="000066"/>
                </a:solidFill>
              </a:rPr>
              <a:t> plasma. A second beam – the “witness” low energy electron beam – would then be accelerated by the </a:t>
            </a:r>
            <a:r>
              <a:rPr lang="en-GB" sz="2400" dirty="0" err="1">
                <a:solidFill>
                  <a:srgbClr val="000066"/>
                </a:solidFill>
              </a:rPr>
              <a:t>wakefields</a:t>
            </a:r>
            <a:r>
              <a:rPr lang="en-GB" sz="2400" dirty="0">
                <a:solidFill>
                  <a:srgbClr val="000066"/>
                </a:solidFill>
              </a:rPr>
              <a:t>, gaining up to several </a:t>
            </a:r>
            <a:r>
              <a:rPr lang="en-GB" sz="2400" dirty="0" err="1">
                <a:solidFill>
                  <a:srgbClr val="000066"/>
                </a:solidFill>
              </a:rPr>
              <a:t>gigavolts</a:t>
            </a:r>
            <a:r>
              <a:rPr lang="en-GB" sz="2400" dirty="0">
                <a:solidFill>
                  <a:srgbClr val="000066"/>
                </a:solidFill>
              </a:rPr>
              <a:t> of energy in only 10 meter. </a:t>
            </a:r>
            <a:endParaRPr lang="en-GB" sz="2400" dirty="0" smtClean="0">
              <a:solidFill>
                <a:srgbClr val="000066"/>
              </a:solidFill>
            </a:endParaRPr>
          </a:p>
          <a:p>
            <a:pPr algn="just"/>
            <a:endParaRPr lang="en-GB" sz="2400" dirty="0" smtClean="0">
              <a:solidFill>
                <a:srgbClr val="000066"/>
              </a:solidFill>
            </a:endParaRPr>
          </a:p>
        </p:txBody>
      </p:sp>
      <p:pic>
        <p:nvPicPr>
          <p:cNvPr id="4" name="Picture 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331025" y="30924139"/>
            <a:ext cx="8194847" cy="4625991"/>
          </a:xfrm>
          <a:prstGeom prst="rect">
            <a:avLst/>
          </a:prstGeom>
        </p:spPr>
      </p:pic>
      <p:pic>
        <p:nvPicPr>
          <p:cNvPr id="44" name="Picture 43"/>
          <p:cNvPicPr>
            <a:picLocks noChangeAspect="1"/>
          </p:cNvPicPr>
          <p:nvPr/>
        </p:nvPicPr>
        <p:blipFill rotWithShape="1">
          <a:blip r:embed="rId14" cstate="print">
            <a:extLst>
              <a:ext uri="{28A0092B-C50C-407E-A947-70E740481C1C}">
                <a14:useLocalDpi xmlns:a14="http://schemas.microsoft.com/office/drawing/2010/main" val="0"/>
              </a:ext>
            </a:extLst>
          </a:blip>
          <a:srcRect l="16004" t="6812" b="13191"/>
          <a:stretch/>
        </p:blipFill>
        <p:spPr>
          <a:xfrm>
            <a:off x="2187949" y="9867558"/>
            <a:ext cx="6560820" cy="4686301"/>
          </a:xfrm>
          <a:prstGeom prst="rect">
            <a:avLst/>
          </a:prstGeom>
        </p:spPr>
      </p:pic>
      <p:pic>
        <p:nvPicPr>
          <p:cNvPr id="45" name="Picture 44" descr="\\cern.ch\dfs\Support\SurveyingEng\Accelerators\8585 Complexe SPS\11932 AWAKE\Photos\3-Elements de la ligne proton\412300_QTSD\01092015455.jpg"/>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196674" y="15141598"/>
            <a:ext cx="6562800" cy="4612226"/>
          </a:xfrm>
          <a:prstGeom prst="rect">
            <a:avLst/>
          </a:prstGeom>
          <a:noFill/>
          <a:ln>
            <a:noFill/>
          </a:ln>
        </p:spPr>
      </p:pic>
      <p:sp>
        <p:nvSpPr>
          <p:cNvPr id="6" name="TextBox 5"/>
          <p:cNvSpPr txBox="1"/>
          <p:nvPr/>
        </p:nvSpPr>
        <p:spPr>
          <a:xfrm>
            <a:off x="5117169" y="29310628"/>
            <a:ext cx="4641540" cy="461665"/>
          </a:xfrm>
          <a:prstGeom prst="rect">
            <a:avLst/>
          </a:prstGeom>
          <a:noFill/>
        </p:spPr>
        <p:txBody>
          <a:bodyPr wrap="square" rtlCol="0">
            <a:spAutoFit/>
          </a:bodyPr>
          <a:lstStyle/>
          <a:p>
            <a:r>
              <a:rPr lang="fr-CH" sz="2400" i="1" dirty="0" smtClean="0">
                <a:solidFill>
                  <a:srgbClr val="000075"/>
                </a:solidFill>
              </a:rPr>
              <a:t>ELENA in the AD Hall</a:t>
            </a:r>
            <a:endParaRPr lang="en-GB" sz="2400" i="1" dirty="0">
              <a:solidFill>
                <a:srgbClr val="000075"/>
              </a:solidFill>
            </a:endParaRPr>
          </a:p>
        </p:txBody>
      </p:sp>
      <p:sp>
        <p:nvSpPr>
          <p:cNvPr id="8" name="TextBox 7"/>
          <p:cNvSpPr txBox="1"/>
          <p:nvPr/>
        </p:nvSpPr>
        <p:spPr>
          <a:xfrm>
            <a:off x="24142437" y="29180609"/>
            <a:ext cx="2871159" cy="461665"/>
          </a:xfrm>
          <a:prstGeom prst="rect">
            <a:avLst/>
          </a:prstGeom>
          <a:noFill/>
        </p:spPr>
        <p:txBody>
          <a:bodyPr wrap="square" rtlCol="0">
            <a:spAutoFit/>
          </a:bodyPr>
          <a:lstStyle/>
          <a:p>
            <a:r>
              <a:rPr lang="fr-CH" sz="2400" i="1" dirty="0" smtClean="0">
                <a:solidFill>
                  <a:srgbClr val="000075"/>
                </a:solidFill>
              </a:rPr>
              <a:t>ELENA – </a:t>
            </a:r>
            <a:r>
              <a:rPr lang="fr-CH" sz="2400" i="1" dirty="0" err="1" smtClean="0">
                <a:solidFill>
                  <a:srgbClr val="000075"/>
                </a:solidFill>
              </a:rPr>
              <a:t>fish</a:t>
            </a:r>
            <a:r>
              <a:rPr lang="fr-CH" sz="2400" i="1" dirty="0" smtClean="0">
                <a:solidFill>
                  <a:srgbClr val="000075"/>
                </a:solidFill>
              </a:rPr>
              <a:t> </a:t>
            </a:r>
            <a:r>
              <a:rPr lang="fr-CH" sz="2400" i="1" dirty="0" err="1" smtClean="0">
                <a:solidFill>
                  <a:srgbClr val="000075"/>
                </a:solidFill>
              </a:rPr>
              <a:t>eye</a:t>
            </a:r>
            <a:r>
              <a:rPr lang="fr-CH" sz="2400" i="1" dirty="0" smtClean="0">
                <a:solidFill>
                  <a:srgbClr val="000075"/>
                </a:solidFill>
              </a:rPr>
              <a:t> </a:t>
            </a:r>
            <a:r>
              <a:rPr lang="fr-CH" sz="2400" i="1" dirty="0" err="1" smtClean="0">
                <a:solidFill>
                  <a:srgbClr val="000075"/>
                </a:solidFill>
              </a:rPr>
              <a:t>view</a:t>
            </a:r>
            <a:r>
              <a:rPr lang="fr-CH" sz="2400" i="1" dirty="0" smtClean="0">
                <a:solidFill>
                  <a:srgbClr val="000075"/>
                </a:solidFill>
              </a:rPr>
              <a:t> </a:t>
            </a:r>
            <a:endParaRPr lang="en-GB" sz="2400" i="1" dirty="0">
              <a:solidFill>
                <a:srgbClr val="000075"/>
              </a:solidFill>
            </a:endParaRPr>
          </a:p>
        </p:txBody>
      </p:sp>
      <p:sp>
        <p:nvSpPr>
          <p:cNvPr id="56" name="TextBox 55"/>
          <p:cNvSpPr txBox="1"/>
          <p:nvPr/>
        </p:nvSpPr>
        <p:spPr>
          <a:xfrm>
            <a:off x="9189954" y="12240401"/>
            <a:ext cx="11494532" cy="2677656"/>
          </a:xfrm>
          <a:prstGeom prst="rect">
            <a:avLst/>
          </a:prstGeom>
          <a:noFill/>
          <a:ln cap="rnd">
            <a:noFill/>
          </a:ln>
        </p:spPr>
        <p:txBody>
          <a:bodyPr wrap="square" rtlCol="0">
            <a:spAutoFit/>
          </a:bodyPr>
          <a:lstStyle/>
          <a:p>
            <a:pPr algn="just"/>
            <a:endParaRPr lang="en-GB" sz="2400" dirty="0" smtClean="0">
              <a:solidFill>
                <a:srgbClr val="000066"/>
              </a:solidFill>
            </a:endParaRPr>
          </a:p>
          <a:p>
            <a:pPr algn="just"/>
            <a:r>
              <a:rPr lang="en-GB" sz="2400" dirty="0" smtClean="0">
                <a:solidFill>
                  <a:srgbClr val="000066"/>
                </a:solidFill>
              </a:rPr>
              <a:t>The installation work done mainly consisted to align the magnets and beam instrumentation installed along the 85m new proton beam line and to align the laser beam line. The 10m plasma cell, main part of the experiment was </a:t>
            </a:r>
            <a:r>
              <a:rPr lang="en-GB" sz="2400" dirty="0" err="1" smtClean="0">
                <a:solidFill>
                  <a:srgbClr val="000066"/>
                </a:solidFill>
              </a:rPr>
              <a:t>fiducialized</a:t>
            </a:r>
            <a:r>
              <a:rPr lang="en-GB" sz="2400" dirty="0" smtClean="0">
                <a:solidFill>
                  <a:srgbClr val="000066"/>
                </a:solidFill>
              </a:rPr>
              <a:t> on surface and installed in the tunnel. </a:t>
            </a:r>
            <a:r>
              <a:rPr lang="en-GB" sz="2400" dirty="0">
                <a:solidFill>
                  <a:srgbClr val="000066"/>
                </a:solidFill>
              </a:rPr>
              <a:t>The supports for the laser diagnostic line (OTR/CTR line) after the plasma cell were also </a:t>
            </a:r>
            <a:r>
              <a:rPr lang="en-GB" sz="2400" dirty="0" smtClean="0">
                <a:solidFill>
                  <a:srgbClr val="000066"/>
                </a:solidFill>
              </a:rPr>
              <a:t>aligned. All beam components along the 750m  transfer line TT41 were smoothed during the injectors Year End Technical Stop (YETS) in 2016. </a:t>
            </a:r>
          </a:p>
        </p:txBody>
      </p:sp>
      <p:sp>
        <p:nvSpPr>
          <p:cNvPr id="57" name="TextBox 56"/>
          <p:cNvSpPr txBox="1"/>
          <p:nvPr/>
        </p:nvSpPr>
        <p:spPr>
          <a:xfrm>
            <a:off x="23962086" y="18984284"/>
            <a:ext cx="4641540" cy="461665"/>
          </a:xfrm>
          <a:prstGeom prst="rect">
            <a:avLst/>
          </a:prstGeom>
          <a:noFill/>
        </p:spPr>
        <p:txBody>
          <a:bodyPr wrap="square" rtlCol="0">
            <a:spAutoFit/>
          </a:bodyPr>
          <a:lstStyle/>
          <a:p>
            <a:r>
              <a:rPr lang="en-GB" sz="2400" i="1" dirty="0" smtClean="0">
                <a:solidFill>
                  <a:srgbClr val="000075"/>
                </a:solidFill>
              </a:rPr>
              <a:t>Design of AWAKE experiment</a:t>
            </a:r>
            <a:endParaRPr lang="en-GB" sz="2400" i="1" dirty="0">
              <a:solidFill>
                <a:srgbClr val="000075"/>
              </a:solidFill>
            </a:endParaRPr>
          </a:p>
        </p:txBody>
      </p:sp>
      <p:sp>
        <p:nvSpPr>
          <p:cNvPr id="58" name="TextBox 57"/>
          <p:cNvSpPr txBox="1"/>
          <p:nvPr/>
        </p:nvSpPr>
        <p:spPr>
          <a:xfrm>
            <a:off x="3713700" y="14519549"/>
            <a:ext cx="3509319" cy="461665"/>
          </a:xfrm>
          <a:prstGeom prst="rect">
            <a:avLst/>
          </a:prstGeom>
          <a:noFill/>
        </p:spPr>
        <p:txBody>
          <a:bodyPr wrap="square" rtlCol="0">
            <a:spAutoFit/>
          </a:bodyPr>
          <a:lstStyle/>
          <a:p>
            <a:r>
              <a:rPr lang="en-GB" sz="2400" i="1" dirty="0" smtClean="0">
                <a:solidFill>
                  <a:srgbClr val="000075"/>
                </a:solidFill>
              </a:rPr>
              <a:t>AWAKE : the plasma cell</a:t>
            </a:r>
            <a:endParaRPr lang="en-GB" sz="2400" i="1" dirty="0">
              <a:solidFill>
                <a:srgbClr val="000075"/>
              </a:solidFill>
            </a:endParaRPr>
          </a:p>
        </p:txBody>
      </p:sp>
      <p:sp>
        <p:nvSpPr>
          <p:cNvPr id="59" name="TextBox 58"/>
          <p:cNvSpPr txBox="1"/>
          <p:nvPr/>
        </p:nvSpPr>
        <p:spPr>
          <a:xfrm>
            <a:off x="2553066" y="19761801"/>
            <a:ext cx="6273462" cy="461665"/>
          </a:xfrm>
          <a:prstGeom prst="rect">
            <a:avLst/>
          </a:prstGeom>
          <a:noFill/>
        </p:spPr>
        <p:txBody>
          <a:bodyPr wrap="square" rtlCol="0">
            <a:spAutoFit/>
          </a:bodyPr>
          <a:lstStyle/>
          <a:p>
            <a:r>
              <a:rPr lang="en-GB" sz="2400" i="1" dirty="0" smtClean="0">
                <a:solidFill>
                  <a:srgbClr val="000075"/>
                </a:solidFill>
              </a:rPr>
              <a:t>AWAKE : Alignment of magnet with Leica AT 401</a:t>
            </a:r>
            <a:endParaRPr lang="en-GB" sz="2400" i="1" dirty="0">
              <a:solidFill>
                <a:srgbClr val="000075"/>
              </a:solidFill>
            </a:endParaRPr>
          </a:p>
        </p:txBody>
      </p:sp>
      <p:sp>
        <p:nvSpPr>
          <p:cNvPr id="60" name="TextBox 59"/>
          <p:cNvSpPr txBox="1"/>
          <p:nvPr/>
        </p:nvSpPr>
        <p:spPr>
          <a:xfrm>
            <a:off x="9199468" y="15567017"/>
            <a:ext cx="11485018" cy="3046988"/>
          </a:xfrm>
          <a:prstGeom prst="rect">
            <a:avLst/>
          </a:prstGeom>
          <a:noFill/>
          <a:ln cap="rnd">
            <a:noFill/>
          </a:ln>
        </p:spPr>
        <p:txBody>
          <a:bodyPr wrap="square" rtlCol="0">
            <a:spAutoFit/>
          </a:bodyPr>
          <a:lstStyle/>
          <a:p>
            <a:pPr algn="just"/>
            <a:endParaRPr lang="en-GB" sz="2400" dirty="0" smtClean="0">
              <a:solidFill>
                <a:srgbClr val="000066"/>
              </a:solidFill>
            </a:endParaRPr>
          </a:p>
          <a:p>
            <a:pPr algn="just"/>
            <a:endParaRPr lang="en-GB" sz="2400" dirty="0" smtClean="0">
              <a:solidFill>
                <a:srgbClr val="000066"/>
              </a:solidFill>
            </a:endParaRPr>
          </a:p>
          <a:p>
            <a:pPr algn="just"/>
            <a:r>
              <a:rPr lang="en-GB" sz="2400" dirty="0" smtClean="0">
                <a:solidFill>
                  <a:srgbClr val="000066"/>
                </a:solidFill>
              </a:rPr>
              <a:t>In June 2016, a major milestone were successfully passed : the first proton beam was extracted from the SPS and hit at first shot the last beam profile monitor at the end of the line. </a:t>
            </a:r>
          </a:p>
          <a:p>
            <a:pPr algn="just"/>
            <a:endParaRPr lang="en-GB" sz="2400" dirty="0">
              <a:solidFill>
                <a:srgbClr val="000066"/>
              </a:solidFill>
            </a:endParaRPr>
          </a:p>
          <a:p>
            <a:pPr algn="just"/>
            <a:r>
              <a:rPr lang="fr-CH" sz="2400" dirty="0" smtClean="0">
                <a:solidFill>
                  <a:srgbClr val="000066"/>
                </a:solidFill>
              </a:rPr>
              <a:t>The </a:t>
            </a:r>
            <a:r>
              <a:rPr lang="fr-CH" sz="2400" dirty="0" err="1" smtClean="0">
                <a:solidFill>
                  <a:srgbClr val="000066"/>
                </a:solidFill>
              </a:rPr>
              <a:t>next</a:t>
            </a:r>
            <a:r>
              <a:rPr lang="fr-CH" sz="2400" dirty="0" smtClean="0">
                <a:solidFill>
                  <a:srgbClr val="000066"/>
                </a:solidFill>
              </a:rPr>
              <a:t> </a:t>
            </a:r>
            <a:r>
              <a:rPr lang="fr-CH" sz="2400" dirty="0" err="1" smtClean="0">
                <a:solidFill>
                  <a:srgbClr val="000066"/>
                </a:solidFill>
              </a:rPr>
              <a:t>steps</a:t>
            </a:r>
            <a:r>
              <a:rPr lang="fr-CH" sz="2400" dirty="0" smtClean="0">
                <a:solidFill>
                  <a:srgbClr val="000066"/>
                </a:solidFill>
              </a:rPr>
              <a:t> are to </a:t>
            </a:r>
            <a:r>
              <a:rPr lang="fr-CH" sz="2400" dirty="0" err="1" smtClean="0">
                <a:solidFill>
                  <a:srgbClr val="000066"/>
                </a:solidFill>
              </a:rPr>
              <a:t>align</a:t>
            </a:r>
            <a:r>
              <a:rPr lang="fr-CH" sz="2400" dirty="0" smtClean="0">
                <a:solidFill>
                  <a:srgbClr val="000066"/>
                </a:solidFill>
              </a:rPr>
              <a:t> </a:t>
            </a:r>
            <a:r>
              <a:rPr lang="en-GB" sz="2400" dirty="0">
                <a:solidFill>
                  <a:srgbClr val="000066"/>
                </a:solidFill>
              </a:rPr>
              <a:t>the plasma cell with its 2 rubidium </a:t>
            </a:r>
            <a:r>
              <a:rPr lang="en-GB" sz="2400" dirty="0" smtClean="0">
                <a:solidFill>
                  <a:srgbClr val="000066"/>
                </a:solidFill>
              </a:rPr>
              <a:t>sources and to install the new electron beam line.</a:t>
            </a:r>
          </a:p>
        </p:txBody>
      </p:sp>
      <p:sp>
        <p:nvSpPr>
          <p:cNvPr id="61" name="TextBox 60"/>
          <p:cNvSpPr txBox="1"/>
          <p:nvPr/>
        </p:nvSpPr>
        <p:spPr>
          <a:xfrm>
            <a:off x="3552896" y="35559054"/>
            <a:ext cx="5511069" cy="461665"/>
          </a:xfrm>
          <a:prstGeom prst="rect">
            <a:avLst/>
          </a:prstGeom>
          <a:noFill/>
          <a:ln cap="rnd">
            <a:noFill/>
          </a:ln>
        </p:spPr>
        <p:txBody>
          <a:bodyPr wrap="square" rtlCol="0">
            <a:spAutoFit/>
          </a:bodyPr>
          <a:lstStyle/>
          <a:p>
            <a:r>
              <a:rPr lang="en-US" sz="2400" i="1" dirty="0" smtClean="0">
                <a:solidFill>
                  <a:srgbClr val="000066"/>
                </a:solidFill>
              </a:rPr>
              <a:t>3D view of the CENF </a:t>
            </a:r>
            <a:r>
              <a:rPr lang="en-US" sz="2400" i="1" dirty="0">
                <a:solidFill>
                  <a:srgbClr val="000066"/>
                </a:solidFill>
              </a:rPr>
              <a:t>e</a:t>
            </a:r>
            <a:r>
              <a:rPr lang="en-US" sz="2400" i="1" dirty="0" smtClean="0">
                <a:solidFill>
                  <a:srgbClr val="000066"/>
                </a:solidFill>
              </a:rPr>
              <a:t>xperimental area</a:t>
            </a:r>
            <a:endParaRPr lang="en-US" sz="2400" i="1" dirty="0">
              <a:solidFill>
                <a:srgbClr val="000066"/>
              </a:solidFill>
            </a:endParaRPr>
          </a:p>
        </p:txBody>
      </p:sp>
    </p:spTree>
    <p:extLst>
      <p:ext uri="{BB962C8B-B14F-4D97-AF65-F5344CB8AC3E}">
        <p14:creationId xmlns:p14="http://schemas.microsoft.com/office/powerpoint/2010/main" val="10119614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1583</TotalTime>
  <Words>985</Words>
  <Application>Microsoft Office PowerPoint</Application>
  <PresentationFormat>Custom</PresentationFormat>
  <Paragraphs>54</Paragraphs>
  <Slides>1</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7" baseType="lpstr">
      <vt:lpstr>Arial</vt:lpstr>
      <vt:lpstr>Calibri</vt:lpstr>
      <vt:lpstr>Calibri Light</vt:lpstr>
      <vt:lpstr>Wingdings</vt:lpstr>
      <vt:lpstr>Office Theme</vt:lpstr>
      <vt:lpstr>Acrobat Document</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Marie Barbier</dc:creator>
  <cp:lastModifiedBy>Tobias Dobers</cp:lastModifiedBy>
  <cp:revision>140</cp:revision>
  <dcterms:created xsi:type="dcterms:W3CDTF">2016-07-11T07:56:01Z</dcterms:created>
  <dcterms:modified xsi:type="dcterms:W3CDTF">2016-09-28T13:20:09Z</dcterms:modified>
</cp:coreProperties>
</file>