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sldIdLst>
    <p:sldId id="256" r:id="rId2"/>
    <p:sldId id="257" r:id="rId3"/>
    <p:sldId id="258" r:id="rId4"/>
    <p:sldId id="272" r:id="rId5"/>
    <p:sldId id="260" r:id="rId6"/>
    <p:sldId id="271" r:id="rId7"/>
    <p:sldId id="266" r:id="rId8"/>
    <p:sldId id="270" r:id="rId9"/>
    <p:sldId id="269" r:id="rId10"/>
    <p:sldId id="264" r:id="rId11"/>
    <p:sldId id="263" r:id="rId12"/>
    <p:sldId id="267" r:id="rId13"/>
  </p:sldIdLst>
  <p:sldSz cx="9144000" cy="6858000" type="screen4x3"/>
  <p:notesSz cx="6858000" cy="9144000"/>
  <p:embeddedFontLst>
    <p:embeddedFont>
      <p:font typeface="Amatic SC" pitchFamily="2" charset="0"/>
      <p:regular r:id="rId14"/>
    </p:embeddedFont>
    <p:embeddedFont>
      <p:font typeface="Dosis" panose="02010303020202060003" pitchFamily="2" charset="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s Herty" initials="AH" lastIdx="1" clrIdx="0">
    <p:extLst>
      <p:ext uri="{19B8F6BF-5375-455C-9EA6-DF929625EA0E}">
        <p15:presenceInfo xmlns:p15="http://schemas.microsoft.com/office/powerpoint/2012/main" userId="S-1-5-21-1526224874-1540688658-1361462980-1156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4D4D4D"/>
    <a:srgbClr val="DC3912"/>
    <a:srgbClr val="3366CC"/>
    <a:srgbClr val="A02C37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  <p:pic>
        <p:nvPicPr>
          <p:cNvPr id="6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0" y="1008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7360" y="2371189"/>
            <a:ext cx="718017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Dosis" panose="02010303020202060003" pitchFamily="2" charset="0"/>
              </a:rPr>
              <a:t> </a:t>
            </a:r>
            <a:r>
              <a:rPr lang="en-GB" sz="4000" b="1" dirty="0" smtClean="0">
                <a:latin typeface="Dosis" panose="02010303020202060003" pitchFamily="2" charset="0"/>
              </a:rPr>
              <a:t>HYDROSTATIC LEVELLING SENSORS </a:t>
            </a:r>
          </a:p>
          <a:p>
            <a:r>
              <a:rPr lang="en-GB" sz="28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Dosis" panose="02010303020202060003" pitchFamily="2" charset="0"/>
              </a:rPr>
              <a:t>BASED ON EXTRINSIC FIBRE</a:t>
            </a:r>
            <a:r>
              <a:rPr lang="en-GB" sz="40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Dosis" panose="02010303020202060003" pitchFamily="2" charset="0"/>
              </a:rPr>
              <a:t> </a:t>
            </a:r>
          </a:p>
          <a:p>
            <a:r>
              <a:rPr lang="en-GB" sz="4000" b="1" dirty="0" smtClean="0">
                <a:latin typeface="Dosis" panose="02010303020202060003" pitchFamily="2" charset="0"/>
              </a:rPr>
              <a:t>FABRY-PEROT INTERFEROMETER </a:t>
            </a:r>
          </a:p>
          <a:p>
            <a:r>
              <a:rPr lang="en-GB" sz="28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Dosis" panose="02010303020202060003" pitchFamily="2" charset="0"/>
              </a:rPr>
              <a:t>TECHNOLOGY</a:t>
            </a:r>
            <a:r>
              <a:rPr lang="en-GB" sz="4000" b="1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Dosis" panose="02010303020202060003" pitchFamily="2" charset="0"/>
              </a:rPr>
              <a:t> </a:t>
            </a:r>
            <a:endParaRPr lang="en-GB" sz="4000" dirty="0">
              <a:solidFill>
                <a:schemeClr val="bg1">
                  <a:lumMod val="20000"/>
                  <a:lumOff val="80000"/>
                </a:schemeClr>
              </a:solidFill>
              <a:latin typeface="Dosis" panose="0201030302020206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142"/>
            <a:ext cx="6817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Dosis" panose="02010303020202060003" pitchFamily="2" charset="0"/>
              </a:rPr>
              <a:t>14. </a:t>
            </a:r>
            <a:r>
              <a:rPr lang="en-GB" sz="14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Dosis" panose="02010303020202060003" pitchFamily="2" charset="0"/>
              </a:rPr>
              <a:t>International </a:t>
            </a:r>
            <a:r>
              <a:rPr lang="en-GB" sz="1400" b="1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Dosis" panose="02010303020202060003" pitchFamily="2" charset="0"/>
              </a:rPr>
              <a:t>Workshop </a:t>
            </a:r>
            <a:r>
              <a:rPr lang="en-GB" sz="14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Dosis" panose="02010303020202060003" pitchFamily="2" charset="0"/>
              </a:rPr>
              <a:t>on Accelerator </a:t>
            </a:r>
            <a:r>
              <a:rPr lang="en-GB" sz="1400" b="1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Dosis" panose="02010303020202060003" pitchFamily="2" charset="0"/>
              </a:rPr>
              <a:t>Alignment · 3 - 7 October 2016 · ESRF – Grenoble - France</a:t>
            </a:r>
            <a:endParaRPr lang="en-GB" sz="1400" b="1" dirty="0">
              <a:solidFill>
                <a:schemeClr val="bg1">
                  <a:lumMod val="20000"/>
                  <a:lumOff val="80000"/>
                </a:schemeClr>
              </a:solidFill>
              <a:latin typeface="Dosis" panose="02010303020202060003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516764"/>
            <a:ext cx="9144000" cy="108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5676588"/>
            <a:ext cx="1483052" cy="759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400" y="5696764"/>
            <a:ext cx="720000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1" y="5606453"/>
            <a:ext cx="1787639" cy="9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292" y="5585784"/>
            <a:ext cx="922971" cy="9206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896" y="5614404"/>
            <a:ext cx="2239195" cy="80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8" r="19698" b="114"/>
          <a:stretch/>
        </p:blipFill>
        <p:spPr>
          <a:xfrm>
            <a:off x="-7749" y="-54150"/>
            <a:ext cx="9151750" cy="691215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7128705" y="-353727"/>
            <a:ext cx="2015295" cy="1678393"/>
            <a:chOff x="166711" y="0"/>
            <a:chExt cx="2015295" cy="1678393"/>
          </a:xfrm>
        </p:grpSpPr>
        <p:sp>
          <p:nvSpPr>
            <p:cNvPr id="6" name="TextBox 5"/>
            <p:cNvSpPr txBox="1"/>
            <p:nvPr/>
          </p:nvSpPr>
          <p:spPr>
            <a:xfrm>
              <a:off x="207592" y="0"/>
              <a:ext cx="193354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de-CH" sz="2200" dirty="0" smtClean="0">
                <a:solidFill>
                  <a:schemeClr val="bg1"/>
                </a:solidFill>
                <a:latin typeface="Amatic SC" pitchFamily="2" charset="0"/>
              </a:endParaRPr>
            </a:p>
            <a:p>
              <a:pPr algn="ctr"/>
              <a:r>
                <a:rPr lang="de-CH" sz="2200" dirty="0" smtClean="0">
                  <a:solidFill>
                    <a:schemeClr val="bg1"/>
                  </a:solidFill>
                  <a:latin typeface="Amatic SC" pitchFamily="2" charset="0"/>
                </a:rPr>
                <a:t>Transfer Tunnel 1 (TT1)</a:t>
              </a:r>
              <a:endParaRPr lang="en-GB" sz="2200" dirty="0" smtClean="0">
                <a:solidFill>
                  <a:schemeClr val="bg1"/>
                </a:solidFill>
                <a:latin typeface="Amatic SC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6711" y="539620"/>
              <a:ext cx="2015295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800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CERN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7371" y="1402080"/>
            <a:ext cx="9151371" cy="5523873"/>
            <a:chOff x="-7371" y="1402080"/>
            <a:chExt cx="9151371" cy="5523873"/>
          </a:xfrm>
        </p:grpSpPr>
        <p:grpSp>
          <p:nvGrpSpPr>
            <p:cNvPr id="14" name="Group 13"/>
            <p:cNvGrpSpPr/>
            <p:nvPr/>
          </p:nvGrpSpPr>
          <p:grpSpPr>
            <a:xfrm>
              <a:off x="-7371" y="1402080"/>
              <a:ext cx="9151371" cy="5523873"/>
              <a:chOff x="-7371" y="1402080"/>
              <a:chExt cx="9151371" cy="5523873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-7371" y="1402080"/>
                <a:ext cx="9151371" cy="545592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  <a:alpha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68412" y="1484290"/>
                <a:ext cx="1130061" cy="6360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2800" b="1" dirty="0" smtClean="0">
                    <a:latin typeface="Amatic SC" pitchFamily="2" charset="0"/>
                  </a:rPr>
                  <a:t>STABILITY</a:t>
                </a:r>
                <a:endParaRPr lang="en-GB" sz="2800" b="1" dirty="0">
                  <a:latin typeface="Amatic SC" pitchFamily="2" charset="0"/>
                </a:endParaRPr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6974" y="2257401"/>
                <a:ext cx="3960000" cy="2138731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1222" y="2257402"/>
                <a:ext cx="3960000" cy="2138730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21222" y="4542617"/>
                <a:ext cx="396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CH" b="1" dirty="0" err="1" smtClean="0">
                    <a:latin typeface="Dosis" panose="02010303020202060003" pitchFamily="2" charset="0"/>
                  </a:rPr>
                  <a:t>instability</a:t>
                </a:r>
                <a:r>
                  <a:rPr lang="de-CH" b="1" dirty="0" smtClean="0">
                    <a:latin typeface="Dosis" panose="02010303020202060003" pitchFamily="2" charset="0"/>
                  </a:rPr>
                  <a:t> on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central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iHLS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sensor</a:t>
                </a:r>
                <a:endParaRPr lang="en-GB" b="1" dirty="0">
                  <a:latin typeface="Dosis" panose="02010303020202060003" pitchFamily="2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46974" y="4542617"/>
                <a:ext cx="3960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 err="1" smtClean="0">
                    <a:latin typeface="Dosis" panose="02010303020202060003" pitchFamily="2" charset="0"/>
                  </a:rPr>
                  <a:t>stability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fixed</a:t>
                </a:r>
                <a:r>
                  <a:rPr lang="de-CH" b="1" dirty="0" smtClean="0">
                    <a:latin typeface="Dosis" panose="02010303020202060003" pitchFamily="2" charset="0"/>
                  </a:rPr>
                  <a:t> after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cleaning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of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sensor</a:t>
                </a:r>
                <a:endParaRPr lang="de-CH" b="1" dirty="0" smtClean="0">
                  <a:latin typeface="Dosis" panose="02010303020202060003" pitchFamily="2" charset="0"/>
                </a:endParaRPr>
              </a:p>
              <a:p>
                <a:pPr marL="742950" lvl="1" indent="-285750">
                  <a:buFontTx/>
                  <a:buChar char="-"/>
                </a:pPr>
                <a:r>
                  <a:rPr lang="de-CH" sz="1400" b="1" dirty="0" err="1" smtClean="0">
                    <a:latin typeface="Dosis" panose="02010303020202060003" pitchFamily="2" charset="0"/>
                  </a:rPr>
                  <a:t>dust</a:t>
                </a:r>
                <a:r>
                  <a:rPr lang="de-CH" sz="1400" b="1" dirty="0" smtClean="0">
                    <a:latin typeface="Dosis" panose="02010303020202060003" pitchFamily="2" charset="0"/>
                  </a:rPr>
                  <a:t> on </a:t>
                </a:r>
                <a:r>
                  <a:rPr lang="de-CH" sz="1400" b="1" dirty="0" err="1" smtClean="0">
                    <a:latin typeface="Dosis" panose="02010303020202060003" pitchFamily="2" charset="0"/>
                  </a:rPr>
                  <a:t>optics</a:t>
                </a:r>
                <a:r>
                  <a:rPr lang="de-CH" sz="1400" b="1" dirty="0" smtClean="0">
                    <a:latin typeface="Dosis" panose="02010303020202060003" pitchFamily="2" charset="0"/>
                  </a:rPr>
                  <a:t> ?</a:t>
                </a:r>
              </a:p>
              <a:p>
                <a:pPr marL="742950" lvl="1" indent="-285750">
                  <a:buFontTx/>
                  <a:buChar char="-"/>
                </a:pPr>
                <a:r>
                  <a:rPr lang="de-CH" sz="1400" b="1" dirty="0" err="1">
                    <a:latin typeface="Dosis" panose="02010303020202060003" pitchFamily="2" charset="0"/>
                  </a:rPr>
                  <a:t>m</a:t>
                </a:r>
                <a:r>
                  <a:rPr lang="de-CH" sz="1400" b="1" dirty="0" err="1" smtClean="0">
                    <a:latin typeface="Dosis" panose="02010303020202060003" pitchFamily="2" charset="0"/>
                  </a:rPr>
                  <a:t>echanical</a:t>
                </a:r>
                <a:r>
                  <a:rPr lang="de-CH" sz="1400" b="1" dirty="0" smtClean="0">
                    <a:latin typeface="Dosis" panose="02010303020202060003" pitchFamily="2" charset="0"/>
                  </a:rPr>
                  <a:t> </a:t>
                </a:r>
                <a:r>
                  <a:rPr lang="de-CH" sz="1400" b="1" dirty="0" err="1" smtClean="0">
                    <a:latin typeface="Dosis" panose="02010303020202060003" pitchFamily="2" charset="0"/>
                  </a:rPr>
                  <a:t>problem</a:t>
                </a:r>
                <a:r>
                  <a:rPr lang="de-CH" sz="1400" b="1" dirty="0" smtClean="0">
                    <a:latin typeface="Dosis" panose="02010303020202060003" pitchFamily="2" charset="0"/>
                  </a:rPr>
                  <a:t> ?</a:t>
                </a:r>
              </a:p>
              <a:p>
                <a:pPr marL="742950" lvl="1" indent="-285750">
                  <a:buFontTx/>
                  <a:buChar char="-"/>
                </a:pPr>
                <a:r>
                  <a:rPr lang="de-CH" sz="1400" b="1" dirty="0">
                    <a:latin typeface="Dosis" panose="02010303020202060003" pitchFamily="2" charset="0"/>
                  </a:rPr>
                  <a:t> </a:t>
                </a:r>
                <a:r>
                  <a:rPr lang="de-CH" sz="1400" b="1" dirty="0" err="1" smtClean="0">
                    <a:latin typeface="Dosis" panose="02010303020202060003" pitchFamily="2" charset="0"/>
                  </a:rPr>
                  <a:t>tilt</a:t>
                </a:r>
                <a:r>
                  <a:rPr lang="de-CH" sz="1400" b="1" dirty="0" smtClean="0">
                    <a:latin typeface="Dosis" panose="02010303020202060003" pitchFamily="2" charset="0"/>
                  </a:rPr>
                  <a:t> </a:t>
                </a:r>
                <a:r>
                  <a:rPr lang="de-CH" sz="1400" b="1" dirty="0" err="1" smtClean="0">
                    <a:latin typeface="Dosis" panose="02010303020202060003" pitchFamily="2" charset="0"/>
                  </a:rPr>
                  <a:t>of</a:t>
                </a:r>
                <a:r>
                  <a:rPr lang="de-CH" sz="1400" b="1" dirty="0" smtClean="0">
                    <a:latin typeface="Dosis" panose="02010303020202060003" pitchFamily="2" charset="0"/>
                  </a:rPr>
                  <a:t> </a:t>
                </a:r>
                <a:r>
                  <a:rPr lang="de-CH" sz="1400" b="1" dirty="0" err="1" smtClean="0">
                    <a:latin typeface="Dosis" panose="02010303020202060003" pitchFamily="2" charset="0"/>
                  </a:rPr>
                  <a:t>support</a:t>
                </a:r>
                <a:r>
                  <a:rPr lang="de-CH" sz="1400" b="1" dirty="0" smtClean="0">
                    <a:latin typeface="Dosis" panose="02010303020202060003" pitchFamily="2" charset="0"/>
                  </a:rPr>
                  <a:t> ?</a:t>
                </a:r>
                <a:endParaRPr lang="en-GB" sz="1400" b="1" dirty="0">
                  <a:latin typeface="Dosis" panose="02010303020202060003" pitchFamily="2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25359" y="5417848"/>
                <a:ext cx="5934798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 err="1" smtClean="0">
                    <a:latin typeface="Dosis" panose="02010303020202060003" pitchFamily="2" charset="0"/>
                  </a:rPr>
                  <a:t>earth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tides</a:t>
                </a:r>
                <a:r>
                  <a:rPr lang="de-CH" b="1" dirty="0" smtClean="0">
                    <a:latin typeface="Dosis" panose="02010303020202060003" pitchFamily="2" charset="0"/>
                  </a:rPr>
                  <a:t> on all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sensors</a:t>
                </a:r>
                <a:r>
                  <a:rPr lang="de-CH" b="1" dirty="0" smtClean="0">
                    <a:latin typeface="Dosis" panose="02010303020202060003" pitchFamily="2" charset="0"/>
                  </a:rPr>
                  <a:t> –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coherent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with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theory</a:t>
                </a:r>
                <a:endParaRPr lang="de-CH" b="1" dirty="0" smtClean="0">
                  <a:latin typeface="Dosis" panose="02010303020202060003" pitchFamily="2" charset="0"/>
                </a:endParaRPr>
              </a:p>
              <a:p>
                <a:endParaRPr lang="de-CH" sz="1000" b="1" dirty="0" smtClean="0">
                  <a:latin typeface="Dosis" panose="02010303020202060003" pitchFamily="2" charset="0"/>
                </a:endParaRPr>
              </a:p>
              <a:p>
                <a:r>
                  <a:rPr lang="de-CH" b="1" dirty="0" err="1" smtClean="0">
                    <a:latin typeface="Dosis" panose="02010303020202060003" pitchFamily="2" charset="0"/>
                  </a:rPr>
                  <a:t>linearity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difference</a:t>
                </a:r>
                <a:r>
                  <a:rPr lang="de-CH" b="1" dirty="0" smtClean="0">
                    <a:latin typeface="Dosis" panose="02010303020202060003" pitchFamily="2" charset="0"/>
                  </a:rPr>
                  <a:t> on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measurement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data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confirmed</a:t>
                </a:r>
                <a:endParaRPr lang="de-CH" b="1" dirty="0" smtClean="0">
                  <a:latin typeface="Dosis" panose="02010303020202060003" pitchFamily="2" charset="0"/>
                </a:endParaRPr>
              </a:p>
              <a:p>
                <a:endParaRPr lang="de-CH" sz="1000" b="1" dirty="0" smtClean="0">
                  <a:latin typeface="Dosis" panose="02010303020202060003" pitchFamily="2" charset="0"/>
                </a:endParaRPr>
              </a:p>
              <a:p>
                <a:r>
                  <a:rPr lang="de-CH" b="1" dirty="0" smtClean="0">
                    <a:latin typeface="Dosis" panose="02010303020202060003" pitchFamily="2" charset="0"/>
                  </a:rPr>
                  <a:t>EAST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support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is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subject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to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true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movements</a:t>
                </a:r>
                <a:endParaRPr lang="de-CH" b="1" dirty="0" smtClean="0">
                  <a:latin typeface="Dosis" panose="02010303020202060003" pitchFamily="2" charset="0"/>
                </a:endParaRPr>
              </a:p>
              <a:p>
                <a:endParaRPr lang="en-GB" dirty="0"/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316" y="2270253"/>
              <a:ext cx="3786658" cy="212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23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ds.cern.ch/record/1985263/files/mbrice-02-_DSC7231.jpg?subformat=icon-144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15"/>
          <a:stretch/>
        </p:blipFill>
        <p:spPr bwMode="auto">
          <a:xfrm>
            <a:off x="-263466" y="0"/>
            <a:ext cx="9424883" cy="686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47760" y="0"/>
            <a:ext cx="4077991" cy="6126202"/>
            <a:chOff x="300280" y="1320068"/>
            <a:chExt cx="4077991" cy="6126202"/>
          </a:xfrm>
        </p:grpSpPr>
        <p:grpSp>
          <p:nvGrpSpPr>
            <p:cNvPr id="3" name="Group 2"/>
            <p:cNvGrpSpPr/>
            <p:nvPr/>
          </p:nvGrpSpPr>
          <p:grpSpPr>
            <a:xfrm>
              <a:off x="300280" y="1320068"/>
              <a:ext cx="4077991" cy="5537932"/>
              <a:chOff x="300280" y="1320068"/>
              <a:chExt cx="4077991" cy="5537932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300280" y="1320068"/>
                <a:ext cx="4077991" cy="5537932"/>
              </a:xfrm>
              <a:prstGeom prst="rect">
                <a:avLst/>
              </a:prstGeom>
              <a:solidFill>
                <a:schemeClr val="bg2">
                  <a:lumMod val="25000"/>
                  <a:alpha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00280" y="1341804"/>
                <a:ext cx="139172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4000" dirty="0" smtClean="0">
                    <a:solidFill>
                      <a:schemeClr val="bg1"/>
                    </a:solidFill>
                    <a:latin typeface="Amatic SC" pitchFamily="2" charset="0"/>
                  </a:rPr>
                  <a:t>SUMMARY</a:t>
                </a:r>
                <a:endParaRPr lang="en-GB" sz="4000" dirty="0" smtClean="0">
                  <a:solidFill>
                    <a:schemeClr val="bg1"/>
                  </a:solidFill>
                  <a:latin typeface="Amatic SC" pitchFamily="2" charset="0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588936" y="1906292"/>
              <a:ext cx="3547766" cy="55399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3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years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: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idea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, design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and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development</a:t>
              </a:r>
              <a:endParaRPr lang="de-CH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de-CH" sz="1000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de-CH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l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aboratory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:</a:t>
              </a:r>
            </a:p>
            <a:p>
              <a:pPr>
                <a:lnSpc>
                  <a:spcPct val="150000"/>
                </a:lnSpc>
              </a:pP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	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range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,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linearity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calibration</a:t>
              </a:r>
              <a:endParaRPr lang="de-CH" dirty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	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inclination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tolerance</a:t>
              </a:r>
              <a:endParaRPr lang="de-CH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de-CH" sz="1000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two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test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installations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:</a:t>
              </a:r>
            </a:p>
            <a:p>
              <a:pPr>
                <a:lnSpc>
                  <a:spcPct val="150000"/>
                </a:lnSpc>
              </a:pP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	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stability</a:t>
              </a:r>
              <a:endParaRPr lang="de-CH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	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comparison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to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other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sensors</a:t>
              </a:r>
              <a:endParaRPr lang="de-CH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	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linearity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scale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factor</a:t>
              </a:r>
              <a:endParaRPr lang="de-CH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de-CH" b="1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de-CH" b="1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complies</a:t>
              </a:r>
              <a:r>
                <a:rPr lang="de-CH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b="1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to</a:t>
              </a:r>
              <a:r>
                <a:rPr lang="de-CH" b="1" dirty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b="1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most</a:t>
              </a:r>
              <a:r>
                <a:rPr lang="de-CH" b="1" dirty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b="1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specification</a:t>
              </a:r>
              <a:r>
                <a:rPr lang="de-CH" b="1" dirty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b="1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requests</a:t>
              </a:r>
              <a:endParaRPr lang="de-CH" b="1" dirty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de-CH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de-CH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507798" y="1322651"/>
            <a:ext cx="4403461" cy="5923499"/>
            <a:chOff x="4942017" y="1322651"/>
            <a:chExt cx="4403461" cy="5923499"/>
          </a:xfrm>
        </p:grpSpPr>
        <p:sp>
          <p:nvSpPr>
            <p:cNvPr id="11" name="Rectangle 10"/>
            <p:cNvSpPr/>
            <p:nvPr/>
          </p:nvSpPr>
          <p:spPr>
            <a:xfrm>
              <a:off x="4968313" y="1322651"/>
              <a:ext cx="4377165" cy="5537932"/>
            </a:xfrm>
            <a:prstGeom prst="rect">
              <a:avLst/>
            </a:prstGeom>
            <a:solidFill>
              <a:schemeClr val="bg2">
                <a:lumMod val="25000"/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42017" y="1329018"/>
              <a:ext cx="186140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4000" dirty="0" smtClean="0">
                  <a:solidFill>
                    <a:schemeClr val="bg1"/>
                  </a:solidFill>
                  <a:latin typeface="Amatic SC" pitchFamily="2" charset="0"/>
                </a:rPr>
                <a:t>PERSPECTIVES</a:t>
              </a:r>
              <a:endParaRPr lang="en-GB" sz="4000" dirty="0" smtClean="0">
                <a:solidFill>
                  <a:schemeClr val="bg1"/>
                </a:solidFill>
                <a:latin typeface="Amatic SC" pitchFamily="2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22875" y="2260170"/>
              <a:ext cx="4322603" cy="4985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Relative </a:t>
              </a:r>
              <a:r>
                <a:rPr lang="de-CH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use</a:t>
              </a: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already</a:t>
              </a: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possible</a:t>
              </a: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for</a:t>
              </a: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tilt</a:t>
              </a:r>
              <a:endParaRPr lang="de-CH" dirty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monitoring</a:t>
              </a: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applications</a:t>
              </a:r>
              <a:r>
                <a:rPr lang="de-CH" dirty="0">
                  <a:solidFill>
                    <a:schemeClr val="bg1"/>
                  </a:solidFill>
                  <a:latin typeface="Dosis" panose="02010303020202060003" pitchFamily="2" charset="0"/>
                </a:rPr>
                <a:t> in </a:t>
              </a:r>
              <a:r>
                <a:rPr lang="de-CH" dirty="0" err="1">
                  <a:solidFill>
                    <a:schemeClr val="bg1"/>
                  </a:solidFill>
                  <a:latin typeface="Dosis" panose="02010303020202060003" pitchFamily="2" charset="0"/>
                </a:rPr>
                <a:t>geopyhsics</a:t>
              </a:r>
              <a:endParaRPr lang="de-CH" dirty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de-CH" sz="1000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de-CH" sz="1000" dirty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CERN: HL-LHC</a:t>
              </a:r>
            </a:p>
            <a:p>
              <a:pPr algn="r">
                <a:lnSpc>
                  <a:spcPct val="150000"/>
                </a:lnSpc>
              </a:pP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absolute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sensor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(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external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,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geodetic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reference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)</a:t>
              </a:r>
            </a:p>
            <a:p>
              <a:pPr>
                <a:lnSpc>
                  <a:spcPct val="150000"/>
                </a:lnSpc>
              </a:pPr>
              <a:endParaRPr lang="de-CH" sz="1000" dirty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suppress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protective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oil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layer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,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cancel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scale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factor</a:t>
              </a:r>
              <a:endParaRPr lang="de-CH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de-CH" sz="1000" dirty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configuration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with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more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sensors</a:t>
              </a:r>
              <a:endParaRPr lang="de-CH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 algn="r">
                <a:lnSpc>
                  <a:spcPct val="150000"/>
                </a:lnSpc>
              </a:pPr>
              <a:endParaRPr lang="de-CH" sz="1000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radiation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tests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on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system</a:t>
              </a:r>
              <a:r>
                <a:rPr lang="de-CH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components</a:t>
              </a:r>
              <a:endParaRPr lang="de-CH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de-CH" sz="1000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>
                <a:lnSpc>
                  <a:spcPct val="150000"/>
                </a:lnSpc>
              </a:pPr>
              <a:endParaRPr lang="en-GB" dirty="0">
                <a:solidFill>
                  <a:schemeClr val="bg1"/>
                </a:solidFill>
                <a:latin typeface="Dosis" panose="0201030302020206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44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23518"/>
            <a:ext cx="9143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matic SC" pitchFamily="2" charset="0"/>
              </a:rPr>
              <a:t>to all persons involved in the project</a:t>
            </a:r>
          </a:p>
          <a:p>
            <a:endParaRPr lang="en-GB" sz="1000" b="1" dirty="0" smtClean="0">
              <a:latin typeface="Amatic SC" pitchFamily="2" charset="0"/>
            </a:endParaRPr>
          </a:p>
          <a:p>
            <a:pPr algn="ctr"/>
            <a:r>
              <a:rPr lang="en-GB" sz="4800" b="1" dirty="0" smtClean="0">
                <a:latin typeface="Amatic SC" pitchFamily="2" charset="0"/>
              </a:rPr>
              <a:t>Thank you </a:t>
            </a:r>
            <a:r>
              <a:rPr lang="en-GB" sz="3200" b="1" dirty="0" smtClean="0">
                <a:latin typeface="Amatic SC" pitchFamily="2" charset="0"/>
              </a:rPr>
              <a:t>for your helping hands, brilliant ideas and your understanding!</a:t>
            </a:r>
            <a:endParaRPr lang="en-GB" sz="3200" b="1" dirty="0">
              <a:latin typeface="Amatic SC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46177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199" y="3543542"/>
            <a:ext cx="1483052" cy="759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399" y="3563718"/>
            <a:ext cx="720000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291" y="3452738"/>
            <a:ext cx="922971" cy="9206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895" y="3481358"/>
            <a:ext cx="2239195" cy="802360"/>
          </a:xfrm>
          <a:prstGeom prst="rect">
            <a:avLst/>
          </a:prstGeom>
        </p:spPr>
      </p:pic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67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oject-hl-lhc-industry.web.cern.ch/sites/project-hl-lhc-industry.web.cern.ch/files/Picture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8" b="3013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9551" y="76200"/>
            <a:ext cx="2088246" cy="1218991"/>
            <a:chOff x="-79509" y="-15240"/>
            <a:chExt cx="2088246" cy="1218991"/>
          </a:xfrm>
        </p:grpSpPr>
        <p:sp>
          <p:nvSpPr>
            <p:cNvPr id="6" name="TextBox 5"/>
            <p:cNvSpPr txBox="1"/>
            <p:nvPr/>
          </p:nvSpPr>
          <p:spPr>
            <a:xfrm>
              <a:off x="-56252" y="-15240"/>
              <a:ext cx="20649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3200" dirty="0" smtClean="0">
                  <a:solidFill>
                    <a:schemeClr val="bg1"/>
                  </a:solidFill>
                  <a:latin typeface="Amatic SC" pitchFamily="2" charset="0"/>
                </a:rPr>
                <a:t>PROJECT OVERVIEW</a:t>
              </a:r>
              <a:endParaRPr lang="en-GB" sz="3200" dirty="0" smtClean="0">
                <a:solidFill>
                  <a:schemeClr val="bg1"/>
                </a:solidFill>
                <a:latin typeface="Amatic SC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-79509" y="341977"/>
              <a:ext cx="208101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5000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HL-LHC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500683" y="1392106"/>
            <a:ext cx="7658100" cy="1815967"/>
            <a:chOff x="1485900" y="1671074"/>
            <a:chExt cx="7658100" cy="1815967"/>
          </a:xfrm>
        </p:grpSpPr>
        <p:sp>
          <p:nvSpPr>
            <p:cNvPr id="5" name="Rectangle 4"/>
            <p:cNvSpPr/>
            <p:nvPr/>
          </p:nvSpPr>
          <p:spPr>
            <a:xfrm>
              <a:off x="1485900" y="1671074"/>
              <a:ext cx="7658100" cy="1815967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22120" y="1679422"/>
              <a:ext cx="5326380" cy="1769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3600" b="1" dirty="0" smtClean="0">
                  <a:latin typeface="Amatic SC" pitchFamily="2" charset="0"/>
                </a:rPr>
                <a:t>AIM</a:t>
              </a:r>
            </a:p>
            <a:p>
              <a:endParaRPr lang="de-CH" sz="900" b="1" dirty="0">
                <a:latin typeface="Dosis" panose="02010303020202060003" pitchFamily="2" charset="0"/>
              </a:endParaRPr>
            </a:p>
            <a:p>
              <a:pPr>
                <a:spcAft>
                  <a:spcPts val="600"/>
                </a:spcAft>
              </a:pPr>
              <a:r>
                <a:rPr lang="de-CH" b="1" dirty="0">
                  <a:latin typeface="Dosis" panose="02010303020202060003" pitchFamily="2" charset="0"/>
                </a:rPr>
                <a:t> </a:t>
              </a:r>
              <a:r>
                <a:rPr lang="de-CH" b="1" dirty="0" smtClean="0">
                  <a:latin typeface="Dosis" panose="02010303020202060003" pitchFamily="2" charset="0"/>
                </a:rPr>
                <a:t>    upgrade </a:t>
              </a:r>
              <a:r>
                <a:rPr lang="de-CH" b="1" dirty="0" err="1" smtClean="0">
                  <a:latin typeface="Dosis" panose="02010303020202060003" pitchFamily="2" charset="0"/>
                </a:rPr>
                <a:t>luminosity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of</a:t>
              </a:r>
              <a:r>
                <a:rPr lang="de-CH" b="1" dirty="0" smtClean="0">
                  <a:latin typeface="Dosis" panose="02010303020202060003" pitchFamily="2" charset="0"/>
                </a:rPr>
                <a:t> LHC</a:t>
              </a:r>
            </a:p>
            <a:p>
              <a:pPr>
                <a:spcAft>
                  <a:spcPts val="600"/>
                </a:spcAft>
              </a:pPr>
              <a:r>
                <a:rPr lang="de-CH" b="1" dirty="0" smtClean="0">
                  <a:latin typeface="Dosis" panose="02010303020202060003" pitchFamily="2" charset="0"/>
                </a:rPr>
                <a:t>     </a:t>
              </a:r>
              <a:r>
                <a:rPr lang="de-CH" b="1" dirty="0" err="1" smtClean="0">
                  <a:latin typeface="Dosis" panose="02010303020202060003" pitchFamily="2" charset="0"/>
                </a:rPr>
                <a:t>increase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collisions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by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factor</a:t>
              </a:r>
              <a:r>
                <a:rPr lang="de-CH" b="1" dirty="0" smtClean="0">
                  <a:latin typeface="Dosis" panose="02010303020202060003" pitchFamily="2" charset="0"/>
                </a:rPr>
                <a:t> 10</a:t>
              </a:r>
            </a:p>
            <a:p>
              <a:pPr>
                <a:spcAft>
                  <a:spcPts val="600"/>
                </a:spcAft>
              </a:pPr>
              <a:r>
                <a:rPr lang="de-CH" b="1" dirty="0" smtClean="0">
                  <a:latin typeface="Dosis" panose="02010303020202060003" pitchFamily="2" charset="0"/>
                </a:rPr>
                <a:t>     </a:t>
              </a:r>
              <a:r>
                <a:rPr lang="de-CH" b="1" dirty="0" err="1" smtClean="0">
                  <a:latin typeface="Dosis" panose="02010303020202060003" pitchFamily="2" charset="0"/>
                </a:rPr>
                <a:t>lifetime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of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inner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triplets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reached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by</a:t>
              </a:r>
              <a:r>
                <a:rPr lang="de-CH" b="1" dirty="0" smtClean="0">
                  <a:latin typeface="Dosis" panose="02010303020202060003" pitchFamily="2" charset="0"/>
                </a:rPr>
                <a:t> 2023 @ 300 fb</a:t>
              </a:r>
              <a:r>
                <a:rPr lang="de-CH" b="1" baseline="30000" dirty="0" smtClean="0">
                  <a:latin typeface="Dosis" panose="02010303020202060003" pitchFamily="2" charset="0"/>
                </a:rPr>
                <a:t>-1</a:t>
              </a:r>
              <a:endParaRPr lang="en-GB" b="1" baseline="30000" dirty="0">
                <a:latin typeface="Dosis" panose="02010303020202060003" pitchFamily="2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500683" y="3809138"/>
            <a:ext cx="7658100" cy="2096362"/>
            <a:chOff x="1485900" y="3809138"/>
            <a:chExt cx="7658100" cy="2096362"/>
          </a:xfrm>
        </p:grpSpPr>
        <p:sp>
          <p:nvSpPr>
            <p:cNvPr id="13" name="Rectangle 12"/>
            <p:cNvSpPr/>
            <p:nvPr/>
          </p:nvSpPr>
          <p:spPr>
            <a:xfrm>
              <a:off x="1485900" y="3809138"/>
              <a:ext cx="7658100" cy="2096362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22120" y="3817932"/>
              <a:ext cx="4862228" cy="1769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3600" b="1" dirty="0" err="1" smtClean="0">
                  <a:latin typeface="Amatic SC" pitchFamily="2" charset="0"/>
                </a:rPr>
                <a:t>Alignment</a:t>
              </a:r>
              <a:r>
                <a:rPr lang="de-CH" sz="3600" b="1" dirty="0" smtClean="0">
                  <a:latin typeface="Amatic SC" pitchFamily="2" charset="0"/>
                </a:rPr>
                <a:t> </a:t>
              </a:r>
              <a:r>
                <a:rPr lang="de-CH" sz="3600" b="1" dirty="0" err="1" smtClean="0">
                  <a:latin typeface="Amatic SC" pitchFamily="2" charset="0"/>
                </a:rPr>
                <a:t>consequences</a:t>
              </a:r>
              <a:endParaRPr lang="de-CH" sz="3600" b="1" dirty="0" smtClean="0">
                <a:latin typeface="Amatic SC" pitchFamily="2" charset="0"/>
              </a:endParaRPr>
            </a:p>
            <a:p>
              <a:endParaRPr lang="de-CH" sz="900" b="1" dirty="0">
                <a:latin typeface="Dosis" panose="02010303020202060003" pitchFamily="2" charset="0"/>
              </a:endParaRPr>
            </a:p>
            <a:p>
              <a:pPr>
                <a:spcAft>
                  <a:spcPts val="600"/>
                </a:spcAft>
              </a:pPr>
              <a:r>
                <a:rPr lang="de-CH" b="1" dirty="0" err="1" smtClean="0">
                  <a:latin typeface="Dosis" panose="02010303020202060003" pitchFamily="2" charset="0"/>
                </a:rPr>
                <a:t>maintain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alignment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concept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</a:p>
            <a:p>
              <a:pPr>
                <a:spcAft>
                  <a:spcPts val="600"/>
                </a:spcAft>
              </a:pPr>
              <a:r>
                <a:rPr lang="de-CH" dirty="0">
                  <a:latin typeface="Dosis" panose="02010303020202060003" pitchFamily="2" charset="0"/>
                </a:rPr>
                <a:t>	</a:t>
              </a:r>
              <a:r>
                <a:rPr lang="de-CH" dirty="0" err="1" smtClean="0">
                  <a:latin typeface="Dosis" panose="02010303020202060003" pitchFamily="2" charset="0"/>
                </a:rPr>
                <a:t>with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hydrostatic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levelling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for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vertical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and</a:t>
              </a:r>
              <a:r>
                <a:rPr lang="de-CH" dirty="0" smtClean="0">
                  <a:latin typeface="Dosis" panose="02010303020202060003" pitchFamily="2" charset="0"/>
                </a:rPr>
                <a:t> roll</a:t>
              </a:r>
            </a:p>
            <a:p>
              <a:pPr>
                <a:spcAft>
                  <a:spcPts val="600"/>
                </a:spcAft>
              </a:pPr>
              <a:r>
                <a:rPr lang="de-CH" b="1" dirty="0" smtClean="0">
                  <a:latin typeface="Dosis" panose="02010303020202060003" pitchFamily="2" charset="0"/>
                </a:rPr>
                <a:t>larger </a:t>
              </a:r>
              <a:r>
                <a:rPr lang="de-CH" b="1" dirty="0" err="1" smtClean="0">
                  <a:latin typeface="Dosis" panose="02010303020202060003" pitchFamily="2" charset="0"/>
                </a:rPr>
                <a:t>zone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to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be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smtClean="0">
                  <a:latin typeface="Dosis" panose="02010303020202060003" pitchFamily="2" charset="0"/>
                </a:rPr>
                <a:t>covered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by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monitoring</a:t>
              </a:r>
              <a:r>
                <a:rPr lang="de-CH" b="1" dirty="0" smtClean="0">
                  <a:latin typeface="Dosis" panose="02010303020202060003" pitchFamily="2" charset="0"/>
                </a:rPr>
                <a:t> </a:t>
              </a:r>
              <a:r>
                <a:rPr lang="de-CH" b="1" dirty="0" err="1" smtClean="0">
                  <a:latin typeface="Dosis" panose="02010303020202060003" pitchFamily="2" charset="0"/>
                </a:rPr>
                <a:t>systems</a:t>
              </a:r>
              <a:endParaRPr lang="de-CH" b="1" dirty="0" smtClean="0">
                <a:latin typeface="Dosis" panose="0201030302020206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027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6313283" y="4920112"/>
            <a:ext cx="2675734" cy="1768227"/>
            <a:chOff x="-163506" y="0"/>
            <a:chExt cx="2675734" cy="1768227"/>
          </a:xfrm>
        </p:grpSpPr>
        <p:sp>
          <p:nvSpPr>
            <p:cNvPr id="6" name="TextBox 5"/>
            <p:cNvSpPr txBox="1"/>
            <p:nvPr/>
          </p:nvSpPr>
          <p:spPr>
            <a:xfrm>
              <a:off x="-112208" y="0"/>
              <a:ext cx="2573140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6000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SENSOR</a:t>
              </a:r>
              <a:endParaRPr lang="en-GB" sz="6000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-163506" y="844897"/>
              <a:ext cx="267573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5400" dirty="0" smtClean="0">
                  <a:solidFill>
                    <a:schemeClr val="bg1"/>
                  </a:solidFill>
                  <a:latin typeface="Amatic SC" pitchFamily="2" charset="0"/>
                </a:rPr>
                <a:t>REQUIREMENTS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0" y="0"/>
            <a:ext cx="9221492" cy="6858000"/>
            <a:chOff x="0" y="0"/>
            <a:chExt cx="9221492" cy="685800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221492" cy="685800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310703" y="3301298"/>
              <a:ext cx="2675732" cy="3416320"/>
              <a:chOff x="-163505" y="-1623983"/>
              <a:chExt cx="2675732" cy="3416320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-112208" y="0"/>
                <a:ext cx="257314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CH" sz="6000" dirty="0" smtClean="0">
                    <a:solidFill>
                      <a:schemeClr val="accent6"/>
                    </a:solidFill>
                    <a:latin typeface="Dosis" panose="02010303020202060003" pitchFamily="2" charset="0"/>
                  </a:rPr>
                  <a:t>SENSOR</a:t>
                </a:r>
                <a:endParaRPr lang="en-GB" sz="6000" dirty="0" smtClean="0">
                  <a:solidFill>
                    <a:schemeClr val="accent6"/>
                  </a:solidFill>
                  <a:latin typeface="Dosis" panose="02010303020202060003" pitchFamily="2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-163505" y="-1623983"/>
                <a:ext cx="2675732" cy="3416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GB" sz="5400" dirty="0" smtClean="0">
                  <a:solidFill>
                    <a:schemeClr val="accent6"/>
                  </a:solidFill>
                  <a:latin typeface="Amatic SC" pitchFamily="2" charset="0"/>
                </a:endParaRPr>
              </a:p>
              <a:p>
                <a:pPr algn="ctr"/>
                <a:r>
                  <a:rPr lang="en-GB" sz="5400" dirty="0" smtClean="0">
                    <a:solidFill>
                      <a:schemeClr val="accent6"/>
                    </a:solidFill>
                    <a:latin typeface="Amatic SC" pitchFamily="2" charset="0"/>
                  </a:rPr>
                  <a:t>MAIN </a:t>
                </a:r>
                <a:r>
                  <a:rPr lang="en-GB" sz="5400" dirty="0" smtClean="0">
                    <a:solidFill>
                      <a:schemeClr val="accent6"/>
                    </a:solidFill>
                    <a:latin typeface="Dosis" panose="02010303020202060003" pitchFamily="2" charset="0"/>
                  </a:rPr>
                  <a:t>HLS</a:t>
                </a:r>
              </a:p>
              <a:p>
                <a:pPr algn="ctr"/>
                <a:endParaRPr lang="en-GB" sz="5400" dirty="0" smtClean="0">
                  <a:solidFill>
                    <a:schemeClr val="accent6"/>
                  </a:solidFill>
                  <a:latin typeface="Amatic SC" pitchFamily="2" charset="0"/>
                </a:endParaRPr>
              </a:p>
              <a:p>
                <a:pPr algn="ctr"/>
                <a:r>
                  <a:rPr lang="en-GB" sz="5400" dirty="0" smtClean="0">
                    <a:solidFill>
                      <a:schemeClr val="accent6"/>
                    </a:solidFill>
                    <a:latin typeface="Amatic SC" pitchFamily="2" charset="0"/>
                  </a:rPr>
                  <a:t>REQUIREMENTS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489119" y="284100"/>
            <a:ext cx="3144901" cy="5256544"/>
            <a:chOff x="489119" y="284100"/>
            <a:chExt cx="3144901" cy="5256544"/>
          </a:xfrm>
        </p:grpSpPr>
        <p:grpSp>
          <p:nvGrpSpPr>
            <p:cNvPr id="12" name="Group 11"/>
            <p:cNvGrpSpPr/>
            <p:nvPr/>
          </p:nvGrpSpPr>
          <p:grpSpPr>
            <a:xfrm>
              <a:off x="489120" y="284100"/>
              <a:ext cx="3144900" cy="3144900"/>
              <a:chOff x="16422" y="184860"/>
              <a:chExt cx="3144900" cy="3144900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6422" y="184860"/>
                <a:ext cx="3144900" cy="31449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0201" y="765563"/>
                <a:ext cx="2017342" cy="1983494"/>
              </a:xfrm>
              <a:prstGeom prst="rect">
                <a:avLst/>
              </a:prstGeom>
            </p:spPr>
          </p:pic>
        </p:grpSp>
        <p:sp>
          <p:nvSpPr>
            <p:cNvPr id="14" name="Rectangle 13"/>
            <p:cNvSpPr/>
            <p:nvPr/>
          </p:nvSpPr>
          <p:spPr>
            <a:xfrm>
              <a:off x="489119" y="688069"/>
              <a:ext cx="3144901" cy="48525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Dosis" panose="02010303020202060003" pitchFamily="2" charset="0"/>
                </a:rPr>
                <a:t>annual radiation dose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osis" panose="02010303020202060003" pitchFamily="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08091" y="2430713"/>
              <a:ext cx="8675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100 </a:t>
              </a:r>
              <a:r>
                <a:rPr lang="de-CH" b="1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kGy</a:t>
              </a:r>
              <a:endParaRPr lang="de-CH" b="1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 algn="ctr"/>
              <a:r>
                <a:rPr lang="de-CH" b="1" dirty="0" smtClean="0">
                  <a:solidFill>
                    <a:srgbClr val="DC3912"/>
                  </a:solidFill>
                  <a:latin typeface="Dosis" panose="02010303020202060003" pitchFamily="2" charset="0"/>
                </a:rPr>
                <a:t>HL-LHC</a:t>
              </a:r>
              <a:endParaRPr lang="en-GB" b="1" dirty="0">
                <a:solidFill>
                  <a:srgbClr val="DC3912"/>
                </a:solidFill>
                <a:latin typeface="Dosis" panose="02010303020202060003" pitchFamily="2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18338">
              <a:off x="2044695" y="980005"/>
              <a:ext cx="7104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16 </a:t>
              </a:r>
              <a:r>
                <a:rPr lang="de-CH" b="1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kGy</a:t>
              </a:r>
              <a:endParaRPr lang="de-CH" b="1" dirty="0" smtClean="0">
                <a:solidFill>
                  <a:schemeClr val="bg1"/>
                </a:solidFill>
                <a:latin typeface="Dosis" panose="02010303020202060003" pitchFamily="2" charset="0"/>
              </a:endParaRPr>
            </a:p>
            <a:p>
              <a:pPr algn="ctr"/>
              <a:r>
                <a:rPr lang="de-CH" b="1" dirty="0" smtClean="0">
                  <a:solidFill>
                    <a:srgbClr val="3366CC"/>
                  </a:solidFill>
                  <a:latin typeface="Dosis" panose="02010303020202060003" pitchFamily="2" charset="0"/>
                </a:rPr>
                <a:t>LHC</a:t>
              </a:r>
              <a:endParaRPr lang="en-GB" b="1" dirty="0">
                <a:solidFill>
                  <a:srgbClr val="3366CC"/>
                </a:solidFill>
                <a:latin typeface="Dosis" panose="02010303020202060003" pitchFamily="2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78969" y="3713100"/>
            <a:ext cx="4293031" cy="3082907"/>
            <a:chOff x="278969" y="3713100"/>
            <a:chExt cx="4293031" cy="3082907"/>
          </a:xfrm>
        </p:grpSpPr>
        <p:sp>
          <p:nvSpPr>
            <p:cNvPr id="21" name="Rectangle 20"/>
            <p:cNvSpPr/>
            <p:nvPr/>
          </p:nvSpPr>
          <p:spPr>
            <a:xfrm>
              <a:off x="278969" y="3713100"/>
              <a:ext cx="4293031" cy="30829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717" y="4423570"/>
              <a:ext cx="3954317" cy="2170959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357717" y="3836933"/>
              <a:ext cx="2299026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Dosis" panose="02010303020202060003" pitchFamily="2" charset="0"/>
                </a:rPr>
                <a:t>remote DAQ</a:t>
              </a:r>
              <a:endParaRPr lang="en-GB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230000" y="288000"/>
            <a:ext cx="4822000" cy="3367007"/>
            <a:chOff x="4230000" y="288000"/>
            <a:chExt cx="4822000" cy="3367007"/>
          </a:xfrm>
        </p:grpSpPr>
        <p:grpSp>
          <p:nvGrpSpPr>
            <p:cNvPr id="35" name="Group 34"/>
            <p:cNvGrpSpPr/>
            <p:nvPr/>
          </p:nvGrpSpPr>
          <p:grpSpPr>
            <a:xfrm>
              <a:off x="4230000" y="288000"/>
              <a:ext cx="4822000" cy="3367007"/>
              <a:chOff x="4230000" y="288000"/>
              <a:chExt cx="4822000" cy="3367007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4230000" y="288000"/>
                <a:ext cx="4822000" cy="3367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417054" y="343228"/>
                <a:ext cx="1329210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3600" b="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Dosis" panose="02010303020202060003" pitchFamily="2" charset="0"/>
                  </a:rPr>
                  <a:t>sensor</a:t>
                </a:r>
                <a:endParaRPr lang="en-GB" sz="36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8000" y="990000"/>
              <a:ext cx="4320000" cy="2430000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00" y="990000"/>
            <a:ext cx="4320000" cy="243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00" y="990000"/>
            <a:ext cx="4320000" cy="243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00" y="990000"/>
            <a:ext cx="4320000" cy="243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00" y="990000"/>
            <a:ext cx="4320000" cy="2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29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800000"/>
            <a:ext cx="8629714" cy="42120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639272" y="0"/>
            <a:ext cx="2382383" cy="1155799"/>
            <a:chOff x="6639272" y="0"/>
            <a:chExt cx="2382383" cy="1155799"/>
          </a:xfrm>
        </p:grpSpPr>
        <p:sp>
          <p:nvSpPr>
            <p:cNvPr id="6" name="TextBox 5"/>
            <p:cNvSpPr txBox="1"/>
            <p:nvPr/>
          </p:nvSpPr>
          <p:spPr>
            <a:xfrm>
              <a:off x="6639272" y="0"/>
              <a:ext cx="238238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4000" dirty="0" smtClean="0">
                  <a:solidFill>
                    <a:schemeClr val="accent6"/>
                  </a:solidFill>
                  <a:latin typeface="Amatic SC" pitchFamily="2" charset="0"/>
                </a:rPr>
                <a:t>INTERFEROMETRIC</a:t>
              </a:r>
              <a:endParaRPr lang="en-GB" sz="4000" dirty="0" smtClean="0">
                <a:solidFill>
                  <a:schemeClr val="accent6"/>
                </a:solidFill>
                <a:latin typeface="Amatic SC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59309" y="524857"/>
              <a:ext cx="2342308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3500" dirty="0" smtClean="0">
                  <a:solidFill>
                    <a:schemeClr val="accent6"/>
                  </a:solidFill>
                  <a:latin typeface="Dosis" panose="02010303020202060003" pitchFamily="2" charset="0"/>
                </a:rPr>
                <a:t>HLS SENSOR</a:t>
              </a: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800000"/>
            <a:ext cx="8629714" cy="4212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800000"/>
            <a:ext cx="8629714" cy="4212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800000"/>
            <a:ext cx="8629714" cy="4212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800000"/>
            <a:ext cx="8663142" cy="42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800000"/>
            <a:ext cx="8629714" cy="421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5" y="1800000"/>
            <a:ext cx="8693999" cy="42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1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99752" y="5382161"/>
            <a:ext cx="2507417" cy="1475839"/>
            <a:chOff x="-79348" y="0"/>
            <a:chExt cx="2507417" cy="1475839"/>
          </a:xfrm>
        </p:grpSpPr>
        <p:sp>
          <p:nvSpPr>
            <p:cNvPr id="6" name="TextBox 5"/>
            <p:cNvSpPr txBox="1"/>
            <p:nvPr/>
          </p:nvSpPr>
          <p:spPr>
            <a:xfrm>
              <a:off x="-79348" y="0"/>
              <a:ext cx="250741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6000" dirty="0" smtClean="0">
                  <a:solidFill>
                    <a:schemeClr val="bg1"/>
                  </a:solidFill>
                  <a:latin typeface="Amatic SC" pitchFamily="2" charset="0"/>
                </a:rPr>
                <a:t>TESTS IN THE</a:t>
              </a:r>
              <a:endParaRPr lang="en-GB" sz="6000" dirty="0" smtClean="0">
                <a:solidFill>
                  <a:schemeClr val="bg1"/>
                </a:solidFill>
                <a:latin typeface="Amatic SC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-75341" y="844897"/>
              <a:ext cx="2499402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3500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LABORATORY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-6091" y="212824"/>
            <a:ext cx="4288532" cy="5052595"/>
            <a:chOff x="-6091" y="212824"/>
            <a:chExt cx="4288532" cy="5052595"/>
          </a:xfrm>
        </p:grpSpPr>
        <p:sp>
          <p:nvSpPr>
            <p:cNvPr id="25" name="Rectangle 24"/>
            <p:cNvSpPr/>
            <p:nvPr/>
          </p:nvSpPr>
          <p:spPr>
            <a:xfrm>
              <a:off x="-6091" y="212824"/>
              <a:ext cx="4288532" cy="5052595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0119" y="437457"/>
              <a:ext cx="213552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800" b="1" dirty="0" smtClean="0">
                  <a:latin typeface="Amatic SC" pitchFamily="2" charset="0"/>
                </a:rPr>
                <a:t>RANGE AND LINEARITY</a:t>
              </a:r>
            </a:p>
            <a:p>
              <a:endParaRPr lang="de-CH" dirty="0" smtClean="0">
                <a:latin typeface="Dosis" panose="02010303020202060003" pitchFamily="2" charset="0"/>
              </a:endParaRPr>
            </a:p>
            <a:p>
              <a:endParaRPr lang="en-GB" b="1" dirty="0">
                <a:latin typeface="Dosis" panose="02010303020202060003" pitchFamily="2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119" y="1054424"/>
              <a:ext cx="3828216" cy="2941320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2146101" y="1172149"/>
            <a:ext cx="369332" cy="2292898"/>
            <a:chOff x="2146101" y="1172149"/>
            <a:chExt cx="369332" cy="2292898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2360615" y="1172149"/>
              <a:ext cx="0" cy="22928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16200000">
              <a:off x="1569982" y="2171609"/>
              <a:ext cx="15215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dirty="0" err="1" smtClean="0">
                  <a:latin typeface="Dosis" panose="02010303020202060003" pitchFamily="2" charset="0"/>
                </a:rPr>
                <a:t>range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of</a:t>
              </a:r>
              <a:r>
                <a:rPr lang="de-CH" dirty="0" smtClean="0">
                  <a:latin typeface="Dosis" panose="02010303020202060003" pitchFamily="2" charset="0"/>
                </a:rPr>
                <a:t> 10 mm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81355" y="2222613"/>
            <a:ext cx="4226340" cy="2851763"/>
            <a:chOff x="781355" y="2222613"/>
            <a:chExt cx="4226340" cy="2851763"/>
          </a:xfrm>
        </p:grpSpPr>
        <p:sp>
          <p:nvSpPr>
            <p:cNvPr id="10" name="Rectangle 9"/>
            <p:cNvSpPr/>
            <p:nvPr/>
          </p:nvSpPr>
          <p:spPr>
            <a:xfrm>
              <a:off x="781355" y="4151046"/>
              <a:ext cx="42263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CH" dirty="0">
                  <a:latin typeface="Dosis" panose="02010303020202060003" pitchFamily="2" charset="0"/>
                </a:rPr>
                <a:t>5 </a:t>
              </a:r>
              <a:r>
                <a:rPr lang="de-CH" dirty="0" smtClean="0">
                  <a:latin typeface="Dosis" panose="02010303020202060003" pitchFamily="2" charset="0"/>
                </a:rPr>
                <a:t>ml</a:t>
              </a:r>
            </a:p>
            <a:p>
              <a:r>
                <a:rPr lang="de-CH" dirty="0" smtClean="0">
                  <a:latin typeface="Dosis" panose="02010303020202060003" pitchFamily="2" charset="0"/>
                </a:rPr>
                <a:t>    10 ml</a:t>
              </a:r>
            </a:p>
            <a:p>
              <a:r>
                <a:rPr lang="de-CH" dirty="0">
                  <a:latin typeface="Dosis" panose="02010303020202060003" pitchFamily="2" charset="0"/>
                </a:rPr>
                <a:t> </a:t>
              </a:r>
              <a:r>
                <a:rPr lang="de-CH" dirty="0" smtClean="0">
                  <a:latin typeface="Dosis" panose="02010303020202060003" pitchFamily="2" charset="0"/>
                </a:rPr>
                <a:t>             20 ml</a:t>
              </a:r>
              <a:endParaRPr lang="en-GB" dirty="0">
                <a:latin typeface="Dosis" panose="02010303020202060003" pitchFamily="2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1089660" y="3429000"/>
              <a:ext cx="0" cy="792480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1345840" y="3117060"/>
              <a:ext cx="0" cy="1363500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1643020" y="2222613"/>
              <a:ext cx="0" cy="2481311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2294132" y="4074102"/>
            <a:ext cx="176202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>
                <a:latin typeface="Dosis" panose="02010303020202060003" pitchFamily="2" charset="0"/>
              </a:rPr>
              <a:t>5 ml = 249 µm</a:t>
            </a:r>
          </a:p>
          <a:p>
            <a:pPr algn="ctr"/>
            <a:endParaRPr lang="de-CH" sz="1000" dirty="0" smtClean="0">
              <a:latin typeface="Dosis" panose="02010303020202060003" pitchFamily="2" charset="0"/>
            </a:endParaRPr>
          </a:p>
          <a:p>
            <a:pPr algn="ctr"/>
            <a:r>
              <a:rPr lang="de-CH" dirty="0" err="1" smtClean="0">
                <a:latin typeface="Dosis" panose="02010303020202060003" pitchFamily="2" charset="0"/>
              </a:rPr>
              <a:t>repeat</a:t>
            </a:r>
            <a:r>
              <a:rPr lang="de-CH" dirty="0" smtClean="0">
                <a:latin typeface="Dosis" panose="02010303020202060003" pitchFamily="2" charset="0"/>
              </a:rPr>
              <a:t> &amp; multiples</a:t>
            </a:r>
          </a:p>
          <a:p>
            <a:pPr algn="ctr"/>
            <a:r>
              <a:rPr lang="de-CH" dirty="0" err="1" smtClean="0">
                <a:latin typeface="Dosis" panose="02010303020202060003" pitchFamily="2" charset="0"/>
              </a:rPr>
              <a:t>within</a:t>
            </a:r>
            <a:r>
              <a:rPr lang="de-CH" dirty="0" smtClean="0">
                <a:latin typeface="Dosis" panose="02010303020202060003" pitchFamily="2" charset="0"/>
              </a:rPr>
              <a:t> ± 1</a:t>
            </a:r>
            <a:r>
              <a:rPr lang="de-CH" dirty="0">
                <a:latin typeface="Dosis" panose="02010303020202060003" pitchFamily="2" charset="0"/>
              </a:rPr>
              <a:t> </a:t>
            </a:r>
            <a:r>
              <a:rPr lang="de-CH" dirty="0" smtClean="0">
                <a:latin typeface="Dosis" panose="02010303020202060003" pitchFamily="2" charset="0"/>
              </a:rPr>
              <a:t>µm</a:t>
            </a:r>
            <a:endParaRPr lang="de-CH" dirty="0">
              <a:latin typeface="Dosis" panose="02010303020202060003" pitchFamily="2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865849" y="1218584"/>
            <a:ext cx="4288532" cy="5639416"/>
            <a:chOff x="4865849" y="1218584"/>
            <a:chExt cx="4288532" cy="5639416"/>
          </a:xfrm>
        </p:grpSpPr>
        <p:sp>
          <p:nvSpPr>
            <p:cNvPr id="17" name="Rectangle 16"/>
            <p:cNvSpPr/>
            <p:nvPr/>
          </p:nvSpPr>
          <p:spPr>
            <a:xfrm>
              <a:off x="4865849" y="1218584"/>
              <a:ext cx="4288532" cy="5639416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82059" y="1443217"/>
              <a:ext cx="2395207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800" b="1" dirty="0" smtClean="0">
                  <a:latin typeface="Amatic SC" pitchFamily="2" charset="0"/>
                </a:rPr>
                <a:t>INCLINATION TOLERANCE</a:t>
              </a:r>
            </a:p>
            <a:p>
              <a:endParaRPr lang="de-CH" dirty="0" smtClean="0">
                <a:latin typeface="Dosis" panose="02010303020202060003" pitchFamily="2" charset="0"/>
              </a:endParaRPr>
            </a:p>
            <a:p>
              <a:endParaRPr lang="en-GB" b="1" dirty="0">
                <a:latin typeface="Dosis" panose="02010303020202060003" pitchFamily="2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9541" y="2222613"/>
              <a:ext cx="3824294" cy="2690444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5149541" y="5156953"/>
              <a:ext cx="3824295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>
                  <a:latin typeface="Dosis" panose="02010303020202060003" pitchFamily="2" charset="0"/>
                </a:rPr>
                <a:t>3 </a:t>
              </a:r>
              <a:r>
                <a:rPr lang="de-CH" dirty="0" err="1" smtClean="0">
                  <a:latin typeface="Dosis" panose="02010303020202060003" pitchFamily="2" charset="0"/>
                </a:rPr>
                <a:t>sensor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network</a:t>
              </a:r>
              <a:r>
                <a:rPr lang="de-CH" dirty="0" smtClean="0">
                  <a:latin typeface="Dosis" panose="02010303020202060003" pitchFamily="2" charset="0"/>
                </a:rPr>
                <a:t>: 2 horizontal, 1 </a:t>
              </a:r>
              <a:r>
                <a:rPr lang="de-CH" dirty="0" err="1" smtClean="0">
                  <a:latin typeface="Dosis" panose="02010303020202060003" pitchFamily="2" charset="0"/>
                </a:rPr>
                <a:t>inclined</a:t>
              </a:r>
              <a:endParaRPr lang="de-CH" dirty="0" smtClean="0">
                <a:latin typeface="Dosis" panose="02010303020202060003" pitchFamily="2" charset="0"/>
              </a:endParaRPr>
            </a:p>
            <a:p>
              <a:pPr algn="ctr"/>
              <a:endParaRPr lang="de-CH" sz="1000" dirty="0" smtClean="0">
                <a:latin typeface="Dosis" panose="02010303020202060003" pitchFamily="2" charset="0"/>
              </a:endParaRPr>
            </a:p>
            <a:p>
              <a:pPr algn="ctr"/>
              <a:r>
                <a:rPr lang="de-CH" dirty="0" err="1">
                  <a:latin typeface="Dosis" panose="02010303020202060003" pitchFamily="2" charset="0"/>
                </a:rPr>
                <a:t>t</a:t>
              </a:r>
              <a:r>
                <a:rPr lang="de-CH" dirty="0" err="1" smtClean="0">
                  <a:latin typeface="Dosis" panose="02010303020202060003" pitchFamily="2" charset="0"/>
                </a:rPr>
                <a:t>ested</a:t>
              </a:r>
              <a:r>
                <a:rPr lang="de-CH" dirty="0" smtClean="0">
                  <a:latin typeface="Dosis" panose="02010303020202060003" pitchFamily="2" charset="0"/>
                </a:rPr>
                <a:t> at </a:t>
              </a:r>
              <a:r>
                <a:rPr lang="de-CH" dirty="0" err="1" smtClean="0">
                  <a:latin typeface="Dosis" panose="02010303020202060003" pitchFamily="2" charset="0"/>
                </a:rPr>
                <a:t>four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azimuths</a:t>
              </a:r>
              <a:r>
                <a:rPr lang="de-CH" dirty="0" smtClean="0">
                  <a:latin typeface="Dosis" panose="02010303020202060003" pitchFamily="2" charset="0"/>
                </a:rPr>
                <a:t>, </a:t>
              </a:r>
              <a:r>
                <a:rPr lang="de-CH" dirty="0" err="1" smtClean="0">
                  <a:latin typeface="Dosis" panose="02010303020202060003" pitchFamily="2" charset="0"/>
                </a:rPr>
                <a:t>max</a:t>
              </a:r>
              <a:r>
                <a:rPr lang="de-CH" dirty="0" smtClean="0">
                  <a:latin typeface="Dosis" panose="02010303020202060003" pitchFamily="2" charset="0"/>
                </a:rPr>
                <a:t> 1.3°</a:t>
              </a:r>
            </a:p>
            <a:p>
              <a:pPr algn="ctr"/>
              <a:endParaRPr lang="de-CH" sz="1000" dirty="0">
                <a:latin typeface="Dosis" panose="02010303020202060003" pitchFamily="2" charset="0"/>
              </a:endParaRPr>
            </a:p>
            <a:p>
              <a:pPr algn="ctr"/>
              <a:r>
                <a:rPr lang="de-CH" dirty="0" err="1" smtClean="0">
                  <a:latin typeface="Dosis" panose="02010303020202060003" pitchFamily="2" charset="0"/>
                </a:rPr>
                <a:t>injection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and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extraction</a:t>
              </a:r>
              <a:r>
                <a:rPr lang="de-CH" dirty="0" smtClean="0">
                  <a:latin typeface="Dosis" panose="02010303020202060003" pitchFamily="2" charset="0"/>
                </a:rPr>
                <a:t> </a:t>
              </a:r>
              <a:r>
                <a:rPr lang="de-CH" dirty="0" err="1" smtClean="0">
                  <a:latin typeface="Dosis" panose="02010303020202060003" pitchFamily="2" charset="0"/>
                </a:rPr>
                <a:t>of</a:t>
              </a:r>
              <a:r>
                <a:rPr lang="de-CH" dirty="0" smtClean="0">
                  <a:latin typeface="Dosis" panose="02010303020202060003" pitchFamily="2" charset="0"/>
                </a:rPr>
                <a:t> liquid</a:t>
              </a:r>
            </a:p>
            <a:p>
              <a:r>
                <a:rPr lang="de-CH" dirty="0" smtClean="0">
                  <a:latin typeface="Dosis" panose="02010303020202060003" pitchFamily="2" charset="0"/>
                </a:rPr>
                <a:t> </a:t>
              </a:r>
              <a:endParaRPr lang="de-CH" dirty="0">
                <a:latin typeface="Dosis" panose="0201030302020206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22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5400">
            <a:noFill/>
          </a:ln>
        </p:spPr>
      </p:pic>
      <p:grpSp>
        <p:nvGrpSpPr>
          <p:cNvPr id="2" name="Group 1"/>
          <p:cNvGrpSpPr/>
          <p:nvPr/>
        </p:nvGrpSpPr>
        <p:grpSpPr>
          <a:xfrm>
            <a:off x="-6574" y="7620"/>
            <a:ext cx="1935145" cy="1983670"/>
            <a:chOff x="206786" y="0"/>
            <a:chExt cx="1935145" cy="1983670"/>
          </a:xfrm>
        </p:grpSpPr>
        <p:sp>
          <p:nvSpPr>
            <p:cNvPr id="6" name="TextBox 5"/>
            <p:cNvSpPr txBox="1"/>
            <p:nvPr/>
          </p:nvSpPr>
          <p:spPr>
            <a:xfrm>
              <a:off x="262892" y="0"/>
              <a:ext cx="1822935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2000" dirty="0" err="1" smtClean="0">
                  <a:solidFill>
                    <a:schemeClr val="bg1"/>
                  </a:solidFill>
                  <a:latin typeface="Amatic SC" pitchFamily="2" charset="0"/>
                </a:rPr>
                <a:t>Laboratoire</a:t>
              </a:r>
              <a:r>
                <a:rPr lang="de-CH" sz="2000" dirty="0" smtClean="0">
                  <a:solidFill>
                    <a:schemeClr val="bg1"/>
                  </a:solidFill>
                  <a:latin typeface="Amatic SC" pitchFamily="2" charset="0"/>
                </a:rPr>
                <a:t> Souterrain </a:t>
              </a:r>
            </a:p>
            <a:p>
              <a:pPr algn="ctr"/>
              <a:r>
                <a:rPr lang="de-CH" sz="4400" dirty="0" smtClean="0">
                  <a:solidFill>
                    <a:schemeClr val="bg1"/>
                  </a:solidFill>
                  <a:latin typeface="Amatic SC" pitchFamily="2" charset="0"/>
                </a:rPr>
                <a:t>à Bas </a:t>
              </a:r>
              <a:r>
                <a:rPr lang="de-CH" sz="4400" dirty="0" err="1" smtClean="0">
                  <a:solidFill>
                    <a:schemeClr val="bg1"/>
                  </a:solidFill>
                  <a:latin typeface="Amatic SC" pitchFamily="2" charset="0"/>
                </a:rPr>
                <a:t>Bruit</a:t>
              </a:r>
              <a:endParaRPr lang="en-GB" sz="4400" dirty="0" smtClean="0">
                <a:solidFill>
                  <a:schemeClr val="bg1"/>
                </a:solidFill>
                <a:latin typeface="Amatic SC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6786" y="844897"/>
              <a:ext cx="1935145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800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LSBB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86782" y="1293127"/>
            <a:ext cx="5768738" cy="3877596"/>
            <a:chOff x="1186782" y="1293127"/>
            <a:chExt cx="5768738" cy="3877596"/>
          </a:xfrm>
        </p:grpSpPr>
        <p:sp>
          <p:nvSpPr>
            <p:cNvPr id="10" name="TextBox 9"/>
            <p:cNvSpPr txBox="1"/>
            <p:nvPr/>
          </p:nvSpPr>
          <p:spPr>
            <a:xfrm>
              <a:off x="3469794" y="1293127"/>
              <a:ext cx="285526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2800" b="1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interferometric</a:t>
              </a:r>
              <a:r>
                <a:rPr lang="de-CH" sz="2800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HLS </a:t>
              </a:r>
            </a:p>
            <a:p>
              <a:pPr algn="ctr"/>
              <a:r>
                <a:rPr lang="de-CH" sz="2800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(</a:t>
              </a:r>
              <a:r>
                <a:rPr lang="de-CH" sz="2800" b="1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iHLS</a:t>
              </a:r>
              <a:r>
                <a:rPr lang="de-CH" sz="2800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)</a:t>
              </a:r>
              <a:endParaRPr lang="en-GB" sz="2800" b="1" dirty="0">
                <a:solidFill>
                  <a:schemeClr val="bg1"/>
                </a:solidFill>
                <a:latin typeface="Dosis" panose="02010303020202060003" pitchFamily="2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2994660" y="1935480"/>
              <a:ext cx="1219200" cy="89916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313724" y="3893789"/>
              <a:ext cx="16417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2800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HLS-LINES</a:t>
              </a:r>
              <a:endParaRPr lang="en-GB" sz="2800" b="1" dirty="0">
                <a:solidFill>
                  <a:schemeClr val="bg1"/>
                </a:solidFill>
                <a:latin typeface="Dosis" panose="02010303020202060003" pitchFamily="2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4480560" y="4417009"/>
              <a:ext cx="1165860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876509">
              <a:off x="1186782" y="4647503"/>
              <a:ext cx="39693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2800" b="1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separated</a:t>
              </a:r>
              <a:r>
                <a:rPr lang="de-CH" sz="2800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sz="2800" b="1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water</a:t>
              </a:r>
              <a:r>
                <a:rPr lang="de-CH" sz="2800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/</a:t>
              </a:r>
              <a:r>
                <a:rPr lang="de-CH" sz="2800" b="1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air</a:t>
              </a:r>
              <a:r>
                <a:rPr lang="de-CH" sz="2800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sz="2800" b="1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 </a:t>
              </a:r>
              <a:r>
                <a:rPr lang="de-CH" sz="2800" b="1" dirty="0" err="1" smtClean="0">
                  <a:solidFill>
                    <a:schemeClr val="bg1"/>
                  </a:solidFill>
                  <a:latin typeface="Dosis" panose="02010303020202060003" pitchFamily="2" charset="0"/>
                </a:rPr>
                <a:t>system</a:t>
              </a:r>
              <a:endParaRPr lang="en-GB" sz="2800" b="1" dirty="0">
                <a:solidFill>
                  <a:schemeClr val="bg1"/>
                </a:solidFill>
                <a:latin typeface="Dosis" panose="0201030302020206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221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5400">
            <a:noFill/>
          </a:ln>
        </p:spPr>
      </p:pic>
      <p:grpSp>
        <p:nvGrpSpPr>
          <p:cNvPr id="2" name="Group 1"/>
          <p:cNvGrpSpPr/>
          <p:nvPr/>
        </p:nvGrpSpPr>
        <p:grpSpPr>
          <a:xfrm>
            <a:off x="-6574" y="7620"/>
            <a:ext cx="1935145" cy="1983670"/>
            <a:chOff x="206786" y="0"/>
            <a:chExt cx="1935145" cy="1983670"/>
          </a:xfrm>
        </p:grpSpPr>
        <p:sp>
          <p:nvSpPr>
            <p:cNvPr id="6" name="TextBox 5"/>
            <p:cNvSpPr txBox="1"/>
            <p:nvPr/>
          </p:nvSpPr>
          <p:spPr>
            <a:xfrm>
              <a:off x="262892" y="0"/>
              <a:ext cx="1822935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2000" dirty="0" err="1" smtClean="0">
                  <a:solidFill>
                    <a:schemeClr val="bg1"/>
                  </a:solidFill>
                  <a:latin typeface="Amatic SC" pitchFamily="2" charset="0"/>
                </a:rPr>
                <a:t>Laboratoire</a:t>
              </a:r>
              <a:r>
                <a:rPr lang="de-CH" sz="2000" dirty="0" smtClean="0">
                  <a:solidFill>
                    <a:schemeClr val="bg1"/>
                  </a:solidFill>
                  <a:latin typeface="Amatic SC" pitchFamily="2" charset="0"/>
                </a:rPr>
                <a:t> Souterrain </a:t>
              </a:r>
            </a:p>
            <a:p>
              <a:pPr algn="ctr"/>
              <a:r>
                <a:rPr lang="de-CH" sz="4400" dirty="0" smtClean="0">
                  <a:solidFill>
                    <a:schemeClr val="bg1"/>
                  </a:solidFill>
                  <a:latin typeface="Amatic SC" pitchFamily="2" charset="0"/>
                </a:rPr>
                <a:t>à Bas </a:t>
              </a:r>
              <a:r>
                <a:rPr lang="de-CH" sz="4400" dirty="0" err="1" smtClean="0">
                  <a:solidFill>
                    <a:schemeClr val="bg1"/>
                  </a:solidFill>
                  <a:latin typeface="Amatic SC" pitchFamily="2" charset="0"/>
                </a:rPr>
                <a:t>Bruit</a:t>
              </a:r>
              <a:endParaRPr lang="en-GB" sz="4400" dirty="0" smtClean="0">
                <a:solidFill>
                  <a:schemeClr val="bg1"/>
                </a:solidFill>
                <a:latin typeface="Amatic SC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6786" y="844897"/>
              <a:ext cx="1935145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800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LSBB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2552700" y="7620"/>
            <a:ext cx="6591300" cy="6850380"/>
          </a:xfrm>
          <a:prstGeom prst="rect">
            <a:avLst/>
          </a:prstGeom>
          <a:solidFill>
            <a:schemeClr val="accent3">
              <a:lumMod val="20000"/>
              <a:lumOff val="8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793980" y="309383"/>
            <a:ext cx="145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smtClean="0">
                <a:latin typeface="Amatic SC" pitchFamily="2" charset="0"/>
              </a:rPr>
              <a:t>STABILITY</a:t>
            </a:r>
            <a:endParaRPr lang="en-GB" sz="2800" b="1" dirty="0">
              <a:latin typeface="Amatic SC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91793" y="4513838"/>
            <a:ext cx="411311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latin typeface="Dosis" panose="02010303020202060003" pitchFamily="2" charset="0"/>
              </a:rPr>
              <a:t>both sensors see same variation</a:t>
            </a:r>
          </a:p>
          <a:p>
            <a:pPr algn="ctr"/>
            <a:endParaRPr lang="en-GB" sz="1000" b="1" dirty="0" smtClean="0">
              <a:latin typeface="Dosis" panose="02010303020202060003" pitchFamily="2" charset="0"/>
            </a:endParaRPr>
          </a:p>
          <a:p>
            <a:pPr algn="ctr"/>
            <a:r>
              <a:rPr lang="en-GB" b="1" dirty="0" smtClean="0">
                <a:latin typeface="Dosis" panose="02010303020202060003" pitchFamily="2" charset="0"/>
              </a:rPr>
              <a:t>differences of ~5 µm – coupling to rock</a:t>
            </a:r>
          </a:p>
          <a:p>
            <a:pPr algn="ctr"/>
            <a:endParaRPr lang="en-GB" sz="1000" b="1" dirty="0" smtClean="0">
              <a:latin typeface="Dosis" panose="02010303020202060003" pitchFamily="2" charset="0"/>
            </a:endParaRPr>
          </a:p>
          <a:p>
            <a:pPr algn="ctr"/>
            <a:r>
              <a:rPr lang="en-GB" b="1" dirty="0" smtClean="0">
                <a:latin typeface="Dosis" panose="02010303020202060003" pitchFamily="2" charset="0"/>
              </a:rPr>
              <a:t>different measurement principle</a:t>
            </a:r>
          </a:p>
          <a:p>
            <a:pPr algn="ctr"/>
            <a:r>
              <a:rPr lang="en-GB" b="1" dirty="0" smtClean="0">
                <a:latin typeface="Dosis" panose="02010303020202060003" pitchFamily="2" charset="0"/>
              </a:rPr>
              <a:t>none of them can be classified to be better</a:t>
            </a:r>
          </a:p>
          <a:p>
            <a:pPr algn="ctr"/>
            <a:endParaRPr lang="en-GB" sz="1000" b="1" dirty="0">
              <a:latin typeface="Dosis" panose="02010303020202060003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849880" y="929640"/>
            <a:ext cx="5890260" cy="3429000"/>
            <a:chOff x="2849880" y="929640"/>
            <a:chExt cx="5890260" cy="3429000"/>
          </a:xfrm>
        </p:grpSpPr>
        <p:sp>
          <p:nvSpPr>
            <p:cNvPr id="12" name="Rectangle 11"/>
            <p:cNvSpPr/>
            <p:nvPr/>
          </p:nvSpPr>
          <p:spPr>
            <a:xfrm>
              <a:off x="2849880" y="929640"/>
              <a:ext cx="5890260" cy="342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4660" y="1084838"/>
              <a:ext cx="5622632" cy="3174445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1210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4" r="12507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6760" y="3492520"/>
            <a:ext cx="20778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800" b="1" dirty="0" err="1" smtClean="0">
                <a:solidFill>
                  <a:schemeClr val="bg1"/>
                </a:solidFill>
                <a:latin typeface="Dosis" panose="02010303020202060003" pitchFamily="2" charset="0"/>
              </a:rPr>
              <a:t>capacitive</a:t>
            </a:r>
            <a:r>
              <a:rPr lang="de-CH" sz="2800" b="1" dirty="0" smtClean="0">
                <a:solidFill>
                  <a:schemeClr val="bg1"/>
                </a:solidFill>
                <a:latin typeface="Dosis" panose="02010303020202060003" pitchFamily="2" charset="0"/>
              </a:rPr>
              <a:t> HLS</a:t>
            </a:r>
          </a:p>
          <a:p>
            <a:pPr algn="ctr"/>
            <a:r>
              <a:rPr lang="de-CH" sz="2800" b="1" dirty="0" smtClean="0">
                <a:solidFill>
                  <a:schemeClr val="bg1"/>
                </a:solidFill>
                <a:latin typeface="Dosis" panose="02010303020202060003" pitchFamily="2" charset="0"/>
              </a:rPr>
              <a:t>(</a:t>
            </a:r>
            <a:r>
              <a:rPr lang="de-CH" sz="2800" b="1" dirty="0" err="1" smtClean="0">
                <a:solidFill>
                  <a:schemeClr val="bg1"/>
                </a:solidFill>
                <a:latin typeface="Dosis" panose="02010303020202060003" pitchFamily="2" charset="0"/>
              </a:rPr>
              <a:t>cHLS</a:t>
            </a:r>
            <a:r>
              <a:rPr lang="de-CH" sz="2800" b="1" dirty="0" smtClean="0">
                <a:solidFill>
                  <a:schemeClr val="bg1"/>
                </a:solidFill>
                <a:latin typeface="Dosis" panose="02010303020202060003" pitchFamily="2" charset="0"/>
              </a:rPr>
              <a:t>)</a:t>
            </a:r>
            <a:endParaRPr lang="en-GB" sz="2800" b="1" dirty="0">
              <a:solidFill>
                <a:schemeClr val="bg1"/>
              </a:solidFill>
              <a:latin typeface="Dosis" panose="02010303020202060003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68340" y="4077740"/>
            <a:ext cx="28552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800" b="1" dirty="0" err="1" smtClean="0">
                <a:solidFill>
                  <a:schemeClr val="bg1"/>
                </a:solidFill>
                <a:latin typeface="Dosis" panose="02010303020202060003" pitchFamily="2" charset="0"/>
              </a:rPr>
              <a:t>interferometric</a:t>
            </a:r>
            <a:r>
              <a:rPr lang="de-CH" sz="2800" b="1" dirty="0" smtClean="0">
                <a:solidFill>
                  <a:schemeClr val="bg1"/>
                </a:solidFill>
                <a:latin typeface="Dosis" panose="02010303020202060003" pitchFamily="2" charset="0"/>
              </a:rPr>
              <a:t> HLS </a:t>
            </a:r>
          </a:p>
          <a:p>
            <a:pPr algn="ctr"/>
            <a:r>
              <a:rPr lang="de-CH" sz="2800" b="1" dirty="0" smtClean="0">
                <a:solidFill>
                  <a:schemeClr val="bg1"/>
                </a:solidFill>
                <a:latin typeface="Dosis" panose="02010303020202060003" pitchFamily="2" charset="0"/>
              </a:rPr>
              <a:t>(</a:t>
            </a:r>
            <a:r>
              <a:rPr lang="de-CH" sz="2800" b="1" dirty="0" err="1" smtClean="0">
                <a:solidFill>
                  <a:schemeClr val="bg1"/>
                </a:solidFill>
                <a:latin typeface="Dosis" panose="02010303020202060003" pitchFamily="2" charset="0"/>
              </a:rPr>
              <a:t>iHLS</a:t>
            </a:r>
            <a:r>
              <a:rPr lang="de-CH" sz="2800" b="1" dirty="0" smtClean="0">
                <a:solidFill>
                  <a:schemeClr val="bg1"/>
                </a:solidFill>
                <a:latin typeface="Dosis" panose="02010303020202060003" pitchFamily="2" charset="0"/>
              </a:rPr>
              <a:t>)</a:t>
            </a:r>
            <a:endParaRPr lang="en-GB" sz="2800" b="1" dirty="0">
              <a:solidFill>
                <a:schemeClr val="bg1"/>
              </a:solidFill>
              <a:latin typeface="Dosis" panose="02010303020202060003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95065">
            <a:off x="4670723" y="996862"/>
            <a:ext cx="3283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800" b="1" dirty="0" err="1" smtClean="0">
                <a:solidFill>
                  <a:srgbClr val="A02C37"/>
                </a:solidFill>
                <a:latin typeface="Dosis" panose="02010303020202060003" pitchFamily="2" charset="0"/>
              </a:rPr>
              <a:t>main</a:t>
            </a:r>
            <a:r>
              <a:rPr lang="de-CH" sz="2800" b="1" dirty="0" smtClean="0">
                <a:solidFill>
                  <a:srgbClr val="A02C37"/>
                </a:solidFill>
                <a:latin typeface="Dosis" panose="02010303020202060003" pitchFamily="2" charset="0"/>
              </a:rPr>
              <a:t> </a:t>
            </a:r>
            <a:r>
              <a:rPr lang="de-CH" sz="2800" b="1" dirty="0" err="1" smtClean="0">
                <a:solidFill>
                  <a:srgbClr val="A02C37"/>
                </a:solidFill>
                <a:latin typeface="Dosis" panose="02010303020202060003" pitchFamily="2" charset="0"/>
              </a:rPr>
              <a:t>hydraulic</a:t>
            </a:r>
            <a:r>
              <a:rPr lang="de-CH" sz="2800" b="1" dirty="0" smtClean="0">
                <a:solidFill>
                  <a:srgbClr val="A02C37"/>
                </a:solidFill>
                <a:latin typeface="Dosis" panose="02010303020202060003" pitchFamily="2" charset="0"/>
              </a:rPr>
              <a:t> </a:t>
            </a:r>
            <a:r>
              <a:rPr lang="de-CH" sz="2800" b="1" dirty="0" err="1" smtClean="0">
                <a:solidFill>
                  <a:srgbClr val="A02C37"/>
                </a:solidFill>
                <a:latin typeface="Dosis" panose="02010303020202060003" pitchFamily="2" charset="0"/>
              </a:rPr>
              <a:t>network</a:t>
            </a:r>
            <a:endParaRPr lang="en-GB" sz="2800" b="1" dirty="0">
              <a:solidFill>
                <a:srgbClr val="A02C37"/>
              </a:solidFill>
              <a:latin typeface="Dosis" panose="02010303020202060003" pitchFamily="2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447594"/>
            <a:ext cx="4312920" cy="141040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312921" y="5447594"/>
            <a:ext cx="4831079" cy="14104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6996717" y="5179606"/>
            <a:ext cx="2015295" cy="1678393"/>
            <a:chOff x="166711" y="0"/>
            <a:chExt cx="2015295" cy="1678393"/>
          </a:xfrm>
        </p:grpSpPr>
        <p:sp>
          <p:nvSpPr>
            <p:cNvPr id="6" name="TextBox 5"/>
            <p:cNvSpPr txBox="1"/>
            <p:nvPr/>
          </p:nvSpPr>
          <p:spPr>
            <a:xfrm>
              <a:off x="207592" y="0"/>
              <a:ext cx="193354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de-CH" sz="2200" dirty="0" smtClean="0">
                <a:solidFill>
                  <a:schemeClr val="accent6"/>
                </a:solidFill>
                <a:latin typeface="Amatic SC" pitchFamily="2" charset="0"/>
              </a:endParaRPr>
            </a:p>
            <a:p>
              <a:pPr algn="ctr"/>
              <a:r>
                <a:rPr lang="de-CH" sz="2200" dirty="0" smtClean="0">
                  <a:solidFill>
                    <a:schemeClr val="accent6"/>
                  </a:solidFill>
                  <a:latin typeface="Amatic SC" pitchFamily="2" charset="0"/>
                </a:rPr>
                <a:t>Transfer Tunnel 1 (TT1)</a:t>
              </a:r>
              <a:endParaRPr lang="en-GB" sz="2200" dirty="0" smtClean="0">
                <a:solidFill>
                  <a:schemeClr val="accent6"/>
                </a:solidFill>
                <a:latin typeface="Amatic SC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6711" y="539620"/>
              <a:ext cx="2015295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800" dirty="0" smtClean="0">
                  <a:solidFill>
                    <a:schemeClr val="accent6"/>
                  </a:solidFill>
                  <a:latin typeface="Dosis" panose="02010303020202060003" pitchFamily="2" charset="0"/>
                </a:rPr>
                <a:t>CERN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987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2" r="18089"/>
          <a:stretch/>
        </p:blipFill>
        <p:spPr>
          <a:xfrm>
            <a:off x="-61993" y="93"/>
            <a:ext cx="9283485" cy="68580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7009471" y="5233943"/>
            <a:ext cx="2015295" cy="1678393"/>
            <a:chOff x="166711" y="0"/>
            <a:chExt cx="2015295" cy="1678393"/>
          </a:xfrm>
        </p:grpSpPr>
        <p:sp>
          <p:nvSpPr>
            <p:cNvPr id="6" name="TextBox 5"/>
            <p:cNvSpPr txBox="1"/>
            <p:nvPr/>
          </p:nvSpPr>
          <p:spPr>
            <a:xfrm>
              <a:off x="207592" y="0"/>
              <a:ext cx="193354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de-CH" sz="2200" dirty="0" smtClean="0">
                <a:solidFill>
                  <a:schemeClr val="bg1"/>
                </a:solidFill>
                <a:latin typeface="Amatic SC" pitchFamily="2" charset="0"/>
              </a:endParaRPr>
            </a:p>
            <a:p>
              <a:pPr algn="ctr"/>
              <a:r>
                <a:rPr lang="de-CH" sz="2200" dirty="0" smtClean="0">
                  <a:solidFill>
                    <a:schemeClr val="bg1"/>
                  </a:solidFill>
                  <a:latin typeface="Amatic SC" pitchFamily="2" charset="0"/>
                </a:rPr>
                <a:t>Transfer Tunnel 1 (TT1)</a:t>
              </a:r>
              <a:endParaRPr lang="en-GB" sz="2200" dirty="0" smtClean="0">
                <a:solidFill>
                  <a:schemeClr val="bg1"/>
                </a:solidFill>
                <a:latin typeface="Amatic SC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6711" y="539620"/>
              <a:ext cx="2015295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800" dirty="0" smtClean="0">
                  <a:solidFill>
                    <a:schemeClr val="bg1"/>
                  </a:solidFill>
                  <a:latin typeface="Dosis" panose="02010303020202060003" pitchFamily="2" charset="0"/>
                </a:rPr>
                <a:t>CERN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-61993" y="205740"/>
            <a:ext cx="9283485" cy="4973960"/>
            <a:chOff x="-61993" y="205740"/>
            <a:chExt cx="9283485" cy="4973960"/>
          </a:xfrm>
        </p:grpSpPr>
        <p:grpSp>
          <p:nvGrpSpPr>
            <p:cNvPr id="13" name="Group 12"/>
            <p:cNvGrpSpPr/>
            <p:nvPr/>
          </p:nvGrpSpPr>
          <p:grpSpPr>
            <a:xfrm>
              <a:off x="-61993" y="205740"/>
              <a:ext cx="9283485" cy="4973960"/>
              <a:chOff x="-61993" y="205740"/>
              <a:chExt cx="9283485" cy="497396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-61993" y="205740"/>
                <a:ext cx="9283485" cy="497396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  <a:alpha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91154" y="347746"/>
                <a:ext cx="567174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2800" b="1" dirty="0" smtClean="0">
                    <a:latin typeface="Amatic SC" pitchFamily="2" charset="0"/>
                  </a:rPr>
                  <a:t>SENSITIVITY </a:t>
                </a:r>
                <a:r>
                  <a:rPr lang="de-CH" sz="2800" b="1" dirty="0">
                    <a:latin typeface="Amatic SC" pitchFamily="2" charset="0"/>
                  </a:rPr>
                  <a:t> </a:t>
                </a:r>
                <a:r>
                  <a:rPr lang="de-CH" sz="2800" b="1" dirty="0" smtClean="0">
                    <a:latin typeface="Amatic SC" pitchFamily="2" charset="0"/>
                  </a:rPr>
                  <a:t>                                                               LINEARITY</a:t>
                </a:r>
                <a:endParaRPr lang="en-GB" sz="2800" b="1" dirty="0">
                  <a:latin typeface="Amatic SC" pitchFamily="2" charset="0"/>
                </a:endParaRP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154" y="906401"/>
                <a:ext cx="4113113" cy="2322195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53549" y="906401"/>
                <a:ext cx="4518660" cy="2322195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91154" y="3565863"/>
                <a:ext cx="4113113" cy="1231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CH" b="1" dirty="0" err="1" smtClean="0">
                    <a:latin typeface="Dosis" panose="02010303020202060003" pitchFamily="2" charset="0"/>
                  </a:rPr>
                  <a:t>injection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of</a:t>
                </a:r>
                <a:r>
                  <a:rPr lang="de-CH" b="1" dirty="0" smtClean="0">
                    <a:latin typeface="Dosis" panose="02010303020202060003" pitchFamily="2" charset="0"/>
                  </a:rPr>
                  <a:t> 20 ml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water</a:t>
                </a:r>
                <a:endParaRPr lang="de-CH" b="1" dirty="0" smtClean="0">
                  <a:latin typeface="Dosis" panose="02010303020202060003" pitchFamily="2" charset="0"/>
                </a:endParaRPr>
              </a:p>
              <a:p>
                <a:pPr algn="ctr"/>
                <a:endParaRPr lang="de-CH" sz="1000" b="1" dirty="0" smtClean="0">
                  <a:latin typeface="Dosis" panose="02010303020202060003" pitchFamily="2" charset="0"/>
                </a:endParaRPr>
              </a:p>
              <a:p>
                <a:pPr algn="ctr"/>
                <a:r>
                  <a:rPr lang="de-CH" b="1" dirty="0" err="1">
                    <a:latin typeface="Dosis" panose="02010303020202060003" pitchFamily="2" charset="0"/>
                  </a:rPr>
                  <a:t>b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oth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sensor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types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see</a:t>
                </a:r>
                <a:r>
                  <a:rPr lang="de-CH" b="1" dirty="0" smtClean="0">
                    <a:latin typeface="Dosis" panose="02010303020202060003" pitchFamily="2" charset="0"/>
                  </a:rPr>
                  <a:t> 3 µm</a:t>
                </a:r>
              </a:p>
              <a:p>
                <a:pPr algn="ctr"/>
                <a:endParaRPr lang="de-CH" sz="1000" b="1" dirty="0">
                  <a:latin typeface="Dosis" panose="02010303020202060003" pitchFamily="2" charset="0"/>
                </a:endParaRPr>
              </a:p>
              <a:p>
                <a:pPr algn="ctr"/>
                <a:r>
                  <a:rPr lang="de-CH" b="1" dirty="0" err="1" smtClean="0">
                    <a:latin typeface="Dosis" panose="02010303020202060003" pitchFamily="2" charset="0"/>
                  </a:rPr>
                  <a:t>shift</a:t>
                </a:r>
                <a:r>
                  <a:rPr lang="de-CH" b="1" dirty="0" smtClean="0">
                    <a:latin typeface="Dosis" panose="02010303020202060003" pitchFamily="2" charset="0"/>
                  </a:rPr>
                  <a:t> in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wavefront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corresponds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to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position</a:t>
                </a:r>
                <a:endParaRPr lang="en-GB" b="1" dirty="0">
                  <a:latin typeface="Dosis" panose="02010303020202060003" pitchFamily="2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453549" y="3565566"/>
                <a:ext cx="4518659" cy="1231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CH" b="1" dirty="0" err="1" smtClean="0">
                    <a:latin typeface="Dosis" panose="02010303020202060003" pitchFamily="2" charset="0"/>
                  </a:rPr>
                  <a:t>extraction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and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injection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of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water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to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main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network</a:t>
                </a:r>
                <a:endParaRPr lang="de-CH" b="1" dirty="0" smtClean="0">
                  <a:latin typeface="Dosis" panose="02010303020202060003" pitchFamily="2" charset="0"/>
                </a:endParaRPr>
              </a:p>
              <a:p>
                <a:pPr algn="ctr"/>
                <a:endParaRPr lang="de-CH" sz="1000" b="1" dirty="0" smtClean="0">
                  <a:latin typeface="Dosis" panose="02010303020202060003" pitchFamily="2" charset="0"/>
                </a:endParaRPr>
              </a:p>
              <a:p>
                <a:pPr algn="ctr"/>
                <a:r>
                  <a:rPr lang="de-CH" b="1" dirty="0" err="1">
                    <a:latin typeface="Dosis" panose="02010303020202060003" pitchFamily="2" charset="0"/>
                  </a:rPr>
                  <a:t>d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ifference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between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cHLS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and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iHLS</a:t>
                </a:r>
                <a:r>
                  <a:rPr lang="de-CH" b="1" dirty="0" smtClean="0">
                    <a:latin typeface="Dosis" panose="02010303020202060003" pitchFamily="2" charset="0"/>
                  </a:rPr>
                  <a:t> ~8%</a:t>
                </a:r>
              </a:p>
              <a:p>
                <a:pPr algn="ctr"/>
                <a:endParaRPr lang="de-CH" sz="1000" b="1" dirty="0">
                  <a:latin typeface="Dosis" panose="02010303020202060003" pitchFamily="2" charset="0"/>
                </a:endParaRPr>
              </a:p>
              <a:p>
                <a:pPr algn="ctr"/>
                <a:r>
                  <a:rPr lang="de-CH" b="1" dirty="0" err="1" smtClean="0">
                    <a:latin typeface="Dosis" panose="02010303020202060003" pitchFamily="2" charset="0"/>
                  </a:rPr>
                  <a:t>hypothesis</a:t>
                </a:r>
                <a:r>
                  <a:rPr lang="de-CH" b="1" dirty="0" smtClean="0">
                    <a:latin typeface="Dosis" panose="02010303020202060003" pitchFamily="2" charset="0"/>
                  </a:rPr>
                  <a:t>: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protective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oil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layer</a:t>
                </a:r>
                <a:r>
                  <a:rPr lang="de-CH" b="1" dirty="0" smtClean="0">
                    <a:latin typeface="Dosis" panose="02010303020202060003" pitchFamily="2" charset="0"/>
                  </a:rPr>
                  <a:t> on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iHLS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causes</a:t>
                </a:r>
                <a:r>
                  <a:rPr lang="de-CH" b="1" dirty="0" smtClean="0">
                    <a:latin typeface="Dosis" panose="02010303020202060003" pitchFamily="2" charset="0"/>
                  </a:rPr>
                  <a:t> </a:t>
                </a:r>
                <a:r>
                  <a:rPr lang="de-CH" b="1" dirty="0" err="1" smtClean="0">
                    <a:latin typeface="Dosis" panose="02010303020202060003" pitchFamily="2" charset="0"/>
                  </a:rPr>
                  <a:t>shift</a:t>
                </a:r>
                <a:endParaRPr lang="en-GB" b="1" dirty="0">
                  <a:latin typeface="Dosis" panose="02010303020202060003" pitchFamily="2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385560" y="852158"/>
              <a:ext cx="937333" cy="795044"/>
              <a:chOff x="6385560" y="852158"/>
              <a:chExt cx="937333" cy="795044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6461760" y="1276588"/>
                <a:ext cx="8611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b="1" dirty="0" smtClean="0">
                    <a:solidFill>
                      <a:srgbClr val="A02C37"/>
                    </a:solidFill>
                    <a:latin typeface="Dosis" panose="02010303020202060003" pitchFamily="2" charset="0"/>
                    <a:cs typeface="Arial" panose="020B0604020202020204" pitchFamily="34" charset="0"/>
                  </a:rPr>
                  <a:t>Δ</a:t>
                </a:r>
                <a:r>
                  <a:rPr lang="de-CH" b="1" dirty="0" smtClean="0">
                    <a:solidFill>
                      <a:srgbClr val="A02C37"/>
                    </a:solidFill>
                    <a:latin typeface="Dosis" panose="02010303020202060003" pitchFamily="2" charset="0"/>
                    <a:cs typeface="Arial" panose="020B0604020202020204" pitchFamily="34" charset="0"/>
                  </a:rPr>
                  <a:t>h ~8%</a:t>
                </a:r>
                <a:endParaRPr lang="en-GB" b="1" dirty="0">
                  <a:solidFill>
                    <a:srgbClr val="A02C37"/>
                  </a:solidFill>
                  <a:latin typeface="Dosis" panose="02010303020202060003" pitchFamily="2" charset="0"/>
                </a:endParaRP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6385560" y="852158"/>
                <a:ext cx="0" cy="359422"/>
              </a:xfrm>
              <a:prstGeom prst="straightConnector1">
                <a:avLst/>
              </a:prstGeom>
              <a:ln>
                <a:solidFill>
                  <a:srgbClr val="A02C37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6385560" y="1287780"/>
                <a:ext cx="0" cy="359422"/>
              </a:xfrm>
              <a:prstGeom prst="straightConnector1">
                <a:avLst/>
              </a:prstGeom>
              <a:ln>
                <a:solidFill>
                  <a:srgbClr val="A02C37"/>
                </a:solidFill>
                <a:headEnd type="triangl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8077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555</TotalTime>
  <Words>388</Words>
  <Application>Microsoft Office PowerPoint</Application>
  <PresentationFormat>On-screen Show (4:3)</PresentationFormat>
  <Paragraphs>134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Amatic SC</vt:lpstr>
      <vt:lpstr>Optima</vt:lpstr>
      <vt:lpstr>Dosis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Andreas Herty</cp:lastModifiedBy>
  <cp:revision>107</cp:revision>
  <dcterms:created xsi:type="dcterms:W3CDTF">2012-11-30T11:04:26Z</dcterms:created>
  <dcterms:modified xsi:type="dcterms:W3CDTF">2016-10-06T05:35:57Z</dcterms:modified>
</cp:coreProperties>
</file>