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1"/>
  </p:notesMasterIdLst>
  <p:sldIdLst>
    <p:sldId id="364" r:id="rId2"/>
    <p:sldId id="426" r:id="rId3"/>
    <p:sldId id="450" r:id="rId4"/>
    <p:sldId id="445" r:id="rId5"/>
    <p:sldId id="444" r:id="rId6"/>
    <p:sldId id="453" r:id="rId7"/>
    <p:sldId id="451" r:id="rId8"/>
    <p:sldId id="452" r:id="rId9"/>
    <p:sldId id="454" r:id="rId10"/>
    <p:sldId id="455" r:id="rId11"/>
    <p:sldId id="456" r:id="rId12"/>
    <p:sldId id="457" r:id="rId13"/>
    <p:sldId id="458" r:id="rId14"/>
    <p:sldId id="459" r:id="rId15"/>
    <p:sldId id="460" r:id="rId16"/>
    <p:sldId id="467" r:id="rId17"/>
    <p:sldId id="461" r:id="rId18"/>
    <p:sldId id="462" r:id="rId19"/>
    <p:sldId id="464" r:id="rId20"/>
    <p:sldId id="465" r:id="rId21"/>
    <p:sldId id="468" r:id="rId22"/>
    <p:sldId id="469" r:id="rId23"/>
    <p:sldId id="470" r:id="rId24"/>
    <p:sldId id="441" r:id="rId25"/>
    <p:sldId id="466" r:id="rId26"/>
    <p:sldId id="446" r:id="rId27"/>
    <p:sldId id="447" r:id="rId28"/>
    <p:sldId id="448" r:id="rId29"/>
    <p:sldId id="449" r:id="rId3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BDF53"/>
    <a:srgbClr val="FDEFA9"/>
    <a:srgbClr val="E27D00"/>
    <a:srgbClr val="00C0C0"/>
    <a:srgbClr val="9B0DB8"/>
    <a:srgbClr val="C0A000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1809" autoAdjust="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5EB54D-B18D-42B2-AF1E-32A5C6376C0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54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2880866"/>
            <a:ext cx="8928100" cy="69215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1793875" y="3500438"/>
            <a:ext cx="55562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316913" y="6453188"/>
            <a:ext cx="647700" cy="260350"/>
          </a:xfrm>
        </p:spPr>
        <p:txBody>
          <a:bodyPr/>
          <a:lstStyle>
            <a:lvl1pPr>
              <a:defRPr/>
            </a:lvl1pPr>
          </a:lstStyle>
          <a:p>
            <a:fld id="{E0A51389-B7C6-47B4-B6CC-90AB31F1881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42844" y="3571876"/>
            <a:ext cx="8858312" cy="428628"/>
          </a:xfrm>
        </p:spPr>
        <p:txBody>
          <a:bodyPr/>
          <a:lstStyle>
            <a:lvl1pPr algn="ctr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1125538"/>
            <a:ext cx="4316412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316413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9388" y="6453188"/>
            <a:ext cx="7848600" cy="26035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16913" y="6453188"/>
            <a:ext cx="647700" cy="260350"/>
          </a:xfrm>
        </p:spPr>
        <p:txBody>
          <a:bodyPr/>
          <a:lstStyle>
            <a:lvl1pPr>
              <a:defRPr/>
            </a:lvl1pPr>
          </a:lstStyle>
          <a:p>
            <a:fld id="{0F0E914A-D9D5-4F58-B499-4EA1E75C73D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5760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422F9F-D89A-49AC-9153-80C88C816AF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5760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125538"/>
            <a:ext cx="4316412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316413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05E0CD-CAFE-440E-A7BE-97CE0D04728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5760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1125538"/>
            <a:ext cx="4316412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316413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02050"/>
            <a:ext cx="4316413" cy="2424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9388" y="6453188"/>
            <a:ext cx="7848600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316913" y="6453188"/>
            <a:ext cx="647700" cy="260350"/>
          </a:xfrm>
        </p:spPr>
        <p:txBody>
          <a:bodyPr/>
          <a:lstStyle>
            <a:lvl1pPr>
              <a:defRPr/>
            </a:lvl1pPr>
          </a:lstStyle>
          <a:p>
            <a:fld id="{BFB602B8-B769-4D51-BF07-29D0DB50632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Title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5760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1125538"/>
            <a:ext cx="4316412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316413" cy="24241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9388" y="6453188"/>
            <a:ext cx="7848600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316913" y="6453188"/>
            <a:ext cx="647700" cy="260350"/>
          </a:xfrm>
        </p:spPr>
        <p:txBody>
          <a:bodyPr/>
          <a:lstStyle>
            <a:lvl1pPr>
              <a:defRPr/>
            </a:lvl1pPr>
          </a:lstStyle>
          <a:p>
            <a:fld id="{70A39FDD-B8A3-4E6A-BFB2-FC0B5C519B4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Title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5760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179512" y="3717032"/>
            <a:ext cx="8784976" cy="24241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1125538"/>
            <a:ext cx="4316412" cy="24241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316413" cy="24241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9388" y="6453188"/>
            <a:ext cx="7848600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316913" y="6453188"/>
            <a:ext cx="647700" cy="260350"/>
          </a:xfrm>
        </p:spPr>
        <p:txBody>
          <a:bodyPr/>
          <a:lstStyle>
            <a:lvl1pPr>
              <a:defRPr/>
            </a:lvl1pPr>
          </a:lstStyle>
          <a:p>
            <a:fld id="{70A39FDD-B8A3-4E6A-BFB2-FC0B5C519B4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Title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5760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179512" y="3717032"/>
            <a:ext cx="4320480" cy="24241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3"/>
          </p:nvPr>
        </p:nvSpPr>
        <p:spPr>
          <a:xfrm>
            <a:off x="4644008" y="3717032"/>
            <a:ext cx="4320480" cy="24241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008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1125538"/>
            <a:ext cx="8785100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79512" y="3699802"/>
            <a:ext cx="8785101" cy="243371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9388" y="6453188"/>
            <a:ext cx="7848600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316913" y="6453188"/>
            <a:ext cx="647700" cy="260350"/>
          </a:xfrm>
        </p:spPr>
        <p:txBody>
          <a:bodyPr/>
          <a:lstStyle>
            <a:lvl1pPr>
              <a:defRPr/>
            </a:lvl1pPr>
          </a:lstStyle>
          <a:p>
            <a:fld id="{70A39FDD-B8A3-4E6A-BFB2-FC0B5C519B4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Title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5760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430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DB688C-B03D-451C-87B8-D8B11DFCDA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5760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5538"/>
            <a:ext cx="87852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453188"/>
            <a:ext cx="7848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453188"/>
            <a:ext cx="6477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fld id="{A5D307A9-F8E1-4F64-B855-19614049745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1619250" y="620713"/>
            <a:ext cx="75247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6" r:id="rId2"/>
    <p:sldLayoutId id="2147483654" r:id="rId3"/>
    <p:sldLayoutId id="2147483656" r:id="rId4"/>
    <p:sldLayoutId id="2147483664" r:id="rId5"/>
    <p:sldLayoutId id="2147483665" r:id="rId6"/>
    <p:sldLayoutId id="2147483668" r:id="rId7"/>
    <p:sldLayoutId id="2147483667" r:id="rId8"/>
    <p:sldLayoutId id="2147483658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charset="0"/>
        </a:defRPr>
      </a:lvl2pPr>
      <a:lvl3pPr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charset="0"/>
        </a:defRPr>
      </a:lvl3pPr>
      <a:lvl4pPr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charset="0"/>
        </a:defRPr>
      </a:lvl4pPr>
      <a:lvl5pPr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5" Type="http://schemas.microsoft.com/office/2007/relationships/hdphoto" Target="../media/hdphoto4.wdp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5" Type="http://schemas.microsoft.com/office/2007/relationships/hdphoto" Target="../media/hdphoto6.wdp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93/rpd/ncu13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microsoft.com/office/2007/relationships/hdphoto" Target="../media/hdphoto9.wdp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1125538"/>
            <a:ext cx="4316412" cy="4391694"/>
          </a:xfrm>
        </p:spPr>
        <p:txBody>
          <a:bodyPr/>
          <a:lstStyle/>
          <a:p>
            <a:pPr marL="0" indent="-18000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smtClean="0"/>
              <a:t>Simulation &amp; measurement of electromagnetic and neutron radiation fields</a:t>
            </a:r>
          </a:p>
          <a:p>
            <a:pPr marL="180000" indent="-180000">
              <a:lnSpc>
                <a:spcPts val="2400"/>
              </a:lnSpc>
              <a:spcAft>
                <a:spcPts val="600"/>
              </a:spcAft>
              <a:buNone/>
            </a:pPr>
            <a:endParaRPr lang="en-US" sz="2000" dirty="0" smtClean="0"/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en-US" sz="2000" dirty="0" smtClean="0"/>
              <a:t>The FERMI free-electron laser</a:t>
            </a:r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en-US" sz="2000" dirty="0" smtClean="0"/>
              <a:t>Geometry</a:t>
            </a:r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en-US" sz="2000" dirty="0" smtClean="0"/>
              <a:t>Scoring &amp; results</a:t>
            </a:r>
          </a:p>
          <a:p>
            <a:pPr>
              <a:lnSpc>
                <a:spcPts val="2400"/>
              </a:lnSpc>
              <a:spcAft>
                <a:spcPts val="600"/>
              </a:spcAft>
            </a:pPr>
            <a:endParaRPr lang="en-US" sz="2000" dirty="0" smtClean="0"/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en-US" sz="2000" dirty="0" smtClean="0"/>
              <a:t>Optional:</a:t>
            </a:r>
            <a:br>
              <a:rPr lang="en-US" sz="2000" dirty="0" smtClean="0"/>
            </a:br>
            <a:r>
              <a:rPr lang="en-US" sz="2000" dirty="0" smtClean="0"/>
              <a:t>Magnetic fields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 dirty="0" smtClean="0"/>
              <a:t>The </a:t>
            </a:r>
            <a:r>
              <a:rPr lang="it-IT" dirty="0" smtClean="0"/>
              <a:t>Electron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Dump</a:t>
            </a:r>
            <a:r>
              <a:rPr lang="it-IT" dirty="0" smtClean="0"/>
              <a:t> of the FERMI FEL</a:t>
            </a:r>
            <a:endParaRPr 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2887" y="1052736"/>
            <a:ext cx="3511561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Oval 9"/>
          <p:cNvSpPr/>
          <p:nvPr/>
        </p:nvSpPr>
        <p:spPr bwMode="auto">
          <a:xfrm>
            <a:off x="6995889" y="1611780"/>
            <a:ext cx="108000" cy="108078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-128" charset="-128"/>
            </a:endParaRPr>
          </a:p>
        </p:txBody>
      </p:sp>
      <p:pic>
        <p:nvPicPr>
          <p:cNvPr id="11" name="Picture 2" descr="C:\Data\Graphics\Elettra\Luftbilder\IMG_1930.jpg"/>
          <p:cNvPicPr>
            <a:picLocks noChangeAspect="1" noChangeArrowheads="1"/>
          </p:cNvPicPr>
          <p:nvPr/>
        </p:nvPicPr>
        <p:blipFill>
          <a:blip r:embed="rId3" cstate="print"/>
          <a:srcRect l="7936" t="59" r="4488" b="1379"/>
          <a:stretch>
            <a:fillRect/>
          </a:stretch>
        </p:blipFill>
        <p:spPr bwMode="auto">
          <a:xfrm>
            <a:off x="3059832" y="3212976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 rot="21262383">
            <a:off x="7620868" y="4335047"/>
            <a:ext cx="10903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 smtClean="0">
                <a:solidFill>
                  <a:schemeClr val="bg2"/>
                </a:solidFill>
              </a:rPr>
              <a:t>Map:</a:t>
            </a:r>
          </a:p>
          <a:p>
            <a:pPr algn="r"/>
            <a:r>
              <a:rPr lang="en-US" sz="1000" i="1" dirty="0" smtClean="0">
                <a:solidFill>
                  <a:srgbClr val="DA645E"/>
                </a:solidFill>
              </a:rPr>
              <a:t>Wikimedia Commons</a:t>
            </a:r>
            <a:endParaRPr lang="en-US" sz="1000" dirty="0">
              <a:solidFill>
                <a:srgbClr val="DA645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6381328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lnSpc>
                <a:spcPts val="2400"/>
              </a:lnSpc>
              <a:spcAft>
                <a:spcPts val="600"/>
              </a:spcAft>
              <a:buNone/>
            </a:pPr>
            <a:r>
              <a:rPr lang="it-IT" sz="1200" dirty="0"/>
              <a:t>Lars </a:t>
            </a:r>
            <a:r>
              <a:rPr lang="it-IT" sz="1200" dirty="0" err="1" smtClean="0"/>
              <a:t>Fröhlich</a:t>
            </a:r>
            <a:r>
              <a:rPr lang="it-IT" sz="1200" dirty="0" smtClean="0"/>
              <a:t> </a:t>
            </a:r>
            <a:r>
              <a:rPr lang="it-IT" sz="1200" dirty="0" smtClean="0">
                <a:solidFill>
                  <a:srgbClr val="C00000"/>
                </a:solidFill>
              </a:rPr>
              <a:t>(DESY) </a:t>
            </a:r>
            <a:r>
              <a:rPr lang="it-IT" sz="1200" dirty="0" smtClean="0">
                <a:solidFill>
                  <a:schemeClr val="bg2"/>
                </a:solidFill>
              </a:rPr>
              <a:t>●</a:t>
            </a:r>
            <a:r>
              <a:rPr lang="it-IT" sz="1200" dirty="0" smtClean="0">
                <a:solidFill>
                  <a:srgbClr val="C00000"/>
                </a:solidFill>
              </a:rPr>
              <a:t> </a:t>
            </a:r>
            <a:r>
              <a:rPr lang="it-IT" sz="1200" dirty="0" smtClean="0"/>
              <a:t>Katia </a:t>
            </a:r>
            <a:r>
              <a:rPr lang="it-IT" sz="1200" dirty="0" err="1"/>
              <a:t>Casarin</a:t>
            </a:r>
            <a:r>
              <a:rPr lang="it-IT" sz="1200" dirty="0"/>
              <a:t>, Alessandro </a:t>
            </a:r>
            <a:r>
              <a:rPr lang="it-IT" sz="1200" dirty="0" err="1"/>
              <a:t>Vascotto</a:t>
            </a:r>
            <a:r>
              <a:rPr lang="it-IT" sz="1200" dirty="0"/>
              <a:t> </a:t>
            </a:r>
            <a:r>
              <a:rPr lang="it-IT" sz="1200" dirty="0">
                <a:solidFill>
                  <a:srgbClr val="C00000"/>
                </a:solidFill>
              </a:rPr>
              <a:t>(Elettra—Sincrotrone Trieste</a:t>
            </a:r>
            <a:r>
              <a:rPr lang="it-IT" sz="1200" dirty="0" smtClean="0">
                <a:solidFill>
                  <a:srgbClr val="C00000"/>
                </a:solidFill>
              </a:rPr>
              <a:t>)</a:t>
            </a:r>
            <a:endParaRPr lang="it-IT" sz="1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Parking</a:t>
            </a:r>
            <a:r>
              <a:rPr lang="de-DE" dirty="0" smtClean="0"/>
              <a:t> Lot (Top View)</a:t>
            </a:r>
            <a:endParaRPr lang="de-DE" dirty="0"/>
          </a:p>
        </p:txBody>
      </p:sp>
      <p:pic>
        <p:nvPicPr>
          <p:cNvPr id="6" name="Picture 2" descr="D:\Talks\20141201 – FLUKA Course\img\ParkingLotClose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4" t="2389" r="4440" b="3338"/>
          <a:stretch/>
        </p:blipFill>
        <p:spPr bwMode="auto">
          <a:xfrm>
            <a:off x="1828799" y="1711568"/>
            <a:ext cx="5564555" cy="379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V="1">
            <a:off x="2748355" y="1268760"/>
            <a:ext cx="0" cy="4824536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10762" y="899428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 = 0</a:t>
            </a:r>
            <a:endParaRPr lang="de-DE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403648" y="4693884"/>
            <a:ext cx="6984776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388424" y="4509218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x = 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461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Transforms</a:t>
            </a:r>
            <a:endParaRPr lang="de-DE" dirty="0"/>
          </a:p>
        </p:txBody>
      </p:sp>
      <p:pic>
        <p:nvPicPr>
          <p:cNvPr id="17" name="Picture 2" descr="D:\Talks\20141201 – FLUKA Course\img\Lattices\01 ROT-DEFIs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266" b="12419"/>
          <a:stretch/>
        </p:blipFill>
        <p:spPr bwMode="auto">
          <a:xfrm>
            <a:off x="179388" y="1820986"/>
            <a:ext cx="8785225" cy="347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25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Bodies</a:t>
            </a:r>
            <a:endParaRPr lang="de-DE" dirty="0"/>
          </a:p>
        </p:txBody>
      </p:sp>
      <p:pic>
        <p:nvPicPr>
          <p:cNvPr id="19" name="Picture 3" descr="D:\Talks\20141201 – FLUKA Course\img\Lattices\03 ParkingLotQuadDefinition.png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7535" b="56668"/>
          <a:stretch/>
        </p:blipFill>
        <p:spPr bwMode="auto">
          <a:xfrm>
            <a:off x="645439" y="3746449"/>
            <a:ext cx="6366192" cy="197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D:\Talks\20141201 – FLUKA Course\img\Lattices\02 ParkingLotDefinition.pn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778" r="26845" b="52935"/>
          <a:stretch/>
        </p:blipFill>
        <p:spPr bwMode="auto">
          <a:xfrm>
            <a:off x="645439" y="1340768"/>
            <a:ext cx="6426854" cy="1405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ight Brace 17"/>
          <p:cNvSpPr/>
          <p:nvPr/>
        </p:nvSpPr>
        <p:spPr>
          <a:xfrm>
            <a:off x="7077864" y="3984176"/>
            <a:ext cx="192433" cy="1000369"/>
          </a:xfrm>
          <a:prstGeom prst="rightBrac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Box 21"/>
          <p:cNvSpPr txBox="1"/>
          <p:nvPr/>
        </p:nvSpPr>
        <p:spPr>
          <a:xfrm>
            <a:off x="7270298" y="4299694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C00000"/>
                </a:solidFill>
              </a:rPr>
              <a:t>Clone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25" name="Right Brace 24"/>
          <p:cNvSpPr/>
          <p:nvPr/>
        </p:nvSpPr>
        <p:spPr>
          <a:xfrm>
            <a:off x="7077865" y="4984545"/>
            <a:ext cx="192433" cy="1000369"/>
          </a:xfrm>
          <a:prstGeom prst="rightBrac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Box 25"/>
          <p:cNvSpPr txBox="1"/>
          <p:nvPr/>
        </p:nvSpPr>
        <p:spPr>
          <a:xfrm>
            <a:off x="7270298" y="5300063"/>
            <a:ext cx="1919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Prototype,</a:t>
            </a:r>
            <a:br>
              <a:rPr lang="de-DE" dirty="0" smtClean="0">
                <a:solidFill>
                  <a:srgbClr val="C00000"/>
                </a:solidFill>
              </a:rPr>
            </a:br>
            <a:r>
              <a:rPr lang="de-DE" dirty="0" err="1" smtClean="0">
                <a:solidFill>
                  <a:srgbClr val="C00000"/>
                </a:solidFill>
              </a:rPr>
              <a:t>around</a:t>
            </a:r>
            <a:r>
              <a:rPr lang="de-DE" dirty="0" smtClean="0">
                <a:solidFill>
                  <a:srgbClr val="C00000"/>
                </a:solidFill>
              </a:rPr>
              <a:t> (100,0,0)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27" name="Right Brace 26"/>
          <p:cNvSpPr/>
          <p:nvPr/>
        </p:nvSpPr>
        <p:spPr>
          <a:xfrm>
            <a:off x="7075078" y="1628800"/>
            <a:ext cx="192433" cy="727823"/>
          </a:xfrm>
          <a:prstGeom prst="rightBrac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Box 27"/>
          <p:cNvSpPr txBox="1"/>
          <p:nvPr/>
        </p:nvSpPr>
        <p:spPr>
          <a:xfrm>
            <a:off x="7270298" y="1808045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C00000"/>
                </a:solidFill>
              </a:rPr>
              <a:t>Clone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29" name="Right Brace 28"/>
          <p:cNvSpPr/>
          <p:nvPr/>
        </p:nvSpPr>
        <p:spPr>
          <a:xfrm>
            <a:off x="7075079" y="2356623"/>
            <a:ext cx="192433" cy="386007"/>
          </a:xfrm>
          <a:prstGeom prst="rightBrac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Box 29"/>
          <p:cNvSpPr txBox="1"/>
          <p:nvPr/>
        </p:nvSpPr>
        <p:spPr>
          <a:xfrm>
            <a:off x="7270298" y="2364960"/>
            <a:ext cx="1675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Prototype,</a:t>
            </a:r>
            <a:br>
              <a:rPr lang="de-DE" dirty="0" smtClean="0">
                <a:solidFill>
                  <a:srgbClr val="C00000"/>
                </a:solidFill>
              </a:rPr>
            </a:br>
            <a:r>
              <a:rPr lang="de-DE" dirty="0" err="1" smtClean="0">
                <a:solidFill>
                  <a:srgbClr val="C00000"/>
                </a:solidFill>
              </a:rPr>
              <a:t>around</a:t>
            </a:r>
            <a:r>
              <a:rPr lang="de-DE" dirty="0" smtClean="0">
                <a:solidFill>
                  <a:srgbClr val="C00000"/>
                </a:solidFill>
              </a:rPr>
              <a:t> (0,0,0)</a:t>
            </a:r>
            <a:endParaRPr lang="de-DE" dirty="0">
              <a:solidFill>
                <a:srgbClr val="C00000"/>
              </a:solidFill>
            </a:endParaRPr>
          </a:p>
        </p:txBody>
      </p:sp>
      <p:cxnSp>
        <p:nvCxnSpPr>
          <p:cNvPr id="24" name="Straight Connector 23"/>
          <p:cNvCxnSpPr>
            <a:stCxn id="18" idx="2"/>
          </p:cNvCxnSpPr>
          <p:nvPr/>
        </p:nvCxnSpPr>
        <p:spPr>
          <a:xfrm flipH="1">
            <a:off x="717570" y="4984545"/>
            <a:ext cx="6360294" cy="0"/>
          </a:xfrm>
          <a:prstGeom prst="line">
            <a:avLst/>
          </a:prstGeom>
          <a:ln w="127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714784" y="2356623"/>
            <a:ext cx="6360294" cy="0"/>
          </a:xfrm>
          <a:prstGeom prst="line">
            <a:avLst/>
          </a:prstGeom>
          <a:ln w="127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711998" y="1628800"/>
            <a:ext cx="6360294" cy="0"/>
          </a:xfrm>
          <a:prstGeom prst="line">
            <a:avLst/>
          </a:prstGeom>
          <a:ln w="127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711998" y="3983941"/>
            <a:ext cx="6360294" cy="0"/>
          </a:xfrm>
          <a:prstGeom prst="line">
            <a:avLst/>
          </a:prstGeom>
          <a:ln w="127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ine Callout 3 31"/>
          <p:cNvSpPr/>
          <p:nvPr/>
        </p:nvSpPr>
        <p:spPr>
          <a:xfrm>
            <a:off x="467544" y="5877272"/>
            <a:ext cx="2880320" cy="633733"/>
          </a:xfrm>
          <a:prstGeom prst="borderCallout3">
            <a:avLst>
              <a:gd name="adj1" fmla="val 50496"/>
              <a:gd name="adj2" fmla="val -193"/>
              <a:gd name="adj3" fmla="val -9217"/>
              <a:gd name="adj4" fmla="val -6632"/>
              <a:gd name="adj5" fmla="val -151214"/>
              <a:gd name="adj6" fmla="val -6284"/>
              <a:gd name="adj7" fmla="val -254078"/>
              <a:gd name="adj8" fmla="val 12589"/>
            </a:avLst>
          </a:prstGeom>
          <a:solidFill>
            <a:schemeClr val="accent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Translation </a:t>
            </a:r>
            <a:r>
              <a:rPr lang="de-DE" dirty="0" err="1">
                <a:solidFill>
                  <a:schemeClr val="tx1"/>
                </a:solidFill>
              </a:rPr>
              <a:t>here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cannot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transformation</a:t>
            </a:r>
            <a:r>
              <a:rPr lang="de-DE" dirty="0" smtClean="0">
                <a:solidFill>
                  <a:schemeClr val="tx1"/>
                </a:solidFill>
              </a:rPr>
              <a:t>!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05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A39FDD-B8A3-4E6A-BFB2-FC0B5C519B4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Clone</a:t>
            </a:r>
            <a:r>
              <a:rPr lang="de-DE" dirty="0"/>
              <a:t> </a:t>
            </a:r>
            <a:r>
              <a:rPr lang="de-DE" dirty="0" err="1" smtClean="0"/>
              <a:t>Regions</a:t>
            </a:r>
            <a:r>
              <a:rPr lang="de-DE" dirty="0" smtClean="0"/>
              <a:t> &amp; </a:t>
            </a:r>
            <a:r>
              <a:rPr lang="de-DE" dirty="0" err="1" smtClean="0"/>
              <a:t>Lattice</a:t>
            </a:r>
            <a:r>
              <a:rPr lang="de-DE" dirty="0" smtClean="0"/>
              <a:t> Cards</a:t>
            </a:r>
            <a:endParaRPr lang="de-DE" dirty="0"/>
          </a:p>
        </p:txBody>
      </p:sp>
      <p:pic>
        <p:nvPicPr>
          <p:cNvPr id="15" name="Picture 2" descr="D:\Talks\20141201 – FLUKA Course\img\Lattices\04 LatticeRegions.pn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950" r="31265" b="70989"/>
          <a:stretch/>
        </p:blipFill>
        <p:spPr bwMode="auto">
          <a:xfrm>
            <a:off x="900069" y="1750244"/>
            <a:ext cx="7343862" cy="117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D:\Talks\20141201 – FLUKA Course\img\Lattices\05 LatticeCards.png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323" r="29443" b="29154"/>
          <a:stretch/>
        </p:blipFill>
        <p:spPr bwMode="auto">
          <a:xfrm>
            <a:off x="827586" y="4293096"/>
            <a:ext cx="7488830" cy="80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ular Callout 13"/>
          <p:cNvSpPr/>
          <p:nvPr/>
        </p:nvSpPr>
        <p:spPr>
          <a:xfrm>
            <a:off x="1763688" y="5373216"/>
            <a:ext cx="2448272" cy="648072"/>
          </a:xfrm>
          <a:prstGeom prst="wedgeRectCallout">
            <a:avLst>
              <a:gd name="adj1" fmla="val -20900"/>
              <a:gd name="adj2" fmla="val -90353"/>
            </a:avLst>
          </a:prstGeom>
          <a:solidFill>
            <a:schemeClr val="accent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No</a:t>
            </a:r>
            <a:r>
              <a:rPr lang="de-DE" dirty="0" smtClean="0">
                <a:solidFill>
                  <a:schemeClr val="tx1"/>
                </a:solidFill>
              </a:rPr>
              <a:t> inverse (negative) </a:t>
            </a:r>
            <a:r>
              <a:rPr lang="de-DE" dirty="0" err="1" smtClean="0">
                <a:solidFill>
                  <a:schemeClr val="tx1"/>
                </a:solidFill>
              </a:rPr>
              <a:t>transformations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here</a:t>
            </a:r>
            <a:r>
              <a:rPr lang="de-DE" dirty="0" smtClean="0">
                <a:solidFill>
                  <a:schemeClr val="tx1"/>
                </a:solidFill>
              </a:rPr>
              <a:t>!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46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996952"/>
            <a:ext cx="9144000" cy="504056"/>
          </a:xfrm>
        </p:spPr>
        <p:txBody>
          <a:bodyPr/>
          <a:lstStyle/>
          <a:p>
            <a:r>
              <a:rPr lang="de-DE" dirty="0" smtClean="0"/>
              <a:t>Scoring &amp;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>
                <a:solidFill>
                  <a:srgbClr val="000000"/>
                </a:solidFill>
              </a:rPr>
              <a:pPr/>
              <a:t>14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3571876"/>
            <a:ext cx="9144000" cy="428628"/>
          </a:xfrm>
        </p:spPr>
        <p:txBody>
          <a:bodyPr/>
          <a:lstStyle/>
          <a:p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life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easier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don‘t</a:t>
            </a:r>
            <a:r>
              <a:rPr lang="de-DE" dirty="0" smtClean="0"/>
              <a:t> </a:t>
            </a:r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de-DE" dirty="0" err="1" smtClean="0"/>
              <a:t>things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082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75196" y="980728"/>
            <a:ext cx="4756844" cy="2424112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rgbClr val="C00000"/>
                </a:solidFill>
              </a:rPr>
              <a:t>Simulation </a:t>
            </a:r>
            <a:r>
              <a:rPr lang="de-DE" b="1" dirty="0" err="1" smtClean="0">
                <a:solidFill>
                  <a:srgbClr val="C00000"/>
                </a:solidFill>
              </a:rPr>
              <a:t>only</a:t>
            </a:r>
            <a:endParaRPr lang="de-DE" b="1" dirty="0" smtClean="0">
              <a:solidFill>
                <a:srgbClr val="C00000"/>
              </a:solidFill>
            </a:endParaRPr>
          </a:p>
          <a:p>
            <a:r>
              <a:rPr lang="de-DE" dirty="0" smtClean="0"/>
              <a:t>3D </a:t>
            </a:r>
            <a:r>
              <a:rPr lang="de-DE" dirty="0"/>
              <a:t>USRBIN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ambient</a:t>
            </a:r>
            <a:r>
              <a:rPr lang="de-DE" dirty="0"/>
              <a:t> dose </a:t>
            </a:r>
            <a:r>
              <a:rPr lang="de-DE" dirty="0" err="1"/>
              <a:t>equivalent</a:t>
            </a:r>
            <a:r>
              <a:rPr lang="de-DE" dirty="0"/>
              <a:t> H</a:t>
            </a:r>
            <a:r>
              <a:rPr lang="de-DE" baseline="30000" dirty="0"/>
              <a:t>*</a:t>
            </a:r>
            <a:r>
              <a:rPr lang="de-DE" dirty="0"/>
              <a:t>(10) </a:t>
            </a:r>
            <a:r>
              <a:rPr lang="de-DE" dirty="0">
                <a:solidFill>
                  <a:schemeClr val="accent6"/>
                </a:solidFill>
              </a:rPr>
              <a:t>(</a:t>
            </a:r>
            <a:r>
              <a:rPr lang="de-DE" dirty="0" err="1">
                <a:solidFill>
                  <a:schemeClr val="accent6"/>
                </a:solidFill>
              </a:rPr>
              <a:t>nice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to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look</a:t>
            </a:r>
            <a:r>
              <a:rPr lang="de-DE" dirty="0">
                <a:solidFill>
                  <a:schemeClr val="accent6"/>
                </a:solidFill>
              </a:rPr>
              <a:t> at)</a:t>
            </a:r>
          </a:p>
          <a:p>
            <a:r>
              <a:rPr lang="de-DE" dirty="0"/>
              <a:t>USRBDX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photon</a:t>
            </a:r>
            <a:r>
              <a:rPr lang="de-DE" dirty="0"/>
              <a:t> </a:t>
            </a:r>
            <a:r>
              <a:rPr lang="de-DE" dirty="0" err="1"/>
              <a:t>spectra</a:t>
            </a:r>
            <a:endParaRPr lang="de-DE" dirty="0"/>
          </a:p>
          <a:p>
            <a:r>
              <a:rPr lang="de-DE" dirty="0"/>
              <a:t>USRBDX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neutron</a:t>
            </a:r>
            <a:r>
              <a:rPr lang="de-DE" dirty="0"/>
              <a:t> </a:t>
            </a:r>
            <a:r>
              <a:rPr lang="de-DE" dirty="0" err="1"/>
              <a:t>spectrum</a:t>
            </a:r>
            <a:r>
              <a:rPr lang="de-DE" dirty="0"/>
              <a:t> in </a:t>
            </a:r>
            <a:r>
              <a:rPr lang="de-DE" dirty="0" err="1" smtClean="0"/>
              <a:t>position</a:t>
            </a:r>
            <a:r>
              <a:rPr lang="de-DE" dirty="0" smtClean="0"/>
              <a:t> A</a:t>
            </a:r>
            <a:endParaRPr lang="de-DE" dirty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E914A-D9D5-4F58-B499-4EA1E75C73D2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Scoring</a:t>
            </a:r>
            <a:endParaRPr lang="de-DE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5364088" y="980728"/>
            <a:ext cx="3600525" cy="2424112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rgbClr val="C00000"/>
                </a:solidFill>
              </a:rPr>
              <a:t>Simulation &amp; </a:t>
            </a:r>
            <a:r>
              <a:rPr lang="de-DE" b="1" dirty="0" err="1" smtClean="0">
                <a:solidFill>
                  <a:srgbClr val="C00000"/>
                </a:solidFill>
              </a:rPr>
              <a:t>measurement</a:t>
            </a:r>
            <a:endParaRPr lang="de-DE" b="1" dirty="0" smtClean="0">
              <a:solidFill>
                <a:srgbClr val="C00000"/>
              </a:solidFill>
            </a:endParaRPr>
          </a:p>
          <a:p>
            <a:r>
              <a:rPr lang="de-DE" dirty="0" err="1" smtClean="0"/>
              <a:t>Deposited</a:t>
            </a:r>
            <a:r>
              <a:rPr lang="de-DE" dirty="0" smtClean="0"/>
              <a:t> </a:t>
            </a:r>
            <a:r>
              <a:rPr lang="de-DE" dirty="0" err="1"/>
              <a:t>energy</a:t>
            </a:r>
            <a:r>
              <a:rPr lang="de-DE" dirty="0"/>
              <a:t> in </a:t>
            </a:r>
            <a:r>
              <a:rPr lang="de-DE" dirty="0" err="1"/>
              <a:t>ion</a:t>
            </a:r>
            <a:r>
              <a:rPr lang="de-DE" dirty="0"/>
              <a:t> </a:t>
            </a:r>
            <a:r>
              <a:rPr lang="de-DE" dirty="0" err="1"/>
              <a:t>chamber</a:t>
            </a:r>
            <a:r>
              <a:rPr lang="de-DE" dirty="0"/>
              <a:t> </a:t>
            </a:r>
            <a:r>
              <a:rPr lang="de-DE" dirty="0" smtClean="0"/>
              <a:t>gas</a:t>
            </a:r>
            <a:r>
              <a:rPr lang="de-DE" dirty="0"/>
              <a:t/>
            </a:r>
            <a:br>
              <a:rPr lang="de-DE" dirty="0"/>
            </a:br>
            <a:r>
              <a:rPr lang="de-DE" dirty="0">
                <a:solidFill>
                  <a:schemeClr val="accent6"/>
                </a:solidFill>
              </a:rPr>
              <a:t>(</a:t>
            </a:r>
            <a:r>
              <a:rPr lang="de-DE" dirty="0" err="1">
                <a:solidFill>
                  <a:schemeClr val="accent6"/>
                </a:solidFill>
                <a:sym typeface="Wingdings" panose="05000000000000000000" pitchFamily="2" charset="2"/>
              </a:rPr>
              <a:t>to</a:t>
            </a:r>
            <a:r>
              <a:rPr lang="de-DE" dirty="0">
                <a:solidFill>
                  <a:schemeClr val="accent6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chemeClr val="accent6"/>
                </a:solidFill>
                <a:sym typeface="Wingdings" panose="05000000000000000000" pitchFamily="2" charset="2"/>
              </a:rPr>
              <a:t>calculate</a:t>
            </a:r>
            <a:r>
              <a:rPr lang="de-DE" dirty="0">
                <a:solidFill>
                  <a:schemeClr val="accent6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chemeClr val="accent6"/>
                </a:solidFill>
                <a:sym typeface="Wingdings" panose="05000000000000000000" pitchFamily="2" charset="2"/>
              </a:rPr>
              <a:t>current</a:t>
            </a:r>
            <a:r>
              <a:rPr lang="de-DE" dirty="0" smtClean="0">
                <a:solidFill>
                  <a:schemeClr val="accent6"/>
                </a:solidFill>
              </a:rPr>
              <a:t>)</a:t>
            </a:r>
            <a:endParaRPr lang="de-DE" dirty="0">
              <a:solidFill>
                <a:schemeClr val="accent6"/>
              </a:solidFill>
            </a:endParaRPr>
          </a:p>
          <a:p>
            <a:r>
              <a:rPr lang="de-DE" dirty="0"/>
              <a:t>H</a:t>
            </a:r>
            <a:r>
              <a:rPr lang="de-DE" baseline="30000" dirty="0"/>
              <a:t>*</a:t>
            </a:r>
            <a:r>
              <a:rPr lang="de-DE" dirty="0"/>
              <a:t>(10)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neutrons</a:t>
            </a:r>
            <a:r>
              <a:rPr lang="de-DE" dirty="0"/>
              <a:t> in </a:t>
            </a:r>
            <a:r>
              <a:rPr lang="de-DE" dirty="0" err="1" smtClean="0"/>
              <a:t>position</a:t>
            </a:r>
            <a:r>
              <a:rPr lang="de-DE" dirty="0" smtClean="0"/>
              <a:t> A</a:t>
            </a:r>
            <a:endParaRPr lang="de-DE" dirty="0">
              <a:solidFill>
                <a:schemeClr val="accent6"/>
              </a:solidFill>
            </a:endParaRPr>
          </a:p>
          <a:p>
            <a:endParaRPr lang="de-DE" dirty="0"/>
          </a:p>
          <a:p>
            <a:endParaRPr lang="de-DE" dirty="0"/>
          </a:p>
        </p:txBody>
      </p:sp>
      <p:pic>
        <p:nvPicPr>
          <p:cNvPr id="15" name="Picture 2"/>
          <p:cNvPicPr>
            <a:picLocks noGrp="1" noChangeAspect="1" noChangeArrowheads="1"/>
          </p:cNvPicPr>
          <p:nvPr>
            <p:ph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2996952"/>
            <a:ext cx="7157666" cy="371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08304" y="4149080"/>
            <a:ext cx="17956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500 </a:t>
            </a:r>
            <a:r>
              <a:rPr lang="de-DE" dirty="0" err="1" smtClean="0"/>
              <a:t>pC</a:t>
            </a:r>
            <a:r>
              <a:rPr lang="de-DE" dirty="0" smtClean="0"/>
              <a:t> </a:t>
            </a:r>
            <a:r>
              <a:rPr lang="de-DE" dirty="0" err="1" smtClean="0"/>
              <a:t>bunches</a:t>
            </a:r>
            <a:endParaRPr lang="de-DE" dirty="0" smtClean="0"/>
          </a:p>
          <a:p>
            <a:r>
              <a:rPr lang="de-DE" dirty="0" smtClean="0"/>
              <a:t>10 Hz</a:t>
            </a:r>
          </a:p>
          <a:p>
            <a:r>
              <a:rPr lang="de-DE" dirty="0" smtClean="0"/>
              <a:t>(5 </a:t>
            </a:r>
            <a:r>
              <a:rPr lang="de-DE" dirty="0" err="1" smtClean="0"/>
              <a:t>nA</a:t>
            </a:r>
            <a:r>
              <a:rPr lang="de-DE" dirty="0" smtClean="0"/>
              <a:t>)</a:t>
            </a:r>
          </a:p>
          <a:p>
            <a:r>
              <a:rPr lang="de-DE" dirty="0" smtClean="0"/>
              <a:t>y-</a:t>
            </a:r>
            <a:r>
              <a:rPr lang="de-DE" dirty="0" err="1" smtClean="0"/>
              <a:t>avg</a:t>
            </a:r>
            <a:r>
              <a:rPr lang="de-DE" dirty="0" smtClean="0"/>
              <a:t>. ± 20 cm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922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A39FDD-B8A3-4E6A-BFB2-FC0B5C519B4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Detectors</a:t>
            </a:r>
            <a:endParaRPr lang="de-DE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179388" y="1125538"/>
            <a:ext cx="4316412" cy="201543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rgbClr val="C00000"/>
                </a:solidFill>
              </a:rPr>
              <a:t>PTW 32002</a:t>
            </a:r>
            <a:br>
              <a:rPr lang="de-DE" b="1" dirty="0" smtClean="0">
                <a:solidFill>
                  <a:srgbClr val="C00000"/>
                </a:solidFill>
              </a:rPr>
            </a:br>
            <a:r>
              <a:rPr lang="de-DE" b="1" dirty="0" err="1" smtClean="0">
                <a:solidFill>
                  <a:srgbClr val="C00000"/>
                </a:solidFill>
              </a:rPr>
              <a:t>spherical</a:t>
            </a:r>
            <a:r>
              <a:rPr lang="de-DE" b="1" dirty="0" smtClean="0">
                <a:solidFill>
                  <a:srgbClr val="C00000"/>
                </a:solidFill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</a:rPr>
              <a:t>ionization</a:t>
            </a:r>
            <a:r>
              <a:rPr lang="de-DE" b="1" dirty="0" smtClean="0">
                <a:solidFill>
                  <a:srgbClr val="C00000"/>
                </a:solidFill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</a:rPr>
              <a:t>chamber</a:t>
            </a:r>
            <a:endParaRPr lang="de-DE" b="1" dirty="0" smtClean="0">
              <a:solidFill>
                <a:srgbClr val="C00000"/>
              </a:solidFill>
            </a:endParaRPr>
          </a:p>
          <a:p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air</a:t>
            </a:r>
            <a:r>
              <a:rPr lang="de-DE" dirty="0" smtClean="0"/>
              <a:t> </a:t>
            </a:r>
            <a:r>
              <a:rPr lang="de-DE" dirty="0" err="1" smtClean="0"/>
              <a:t>volume</a:t>
            </a:r>
            <a:r>
              <a:rPr lang="de-DE" dirty="0" smtClean="0"/>
              <a:t>: 1182.7 cm³</a:t>
            </a:r>
          </a:p>
          <a:p>
            <a:r>
              <a:rPr lang="de-DE" dirty="0" err="1" smtClean="0"/>
              <a:t>Outer</a:t>
            </a:r>
            <a:r>
              <a:rPr lang="de-DE" dirty="0" smtClean="0"/>
              <a:t> wall: 3 mm </a:t>
            </a:r>
            <a:r>
              <a:rPr lang="de-DE" dirty="0" err="1" smtClean="0"/>
              <a:t>polyoxymethylene</a:t>
            </a:r>
            <a:endParaRPr lang="de-DE" dirty="0" smtClean="0"/>
          </a:p>
          <a:p>
            <a:r>
              <a:rPr lang="de-DE" dirty="0" err="1" smtClean="0"/>
              <a:t>Inner</a:t>
            </a:r>
            <a:r>
              <a:rPr lang="de-DE" dirty="0" smtClean="0"/>
              <a:t> </a:t>
            </a:r>
            <a:r>
              <a:rPr lang="de-DE" dirty="0" err="1" smtClean="0"/>
              <a:t>sphere</a:t>
            </a:r>
            <a:r>
              <a:rPr lang="de-DE" dirty="0" smtClean="0"/>
              <a:t>: 10 cm </a:t>
            </a:r>
            <a:r>
              <a:rPr lang="de-DE" dirty="0" smtClean="0">
                <a:sym typeface="Symbol"/>
              </a:rPr>
              <a:t></a:t>
            </a:r>
            <a:r>
              <a:rPr lang="de-DE" dirty="0" smtClean="0"/>
              <a:t> </a:t>
            </a:r>
            <a:r>
              <a:rPr lang="de-DE" dirty="0" err="1" smtClean="0"/>
              <a:t>polystyrene</a:t>
            </a:r>
            <a:endParaRPr lang="de-DE" dirty="0" smtClean="0"/>
          </a:p>
          <a:p>
            <a:r>
              <a:rPr lang="de-DE" dirty="0" err="1" smtClean="0"/>
              <a:t>Keithley</a:t>
            </a:r>
            <a:r>
              <a:rPr lang="de-DE" dirty="0" smtClean="0"/>
              <a:t> 6517 </a:t>
            </a:r>
            <a:r>
              <a:rPr lang="de-DE" dirty="0" err="1" smtClean="0"/>
              <a:t>electrometer</a:t>
            </a:r>
            <a:endParaRPr lang="de-DE" dirty="0"/>
          </a:p>
        </p:txBody>
      </p:sp>
      <p:pic>
        <p:nvPicPr>
          <p:cNvPr id="15" name="Picture 2"/>
          <p:cNvPicPr>
            <a:picLocks noGrp="1" noChangeAspect="1" noChangeArrowheads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966" y="3510781"/>
            <a:ext cx="4176018" cy="2835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316413" cy="201543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rgbClr val="C00000"/>
                </a:solidFill>
              </a:rPr>
              <a:t>Framework Scientific ABC1260</a:t>
            </a:r>
            <a:br>
              <a:rPr lang="de-DE" b="1" dirty="0" smtClean="0">
                <a:solidFill>
                  <a:srgbClr val="C00000"/>
                </a:solidFill>
              </a:rPr>
            </a:br>
            <a:r>
              <a:rPr lang="de-DE" b="1" dirty="0" err="1" smtClean="0">
                <a:solidFill>
                  <a:srgbClr val="C00000"/>
                </a:solidFill>
              </a:rPr>
              <a:t>neutron</a:t>
            </a:r>
            <a:r>
              <a:rPr lang="de-DE" b="1" dirty="0" smtClean="0">
                <a:solidFill>
                  <a:srgbClr val="C00000"/>
                </a:solidFill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</a:rPr>
              <a:t>detector</a:t>
            </a:r>
            <a:endParaRPr lang="de-DE" b="1" dirty="0" smtClean="0">
              <a:solidFill>
                <a:srgbClr val="C00000"/>
              </a:solidFill>
            </a:endParaRPr>
          </a:p>
          <a:p>
            <a:r>
              <a:rPr lang="de-DE" dirty="0" err="1" smtClean="0"/>
              <a:t>Superheated</a:t>
            </a:r>
            <a:r>
              <a:rPr lang="de-DE" dirty="0" smtClean="0"/>
              <a:t> </a:t>
            </a:r>
            <a:r>
              <a:rPr lang="de-DE" dirty="0" err="1" smtClean="0"/>
              <a:t>drop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endParaRPr lang="de-DE" dirty="0" smtClean="0"/>
          </a:p>
          <a:p>
            <a:r>
              <a:rPr lang="de-DE" dirty="0" err="1" smtClean="0"/>
              <a:t>Acoustic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mechanism</a:t>
            </a:r>
            <a:endParaRPr lang="de-DE" dirty="0" smtClean="0"/>
          </a:p>
          <a:p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volume</a:t>
            </a:r>
            <a:r>
              <a:rPr lang="de-DE" dirty="0" smtClean="0"/>
              <a:t>: 10 cm³ SDD-100 </a:t>
            </a:r>
            <a:r>
              <a:rPr lang="de-DE" dirty="0" err="1" smtClean="0"/>
              <a:t>vial</a:t>
            </a:r>
            <a:endParaRPr lang="de-DE" dirty="0" smtClean="0"/>
          </a:p>
          <a:p>
            <a:r>
              <a:rPr lang="de-DE" dirty="0" err="1" smtClean="0"/>
              <a:t>Calibrated</a:t>
            </a:r>
            <a:r>
              <a:rPr lang="de-DE" dirty="0" smtClean="0"/>
              <a:t> vs. H</a:t>
            </a:r>
            <a:r>
              <a:rPr lang="de-DE" baseline="30000" dirty="0" smtClean="0"/>
              <a:t>*</a:t>
            </a:r>
            <a:r>
              <a:rPr lang="de-DE" dirty="0" smtClean="0"/>
              <a:t>(10)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AmBe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1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92279" y="3501008"/>
            <a:ext cx="3459102" cy="283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027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half" idx="1"/>
          </p:nvPr>
        </p:nvSpPr>
        <p:spPr>
          <a:xfrm>
            <a:off x="179388" y="980728"/>
            <a:ext cx="4176588" cy="2808312"/>
          </a:xfrm>
        </p:spPr>
        <p:txBody>
          <a:bodyPr/>
          <a:lstStyle/>
          <a:p>
            <a:r>
              <a:rPr lang="en-US" dirty="0" smtClean="0"/>
              <a:t>Ion chamber model in simulation</a:t>
            </a:r>
          </a:p>
          <a:p>
            <a:r>
              <a:rPr lang="en-US" dirty="0" smtClean="0"/>
              <a:t>Score deposited energy in “enclosed air” region</a:t>
            </a:r>
          </a:p>
          <a:p>
            <a:r>
              <a:rPr lang="en-US" dirty="0" smtClean="0"/>
              <a:t>Calculate </a:t>
            </a:r>
            <a:r>
              <a:rPr lang="en-US" dirty="0" smtClean="0"/>
              <a:t>released charge per primary (</a:t>
            </a:r>
            <a:r>
              <a:rPr lang="en-US" dirty="0"/>
              <a:t>34 eV </a:t>
            </a:r>
            <a:r>
              <a:rPr lang="en-US" dirty="0" smtClean="0"/>
              <a:t>for 1 e</a:t>
            </a:r>
            <a:r>
              <a:rPr lang="en-US" baseline="30000" dirty="0" smtClean="0"/>
              <a:t>−</a:t>
            </a:r>
            <a:r>
              <a:rPr lang="en-US" dirty="0" smtClean="0"/>
              <a:t>-ion pair)</a:t>
            </a:r>
          </a:p>
          <a:p>
            <a:r>
              <a:rPr lang="en-US" dirty="0" smtClean="0"/>
              <a:t>Scale to bunch </a:t>
            </a:r>
            <a:r>
              <a:rPr lang="en-US" dirty="0" smtClean="0"/>
              <a:t>charge/current</a:t>
            </a:r>
          </a:p>
          <a:p>
            <a:r>
              <a:rPr lang="en-US" dirty="0"/>
              <a:t>Hard to reach good statistics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LPB everywhere except target region; weak importance </a:t>
            </a:r>
            <a:r>
              <a:rPr lang="en-US" dirty="0" smtClean="0">
                <a:sym typeface="Wingdings" panose="05000000000000000000" pitchFamily="2" charset="2"/>
              </a:rPr>
              <a:t>biasing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A39FDD-B8A3-4E6A-BFB2-FC0B5C519B44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Ionization</a:t>
            </a:r>
            <a:r>
              <a:rPr lang="de-DE" dirty="0" smtClean="0"/>
              <a:t> </a:t>
            </a:r>
            <a:r>
              <a:rPr lang="de-DE" dirty="0" err="1" smtClean="0"/>
              <a:t>Chamber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endParaRPr lang="de-DE" dirty="0"/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4008" y="3661648"/>
            <a:ext cx="4324796" cy="2647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D:\Talks\20141201 – FLUKA Course\img\MeasurementPositions.png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34"/>
          <a:stretch/>
        </p:blipFill>
        <p:spPr bwMode="auto">
          <a:xfrm>
            <a:off x="4648200" y="1214762"/>
            <a:ext cx="4316413" cy="224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val 16"/>
          <p:cNvSpPr/>
          <p:nvPr/>
        </p:nvSpPr>
        <p:spPr>
          <a:xfrm>
            <a:off x="251520" y="4293096"/>
            <a:ext cx="2016224" cy="2016224"/>
          </a:xfrm>
          <a:prstGeom prst="ellipse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Oval 18"/>
          <p:cNvSpPr/>
          <p:nvPr/>
        </p:nvSpPr>
        <p:spPr>
          <a:xfrm>
            <a:off x="831776" y="4873352"/>
            <a:ext cx="855712" cy="8557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259632" y="4873352"/>
            <a:ext cx="1512168" cy="42785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718735" y="4653136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Inner</a:t>
            </a:r>
            <a:r>
              <a:rPr lang="de-DE" dirty="0"/>
              <a:t> </a:t>
            </a:r>
            <a:r>
              <a:rPr lang="de-DE" dirty="0" err="1" smtClean="0"/>
              <a:t>electrode</a:t>
            </a:r>
            <a:endParaRPr lang="de-DE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2015716" y="4441304"/>
            <a:ext cx="756084" cy="21392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18735" y="4221088"/>
            <a:ext cx="1837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Outer</a:t>
            </a:r>
            <a:r>
              <a:rPr lang="de-DE" dirty="0" smtClean="0"/>
              <a:t> </a:t>
            </a:r>
            <a:r>
              <a:rPr lang="de-DE" dirty="0" err="1" smtClean="0"/>
              <a:t>electrode</a:t>
            </a:r>
            <a:endParaRPr lang="de-DE" dirty="0"/>
          </a:p>
        </p:txBody>
      </p:sp>
      <p:sp>
        <p:nvSpPr>
          <p:cNvPr id="27" name="TextBox 26"/>
          <p:cNvSpPr txBox="1"/>
          <p:nvPr/>
        </p:nvSpPr>
        <p:spPr>
          <a:xfrm>
            <a:off x="2718735" y="5085184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Enclosed</a:t>
            </a:r>
            <a:r>
              <a:rPr lang="de-DE" dirty="0" smtClean="0"/>
              <a:t> </a:t>
            </a:r>
            <a:r>
              <a:rPr lang="de-DE" dirty="0" err="1" smtClean="0"/>
              <a:t>air</a:t>
            </a:r>
            <a:endParaRPr lang="de-DE" dirty="0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015716" y="5269850"/>
            <a:ext cx="756084" cy="21392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half" idx="1"/>
          </p:nvPr>
        </p:nvSpPr>
        <p:spPr>
          <a:xfrm>
            <a:off x="179388" y="1125539"/>
            <a:ext cx="4176588" cy="2375470"/>
          </a:xfrm>
        </p:spPr>
        <p:txBody>
          <a:bodyPr/>
          <a:lstStyle/>
          <a:p>
            <a:r>
              <a:rPr lang="en-US" dirty="0" smtClean="0"/>
              <a:t>Neutron detector in position A</a:t>
            </a:r>
          </a:p>
          <a:p>
            <a:r>
              <a:rPr lang="en-US" dirty="0" smtClean="0"/>
              <a:t>Score DOSE-EQ in detector position (in air, no model present)</a:t>
            </a:r>
          </a:p>
          <a:p>
            <a:r>
              <a:rPr lang="en-US" dirty="0" smtClean="0"/>
              <a:t>Scale to bunch charge</a:t>
            </a:r>
          </a:p>
          <a:p>
            <a:r>
              <a:rPr lang="en-US" dirty="0" smtClean="0"/>
              <a:t>Compare to measurement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A39FDD-B8A3-4E6A-BFB2-FC0B5C519B4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Neutron Dose </a:t>
            </a:r>
            <a:r>
              <a:rPr lang="de-DE" dirty="0" err="1" smtClean="0"/>
              <a:t>Equivalent</a:t>
            </a:r>
            <a:endParaRPr lang="de-DE" dirty="0"/>
          </a:p>
        </p:txBody>
      </p:sp>
      <p:pic>
        <p:nvPicPr>
          <p:cNvPr id="16" name="Picture 3" descr="D:\Talks\20141201 – FLUKA Course\img\MeasurementPositions.png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34"/>
          <a:stretch/>
        </p:blipFill>
        <p:spPr bwMode="auto">
          <a:xfrm>
            <a:off x="4648200" y="1214762"/>
            <a:ext cx="4316413" cy="224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99907"/>
            <a:ext cx="3263173" cy="2572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340" y="3586308"/>
            <a:ext cx="4028132" cy="315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571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A39FDD-B8A3-4E6A-BFB2-FC0B5C519B44}" type="slidenum">
              <a:rPr lang="en-GB" smtClean="0">
                <a:solidFill>
                  <a:srgbClr val="000000"/>
                </a:solidFill>
              </a:rPr>
              <a:pPr/>
              <a:t>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Spectra</a:t>
            </a:r>
            <a:endParaRPr lang="de-DE" dirty="0"/>
          </a:p>
        </p:txBody>
      </p:sp>
      <p:pic>
        <p:nvPicPr>
          <p:cNvPr id="12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921" y="3741192"/>
            <a:ext cx="3594210" cy="2712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179388" y="1125538"/>
            <a:ext cx="4248596" cy="2424112"/>
          </a:xfrm>
        </p:spPr>
        <p:txBody>
          <a:bodyPr/>
          <a:lstStyle/>
          <a:p>
            <a:r>
              <a:rPr lang="en-US" dirty="0" smtClean="0"/>
              <a:t>2 runs with special transport &amp; production cutoffs</a:t>
            </a:r>
            <a:endParaRPr lang="en-US" dirty="0"/>
          </a:p>
          <a:p>
            <a:r>
              <a:rPr lang="en-US" dirty="0" smtClean="0"/>
              <a:t>Detector </a:t>
            </a:r>
            <a:r>
              <a:rPr lang="en-US" dirty="0" smtClean="0"/>
              <a:t>model </a:t>
            </a:r>
            <a:r>
              <a:rPr lang="en-US" dirty="0" smtClean="0"/>
              <a:t>consists of air</a:t>
            </a:r>
            <a:endParaRPr lang="en-US" dirty="0" smtClean="0"/>
          </a:p>
          <a:p>
            <a:r>
              <a:rPr lang="en-US" dirty="0" smtClean="0"/>
              <a:t>USRBDX at outer detector sphere</a:t>
            </a:r>
            <a:endParaRPr lang="en-US" dirty="0"/>
          </a:p>
          <a:p>
            <a:r>
              <a:rPr lang="en-US" dirty="0" err="1" smtClean="0"/>
              <a:t>Fluence</a:t>
            </a:r>
            <a:r>
              <a:rPr lang="en-US" dirty="0" smtClean="0"/>
              <a:t> scoring</a:t>
            </a:r>
          </a:p>
          <a:p>
            <a:r>
              <a:rPr lang="en-US" dirty="0" err="1" smtClean="0"/>
              <a:t>Isolethargic</a:t>
            </a:r>
            <a:r>
              <a:rPr lang="en-US" dirty="0" smtClean="0"/>
              <a:t> plots: Area proportional to number of particles</a:t>
            </a:r>
            <a:endParaRPr lang="en-US" dirty="0"/>
          </a:p>
        </p:txBody>
      </p:sp>
      <p:pic>
        <p:nvPicPr>
          <p:cNvPr id="18" name="Picture 2"/>
          <p:cNvPicPr>
            <a:picLocks noGrp="1" noChangeAspect="1" noChangeArrowheads="1"/>
          </p:cNvPicPr>
          <p:nvPr>
            <p:ph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6666" y="3741192"/>
            <a:ext cx="3526618" cy="271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 descr="D:\Talks\20141201 – FLUKA Course\img\MeasurementPositions.png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34"/>
          <a:stretch/>
        </p:blipFill>
        <p:spPr bwMode="auto">
          <a:xfrm>
            <a:off x="4651228" y="1212616"/>
            <a:ext cx="4310357" cy="224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43608" y="350100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C00000"/>
                </a:solidFill>
              </a:rPr>
              <a:t>Photons</a:t>
            </a:r>
            <a:endParaRPr lang="de-DE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08104" y="350100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C00000"/>
                </a:solidFill>
              </a:rPr>
              <a:t>Neutrons</a:t>
            </a:r>
            <a:endParaRPr lang="de-DE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9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" y="2132856"/>
            <a:ext cx="8199561" cy="33123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144562"/>
            <a:ext cx="8928100" cy="692150"/>
          </a:xfrm>
          <a:prstGeom prst="rect">
            <a:avLst/>
          </a:prstGeom>
        </p:spPr>
        <p:txBody>
          <a:bodyPr/>
          <a:lstStyle/>
          <a:p>
            <a:r>
              <a:rPr lang="it-IT" dirty="0" smtClean="0"/>
              <a:t>The FERMI Free-Electron Laser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>
                <a:solidFill>
                  <a:srgbClr val="000000"/>
                </a:solidFill>
              </a:rPr>
              <a:pPr/>
              <a:t>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15719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FERMI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seeded</a:t>
            </a:r>
            <a:r>
              <a:rPr lang="de-DE" dirty="0" smtClean="0"/>
              <a:t> </a:t>
            </a:r>
            <a:r>
              <a:rPr lang="de-DE" dirty="0" err="1" smtClean="0"/>
              <a:t>free-electron</a:t>
            </a:r>
            <a:r>
              <a:rPr lang="de-DE" dirty="0" smtClean="0"/>
              <a:t> </a:t>
            </a:r>
            <a:r>
              <a:rPr lang="de-DE" dirty="0" err="1" smtClean="0"/>
              <a:t>laser</a:t>
            </a:r>
            <a:r>
              <a:rPr lang="de-DE" dirty="0" smtClean="0"/>
              <a:t> </a:t>
            </a:r>
            <a:r>
              <a:rPr lang="de-DE" dirty="0" err="1" smtClean="0"/>
              <a:t>driven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a 1.5 </a:t>
            </a:r>
            <a:r>
              <a:rPr lang="de-DE" dirty="0" err="1" smtClean="0"/>
              <a:t>GeV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linac</a:t>
            </a:r>
            <a:r>
              <a:rPr lang="de-DE" dirty="0" smtClean="0"/>
              <a:t>.</a:t>
            </a:r>
          </a:p>
        </p:txBody>
      </p:sp>
      <p:pic>
        <p:nvPicPr>
          <p:cNvPr id="18" name="Picture 2" descr="D:\Talks\20141201 – FLUKA Course\img\FERMI_overview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78" y="2348880"/>
            <a:ext cx="8038644" cy="162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741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>
          <a:xfrm>
            <a:off x="179388" y="1125538"/>
            <a:ext cx="3816548" cy="5000625"/>
          </a:xfrm>
        </p:spPr>
        <p:txBody>
          <a:bodyPr/>
          <a:lstStyle/>
          <a:p>
            <a:r>
              <a:rPr lang="en-US" dirty="0"/>
              <a:t>Simplified geometry</a:t>
            </a:r>
          </a:p>
          <a:p>
            <a:r>
              <a:rPr lang="en-US" dirty="0" smtClean="0"/>
              <a:t>Some estimated material properties (concrete composition, graphite density)</a:t>
            </a:r>
          </a:p>
          <a:p>
            <a:r>
              <a:rPr lang="en-US" dirty="0" smtClean="0"/>
              <a:t>For </a:t>
            </a:r>
            <a:r>
              <a:rPr lang="en-US" dirty="0"/>
              <a:t>practical </a:t>
            </a:r>
            <a:r>
              <a:rPr lang="en-US" dirty="0" smtClean="0"/>
              <a:t>purposes: Good agreement with measurements</a:t>
            </a:r>
          </a:p>
          <a:p>
            <a:r>
              <a:rPr lang="en-US" dirty="0" smtClean="0"/>
              <a:t>Nice tool to understand</a:t>
            </a:r>
            <a:br>
              <a:rPr lang="en-US" dirty="0" smtClean="0"/>
            </a:br>
            <a:r>
              <a:rPr lang="en-US" dirty="0" smtClean="0"/>
              <a:t>radiation fields around the accelerator</a:t>
            </a:r>
          </a:p>
          <a:p>
            <a:r>
              <a:rPr lang="en-US" dirty="0" smtClean="0"/>
              <a:t>Extremely helpful for “what if”</a:t>
            </a:r>
            <a:br>
              <a:rPr lang="en-US" dirty="0" smtClean="0"/>
            </a:br>
            <a:r>
              <a:rPr lang="en-US" dirty="0" smtClean="0"/>
              <a:t>scenarios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A39FDD-B8A3-4E6A-BFB2-FC0B5C519B44}" type="slidenum">
              <a:rPr lang="en-GB" smtClean="0">
                <a:solidFill>
                  <a:srgbClr val="000000"/>
                </a:solidFill>
              </a:rPr>
              <a:pPr/>
              <a:t>20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Conclusions</a:t>
            </a:r>
            <a:endParaRPr lang="de-DE" dirty="0"/>
          </a:p>
        </p:txBody>
      </p:sp>
      <p:pic>
        <p:nvPicPr>
          <p:cNvPr id="17" name="Picture 2" descr="C:\Data\Graphics\Elettra\Luftbilder\IMG_19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7936" t="59" r="4488" b="1379"/>
          <a:stretch>
            <a:fillRect/>
          </a:stretch>
        </p:blipFill>
        <p:spPr bwMode="auto">
          <a:xfrm>
            <a:off x="4576067" y="1268760"/>
            <a:ext cx="4128437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2339752" y="5301208"/>
            <a:ext cx="446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chemeClr val="bg2"/>
                </a:solidFill>
              </a:rPr>
              <a:t>L. Fröhlich, K. </a:t>
            </a:r>
            <a:r>
              <a:rPr lang="de-DE" sz="1200" dirty="0" err="1">
                <a:solidFill>
                  <a:schemeClr val="bg2"/>
                </a:solidFill>
              </a:rPr>
              <a:t>Casarin</a:t>
            </a:r>
            <a:r>
              <a:rPr lang="de-DE" sz="1200" dirty="0">
                <a:solidFill>
                  <a:schemeClr val="bg2"/>
                </a:solidFill>
              </a:rPr>
              <a:t> &amp; A. </a:t>
            </a:r>
            <a:r>
              <a:rPr lang="de-DE" sz="1200" dirty="0" err="1">
                <a:solidFill>
                  <a:schemeClr val="bg2"/>
                </a:solidFill>
              </a:rPr>
              <a:t>Vascotto</a:t>
            </a:r>
            <a:r>
              <a:rPr lang="de-DE" sz="1200" dirty="0">
                <a:solidFill>
                  <a:schemeClr val="bg2"/>
                </a:solidFill>
              </a:rPr>
              <a:t>,</a:t>
            </a:r>
          </a:p>
          <a:p>
            <a:pPr algn="ctr"/>
            <a:r>
              <a:rPr lang="de-DE" sz="1200" dirty="0"/>
              <a:t>Simulation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measurement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radiation</a:t>
            </a:r>
            <a:r>
              <a:rPr lang="de-DE" sz="1200" dirty="0"/>
              <a:t> </a:t>
            </a:r>
            <a:r>
              <a:rPr lang="de-DE" sz="1200" dirty="0" err="1"/>
              <a:t>field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/>
            </a:r>
            <a:br>
              <a:rPr lang="de-DE" sz="1200" dirty="0" smtClean="0"/>
            </a:br>
            <a:r>
              <a:rPr lang="de-DE" sz="1200" dirty="0" smtClean="0"/>
              <a:t>1.4-GeV </a:t>
            </a:r>
            <a:r>
              <a:rPr lang="de-DE" sz="1200" dirty="0" err="1"/>
              <a:t>electron</a:t>
            </a:r>
            <a:r>
              <a:rPr lang="de-DE" sz="1200" dirty="0"/>
              <a:t> </a:t>
            </a:r>
            <a:r>
              <a:rPr lang="de-DE" sz="1200" dirty="0" smtClean="0"/>
              <a:t>beam </a:t>
            </a:r>
            <a:r>
              <a:rPr lang="de-DE" sz="1200" dirty="0" err="1" smtClean="0"/>
              <a:t>dump</a:t>
            </a:r>
            <a:r>
              <a:rPr lang="de-DE" sz="1200" dirty="0" smtClean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FERMI </a:t>
            </a:r>
            <a:r>
              <a:rPr lang="de-DE" sz="1200" dirty="0" err="1"/>
              <a:t>free-electron</a:t>
            </a:r>
            <a:r>
              <a:rPr lang="de-DE" sz="1200" dirty="0"/>
              <a:t> </a:t>
            </a:r>
            <a:r>
              <a:rPr lang="de-DE" sz="1200" dirty="0" err="1"/>
              <a:t>laser</a:t>
            </a:r>
            <a:r>
              <a:rPr lang="de-DE" sz="1200" dirty="0"/>
              <a:t>,</a:t>
            </a:r>
          </a:p>
          <a:p>
            <a:pPr algn="ctr"/>
            <a:r>
              <a:rPr lang="de-DE" sz="1200" dirty="0">
                <a:solidFill>
                  <a:schemeClr val="bg2"/>
                </a:solidFill>
              </a:rPr>
              <a:t>Radiation </a:t>
            </a:r>
            <a:r>
              <a:rPr lang="de-DE" sz="1200" dirty="0" err="1">
                <a:solidFill>
                  <a:schemeClr val="bg2"/>
                </a:solidFill>
              </a:rPr>
              <a:t>Protection</a:t>
            </a:r>
            <a:r>
              <a:rPr lang="de-DE" sz="1200" dirty="0">
                <a:solidFill>
                  <a:schemeClr val="bg2"/>
                </a:solidFill>
              </a:rPr>
              <a:t> </a:t>
            </a:r>
            <a:r>
              <a:rPr lang="de-DE" sz="1200" dirty="0" err="1">
                <a:solidFill>
                  <a:schemeClr val="bg2"/>
                </a:solidFill>
              </a:rPr>
              <a:t>Dosimetry</a:t>
            </a:r>
            <a:r>
              <a:rPr lang="de-DE" sz="1200" dirty="0">
                <a:solidFill>
                  <a:schemeClr val="bg2"/>
                </a:solidFill>
              </a:rPr>
              <a:t> (2014)</a:t>
            </a:r>
            <a:br>
              <a:rPr lang="de-DE" sz="1200" dirty="0">
                <a:solidFill>
                  <a:schemeClr val="bg2"/>
                </a:solidFill>
              </a:rPr>
            </a:br>
            <a:r>
              <a:rPr lang="de-DE" sz="1200" dirty="0" smtClean="0">
                <a:hlinkClick r:id="rId3"/>
              </a:rPr>
              <a:t>doi:10.1093/</a:t>
            </a:r>
            <a:r>
              <a:rPr lang="de-DE" sz="1200" dirty="0" err="1" smtClean="0">
                <a:hlinkClick r:id="rId3"/>
              </a:rPr>
              <a:t>rpd</a:t>
            </a:r>
            <a:r>
              <a:rPr lang="de-DE" sz="1200" dirty="0" smtClean="0">
                <a:hlinkClick r:id="rId3"/>
              </a:rPr>
              <a:t>/ncu138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1537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Spare </a:t>
            </a:r>
            <a:r>
              <a:rPr lang="de-DE" dirty="0" err="1" smtClean="0"/>
              <a:t>Slides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E914A-D9D5-4F58-B499-4EA1E75C73D2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… </a:t>
            </a:r>
            <a:r>
              <a:rPr lang="de-DE" dirty="0" err="1" smtClean="0"/>
              <a:t>or</a:t>
            </a:r>
            <a:r>
              <a:rPr lang="de-DE" dirty="0" smtClean="0"/>
              <a:t>: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not fit in </a:t>
            </a:r>
            <a:r>
              <a:rPr lang="de-DE" dirty="0" err="1" smtClean="0"/>
              <a:t>elsewhere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183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E914A-D9D5-4F58-B499-4EA1E75C73D2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Dependence</a:t>
            </a:r>
            <a:r>
              <a:rPr lang="de-DE" dirty="0" smtClean="0"/>
              <a:t> PTW 32002</a:t>
            </a:r>
            <a:endParaRPr lang="de-DE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" y="1446437"/>
            <a:ext cx="9134990" cy="435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74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Dependence</a:t>
            </a:r>
            <a:r>
              <a:rPr lang="de-DE" dirty="0" smtClean="0"/>
              <a:t> SDD-100</a:t>
            </a:r>
            <a:endParaRPr lang="de-D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8" y="942382"/>
            <a:ext cx="9090666" cy="53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79912" y="5445224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(</a:t>
            </a:r>
            <a:r>
              <a:rPr lang="de-DE" sz="1400" dirty="0" err="1" smtClean="0"/>
              <a:t>kinetic</a:t>
            </a:r>
            <a:r>
              <a:rPr lang="de-DE" sz="1400" dirty="0" smtClean="0"/>
              <a:t> </a:t>
            </a:r>
            <a:r>
              <a:rPr lang="de-DE" sz="1400" dirty="0" err="1" smtClean="0"/>
              <a:t>energy</a:t>
            </a:r>
            <a:r>
              <a:rPr lang="de-DE" sz="1400" dirty="0" smtClean="0"/>
              <a:t>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0815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996952"/>
            <a:ext cx="9144000" cy="504056"/>
          </a:xfrm>
        </p:spPr>
        <p:txBody>
          <a:bodyPr/>
          <a:lstStyle/>
          <a:p>
            <a:r>
              <a:rPr lang="de-DE" dirty="0" err="1" smtClean="0"/>
              <a:t>Magnetic</a:t>
            </a:r>
            <a:r>
              <a:rPr lang="de-DE" dirty="0" smtClean="0"/>
              <a:t> Fields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3571876"/>
            <a:ext cx="9144000" cy="428628"/>
          </a:xfrm>
        </p:spPr>
        <p:txBody>
          <a:bodyPr/>
          <a:lstStyle/>
          <a:p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magfld.f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rule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all.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327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2" descr="D:\Projects\2013-07 MBD radiation paper\fig\raytracing\mbd_benchmark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07"/>
            <a:ext cx="9165894" cy="687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5364088" y="1988840"/>
            <a:ext cx="223224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… </a:t>
            </a:r>
            <a:r>
              <a:rPr lang="de-DE" dirty="0" err="1" smtClean="0">
                <a:solidFill>
                  <a:schemeClr val="tx1"/>
                </a:solidFill>
              </a:rPr>
              <a:t>more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strike="sngStrike" dirty="0" err="1" smtClean="0">
                <a:solidFill>
                  <a:schemeClr val="tx1"/>
                </a:solidFill>
              </a:rPr>
              <a:t>problems</a:t>
            </a:r>
            <a:endParaRPr lang="de-DE" strike="sngStrike" dirty="0" smtClean="0">
              <a:solidFill>
                <a:schemeClr val="tx1"/>
              </a:solidFill>
            </a:endParaRPr>
          </a:p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challenges</a:t>
            </a:r>
            <a:r>
              <a:rPr lang="de-DE" dirty="0" smtClean="0">
                <a:solidFill>
                  <a:schemeClr val="tx1"/>
                </a:solidFill>
              </a:rPr>
              <a:t>!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767015" y="2564904"/>
            <a:ext cx="1525065" cy="5768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283968" y="2709464"/>
            <a:ext cx="1008112" cy="4675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865179" y="2852936"/>
            <a:ext cx="558062" cy="3240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194362" y="2852936"/>
            <a:ext cx="457758" cy="4320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194362" y="2852936"/>
            <a:ext cx="673782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75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E914A-D9D5-4F58-B499-4EA1E75C73D2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Not just a title…</a:t>
            </a:r>
            <a:endParaRPr lang="de-DE" dirty="0"/>
          </a:p>
        </p:txBody>
      </p:sp>
      <p:pic>
        <p:nvPicPr>
          <p:cNvPr id="9" name="Picture 2" descr="D:\Talks\20141201 – FLUKA Course\img\Magnetic fields\00 InputHea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1311275"/>
            <a:ext cx="691515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2267744" y="1268760"/>
            <a:ext cx="576064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54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Magnet </a:t>
            </a:r>
            <a:r>
              <a:rPr lang="de-DE" dirty="0" err="1" smtClean="0"/>
              <a:t>setup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region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endParaRPr lang="de-DE" dirty="0"/>
          </a:p>
        </p:txBody>
      </p:sp>
      <p:pic>
        <p:nvPicPr>
          <p:cNvPr id="10" name="Picture 3" descr="D:\Talks\20141201 – FLUKA Course\img\Magnetic fields\01 MagfldLfirst.pn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38"/>
          <a:stretch/>
        </p:blipFill>
        <p:spPr bwMode="auto">
          <a:xfrm>
            <a:off x="245452" y="1200208"/>
            <a:ext cx="4398556" cy="359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D:\Talks\20141201 – FLUKA Course\img\Magnetic fields\02 MagfldMagnetInit.pn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71"/>
          <a:stretch/>
        </p:blipFill>
        <p:spPr bwMode="auto">
          <a:xfrm>
            <a:off x="4788024" y="1196752"/>
            <a:ext cx="435597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26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05E0CD-CAFE-440E-A7BE-97CE0D047286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Not so </a:t>
            </a:r>
            <a:r>
              <a:rPr lang="de-DE" dirty="0" err="1" smtClean="0"/>
              <a:t>nice</a:t>
            </a:r>
            <a:r>
              <a:rPr lang="de-DE" dirty="0" smtClean="0"/>
              <a:t>: </a:t>
            </a:r>
            <a:r>
              <a:rPr lang="de-DE" dirty="0" err="1" smtClean="0"/>
              <a:t>Lattices</a:t>
            </a:r>
            <a:endParaRPr lang="de-DE" dirty="0"/>
          </a:p>
        </p:txBody>
      </p:sp>
      <p:pic>
        <p:nvPicPr>
          <p:cNvPr id="7" name="Picture 2" descr="D:\Talks\20141201 – FLUKA Course\img\Magnetic fields\03 CallMyAddLattice.pn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" b="27877"/>
          <a:stretch/>
        </p:blipFill>
        <p:spPr bwMode="auto">
          <a:xfrm>
            <a:off x="179387" y="1916832"/>
            <a:ext cx="4614349" cy="347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Talks\20141201 – FLUKA Course\img\Magnetic fields\04 MyAddLattice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59252"/>
            <a:ext cx="4316413" cy="233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19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05E0CD-CAFE-440E-A7BE-97CE0D047286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Field </a:t>
            </a:r>
            <a:r>
              <a:rPr lang="de-DE" dirty="0" err="1" smtClean="0"/>
              <a:t>calculation</a:t>
            </a:r>
            <a:r>
              <a:rPr lang="de-DE" dirty="0" smtClean="0"/>
              <a:t>: More </a:t>
            </a:r>
            <a:r>
              <a:rPr lang="de-DE" dirty="0" err="1" smtClean="0"/>
              <a:t>fun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lattices</a:t>
            </a:r>
            <a:endParaRPr lang="de-DE" dirty="0"/>
          </a:p>
        </p:txBody>
      </p:sp>
      <p:pic>
        <p:nvPicPr>
          <p:cNvPr id="7" name="Picture 2" descr="D:\Talks\20141201 – FLUKA Course\img\Magnetic fields\05 InitialTransformAndMagFld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32666"/>
            <a:ext cx="4636332" cy="454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Talks\20141201 – FLUKA Course\img\Magnetic fields\06 FinalTransform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041" y="2420888"/>
            <a:ext cx="4316413" cy="223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51520" y="2204864"/>
            <a:ext cx="4032448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ounded Rectangle 10"/>
          <p:cNvSpPr/>
          <p:nvPr/>
        </p:nvSpPr>
        <p:spPr>
          <a:xfrm>
            <a:off x="4725501" y="2957875"/>
            <a:ext cx="4032448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44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Geometry</a:t>
            </a:r>
            <a:r>
              <a:rPr lang="de-DE" dirty="0" smtClean="0"/>
              <a:t> – In </a:t>
            </a:r>
            <a:r>
              <a:rPr lang="de-DE" dirty="0" err="1" smtClean="0"/>
              <a:t>Broad</a:t>
            </a:r>
            <a:r>
              <a:rPr lang="de-DE" dirty="0" smtClean="0"/>
              <a:t> </a:t>
            </a:r>
            <a:r>
              <a:rPr lang="de-DE" dirty="0" err="1" smtClean="0"/>
              <a:t>Strokes</a:t>
            </a:r>
            <a:endParaRPr lang="de-DE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103" y="1125538"/>
            <a:ext cx="6167794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755576" y="2276872"/>
            <a:ext cx="576064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7" name="Explosion 1 16"/>
          <p:cNvSpPr/>
          <p:nvPr/>
        </p:nvSpPr>
        <p:spPr>
          <a:xfrm>
            <a:off x="4716016" y="4005064"/>
            <a:ext cx="1152128" cy="1584176"/>
          </a:xfrm>
          <a:prstGeom prst="irregularSeal1">
            <a:avLst/>
          </a:prstGeom>
          <a:solidFill>
            <a:srgbClr val="FBDF53">
              <a:alpha val="3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5" name="Group 14"/>
          <p:cNvGrpSpPr/>
          <p:nvPr/>
        </p:nvGrpSpPr>
        <p:grpSpPr>
          <a:xfrm>
            <a:off x="7524328" y="4581128"/>
            <a:ext cx="218516" cy="584448"/>
            <a:chOff x="7953884" y="3573016"/>
            <a:chExt cx="218516" cy="584448"/>
          </a:xfrm>
        </p:grpSpPr>
        <p:sp>
          <p:nvSpPr>
            <p:cNvPr id="2" name="Smiley Face 1"/>
            <p:cNvSpPr/>
            <p:nvPr/>
          </p:nvSpPr>
          <p:spPr>
            <a:xfrm>
              <a:off x="7956376" y="3573016"/>
              <a:ext cx="216024" cy="216024"/>
            </a:xfrm>
            <a:prstGeom prst="smileyFac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" name="Straight Connector 6"/>
            <p:cNvCxnSpPr>
              <a:stCxn id="2" idx="4"/>
            </p:cNvCxnSpPr>
            <p:nvPr/>
          </p:nvCxnSpPr>
          <p:spPr>
            <a:xfrm>
              <a:off x="8064388" y="3789040"/>
              <a:ext cx="0" cy="216024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8064388" y="4005064"/>
              <a:ext cx="108012" cy="1524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7956376" y="4005064"/>
              <a:ext cx="108012" cy="1524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064388" y="3852664"/>
              <a:ext cx="108012" cy="1524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953884" y="3852664"/>
              <a:ext cx="108012" cy="1524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IEC NPN Transistor Symbol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20888"/>
            <a:ext cx="504056" cy="58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Lightning Bolt 21"/>
          <p:cNvSpPr/>
          <p:nvPr/>
        </p:nvSpPr>
        <p:spPr>
          <a:xfrm>
            <a:off x="5220072" y="2420888"/>
            <a:ext cx="360040" cy="363370"/>
          </a:xfrm>
          <a:prstGeom prst="lightningBol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636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Main Beam </a:t>
            </a:r>
            <a:r>
              <a:rPr lang="de-DE" dirty="0" err="1" smtClean="0"/>
              <a:t>Dump</a:t>
            </a:r>
            <a:endParaRPr lang="de-D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280920" cy="2889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:\My Pictures\Beamline Photos\FERMI\FERMI 0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3" b="10959"/>
          <a:stretch/>
        </p:blipFill>
        <p:spPr bwMode="auto">
          <a:xfrm>
            <a:off x="2339752" y="4001478"/>
            <a:ext cx="4562069" cy="2618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9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Main Beam </a:t>
            </a:r>
            <a:r>
              <a:rPr lang="de-DE" dirty="0" err="1" smtClean="0"/>
              <a:t>Dump</a:t>
            </a:r>
            <a:endParaRPr lang="de-DE" dirty="0"/>
          </a:p>
        </p:txBody>
      </p:sp>
      <p:pic>
        <p:nvPicPr>
          <p:cNvPr id="6" name="Picture 2" descr="H:\My Pictures\Beamline Photos\FERMI\FERMI 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125538"/>
            <a:ext cx="66675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37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996952"/>
            <a:ext cx="9144000" cy="504056"/>
          </a:xfrm>
        </p:spPr>
        <p:txBody>
          <a:bodyPr/>
          <a:lstStyle/>
          <a:p>
            <a:r>
              <a:rPr lang="de-DE" dirty="0" err="1" smtClean="0"/>
              <a:t>Fluka</a:t>
            </a:r>
            <a:r>
              <a:rPr lang="de-DE" dirty="0" smtClean="0"/>
              <a:t> </a:t>
            </a:r>
            <a:r>
              <a:rPr lang="de-DE" dirty="0" err="1" smtClean="0"/>
              <a:t>Geometry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3571876"/>
            <a:ext cx="9144000" cy="428628"/>
          </a:xfrm>
        </p:spPr>
        <p:txBody>
          <a:bodyPr/>
          <a:lstStyle/>
          <a:p>
            <a:r>
              <a:rPr lang="de-DE" dirty="0" err="1" smtClean="0"/>
              <a:t>Lattices</a:t>
            </a:r>
            <a:r>
              <a:rPr lang="de-DE" dirty="0" smtClean="0"/>
              <a:t>,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reason</a:t>
            </a:r>
            <a:r>
              <a:rPr lang="de-DE" dirty="0" smtClean="0"/>
              <a:t> at all.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141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Positions</a:t>
            </a:r>
            <a:endParaRPr lang="de-DE" dirty="0"/>
          </a:p>
        </p:txBody>
      </p:sp>
      <p:pic>
        <p:nvPicPr>
          <p:cNvPr id="9" name="Picture 3" descr="D:\Talks\20141201 – FLUKA Course\img\MeasurementPosition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028157"/>
            <a:ext cx="7056784" cy="519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179512" y="980728"/>
            <a:ext cx="3960440" cy="936104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dirty="0" smtClean="0">
                <a:solidFill>
                  <a:srgbClr val="C00000"/>
                </a:solidFill>
              </a:rPr>
              <a:t>A</a:t>
            </a:r>
            <a:r>
              <a:rPr lang="de-DE" dirty="0" smtClean="0">
                <a:solidFill>
                  <a:schemeClr val="tx1"/>
                </a:solidFill>
              </a:rPr>
              <a:t>–</a:t>
            </a:r>
            <a:r>
              <a:rPr lang="de-DE" b="1" dirty="0" smtClean="0">
                <a:solidFill>
                  <a:srgbClr val="C00000"/>
                </a:solidFill>
              </a:rPr>
              <a:t>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Ionization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chamber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currents</a:t>
            </a:r>
            <a:endParaRPr lang="de-DE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rgbClr val="C00000"/>
                </a:solidFill>
              </a:rPr>
              <a:t>A</a:t>
            </a:r>
            <a:r>
              <a:rPr lang="de-DE" dirty="0" smtClean="0">
                <a:solidFill>
                  <a:schemeClr val="bg1"/>
                </a:solidFill>
              </a:rPr>
              <a:t>–</a:t>
            </a:r>
            <a:r>
              <a:rPr lang="de-DE" b="1" dirty="0" smtClean="0">
                <a:solidFill>
                  <a:schemeClr val="bg1"/>
                </a:solidFill>
              </a:rPr>
              <a:t>D</a:t>
            </a:r>
            <a:r>
              <a:rPr lang="de-DE" dirty="0" smtClean="0">
                <a:solidFill>
                  <a:schemeClr val="tx1"/>
                </a:solidFill>
              </a:rPr>
              <a:t> Neutron dose </a:t>
            </a:r>
            <a:r>
              <a:rPr lang="de-DE" dirty="0" err="1" smtClean="0">
                <a:solidFill>
                  <a:schemeClr val="tx1"/>
                </a:solidFill>
              </a:rPr>
              <a:t>equivalent</a:t>
            </a:r>
            <a:r>
              <a:rPr lang="de-DE" dirty="0" smtClean="0">
                <a:solidFill>
                  <a:schemeClr val="tx1"/>
                </a:solidFill>
              </a:rPr>
              <a:t> H</a:t>
            </a:r>
            <a:r>
              <a:rPr lang="de-DE" baseline="30000" dirty="0" smtClean="0">
                <a:solidFill>
                  <a:schemeClr val="tx1"/>
                </a:solidFill>
              </a:rPr>
              <a:t>*</a:t>
            </a:r>
            <a:r>
              <a:rPr lang="de-DE" dirty="0" smtClean="0">
                <a:solidFill>
                  <a:schemeClr val="tx1"/>
                </a:solidFill>
              </a:rPr>
              <a:t>(10)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9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22F9F-D89A-49AC-9153-80C88C816AF8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2" descr="D:\Projects\2013-07 MBD radiation paper\fig\raytracing\mbd_benchmark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07"/>
            <a:ext cx="9165894" cy="687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511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E914A-D9D5-4F58-B499-4EA1E75C73D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 View</a:t>
            </a:r>
            <a:endParaRPr lang="de-DE" dirty="0"/>
          </a:p>
        </p:txBody>
      </p:sp>
      <p:pic>
        <p:nvPicPr>
          <p:cNvPr id="9" name="Picture 2" descr="D:\Talks\20141201 – FLUKA Course\img\Parkin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680501"/>
            <a:ext cx="8785225" cy="389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9512" y="5157192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</a:rPr>
              <a:t>Black Hole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3225750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solidFill>
                  <a:schemeClr val="bg1"/>
                </a:solidFill>
              </a:rPr>
              <a:t>Parking</a:t>
            </a:r>
            <a:endParaRPr lang="de-DE" dirty="0">
              <a:solidFill>
                <a:schemeClr val="bg1"/>
              </a:solidFill>
            </a:endParaRPr>
          </a:p>
          <a:p>
            <a:pPr algn="ctr"/>
            <a:r>
              <a:rPr lang="de-DE" dirty="0" smtClean="0">
                <a:solidFill>
                  <a:schemeClr val="bg1"/>
                </a:solidFill>
              </a:rPr>
              <a:t>Lot</a:t>
            </a:r>
          </a:p>
          <a:p>
            <a:pPr algn="ctr"/>
            <a:r>
              <a:rPr lang="de-DE" dirty="0" smtClean="0">
                <a:solidFill>
                  <a:schemeClr val="bg1"/>
                </a:solidFill>
              </a:rPr>
              <a:t>(z ≈ 0 m)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9" y="3369766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</a:rPr>
              <a:t>Simulation</a:t>
            </a:r>
          </a:p>
          <a:p>
            <a:pPr algn="ctr"/>
            <a:r>
              <a:rPr lang="de-DE" dirty="0" err="1" smtClean="0">
                <a:solidFill>
                  <a:schemeClr val="bg1"/>
                </a:solidFill>
              </a:rPr>
              <a:t>Geometry</a:t>
            </a:r>
            <a:endParaRPr lang="de-DE" dirty="0" smtClean="0">
              <a:solidFill>
                <a:schemeClr val="bg1"/>
              </a:solidFill>
            </a:endParaRPr>
          </a:p>
          <a:p>
            <a:pPr algn="ctr"/>
            <a:r>
              <a:rPr lang="de-DE" dirty="0">
                <a:solidFill>
                  <a:schemeClr val="bg1"/>
                </a:solidFill>
              </a:rPr>
              <a:t>(z ≈ </a:t>
            </a:r>
            <a:r>
              <a:rPr lang="de-DE" dirty="0" smtClean="0">
                <a:solidFill>
                  <a:schemeClr val="bg1"/>
                </a:solidFill>
              </a:rPr>
              <a:t>280</a:t>
            </a:r>
            <a:r>
              <a:rPr lang="de-DE" dirty="0">
                <a:solidFill>
                  <a:schemeClr val="bg1"/>
                </a:solidFill>
              </a:rPr>
              <a:t> m</a:t>
            </a:r>
            <a:r>
              <a:rPr lang="de-DE" dirty="0" smtClean="0">
                <a:solidFill>
                  <a:schemeClr val="bg1"/>
                </a:solidFill>
              </a:rPr>
              <a:t>)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65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Benutzerdefiniertes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Benutzerdefiniertes Desig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470</Words>
  <Application>Microsoft Office PowerPoint</Application>
  <PresentationFormat>On-screen Show (4:3)</PresentationFormat>
  <Paragraphs>139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Benutzerdefiniertes Design</vt:lpstr>
      <vt:lpstr>The Electron Beam Dump of the FERMI FEL</vt:lpstr>
      <vt:lpstr>The FERMI Free-Electron Laser</vt:lpstr>
      <vt:lpstr>The Geometry – In Broad Strokes</vt:lpstr>
      <vt:lpstr>The Main Beam Dump</vt:lpstr>
      <vt:lpstr>The Main Beam Dump</vt:lpstr>
      <vt:lpstr>Fluka Geometry</vt:lpstr>
      <vt:lpstr>Measurement Positions</vt:lpstr>
      <vt:lpstr>PowerPoint Presentation</vt:lpstr>
      <vt:lpstr>Top View</vt:lpstr>
      <vt:lpstr>Parking Lot (Top View)</vt:lpstr>
      <vt:lpstr>Transforms</vt:lpstr>
      <vt:lpstr>Bodies</vt:lpstr>
      <vt:lpstr>Clone Regions &amp; Lattice Cards</vt:lpstr>
      <vt:lpstr>Scoring &amp; Results</vt:lpstr>
      <vt:lpstr>Scoring</vt:lpstr>
      <vt:lpstr>Detectors</vt:lpstr>
      <vt:lpstr>Ionization Chamber Current</vt:lpstr>
      <vt:lpstr>Neutron Dose Equivalent</vt:lpstr>
      <vt:lpstr>Energy Spectra</vt:lpstr>
      <vt:lpstr>Conclusions</vt:lpstr>
      <vt:lpstr>Spare Slides</vt:lpstr>
      <vt:lpstr>Energy Dependence PTW 32002</vt:lpstr>
      <vt:lpstr>Energy Dependence SDD-100</vt:lpstr>
      <vt:lpstr>Magnetic Fields</vt:lpstr>
      <vt:lpstr>PowerPoint Presentation</vt:lpstr>
      <vt:lpstr>Not just a title…</vt:lpstr>
      <vt:lpstr>Magnet setup by machine and region name</vt:lpstr>
      <vt:lpstr>Not so nice: Lattices</vt:lpstr>
      <vt:lpstr>Field calculation: More fun with lattices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Lars Fröhlich</dc:creator>
  <cp:lastModifiedBy>Lars Fröhlich</cp:lastModifiedBy>
  <cp:revision>329</cp:revision>
  <dcterms:created xsi:type="dcterms:W3CDTF">2009-04-27T14:27:48Z</dcterms:created>
  <dcterms:modified xsi:type="dcterms:W3CDTF">2014-11-28T14:50:55Z</dcterms:modified>
</cp:coreProperties>
</file>