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5" r:id="rId4"/>
    <p:sldId id="262" r:id="rId5"/>
    <p:sldId id="259" r:id="rId6"/>
    <p:sldId id="260" r:id="rId7"/>
    <p:sldId id="261" r:id="rId8"/>
    <p:sldId id="263" r:id="rId9"/>
    <p:sldId id="258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0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5AD98-9982-4F79-8497-573AC736E135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084A8-77A9-4625-B793-EA8CB2686B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585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7C5DB-41BF-4B35-B1E1-5C68F632DABE}" type="datetime1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7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3A3E0-9C85-429C-BE56-9F4E3A2E601E}" type="datetime1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66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24A3-8B84-42B7-87A3-4C711752AC60}" type="datetime1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793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3BAE9-D293-47C9-AAE6-BE1E05C13E68}" type="datetime1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91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18FEE-5FB4-4923-A778-74E9E6EF8383}" type="datetime1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299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0E53-F769-4EFC-93D1-E1BA2F4B0591}" type="datetime1">
              <a:rPr lang="en-GB" smtClean="0"/>
              <a:t>10/02/2016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564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D9620-F7DE-4177-BF34-A3745903CE12}" type="datetime1">
              <a:rPr lang="en-GB" smtClean="0"/>
              <a:t>10/02/2016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252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3D007-3A47-4E1A-8355-CA8B4892190F}" type="datetime1">
              <a:rPr lang="en-GB" smtClean="0"/>
              <a:t>10/02/2016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68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26E2-F7C6-4D5B-AD44-A7E749D0445D}" type="datetime1">
              <a:rPr lang="en-GB" smtClean="0"/>
              <a:t>10/02/2016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068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5A7F-7030-4E3D-9B3B-9CA1883B5ADB}" type="datetime1">
              <a:rPr lang="en-GB" smtClean="0"/>
              <a:t>10/02/2016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46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D002-668A-4B08-A803-5616196DCB6B}" type="datetime1">
              <a:rPr lang="en-GB" smtClean="0"/>
              <a:t>10/02/2016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11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8554-D855-45A1-9CBB-A73B80E9B4E5}" type="datetime1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2B3F6-82B8-41E8-B8DC-D115A5F087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7147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12843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/>
          <a:lstStyle/>
          <a:p>
            <a:r>
              <a:rPr lang="fr-CH" dirty="0" err="1" smtClean="0"/>
              <a:t>Experience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igloo2 </a:t>
            </a:r>
            <a:r>
              <a:rPr lang="fr-CH" dirty="0" err="1" smtClean="0"/>
              <a:t>FPGAs</a:t>
            </a:r>
            <a:r>
              <a:rPr lang="fr-CH" dirty="0" smtClean="0"/>
              <a:t> in the CMS HCAL </a:t>
            </a:r>
            <a:r>
              <a:rPr lang="fr-CH" dirty="0" smtClean="0"/>
              <a:t>upgrade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Tullio </a:t>
            </a:r>
            <a:r>
              <a:rPr lang="fr-CH" dirty="0" err="1" smtClean="0"/>
              <a:t>Grassi</a:t>
            </a:r>
            <a:endParaRPr lang="fr-CH" dirty="0" smtClean="0"/>
          </a:p>
          <a:p>
            <a:r>
              <a:rPr lang="fr-CH" dirty="0" err="1" smtClean="0"/>
              <a:t>Univ</a:t>
            </a:r>
            <a:r>
              <a:rPr lang="fr-CH" dirty="0" smtClean="0"/>
              <a:t> of Maryland, USA</a:t>
            </a:r>
          </a:p>
          <a:p>
            <a:r>
              <a:rPr lang="fr-CH" dirty="0" smtClean="0"/>
              <a:t>10 </a:t>
            </a:r>
            <a:r>
              <a:rPr lang="fr-CH" dirty="0" err="1" smtClean="0"/>
              <a:t>Feb</a:t>
            </a:r>
            <a:r>
              <a:rPr lang="fr-CH" dirty="0" smtClean="0"/>
              <a:t>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874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Remote</a:t>
            </a:r>
            <a:r>
              <a:rPr lang="fr-CH" dirty="0" smtClean="0"/>
              <a:t> </a:t>
            </a:r>
            <a:r>
              <a:rPr lang="fr-CH" dirty="0" err="1" smtClean="0"/>
              <a:t>programming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CH" dirty="0" smtClean="0"/>
              <a:t>Our front-end has been </a:t>
            </a:r>
            <a:r>
              <a:rPr lang="fr-CH" dirty="0" err="1" smtClean="0"/>
              <a:t>designed</a:t>
            </a:r>
            <a:r>
              <a:rPr lang="fr-CH" dirty="0" smtClean="0"/>
              <a:t> to support </a:t>
            </a:r>
            <a:r>
              <a:rPr lang="fr-CH" dirty="0" err="1" smtClean="0"/>
              <a:t>remote-programming</a:t>
            </a:r>
            <a:r>
              <a:rPr lang="fr-CH" dirty="0" smtClean="0"/>
              <a:t> of certain igloo2 </a:t>
            </a:r>
            <a:r>
              <a:rPr lang="fr-CH" dirty="0" err="1" smtClean="0"/>
              <a:t>FPGAs</a:t>
            </a:r>
            <a:r>
              <a:rPr lang="fr-CH" dirty="0" smtClean="0"/>
              <a:t> (not the igloo2 </a:t>
            </a:r>
            <a:r>
              <a:rPr lang="fr-CH" dirty="0" err="1" smtClean="0"/>
              <a:t>supporting</a:t>
            </a:r>
            <a:r>
              <a:rPr lang="fr-CH" dirty="0" smtClean="0"/>
              <a:t> the Control </a:t>
            </a:r>
            <a:r>
              <a:rPr lang="fr-CH" dirty="0" err="1" smtClean="0"/>
              <a:t>link</a:t>
            </a:r>
            <a:r>
              <a:rPr lang="fr-CH" dirty="0" smtClean="0"/>
              <a:t>).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The </a:t>
            </a:r>
            <a:r>
              <a:rPr lang="fr-CH" dirty="0" err="1" smtClean="0"/>
              <a:t>programming</a:t>
            </a:r>
            <a:r>
              <a:rPr lang="fr-CH" dirty="0" smtClean="0"/>
              <a:t> file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streamed</a:t>
            </a:r>
            <a:r>
              <a:rPr lang="fr-CH" dirty="0" smtClean="0"/>
              <a:t> over the control </a:t>
            </a:r>
            <a:r>
              <a:rPr lang="fr-CH" dirty="0" err="1" smtClean="0"/>
              <a:t>link</a:t>
            </a:r>
            <a:r>
              <a:rPr lang="fr-CH" dirty="0" smtClean="0"/>
              <a:t>. </a:t>
            </a:r>
            <a:r>
              <a:rPr lang="fr-CH" dirty="0" err="1" smtClean="0"/>
              <a:t>Then</a:t>
            </a:r>
            <a:r>
              <a:rPr lang="fr-CH" dirty="0" smtClean="0"/>
              <a:t> a ProASIC3L FPGA </a:t>
            </a:r>
            <a:r>
              <a:rPr lang="fr-CH" dirty="0" err="1" smtClean="0"/>
              <a:t>converts</a:t>
            </a:r>
            <a:r>
              <a:rPr lang="fr-CH" dirty="0" smtClean="0"/>
              <a:t> the format, and drive the JTAG </a:t>
            </a:r>
            <a:r>
              <a:rPr lang="fr-CH" dirty="0" err="1" smtClean="0"/>
              <a:t>lines</a:t>
            </a:r>
            <a:r>
              <a:rPr lang="fr-CH" dirty="0" smtClean="0"/>
              <a:t> of the </a:t>
            </a:r>
            <a:r>
              <a:rPr lang="fr-CH" dirty="0" err="1" smtClean="0"/>
              <a:t>target</a:t>
            </a:r>
            <a:r>
              <a:rPr lang="fr-CH" dirty="0" smtClean="0"/>
              <a:t> igloo2 FPGA.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got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to </a:t>
            </a:r>
            <a:r>
              <a:rPr lang="fr-CH" dirty="0" err="1" smtClean="0"/>
              <a:t>work</a:t>
            </a:r>
            <a:r>
              <a:rPr lang="fr-CH" dirty="0" smtClean="0"/>
              <a:t>, but </a:t>
            </a:r>
            <a:r>
              <a:rPr lang="fr-CH" dirty="0" err="1" smtClean="0"/>
              <a:t>occasionally</a:t>
            </a:r>
            <a:r>
              <a:rPr lang="fr-CH" dirty="0" smtClean="0"/>
              <a:t> the </a:t>
            </a:r>
            <a:r>
              <a:rPr lang="fr-CH" dirty="0" err="1" smtClean="0"/>
              <a:t>operation</a:t>
            </a:r>
            <a:r>
              <a:rPr lang="fr-CH" dirty="0" smtClean="0"/>
              <a:t> </a:t>
            </a:r>
            <a:r>
              <a:rPr lang="fr-CH" dirty="0" err="1" smtClean="0"/>
              <a:t>fails</a:t>
            </a:r>
            <a:r>
              <a:rPr lang="fr-CH" dirty="0" smtClean="0"/>
              <a:t>.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Not </a:t>
            </a:r>
            <a:r>
              <a:rPr lang="fr-CH" dirty="0" err="1" smtClean="0"/>
              <a:t>clear</a:t>
            </a:r>
            <a:r>
              <a:rPr lang="fr-CH" dirty="0" smtClean="0"/>
              <a:t> </a:t>
            </a:r>
            <a:r>
              <a:rPr lang="fr-CH" dirty="0" err="1" smtClean="0"/>
              <a:t>while</a:t>
            </a:r>
            <a:r>
              <a:rPr lang="fr-CH" dirty="0" smtClean="0"/>
              <a:t>, but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seems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just</a:t>
            </a:r>
            <a:r>
              <a:rPr lang="fr-CH" dirty="0" smtClean="0"/>
              <a:t> </a:t>
            </a:r>
            <a:r>
              <a:rPr lang="fr-CH" dirty="0" err="1" smtClean="0"/>
              <a:t>repeat</a:t>
            </a:r>
            <a:r>
              <a:rPr lang="fr-CH" dirty="0" smtClean="0"/>
              <a:t> the </a:t>
            </a:r>
            <a:r>
              <a:rPr lang="fr-CH" dirty="0" err="1" smtClean="0"/>
              <a:t>operation</a:t>
            </a:r>
            <a:r>
              <a:rPr lang="fr-CH" dirty="0" smtClean="0"/>
              <a:t> till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succeed</a:t>
            </a:r>
            <a:r>
              <a:rPr lang="fr-CH" dirty="0" smtClean="0"/>
              <a:t>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878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898261">
            <a:off x="395536" y="2780928"/>
            <a:ext cx="8229600" cy="1143000"/>
          </a:xfrm>
        </p:spPr>
        <p:txBody>
          <a:bodyPr>
            <a:noAutofit/>
          </a:bodyPr>
          <a:lstStyle/>
          <a:p>
            <a:r>
              <a:rPr lang="fr-CH" sz="8800" dirty="0" smtClean="0"/>
              <a:t>Questions ?</a:t>
            </a:r>
            <a:endParaRPr lang="en-GB" sz="8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35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fr-CH" dirty="0" smtClean="0"/>
              <a:t>Date code and </a:t>
            </a:r>
            <a:r>
              <a:rPr lang="fr-CH" dirty="0" err="1" smtClean="0"/>
              <a:t>silicon</a:t>
            </a:r>
            <a:r>
              <a:rPr lang="fr-CH" dirty="0" smtClean="0"/>
              <a:t> </a:t>
            </a:r>
            <a:r>
              <a:rPr lang="fr-CH" dirty="0" err="1" smtClean="0"/>
              <a:t>revisions</a:t>
            </a:r>
            <a:r>
              <a:rPr lang="fr-CH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485740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CH" dirty="0" err="1" smtClean="0"/>
              <a:t>Microsemi</a:t>
            </a:r>
            <a:r>
              <a:rPr lang="fr-CH" dirty="0" smtClean="0"/>
              <a:t> has </a:t>
            </a:r>
            <a:r>
              <a:rPr lang="fr-CH" dirty="0" err="1" smtClean="0"/>
              <a:t>changed</a:t>
            </a:r>
            <a:r>
              <a:rPr lang="fr-CH" dirty="0" smtClean="0"/>
              <a:t> a few times the </a:t>
            </a:r>
            <a:r>
              <a:rPr lang="fr-CH" dirty="0" err="1" smtClean="0"/>
              <a:t>revision</a:t>
            </a:r>
            <a:r>
              <a:rPr lang="fr-CH" dirty="0" smtClean="0"/>
              <a:t> of </a:t>
            </a:r>
            <a:r>
              <a:rPr lang="fr-CH" dirty="0" err="1" smtClean="0"/>
              <a:t>silicon</a:t>
            </a:r>
            <a:r>
              <a:rPr lang="fr-CH" dirty="0" smtClean="0"/>
              <a:t> chips </a:t>
            </a:r>
            <a:r>
              <a:rPr lang="fr-CH" dirty="0" err="1" smtClean="0"/>
              <a:t>inside</a:t>
            </a:r>
            <a:r>
              <a:rPr lang="fr-CH" dirty="0" smtClean="0"/>
              <a:t> the package, </a:t>
            </a:r>
            <a:r>
              <a:rPr lang="fr-CH" dirty="0" err="1" smtClean="0"/>
              <a:t>without</a:t>
            </a:r>
            <a:r>
              <a:rPr lang="fr-CH" dirty="0" smtClean="0"/>
              <a:t> </a:t>
            </a:r>
            <a:r>
              <a:rPr lang="fr-CH" dirty="0" err="1" smtClean="0"/>
              <a:t>notifying</a:t>
            </a:r>
            <a:r>
              <a:rPr lang="fr-CH" dirty="0" smtClean="0"/>
              <a:t> </a:t>
            </a:r>
            <a:r>
              <a:rPr lang="fr-CH" dirty="0" err="1" smtClean="0"/>
              <a:t>customers</a:t>
            </a:r>
            <a:r>
              <a:rPr lang="fr-CH" dirty="0" smtClean="0"/>
              <a:t>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err="1" smtClean="0"/>
              <a:t>Customers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look at the date code on the package. Format </a:t>
            </a:r>
            <a:r>
              <a:rPr lang="fr-CH" dirty="0" err="1" smtClean="0"/>
              <a:t>is</a:t>
            </a:r>
            <a:r>
              <a:rPr lang="fr-CH" dirty="0" smtClean="0"/>
              <a:t> YYWW ,  </a:t>
            </a:r>
            <a:r>
              <a:rPr lang="fr-CH" dirty="0" err="1" smtClean="0"/>
              <a:t>where</a:t>
            </a:r>
            <a:r>
              <a:rPr lang="fr-CH" dirty="0" smtClean="0"/>
              <a:t> YY = </a:t>
            </a:r>
            <a:r>
              <a:rPr lang="fr-CH" dirty="0" err="1" smtClean="0"/>
              <a:t>year</a:t>
            </a:r>
            <a:r>
              <a:rPr lang="fr-CH" dirty="0" smtClean="0"/>
              <a:t>, WW = </a:t>
            </a:r>
            <a:r>
              <a:rPr lang="fr-CH" dirty="0" err="1" smtClean="0"/>
              <a:t>weak</a:t>
            </a: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Date codes </a:t>
            </a:r>
            <a:r>
              <a:rPr lang="fr-CH" dirty="0" err="1" smtClean="0"/>
              <a:t>older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1520 (20th </a:t>
            </a:r>
            <a:r>
              <a:rPr lang="fr-CH" dirty="0" err="1" smtClean="0"/>
              <a:t>week</a:t>
            </a:r>
            <a:r>
              <a:rPr lang="fr-CH" dirty="0" smtClean="0"/>
              <a:t> of 2015) have </a:t>
            </a:r>
            <a:r>
              <a:rPr lang="fr-CH" dirty="0" err="1" smtClean="0"/>
              <a:t>given</a:t>
            </a:r>
            <a:r>
              <a:rPr lang="fr-CH" dirty="0" smtClean="0"/>
              <a:t> </a:t>
            </a:r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problems</a:t>
            </a:r>
            <a:r>
              <a:rPr lang="fr-CH" dirty="0" smtClean="0"/>
              <a:t>, </a:t>
            </a:r>
            <a:r>
              <a:rPr lang="fr-CH" dirty="0" err="1" smtClean="0"/>
              <a:t>with</a:t>
            </a:r>
            <a:r>
              <a:rPr lang="fr-CH" dirty="0" smtClean="0"/>
              <a:t> and </a:t>
            </a:r>
            <a:r>
              <a:rPr lang="fr-CH" dirty="0" err="1" smtClean="0"/>
              <a:t>without</a:t>
            </a:r>
            <a:r>
              <a:rPr lang="fr-CH" dirty="0" smtClean="0"/>
              <a:t> radiations.</a:t>
            </a:r>
          </a:p>
          <a:p>
            <a:pPr marL="0" indent="0">
              <a:buNone/>
            </a:pPr>
            <a:endParaRPr lang="fr-CH" dirty="0"/>
          </a:p>
          <a:p>
            <a:pPr marL="0" indent="0" algn="ctr">
              <a:buNone/>
            </a:pPr>
            <a:r>
              <a:rPr lang="fr-CH" b="1" dirty="0" smtClean="0">
                <a:solidFill>
                  <a:srgbClr val="FFFF00"/>
                </a:solidFill>
              </a:rPr>
              <a:t>You </a:t>
            </a:r>
            <a:r>
              <a:rPr lang="fr-CH" b="1" dirty="0" err="1" smtClean="0">
                <a:solidFill>
                  <a:srgbClr val="FFFF00"/>
                </a:solidFill>
              </a:rPr>
              <a:t>can</a:t>
            </a:r>
            <a:r>
              <a:rPr lang="fr-CH" b="1" dirty="0" smtClean="0">
                <a:solidFill>
                  <a:srgbClr val="FFFF00"/>
                </a:solidFill>
              </a:rPr>
              <a:t> </a:t>
            </a:r>
            <a:r>
              <a:rPr lang="fr-CH" b="1" dirty="0" err="1" smtClean="0">
                <a:solidFill>
                  <a:srgbClr val="FFFF00"/>
                </a:solidFill>
              </a:rPr>
              <a:t>specify</a:t>
            </a:r>
            <a:r>
              <a:rPr lang="fr-CH" b="1" dirty="0" smtClean="0">
                <a:solidFill>
                  <a:srgbClr val="FFFF00"/>
                </a:solidFill>
              </a:rPr>
              <a:t> </a:t>
            </a:r>
            <a:r>
              <a:rPr lang="fr-CH" b="1" dirty="0" err="1" smtClean="0">
                <a:solidFill>
                  <a:srgbClr val="FFFF00"/>
                </a:solidFill>
              </a:rPr>
              <a:t>this</a:t>
            </a:r>
            <a:r>
              <a:rPr lang="fr-CH" b="1" dirty="0" smtClean="0">
                <a:solidFill>
                  <a:srgbClr val="FFFF00"/>
                </a:solidFill>
              </a:rPr>
              <a:t> </a:t>
            </a:r>
            <a:r>
              <a:rPr lang="fr-CH" b="1" dirty="0" err="1" smtClean="0">
                <a:solidFill>
                  <a:srgbClr val="FFFF00"/>
                </a:solidFill>
              </a:rPr>
              <a:t>when</a:t>
            </a:r>
            <a:r>
              <a:rPr lang="fr-CH" b="1" dirty="0" smtClean="0">
                <a:solidFill>
                  <a:srgbClr val="FFFF00"/>
                </a:solidFill>
              </a:rPr>
              <a:t> </a:t>
            </a:r>
            <a:r>
              <a:rPr lang="fr-CH" b="1" dirty="0" err="1" smtClean="0">
                <a:solidFill>
                  <a:srgbClr val="FFFF00"/>
                </a:solidFill>
              </a:rPr>
              <a:t>you</a:t>
            </a:r>
            <a:r>
              <a:rPr lang="fr-CH" b="1" dirty="0" smtClean="0">
                <a:solidFill>
                  <a:srgbClr val="FFFF00"/>
                </a:solidFill>
              </a:rPr>
              <a:t> place an </a:t>
            </a:r>
            <a:r>
              <a:rPr lang="fr-CH" b="1" dirty="0" err="1" smtClean="0">
                <a:solidFill>
                  <a:srgbClr val="FFFF00"/>
                </a:solidFill>
              </a:rPr>
              <a:t>order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224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Igloo2 and SF2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 smtClean="0"/>
              <a:t>As far as </a:t>
            </a:r>
            <a:r>
              <a:rPr lang="fr-CH" dirty="0" err="1" smtClean="0"/>
              <a:t>we</a:t>
            </a:r>
            <a:r>
              <a:rPr lang="fr-CH" dirty="0" smtClean="0"/>
              <a:t> know, igloo2 and SF2 are </a:t>
            </a:r>
            <a:r>
              <a:rPr lang="fr-CH" dirty="0" err="1" smtClean="0"/>
              <a:t>designed</a:t>
            </a:r>
            <a:r>
              <a:rPr lang="fr-CH" dirty="0" smtClean="0"/>
              <a:t> and </a:t>
            </a:r>
            <a:r>
              <a:rPr lang="fr-CH" dirty="0" err="1" smtClean="0"/>
              <a:t>manufactured</a:t>
            </a:r>
            <a:r>
              <a:rPr lang="fr-CH" dirty="0" smtClean="0"/>
              <a:t> </a:t>
            </a:r>
            <a:r>
              <a:rPr lang="fr-CH" dirty="0" err="1" smtClean="0"/>
              <a:t>identically</a:t>
            </a:r>
            <a:r>
              <a:rPr lang="fr-CH" dirty="0" smtClean="0"/>
              <a:t>.</a:t>
            </a:r>
          </a:p>
          <a:p>
            <a:pPr marL="0" indent="0">
              <a:buNone/>
            </a:pPr>
            <a:r>
              <a:rPr lang="fr-CH" dirty="0" smtClean="0"/>
              <a:t>A fuse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burned</a:t>
            </a:r>
            <a:r>
              <a:rPr lang="fr-CH" dirty="0" smtClean="0"/>
              <a:t> in igloo2 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permanently</a:t>
            </a:r>
            <a:r>
              <a:rPr lang="fr-CH" dirty="0" smtClean="0"/>
              <a:t> </a:t>
            </a:r>
            <a:r>
              <a:rPr lang="fr-CH" dirty="0" err="1" smtClean="0"/>
              <a:t>disable</a:t>
            </a:r>
            <a:r>
              <a:rPr lang="fr-CH" dirty="0" smtClean="0"/>
              <a:t> or power off the </a:t>
            </a:r>
            <a:r>
              <a:rPr lang="fr-CH" dirty="0" err="1" smtClean="0"/>
              <a:t>embedded</a:t>
            </a:r>
            <a:r>
              <a:rPr lang="fr-CH" dirty="0" smtClean="0"/>
              <a:t> processor</a:t>
            </a:r>
          </a:p>
          <a:p>
            <a:pPr marL="0" indent="0">
              <a:buNone/>
            </a:pPr>
            <a:r>
              <a:rPr lang="fr-CH" dirty="0" err="1" smtClean="0"/>
              <a:t>Programming</a:t>
            </a:r>
            <a:r>
              <a:rPr lang="fr-CH" dirty="0" smtClean="0"/>
              <a:t> files </a:t>
            </a:r>
            <a:r>
              <a:rPr lang="fr-CH" dirty="0" err="1" smtClean="0"/>
              <a:t>built</a:t>
            </a:r>
            <a:r>
              <a:rPr lang="fr-CH" dirty="0" smtClean="0"/>
              <a:t> for igloo2 do </a:t>
            </a:r>
            <a:r>
              <a:rPr lang="fr-CH" dirty="0" err="1" smtClean="0"/>
              <a:t>work</a:t>
            </a:r>
            <a:r>
              <a:rPr lang="fr-CH" dirty="0" smtClean="0"/>
              <a:t> on SF2</a:t>
            </a:r>
          </a:p>
          <a:p>
            <a:pPr marL="0" indent="0">
              <a:buNone/>
            </a:pPr>
            <a:r>
              <a:rPr lang="fr-CH" dirty="0" smtClean="0"/>
              <a:t>I </a:t>
            </a:r>
            <a:r>
              <a:rPr lang="fr-CH" dirty="0" err="1" smtClean="0"/>
              <a:t>think</a:t>
            </a:r>
            <a:r>
              <a:rPr lang="fr-CH" dirty="0" smtClean="0"/>
              <a:t> irradiation </a:t>
            </a:r>
            <a:r>
              <a:rPr lang="fr-CH" dirty="0" err="1" smtClean="0"/>
              <a:t>results</a:t>
            </a:r>
            <a:r>
              <a:rPr lang="fr-CH" dirty="0" smtClean="0"/>
              <a:t> on </a:t>
            </a:r>
            <a:r>
              <a:rPr lang="fr-CH" dirty="0" err="1" smtClean="0"/>
              <a:t>either</a:t>
            </a:r>
            <a:r>
              <a:rPr lang="fr-CH" dirty="0" smtClean="0"/>
              <a:t> </a:t>
            </a:r>
            <a:r>
              <a:rPr lang="fr-CH" dirty="0" err="1" smtClean="0"/>
              <a:t>family</a:t>
            </a:r>
            <a:r>
              <a:rPr lang="fr-CH" dirty="0" smtClean="0"/>
              <a:t> are </a:t>
            </a:r>
            <a:r>
              <a:rPr lang="fr-CH" dirty="0" err="1" smtClean="0"/>
              <a:t>valid</a:t>
            </a:r>
            <a:r>
              <a:rPr lang="fr-CH" dirty="0" smtClean="0"/>
              <a:t> for the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family</a:t>
            </a:r>
            <a:r>
              <a:rPr lang="fr-CH" dirty="0" smtClean="0"/>
              <a:t>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120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Development</a:t>
            </a:r>
            <a:r>
              <a:rPr lang="fr-CH" dirty="0" smtClean="0"/>
              <a:t>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64137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The Development SW tool (</a:t>
            </a:r>
            <a:r>
              <a:rPr lang="en-GB" dirty="0" err="1" smtClean="0"/>
              <a:t>Microsemi</a:t>
            </a:r>
            <a:r>
              <a:rPr lang="en-GB" dirty="0" smtClean="0"/>
              <a:t> Libero) has a major fix related to the SERDES from version 11.6  SP1 (Jan 2016).</a:t>
            </a:r>
          </a:p>
          <a:p>
            <a:endParaRPr lang="fr-CH" dirty="0"/>
          </a:p>
          <a:p>
            <a:pPr marL="0" indent="0">
              <a:buNone/>
            </a:pPr>
            <a:r>
              <a:rPr lang="fr-CH" dirty="0" smtClean="0">
                <a:solidFill>
                  <a:srgbClr val="FFFF00"/>
                </a:solidFill>
              </a:rPr>
              <a:t>Must use </a:t>
            </a:r>
            <a:r>
              <a:rPr lang="fr-CH" dirty="0" err="1" smtClean="0">
                <a:solidFill>
                  <a:srgbClr val="FFFF00"/>
                </a:solidFill>
              </a:rPr>
              <a:t>this</a:t>
            </a:r>
            <a:r>
              <a:rPr lang="fr-CH" dirty="0" smtClean="0">
                <a:solidFill>
                  <a:srgbClr val="FFFF00"/>
                </a:solidFill>
              </a:rPr>
              <a:t> or </a:t>
            </a:r>
            <a:r>
              <a:rPr lang="fr-CH" dirty="0" err="1" smtClean="0">
                <a:solidFill>
                  <a:srgbClr val="FFFF00"/>
                </a:solidFill>
              </a:rPr>
              <a:t>newer</a:t>
            </a:r>
            <a:r>
              <a:rPr lang="fr-CH" dirty="0" smtClean="0">
                <a:solidFill>
                  <a:srgbClr val="FFFF00"/>
                </a:solidFill>
              </a:rPr>
              <a:t> versions for serial links</a:t>
            </a:r>
          </a:p>
          <a:p>
            <a:pPr marL="0" indent="0">
              <a:buNone/>
            </a:pPr>
            <a:endParaRPr lang="fr-CH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fr-CH" dirty="0" smtClean="0"/>
              <a:t>In the </a:t>
            </a:r>
            <a:r>
              <a:rPr lang="fr-CH" dirty="0" err="1" smtClean="0"/>
              <a:t>past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has been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painful</a:t>
            </a:r>
            <a:r>
              <a:rPr lang="fr-CH" dirty="0" smtClean="0"/>
              <a:t> to use igloo2 </a:t>
            </a:r>
            <a:r>
              <a:rPr lang="fr-CH" dirty="0" err="1" smtClean="0"/>
              <a:t>FPGAs</a:t>
            </a:r>
            <a:r>
              <a:rPr lang="fr-CH" dirty="0" smtClean="0"/>
              <a:t>, but </a:t>
            </a:r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things</a:t>
            </a:r>
            <a:r>
              <a:rPr lang="fr-CH" dirty="0" smtClean="0"/>
              <a:t> are </a:t>
            </a:r>
            <a:r>
              <a:rPr lang="fr-CH" dirty="0" err="1" smtClean="0"/>
              <a:t>much</a:t>
            </a:r>
            <a:r>
              <a:rPr lang="fr-CH" dirty="0" smtClean="0"/>
              <a:t> </a:t>
            </a:r>
            <a:r>
              <a:rPr lang="fr-CH" dirty="0" err="1" smtClean="0"/>
              <a:t>better</a:t>
            </a:r>
            <a:r>
              <a:rPr lang="fr-CH" dirty="0" smtClean="0"/>
              <a:t>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err="1" smtClean="0"/>
              <a:t>Even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latest</a:t>
            </a:r>
            <a:r>
              <a:rPr lang="fr-CH" dirty="0" smtClean="0"/>
              <a:t> version, placement </a:t>
            </a:r>
            <a:r>
              <a:rPr lang="fr-CH" dirty="0" err="1" smtClean="0"/>
              <a:t>constraints</a:t>
            </a:r>
            <a:r>
              <a:rPr lang="fr-CH" dirty="0" smtClean="0"/>
              <a:t>, timing </a:t>
            </a:r>
            <a:r>
              <a:rPr lang="fr-CH" dirty="0" err="1" smtClean="0"/>
              <a:t>constraints</a:t>
            </a:r>
            <a:r>
              <a:rPr lang="fr-CH" dirty="0" smtClean="0"/>
              <a:t> and timing reports are </a:t>
            </a:r>
            <a:r>
              <a:rPr lang="fr-CH" dirty="0" err="1" smtClean="0"/>
              <a:t>difficult</a:t>
            </a:r>
            <a:r>
              <a:rPr lang="fr-CH" dirty="0" smtClean="0"/>
              <a:t> to </a:t>
            </a:r>
            <a:r>
              <a:rPr lang="fr-CH" dirty="0" err="1" smtClean="0"/>
              <a:t>understand</a:t>
            </a:r>
            <a:r>
              <a:rPr lang="fr-CH" dirty="0" smtClean="0"/>
              <a:t>, </a:t>
            </a:r>
            <a:r>
              <a:rPr lang="fr-CH" dirty="0" err="1" smtClean="0"/>
              <a:t>compared</a:t>
            </a:r>
            <a:r>
              <a:rPr lang="fr-CH" dirty="0" smtClean="0"/>
              <a:t> to </a:t>
            </a:r>
            <a:r>
              <a:rPr lang="fr-CH" dirty="0" err="1" smtClean="0"/>
              <a:t>other</a:t>
            </a:r>
            <a:r>
              <a:rPr lang="fr-CH" dirty="0" smtClean="0"/>
              <a:t> FPGA </a:t>
            </a:r>
            <a:r>
              <a:rPr lang="fr-CH" dirty="0" err="1" smtClean="0"/>
              <a:t>vendors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373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i</a:t>
            </a:r>
            <a:r>
              <a:rPr lang="fr-CH" dirty="0" smtClean="0"/>
              <a:t>gloo2 in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Control 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4713387"/>
          </a:xfrm>
        </p:spPr>
        <p:txBody>
          <a:bodyPr>
            <a:normAutofit lnSpcReduction="10000"/>
          </a:bodyPr>
          <a:lstStyle/>
          <a:p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bidirectional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link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running at ~4.8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Gbps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(120 x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LHC_clock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fr-CH" sz="28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sync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the LHC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endParaRPr lang="fr-CH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Front-End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link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recovers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distribute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to the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front-end (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equivalent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to the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old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TTCrx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phase of the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recovered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monitored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corrected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constant</a:t>
            </a:r>
          </a:p>
          <a:p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GBT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encoding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error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correction</a:t>
            </a:r>
          </a:p>
          <a:p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84 user bits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every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r>
              <a:rPr lang="fr-CH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cycle, </a:t>
            </a:r>
            <a:r>
              <a:rPr lang="fr-CH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bidir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112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igloo2 in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Data 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713387"/>
          </a:xfrm>
        </p:spPr>
        <p:txBody>
          <a:bodyPr>
            <a:normAutofit fontScale="85000" lnSpcReduction="20000"/>
          </a:bodyPr>
          <a:lstStyle/>
          <a:p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directional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link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running at 5.0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Gbps</a:t>
            </a:r>
            <a:endParaRPr lang="fr-CH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CH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sync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to the LHC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endParaRPr lang="fr-CH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Clocked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by a local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oscillator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jitter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easy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achieve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Logic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circuits in the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igloo2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transfer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the data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the LHC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domain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to the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oscillator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domain</a:t>
            </a:r>
            <a:endParaRPr lang="fr-CH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8b10b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encoding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88 user bits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every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cycle</a:t>
            </a:r>
          </a:p>
          <a:p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Option to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add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error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in the user bit (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parity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bit,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Hamming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codes,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implement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multiple links a single FPGA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257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igloo2 in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Data links -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H" dirty="0" smtClean="0"/>
              <a:t>A </a:t>
            </a:r>
            <a:r>
              <a:rPr lang="fr-CH" dirty="0" err="1" smtClean="0"/>
              <a:t>practical</a:t>
            </a:r>
            <a:r>
              <a:rPr lang="fr-CH" dirty="0" smtClean="0"/>
              <a:t> </a:t>
            </a:r>
            <a:r>
              <a:rPr lang="fr-CH" dirty="0" err="1" smtClean="0"/>
              <a:t>consideration</a:t>
            </a:r>
            <a:r>
              <a:rPr lang="fr-CH" dirty="0" smtClean="0"/>
              <a:t>:  </a:t>
            </a:r>
          </a:p>
          <a:p>
            <a:pPr marL="0" indent="0">
              <a:buNone/>
            </a:pP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cards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3 links (SERDES) out of 8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in the FPGA. 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board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designer chose to use the first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consecutive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3 SERDES.</a:t>
            </a:r>
          </a:p>
          <a:p>
            <a:pPr marL="0" indent="0">
              <a:buNone/>
            </a:pP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This has made the P&amp;R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inside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the FPGA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difficult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choise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alternate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unused</a:t>
            </a:r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 SERDES.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580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Triple </a:t>
            </a:r>
            <a:r>
              <a:rPr lang="fr-CH" dirty="0" err="1" smtClean="0"/>
              <a:t>Modular</a:t>
            </a:r>
            <a:r>
              <a:rPr lang="fr-CH" dirty="0" smtClean="0"/>
              <a:t> </a:t>
            </a:r>
            <a:r>
              <a:rPr lang="fr-CH" dirty="0" err="1" smtClean="0"/>
              <a:t>Redundany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H" dirty="0" smtClean="0"/>
              <a:t>The </a:t>
            </a:r>
            <a:r>
              <a:rPr lang="fr-CH" dirty="0" err="1" smtClean="0"/>
              <a:t>development</a:t>
            </a:r>
            <a:r>
              <a:rPr lang="fr-CH" dirty="0" smtClean="0"/>
              <a:t> </a:t>
            </a:r>
            <a:r>
              <a:rPr lang="fr-CH" dirty="0" err="1" smtClean="0"/>
              <a:t>tool</a:t>
            </a:r>
            <a:r>
              <a:rPr lang="fr-CH" dirty="0" smtClean="0"/>
              <a:t> </a:t>
            </a:r>
            <a:r>
              <a:rPr lang="fr-CH" dirty="0" err="1" smtClean="0"/>
              <a:t>comes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special</a:t>
            </a:r>
            <a:r>
              <a:rPr lang="fr-CH" dirty="0" smtClean="0"/>
              <a:t> </a:t>
            </a:r>
            <a:r>
              <a:rPr lang="fr-CH" dirty="0" err="1" smtClean="0"/>
              <a:t>edition</a:t>
            </a:r>
            <a:r>
              <a:rPr lang="fr-CH" dirty="0" smtClean="0"/>
              <a:t> of the </a:t>
            </a:r>
            <a:r>
              <a:rPr lang="fr-CH" dirty="0" err="1" smtClean="0"/>
              <a:t>Symplify</a:t>
            </a:r>
            <a:r>
              <a:rPr lang="fr-CH" dirty="0" smtClean="0"/>
              <a:t> </a:t>
            </a:r>
            <a:r>
              <a:rPr lang="fr-CH" dirty="0" err="1" smtClean="0"/>
              <a:t>synthesiser</a:t>
            </a:r>
            <a:endParaRPr lang="fr-CH" dirty="0" smtClean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smtClean="0"/>
              <a:t>The </a:t>
            </a:r>
            <a:r>
              <a:rPr lang="fr-CH" dirty="0" err="1" smtClean="0"/>
              <a:t>synthesiser</a:t>
            </a:r>
            <a:r>
              <a:rPr lang="fr-CH" dirty="0" smtClean="0"/>
              <a:t> has an option to </a:t>
            </a:r>
            <a:r>
              <a:rPr lang="fr-CH" dirty="0" err="1" smtClean="0"/>
              <a:t>apply</a:t>
            </a:r>
            <a:r>
              <a:rPr lang="fr-CH" dirty="0" smtClean="0"/>
              <a:t> TMR on </a:t>
            </a:r>
            <a:r>
              <a:rPr lang="fr-CH" dirty="0" err="1" smtClean="0"/>
              <a:t>selected</a:t>
            </a:r>
            <a:r>
              <a:rPr lang="fr-CH" dirty="0" smtClean="0"/>
              <a:t> modules</a:t>
            </a:r>
          </a:p>
          <a:p>
            <a:pPr marL="0" indent="0">
              <a:buNone/>
            </a:pPr>
            <a:r>
              <a:rPr lang="fr-CH" dirty="0" smtClean="0"/>
              <a:t>The </a:t>
            </a:r>
            <a:r>
              <a:rPr lang="fr-CH" dirty="0" err="1" smtClean="0"/>
              <a:t>syntax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different</a:t>
            </a:r>
            <a:r>
              <a:rPr lang="fr-CH" dirty="0" smtClean="0"/>
              <a:t> for </a:t>
            </a:r>
            <a:r>
              <a:rPr lang="fr-CH" dirty="0" err="1" smtClean="0"/>
              <a:t>verilofg</a:t>
            </a:r>
            <a:r>
              <a:rPr lang="fr-CH" dirty="0" smtClean="0"/>
              <a:t> vs VHDL, and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Microsemi</a:t>
            </a:r>
            <a:r>
              <a:rPr lang="fr-CH" dirty="0" smtClean="0"/>
              <a:t> </a:t>
            </a:r>
            <a:r>
              <a:rPr lang="fr-CH" dirty="0" err="1" smtClean="0"/>
              <a:t>FPGAs</a:t>
            </a:r>
            <a:r>
              <a:rPr lang="fr-CH" dirty="0" smtClean="0"/>
              <a:t> (ProASIC3)</a:t>
            </a:r>
          </a:p>
          <a:p>
            <a:pPr marL="0" indent="0">
              <a:buNone/>
            </a:pPr>
            <a:r>
              <a:rPr lang="fr-CH" dirty="0" err="1" smtClean="0"/>
              <a:t>Anyway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use </a:t>
            </a:r>
            <a:r>
              <a:rPr lang="fr-CH" dirty="0" err="1" smtClean="0"/>
              <a:t>it</a:t>
            </a:r>
            <a:r>
              <a:rPr lang="fr-CH" dirty="0" smtClean="0"/>
              <a:t> on </a:t>
            </a:r>
            <a:r>
              <a:rPr lang="fr-CH" dirty="0" err="1" smtClean="0"/>
              <a:t>most</a:t>
            </a:r>
            <a:r>
              <a:rPr lang="fr-CH" dirty="0" smtClean="0"/>
              <a:t> of the </a:t>
            </a:r>
            <a:r>
              <a:rPr lang="fr-CH" dirty="0" err="1" smtClean="0"/>
              <a:t>logic</a:t>
            </a:r>
            <a:r>
              <a:rPr lang="fr-CH" dirty="0" smtClean="0"/>
              <a:t> and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seems</a:t>
            </a:r>
            <a:r>
              <a:rPr lang="fr-CH" dirty="0" smtClean="0"/>
              <a:t> ok (</a:t>
            </a:r>
            <a:r>
              <a:rPr lang="fr-CH" dirty="0" err="1" smtClean="0"/>
              <a:t>altough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have not </a:t>
            </a:r>
            <a:r>
              <a:rPr lang="fr-CH" dirty="0" err="1" smtClean="0"/>
              <a:t>studied</a:t>
            </a:r>
            <a:r>
              <a:rPr lang="fr-CH" dirty="0" smtClean="0"/>
              <a:t> </a:t>
            </a:r>
            <a:r>
              <a:rPr lang="fr-CH" dirty="0" err="1" smtClean="0"/>
              <a:t>its</a:t>
            </a:r>
            <a:r>
              <a:rPr lang="fr-CH" dirty="0" smtClean="0"/>
              <a:t> performances)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170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Irradiation of a CMS HCAL system slice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dirty="0" smtClean="0"/>
              <a:t>Report on:    </a:t>
            </a:r>
            <a:r>
              <a:rPr lang="en-GB" dirty="0" smtClean="0">
                <a:solidFill>
                  <a:schemeClr val="bg2">
                    <a:lumMod val="20000"/>
                    <a:lumOff val="80000"/>
                  </a:schemeClr>
                </a:solidFill>
                <a:hlinkClick r:id="rId2"/>
              </a:rPr>
              <a:t>https://cds.cern.ch/record/2128433</a:t>
            </a:r>
            <a:endParaRPr lang="en-GB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smtClean="0"/>
              <a:t>In a </a:t>
            </a:r>
            <a:r>
              <a:rPr lang="fr-CH" dirty="0" err="1" smtClean="0"/>
              <a:t>nutshell</a:t>
            </a:r>
            <a:r>
              <a:rPr lang="fr-CH" dirty="0" smtClean="0"/>
              <a:t>:</a:t>
            </a:r>
          </a:p>
          <a:p>
            <a:pPr marL="0" indent="0">
              <a:buNone/>
            </a:pPr>
            <a:r>
              <a:rPr lang="fr-CH" dirty="0" smtClean="0"/>
              <a:t>Mixed radiation, 10 </a:t>
            </a:r>
            <a:r>
              <a:rPr lang="fr-CH" dirty="0" err="1" smtClean="0"/>
              <a:t>krad</a:t>
            </a:r>
            <a:r>
              <a:rPr lang="fr-CH" dirty="0" smtClean="0"/>
              <a:t> (100 Gy).</a:t>
            </a:r>
          </a:p>
          <a:p>
            <a:pPr marL="0" indent="0">
              <a:buNone/>
            </a:pPr>
            <a:r>
              <a:rPr lang="fr-CH" dirty="0" err="1" smtClean="0"/>
              <a:t>Transient</a:t>
            </a:r>
            <a:r>
              <a:rPr lang="fr-CH" dirty="0" smtClean="0"/>
              <a:t> </a:t>
            </a:r>
            <a:r>
              <a:rPr lang="fr-CH" dirty="0" err="1" smtClean="0"/>
              <a:t>errors</a:t>
            </a:r>
            <a:r>
              <a:rPr lang="fr-CH" dirty="0" smtClean="0"/>
              <a:t> </a:t>
            </a:r>
            <a:r>
              <a:rPr lang="fr-CH" dirty="0" err="1" smtClean="0"/>
              <a:t>observed</a:t>
            </a:r>
            <a:r>
              <a:rPr lang="fr-CH" dirty="0" smtClean="0"/>
              <a:t>, but </a:t>
            </a:r>
            <a:r>
              <a:rPr lang="fr-CH" dirty="0" err="1" smtClean="0"/>
              <a:t>probably</a:t>
            </a:r>
            <a:r>
              <a:rPr lang="fr-CH" dirty="0" smtClean="0"/>
              <a:t> ok for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err="1" smtClean="0"/>
              <a:t>needs</a:t>
            </a:r>
            <a:r>
              <a:rPr lang="fr-CH" dirty="0" smtClean="0"/>
              <a:t> (</a:t>
            </a:r>
            <a:r>
              <a:rPr lang="fr-CH" dirty="0" err="1" smtClean="0"/>
              <a:t>difficult</a:t>
            </a:r>
            <a:r>
              <a:rPr lang="fr-CH" dirty="0" smtClean="0"/>
              <a:t> to </a:t>
            </a:r>
            <a:r>
              <a:rPr lang="fr-CH" dirty="0" err="1" smtClean="0"/>
              <a:t>find</a:t>
            </a:r>
            <a:r>
              <a:rPr lang="fr-CH" dirty="0" smtClean="0"/>
              <a:t> the </a:t>
            </a:r>
            <a:r>
              <a:rPr lang="fr-CH" dirty="0" err="1" smtClean="0"/>
              <a:t>root</a:t>
            </a:r>
            <a:r>
              <a:rPr lang="fr-CH" dirty="0" smtClean="0"/>
              <a:t> cause).</a:t>
            </a:r>
          </a:p>
          <a:p>
            <a:pPr marL="0" indent="0">
              <a:buNone/>
            </a:pPr>
            <a:r>
              <a:rPr lang="fr-CH" dirty="0" smtClean="0"/>
              <a:t>No permanent damage, </a:t>
            </a:r>
            <a:r>
              <a:rPr lang="fr-CH" dirty="0" err="1" smtClean="0"/>
              <a:t>including</a:t>
            </a:r>
            <a:r>
              <a:rPr lang="fr-CH" dirty="0" smtClean="0"/>
              <a:t> no damage to the FPGA </a:t>
            </a:r>
            <a:r>
              <a:rPr lang="fr-CH" dirty="0" err="1" smtClean="0"/>
              <a:t>programming</a:t>
            </a:r>
            <a:r>
              <a:rPr lang="fr-CH" dirty="0" smtClean="0"/>
              <a:t>.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NB: </a:t>
            </a:r>
            <a:r>
              <a:rPr lang="fr-CH" dirty="0" err="1" smtClean="0"/>
              <a:t>other</a:t>
            </a:r>
            <a:r>
              <a:rPr lang="fr-CH" dirty="0" smtClean="0"/>
              <a:t> groups have </a:t>
            </a:r>
            <a:r>
              <a:rPr lang="fr-CH" dirty="0" err="1" smtClean="0"/>
              <a:t>reached</a:t>
            </a:r>
            <a:r>
              <a:rPr lang="fr-CH" dirty="0" smtClean="0"/>
              <a:t> </a:t>
            </a:r>
            <a:r>
              <a:rPr lang="fr-CH" dirty="0" err="1" smtClean="0"/>
              <a:t>higher</a:t>
            </a:r>
            <a:r>
              <a:rPr lang="fr-CH" dirty="0" smtClean="0"/>
              <a:t> doses. </a:t>
            </a:r>
            <a:r>
              <a:rPr lang="fr-CH" dirty="0" err="1" smtClean="0"/>
              <a:t>See</a:t>
            </a:r>
            <a:r>
              <a:rPr lang="fr-CH" dirty="0" smtClean="0"/>
              <a:t>: </a:t>
            </a:r>
            <a:r>
              <a:rPr lang="fr-CH" sz="2300" dirty="0" smtClean="0"/>
              <a:t>https://twiki.cern.ch/twiki/bin/viewauth/FPGARadTol/InformationOfInterest</a:t>
            </a:r>
            <a:endParaRPr lang="en-GB" sz="23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Tullio Grassi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2B3F6-82B8-41E8-B8DC-D115A5F087E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328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710</Words>
  <Application>Microsoft Office PowerPoint</Application>
  <PresentationFormat>On-screen Show (4:3)</PresentationFormat>
  <Paragraphs>91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Experience with igloo2 FPGAs in the CMS HCAL upgrade</vt:lpstr>
      <vt:lpstr>Date code and silicon revisions </vt:lpstr>
      <vt:lpstr>Igloo2 and SF2</vt:lpstr>
      <vt:lpstr>Development software</vt:lpstr>
      <vt:lpstr>igloo2 in our Control links</vt:lpstr>
      <vt:lpstr>igloo2 in our Data links</vt:lpstr>
      <vt:lpstr>igloo2 in our Data links - continued</vt:lpstr>
      <vt:lpstr>Triple Modular Redundany</vt:lpstr>
      <vt:lpstr>Irradiation of a CMS HCAL system slice</vt:lpstr>
      <vt:lpstr>Remote programming</vt:lpstr>
      <vt:lpstr>Questions 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 with igloo2 in CMS HCAL</dc:title>
  <dc:creator>Tullio Grassi</dc:creator>
  <cp:lastModifiedBy>Tullio Grassi</cp:lastModifiedBy>
  <cp:revision>29</cp:revision>
  <dcterms:created xsi:type="dcterms:W3CDTF">2016-02-10T16:17:33Z</dcterms:created>
  <dcterms:modified xsi:type="dcterms:W3CDTF">2016-02-10T17:17:26Z</dcterms:modified>
</cp:coreProperties>
</file>