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0" r:id="rId4"/>
    <p:sldId id="271" r:id="rId5"/>
    <p:sldId id="269" r:id="rId6"/>
    <p:sldId id="274" r:id="rId7"/>
    <p:sldId id="273" r:id="rId8"/>
    <p:sldId id="268" r:id="rId9"/>
    <p:sldId id="267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A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79B39-3DC3-4BFA-8E73-DF4439D23728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A5ACD-1834-4BA9-94F3-8AFBB4CC4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58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ACD-1834-4BA9-94F3-8AFBB4CC4EA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560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24390" y="6492875"/>
            <a:ext cx="1243148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dirty="0" smtClean="0"/>
              <a:t>Page </a:t>
            </a:r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03/09/2015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03/09/2015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0358" y="1588167"/>
            <a:ext cx="7018421" cy="1552445"/>
          </a:xfrm>
        </p:spPr>
        <p:txBody>
          <a:bodyPr/>
          <a:lstStyle/>
          <a:p>
            <a:pPr algn="l"/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Optical links </a:t>
            </a:r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for Upgrade</a:t>
            </a:r>
            <a:r>
              <a:rPr lang="en-GB" sz="4000" dirty="0"/>
              <a:t/>
            </a:r>
            <a:br>
              <a:rPr lang="en-GB" sz="4000" dirty="0"/>
            </a:br>
            <a:r>
              <a:rPr lang="en-GB" sz="2800" dirty="0"/>
              <a:t>Summary </a:t>
            </a:r>
            <a:r>
              <a:rPr lang="en-GB" sz="2800" dirty="0" smtClean="0"/>
              <a:t>of Sub-detector consultations</a:t>
            </a:r>
            <a:br>
              <a:rPr lang="en-GB" sz="2800" dirty="0" smtClean="0"/>
            </a:br>
            <a:r>
              <a:rPr lang="en-GB" sz="2800" dirty="0" smtClean="0"/>
              <a:t>Base line for ‘general scheme’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0358" y="6471961"/>
            <a:ext cx="4892278" cy="406951"/>
          </a:xfrm>
        </p:spPr>
        <p:txBody>
          <a:bodyPr/>
          <a:lstStyle/>
          <a:p>
            <a:r>
              <a:rPr lang="en-GB" dirty="0" smtClean="0"/>
              <a:t>Electronics Meeting 11 Feb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05" y="6492875"/>
            <a:ext cx="683339" cy="365125"/>
          </a:xfrm>
        </p:spPr>
        <p:txBody>
          <a:bodyPr/>
          <a:lstStyle/>
          <a:p>
            <a:r>
              <a:rPr lang="en-US" sz="1200" dirty="0" smtClean="0"/>
              <a:t>Page </a:t>
            </a:r>
            <a:fld id="{411D6F23-7381-4FAF-984B-8BB8EF5846AA}" type="slidenum">
              <a:rPr lang="en-US" sz="1200" smtClean="0"/>
              <a:t>1</a:t>
            </a:fld>
            <a:endParaRPr lang="en-US" sz="12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40568" y="4826887"/>
            <a:ext cx="6440342" cy="406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Ken Wyllie - </a:t>
            </a:r>
            <a:r>
              <a:rPr lang="en-GB" u="sng" dirty="0"/>
              <a:t>Laurent Roy</a:t>
            </a:r>
            <a:r>
              <a:rPr lang="en-GB" dirty="0"/>
              <a:t> </a:t>
            </a:r>
            <a:r>
              <a:rPr lang="en-GB" dirty="0" smtClean="0"/>
              <a:t>- Niko Neufeld – Rainer Schwemmer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9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19954A3-9DFD-4C44-94BA-B95130A3BA1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194" y="520774"/>
            <a:ext cx="11251086" cy="58169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rgbClr val="0070C0"/>
                </a:solidFill>
              </a:rPr>
              <a:t>CONCLUSION</a:t>
            </a:r>
          </a:p>
          <a:p>
            <a:endParaRPr lang="en-GB" sz="2800" dirty="0" smtClean="0"/>
          </a:p>
          <a:p>
            <a:r>
              <a:rPr lang="en-GB" sz="2800" b="1" dirty="0" smtClean="0">
                <a:solidFill>
                  <a:srgbClr val="0070C0"/>
                </a:solidFill>
              </a:rPr>
              <a:t>Scenario with LC Patch Panel on the surface will be the Base Line for DATA and for </a:t>
            </a:r>
            <a:r>
              <a:rPr lang="en-GB" sz="2800" b="1" dirty="0" err="1" smtClean="0">
                <a:solidFill>
                  <a:srgbClr val="0070C0"/>
                </a:solidFill>
              </a:rPr>
              <a:t>TFC+Control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endParaRPr lang="en-GB" sz="2800" b="1" dirty="0" smtClean="0">
              <a:solidFill>
                <a:srgbClr val="0070C0"/>
              </a:solidFill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If needed </a:t>
            </a:r>
            <a:r>
              <a:rPr lang="en-GB" sz="2800" dirty="0" err="1" smtClean="0">
                <a:solidFill>
                  <a:srgbClr val="0070C0"/>
                </a:solidFill>
              </a:rPr>
              <a:t>TFC+Control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</a:rPr>
              <a:t>can </a:t>
            </a:r>
            <a:r>
              <a:rPr lang="en-GB" sz="2800" dirty="0" smtClean="0">
                <a:solidFill>
                  <a:srgbClr val="0070C0"/>
                </a:solidFill>
              </a:rPr>
              <a:t>be </a:t>
            </a:r>
            <a:r>
              <a:rPr lang="en-GB" sz="2800" dirty="0" smtClean="0">
                <a:solidFill>
                  <a:srgbClr val="0070C0"/>
                </a:solidFill>
              </a:rPr>
              <a:t>mixed with </a:t>
            </a:r>
            <a:r>
              <a:rPr lang="en-GB" sz="2800" dirty="0">
                <a:solidFill>
                  <a:srgbClr val="0070C0"/>
                </a:solidFill>
              </a:rPr>
              <a:t>DATA </a:t>
            </a:r>
            <a:r>
              <a:rPr lang="en-GB" sz="2800" dirty="0" smtClean="0">
                <a:solidFill>
                  <a:srgbClr val="0070C0"/>
                </a:solidFill>
              </a:rPr>
              <a:t>in </a:t>
            </a:r>
            <a:r>
              <a:rPr lang="en-GB" sz="2800" dirty="0" smtClean="0">
                <a:solidFill>
                  <a:srgbClr val="0070C0"/>
                </a:solidFill>
              </a:rPr>
              <a:t>the Patch Cord detector side</a:t>
            </a:r>
          </a:p>
          <a:p>
            <a:endParaRPr lang="en-GB" sz="2800" b="1" dirty="0">
              <a:solidFill>
                <a:srgbClr val="0070C0"/>
              </a:solidFill>
            </a:endParaRPr>
          </a:p>
          <a:p>
            <a:r>
              <a:rPr lang="en-GB" sz="28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an EDMS document / sub </a:t>
            </a:r>
            <a:r>
              <a:rPr lang="en-GB" sz="2800" b="1" dirty="0" smtClean="0">
                <a:solidFill>
                  <a:srgbClr val="0070C0"/>
                </a:solidFill>
              </a:rPr>
              <a:t>detector will be established</a:t>
            </a:r>
          </a:p>
          <a:p>
            <a:r>
              <a:rPr lang="en-GB" sz="2800" dirty="0" smtClean="0">
                <a:solidFill>
                  <a:srgbClr val="0070C0"/>
                </a:solidFill>
              </a:rPr>
              <a:t>-equipment quantities detailed</a:t>
            </a:r>
          </a:p>
          <a:p>
            <a:r>
              <a:rPr lang="en-GB" sz="2800" dirty="0" smtClean="0">
                <a:solidFill>
                  <a:srgbClr val="0070C0"/>
                </a:solidFill>
              </a:rPr>
              <a:t>-connections detector side -&gt; TELL40 +SOL40 detailed</a:t>
            </a:r>
          </a:p>
          <a:p>
            <a:r>
              <a:rPr lang="en-GB" sz="2800" dirty="0" smtClean="0">
                <a:solidFill>
                  <a:srgbClr val="0070C0"/>
                </a:solidFill>
              </a:rPr>
              <a:t> (thanks in advance for your collaboration)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 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71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8698714" y="1360201"/>
            <a:ext cx="3493286" cy="1900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19954A3-9DFD-4C44-94BA-B95130A3BA1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39863" y="3522775"/>
            <a:ext cx="3772702" cy="20661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1800" b="1" dirty="0" smtClean="0">
                <a:solidFill>
                  <a:srgbClr val="0070C0"/>
                </a:solidFill>
              </a:rPr>
              <a:t>                  Detector side:</a:t>
            </a:r>
          </a:p>
          <a:p>
            <a:endParaRPr lang="en-GB" sz="18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18A8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err="1" smtClean="0">
                <a:solidFill>
                  <a:srgbClr val="0070C0"/>
                </a:solidFill>
              </a:rPr>
              <a:t>VTTx</a:t>
            </a:r>
            <a:r>
              <a:rPr lang="en-GB" sz="1800" dirty="0" smtClean="0">
                <a:solidFill>
                  <a:srgbClr val="0070C0"/>
                </a:solidFill>
              </a:rPr>
              <a:t>/</a:t>
            </a:r>
            <a:r>
              <a:rPr lang="en-GB" sz="1800" dirty="0" err="1" smtClean="0">
                <a:solidFill>
                  <a:srgbClr val="0070C0"/>
                </a:solidFill>
              </a:rPr>
              <a:t>VTRx</a:t>
            </a:r>
            <a:r>
              <a:rPr lang="en-GB" sz="1800" dirty="0" smtClean="0">
                <a:solidFill>
                  <a:srgbClr val="0070C0"/>
                </a:solidFill>
              </a:rPr>
              <a:t> quantity well defined </a:t>
            </a:r>
          </a:p>
          <a:p>
            <a:pPr marL="285750" indent="-285750">
              <a:buClr>
                <a:srgbClr val="18A818"/>
              </a:buClr>
              <a:buFont typeface="Wingdings" panose="05000000000000000000" pitchFamily="2" charset="2"/>
              <a:buChar char="§"/>
            </a:pPr>
            <a:endParaRPr lang="en-GB" sz="1800" dirty="0" smtClean="0">
              <a:solidFill>
                <a:srgbClr val="0070C0"/>
              </a:solidFill>
            </a:endParaRPr>
          </a:p>
          <a:p>
            <a:pPr marL="285750" indent="-285750">
              <a:buClr>
                <a:srgbClr val="18A8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</a:rPr>
              <a:t>Detector Patch Panel location +/- well defined </a:t>
            </a:r>
          </a:p>
          <a:p>
            <a:pPr marL="285750" indent="-285750">
              <a:buClr>
                <a:srgbClr val="18A818"/>
              </a:buClr>
              <a:buFont typeface="Wingdings" panose="05000000000000000000" pitchFamily="2" charset="2"/>
              <a:buChar char="§"/>
            </a:pPr>
            <a:endParaRPr lang="en-GB" sz="1800" dirty="0" smtClean="0">
              <a:solidFill>
                <a:srgbClr val="0070C0"/>
              </a:solidFill>
            </a:endParaRPr>
          </a:p>
          <a:p>
            <a:pPr marL="285750" indent="-285750">
              <a:buClr>
                <a:srgbClr val="18A8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</a:rPr>
              <a:t>UX85 PP location well defined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16838" y="3611979"/>
            <a:ext cx="3799942" cy="22420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1800" b="1" dirty="0" smtClean="0">
                <a:solidFill>
                  <a:srgbClr val="0070C0"/>
                </a:solidFill>
              </a:rPr>
              <a:t>          Long distance cables:</a:t>
            </a:r>
          </a:p>
          <a:p>
            <a:endParaRPr lang="en-GB" sz="1800" dirty="0" smtClean="0">
              <a:solidFill>
                <a:srgbClr val="0070C0"/>
              </a:solidFill>
            </a:endParaRPr>
          </a:p>
          <a:p>
            <a:pPr marL="285750" indent="-285750">
              <a:buClr>
                <a:srgbClr val="18A8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</a:rPr>
              <a:t>2 installation types still possible (‘blowing + splice’ or ‘trunk’)</a:t>
            </a:r>
          </a:p>
          <a:p>
            <a:pPr marL="285750" indent="-285750">
              <a:buClr>
                <a:srgbClr val="18A818"/>
              </a:buClr>
              <a:buFont typeface="Wingdings" panose="05000000000000000000" pitchFamily="2" charset="2"/>
              <a:buChar char="§"/>
            </a:pPr>
            <a:endParaRPr lang="en-GB" sz="1800" dirty="0" smtClean="0">
              <a:solidFill>
                <a:srgbClr val="0070C0"/>
              </a:solidFill>
            </a:endParaRPr>
          </a:p>
          <a:p>
            <a:pPr marL="285750" indent="-2857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</a:rPr>
              <a:t>Surface PP location depend of Data Centre position</a:t>
            </a:r>
          </a:p>
          <a:p>
            <a:pPr>
              <a:buClr>
                <a:srgbClr val="FFC000"/>
              </a:buClr>
            </a:pPr>
            <a:r>
              <a:rPr lang="en-GB" sz="1800" dirty="0" smtClean="0">
                <a:solidFill>
                  <a:srgbClr val="0070C0"/>
                </a:solidFill>
              </a:rPr>
              <a:t>   (Decision ~ next summer)</a:t>
            </a:r>
          </a:p>
          <a:p>
            <a:pPr marL="285750" indent="-285750">
              <a:buClr>
                <a:srgbClr val="18A818"/>
              </a:buClr>
              <a:buFont typeface="Wingdings" panose="05000000000000000000" pitchFamily="2" charset="2"/>
              <a:buChar char="§"/>
            </a:pP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141369" y="3271580"/>
            <a:ext cx="4050632" cy="32905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GB" sz="1800" b="1" dirty="0" smtClean="0">
              <a:solidFill>
                <a:srgbClr val="0070C0"/>
              </a:solidFill>
            </a:endParaRPr>
          </a:p>
          <a:p>
            <a:r>
              <a:rPr lang="en-GB" sz="1800" b="1" dirty="0">
                <a:solidFill>
                  <a:srgbClr val="0070C0"/>
                </a:solidFill>
              </a:rPr>
              <a:t> </a:t>
            </a:r>
            <a:r>
              <a:rPr lang="en-GB" sz="1800" b="1" dirty="0" smtClean="0">
                <a:solidFill>
                  <a:srgbClr val="0070C0"/>
                </a:solidFill>
              </a:rPr>
              <a:t>    TELL40 - SOL40 side:</a:t>
            </a:r>
          </a:p>
          <a:p>
            <a:endParaRPr lang="en-GB" sz="18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FF0000"/>
              </a:buClr>
              <a:buSzPct val="150000"/>
              <a:buFont typeface="Wingdings" panose="05000000000000000000" pitchFamily="2" charset="2"/>
              <a:buChar char="§"/>
            </a:pPr>
            <a:r>
              <a:rPr lang="en-GB" sz="1800" dirty="0" smtClean="0">
                <a:solidFill>
                  <a:srgbClr val="0070C0"/>
                </a:solidFill>
              </a:rPr>
              <a:t>Number of links used / MPO12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sz="1800" dirty="0">
                <a:solidFill>
                  <a:srgbClr val="0070C0"/>
                </a:solidFill>
              </a:rPr>
              <a:t> </a:t>
            </a:r>
            <a:r>
              <a:rPr lang="en-GB" sz="1800" dirty="0" smtClean="0">
                <a:solidFill>
                  <a:srgbClr val="0070C0"/>
                </a:solidFill>
              </a:rPr>
              <a:t>   not clear for many sub detectors 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sz="1800" dirty="0" smtClean="0">
                <a:solidFill>
                  <a:schemeClr val="tx1"/>
                </a:solidFill>
              </a:rPr>
              <a:t>depend on the:</a:t>
            </a:r>
          </a:p>
          <a:p>
            <a:endParaRPr lang="en-GB" sz="1800" dirty="0" smtClean="0">
              <a:solidFill>
                <a:srgbClr val="0070C0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386318" y="669401"/>
            <a:ext cx="6581219" cy="105066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Clr>
                <a:srgbClr val="18A818"/>
              </a:buClr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tx1"/>
                </a:solidFill>
              </a:rPr>
              <a:t>Same ‘general scheme’ for </a:t>
            </a:r>
            <a:r>
              <a:rPr lang="en-GB" sz="2400" b="1" dirty="0" smtClean="0">
                <a:solidFill>
                  <a:schemeClr val="tx1"/>
                </a:solidFill>
              </a:rPr>
              <a:t>all sub detectors </a:t>
            </a:r>
          </a:p>
          <a:p>
            <a:pPr algn="l">
              <a:buClr>
                <a:srgbClr val="18A818"/>
              </a:buClr>
            </a:pPr>
            <a:r>
              <a:rPr lang="en-GB" sz="1600" dirty="0" smtClean="0">
                <a:solidFill>
                  <a:schemeClr val="tx1"/>
                </a:solidFill>
              </a:rPr>
              <a:t>(except </a:t>
            </a:r>
            <a:r>
              <a:rPr lang="en-GB" sz="1600" dirty="0" err="1" smtClean="0">
                <a:solidFill>
                  <a:schemeClr val="tx1"/>
                </a:solidFill>
              </a:rPr>
              <a:t>Velo</a:t>
            </a:r>
            <a:r>
              <a:rPr lang="en-GB" sz="1600" dirty="0" smtClean="0">
                <a:solidFill>
                  <a:schemeClr val="tx1"/>
                </a:solidFill>
              </a:rPr>
              <a:t>: no need ‘Detector PP’)</a:t>
            </a:r>
          </a:p>
          <a:p>
            <a:pPr algn="l"/>
            <a:endParaRPr lang="en-GB" dirty="0" smtClean="0">
              <a:solidFill>
                <a:schemeClr val="tx1"/>
              </a:solidFill>
            </a:endParaRPr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2" y="769185"/>
            <a:ext cx="1780671" cy="8766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6487" b="13248"/>
          <a:stretch/>
        </p:blipFill>
        <p:spPr>
          <a:xfrm>
            <a:off x="9466760" y="399654"/>
            <a:ext cx="2725240" cy="1435769"/>
          </a:xfrm>
          <a:prstGeom prst="rect">
            <a:avLst/>
          </a:prstGeom>
        </p:spPr>
      </p:pic>
      <p:sp>
        <p:nvSpPr>
          <p:cNvPr id="28" name="Right Brace 27"/>
          <p:cNvSpPr/>
          <p:nvPr/>
        </p:nvSpPr>
        <p:spPr>
          <a:xfrm rot="5400000">
            <a:off x="9919939" y="1458499"/>
            <a:ext cx="323652" cy="306532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8A81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9379" y="2114531"/>
            <a:ext cx="834190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7030A0"/>
                </a:solidFill>
              </a:rPr>
              <a:t>VTTx</a:t>
            </a:r>
            <a:endParaRPr lang="en-GB" dirty="0" smtClean="0">
              <a:solidFill>
                <a:srgbClr val="7030A0"/>
              </a:solidFill>
            </a:endParaRPr>
          </a:p>
          <a:p>
            <a:r>
              <a:rPr lang="en-GB" dirty="0" err="1" smtClean="0">
                <a:solidFill>
                  <a:srgbClr val="7030A0"/>
                </a:solidFill>
              </a:rPr>
              <a:t>VTRx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14" name="Straight Connector 13"/>
          <p:cNvCxnSpPr>
            <a:stCxn id="11" idx="3"/>
            <a:endCxn id="15" idx="1"/>
          </p:cNvCxnSpPr>
          <p:nvPr/>
        </p:nvCxnSpPr>
        <p:spPr>
          <a:xfrm>
            <a:off x="1293569" y="2437697"/>
            <a:ext cx="457694" cy="21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51263" y="2136376"/>
            <a:ext cx="145181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Detector Patch Panel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068011" y="2123732"/>
            <a:ext cx="75799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UX85</a:t>
            </a:r>
          </a:p>
          <a:p>
            <a:r>
              <a:rPr lang="en-GB" dirty="0" smtClean="0"/>
              <a:t>PP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549105" y="2131014"/>
            <a:ext cx="107883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Surface PP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0567243" y="2116999"/>
            <a:ext cx="1016494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TELL40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SOL40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>
            <a:endCxn id="17" idx="1"/>
          </p:cNvCxnSpPr>
          <p:nvPr/>
        </p:nvCxnSpPr>
        <p:spPr>
          <a:xfrm flipV="1">
            <a:off x="3197059" y="2446898"/>
            <a:ext cx="870952" cy="7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826001" y="2454179"/>
            <a:ext cx="3723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19" idx="1"/>
          </p:cNvCxnSpPr>
          <p:nvPr/>
        </p:nvCxnSpPr>
        <p:spPr>
          <a:xfrm flipV="1">
            <a:off x="9627938" y="2440165"/>
            <a:ext cx="939305" cy="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/>
          <p:cNvSpPr/>
          <p:nvPr/>
        </p:nvSpPr>
        <p:spPr>
          <a:xfrm rot="5400000">
            <a:off x="2481523" y="838429"/>
            <a:ext cx="323652" cy="4305459"/>
          </a:xfrm>
          <a:prstGeom prst="rightBrace">
            <a:avLst/>
          </a:prstGeom>
          <a:ln>
            <a:solidFill>
              <a:srgbClr val="18A8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8A818"/>
              </a:solidFill>
            </a:endParaRPr>
          </a:p>
        </p:txBody>
      </p:sp>
      <p:sp>
        <p:nvSpPr>
          <p:cNvPr id="26" name="Right Brace 25"/>
          <p:cNvSpPr/>
          <p:nvPr/>
        </p:nvSpPr>
        <p:spPr>
          <a:xfrm rot="5400000">
            <a:off x="6500297" y="1161389"/>
            <a:ext cx="323652" cy="3672244"/>
          </a:xfrm>
          <a:prstGeom prst="rightBrace">
            <a:avLst/>
          </a:prstGeom>
          <a:ln>
            <a:solidFill>
              <a:srgbClr val="18A8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8A818"/>
              </a:solidFill>
            </a:endParaRPr>
          </a:p>
        </p:txBody>
      </p:sp>
      <p:cxnSp>
        <p:nvCxnSpPr>
          <p:cNvPr id="24" name="Straight Arrow Connector 23"/>
          <p:cNvCxnSpPr>
            <a:stCxn id="26" idx="1"/>
          </p:cNvCxnSpPr>
          <p:nvPr/>
        </p:nvCxnSpPr>
        <p:spPr>
          <a:xfrm>
            <a:off x="6662123" y="3159337"/>
            <a:ext cx="0" cy="304421"/>
          </a:xfrm>
          <a:prstGeom prst="straightConnector1">
            <a:avLst/>
          </a:prstGeom>
          <a:ln>
            <a:solidFill>
              <a:srgbClr val="18A8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574758" y="3111087"/>
            <a:ext cx="65219" cy="352671"/>
          </a:xfrm>
          <a:prstGeom prst="straightConnector1">
            <a:avLst/>
          </a:prstGeom>
          <a:ln>
            <a:solidFill>
              <a:srgbClr val="18A8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0081765" y="3152985"/>
            <a:ext cx="0" cy="304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214" y="4977137"/>
            <a:ext cx="3633786" cy="18305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TextBox 33"/>
          <p:cNvSpPr txBox="1"/>
          <p:nvPr/>
        </p:nvSpPr>
        <p:spPr>
          <a:xfrm>
            <a:off x="9155577" y="4975865"/>
            <a:ext cx="33476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 </a:t>
            </a:r>
          </a:p>
          <a:p>
            <a:r>
              <a:rPr lang="en-GB" sz="1600" dirty="0" smtClean="0"/>
              <a:t>“occupancy” “Firmware optimisation” “</a:t>
            </a:r>
            <a:r>
              <a:rPr lang="en-GB" sz="1600" dirty="0" err="1" smtClean="0"/>
              <a:t>MonteCarlos</a:t>
            </a:r>
            <a:r>
              <a:rPr lang="en-GB" sz="1600" dirty="0" smtClean="0"/>
              <a:t>” “FPGA Bandwidth” …</a:t>
            </a:r>
            <a:endParaRPr lang="en-GB" sz="16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7764">
            <a:off x="7679719" y="5358535"/>
            <a:ext cx="1096270" cy="14708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" name="Subtitle 2"/>
          <p:cNvSpPr txBox="1">
            <a:spLocks/>
          </p:cNvSpPr>
          <p:nvPr/>
        </p:nvSpPr>
        <p:spPr>
          <a:xfrm>
            <a:off x="270752" y="183166"/>
            <a:ext cx="2963725" cy="568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u="sng" dirty="0" smtClean="0">
                <a:solidFill>
                  <a:schemeClr val="tx1"/>
                </a:solidFill>
              </a:rPr>
              <a:t>Mini-meetings summary:</a:t>
            </a:r>
            <a:endParaRPr lang="en-GB" dirty="0" smtClean="0">
              <a:solidFill>
                <a:schemeClr val="tx1"/>
              </a:solidFill>
            </a:endParaRPr>
          </a:p>
          <a:p>
            <a:endParaRPr lang="en-GB" u="sng" dirty="0" smtClean="0"/>
          </a:p>
          <a:p>
            <a:endParaRPr lang="en-GB" u="sng" dirty="0"/>
          </a:p>
          <a:p>
            <a:endParaRPr lang="en-GB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9367" y="1549729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2 single Fibres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595804" y="1543379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MPO 12 Fibres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44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28" grpId="0" animBg="1"/>
      <p:bldP spid="21" grpId="0" animBg="1"/>
      <p:bldP spid="26" grpId="0" animBg="1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67824" y="162440"/>
            <a:ext cx="3334138" cy="56323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70C0"/>
                </a:solidFill>
              </a:rPr>
              <a:t>Scenario 1:</a:t>
            </a:r>
            <a:r>
              <a:rPr lang="en-GB" sz="2000" b="1" dirty="0" smtClean="0">
                <a:solidFill>
                  <a:srgbClr val="0070C0"/>
                </a:solidFill>
              </a:rPr>
              <a:t> ‘‘ Full MPO ’’</a:t>
            </a: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0626" y="150"/>
            <a:ext cx="4894154" cy="6840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3561768" y="881545"/>
            <a:ext cx="8320461" cy="5432127"/>
            <a:chOff x="3561768" y="373545"/>
            <a:chExt cx="8320461" cy="5432127"/>
          </a:xfrm>
        </p:grpSpPr>
        <p:sp>
          <p:nvSpPr>
            <p:cNvPr id="268" name="Rectangle 267"/>
            <p:cNvSpPr/>
            <p:nvPr/>
          </p:nvSpPr>
          <p:spPr>
            <a:xfrm>
              <a:off x="9357722" y="1032878"/>
              <a:ext cx="104616" cy="32438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530192" y="1011121"/>
              <a:ext cx="108477" cy="32656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561768" y="505125"/>
              <a:ext cx="665466" cy="2464109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049675" y="622660"/>
              <a:ext cx="10479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MPO-MPO Adaptors Path Panel</a:t>
              </a: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7356791" y="3099514"/>
              <a:ext cx="1041100" cy="562"/>
            </a:xfrm>
            <a:prstGeom prst="line">
              <a:avLst/>
            </a:prstGeom>
            <a:ln w="285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/>
            <p:cNvSpPr/>
            <p:nvPr/>
          </p:nvSpPr>
          <p:spPr>
            <a:xfrm rot="10800000" flipV="1">
              <a:off x="4140629" y="545691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359882" y="4820227"/>
              <a:ext cx="14350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rgbClr val="7030A0"/>
                  </a:solidFill>
                </a:rPr>
                <a:t>UX85 caverne</a:t>
              </a: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4141539" y="665585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4141540" y="778592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 rot="10800000" flipV="1">
              <a:off x="4141538" y="904353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 rot="10800000" flipV="1">
              <a:off x="4141031" y="103012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 rot="10800000" flipV="1">
              <a:off x="4141030" y="114854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/>
            <p:cNvSpPr/>
            <p:nvPr/>
          </p:nvSpPr>
          <p:spPr>
            <a:xfrm rot="10800000" flipV="1">
              <a:off x="4139851" y="1272487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/>
            <p:cNvSpPr/>
            <p:nvPr/>
          </p:nvSpPr>
          <p:spPr>
            <a:xfrm rot="10800000" flipV="1">
              <a:off x="4136962" y="1387382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62"/>
            <p:cNvSpPr/>
            <p:nvPr/>
          </p:nvSpPr>
          <p:spPr>
            <a:xfrm rot="10800000" flipV="1">
              <a:off x="4137980" y="1526622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Rectangle 63"/>
            <p:cNvSpPr/>
            <p:nvPr/>
          </p:nvSpPr>
          <p:spPr>
            <a:xfrm rot="10800000" flipV="1">
              <a:off x="4136961" y="1648328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/>
            <p:cNvSpPr/>
            <p:nvPr/>
          </p:nvSpPr>
          <p:spPr>
            <a:xfrm rot="10800000" flipV="1">
              <a:off x="4136962" y="1771064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Rectangle 66"/>
            <p:cNvSpPr/>
            <p:nvPr/>
          </p:nvSpPr>
          <p:spPr>
            <a:xfrm rot="10800000" flipV="1">
              <a:off x="4137055" y="1890201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/>
            <p:cNvSpPr/>
            <p:nvPr/>
          </p:nvSpPr>
          <p:spPr>
            <a:xfrm rot="10800000" flipV="1">
              <a:off x="4136962" y="2010818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/>
            <p:cNvSpPr/>
            <p:nvPr/>
          </p:nvSpPr>
          <p:spPr>
            <a:xfrm rot="10800000" flipV="1">
              <a:off x="4136000" y="2134808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Rectangle 70"/>
            <p:cNvSpPr/>
            <p:nvPr/>
          </p:nvSpPr>
          <p:spPr>
            <a:xfrm rot="10800000" flipV="1">
              <a:off x="4136209" y="2249132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Rectangle 73"/>
            <p:cNvSpPr/>
            <p:nvPr/>
          </p:nvSpPr>
          <p:spPr>
            <a:xfrm rot="10800000" flipV="1">
              <a:off x="4138995" y="237428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 rot="10800000" flipV="1">
              <a:off x="4139850" y="249869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/>
            <p:cNvSpPr/>
            <p:nvPr/>
          </p:nvSpPr>
          <p:spPr>
            <a:xfrm rot="10800000" flipV="1">
              <a:off x="4132947" y="2614900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/>
            <p:cNvSpPr/>
            <p:nvPr/>
          </p:nvSpPr>
          <p:spPr>
            <a:xfrm rot="10800000" flipV="1">
              <a:off x="4133325" y="273699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/>
            <p:cNvSpPr/>
            <p:nvPr/>
          </p:nvSpPr>
          <p:spPr>
            <a:xfrm rot="10800000" flipV="1">
              <a:off x="4134473" y="2858404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767516" y="456187"/>
              <a:ext cx="39768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/>
                <a:t>1</a:t>
              </a:r>
            </a:p>
            <a:p>
              <a:pPr algn="r"/>
              <a:r>
                <a:rPr lang="fr-FR" sz="800" dirty="0"/>
                <a:t>2</a:t>
              </a:r>
            </a:p>
            <a:p>
              <a:pPr algn="r"/>
              <a:r>
                <a:rPr lang="fr-FR" sz="800" dirty="0"/>
                <a:t>3</a:t>
              </a:r>
            </a:p>
            <a:p>
              <a:pPr algn="r"/>
              <a:r>
                <a:rPr lang="fr-FR" sz="800" dirty="0"/>
                <a:t>4</a:t>
              </a:r>
            </a:p>
            <a:p>
              <a:pPr algn="r"/>
              <a:r>
                <a:rPr lang="fr-FR" sz="800" dirty="0"/>
                <a:t>5</a:t>
              </a:r>
            </a:p>
            <a:p>
              <a:pPr algn="r"/>
              <a:r>
                <a:rPr lang="fr-FR" sz="800" dirty="0"/>
                <a:t>6</a:t>
              </a:r>
            </a:p>
            <a:p>
              <a:pPr algn="r"/>
              <a:r>
                <a:rPr lang="fr-FR" sz="800" dirty="0"/>
                <a:t>7</a:t>
              </a:r>
            </a:p>
            <a:p>
              <a:pPr algn="r"/>
              <a:r>
                <a:rPr lang="fr-FR" sz="800" dirty="0"/>
                <a:t>8</a:t>
              </a:r>
            </a:p>
            <a:p>
              <a:pPr algn="r"/>
              <a:r>
                <a:rPr lang="fr-FR" sz="800" dirty="0"/>
                <a:t>9</a:t>
              </a:r>
            </a:p>
            <a:p>
              <a:pPr algn="r"/>
              <a:r>
                <a:rPr lang="fr-FR" sz="800" dirty="0"/>
                <a:t>10</a:t>
              </a:r>
            </a:p>
            <a:p>
              <a:pPr algn="r"/>
              <a:r>
                <a:rPr lang="fr-FR" sz="800" dirty="0"/>
                <a:t>11</a:t>
              </a:r>
            </a:p>
            <a:p>
              <a:pPr algn="r"/>
              <a:r>
                <a:rPr lang="fr-FR" sz="800" dirty="0"/>
                <a:t>12</a:t>
              </a:r>
            </a:p>
            <a:p>
              <a:pPr algn="r"/>
              <a:r>
                <a:rPr lang="fr-FR" sz="800" dirty="0"/>
                <a:t>13</a:t>
              </a:r>
            </a:p>
            <a:p>
              <a:pPr algn="r"/>
              <a:r>
                <a:rPr lang="fr-FR" sz="800" dirty="0"/>
                <a:t>14</a:t>
              </a:r>
            </a:p>
            <a:p>
              <a:pPr algn="r"/>
              <a:r>
                <a:rPr lang="fr-FR" sz="800" dirty="0"/>
                <a:t>15</a:t>
              </a:r>
            </a:p>
            <a:p>
              <a:pPr algn="r"/>
              <a:r>
                <a:rPr lang="fr-FR" sz="800" dirty="0"/>
                <a:t>16</a:t>
              </a:r>
            </a:p>
            <a:p>
              <a:pPr algn="r"/>
              <a:r>
                <a:rPr lang="fr-FR" sz="800" dirty="0"/>
                <a:t>17</a:t>
              </a:r>
            </a:p>
            <a:p>
              <a:pPr algn="r"/>
              <a:r>
                <a:rPr lang="fr-FR" sz="800" dirty="0"/>
                <a:t>18</a:t>
              </a:r>
            </a:p>
            <a:p>
              <a:pPr algn="r"/>
              <a:r>
                <a:rPr lang="fr-FR" sz="800" dirty="0"/>
                <a:t>…</a:t>
              </a:r>
            </a:p>
            <a:p>
              <a:pPr algn="r"/>
              <a:endParaRPr lang="fr-FR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4238624" y="545691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4239534" y="665585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4239535" y="778592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Rectangle 153"/>
            <p:cNvSpPr/>
            <p:nvPr/>
          </p:nvSpPr>
          <p:spPr>
            <a:xfrm rot="10800000" flipV="1">
              <a:off x="4239533" y="904353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Rectangle 154"/>
            <p:cNvSpPr/>
            <p:nvPr/>
          </p:nvSpPr>
          <p:spPr>
            <a:xfrm rot="10800000" flipV="1">
              <a:off x="4239026" y="1030126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Rectangle 155"/>
            <p:cNvSpPr/>
            <p:nvPr/>
          </p:nvSpPr>
          <p:spPr>
            <a:xfrm rot="10800000" flipV="1">
              <a:off x="4239025" y="1148549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Rectangle 156"/>
            <p:cNvSpPr/>
            <p:nvPr/>
          </p:nvSpPr>
          <p:spPr>
            <a:xfrm rot="10800000" flipV="1">
              <a:off x="4237846" y="1272487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Rectangle 157"/>
            <p:cNvSpPr/>
            <p:nvPr/>
          </p:nvSpPr>
          <p:spPr>
            <a:xfrm rot="10800000" flipV="1">
              <a:off x="4234957" y="1387382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/>
            <p:cNvSpPr/>
            <p:nvPr/>
          </p:nvSpPr>
          <p:spPr>
            <a:xfrm rot="10800000" flipV="1">
              <a:off x="4235975" y="1526622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Rectangle 159"/>
            <p:cNvSpPr/>
            <p:nvPr/>
          </p:nvSpPr>
          <p:spPr>
            <a:xfrm rot="10800000" flipV="1">
              <a:off x="4234956" y="1648328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Rectangle 160"/>
            <p:cNvSpPr/>
            <p:nvPr/>
          </p:nvSpPr>
          <p:spPr>
            <a:xfrm rot="10800000" flipV="1">
              <a:off x="4229730" y="1771745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Rectangle 161"/>
            <p:cNvSpPr/>
            <p:nvPr/>
          </p:nvSpPr>
          <p:spPr>
            <a:xfrm rot="10800000" flipV="1">
              <a:off x="4443142" y="1699860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Straight Connector 15"/>
            <p:cNvCxnSpPr>
              <a:stCxn id="163" idx="3"/>
            </p:cNvCxnSpPr>
            <p:nvPr/>
          </p:nvCxnSpPr>
          <p:spPr>
            <a:xfrm flipH="1" flipV="1">
              <a:off x="4743145" y="1216545"/>
              <a:ext cx="673292" cy="3341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942021" y="1168993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4832781" y="1009156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cxnSp>
          <p:nvCxnSpPr>
            <p:cNvPr id="20" name="Straight Connector 19"/>
            <p:cNvCxnSpPr>
              <a:stCxn id="151" idx="1"/>
            </p:cNvCxnSpPr>
            <p:nvPr/>
          </p:nvCxnSpPr>
          <p:spPr>
            <a:xfrm>
              <a:off x="4327054" y="564320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52" idx="1"/>
            </p:cNvCxnSpPr>
            <p:nvPr/>
          </p:nvCxnSpPr>
          <p:spPr>
            <a:xfrm>
              <a:off x="4327965" y="684843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53" idx="1"/>
            </p:cNvCxnSpPr>
            <p:nvPr/>
          </p:nvCxnSpPr>
          <p:spPr>
            <a:xfrm>
              <a:off x="4327965" y="799951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54" idx="1"/>
            </p:cNvCxnSpPr>
            <p:nvPr/>
          </p:nvCxnSpPr>
          <p:spPr>
            <a:xfrm>
              <a:off x="4327963" y="925167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55" idx="1"/>
            </p:cNvCxnSpPr>
            <p:nvPr/>
          </p:nvCxnSpPr>
          <p:spPr>
            <a:xfrm>
              <a:off x="4324407" y="1050569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56" idx="1"/>
            </p:cNvCxnSpPr>
            <p:nvPr/>
          </p:nvCxnSpPr>
          <p:spPr>
            <a:xfrm>
              <a:off x="4324405" y="1168993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57" idx="1"/>
            </p:cNvCxnSpPr>
            <p:nvPr/>
          </p:nvCxnSpPr>
          <p:spPr>
            <a:xfrm flipV="1">
              <a:off x="4327061" y="1232401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58" idx="1"/>
            </p:cNvCxnSpPr>
            <p:nvPr/>
          </p:nvCxnSpPr>
          <p:spPr>
            <a:xfrm flipV="1">
              <a:off x="4324405" y="1228871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59" idx="1"/>
            </p:cNvCxnSpPr>
            <p:nvPr/>
          </p:nvCxnSpPr>
          <p:spPr>
            <a:xfrm flipV="1">
              <a:off x="4324405" y="1226372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4491415" y="1224165"/>
              <a:ext cx="246019" cy="33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4525916" y="1237962"/>
              <a:ext cx="207372" cy="4891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5046629" y="1016956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4035982" y="37354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LC</a:t>
              </a:r>
              <a:endParaRPr lang="fr-FR" sz="8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7345466" y="4853921"/>
              <a:ext cx="9765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rgbClr val="7030A0"/>
                  </a:solidFill>
                </a:rPr>
                <a:t>PM85 </a:t>
              </a:r>
              <a:r>
                <a:rPr lang="fr-FR" sz="1600" dirty="0" err="1">
                  <a:solidFill>
                    <a:srgbClr val="7030A0"/>
                  </a:solidFill>
                </a:rPr>
                <a:t>pit</a:t>
              </a:r>
              <a:endParaRPr lang="fr-FR" sz="1600" dirty="0">
                <a:solidFill>
                  <a:srgbClr val="7030A0"/>
                </a:solidFill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9331855" y="4847047"/>
              <a:ext cx="8723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>
                  <a:solidFill>
                    <a:srgbClr val="7030A0"/>
                  </a:solidFill>
                </a:rPr>
                <a:t>Surface</a:t>
              </a:r>
            </a:p>
          </p:txBody>
        </p:sp>
        <p:sp>
          <p:nvSpPr>
            <p:cNvPr id="169" name="Rectangle 168"/>
            <p:cNvSpPr/>
            <p:nvPr/>
          </p:nvSpPr>
          <p:spPr>
            <a:xfrm rot="10800000" flipV="1">
              <a:off x="4234901" y="2014705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0" name="Rectangle 169"/>
            <p:cNvSpPr/>
            <p:nvPr/>
          </p:nvSpPr>
          <p:spPr>
            <a:xfrm rot="10800000" flipV="1">
              <a:off x="4235811" y="2134599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1" name="Rectangle 170"/>
            <p:cNvSpPr/>
            <p:nvPr/>
          </p:nvSpPr>
          <p:spPr>
            <a:xfrm rot="10800000" flipV="1">
              <a:off x="4235812" y="2247606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Rectangle 171"/>
            <p:cNvSpPr/>
            <p:nvPr/>
          </p:nvSpPr>
          <p:spPr>
            <a:xfrm rot="10800000" flipV="1">
              <a:off x="4235810" y="2373367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/>
            <p:cNvSpPr/>
            <p:nvPr/>
          </p:nvSpPr>
          <p:spPr>
            <a:xfrm rot="10800000" flipV="1">
              <a:off x="4235303" y="2499140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Rectangle 173"/>
            <p:cNvSpPr/>
            <p:nvPr/>
          </p:nvSpPr>
          <p:spPr>
            <a:xfrm rot="10800000" flipV="1">
              <a:off x="4235302" y="2617563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5" name="Rectangle 174"/>
            <p:cNvSpPr/>
            <p:nvPr/>
          </p:nvSpPr>
          <p:spPr>
            <a:xfrm rot="10800000" flipV="1">
              <a:off x="4625940" y="2037433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6" name="Rectangle 175"/>
            <p:cNvSpPr/>
            <p:nvPr/>
          </p:nvSpPr>
          <p:spPr>
            <a:xfrm rot="10800000" flipV="1">
              <a:off x="4567893" y="2247606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7" name="Rectangle 176"/>
            <p:cNvSpPr/>
            <p:nvPr/>
          </p:nvSpPr>
          <p:spPr>
            <a:xfrm rot="10800000" flipV="1">
              <a:off x="4570091" y="2143103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2" name="Straight Connector 181"/>
            <p:cNvCxnSpPr>
              <a:stCxn id="181" idx="3"/>
            </p:cNvCxnSpPr>
            <p:nvPr/>
          </p:nvCxnSpPr>
          <p:spPr>
            <a:xfrm flipH="1">
              <a:off x="4735742" y="2072041"/>
              <a:ext cx="683587" cy="62561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4796607" y="2225745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cxnSp>
          <p:nvCxnSpPr>
            <p:cNvPr id="185" name="Straight Connector 184"/>
            <p:cNvCxnSpPr>
              <a:stCxn id="169" idx="1"/>
            </p:cNvCxnSpPr>
            <p:nvPr/>
          </p:nvCxnSpPr>
          <p:spPr>
            <a:xfrm>
              <a:off x="4323331" y="2033334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>
              <a:stCxn id="170" idx="1"/>
            </p:cNvCxnSpPr>
            <p:nvPr/>
          </p:nvCxnSpPr>
          <p:spPr>
            <a:xfrm>
              <a:off x="4324242" y="2153857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>
              <a:stCxn id="171" idx="1"/>
            </p:cNvCxnSpPr>
            <p:nvPr/>
          </p:nvCxnSpPr>
          <p:spPr>
            <a:xfrm>
              <a:off x="4324242" y="2268965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>
              <a:stCxn id="172" idx="1"/>
            </p:cNvCxnSpPr>
            <p:nvPr/>
          </p:nvCxnSpPr>
          <p:spPr>
            <a:xfrm>
              <a:off x="4324240" y="2394181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173" idx="1"/>
            </p:cNvCxnSpPr>
            <p:nvPr/>
          </p:nvCxnSpPr>
          <p:spPr>
            <a:xfrm>
              <a:off x="4320684" y="2519583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174" idx="1"/>
            </p:cNvCxnSpPr>
            <p:nvPr/>
          </p:nvCxnSpPr>
          <p:spPr>
            <a:xfrm>
              <a:off x="4320682" y="2638007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75" idx="1"/>
            </p:cNvCxnSpPr>
            <p:nvPr/>
          </p:nvCxnSpPr>
          <p:spPr>
            <a:xfrm>
              <a:off x="4715155" y="2056061"/>
              <a:ext cx="16321" cy="6395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176" idx="1"/>
            </p:cNvCxnSpPr>
            <p:nvPr/>
          </p:nvCxnSpPr>
          <p:spPr>
            <a:xfrm>
              <a:off x="4657341" y="2267605"/>
              <a:ext cx="74982" cy="4309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177" idx="1"/>
            </p:cNvCxnSpPr>
            <p:nvPr/>
          </p:nvCxnSpPr>
          <p:spPr>
            <a:xfrm>
              <a:off x="4658522" y="2163245"/>
              <a:ext cx="71241" cy="5367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161" idx="1"/>
            </p:cNvCxnSpPr>
            <p:nvPr/>
          </p:nvCxnSpPr>
          <p:spPr>
            <a:xfrm>
              <a:off x="4315110" y="1792189"/>
              <a:ext cx="418600" cy="9009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332" idx="1"/>
            </p:cNvCxnSpPr>
            <p:nvPr/>
          </p:nvCxnSpPr>
          <p:spPr>
            <a:xfrm>
              <a:off x="4325538" y="1908475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5204818" y="2127626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cxnSp>
          <p:nvCxnSpPr>
            <p:cNvPr id="240" name="Straight Connector 239"/>
            <p:cNvCxnSpPr>
              <a:stCxn id="239" idx="3"/>
            </p:cNvCxnSpPr>
            <p:nvPr/>
          </p:nvCxnSpPr>
          <p:spPr>
            <a:xfrm flipH="1">
              <a:off x="4742426" y="3957332"/>
              <a:ext cx="667497" cy="1542425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 255"/>
            <p:cNvSpPr/>
            <p:nvPr/>
          </p:nvSpPr>
          <p:spPr>
            <a:xfrm rot="10800000" flipV="1">
              <a:off x="6592838" y="117676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6557340" y="991890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1</a:t>
              </a:r>
            </a:p>
          </p:txBody>
        </p:sp>
        <p:sp>
          <p:nvSpPr>
            <p:cNvPr id="258" name="Rectangle 257"/>
            <p:cNvSpPr/>
            <p:nvPr/>
          </p:nvSpPr>
          <p:spPr>
            <a:xfrm rot="10800000" flipV="1">
              <a:off x="6596232" y="2013031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6544896" y="1830403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2</a:t>
              </a: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505865" y="3677596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4</a:t>
              </a:r>
            </a:p>
          </p:txBody>
        </p:sp>
        <p:cxnSp>
          <p:nvCxnSpPr>
            <p:cNvPr id="264" name="Straight Connector 263"/>
            <p:cNvCxnSpPr/>
            <p:nvPr/>
          </p:nvCxnSpPr>
          <p:spPr>
            <a:xfrm flipH="1">
              <a:off x="7826775" y="3036232"/>
              <a:ext cx="77185" cy="122123"/>
            </a:xfrm>
            <a:prstGeom prst="line">
              <a:avLst/>
            </a:prstGeom>
            <a:ln w="31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7606863" y="2825030"/>
              <a:ext cx="45760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144f</a:t>
              </a:r>
            </a:p>
            <a:p>
              <a:pPr algn="r"/>
              <a:endParaRPr lang="fr-FR" sz="800" dirty="0">
                <a:solidFill>
                  <a:srgbClr val="385D8A"/>
                </a:solidFill>
              </a:endParaRPr>
            </a:p>
          </p:txBody>
        </p:sp>
        <p:cxnSp>
          <p:nvCxnSpPr>
            <p:cNvPr id="50" name="Straight Connector 49"/>
            <p:cNvCxnSpPr>
              <a:stCxn id="256" idx="1"/>
            </p:cNvCxnSpPr>
            <p:nvPr/>
          </p:nvCxnSpPr>
          <p:spPr>
            <a:xfrm>
              <a:off x="6823179" y="1225604"/>
              <a:ext cx="533613" cy="188874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58" idx="1"/>
            </p:cNvCxnSpPr>
            <p:nvPr/>
          </p:nvCxnSpPr>
          <p:spPr>
            <a:xfrm>
              <a:off x="6826573" y="2061876"/>
              <a:ext cx="535271" cy="1040567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468" idx="1"/>
            </p:cNvCxnSpPr>
            <p:nvPr/>
          </p:nvCxnSpPr>
          <p:spPr>
            <a:xfrm flipV="1">
              <a:off x="6826164" y="3111962"/>
              <a:ext cx="533791" cy="83616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>
              <a:stCxn id="286" idx="3"/>
            </p:cNvCxnSpPr>
            <p:nvPr/>
          </p:nvCxnSpPr>
          <p:spPr>
            <a:xfrm flipH="1">
              <a:off x="8352484" y="1153115"/>
              <a:ext cx="792387" cy="1962583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343" idx="3"/>
            </p:cNvCxnSpPr>
            <p:nvPr/>
          </p:nvCxnSpPr>
          <p:spPr>
            <a:xfrm flipH="1">
              <a:off x="8358493" y="3019464"/>
              <a:ext cx="778323" cy="85123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95" idx="3"/>
            </p:cNvCxnSpPr>
            <p:nvPr/>
          </p:nvCxnSpPr>
          <p:spPr>
            <a:xfrm flipH="1">
              <a:off x="8355766" y="2056368"/>
              <a:ext cx="769512" cy="1049121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345" idx="3"/>
            </p:cNvCxnSpPr>
            <p:nvPr/>
          </p:nvCxnSpPr>
          <p:spPr>
            <a:xfrm flipH="1" flipV="1">
              <a:off x="8371343" y="3102443"/>
              <a:ext cx="780619" cy="838675"/>
            </a:xfrm>
            <a:prstGeom prst="line">
              <a:avLst/>
            </a:prstGeom>
            <a:ln w="952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Rectangle 285"/>
            <p:cNvSpPr/>
            <p:nvPr/>
          </p:nvSpPr>
          <p:spPr>
            <a:xfrm rot="10800000" flipV="1">
              <a:off x="9144871" y="110427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8890338" y="941856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1</a:t>
              </a:r>
            </a:p>
          </p:txBody>
        </p:sp>
        <p:sp>
          <p:nvSpPr>
            <p:cNvPr id="295" name="Rectangle 294"/>
            <p:cNvSpPr/>
            <p:nvPr/>
          </p:nvSpPr>
          <p:spPr>
            <a:xfrm rot="10800000" flipV="1">
              <a:off x="9125279" y="200752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10956050" y="901737"/>
              <a:ext cx="926179" cy="149587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11066351" y="1351275"/>
              <a:ext cx="8113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TELL40</a:t>
              </a:r>
              <a:endParaRPr lang="fr-FR" sz="1100" b="1" dirty="0"/>
            </a:p>
          </p:txBody>
        </p:sp>
        <p:sp>
          <p:nvSpPr>
            <p:cNvPr id="346" name="Rectangle 345"/>
            <p:cNvSpPr/>
            <p:nvPr/>
          </p:nvSpPr>
          <p:spPr>
            <a:xfrm rot="10800000" flipV="1">
              <a:off x="9386897" y="110426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76" name="Straight Connector 375"/>
            <p:cNvCxnSpPr/>
            <p:nvPr/>
          </p:nvCxnSpPr>
          <p:spPr>
            <a:xfrm flipH="1">
              <a:off x="10216455" y="2018038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9995178" y="1868667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10622260" y="186411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396" name="Rectangle 395"/>
            <p:cNvSpPr/>
            <p:nvPr/>
          </p:nvSpPr>
          <p:spPr>
            <a:xfrm rot="10800000" flipV="1">
              <a:off x="10728658" y="1102527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7" name="Straight Connector 396"/>
            <p:cNvCxnSpPr>
              <a:stCxn id="396" idx="3"/>
              <a:endCxn id="346" idx="1"/>
            </p:cNvCxnSpPr>
            <p:nvPr/>
          </p:nvCxnSpPr>
          <p:spPr>
            <a:xfrm flipH="1">
              <a:off x="9617237" y="1151371"/>
              <a:ext cx="1111420" cy="174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10118450" y="1076550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/>
            <p:cNvSpPr txBox="1"/>
            <p:nvPr/>
          </p:nvSpPr>
          <p:spPr>
            <a:xfrm>
              <a:off x="10019333" y="901736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10587937" y="93340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8911403" y="3643701"/>
              <a:ext cx="5068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4</a:t>
              </a: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8898977" y="1847158"/>
              <a:ext cx="5199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2</a:t>
              </a:r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7569701" y="3147117"/>
              <a:ext cx="5481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solidFill>
                    <a:srgbClr val="385D8A"/>
                  </a:solidFill>
                </a:rPr>
                <a:t>Trunk 1</a:t>
              </a:r>
            </a:p>
            <a:p>
              <a:pPr algn="r"/>
              <a:endParaRPr lang="fr-FR" sz="800" dirty="0">
                <a:solidFill>
                  <a:srgbClr val="385D8A"/>
                </a:solidFill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 rot="10800000" flipV="1">
              <a:off x="9364427" y="2007524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4" name="Rectangle 323"/>
            <p:cNvSpPr/>
            <p:nvPr/>
          </p:nvSpPr>
          <p:spPr>
            <a:xfrm rot="10800000" flipV="1">
              <a:off x="10724535" y="201366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5" name="Straight Connector 324"/>
            <p:cNvCxnSpPr>
              <a:stCxn id="324" idx="3"/>
              <a:endCxn id="320" idx="1"/>
            </p:cNvCxnSpPr>
            <p:nvPr/>
          </p:nvCxnSpPr>
          <p:spPr>
            <a:xfrm flipH="1" flipV="1">
              <a:off x="9594768" y="2056369"/>
              <a:ext cx="1129767" cy="6139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Box 329"/>
            <p:cNvSpPr txBox="1"/>
            <p:nvPr/>
          </p:nvSpPr>
          <p:spPr>
            <a:xfrm>
              <a:off x="4675758" y="1963931"/>
              <a:ext cx="676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solidFill>
                    <a:srgbClr val="0070C0"/>
                  </a:solidFill>
                </a:rPr>
                <a:t>3 not used</a:t>
              </a:r>
              <a:endParaRPr lang="en-GB" sz="800" dirty="0"/>
            </a:p>
          </p:txBody>
        </p:sp>
        <p:sp>
          <p:nvSpPr>
            <p:cNvPr id="332" name="Rectangle 331"/>
            <p:cNvSpPr/>
            <p:nvPr/>
          </p:nvSpPr>
          <p:spPr>
            <a:xfrm rot="10800000" flipV="1">
              <a:off x="4240158" y="1888032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5" name="Rectangle 334"/>
            <p:cNvSpPr/>
            <p:nvPr/>
          </p:nvSpPr>
          <p:spPr>
            <a:xfrm rot="10800000" flipV="1">
              <a:off x="4522492" y="1812208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3" name="Rectangle 342"/>
            <p:cNvSpPr/>
            <p:nvPr/>
          </p:nvSpPr>
          <p:spPr>
            <a:xfrm rot="10800000" flipV="1">
              <a:off x="9136816" y="297061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8945998" y="2812044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3</a:t>
              </a:r>
            </a:p>
          </p:txBody>
        </p:sp>
        <p:sp>
          <p:nvSpPr>
            <p:cNvPr id="345" name="Rectangle 344"/>
            <p:cNvSpPr/>
            <p:nvPr/>
          </p:nvSpPr>
          <p:spPr>
            <a:xfrm rot="10800000" flipV="1">
              <a:off x="9151962" y="389227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10956050" y="2764660"/>
              <a:ext cx="926179" cy="149587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11067856" y="3232053"/>
              <a:ext cx="7571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TELL40</a:t>
              </a:r>
              <a:endParaRPr lang="fr-FR" sz="1100" b="1" dirty="0"/>
            </a:p>
          </p:txBody>
        </p:sp>
        <p:sp>
          <p:nvSpPr>
            <p:cNvPr id="351" name="Rectangle 350"/>
            <p:cNvSpPr/>
            <p:nvPr/>
          </p:nvSpPr>
          <p:spPr>
            <a:xfrm rot="10800000" flipV="1">
              <a:off x="9386806" y="297061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9352671" y="276728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</a:p>
          </p:txBody>
        </p:sp>
        <p:cxnSp>
          <p:nvCxnSpPr>
            <p:cNvPr id="354" name="Straight Connector 353"/>
            <p:cNvCxnSpPr/>
            <p:nvPr/>
          </p:nvCxnSpPr>
          <p:spPr>
            <a:xfrm flipH="1">
              <a:off x="10216455" y="3892165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TextBox 354"/>
            <p:cNvSpPr txBox="1"/>
            <p:nvPr/>
          </p:nvSpPr>
          <p:spPr>
            <a:xfrm>
              <a:off x="9989013" y="3704080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10622260" y="3727041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357" name="Rectangle 356"/>
            <p:cNvSpPr/>
            <p:nvPr/>
          </p:nvSpPr>
          <p:spPr>
            <a:xfrm rot="10800000" flipV="1">
              <a:off x="10728658" y="2965450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8" name="Straight Connector 357"/>
            <p:cNvCxnSpPr>
              <a:stCxn id="357" idx="3"/>
              <a:endCxn id="351" idx="1"/>
            </p:cNvCxnSpPr>
            <p:nvPr/>
          </p:nvCxnSpPr>
          <p:spPr>
            <a:xfrm flipH="1">
              <a:off x="9617147" y="3014295"/>
              <a:ext cx="1111511" cy="5169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H="1">
              <a:off x="10118450" y="2956061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extBox 390"/>
            <p:cNvSpPr txBox="1"/>
            <p:nvPr/>
          </p:nvSpPr>
          <p:spPr>
            <a:xfrm>
              <a:off x="9981417" y="2745526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10587937" y="2796332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394" name="Rectangle 393"/>
            <p:cNvSpPr/>
            <p:nvPr/>
          </p:nvSpPr>
          <p:spPr>
            <a:xfrm rot="10800000" flipV="1">
              <a:off x="9401215" y="3884618"/>
              <a:ext cx="230341" cy="895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5" name="Rectangle 394"/>
            <p:cNvSpPr/>
            <p:nvPr/>
          </p:nvSpPr>
          <p:spPr>
            <a:xfrm rot="10800000" flipV="1">
              <a:off x="10724535" y="3876586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01" name="Straight Connector 400"/>
            <p:cNvCxnSpPr>
              <a:stCxn id="395" idx="3"/>
              <a:endCxn id="394" idx="1"/>
            </p:cNvCxnSpPr>
            <p:nvPr/>
          </p:nvCxnSpPr>
          <p:spPr>
            <a:xfrm flipH="1">
              <a:off x="9631556" y="3925430"/>
              <a:ext cx="1092979" cy="395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6" name="TextBox 625"/>
            <p:cNvSpPr txBox="1"/>
            <p:nvPr/>
          </p:nvSpPr>
          <p:spPr>
            <a:xfrm rot="16200000">
              <a:off x="10846364" y="983973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rgbClr val="7030A0"/>
                  </a:solidFill>
                </a:rPr>
                <a:t>9 used</a:t>
              </a:r>
            </a:p>
          </p:txBody>
        </p:sp>
        <p:sp>
          <p:nvSpPr>
            <p:cNvPr id="627" name="TextBox 626"/>
            <p:cNvSpPr txBox="1"/>
            <p:nvPr/>
          </p:nvSpPr>
          <p:spPr>
            <a:xfrm rot="16200000">
              <a:off x="10864740" y="1901309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rgbClr val="7030A0"/>
                  </a:solidFill>
                </a:rPr>
                <a:t>9 </a:t>
              </a:r>
              <a:r>
                <a:rPr lang="en-GB" sz="800" b="1" dirty="0">
                  <a:solidFill>
                    <a:srgbClr val="7030A0"/>
                  </a:solidFill>
                </a:rPr>
                <a:t>used</a:t>
              </a:r>
            </a:p>
          </p:txBody>
        </p:sp>
        <p:sp>
          <p:nvSpPr>
            <p:cNvPr id="628" name="TextBox 627"/>
            <p:cNvSpPr txBox="1"/>
            <p:nvPr/>
          </p:nvSpPr>
          <p:spPr>
            <a:xfrm rot="16200000">
              <a:off x="10886173" y="2810191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rgbClr val="7030A0"/>
                  </a:solidFill>
                </a:rPr>
                <a:t>8 </a:t>
              </a:r>
              <a:r>
                <a:rPr lang="en-GB" sz="800" b="1" dirty="0">
                  <a:solidFill>
                    <a:srgbClr val="7030A0"/>
                  </a:solidFill>
                </a:rPr>
                <a:t>used</a:t>
              </a:r>
            </a:p>
          </p:txBody>
        </p:sp>
        <p:sp>
          <p:nvSpPr>
            <p:cNvPr id="629" name="TextBox 628"/>
            <p:cNvSpPr txBox="1"/>
            <p:nvPr/>
          </p:nvSpPr>
          <p:spPr>
            <a:xfrm rot="16200000">
              <a:off x="10881753" y="3739150"/>
              <a:ext cx="5382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>
                  <a:solidFill>
                    <a:srgbClr val="7030A0"/>
                  </a:solidFill>
                </a:rPr>
                <a:t>8 used</a:t>
              </a: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8937312" y="512400"/>
              <a:ext cx="10479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MPO-MPO Adaptors Path Panel</a:t>
              </a:r>
            </a:p>
          </p:txBody>
        </p:sp>
        <p:cxnSp>
          <p:nvCxnSpPr>
            <p:cNvPr id="310" name="Straight Connector 309"/>
            <p:cNvCxnSpPr/>
            <p:nvPr/>
          </p:nvCxnSpPr>
          <p:spPr>
            <a:xfrm flipV="1">
              <a:off x="4617667" y="1221290"/>
              <a:ext cx="112681" cy="622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>
              <a:stCxn id="160" idx="1"/>
            </p:cNvCxnSpPr>
            <p:nvPr/>
          </p:nvCxnSpPr>
          <p:spPr>
            <a:xfrm>
              <a:off x="4325597" y="1667413"/>
              <a:ext cx="392801" cy="10320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TextBox 311"/>
            <p:cNvSpPr txBox="1"/>
            <p:nvPr/>
          </p:nvSpPr>
          <p:spPr>
            <a:xfrm>
              <a:off x="4569381" y="1534456"/>
              <a:ext cx="676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solidFill>
                    <a:srgbClr val="0070C0"/>
                  </a:solidFill>
                </a:rPr>
                <a:t>3 not used</a:t>
              </a:r>
              <a:endParaRPr lang="en-GB" sz="800" dirty="0"/>
            </a:p>
          </p:txBody>
        </p:sp>
        <p:sp>
          <p:nvSpPr>
            <p:cNvPr id="363" name="Rectangle 362"/>
            <p:cNvSpPr/>
            <p:nvPr/>
          </p:nvSpPr>
          <p:spPr>
            <a:xfrm rot="10800000" flipV="1">
              <a:off x="4238039" y="3344230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4" name="Rectangle 363"/>
            <p:cNvSpPr/>
            <p:nvPr/>
          </p:nvSpPr>
          <p:spPr>
            <a:xfrm rot="10800000" flipV="1">
              <a:off x="4238949" y="3464124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5" name="Rectangle 364"/>
            <p:cNvSpPr/>
            <p:nvPr/>
          </p:nvSpPr>
          <p:spPr>
            <a:xfrm rot="10800000" flipV="1">
              <a:off x="4238950" y="3577131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6" name="Rectangle 365"/>
            <p:cNvSpPr/>
            <p:nvPr/>
          </p:nvSpPr>
          <p:spPr>
            <a:xfrm rot="10800000" flipV="1">
              <a:off x="4238948" y="3702892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7" name="Rectangle 366"/>
            <p:cNvSpPr/>
            <p:nvPr/>
          </p:nvSpPr>
          <p:spPr>
            <a:xfrm rot="10800000" flipV="1">
              <a:off x="4238441" y="3828665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8" name="Rectangle 367"/>
            <p:cNvSpPr/>
            <p:nvPr/>
          </p:nvSpPr>
          <p:spPr>
            <a:xfrm rot="10800000" flipV="1">
              <a:off x="4238440" y="3947088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9" name="Rectangle 368"/>
            <p:cNvSpPr/>
            <p:nvPr/>
          </p:nvSpPr>
          <p:spPr>
            <a:xfrm rot="10800000" flipV="1">
              <a:off x="4237261" y="4071026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0" name="Rectangle 369"/>
            <p:cNvSpPr/>
            <p:nvPr/>
          </p:nvSpPr>
          <p:spPr>
            <a:xfrm rot="10800000" flipV="1">
              <a:off x="4234372" y="4185921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1" name="Rectangle 370"/>
            <p:cNvSpPr/>
            <p:nvPr/>
          </p:nvSpPr>
          <p:spPr>
            <a:xfrm rot="10800000" flipV="1">
              <a:off x="4235390" y="4325161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3" name="Rectangle 372"/>
            <p:cNvSpPr/>
            <p:nvPr/>
          </p:nvSpPr>
          <p:spPr>
            <a:xfrm rot="10800000" flipV="1">
              <a:off x="4229145" y="4570284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4" name="Rectangle 373"/>
            <p:cNvSpPr/>
            <p:nvPr/>
          </p:nvSpPr>
          <p:spPr>
            <a:xfrm rot="10800000" flipV="1">
              <a:off x="4442557" y="4498399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75" name="Straight Connector 374"/>
            <p:cNvCxnSpPr>
              <a:stCxn id="363" idx="1"/>
            </p:cNvCxnSpPr>
            <p:nvPr/>
          </p:nvCxnSpPr>
          <p:spPr>
            <a:xfrm>
              <a:off x="4326469" y="3362859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>
              <a:stCxn id="364" idx="1"/>
            </p:cNvCxnSpPr>
            <p:nvPr/>
          </p:nvCxnSpPr>
          <p:spPr>
            <a:xfrm>
              <a:off x="4327380" y="3483382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>
              <a:stCxn id="365" idx="1"/>
            </p:cNvCxnSpPr>
            <p:nvPr/>
          </p:nvCxnSpPr>
          <p:spPr>
            <a:xfrm>
              <a:off x="4327380" y="3598490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>
              <a:stCxn id="366" idx="1"/>
            </p:cNvCxnSpPr>
            <p:nvPr/>
          </p:nvCxnSpPr>
          <p:spPr>
            <a:xfrm>
              <a:off x="4327378" y="3723706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>
              <a:stCxn id="367" idx="1"/>
            </p:cNvCxnSpPr>
            <p:nvPr/>
          </p:nvCxnSpPr>
          <p:spPr>
            <a:xfrm>
              <a:off x="4323822" y="3849108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>
              <a:stCxn id="368" idx="1"/>
            </p:cNvCxnSpPr>
            <p:nvPr/>
          </p:nvCxnSpPr>
          <p:spPr>
            <a:xfrm>
              <a:off x="4323820" y="3967532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>
              <a:stCxn id="369" idx="1"/>
            </p:cNvCxnSpPr>
            <p:nvPr/>
          </p:nvCxnSpPr>
          <p:spPr>
            <a:xfrm flipV="1">
              <a:off x="4326476" y="4030940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>
              <a:stCxn id="370" idx="1"/>
            </p:cNvCxnSpPr>
            <p:nvPr/>
          </p:nvCxnSpPr>
          <p:spPr>
            <a:xfrm flipV="1">
              <a:off x="4323820" y="4027410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flipV="1">
              <a:off x="4439938" y="4024911"/>
              <a:ext cx="297985" cy="2290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 flipV="1">
              <a:off x="4514450" y="4022705"/>
              <a:ext cx="222399" cy="3145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 flipV="1">
              <a:off x="4525331" y="4036501"/>
              <a:ext cx="207372" cy="4891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TextBox 387"/>
            <p:cNvSpPr txBox="1"/>
            <p:nvPr/>
          </p:nvSpPr>
          <p:spPr>
            <a:xfrm>
              <a:off x="4035397" y="3172084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LC</a:t>
              </a:r>
              <a:endParaRPr lang="fr-FR" sz="800" dirty="0"/>
            </a:p>
          </p:txBody>
        </p:sp>
        <p:sp>
          <p:nvSpPr>
            <p:cNvPr id="389" name="Rectangle 388"/>
            <p:cNvSpPr/>
            <p:nvPr/>
          </p:nvSpPr>
          <p:spPr>
            <a:xfrm rot="10800000" flipV="1">
              <a:off x="4234316" y="4813244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3" name="Rectangle 392"/>
            <p:cNvSpPr/>
            <p:nvPr/>
          </p:nvSpPr>
          <p:spPr>
            <a:xfrm rot="10800000" flipV="1">
              <a:off x="4235226" y="4933138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8" name="Rectangle 407"/>
            <p:cNvSpPr/>
            <p:nvPr/>
          </p:nvSpPr>
          <p:spPr>
            <a:xfrm rot="10800000" flipV="1">
              <a:off x="4235227" y="5046145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Rectangle 408"/>
            <p:cNvSpPr/>
            <p:nvPr/>
          </p:nvSpPr>
          <p:spPr>
            <a:xfrm rot="10800000" flipV="1">
              <a:off x="4235225" y="5171906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Rectangle 410"/>
            <p:cNvSpPr/>
            <p:nvPr/>
          </p:nvSpPr>
          <p:spPr>
            <a:xfrm rot="10800000" flipV="1">
              <a:off x="4234718" y="5297679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2" name="Rectangle 411"/>
            <p:cNvSpPr/>
            <p:nvPr/>
          </p:nvSpPr>
          <p:spPr>
            <a:xfrm rot="10800000" flipV="1">
              <a:off x="4234717" y="5416102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4" name="Rectangle 413"/>
            <p:cNvSpPr/>
            <p:nvPr/>
          </p:nvSpPr>
          <p:spPr>
            <a:xfrm rot="10800000" flipV="1">
              <a:off x="4230649" y="5654935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6" name="Rectangle 415"/>
            <p:cNvSpPr/>
            <p:nvPr/>
          </p:nvSpPr>
          <p:spPr>
            <a:xfrm rot="10800000" flipV="1">
              <a:off x="4236133" y="4446785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17" name="Straight Connector 416"/>
            <p:cNvCxnSpPr>
              <a:stCxn id="389" idx="1"/>
            </p:cNvCxnSpPr>
            <p:nvPr/>
          </p:nvCxnSpPr>
          <p:spPr>
            <a:xfrm>
              <a:off x="4322746" y="4831873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>
              <a:stCxn id="393" idx="1"/>
            </p:cNvCxnSpPr>
            <p:nvPr/>
          </p:nvCxnSpPr>
          <p:spPr>
            <a:xfrm>
              <a:off x="4323657" y="4952396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>
              <a:stCxn id="408" idx="1"/>
            </p:cNvCxnSpPr>
            <p:nvPr/>
          </p:nvCxnSpPr>
          <p:spPr>
            <a:xfrm>
              <a:off x="4323657" y="5067504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Connector 419"/>
            <p:cNvCxnSpPr>
              <a:stCxn id="409" idx="1"/>
            </p:cNvCxnSpPr>
            <p:nvPr/>
          </p:nvCxnSpPr>
          <p:spPr>
            <a:xfrm>
              <a:off x="4323655" y="5192720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>
              <a:stCxn id="411" idx="1"/>
            </p:cNvCxnSpPr>
            <p:nvPr/>
          </p:nvCxnSpPr>
          <p:spPr>
            <a:xfrm>
              <a:off x="4320099" y="5318122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>
              <a:stCxn id="412" idx="1"/>
            </p:cNvCxnSpPr>
            <p:nvPr/>
          </p:nvCxnSpPr>
          <p:spPr>
            <a:xfrm>
              <a:off x="4320097" y="5436546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Straight Connector 422"/>
            <p:cNvCxnSpPr/>
            <p:nvPr/>
          </p:nvCxnSpPr>
          <p:spPr>
            <a:xfrm flipV="1">
              <a:off x="4322753" y="5499954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>
              <a:stCxn id="414" idx="1"/>
            </p:cNvCxnSpPr>
            <p:nvPr/>
          </p:nvCxnSpPr>
          <p:spPr>
            <a:xfrm flipV="1">
              <a:off x="4320097" y="5496424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>
              <a:stCxn id="416" idx="1"/>
            </p:cNvCxnSpPr>
            <p:nvPr/>
          </p:nvCxnSpPr>
          <p:spPr>
            <a:xfrm>
              <a:off x="4326773" y="4465871"/>
              <a:ext cx="407426" cy="1028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>
              <a:stCxn id="371" idx="1"/>
            </p:cNvCxnSpPr>
            <p:nvPr/>
          </p:nvCxnSpPr>
          <p:spPr>
            <a:xfrm>
              <a:off x="4323821" y="4345304"/>
              <a:ext cx="409305" cy="11464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>
              <a:stCxn id="429" idx="1"/>
            </p:cNvCxnSpPr>
            <p:nvPr/>
          </p:nvCxnSpPr>
          <p:spPr>
            <a:xfrm>
              <a:off x="4324953" y="4707014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8" name="TextBox 427"/>
            <p:cNvSpPr txBox="1"/>
            <p:nvPr/>
          </p:nvSpPr>
          <p:spPr>
            <a:xfrm>
              <a:off x="4378719" y="5587570"/>
              <a:ext cx="676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solidFill>
                    <a:srgbClr val="0070C0"/>
                  </a:solidFill>
                </a:rPr>
                <a:t>4 not used</a:t>
              </a:r>
              <a:endParaRPr lang="en-GB" sz="800" dirty="0"/>
            </a:p>
          </p:txBody>
        </p:sp>
        <p:sp>
          <p:nvSpPr>
            <p:cNvPr id="429" name="Rectangle 428"/>
            <p:cNvSpPr/>
            <p:nvPr/>
          </p:nvSpPr>
          <p:spPr>
            <a:xfrm rot="10800000" flipV="1">
              <a:off x="4239573" y="4686571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0" name="Rectangle 429"/>
            <p:cNvSpPr/>
            <p:nvPr/>
          </p:nvSpPr>
          <p:spPr>
            <a:xfrm rot="10800000" flipV="1">
              <a:off x="4521907" y="4610747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31" name="Straight Connector 430"/>
            <p:cNvCxnSpPr/>
            <p:nvPr/>
          </p:nvCxnSpPr>
          <p:spPr>
            <a:xfrm flipV="1">
              <a:off x="4617082" y="4019829"/>
              <a:ext cx="112681" cy="622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/>
            <p:nvPr/>
          </p:nvCxnSpPr>
          <p:spPr>
            <a:xfrm>
              <a:off x="4315389" y="4588051"/>
              <a:ext cx="418641" cy="9150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TextBox 432"/>
            <p:cNvSpPr txBox="1"/>
            <p:nvPr/>
          </p:nvSpPr>
          <p:spPr>
            <a:xfrm>
              <a:off x="4541514" y="4359314"/>
              <a:ext cx="6767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solidFill>
                    <a:srgbClr val="0070C0"/>
                  </a:solidFill>
                </a:rPr>
                <a:t>4 not used</a:t>
              </a:r>
              <a:endParaRPr lang="en-GB" sz="800" dirty="0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5609959" y="1028647"/>
              <a:ext cx="82036" cy="33086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1" name="Rectangle 300"/>
            <p:cNvSpPr/>
            <p:nvPr/>
          </p:nvSpPr>
          <p:spPr>
            <a:xfrm rot="10800000" flipV="1">
              <a:off x="5667278" y="1202188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302" name="TextBox 301"/>
            <p:cNvSpPr txBox="1"/>
            <p:nvPr/>
          </p:nvSpPr>
          <p:spPr>
            <a:xfrm>
              <a:off x="5613943" y="1039552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303" name="Rectangle 302"/>
            <p:cNvSpPr/>
            <p:nvPr/>
          </p:nvSpPr>
          <p:spPr>
            <a:xfrm rot="10800000" flipV="1">
              <a:off x="5661159" y="297423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5595270" y="2785287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cxnSp>
          <p:nvCxnSpPr>
            <p:cNvPr id="445" name="Straight Connector 444"/>
            <p:cNvCxnSpPr>
              <a:stCxn id="446" idx="3"/>
              <a:endCxn id="301" idx="1"/>
            </p:cNvCxnSpPr>
            <p:nvPr/>
          </p:nvCxnSpPr>
          <p:spPr>
            <a:xfrm flipH="1">
              <a:off x="5897618" y="1226372"/>
              <a:ext cx="436042" cy="2466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Rectangle 445"/>
            <p:cNvSpPr/>
            <p:nvPr/>
          </p:nvSpPr>
          <p:spPr>
            <a:xfrm rot="10800000" flipV="1">
              <a:off x="6333661" y="1177528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447" name="TextBox 446"/>
            <p:cNvSpPr txBox="1"/>
            <p:nvPr/>
          </p:nvSpPr>
          <p:spPr>
            <a:xfrm>
              <a:off x="6110152" y="979062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448" name="Rectangle 447"/>
            <p:cNvSpPr/>
            <p:nvPr/>
          </p:nvSpPr>
          <p:spPr>
            <a:xfrm rot="10800000" flipV="1">
              <a:off x="6352700" y="2020231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449" name="TextBox 448"/>
            <p:cNvSpPr txBox="1"/>
            <p:nvPr/>
          </p:nvSpPr>
          <p:spPr>
            <a:xfrm>
              <a:off x="6099326" y="1840976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6096692" y="3714490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5416438" y="120111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8" name="Rectangle 467"/>
            <p:cNvSpPr/>
            <p:nvPr/>
          </p:nvSpPr>
          <p:spPr>
            <a:xfrm rot="10800000" flipV="1">
              <a:off x="6595823" y="3899284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9" name="Rectangle 468"/>
            <p:cNvSpPr/>
            <p:nvPr/>
          </p:nvSpPr>
          <p:spPr>
            <a:xfrm rot="10800000" flipV="1">
              <a:off x="6350415" y="389928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6577959" y="2747725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 3</a:t>
              </a:r>
            </a:p>
          </p:txBody>
        </p:sp>
        <p:sp>
          <p:nvSpPr>
            <p:cNvPr id="475" name="TextBox 474"/>
            <p:cNvSpPr txBox="1"/>
            <p:nvPr/>
          </p:nvSpPr>
          <p:spPr>
            <a:xfrm>
              <a:off x="6077386" y="2792686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476" name="Rectangle 475"/>
            <p:cNvSpPr/>
            <p:nvPr/>
          </p:nvSpPr>
          <p:spPr>
            <a:xfrm rot="10800000" flipV="1">
              <a:off x="6576517" y="297748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7" name="Rectangle 476"/>
            <p:cNvSpPr/>
            <p:nvPr/>
          </p:nvSpPr>
          <p:spPr>
            <a:xfrm rot="10800000" flipV="1">
              <a:off x="6331109" y="297747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81" name="Straight Connector 480"/>
            <p:cNvCxnSpPr>
              <a:stCxn id="476" idx="1"/>
            </p:cNvCxnSpPr>
            <p:nvPr/>
          </p:nvCxnSpPr>
          <p:spPr>
            <a:xfrm>
              <a:off x="6806857" y="3026324"/>
              <a:ext cx="549934" cy="82684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2" name="Rectangle 481"/>
            <p:cNvSpPr/>
            <p:nvPr/>
          </p:nvSpPr>
          <p:spPr>
            <a:xfrm rot="10800000" flipV="1">
              <a:off x="5674726" y="2018258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5608837" y="1829306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sp>
          <p:nvSpPr>
            <p:cNvPr id="484" name="Rectangle 483"/>
            <p:cNvSpPr/>
            <p:nvPr/>
          </p:nvSpPr>
          <p:spPr>
            <a:xfrm rot="10800000" flipV="1">
              <a:off x="5661159" y="390141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385D8A"/>
                </a:solidFill>
              </a:endParaRPr>
            </a:p>
          </p:txBody>
        </p:sp>
        <p:sp>
          <p:nvSpPr>
            <p:cNvPr id="485" name="TextBox 484"/>
            <p:cNvSpPr txBox="1"/>
            <p:nvPr/>
          </p:nvSpPr>
          <p:spPr>
            <a:xfrm>
              <a:off x="5595270" y="3712467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385D8A"/>
                  </a:solidFill>
                </a:rPr>
                <a:t>MPO</a:t>
              </a:r>
            </a:p>
          </p:txBody>
        </p:sp>
        <p:cxnSp>
          <p:nvCxnSpPr>
            <p:cNvPr id="486" name="Straight Connector 485"/>
            <p:cNvCxnSpPr>
              <a:stCxn id="448" idx="3"/>
              <a:endCxn id="482" idx="1"/>
            </p:cNvCxnSpPr>
            <p:nvPr/>
          </p:nvCxnSpPr>
          <p:spPr>
            <a:xfrm flipH="1" flipV="1">
              <a:off x="5905067" y="2067103"/>
              <a:ext cx="447633" cy="1973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Straight Connector 486"/>
            <p:cNvCxnSpPr>
              <a:stCxn id="477" idx="3"/>
              <a:endCxn id="303" idx="1"/>
            </p:cNvCxnSpPr>
            <p:nvPr/>
          </p:nvCxnSpPr>
          <p:spPr>
            <a:xfrm flipH="1" flipV="1">
              <a:off x="5891500" y="3023083"/>
              <a:ext cx="439609" cy="324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Straight Connector 487"/>
            <p:cNvCxnSpPr>
              <a:stCxn id="469" idx="3"/>
              <a:endCxn id="484" idx="1"/>
            </p:cNvCxnSpPr>
            <p:nvPr/>
          </p:nvCxnSpPr>
          <p:spPr>
            <a:xfrm flipH="1">
              <a:off x="5891500" y="3948127"/>
              <a:ext cx="458915" cy="213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Rectangle 180"/>
            <p:cNvSpPr/>
            <p:nvPr/>
          </p:nvSpPr>
          <p:spPr>
            <a:xfrm rot="10800000" flipV="1">
              <a:off x="5419329" y="2023196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1" name="Rectangle 490"/>
            <p:cNvSpPr/>
            <p:nvPr/>
          </p:nvSpPr>
          <p:spPr>
            <a:xfrm rot="10800000" flipV="1">
              <a:off x="4406778" y="1540321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 rot="10800000" flipV="1">
              <a:off x="5406068" y="297747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5303792" y="281565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sp>
          <p:nvSpPr>
            <p:cNvPr id="239" name="Rectangle 238"/>
            <p:cNvSpPr/>
            <p:nvPr/>
          </p:nvSpPr>
          <p:spPr>
            <a:xfrm rot="10800000" flipV="1">
              <a:off x="5409923" y="3908487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5307647" y="3746666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MPO</a:t>
              </a:r>
              <a:endParaRPr lang="fr-FR" sz="800" dirty="0"/>
            </a:p>
          </p:txBody>
        </p:sp>
        <p:cxnSp>
          <p:nvCxnSpPr>
            <p:cNvPr id="492" name="Straight Connector 491"/>
            <p:cNvCxnSpPr>
              <a:stCxn id="210" idx="3"/>
            </p:cNvCxnSpPr>
            <p:nvPr/>
          </p:nvCxnSpPr>
          <p:spPr>
            <a:xfrm flipH="1">
              <a:off x="4737107" y="3026323"/>
              <a:ext cx="668961" cy="99120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Rectangle 492"/>
            <p:cNvSpPr/>
            <p:nvPr/>
          </p:nvSpPr>
          <p:spPr>
            <a:xfrm rot="10800000" flipV="1">
              <a:off x="4347918" y="4236732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4" name="Rectangle 493"/>
            <p:cNvSpPr/>
            <p:nvPr/>
          </p:nvSpPr>
          <p:spPr>
            <a:xfrm rot="10800000" flipV="1">
              <a:off x="4428872" y="4315393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3576581" y="3300065"/>
              <a:ext cx="665466" cy="2464109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1" name="Rectangle 340"/>
            <p:cNvSpPr/>
            <p:nvPr/>
          </p:nvSpPr>
          <p:spPr>
            <a:xfrm rot="10800000" flipV="1">
              <a:off x="4155442" y="3340631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2" name="Rectangle 341"/>
            <p:cNvSpPr/>
            <p:nvPr/>
          </p:nvSpPr>
          <p:spPr>
            <a:xfrm rot="10800000" flipV="1">
              <a:off x="4156352" y="3460525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0" name="Rectangle 349"/>
            <p:cNvSpPr/>
            <p:nvPr/>
          </p:nvSpPr>
          <p:spPr>
            <a:xfrm rot="10800000" flipV="1">
              <a:off x="4156353" y="3573532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3" name="Rectangle 352"/>
            <p:cNvSpPr/>
            <p:nvPr/>
          </p:nvSpPr>
          <p:spPr>
            <a:xfrm rot="10800000" flipV="1">
              <a:off x="4156351" y="3699293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0" name="Rectangle 359"/>
            <p:cNvSpPr/>
            <p:nvPr/>
          </p:nvSpPr>
          <p:spPr>
            <a:xfrm rot="10800000" flipV="1">
              <a:off x="4155844" y="382506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2" name="Rectangle 371"/>
            <p:cNvSpPr/>
            <p:nvPr/>
          </p:nvSpPr>
          <p:spPr>
            <a:xfrm rot="10800000" flipV="1">
              <a:off x="4155843" y="394348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2" name="Rectangle 401"/>
            <p:cNvSpPr/>
            <p:nvPr/>
          </p:nvSpPr>
          <p:spPr>
            <a:xfrm rot="10800000" flipV="1">
              <a:off x="4154664" y="4067427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4" name="Rectangle 403"/>
            <p:cNvSpPr/>
            <p:nvPr/>
          </p:nvSpPr>
          <p:spPr>
            <a:xfrm rot="10800000" flipV="1">
              <a:off x="4151775" y="4182322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5" name="Rectangle 404"/>
            <p:cNvSpPr/>
            <p:nvPr/>
          </p:nvSpPr>
          <p:spPr>
            <a:xfrm rot="10800000" flipV="1">
              <a:off x="4152793" y="4321562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6" name="Rectangle 405"/>
            <p:cNvSpPr/>
            <p:nvPr/>
          </p:nvSpPr>
          <p:spPr>
            <a:xfrm rot="10800000" flipV="1">
              <a:off x="4151774" y="4443268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Rectangle 406"/>
            <p:cNvSpPr/>
            <p:nvPr/>
          </p:nvSpPr>
          <p:spPr>
            <a:xfrm rot="10800000" flipV="1">
              <a:off x="4151775" y="4566004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 rot="10800000" flipV="1">
              <a:off x="4151868" y="4685141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5" name="Rectangle 414"/>
            <p:cNvSpPr/>
            <p:nvPr/>
          </p:nvSpPr>
          <p:spPr>
            <a:xfrm rot="10800000" flipV="1">
              <a:off x="4151775" y="4805758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4" name="Rectangle 433"/>
            <p:cNvSpPr/>
            <p:nvPr/>
          </p:nvSpPr>
          <p:spPr>
            <a:xfrm rot="10800000" flipV="1">
              <a:off x="4150813" y="4929748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5" name="Rectangle 434"/>
            <p:cNvSpPr/>
            <p:nvPr/>
          </p:nvSpPr>
          <p:spPr>
            <a:xfrm rot="10800000" flipV="1">
              <a:off x="4151022" y="5044072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6" name="Rectangle 435"/>
            <p:cNvSpPr/>
            <p:nvPr/>
          </p:nvSpPr>
          <p:spPr>
            <a:xfrm rot="10800000" flipV="1">
              <a:off x="4153808" y="516922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7" name="Rectangle 436"/>
            <p:cNvSpPr/>
            <p:nvPr/>
          </p:nvSpPr>
          <p:spPr>
            <a:xfrm rot="10800000" flipV="1">
              <a:off x="4154663" y="529363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8" name="Rectangle 437"/>
            <p:cNvSpPr/>
            <p:nvPr/>
          </p:nvSpPr>
          <p:spPr>
            <a:xfrm rot="10800000" flipV="1">
              <a:off x="4147760" y="5409840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9" name="Rectangle 438"/>
            <p:cNvSpPr/>
            <p:nvPr/>
          </p:nvSpPr>
          <p:spPr>
            <a:xfrm rot="10800000" flipV="1">
              <a:off x="4148138" y="553193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0" name="Rectangle 439"/>
            <p:cNvSpPr/>
            <p:nvPr/>
          </p:nvSpPr>
          <p:spPr>
            <a:xfrm rot="10800000" flipV="1">
              <a:off x="4149286" y="5653344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3782329" y="3251127"/>
              <a:ext cx="39768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/>
                <a:t>1</a:t>
              </a:r>
            </a:p>
            <a:p>
              <a:pPr algn="r"/>
              <a:r>
                <a:rPr lang="fr-FR" sz="800" dirty="0"/>
                <a:t>2</a:t>
              </a:r>
            </a:p>
            <a:p>
              <a:pPr algn="r"/>
              <a:r>
                <a:rPr lang="fr-FR" sz="800" dirty="0"/>
                <a:t>3</a:t>
              </a:r>
            </a:p>
            <a:p>
              <a:pPr algn="r"/>
              <a:r>
                <a:rPr lang="fr-FR" sz="800" dirty="0"/>
                <a:t>4</a:t>
              </a:r>
            </a:p>
            <a:p>
              <a:pPr algn="r"/>
              <a:r>
                <a:rPr lang="fr-FR" sz="800" dirty="0"/>
                <a:t>5</a:t>
              </a:r>
            </a:p>
            <a:p>
              <a:pPr algn="r"/>
              <a:r>
                <a:rPr lang="fr-FR" sz="800" dirty="0"/>
                <a:t>6</a:t>
              </a:r>
            </a:p>
            <a:p>
              <a:pPr algn="r"/>
              <a:r>
                <a:rPr lang="fr-FR" sz="800" dirty="0"/>
                <a:t>7</a:t>
              </a:r>
            </a:p>
            <a:p>
              <a:pPr algn="r"/>
              <a:r>
                <a:rPr lang="fr-FR" sz="800" dirty="0"/>
                <a:t>8</a:t>
              </a:r>
            </a:p>
            <a:p>
              <a:pPr algn="r"/>
              <a:r>
                <a:rPr lang="fr-FR" sz="800" dirty="0"/>
                <a:t>9</a:t>
              </a:r>
            </a:p>
            <a:p>
              <a:pPr algn="r"/>
              <a:r>
                <a:rPr lang="fr-FR" sz="800" dirty="0"/>
                <a:t>10</a:t>
              </a:r>
            </a:p>
            <a:p>
              <a:pPr algn="r"/>
              <a:r>
                <a:rPr lang="fr-FR" sz="800" dirty="0"/>
                <a:t>11</a:t>
              </a:r>
            </a:p>
            <a:p>
              <a:pPr algn="r"/>
              <a:r>
                <a:rPr lang="fr-FR" sz="800" dirty="0"/>
                <a:t>12</a:t>
              </a:r>
            </a:p>
            <a:p>
              <a:pPr algn="r"/>
              <a:r>
                <a:rPr lang="fr-FR" sz="800" dirty="0"/>
                <a:t>13</a:t>
              </a:r>
            </a:p>
            <a:p>
              <a:pPr algn="r"/>
              <a:r>
                <a:rPr lang="fr-FR" sz="800" dirty="0"/>
                <a:t>14</a:t>
              </a:r>
            </a:p>
            <a:p>
              <a:pPr algn="r"/>
              <a:r>
                <a:rPr lang="fr-FR" sz="800" dirty="0"/>
                <a:t>15</a:t>
              </a:r>
            </a:p>
            <a:p>
              <a:pPr algn="r"/>
              <a:r>
                <a:rPr lang="fr-FR" sz="800" dirty="0"/>
                <a:t>16</a:t>
              </a:r>
            </a:p>
            <a:p>
              <a:pPr algn="r"/>
              <a:r>
                <a:rPr lang="fr-FR" sz="800" dirty="0"/>
                <a:t>17</a:t>
              </a:r>
            </a:p>
            <a:p>
              <a:pPr algn="r"/>
              <a:r>
                <a:rPr lang="fr-FR" sz="800" dirty="0"/>
                <a:t>18</a:t>
              </a:r>
            </a:p>
            <a:p>
              <a:pPr algn="r"/>
              <a:r>
                <a:rPr lang="fr-FR" sz="800" dirty="0"/>
                <a:t>…</a:t>
              </a:r>
            </a:p>
            <a:p>
              <a:pPr algn="r"/>
              <a:endParaRPr lang="fr-FR" sz="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54" name="TextBox 253"/>
          <p:cNvSpPr txBox="1"/>
          <p:nvPr/>
        </p:nvSpPr>
        <p:spPr>
          <a:xfrm>
            <a:off x="73862" y="726282"/>
            <a:ext cx="3334138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-Many ‘not used’ fibres installed from detector to the surface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more patch cord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more MPO adaptors in the different PP (space on the detectors)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more long distance cables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/>
              <a:t>-Extra </a:t>
            </a:r>
            <a:r>
              <a:rPr lang="en-GB" dirty="0"/>
              <a:t>single </a:t>
            </a:r>
            <a:r>
              <a:rPr lang="en-GB" dirty="0" smtClean="0"/>
              <a:t>fibres </a:t>
            </a:r>
            <a:r>
              <a:rPr lang="en-GB" dirty="0"/>
              <a:t>with LC connectors to store detector side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-‘not used’ fibres can not be considerate as fully spare</a:t>
            </a:r>
          </a:p>
          <a:p>
            <a:endParaRPr lang="en-GB" dirty="0"/>
          </a:p>
          <a:p>
            <a:r>
              <a:rPr lang="en-GB" dirty="0" smtClean="0"/>
              <a:t>-if need install ‘splitting cassette’ afterward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additional break point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space for cassette to foreseen in the rack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279671" y="1730684"/>
            <a:ext cx="999032" cy="7284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Oval 259"/>
          <p:cNvSpPr/>
          <p:nvPr/>
        </p:nvSpPr>
        <p:spPr>
          <a:xfrm>
            <a:off x="10527039" y="1311027"/>
            <a:ext cx="999032" cy="7284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Oval 261"/>
          <p:cNvSpPr/>
          <p:nvPr/>
        </p:nvSpPr>
        <p:spPr>
          <a:xfrm>
            <a:off x="9009722" y="1361492"/>
            <a:ext cx="705854" cy="586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771012" y="676025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 not used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31146" y="1061467"/>
            <a:ext cx="751582" cy="4598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Arrow Connector 262"/>
          <p:cNvCxnSpPr/>
          <p:nvPr/>
        </p:nvCxnSpPr>
        <p:spPr>
          <a:xfrm flipH="1">
            <a:off x="6972796" y="1086342"/>
            <a:ext cx="465893" cy="866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/>
          <p:nvPr/>
        </p:nvCxnSpPr>
        <p:spPr>
          <a:xfrm>
            <a:off x="7537042" y="1070313"/>
            <a:ext cx="1395359" cy="4117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08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animBg="1"/>
      <p:bldP spid="2" grpId="0" animBg="1"/>
      <p:bldP spid="260" grpId="0" animBg="1"/>
      <p:bldP spid="262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Rectangle 477"/>
          <p:cNvSpPr/>
          <p:nvPr/>
        </p:nvSpPr>
        <p:spPr>
          <a:xfrm>
            <a:off x="7280626" y="150"/>
            <a:ext cx="4894154" cy="6840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8" name="Rectangle 267"/>
          <p:cNvSpPr/>
          <p:nvPr/>
        </p:nvSpPr>
        <p:spPr>
          <a:xfrm>
            <a:off x="9557760" y="1547013"/>
            <a:ext cx="111934" cy="377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730230" y="1525255"/>
            <a:ext cx="109160" cy="3174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761806" y="1019258"/>
            <a:ext cx="665466" cy="3180134"/>
          </a:xfrm>
          <a:prstGeom prst="rect">
            <a:avLst/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TextBox 95"/>
          <p:cNvSpPr txBox="1"/>
          <p:nvPr/>
        </p:nvSpPr>
        <p:spPr>
          <a:xfrm>
            <a:off x="5249713" y="1136794"/>
            <a:ext cx="1047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MPO-MPO Adaptors Path Panel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7556829" y="3613648"/>
            <a:ext cx="1041100" cy="562"/>
          </a:xfrm>
          <a:prstGeom prst="line">
            <a:avLst/>
          </a:prstGeom>
          <a:ln w="28575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 rot="10800000" flipV="1">
            <a:off x="4340667" y="1059825"/>
            <a:ext cx="88431" cy="3725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TextBox 54"/>
          <p:cNvSpPr txBox="1"/>
          <p:nvPr/>
        </p:nvSpPr>
        <p:spPr>
          <a:xfrm>
            <a:off x="5319279" y="5455519"/>
            <a:ext cx="1435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UX85 caverne</a:t>
            </a:r>
          </a:p>
        </p:txBody>
      </p:sp>
      <p:sp>
        <p:nvSpPr>
          <p:cNvPr id="56" name="Rectangle 55"/>
          <p:cNvSpPr/>
          <p:nvPr/>
        </p:nvSpPr>
        <p:spPr>
          <a:xfrm rot="10800000" flipV="1">
            <a:off x="4341577" y="1179719"/>
            <a:ext cx="88431" cy="3851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 rot="10800000" flipV="1">
            <a:off x="4341578" y="1292726"/>
            <a:ext cx="88431" cy="4271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 rot="10800000" flipV="1">
            <a:off x="4341576" y="1418487"/>
            <a:ext cx="88431" cy="4162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 rot="10800000" flipV="1">
            <a:off x="4341069" y="1544260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 rot="10800000" flipV="1">
            <a:off x="4341068" y="1662683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 rot="10800000" flipV="1">
            <a:off x="4339889" y="1786621"/>
            <a:ext cx="89215" cy="37256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 rot="10800000" flipV="1">
            <a:off x="4337000" y="1901516"/>
            <a:ext cx="89449" cy="39998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 rot="10800000" flipV="1">
            <a:off x="4338018" y="2040756"/>
            <a:ext cx="88430" cy="4028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 rot="10800000" flipV="1">
            <a:off x="4336999" y="2162462"/>
            <a:ext cx="90640" cy="381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 rot="10800000" flipV="1">
            <a:off x="4337000" y="2285198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 rot="10800000" flipV="1">
            <a:off x="4337093" y="2404335"/>
            <a:ext cx="87986" cy="4004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 rot="10800000" flipV="1">
            <a:off x="4337000" y="2524952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 rot="10800000" flipV="1">
            <a:off x="4336038" y="2648942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 rot="10800000" flipV="1">
            <a:off x="4336247" y="2763266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 rot="10800000" flipV="1">
            <a:off x="4339033" y="2888414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 rot="10800000" flipV="1">
            <a:off x="4339888" y="3012829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/>
          <p:nvPr/>
        </p:nvSpPr>
        <p:spPr>
          <a:xfrm rot="10800000" flipV="1">
            <a:off x="4332985" y="3129034"/>
            <a:ext cx="88432" cy="38131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 rot="10800000" flipV="1">
            <a:off x="4333363" y="3251129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 rot="10800000" flipV="1">
            <a:off x="4334511" y="3372538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TextBox 88"/>
          <p:cNvSpPr txBox="1"/>
          <p:nvPr/>
        </p:nvSpPr>
        <p:spPr>
          <a:xfrm>
            <a:off x="3751197" y="970321"/>
            <a:ext cx="6140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/>
              <a:t>1</a:t>
            </a:r>
          </a:p>
          <a:p>
            <a:pPr algn="r"/>
            <a:r>
              <a:rPr lang="fr-FR" sz="800" dirty="0"/>
              <a:t>2</a:t>
            </a:r>
          </a:p>
          <a:p>
            <a:pPr algn="r"/>
            <a:r>
              <a:rPr lang="fr-FR" sz="800" dirty="0"/>
              <a:t>3</a:t>
            </a:r>
          </a:p>
          <a:p>
            <a:pPr algn="r"/>
            <a:r>
              <a:rPr lang="fr-FR" sz="800" dirty="0"/>
              <a:t>4</a:t>
            </a:r>
          </a:p>
          <a:p>
            <a:pPr algn="r"/>
            <a:r>
              <a:rPr lang="fr-FR" sz="800" dirty="0"/>
              <a:t>5</a:t>
            </a:r>
          </a:p>
          <a:p>
            <a:pPr algn="r"/>
            <a:r>
              <a:rPr lang="fr-FR" sz="800" dirty="0"/>
              <a:t>6</a:t>
            </a:r>
          </a:p>
          <a:p>
            <a:pPr algn="r"/>
            <a:r>
              <a:rPr lang="fr-FR" sz="800" dirty="0"/>
              <a:t>7</a:t>
            </a:r>
          </a:p>
          <a:p>
            <a:pPr algn="r"/>
            <a:r>
              <a:rPr lang="fr-FR" sz="800" dirty="0"/>
              <a:t>8</a:t>
            </a:r>
          </a:p>
          <a:p>
            <a:pPr algn="r"/>
            <a:r>
              <a:rPr lang="fr-FR" sz="800" dirty="0"/>
              <a:t>9</a:t>
            </a:r>
          </a:p>
          <a:p>
            <a:pPr algn="r"/>
            <a:r>
              <a:rPr lang="fr-FR" sz="800" dirty="0"/>
              <a:t>10</a:t>
            </a:r>
          </a:p>
          <a:p>
            <a:pPr algn="r"/>
            <a:r>
              <a:rPr lang="fr-FR" sz="800" dirty="0"/>
              <a:t>11</a:t>
            </a:r>
          </a:p>
          <a:p>
            <a:pPr algn="r"/>
            <a:r>
              <a:rPr lang="fr-FR" sz="800" dirty="0"/>
              <a:t>12</a:t>
            </a:r>
          </a:p>
          <a:p>
            <a:pPr algn="r"/>
            <a:r>
              <a:rPr lang="fr-FR" sz="800" dirty="0"/>
              <a:t>13</a:t>
            </a:r>
          </a:p>
          <a:p>
            <a:pPr algn="r"/>
            <a:r>
              <a:rPr lang="fr-FR" sz="800" dirty="0"/>
              <a:t>14</a:t>
            </a:r>
          </a:p>
          <a:p>
            <a:pPr algn="r"/>
            <a:r>
              <a:rPr lang="fr-FR" sz="800" dirty="0"/>
              <a:t>15</a:t>
            </a:r>
          </a:p>
          <a:p>
            <a:pPr algn="r"/>
            <a:r>
              <a:rPr lang="fr-FR" sz="800" dirty="0"/>
              <a:t>16</a:t>
            </a:r>
          </a:p>
          <a:p>
            <a:pPr algn="r"/>
            <a:r>
              <a:rPr lang="fr-FR" sz="800" dirty="0"/>
              <a:t>17</a:t>
            </a:r>
          </a:p>
          <a:p>
            <a:pPr algn="r"/>
            <a:r>
              <a:rPr lang="fr-FR" sz="800" dirty="0"/>
              <a:t>18</a:t>
            </a:r>
          </a:p>
          <a:p>
            <a:pPr algn="r"/>
            <a:r>
              <a:rPr lang="fr-FR" sz="800" dirty="0"/>
              <a:t>19</a:t>
            </a:r>
          </a:p>
          <a:p>
            <a:pPr algn="r"/>
            <a:r>
              <a:rPr lang="fr-FR" sz="800" dirty="0"/>
              <a:t>20</a:t>
            </a:r>
          </a:p>
          <a:p>
            <a:pPr algn="r"/>
            <a:r>
              <a:rPr lang="fr-FR" sz="800" dirty="0"/>
              <a:t>21</a:t>
            </a:r>
          </a:p>
          <a:p>
            <a:pPr algn="r"/>
            <a:r>
              <a:rPr lang="fr-FR" sz="800" dirty="0"/>
              <a:t>22</a:t>
            </a:r>
          </a:p>
          <a:p>
            <a:pPr algn="r"/>
            <a:r>
              <a:rPr lang="fr-FR" sz="800" dirty="0"/>
              <a:t>23</a:t>
            </a:r>
          </a:p>
          <a:p>
            <a:pPr algn="r"/>
            <a:r>
              <a:rPr lang="fr-FR" sz="800" dirty="0" smtClean="0"/>
              <a:t>24</a:t>
            </a:r>
            <a:endParaRPr lang="fr-FR" sz="800" dirty="0">
              <a:solidFill>
                <a:srgbClr val="FF0000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 rot="10800000" flipV="1">
            <a:off x="4438662" y="1059825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 rot="10800000" flipV="1">
            <a:off x="4439572" y="1179719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152"/>
          <p:cNvSpPr/>
          <p:nvPr/>
        </p:nvSpPr>
        <p:spPr>
          <a:xfrm rot="10800000" flipV="1">
            <a:off x="4439573" y="1292726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153"/>
          <p:cNvSpPr/>
          <p:nvPr/>
        </p:nvSpPr>
        <p:spPr>
          <a:xfrm rot="10800000" flipV="1">
            <a:off x="4439571" y="1418487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Rectangle 154"/>
          <p:cNvSpPr/>
          <p:nvPr/>
        </p:nvSpPr>
        <p:spPr>
          <a:xfrm rot="10800000" flipV="1">
            <a:off x="4439064" y="1544260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155"/>
          <p:cNvSpPr/>
          <p:nvPr/>
        </p:nvSpPr>
        <p:spPr>
          <a:xfrm rot="10800000" flipV="1">
            <a:off x="4439063" y="1662683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Rectangle 156"/>
          <p:cNvSpPr/>
          <p:nvPr/>
        </p:nvSpPr>
        <p:spPr>
          <a:xfrm rot="10800000" flipV="1">
            <a:off x="4437884" y="1786621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157"/>
          <p:cNvSpPr/>
          <p:nvPr/>
        </p:nvSpPr>
        <p:spPr>
          <a:xfrm rot="10800000" flipV="1">
            <a:off x="4434995" y="1901516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158"/>
          <p:cNvSpPr/>
          <p:nvPr/>
        </p:nvSpPr>
        <p:spPr>
          <a:xfrm rot="10800000" flipV="1">
            <a:off x="4436013" y="2040756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Rectangle 159"/>
          <p:cNvSpPr/>
          <p:nvPr/>
        </p:nvSpPr>
        <p:spPr>
          <a:xfrm rot="10800000" flipV="1">
            <a:off x="4434994" y="2162462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160"/>
          <p:cNvSpPr/>
          <p:nvPr/>
        </p:nvSpPr>
        <p:spPr>
          <a:xfrm rot="10800000" flipV="1">
            <a:off x="4429768" y="2285879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Connector 15"/>
          <p:cNvCxnSpPr>
            <a:stCxn id="163" idx="3"/>
          </p:cNvCxnSpPr>
          <p:nvPr/>
        </p:nvCxnSpPr>
        <p:spPr>
          <a:xfrm flipH="1" flipV="1">
            <a:off x="4943183" y="1730679"/>
            <a:ext cx="673292" cy="334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142059" y="1683127"/>
            <a:ext cx="77185" cy="122123"/>
          </a:xfrm>
          <a:prstGeom prst="line">
            <a:avLst/>
          </a:prstGeom>
          <a:ln w="31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5032819" y="1523290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12f</a:t>
            </a:r>
          </a:p>
          <a:p>
            <a:pPr algn="r"/>
            <a:endParaRPr lang="fr-FR" sz="800" dirty="0"/>
          </a:p>
        </p:txBody>
      </p:sp>
      <p:cxnSp>
        <p:nvCxnSpPr>
          <p:cNvPr id="20" name="Straight Connector 19"/>
          <p:cNvCxnSpPr>
            <a:stCxn id="151" idx="1"/>
          </p:cNvCxnSpPr>
          <p:nvPr/>
        </p:nvCxnSpPr>
        <p:spPr>
          <a:xfrm>
            <a:off x="4527092" y="1078454"/>
            <a:ext cx="414102" cy="662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52" idx="1"/>
          </p:cNvCxnSpPr>
          <p:nvPr/>
        </p:nvCxnSpPr>
        <p:spPr>
          <a:xfrm>
            <a:off x="4528003" y="1198977"/>
            <a:ext cx="409469" cy="544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3" idx="1"/>
          </p:cNvCxnSpPr>
          <p:nvPr/>
        </p:nvCxnSpPr>
        <p:spPr>
          <a:xfrm>
            <a:off x="4528003" y="1314085"/>
            <a:ext cx="410542" cy="426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54" idx="1"/>
          </p:cNvCxnSpPr>
          <p:nvPr/>
        </p:nvCxnSpPr>
        <p:spPr>
          <a:xfrm>
            <a:off x="4528001" y="1439301"/>
            <a:ext cx="410380" cy="300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55" idx="1"/>
          </p:cNvCxnSpPr>
          <p:nvPr/>
        </p:nvCxnSpPr>
        <p:spPr>
          <a:xfrm>
            <a:off x="4524445" y="1564703"/>
            <a:ext cx="413937" cy="173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56" idx="1"/>
          </p:cNvCxnSpPr>
          <p:nvPr/>
        </p:nvCxnSpPr>
        <p:spPr>
          <a:xfrm>
            <a:off x="4524443" y="1683127"/>
            <a:ext cx="414102" cy="59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57" idx="1"/>
          </p:cNvCxnSpPr>
          <p:nvPr/>
        </p:nvCxnSpPr>
        <p:spPr>
          <a:xfrm flipV="1">
            <a:off x="4527099" y="1746535"/>
            <a:ext cx="411447" cy="58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58" idx="1"/>
          </p:cNvCxnSpPr>
          <p:nvPr/>
        </p:nvCxnSpPr>
        <p:spPr>
          <a:xfrm flipV="1">
            <a:off x="4524443" y="1743005"/>
            <a:ext cx="416750" cy="178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59" idx="1"/>
          </p:cNvCxnSpPr>
          <p:nvPr/>
        </p:nvCxnSpPr>
        <p:spPr>
          <a:xfrm flipV="1">
            <a:off x="4524443" y="1740506"/>
            <a:ext cx="414102" cy="32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60" idx="1"/>
          </p:cNvCxnSpPr>
          <p:nvPr/>
        </p:nvCxnSpPr>
        <p:spPr>
          <a:xfrm flipV="1">
            <a:off x="4525635" y="1738299"/>
            <a:ext cx="411837" cy="443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161" idx="1"/>
          </p:cNvCxnSpPr>
          <p:nvPr/>
        </p:nvCxnSpPr>
        <p:spPr>
          <a:xfrm flipV="1">
            <a:off x="4515148" y="1752096"/>
            <a:ext cx="418178" cy="554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5246667" y="1531090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166" name="TextBox 165"/>
          <p:cNvSpPr txBox="1"/>
          <p:nvPr/>
        </p:nvSpPr>
        <p:spPr>
          <a:xfrm>
            <a:off x="4236020" y="887679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LC</a:t>
            </a:r>
            <a:endParaRPr lang="fr-FR" sz="8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341305" y="5470584"/>
            <a:ext cx="976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PM85 </a:t>
            </a:r>
            <a:r>
              <a:rPr lang="fr-FR" sz="1600" dirty="0" err="1">
                <a:solidFill>
                  <a:srgbClr val="7030A0"/>
                </a:solidFill>
              </a:rPr>
              <a:t>pit</a:t>
            </a:r>
            <a:endParaRPr lang="fr-FR" sz="1600" dirty="0">
              <a:solidFill>
                <a:srgbClr val="7030A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9205629" y="5537463"/>
            <a:ext cx="872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7030A0"/>
                </a:solidFill>
              </a:rPr>
              <a:t>Surface</a:t>
            </a:r>
          </a:p>
        </p:txBody>
      </p:sp>
      <p:sp>
        <p:nvSpPr>
          <p:cNvPr id="169" name="Rectangle 168"/>
          <p:cNvSpPr/>
          <p:nvPr/>
        </p:nvSpPr>
        <p:spPr>
          <a:xfrm rot="10800000" flipV="1">
            <a:off x="4434939" y="2528839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Rectangle 169"/>
          <p:cNvSpPr/>
          <p:nvPr/>
        </p:nvSpPr>
        <p:spPr>
          <a:xfrm rot="10800000" flipV="1">
            <a:off x="4435849" y="2648733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Rectangle 170"/>
          <p:cNvSpPr/>
          <p:nvPr/>
        </p:nvSpPr>
        <p:spPr>
          <a:xfrm rot="10800000" flipV="1">
            <a:off x="4435850" y="2761740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Rectangle 171"/>
          <p:cNvSpPr/>
          <p:nvPr/>
        </p:nvSpPr>
        <p:spPr>
          <a:xfrm rot="10800000" flipV="1">
            <a:off x="4435848" y="2887501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Rectangle 172"/>
          <p:cNvSpPr/>
          <p:nvPr/>
        </p:nvSpPr>
        <p:spPr>
          <a:xfrm rot="10800000" flipV="1">
            <a:off x="4435341" y="3013274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Rectangle 173"/>
          <p:cNvSpPr/>
          <p:nvPr/>
        </p:nvSpPr>
        <p:spPr>
          <a:xfrm rot="10800000" flipV="1">
            <a:off x="4435340" y="3131697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2" name="Straight Connector 181"/>
          <p:cNvCxnSpPr>
            <a:stCxn id="181" idx="3"/>
          </p:cNvCxnSpPr>
          <p:nvPr/>
        </p:nvCxnSpPr>
        <p:spPr>
          <a:xfrm flipH="1">
            <a:off x="4935780" y="2586175"/>
            <a:ext cx="683587" cy="6256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4996645" y="2739879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12f</a:t>
            </a:r>
          </a:p>
          <a:p>
            <a:pPr algn="r"/>
            <a:endParaRPr lang="fr-FR" sz="800" dirty="0"/>
          </a:p>
        </p:txBody>
      </p:sp>
      <p:cxnSp>
        <p:nvCxnSpPr>
          <p:cNvPr id="185" name="Straight Connector 184"/>
          <p:cNvCxnSpPr>
            <a:stCxn id="169" idx="1"/>
          </p:cNvCxnSpPr>
          <p:nvPr/>
        </p:nvCxnSpPr>
        <p:spPr>
          <a:xfrm>
            <a:off x="4523369" y="2547468"/>
            <a:ext cx="414102" cy="662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170" idx="1"/>
          </p:cNvCxnSpPr>
          <p:nvPr/>
        </p:nvCxnSpPr>
        <p:spPr>
          <a:xfrm>
            <a:off x="4524280" y="2667991"/>
            <a:ext cx="409469" cy="544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>
            <a:stCxn id="171" idx="1"/>
          </p:cNvCxnSpPr>
          <p:nvPr/>
        </p:nvCxnSpPr>
        <p:spPr>
          <a:xfrm>
            <a:off x="4524280" y="2783099"/>
            <a:ext cx="410542" cy="426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>
            <a:stCxn id="172" idx="1"/>
          </p:cNvCxnSpPr>
          <p:nvPr/>
        </p:nvCxnSpPr>
        <p:spPr>
          <a:xfrm>
            <a:off x="4524278" y="2908315"/>
            <a:ext cx="410380" cy="300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stCxn id="173" idx="1"/>
          </p:cNvCxnSpPr>
          <p:nvPr/>
        </p:nvCxnSpPr>
        <p:spPr>
          <a:xfrm>
            <a:off x="4520722" y="3033717"/>
            <a:ext cx="413937" cy="173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>
            <a:stCxn id="174" idx="1"/>
          </p:cNvCxnSpPr>
          <p:nvPr/>
        </p:nvCxnSpPr>
        <p:spPr>
          <a:xfrm>
            <a:off x="4520720" y="3152141"/>
            <a:ext cx="414102" cy="59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>
            <a:stCxn id="402" idx="1"/>
          </p:cNvCxnSpPr>
          <p:nvPr/>
        </p:nvCxnSpPr>
        <p:spPr>
          <a:xfrm flipV="1">
            <a:off x="4525577" y="3209761"/>
            <a:ext cx="405937" cy="308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>
            <a:stCxn id="405" idx="1"/>
          </p:cNvCxnSpPr>
          <p:nvPr/>
        </p:nvCxnSpPr>
        <p:spPr>
          <a:xfrm flipV="1">
            <a:off x="4525179" y="3212672"/>
            <a:ext cx="407182" cy="526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>
            <a:stCxn id="404" idx="1"/>
          </p:cNvCxnSpPr>
          <p:nvPr/>
        </p:nvCxnSpPr>
        <p:spPr>
          <a:xfrm flipV="1">
            <a:off x="4525180" y="3214117"/>
            <a:ext cx="404620" cy="425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>
            <a:stCxn id="372" idx="1"/>
          </p:cNvCxnSpPr>
          <p:nvPr/>
        </p:nvCxnSpPr>
        <p:spPr>
          <a:xfrm flipV="1">
            <a:off x="4523852" y="3207313"/>
            <a:ext cx="409897" cy="184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stCxn id="406" idx="1"/>
          </p:cNvCxnSpPr>
          <p:nvPr/>
        </p:nvCxnSpPr>
        <p:spPr>
          <a:xfrm flipV="1">
            <a:off x="4525178" y="3215351"/>
            <a:ext cx="408570" cy="636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5404856" y="2641760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256" name="Rectangle 255"/>
          <p:cNvSpPr/>
          <p:nvPr/>
        </p:nvSpPr>
        <p:spPr>
          <a:xfrm rot="10800000" flipV="1">
            <a:off x="6792876" y="1690894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7" name="TextBox 256"/>
          <p:cNvSpPr txBox="1"/>
          <p:nvPr/>
        </p:nvSpPr>
        <p:spPr>
          <a:xfrm>
            <a:off x="6757378" y="1506024"/>
            <a:ext cx="49187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 1</a:t>
            </a:r>
          </a:p>
        </p:txBody>
      </p:sp>
      <p:sp>
        <p:nvSpPr>
          <p:cNvPr id="258" name="Rectangle 257"/>
          <p:cNvSpPr/>
          <p:nvPr/>
        </p:nvSpPr>
        <p:spPr>
          <a:xfrm rot="10800000" flipV="1">
            <a:off x="6796270" y="2527165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9" name="TextBox 258"/>
          <p:cNvSpPr txBox="1"/>
          <p:nvPr/>
        </p:nvSpPr>
        <p:spPr>
          <a:xfrm>
            <a:off x="6744934" y="2344537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 2</a:t>
            </a:r>
          </a:p>
        </p:txBody>
      </p:sp>
      <p:sp>
        <p:nvSpPr>
          <p:cNvPr id="261" name="TextBox 260"/>
          <p:cNvSpPr txBox="1"/>
          <p:nvPr/>
        </p:nvSpPr>
        <p:spPr>
          <a:xfrm>
            <a:off x="6705903" y="4191730"/>
            <a:ext cx="476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 4</a:t>
            </a:r>
          </a:p>
        </p:txBody>
      </p:sp>
      <p:cxnSp>
        <p:nvCxnSpPr>
          <p:cNvPr id="264" name="Straight Connector 263"/>
          <p:cNvCxnSpPr/>
          <p:nvPr/>
        </p:nvCxnSpPr>
        <p:spPr>
          <a:xfrm flipH="1">
            <a:off x="8026813" y="3550366"/>
            <a:ext cx="77185" cy="122123"/>
          </a:xfrm>
          <a:prstGeom prst="line">
            <a:avLst/>
          </a:prstGeom>
          <a:ln w="3175"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7806901" y="3339164"/>
            <a:ext cx="45760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144f</a:t>
            </a:r>
          </a:p>
          <a:p>
            <a:pPr algn="r"/>
            <a:endParaRPr lang="fr-FR" sz="800" dirty="0">
              <a:solidFill>
                <a:srgbClr val="385D8A"/>
              </a:solidFill>
            </a:endParaRPr>
          </a:p>
        </p:txBody>
      </p:sp>
      <p:cxnSp>
        <p:nvCxnSpPr>
          <p:cNvPr id="50" name="Straight Connector 49"/>
          <p:cNvCxnSpPr>
            <a:stCxn id="256" idx="1"/>
          </p:cNvCxnSpPr>
          <p:nvPr/>
        </p:nvCxnSpPr>
        <p:spPr>
          <a:xfrm>
            <a:off x="7023217" y="1739738"/>
            <a:ext cx="533613" cy="1888746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>
            <a:stCxn id="258" idx="1"/>
          </p:cNvCxnSpPr>
          <p:nvPr/>
        </p:nvCxnSpPr>
        <p:spPr>
          <a:xfrm>
            <a:off x="7026611" y="2576010"/>
            <a:ext cx="535271" cy="1040567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>
            <a:stCxn id="468" idx="1"/>
          </p:cNvCxnSpPr>
          <p:nvPr/>
        </p:nvCxnSpPr>
        <p:spPr>
          <a:xfrm flipV="1">
            <a:off x="7026202" y="3626096"/>
            <a:ext cx="533791" cy="836166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flipH="1">
            <a:off x="8598611" y="2114006"/>
            <a:ext cx="471067" cy="1492739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flipH="1" flipV="1">
            <a:off x="8595455" y="3619445"/>
            <a:ext cx="528434" cy="758831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flipH="1">
            <a:off x="8555806" y="3508904"/>
            <a:ext cx="521909" cy="110718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Rectangle 337"/>
          <p:cNvSpPr/>
          <p:nvPr/>
        </p:nvSpPr>
        <p:spPr>
          <a:xfrm>
            <a:off x="11156088" y="1415871"/>
            <a:ext cx="926179" cy="1495877"/>
          </a:xfrm>
          <a:prstGeom prst="rect">
            <a:avLst/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9" name="TextBox 338"/>
          <p:cNvSpPr txBox="1"/>
          <p:nvPr/>
        </p:nvSpPr>
        <p:spPr>
          <a:xfrm>
            <a:off x="11204605" y="1944931"/>
            <a:ext cx="8113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TELL40</a:t>
            </a:r>
            <a:endParaRPr lang="fr-FR" sz="1100" b="1" dirty="0"/>
          </a:p>
        </p:txBody>
      </p:sp>
      <p:sp>
        <p:nvSpPr>
          <p:cNvPr id="390" name="TextBox 389"/>
          <p:cNvSpPr txBox="1"/>
          <p:nvPr/>
        </p:nvSpPr>
        <p:spPr>
          <a:xfrm>
            <a:off x="10822298" y="2378252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396" name="Rectangle 395"/>
          <p:cNvSpPr/>
          <p:nvPr/>
        </p:nvSpPr>
        <p:spPr>
          <a:xfrm rot="10800000" flipV="1">
            <a:off x="10928696" y="1616661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0" name="TextBox 399"/>
          <p:cNvSpPr txBox="1"/>
          <p:nvPr/>
        </p:nvSpPr>
        <p:spPr>
          <a:xfrm>
            <a:off x="10787975" y="1447543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543" name="TextBox 542"/>
          <p:cNvSpPr txBox="1"/>
          <p:nvPr/>
        </p:nvSpPr>
        <p:spPr>
          <a:xfrm>
            <a:off x="7769739" y="3661251"/>
            <a:ext cx="54811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385D8A"/>
                </a:solidFill>
              </a:rPr>
              <a:t>Trunk 1</a:t>
            </a:r>
          </a:p>
          <a:p>
            <a:pPr algn="r"/>
            <a:endParaRPr lang="fr-FR" sz="800" dirty="0">
              <a:solidFill>
                <a:srgbClr val="385D8A"/>
              </a:solidFill>
            </a:endParaRPr>
          </a:p>
        </p:txBody>
      </p:sp>
      <p:sp>
        <p:nvSpPr>
          <p:cNvPr id="571" name="TextBox 570"/>
          <p:cNvSpPr txBox="1"/>
          <p:nvPr/>
        </p:nvSpPr>
        <p:spPr>
          <a:xfrm rot="16200000">
            <a:off x="9612321" y="4929960"/>
            <a:ext cx="332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 …</a:t>
            </a:r>
          </a:p>
        </p:txBody>
      </p:sp>
      <p:sp>
        <p:nvSpPr>
          <p:cNvPr id="573" name="TextBox 572"/>
          <p:cNvSpPr txBox="1"/>
          <p:nvPr/>
        </p:nvSpPr>
        <p:spPr>
          <a:xfrm rot="16200000">
            <a:off x="9192490" y="5021374"/>
            <a:ext cx="332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/>
              <a:t> </a:t>
            </a:r>
            <a:r>
              <a:rPr lang="fr-FR" sz="1100" b="1" dirty="0" smtClean="0"/>
              <a:t>…</a:t>
            </a:r>
            <a:endParaRPr lang="fr-FR" sz="1100" b="1" dirty="0"/>
          </a:p>
        </p:txBody>
      </p:sp>
      <p:sp>
        <p:nvSpPr>
          <p:cNvPr id="324" name="Rectangle 323"/>
          <p:cNvSpPr/>
          <p:nvPr/>
        </p:nvSpPr>
        <p:spPr>
          <a:xfrm rot="10800000" flipV="1">
            <a:off x="10924573" y="2527797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2" name="Rectangle 331"/>
          <p:cNvSpPr/>
          <p:nvPr/>
        </p:nvSpPr>
        <p:spPr>
          <a:xfrm rot="10800000" flipV="1">
            <a:off x="4440196" y="2402166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6" name="TextBox 355"/>
          <p:cNvSpPr txBox="1"/>
          <p:nvPr/>
        </p:nvSpPr>
        <p:spPr>
          <a:xfrm>
            <a:off x="10822298" y="4241175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357" name="Rectangle 356"/>
          <p:cNvSpPr/>
          <p:nvPr/>
        </p:nvSpPr>
        <p:spPr>
          <a:xfrm rot="10800000" flipV="1">
            <a:off x="10928696" y="3479584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2" name="TextBox 391"/>
          <p:cNvSpPr txBox="1"/>
          <p:nvPr/>
        </p:nvSpPr>
        <p:spPr>
          <a:xfrm>
            <a:off x="10787975" y="3310466"/>
            <a:ext cx="419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70C0"/>
                </a:solidFill>
              </a:rPr>
              <a:t>MPO</a:t>
            </a:r>
            <a:endParaRPr lang="fr-FR" sz="800" dirty="0"/>
          </a:p>
        </p:txBody>
      </p:sp>
      <p:sp>
        <p:nvSpPr>
          <p:cNvPr id="626" name="TextBox 625"/>
          <p:cNvSpPr txBox="1"/>
          <p:nvPr/>
        </p:nvSpPr>
        <p:spPr>
          <a:xfrm rot="16200000">
            <a:off x="11046402" y="1498107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rgbClr val="7030A0"/>
                </a:solidFill>
              </a:rPr>
              <a:t>9 used</a:t>
            </a:r>
          </a:p>
        </p:txBody>
      </p:sp>
      <p:sp>
        <p:nvSpPr>
          <p:cNvPr id="627" name="TextBox 626"/>
          <p:cNvSpPr txBox="1"/>
          <p:nvPr/>
        </p:nvSpPr>
        <p:spPr>
          <a:xfrm rot="16200000">
            <a:off x="11064778" y="2415443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030A0"/>
                </a:solidFill>
              </a:rPr>
              <a:t>9 </a:t>
            </a:r>
            <a:r>
              <a:rPr lang="en-GB" sz="800" b="1" dirty="0">
                <a:solidFill>
                  <a:srgbClr val="7030A0"/>
                </a:solidFill>
              </a:rPr>
              <a:t>used</a:t>
            </a:r>
          </a:p>
        </p:txBody>
      </p:sp>
      <p:sp>
        <p:nvSpPr>
          <p:cNvPr id="306" name="TextBox 305"/>
          <p:cNvSpPr txBox="1"/>
          <p:nvPr/>
        </p:nvSpPr>
        <p:spPr>
          <a:xfrm>
            <a:off x="9090777" y="1138406"/>
            <a:ext cx="104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LC-LC </a:t>
            </a:r>
            <a:r>
              <a:rPr lang="en-GB" sz="800" dirty="0"/>
              <a:t>Adaptors Path Panel</a:t>
            </a:r>
          </a:p>
        </p:txBody>
      </p:sp>
      <p:cxnSp>
        <p:nvCxnSpPr>
          <p:cNvPr id="310" name="Straight Connector 309"/>
          <p:cNvCxnSpPr>
            <a:stCxn id="332" idx="1"/>
          </p:cNvCxnSpPr>
          <p:nvPr/>
        </p:nvCxnSpPr>
        <p:spPr>
          <a:xfrm flipV="1">
            <a:off x="4525577" y="1735425"/>
            <a:ext cx="404809" cy="687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>
            <a:stCxn id="360" idx="1"/>
          </p:cNvCxnSpPr>
          <p:nvPr/>
        </p:nvCxnSpPr>
        <p:spPr>
          <a:xfrm flipV="1">
            <a:off x="4526805" y="3213560"/>
            <a:ext cx="391630" cy="56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Rectangle 272"/>
          <p:cNvSpPr/>
          <p:nvPr/>
        </p:nvSpPr>
        <p:spPr>
          <a:xfrm>
            <a:off x="5826346" y="1523290"/>
            <a:ext cx="117219" cy="32086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1" name="Rectangle 300"/>
          <p:cNvSpPr/>
          <p:nvPr/>
        </p:nvSpPr>
        <p:spPr>
          <a:xfrm rot="10800000" flipV="1">
            <a:off x="5867316" y="171632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813981" y="1553686"/>
            <a:ext cx="49187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303" name="Rectangle 302"/>
          <p:cNvSpPr/>
          <p:nvPr/>
        </p:nvSpPr>
        <p:spPr>
          <a:xfrm rot="10800000" flipV="1">
            <a:off x="5861197" y="3488373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795308" y="3299421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cxnSp>
        <p:nvCxnSpPr>
          <p:cNvPr id="445" name="Straight Connector 444"/>
          <p:cNvCxnSpPr>
            <a:stCxn id="446" idx="3"/>
            <a:endCxn id="301" idx="1"/>
          </p:cNvCxnSpPr>
          <p:nvPr/>
        </p:nvCxnSpPr>
        <p:spPr>
          <a:xfrm flipH="1">
            <a:off x="6097656" y="1740506"/>
            <a:ext cx="436042" cy="2466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Rectangle 445"/>
          <p:cNvSpPr/>
          <p:nvPr/>
        </p:nvSpPr>
        <p:spPr>
          <a:xfrm rot="10800000" flipV="1">
            <a:off x="6533699" y="169166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447" name="TextBox 446"/>
          <p:cNvSpPr txBox="1"/>
          <p:nvPr/>
        </p:nvSpPr>
        <p:spPr>
          <a:xfrm>
            <a:off x="6310190" y="1493196"/>
            <a:ext cx="49187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448" name="Rectangle 447"/>
          <p:cNvSpPr/>
          <p:nvPr/>
        </p:nvSpPr>
        <p:spPr>
          <a:xfrm rot="10800000" flipV="1">
            <a:off x="6552738" y="2534365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449" name="TextBox 448"/>
          <p:cNvSpPr txBox="1"/>
          <p:nvPr/>
        </p:nvSpPr>
        <p:spPr>
          <a:xfrm>
            <a:off x="6299364" y="2355110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451" name="TextBox 450"/>
          <p:cNvSpPr txBox="1"/>
          <p:nvPr/>
        </p:nvSpPr>
        <p:spPr>
          <a:xfrm>
            <a:off x="6296730" y="4228624"/>
            <a:ext cx="476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163" name="Rectangle 162"/>
          <p:cNvSpPr/>
          <p:nvPr/>
        </p:nvSpPr>
        <p:spPr>
          <a:xfrm rot="10800000" flipV="1">
            <a:off x="5616476" y="1715247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8" name="Rectangle 467"/>
          <p:cNvSpPr/>
          <p:nvPr/>
        </p:nvSpPr>
        <p:spPr>
          <a:xfrm rot="10800000" flipV="1">
            <a:off x="6795861" y="4413418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9" name="Rectangle 468"/>
          <p:cNvSpPr/>
          <p:nvPr/>
        </p:nvSpPr>
        <p:spPr>
          <a:xfrm rot="10800000" flipV="1">
            <a:off x="6550453" y="4413417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4" name="TextBox 473"/>
          <p:cNvSpPr txBox="1"/>
          <p:nvPr/>
        </p:nvSpPr>
        <p:spPr>
          <a:xfrm>
            <a:off x="6777997" y="3261859"/>
            <a:ext cx="476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 3</a:t>
            </a:r>
          </a:p>
        </p:txBody>
      </p:sp>
      <p:sp>
        <p:nvSpPr>
          <p:cNvPr id="475" name="TextBox 474"/>
          <p:cNvSpPr txBox="1"/>
          <p:nvPr/>
        </p:nvSpPr>
        <p:spPr>
          <a:xfrm>
            <a:off x="6277424" y="3306820"/>
            <a:ext cx="476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476" name="Rectangle 475"/>
          <p:cNvSpPr/>
          <p:nvPr/>
        </p:nvSpPr>
        <p:spPr>
          <a:xfrm rot="10800000" flipV="1">
            <a:off x="6776555" y="3491614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7" name="Rectangle 476"/>
          <p:cNvSpPr/>
          <p:nvPr/>
        </p:nvSpPr>
        <p:spPr>
          <a:xfrm rot="10800000" flipV="1">
            <a:off x="6531147" y="3491613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1" name="Straight Connector 480"/>
          <p:cNvCxnSpPr>
            <a:stCxn id="476" idx="1"/>
          </p:cNvCxnSpPr>
          <p:nvPr/>
        </p:nvCxnSpPr>
        <p:spPr>
          <a:xfrm>
            <a:off x="7006895" y="3540458"/>
            <a:ext cx="549934" cy="82684"/>
          </a:xfrm>
          <a:prstGeom prst="line">
            <a:avLst/>
          </a:prstGeom>
          <a:ln>
            <a:solidFill>
              <a:srgbClr val="385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2" name="Rectangle 481"/>
          <p:cNvSpPr/>
          <p:nvPr/>
        </p:nvSpPr>
        <p:spPr>
          <a:xfrm rot="10800000" flipV="1">
            <a:off x="5874764" y="2532392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483" name="TextBox 482"/>
          <p:cNvSpPr txBox="1"/>
          <p:nvPr/>
        </p:nvSpPr>
        <p:spPr>
          <a:xfrm>
            <a:off x="5808875" y="2343440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sp>
        <p:nvSpPr>
          <p:cNvPr id="484" name="Rectangle 483"/>
          <p:cNvSpPr/>
          <p:nvPr/>
        </p:nvSpPr>
        <p:spPr>
          <a:xfrm rot="10800000" flipV="1">
            <a:off x="5861197" y="4415553"/>
            <a:ext cx="230341" cy="97688"/>
          </a:xfrm>
          <a:prstGeom prst="rect">
            <a:avLst/>
          </a:prstGeom>
          <a:noFill/>
          <a:ln w="9525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385D8A"/>
              </a:solidFill>
            </a:endParaRPr>
          </a:p>
        </p:txBody>
      </p:sp>
      <p:sp>
        <p:nvSpPr>
          <p:cNvPr id="485" name="TextBox 484"/>
          <p:cNvSpPr txBox="1"/>
          <p:nvPr/>
        </p:nvSpPr>
        <p:spPr>
          <a:xfrm>
            <a:off x="5795308" y="4226601"/>
            <a:ext cx="490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385D8A"/>
                </a:solidFill>
              </a:rPr>
              <a:t>MPO</a:t>
            </a:r>
          </a:p>
        </p:txBody>
      </p:sp>
      <p:cxnSp>
        <p:nvCxnSpPr>
          <p:cNvPr id="486" name="Straight Connector 485"/>
          <p:cNvCxnSpPr>
            <a:stCxn id="448" idx="3"/>
            <a:endCxn id="482" idx="1"/>
          </p:cNvCxnSpPr>
          <p:nvPr/>
        </p:nvCxnSpPr>
        <p:spPr>
          <a:xfrm flipH="1" flipV="1">
            <a:off x="6105105" y="2581237"/>
            <a:ext cx="447633" cy="197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/>
          <p:cNvCxnSpPr>
            <a:stCxn id="477" idx="3"/>
            <a:endCxn id="303" idx="1"/>
          </p:cNvCxnSpPr>
          <p:nvPr/>
        </p:nvCxnSpPr>
        <p:spPr>
          <a:xfrm flipH="1" flipV="1">
            <a:off x="6091538" y="3537217"/>
            <a:ext cx="439609" cy="324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>
            <a:stCxn id="469" idx="3"/>
            <a:endCxn id="484" idx="1"/>
          </p:cNvCxnSpPr>
          <p:nvPr/>
        </p:nvCxnSpPr>
        <p:spPr>
          <a:xfrm flipH="1">
            <a:off x="6091538" y="4462261"/>
            <a:ext cx="458915" cy="213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Rectangle 180"/>
          <p:cNvSpPr/>
          <p:nvPr/>
        </p:nvSpPr>
        <p:spPr>
          <a:xfrm rot="10800000" flipV="1">
            <a:off x="5619367" y="2537330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7" name="Rectangle 336"/>
          <p:cNvSpPr/>
          <p:nvPr/>
        </p:nvSpPr>
        <p:spPr>
          <a:xfrm rot="10800000" flipV="1">
            <a:off x="4341774" y="3501316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1" name="Rectangle 340"/>
          <p:cNvSpPr/>
          <p:nvPr/>
        </p:nvSpPr>
        <p:spPr>
          <a:xfrm rot="10800000" flipV="1">
            <a:off x="4341774" y="3614211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2" name="Rectangle 341"/>
          <p:cNvSpPr/>
          <p:nvPr/>
        </p:nvSpPr>
        <p:spPr>
          <a:xfrm rot="10800000" flipV="1">
            <a:off x="4341774" y="3717340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0" name="Rectangle 349"/>
          <p:cNvSpPr/>
          <p:nvPr/>
        </p:nvSpPr>
        <p:spPr>
          <a:xfrm rot="10800000" flipV="1">
            <a:off x="4341775" y="3830235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3" name="Rectangle 352"/>
          <p:cNvSpPr/>
          <p:nvPr/>
        </p:nvSpPr>
        <p:spPr>
          <a:xfrm rot="10800000" flipV="1">
            <a:off x="4341775" y="4077380"/>
            <a:ext cx="85381" cy="40887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0" name="Rectangle 359"/>
          <p:cNvSpPr/>
          <p:nvPr/>
        </p:nvSpPr>
        <p:spPr>
          <a:xfrm rot="10800000" flipV="1">
            <a:off x="4441425" y="3249647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2" name="Rectangle 371"/>
          <p:cNvSpPr/>
          <p:nvPr/>
        </p:nvSpPr>
        <p:spPr>
          <a:xfrm rot="10800000" flipV="1">
            <a:off x="4438471" y="3371290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2" name="Rectangle 401"/>
          <p:cNvSpPr/>
          <p:nvPr/>
        </p:nvSpPr>
        <p:spPr>
          <a:xfrm rot="10800000" flipV="1">
            <a:off x="4440196" y="3498172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4" name="Rectangle 403"/>
          <p:cNvSpPr/>
          <p:nvPr/>
        </p:nvSpPr>
        <p:spPr>
          <a:xfrm rot="10800000" flipV="1">
            <a:off x="4439800" y="3618688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5" name="Rectangle 404"/>
          <p:cNvSpPr/>
          <p:nvPr/>
        </p:nvSpPr>
        <p:spPr>
          <a:xfrm rot="10800000" flipV="1">
            <a:off x="4439799" y="3718895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6" name="Rectangle 405"/>
          <p:cNvSpPr/>
          <p:nvPr/>
        </p:nvSpPr>
        <p:spPr>
          <a:xfrm rot="10800000" flipV="1">
            <a:off x="4439798" y="3831424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7" name="Rectangle 406"/>
          <p:cNvSpPr/>
          <p:nvPr/>
        </p:nvSpPr>
        <p:spPr>
          <a:xfrm>
            <a:off x="11148235" y="3270280"/>
            <a:ext cx="926179" cy="1495877"/>
          </a:xfrm>
          <a:prstGeom prst="rect">
            <a:avLst/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0" name="TextBox 409"/>
          <p:cNvSpPr txBox="1"/>
          <p:nvPr/>
        </p:nvSpPr>
        <p:spPr>
          <a:xfrm>
            <a:off x="11241361" y="3808403"/>
            <a:ext cx="8113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/>
              <a:t>TELL40</a:t>
            </a:r>
            <a:endParaRPr lang="fr-FR" sz="1100" b="1" dirty="0"/>
          </a:p>
        </p:txBody>
      </p:sp>
      <p:sp>
        <p:nvSpPr>
          <p:cNvPr id="435" name="Rectangle 434"/>
          <p:cNvSpPr/>
          <p:nvPr/>
        </p:nvSpPr>
        <p:spPr>
          <a:xfrm rot="10800000" flipV="1">
            <a:off x="10916720" y="4382206"/>
            <a:ext cx="230341" cy="9768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6" name="TextBox 435"/>
          <p:cNvSpPr txBox="1"/>
          <p:nvPr/>
        </p:nvSpPr>
        <p:spPr>
          <a:xfrm rot="16200000">
            <a:off x="11038549" y="3352516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rgbClr val="7030A0"/>
                </a:solidFill>
              </a:rPr>
              <a:t>8 </a:t>
            </a:r>
            <a:r>
              <a:rPr lang="en-GB" sz="800" b="1" dirty="0">
                <a:solidFill>
                  <a:srgbClr val="7030A0"/>
                </a:solidFill>
              </a:rPr>
              <a:t>used</a:t>
            </a:r>
          </a:p>
        </p:txBody>
      </p:sp>
      <p:sp>
        <p:nvSpPr>
          <p:cNvPr id="437" name="TextBox 436"/>
          <p:cNvSpPr txBox="1"/>
          <p:nvPr/>
        </p:nvSpPr>
        <p:spPr>
          <a:xfrm rot="16200000">
            <a:off x="11056925" y="4269852"/>
            <a:ext cx="478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7030A0"/>
                </a:solidFill>
              </a:rPr>
              <a:t>8 </a:t>
            </a:r>
            <a:r>
              <a:rPr lang="en-GB" sz="800" b="1" dirty="0">
                <a:solidFill>
                  <a:srgbClr val="7030A0"/>
                </a:solidFill>
              </a:rPr>
              <a:t>used</a:t>
            </a:r>
          </a:p>
        </p:txBody>
      </p:sp>
      <p:cxnSp>
        <p:nvCxnSpPr>
          <p:cNvPr id="330" name="Straight Connector 329"/>
          <p:cNvCxnSpPr>
            <a:stCxn id="396" idx="3"/>
          </p:cNvCxnSpPr>
          <p:nvPr/>
        </p:nvCxnSpPr>
        <p:spPr>
          <a:xfrm flipH="1">
            <a:off x="10115693" y="1665506"/>
            <a:ext cx="813003" cy="74733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Rectangle 433"/>
          <p:cNvSpPr/>
          <p:nvPr/>
        </p:nvSpPr>
        <p:spPr>
          <a:xfrm rot="10800000" flipV="1">
            <a:off x="9614809" y="1768813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8" name="Rectangle 437"/>
          <p:cNvSpPr/>
          <p:nvPr/>
        </p:nvSpPr>
        <p:spPr>
          <a:xfrm rot="10800000" flipV="1">
            <a:off x="9616570" y="1873492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9" name="Rectangle 438"/>
          <p:cNvSpPr/>
          <p:nvPr/>
        </p:nvSpPr>
        <p:spPr>
          <a:xfrm rot="10800000" flipV="1">
            <a:off x="9618133" y="1991386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0" name="Rectangle 439"/>
          <p:cNvSpPr/>
          <p:nvPr/>
        </p:nvSpPr>
        <p:spPr>
          <a:xfrm rot="10800000" flipV="1">
            <a:off x="9615490" y="2115695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1" name="Rectangle 440"/>
          <p:cNvSpPr/>
          <p:nvPr/>
        </p:nvSpPr>
        <p:spPr>
          <a:xfrm rot="10800000" flipV="1">
            <a:off x="9620254" y="2245182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2" name="Rectangle 441"/>
          <p:cNvSpPr/>
          <p:nvPr/>
        </p:nvSpPr>
        <p:spPr>
          <a:xfrm rot="10800000" flipV="1">
            <a:off x="9622961" y="2369167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3" name="Rectangle 442"/>
          <p:cNvSpPr/>
          <p:nvPr/>
        </p:nvSpPr>
        <p:spPr>
          <a:xfrm rot="10800000" flipV="1">
            <a:off x="9620454" y="2478887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4" name="Rectangle 443"/>
          <p:cNvSpPr/>
          <p:nvPr/>
        </p:nvSpPr>
        <p:spPr>
          <a:xfrm rot="10800000" flipV="1">
            <a:off x="9620124" y="2724185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0" name="Straight Connector 449"/>
          <p:cNvCxnSpPr>
            <a:stCxn id="434" idx="1"/>
          </p:cNvCxnSpPr>
          <p:nvPr/>
        </p:nvCxnSpPr>
        <p:spPr>
          <a:xfrm>
            <a:off x="9703239" y="1787441"/>
            <a:ext cx="421918" cy="615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/>
          <p:cNvCxnSpPr>
            <a:stCxn id="438" idx="1"/>
          </p:cNvCxnSpPr>
          <p:nvPr/>
        </p:nvCxnSpPr>
        <p:spPr>
          <a:xfrm>
            <a:off x="9705001" y="1892749"/>
            <a:ext cx="413717" cy="510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Straight Connector 494"/>
          <p:cNvCxnSpPr>
            <a:stCxn id="439" idx="1"/>
          </p:cNvCxnSpPr>
          <p:nvPr/>
        </p:nvCxnSpPr>
        <p:spPr>
          <a:xfrm>
            <a:off x="9706563" y="2012746"/>
            <a:ext cx="418814" cy="387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Straight Connector 495"/>
          <p:cNvCxnSpPr>
            <a:stCxn id="440" idx="1"/>
          </p:cNvCxnSpPr>
          <p:nvPr/>
        </p:nvCxnSpPr>
        <p:spPr>
          <a:xfrm>
            <a:off x="9703921" y="2136509"/>
            <a:ext cx="421457" cy="263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Straight Connector 496"/>
          <p:cNvCxnSpPr>
            <a:stCxn id="441" idx="1"/>
          </p:cNvCxnSpPr>
          <p:nvPr/>
        </p:nvCxnSpPr>
        <p:spPr>
          <a:xfrm>
            <a:off x="9705634" y="2265625"/>
            <a:ext cx="419790" cy="134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/>
          <p:cNvCxnSpPr>
            <a:stCxn id="442" idx="1"/>
          </p:cNvCxnSpPr>
          <p:nvPr/>
        </p:nvCxnSpPr>
        <p:spPr>
          <a:xfrm>
            <a:off x="9708342" y="2389610"/>
            <a:ext cx="410653" cy="10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Straight Connector 498"/>
          <p:cNvCxnSpPr>
            <a:stCxn id="443" idx="1"/>
          </p:cNvCxnSpPr>
          <p:nvPr/>
        </p:nvCxnSpPr>
        <p:spPr>
          <a:xfrm flipV="1">
            <a:off x="9709668" y="2400337"/>
            <a:ext cx="409326" cy="97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Connector 499"/>
          <p:cNvCxnSpPr>
            <a:stCxn id="534" idx="1"/>
          </p:cNvCxnSpPr>
          <p:nvPr/>
        </p:nvCxnSpPr>
        <p:spPr>
          <a:xfrm flipV="1">
            <a:off x="9709626" y="2403297"/>
            <a:ext cx="415799" cy="218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/>
          <p:cNvCxnSpPr/>
          <p:nvPr/>
        </p:nvCxnSpPr>
        <p:spPr>
          <a:xfrm>
            <a:off x="10036772" y="1632850"/>
            <a:ext cx="74811" cy="773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Connector 501"/>
          <p:cNvCxnSpPr/>
          <p:nvPr/>
        </p:nvCxnSpPr>
        <p:spPr>
          <a:xfrm>
            <a:off x="9986625" y="1800904"/>
            <a:ext cx="132371" cy="594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/>
          <p:nvPr/>
        </p:nvCxnSpPr>
        <p:spPr>
          <a:xfrm>
            <a:off x="9693062" y="1649620"/>
            <a:ext cx="428199" cy="750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Connector 503"/>
          <p:cNvCxnSpPr/>
          <p:nvPr/>
        </p:nvCxnSpPr>
        <p:spPr>
          <a:xfrm>
            <a:off x="9963208" y="1911554"/>
            <a:ext cx="157564" cy="496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5" name="Rectangle 524"/>
          <p:cNvSpPr/>
          <p:nvPr/>
        </p:nvSpPr>
        <p:spPr>
          <a:xfrm rot="10800000" flipV="1">
            <a:off x="9943220" y="1609457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6" name="Rectangle 525"/>
          <p:cNvSpPr/>
          <p:nvPr/>
        </p:nvSpPr>
        <p:spPr>
          <a:xfrm rot="10800000" flipV="1">
            <a:off x="9895856" y="1770944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2" name="Rectangle 531"/>
          <p:cNvSpPr/>
          <p:nvPr/>
        </p:nvSpPr>
        <p:spPr>
          <a:xfrm rot="10800000" flipV="1">
            <a:off x="9877161" y="1891962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3" name="Rectangle 532"/>
          <p:cNvSpPr/>
          <p:nvPr/>
        </p:nvSpPr>
        <p:spPr>
          <a:xfrm rot="10800000" flipV="1">
            <a:off x="9604887" y="1635534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4" name="Rectangle 533"/>
          <p:cNvSpPr/>
          <p:nvPr/>
        </p:nvSpPr>
        <p:spPr>
          <a:xfrm rot="10800000" flipV="1">
            <a:off x="9620411" y="2599242"/>
            <a:ext cx="89215" cy="4571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5" name="Rectangle 534"/>
          <p:cNvSpPr/>
          <p:nvPr/>
        </p:nvSpPr>
        <p:spPr>
          <a:xfrm rot="10800000" flipV="1">
            <a:off x="9623558" y="2868083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6" name="Rectangle 535"/>
          <p:cNvSpPr/>
          <p:nvPr/>
        </p:nvSpPr>
        <p:spPr>
          <a:xfrm rot="10800000" flipV="1">
            <a:off x="9623557" y="2973208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7" name="Rectangle 536"/>
          <p:cNvSpPr/>
          <p:nvPr/>
        </p:nvSpPr>
        <p:spPr>
          <a:xfrm rot="10800000" flipV="1">
            <a:off x="9611731" y="3085971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8" name="Rectangle 537"/>
          <p:cNvSpPr/>
          <p:nvPr/>
        </p:nvSpPr>
        <p:spPr>
          <a:xfrm rot="10800000" flipV="1">
            <a:off x="9619892" y="3482808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9" name="Rectangle 538"/>
          <p:cNvSpPr/>
          <p:nvPr/>
        </p:nvSpPr>
        <p:spPr>
          <a:xfrm rot="10800000" flipV="1">
            <a:off x="9621653" y="3587487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0" name="Rectangle 539"/>
          <p:cNvSpPr/>
          <p:nvPr/>
        </p:nvSpPr>
        <p:spPr>
          <a:xfrm rot="10800000" flipV="1">
            <a:off x="9623216" y="3705381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1" name="Rectangle 540"/>
          <p:cNvSpPr/>
          <p:nvPr/>
        </p:nvSpPr>
        <p:spPr>
          <a:xfrm rot="10800000" flipV="1">
            <a:off x="9620573" y="3829690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2" name="Rectangle 541"/>
          <p:cNvSpPr/>
          <p:nvPr/>
        </p:nvSpPr>
        <p:spPr>
          <a:xfrm rot="10800000" flipV="1">
            <a:off x="9625337" y="3959177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4" name="Rectangle 543"/>
          <p:cNvSpPr/>
          <p:nvPr/>
        </p:nvSpPr>
        <p:spPr>
          <a:xfrm rot="10800000" flipV="1">
            <a:off x="9628044" y="4083162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5" name="Rectangle 544"/>
          <p:cNvSpPr/>
          <p:nvPr/>
        </p:nvSpPr>
        <p:spPr>
          <a:xfrm rot="10800000" flipV="1">
            <a:off x="9625537" y="4192882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6" name="Rectangle 545"/>
          <p:cNvSpPr/>
          <p:nvPr/>
        </p:nvSpPr>
        <p:spPr>
          <a:xfrm rot="10800000" flipV="1">
            <a:off x="9614134" y="4315488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7" name="Rectangle 546"/>
          <p:cNvSpPr/>
          <p:nvPr/>
        </p:nvSpPr>
        <p:spPr>
          <a:xfrm rot="10800000" flipV="1">
            <a:off x="9614133" y="4420613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8" name="Rectangle 547"/>
          <p:cNvSpPr/>
          <p:nvPr/>
        </p:nvSpPr>
        <p:spPr>
          <a:xfrm rot="10800000" flipV="1">
            <a:off x="9621601" y="4533376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9" name="Rectangle 548"/>
          <p:cNvSpPr/>
          <p:nvPr/>
        </p:nvSpPr>
        <p:spPr>
          <a:xfrm rot="10800000" flipV="1">
            <a:off x="9612764" y="3343172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0" name="Rectangle 549"/>
          <p:cNvSpPr/>
          <p:nvPr/>
        </p:nvSpPr>
        <p:spPr>
          <a:xfrm rot="10800000" flipV="1">
            <a:off x="9611250" y="3222148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0" name="Rectangle 559"/>
          <p:cNvSpPr/>
          <p:nvPr/>
        </p:nvSpPr>
        <p:spPr>
          <a:xfrm rot="10800000" flipV="1">
            <a:off x="9792367" y="4790649"/>
            <a:ext cx="67384" cy="4571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1" name="Rectangle 560"/>
          <p:cNvSpPr/>
          <p:nvPr/>
        </p:nvSpPr>
        <p:spPr>
          <a:xfrm rot="10800000" flipV="1">
            <a:off x="9641807" y="4661848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62" name="Straight Connector 561"/>
          <p:cNvCxnSpPr/>
          <p:nvPr/>
        </p:nvCxnSpPr>
        <p:spPr>
          <a:xfrm>
            <a:off x="9716814" y="2870040"/>
            <a:ext cx="421918" cy="615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Straight Connector 562"/>
          <p:cNvCxnSpPr>
            <a:stCxn id="536" idx="1"/>
          </p:cNvCxnSpPr>
          <p:nvPr/>
        </p:nvCxnSpPr>
        <p:spPr>
          <a:xfrm>
            <a:off x="9711988" y="2993350"/>
            <a:ext cx="420305" cy="492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Straight Connector 563"/>
          <p:cNvCxnSpPr>
            <a:stCxn id="537" idx="1"/>
          </p:cNvCxnSpPr>
          <p:nvPr/>
        </p:nvCxnSpPr>
        <p:spPr>
          <a:xfrm>
            <a:off x="9702372" y="3105057"/>
            <a:ext cx="436581" cy="377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Straight Connector 564"/>
          <p:cNvCxnSpPr>
            <a:stCxn id="550" idx="1"/>
          </p:cNvCxnSpPr>
          <p:nvPr/>
        </p:nvCxnSpPr>
        <p:spPr>
          <a:xfrm>
            <a:off x="9699236" y="3242168"/>
            <a:ext cx="439716" cy="240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Straight Connector 565"/>
          <p:cNvCxnSpPr>
            <a:stCxn id="549" idx="1"/>
          </p:cNvCxnSpPr>
          <p:nvPr/>
        </p:nvCxnSpPr>
        <p:spPr>
          <a:xfrm>
            <a:off x="9698145" y="3363616"/>
            <a:ext cx="440855" cy="119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>
            <a:stCxn id="538" idx="1"/>
          </p:cNvCxnSpPr>
          <p:nvPr/>
        </p:nvCxnSpPr>
        <p:spPr>
          <a:xfrm flipV="1">
            <a:off x="9708323" y="3482936"/>
            <a:ext cx="424247" cy="18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>
            <a:stCxn id="539" idx="1"/>
          </p:cNvCxnSpPr>
          <p:nvPr/>
        </p:nvCxnSpPr>
        <p:spPr>
          <a:xfrm flipV="1">
            <a:off x="9710083" y="3482936"/>
            <a:ext cx="422486" cy="123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>
            <a:stCxn id="540" idx="1"/>
          </p:cNvCxnSpPr>
          <p:nvPr/>
        </p:nvCxnSpPr>
        <p:spPr>
          <a:xfrm flipV="1">
            <a:off x="9711647" y="3485896"/>
            <a:ext cx="427353" cy="240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>
            <a:off x="10050347" y="2715449"/>
            <a:ext cx="74811" cy="773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Straight Connector 574"/>
          <p:cNvCxnSpPr/>
          <p:nvPr/>
        </p:nvCxnSpPr>
        <p:spPr>
          <a:xfrm>
            <a:off x="10000200" y="2883503"/>
            <a:ext cx="132371" cy="594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Straight Connector 575"/>
          <p:cNvCxnSpPr>
            <a:stCxn id="444" idx="1"/>
          </p:cNvCxnSpPr>
          <p:nvPr/>
        </p:nvCxnSpPr>
        <p:spPr>
          <a:xfrm>
            <a:off x="9710765" y="2743271"/>
            <a:ext cx="424071" cy="739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Straight Connector 576"/>
          <p:cNvCxnSpPr/>
          <p:nvPr/>
        </p:nvCxnSpPr>
        <p:spPr>
          <a:xfrm>
            <a:off x="9976783" y="2994153"/>
            <a:ext cx="157564" cy="496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8" name="Rectangle 577"/>
          <p:cNvSpPr/>
          <p:nvPr/>
        </p:nvSpPr>
        <p:spPr>
          <a:xfrm rot="10800000" flipV="1">
            <a:off x="9956795" y="2692056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9" name="Rectangle 578"/>
          <p:cNvSpPr/>
          <p:nvPr/>
        </p:nvSpPr>
        <p:spPr>
          <a:xfrm rot="10800000" flipV="1">
            <a:off x="9909431" y="2853543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0" name="Rectangle 579"/>
          <p:cNvSpPr/>
          <p:nvPr/>
        </p:nvSpPr>
        <p:spPr>
          <a:xfrm rot="10800000" flipV="1">
            <a:off x="9890736" y="2974561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81" name="Straight Connector 580"/>
          <p:cNvCxnSpPr>
            <a:stCxn id="542" idx="1"/>
          </p:cNvCxnSpPr>
          <p:nvPr/>
        </p:nvCxnSpPr>
        <p:spPr>
          <a:xfrm>
            <a:off x="9710717" y="3979620"/>
            <a:ext cx="432414" cy="609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Straight Connector 581"/>
          <p:cNvCxnSpPr>
            <a:stCxn id="544" idx="1"/>
          </p:cNvCxnSpPr>
          <p:nvPr/>
        </p:nvCxnSpPr>
        <p:spPr>
          <a:xfrm>
            <a:off x="9713425" y="4103606"/>
            <a:ext cx="423267" cy="485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Straight Connector 582"/>
          <p:cNvCxnSpPr>
            <a:stCxn id="545" idx="1"/>
          </p:cNvCxnSpPr>
          <p:nvPr/>
        </p:nvCxnSpPr>
        <p:spPr>
          <a:xfrm>
            <a:off x="9714751" y="4211511"/>
            <a:ext cx="428600" cy="375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Straight Connector 583"/>
          <p:cNvCxnSpPr>
            <a:stCxn id="546" idx="1"/>
          </p:cNvCxnSpPr>
          <p:nvPr/>
        </p:nvCxnSpPr>
        <p:spPr>
          <a:xfrm>
            <a:off x="9703583" y="4335488"/>
            <a:ext cx="439769" cy="250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Straight Connector 584"/>
          <p:cNvCxnSpPr>
            <a:stCxn id="547" idx="1"/>
          </p:cNvCxnSpPr>
          <p:nvPr/>
        </p:nvCxnSpPr>
        <p:spPr>
          <a:xfrm>
            <a:off x="9702564" y="4440756"/>
            <a:ext cx="440835" cy="145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Straight Connector 585"/>
          <p:cNvCxnSpPr>
            <a:stCxn id="548" idx="1"/>
          </p:cNvCxnSpPr>
          <p:nvPr/>
        </p:nvCxnSpPr>
        <p:spPr>
          <a:xfrm>
            <a:off x="9712242" y="4552461"/>
            <a:ext cx="424727" cy="34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Straight Connector 586"/>
          <p:cNvCxnSpPr/>
          <p:nvPr/>
        </p:nvCxnSpPr>
        <p:spPr>
          <a:xfrm flipV="1">
            <a:off x="9727642" y="4586536"/>
            <a:ext cx="409326" cy="97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Straight Connector 587"/>
          <p:cNvCxnSpPr/>
          <p:nvPr/>
        </p:nvCxnSpPr>
        <p:spPr>
          <a:xfrm flipV="1">
            <a:off x="9877161" y="4589497"/>
            <a:ext cx="266238" cy="234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Straight Connector 588"/>
          <p:cNvCxnSpPr/>
          <p:nvPr/>
        </p:nvCxnSpPr>
        <p:spPr>
          <a:xfrm>
            <a:off x="10054746" y="3819049"/>
            <a:ext cx="74811" cy="773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Straight Connector 589"/>
          <p:cNvCxnSpPr/>
          <p:nvPr/>
        </p:nvCxnSpPr>
        <p:spPr>
          <a:xfrm>
            <a:off x="10004599" y="3987103"/>
            <a:ext cx="132371" cy="594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Straight Connector 590"/>
          <p:cNvCxnSpPr/>
          <p:nvPr/>
        </p:nvCxnSpPr>
        <p:spPr>
          <a:xfrm>
            <a:off x="9711036" y="3835819"/>
            <a:ext cx="428199" cy="750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Straight Connector 591"/>
          <p:cNvCxnSpPr/>
          <p:nvPr/>
        </p:nvCxnSpPr>
        <p:spPr>
          <a:xfrm>
            <a:off x="9981182" y="4097753"/>
            <a:ext cx="157564" cy="496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" name="Rectangle 592"/>
          <p:cNvSpPr/>
          <p:nvPr/>
        </p:nvSpPr>
        <p:spPr>
          <a:xfrm rot="10800000" flipV="1">
            <a:off x="9961194" y="3795656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4" name="Rectangle 593"/>
          <p:cNvSpPr/>
          <p:nvPr/>
        </p:nvSpPr>
        <p:spPr>
          <a:xfrm rot="10800000" flipV="1">
            <a:off x="9913830" y="3957143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5" name="Rectangle 594"/>
          <p:cNvSpPr/>
          <p:nvPr/>
        </p:nvSpPr>
        <p:spPr>
          <a:xfrm rot="10800000" flipV="1">
            <a:off x="9895135" y="4078161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6" name="Straight Connector 595"/>
          <p:cNvCxnSpPr>
            <a:stCxn id="324" idx="3"/>
          </p:cNvCxnSpPr>
          <p:nvPr/>
        </p:nvCxnSpPr>
        <p:spPr>
          <a:xfrm flipH="1">
            <a:off x="10138644" y="2576642"/>
            <a:ext cx="785929" cy="90908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Straight Connector 596"/>
          <p:cNvCxnSpPr>
            <a:stCxn id="357" idx="3"/>
          </p:cNvCxnSpPr>
          <p:nvPr/>
        </p:nvCxnSpPr>
        <p:spPr>
          <a:xfrm flipH="1">
            <a:off x="10138721" y="3528428"/>
            <a:ext cx="789974" cy="105787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Straight Connector 597"/>
          <p:cNvCxnSpPr>
            <a:stCxn id="435" idx="3"/>
          </p:cNvCxnSpPr>
          <p:nvPr/>
        </p:nvCxnSpPr>
        <p:spPr>
          <a:xfrm flipH="1">
            <a:off x="10111583" y="4431051"/>
            <a:ext cx="805137" cy="39270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9" name="Rectangle 598"/>
          <p:cNvSpPr/>
          <p:nvPr/>
        </p:nvSpPr>
        <p:spPr>
          <a:xfrm flipV="1">
            <a:off x="9497735" y="2724172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0" name="Rectangle 599"/>
          <p:cNvSpPr/>
          <p:nvPr/>
        </p:nvSpPr>
        <p:spPr>
          <a:xfrm flipV="1">
            <a:off x="9496825" y="2603021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1" name="Rectangle 600"/>
          <p:cNvSpPr/>
          <p:nvPr/>
        </p:nvSpPr>
        <p:spPr>
          <a:xfrm flipV="1">
            <a:off x="9496824" y="2485809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2" name="Rectangle 601"/>
          <p:cNvSpPr/>
          <p:nvPr/>
        </p:nvSpPr>
        <p:spPr>
          <a:xfrm flipV="1">
            <a:off x="9496826" y="2361139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3" name="Rectangle 602"/>
          <p:cNvSpPr/>
          <p:nvPr/>
        </p:nvSpPr>
        <p:spPr>
          <a:xfrm flipV="1">
            <a:off x="9500383" y="2236108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4" name="Rectangle 603"/>
          <p:cNvSpPr/>
          <p:nvPr/>
        </p:nvSpPr>
        <p:spPr>
          <a:xfrm flipV="1">
            <a:off x="9500384" y="2117685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5" name="Rectangle 604"/>
          <p:cNvSpPr/>
          <p:nvPr/>
        </p:nvSpPr>
        <p:spPr>
          <a:xfrm flipV="1">
            <a:off x="9491881" y="2001783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6" name="Rectangle 605"/>
          <p:cNvSpPr/>
          <p:nvPr/>
        </p:nvSpPr>
        <p:spPr>
          <a:xfrm flipV="1">
            <a:off x="9492928" y="1875161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7" name="Rectangle 606"/>
          <p:cNvSpPr/>
          <p:nvPr/>
        </p:nvSpPr>
        <p:spPr>
          <a:xfrm flipV="1">
            <a:off x="9482857" y="1773241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8" name="Rectangle 607"/>
          <p:cNvSpPr/>
          <p:nvPr/>
        </p:nvSpPr>
        <p:spPr>
          <a:xfrm flipV="1">
            <a:off x="9493532" y="1638793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9" name="Rectangle 608"/>
          <p:cNvSpPr/>
          <p:nvPr/>
        </p:nvSpPr>
        <p:spPr>
          <a:xfrm flipV="1">
            <a:off x="9493911" y="2866065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0" name="Straight Connector 609"/>
          <p:cNvCxnSpPr>
            <a:stCxn id="599" idx="1"/>
          </p:cNvCxnSpPr>
          <p:nvPr/>
        </p:nvCxnSpPr>
        <p:spPr>
          <a:xfrm flipH="1" flipV="1">
            <a:off x="9067382" y="2099848"/>
            <a:ext cx="430353" cy="64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1" name="Straight Connector 610"/>
          <p:cNvCxnSpPr>
            <a:stCxn id="600" idx="1"/>
          </p:cNvCxnSpPr>
          <p:nvPr/>
        </p:nvCxnSpPr>
        <p:spPr>
          <a:xfrm flipH="1" flipV="1">
            <a:off x="9074516" y="2099433"/>
            <a:ext cx="422308" cy="522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Straight Connector 611"/>
          <p:cNvCxnSpPr>
            <a:stCxn id="601" idx="1"/>
          </p:cNvCxnSpPr>
          <p:nvPr/>
        </p:nvCxnSpPr>
        <p:spPr>
          <a:xfrm flipH="1" flipV="1">
            <a:off x="9076437" y="2101126"/>
            <a:ext cx="420386" cy="406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Straight Connector 612"/>
          <p:cNvCxnSpPr>
            <a:stCxn id="602" idx="1"/>
          </p:cNvCxnSpPr>
          <p:nvPr/>
        </p:nvCxnSpPr>
        <p:spPr>
          <a:xfrm flipH="1" flipV="1">
            <a:off x="9076485" y="2103500"/>
            <a:ext cx="420341" cy="278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Straight Connector 613"/>
          <p:cNvCxnSpPr>
            <a:stCxn id="603" idx="1"/>
          </p:cNvCxnSpPr>
          <p:nvPr/>
        </p:nvCxnSpPr>
        <p:spPr>
          <a:xfrm flipH="1" flipV="1">
            <a:off x="9070358" y="2106190"/>
            <a:ext cx="430025" cy="1503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Straight Connector 614"/>
          <p:cNvCxnSpPr>
            <a:stCxn id="604" idx="1"/>
          </p:cNvCxnSpPr>
          <p:nvPr/>
        </p:nvCxnSpPr>
        <p:spPr>
          <a:xfrm flipH="1" flipV="1">
            <a:off x="9077165" y="2105831"/>
            <a:ext cx="423218" cy="32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Straight Connector 615"/>
          <p:cNvCxnSpPr>
            <a:stCxn id="605" idx="1"/>
          </p:cNvCxnSpPr>
          <p:nvPr/>
        </p:nvCxnSpPr>
        <p:spPr>
          <a:xfrm flipH="1">
            <a:off x="9069494" y="2020412"/>
            <a:ext cx="422387" cy="94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Straight Connector 616"/>
          <p:cNvCxnSpPr>
            <a:stCxn id="606" idx="1"/>
          </p:cNvCxnSpPr>
          <p:nvPr/>
        </p:nvCxnSpPr>
        <p:spPr>
          <a:xfrm flipH="1">
            <a:off x="9079431" y="1895160"/>
            <a:ext cx="413497" cy="210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Straight Connector 617"/>
          <p:cNvCxnSpPr>
            <a:stCxn id="607" idx="1"/>
          </p:cNvCxnSpPr>
          <p:nvPr/>
        </p:nvCxnSpPr>
        <p:spPr>
          <a:xfrm rot="10800000" flipV="1">
            <a:off x="9068755" y="1793382"/>
            <a:ext cx="414102" cy="32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Straight Connector 618"/>
          <p:cNvCxnSpPr>
            <a:stCxn id="608" idx="1"/>
          </p:cNvCxnSpPr>
          <p:nvPr/>
        </p:nvCxnSpPr>
        <p:spPr>
          <a:xfrm rot="10800000" flipV="1">
            <a:off x="9081696" y="1657878"/>
            <a:ext cx="411837" cy="4432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Straight Connector 619"/>
          <p:cNvCxnSpPr>
            <a:stCxn id="609" idx="1"/>
          </p:cNvCxnSpPr>
          <p:nvPr/>
        </p:nvCxnSpPr>
        <p:spPr>
          <a:xfrm flipH="1" flipV="1">
            <a:off x="9081394" y="2125263"/>
            <a:ext cx="412517" cy="76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Straight Connector 620"/>
          <p:cNvCxnSpPr>
            <a:stCxn id="622" idx="1"/>
          </p:cNvCxnSpPr>
          <p:nvPr/>
        </p:nvCxnSpPr>
        <p:spPr>
          <a:xfrm flipH="1" flipV="1">
            <a:off x="9068383" y="2117481"/>
            <a:ext cx="428714" cy="875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2" name="Rectangle 621"/>
          <p:cNvSpPr/>
          <p:nvPr/>
        </p:nvSpPr>
        <p:spPr>
          <a:xfrm flipV="1">
            <a:off x="9497097" y="2972937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3" name="Rectangle 622"/>
          <p:cNvSpPr/>
          <p:nvPr/>
        </p:nvSpPr>
        <p:spPr>
          <a:xfrm flipV="1">
            <a:off x="9502591" y="4182030"/>
            <a:ext cx="88431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4" name="Rectangle 623"/>
          <p:cNvSpPr/>
          <p:nvPr/>
        </p:nvSpPr>
        <p:spPr>
          <a:xfrm flipV="1">
            <a:off x="9497523" y="4073891"/>
            <a:ext cx="88431" cy="3851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5" name="Rectangle 624"/>
          <p:cNvSpPr/>
          <p:nvPr/>
        </p:nvSpPr>
        <p:spPr>
          <a:xfrm flipV="1">
            <a:off x="9494877" y="3945906"/>
            <a:ext cx="88431" cy="4271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8" name="Rectangle 627"/>
          <p:cNvSpPr/>
          <p:nvPr/>
        </p:nvSpPr>
        <p:spPr>
          <a:xfrm flipV="1">
            <a:off x="9499271" y="3826374"/>
            <a:ext cx="88431" cy="4162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9" name="Rectangle 628"/>
          <p:cNvSpPr/>
          <p:nvPr/>
        </p:nvSpPr>
        <p:spPr>
          <a:xfrm flipV="1">
            <a:off x="9495586" y="3699366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0" name="Rectangle 629"/>
          <p:cNvSpPr/>
          <p:nvPr/>
        </p:nvSpPr>
        <p:spPr>
          <a:xfrm flipV="1">
            <a:off x="9492851" y="3580228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1" name="Rectangle 630"/>
          <p:cNvSpPr/>
          <p:nvPr/>
        </p:nvSpPr>
        <p:spPr>
          <a:xfrm flipV="1">
            <a:off x="9476262" y="3479888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2" name="Rectangle 631"/>
          <p:cNvSpPr/>
          <p:nvPr/>
        </p:nvSpPr>
        <p:spPr>
          <a:xfrm flipV="1">
            <a:off x="9485346" y="3330044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3" name="Rectangle 632"/>
          <p:cNvSpPr/>
          <p:nvPr/>
        </p:nvSpPr>
        <p:spPr>
          <a:xfrm flipV="1">
            <a:off x="9488527" y="3207137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4" name="Rectangle 633"/>
          <p:cNvSpPr/>
          <p:nvPr/>
        </p:nvSpPr>
        <p:spPr>
          <a:xfrm flipV="1">
            <a:off x="9485191" y="3076467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5" name="Rectangle 634"/>
          <p:cNvSpPr/>
          <p:nvPr/>
        </p:nvSpPr>
        <p:spPr>
          <a:xfrm flipV="1">
            <a:off x="9506632" y="4307576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36" name="Straight Connector 635"/>
          <p:cNvCxnSpPr>
            <a:stCxn id="623" idx="1"/>
          </p:cNvCxnSpPr>
          <p:nvPr/>
        </p:nvCxnSpPr>
        <p:spPr>
          <a:xfrm flipH="1" flipV="1">
            <a:off x="9069170" y="3507656"/>
            <a:ext cx="433421" cy="693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7" name="Straight Connector 636"/>
          <p:cNvCxnSpPr>
            <a:stCxn id="624" idx="1"/>
          </p:cNvCxnSpPr>
          <p:nvPr/>
        </p:nvCxnSpPr>
        <p:spPr>
          <a:xfrm flipH="1" flipV="1">
            <a:off x="9069188" y="3509393"/>
            <a:ext cx="428334" cy="583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traight Connector 637"/>
          <p:cNvCxnSpPr>
            <a:stCxn id="625" idx="1"/>
          </p:cNvCxnSpPr>
          <p:nvPr/>
        </p:nvCxnSpPr>
        <p:spPr>
          <a:xfrm flipH="1" flipV="1">
            <a:off x="9070976" y="3506477"/>
            <a:ext cx="423900" cy="460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Straight Connector 638"/>
          <p:cNvCxnSpPr>
            <a:stCxn id="628" idx="1"/>
          </p:cNvCxnSpPr>
          <p:nvPr/>
        </p:nvCxnSpPr>
        <p:spPr>
          <a:xfrm flipH="1" flipV="1">
            <a:off x="9067382" y="3509393"/>
            <a:ext cx="431889" cy="337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Straight Connector 639"/>
          <p:cNvCxnSpPr>
            <a:stCxn id="629" idx="1"/>
          </p:cNvCxnSpPr>
          <p:nvPr/>
        </p:nvCxnSpPr>
        <p:spPr>
          <a:xfrm flipH="1" flipV="1">
            <a:off x="9077165" y="3505698"/>
            <a:ext cx="418420" cy="2141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Straight Connector 640"/>
          <p:cNvCxnSpPr>
            <a:stCxn id="630" idx="1"/>
          </p:cNvCxnSpPr>
          <p:nvPr/>
        </p:nvCxnSpPr>
        <p:spPr>
          <a:xfrm flipH="1" flipV="1">
            <a:off x="9064658" y="3506714"/>
            <a:ext cx="428193" cy="93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traight Connector 641"/>
          <p:cNvCxnSpPr>
            <a:stCxn id="631" idx="1"/>
          </p:cNvCxnSpPr>
          <p:nvPr/>
        </p:nvCxnSpPr>
        <p:spPr>
          <a:xfrm flipH="1">
            <a:off x="9077559" y="3498516"/>
            <a:ext cx="398702" cy="81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Straight Connector 642"/>
          <p:cNvCxnSpPr>
            <a:stCxn id="632" idx="1"/>
          </p:cNvCxnSpPr>
          <p:nvPr/>
        </p:nvCxnSpPr>
        <p:spPr>
          <a:xfrm flipH="1">
            <a:off x="9071189" y="3350044"/>
            <a:ext cx="414156" cy="151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Straight Connector 643"/>
          <p:cNvCxnSpPr>
            <a:stCxn id="633" idx="1"/>
          </p:cNvCxnSpPr>
          <p:nvPr/>
        </p:nvCxnSpPr>
        <p:spPr>
          <a:xfrm flipH="1">
            <a:off x="9071047" y="3227279"/>
            <a:ext cx="417481" cy="278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Straight Connector 644"/>
          <p:cNvCxnSpPr>
            <a:stCxn id="634" idx="1"/>
          </p:cNvCxnSpPr>
          <p:nvPr/>
        </p:nvCxnSpPr>
        <p:spPr>
          <a:xfrm flipH="1">
            <a:off x="9075027" y="3095553"/>
            <a:ext cx="410164" cy="414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Straight Connector 645"/>
          <p:cNvCxnSpPr>
            <a:stCxn id="635" idx="1"/>
          </p:cNvCxnSpPr>
          <p:nvPr/>
        </p:nvCxnSpPr>
        <p:spPr>
          <a:xfrm flipH="1" flipV="1">
            <a:off x="9069267" y="3501668"/>
            <a:ext cx="437364" cy="82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Straight Connector 646"/>
          <p:cNvCxnSpPr>
            <a:stCxn id="648" idx="1"/>
          </p:cNvCxnSpPr>
          <p:nvPr/>
        </p:nvCxnSpPr>
        <p:spPr>
          <a:xfrm flipH="1" flipV="1">
            <a:off x="9076403" y="3506683"/>
            <a:ext cx="416847" cy="926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8" name="Rectangle 647"/>
          <p:cNvSpPr/>
          <p:nvPr/>
        </p:nvSpPr>
        <p:spPr>
          <a:xfrm flipV="1">
            <a:off x="9493249" y="4413629"/>
            <a:ext cx="87986" cy="4004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3" name="Rectangle 652"/>
          <p:cNvSpPr/>
          <p:nvPr/>
        </p:nvSpPr>
        <p:spPr>
          <a:xfrm flipV="1">
            <a:off x="9475962" y="5095759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4" name="Rectangle 653"/>
          <p:cNvSpPr/>
          <p:nvPr/>
        </p:nvSpPr>
        <p:spPr>
          <a:xfrm flipV="1">
            <a:off x="9489367" y="4978541"/>
            <a:ext cx="85381" cy="4088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5" name="Rectangle 654"/>
          <p:cNvSpPr/>
          <p:nvPr/>
        </p:nvSpPr>
        <p:spPr>
          <a:xfrm flipV="1">
            <a:off x="9491592" y="4884906"/>
            <a:ext cx="89215" cy="37256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6" name="Rectangle 655"/>
          <p:cNvSpPr/>
          <p:nvPr/>
        </p:nvSpPr>
        <p:spPr>
          <a:xfrm flipV="1">
            <a:off x="9511533" y="4784233"/>
            <a:ext cx="89449" cy="39998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7" name="Rectangle 656"/>
          <p:cNvSpPr/>
          <p:nvPr/>
        </p:nvSpPr>
        <p:spPr>
          <a:xfrm flipV="1">
            <a:off x="9507000" y="4659431"/>
            <a:ext cx="88430" cy="40285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8" name="Rectangle 657"/>
          <p:cNvSpPr/>
          <p:nvPr/>
        </p:nvSpPr>
        <p:spPr>
          <a:xfrm flipV="1">
            <a:off x="9491622" y="4528183"/>
            <a:ext cx="90640" cy="38170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64" name="Straight Connector 663"/>
          <p:cNvCxnSpPr>
            <a:stCxn id="653" idx="1"/>
          </p:cNvCxnSpPr>
          <p:nvPr/>
        </p:nvCxnSpPr>
        <p:spPr>
          <a:xfrm flipH="1" flipV="1">
            <a:off x="9123889" y="4378275"/>
            <a:ext cx="352072" cy="737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Straight Connector 664"/>
          <p:cNvCxnSpPr>
            <a:stCxn id="654" idx="1"/>
          </p:cNvCxnSpPr>
          <p:nvPr/>
        </p:nvCxnSpPr>
        <p:spPr>
          <a:xfrm flipH="1" flipV="1">
            <a:off x="9123890" y="4378275"/>
            <a:ext cx="365477" cy="620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Straight Connector 665"/>
          <p:cNvCxnSpPr>
            <a:stCxn id="655" idx="1"/>
          </p:cNvCxnSpPr>
          <p:nvPr/>
        </p:nvCxnSpPr>
        <p:spPr>
          <a:xfrm flipH="1" flipV="1">
            <a:off x="9123889" y="4378276"/>
            <a:ext cx="367702" cy="525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Straight Connector 666"/>
          <p:cNvCxnSpPr>
            <a:stCxn id="656" idx="1"/>
          </p:cNvCxnSpPr>
          <p:nvPr/>
        </p:nvCxnSpPr>
        <p:spPr>
          <a:xfrm flipH="1" flipV="1">
            <a:off x="9123890" y="4378276"/>
            <a:ext cx="387643" cy="425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Straight Connector 667"/>
          <p:cNvCxnSpPr>
            <a:stCxn id="657" idx="1"/>
          </p:cNvCxnSpPr>
          <p:nvPr/>
        </p:nvCxnSpPr>
        <p:spPr>
          <a:xfrm flipH="1" flipV="1">
            <a:off x="9123890" y="4378276"/>
            <a:ext cx="383111" cy="301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Straight Connector 668"/>
          <p:cNvCxnSpPr>
            <a:stCxn id="658" idx="1"/>
          </p:cNvCxnSpPr>
          <p:nvPr/>
        </p:nvCxnSpPr>
        <p:spPr>
          <a:xfrm flipH="1" flipV="1">
            <a:off x="9123890" y="4378276"/>
            <a:ext cx="367733" cy="168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TextBox 478"/>
          <p:cNvSpPr txBox="1"/>
          <p:nvPr/>
        </p:nvSpPr>
        <p:spPr>
          <a:xfrm>
            <a:off x="9804465" y="1397584"/>
            <a:ext cx="6767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3 not used</a:t>
            </a:r>
            <a:endParaRPr lang="en-GB" sz="800" dirty="0"/>
          </a:p>
        </p:txBody>
      </p:sp>
      <p:sp>
        <p:nvSpPr>
          <p:cNvPr id="494" name="TextBox 493"/>
          <p:cNvSpPr txBox="1"/>
          <p:nvPr/>
        </p:nvSpPr>
        <p:spPr>
          <a:xfrm>
            <a:off x="10030195" y="2665139"/>
            <a:ext cx="6767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3 not used</a:t>
            </a:r>
            <a:endParaRPr lang="en-GB" sz="800" dirty="0"/>
          </a:p>
        </p:txBody>
      </p:sp>
      <p:sp>
        <p:nvSpPr>
          <p:cNvPr id="505" name="TextBox 504"/>
          <p:cNvSpPr txBox="1"/>
          <p:nvPr/>
        </p:nvSpPr>
        <p:spPr>
          <a:xfrm>
            <a:off x="9997052" y="3676376"/>
            <a:ext cx="6767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solidFill>
                  <a:srgbClr val="0070C0"/>
                </a:solidFill>
              </a:rPr>
              <a:t>4 </a:t>
            </a:r>
            <a:r>
              <a:rPr lang="en-GB" sz="800" dirty="0">
                <a:solidFill>
                  <a:srgbClr val="0070C0"/>
                </a:solidFill>
              </a:rPr>
              <a:t>not used</a:t>
            </a:r>
            <a:endParaRPr lang="en-GB" sz="800" dirty="0"/>
          </a:p>
        </p:txBody>
      </p:sp>
      <p:sp>
        <p:nvSpPr>
          <p:cNvPr id="506" name="TextBox 505"/>
          <p:cNvSpPr txBox="1"/>
          <p:nvPr/>
        </p:nvSpPr>
        <p:spPr>
          <a:xfrm>
            <a:off x="39266" y="208903"/>
            <a:ext cx="3800256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70C0"/>
                </a:solidFill>
              </a:rPr>
              <a:t>Scenario 2:</a:t>
            </a:r>
            <a:r>
              <a:rPr lang="en-GB" sz="2000" b="1" dirty="0" smtClean="0">
                <a:solidFill>
                  <a:srgbClr val="0070C0"/>
                </a:solidFill>
              </a:rPr>
              <a:t> ‘‘ LC on surface ’’</a:t>
            </a: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45159" y="560210"/>
            <a:ext cx="3800256" cy="59093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b="1" dirty="0">
              <a:solidFill>
                <a:srgbClr val="0070C0"/>
              </a:solidFill>
            </a:endParaRPr>
          </a:p>
          <a:p>
            <a:r>
              <a:rPr lang="en-GB" dirty="0" smtClean="0"/>
              <a:t>- Number of fibres optimized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Reduce quantity of Patch cord, patch panel, long distance cable (cost)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- Possibility to mix Control and Data fibres in the same 12 ribbon</a:t>
            </a:r>
            <a:endParaRPr lang="en-GB" dirty="0" smtClean="0"/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GB" b="1" dirty="0" smtClean="0">
                <a:sym typeface="Wingdings" panose="05000000000000000000" pitchFamily="2" charset="2"/>
              </a:rPr>
              <a:t>Flexibility with patching on the surface (always accessible)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Possibility to change the number of fibres send to the TELL40 or SOL40 /MPO12</a:t>
            </a:r>
          </a:p>
          <a:p>
            <a:pPr marL="285750" indent="-285750">
              <a:buFontTx/>
              <a:buChar char="-"/>
            </a:pP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- More space need on the surface in patch panel room (3 times space need for MPO PP)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- Rigorous connection need for initial installation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11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/>
          <p:cNvSpPr/>
          <p:nvPr/>
        </p:nvSpPr>
        <p:spPr>
          <a:xfrm>
            <a:off x="7356947" y="17562"/>
            <a:ext cx="4894154" cy="6840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TextBox 178"/>
          <p:cNvSpPr txBox="1"/>
          <p:nvPr/>
        </p:nvSpPr>
        <p:spPr>
          <a:xfrm>
            <a:off x="183043" y="97983"/>
            <a:ext cx="4741954" cy="40626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  </a:t>
            </a:r>
            <a:r>
              <a:rPr lang="en-GB" sz="2400" b="1" u="sng" dirty="0" smtClean="0">
                <a:solidFill>
                  <a:srgbClr val="0070C0"/>
                </a:solidFill>
              </a:rPr>
              <a:t>TFC + Control:</a:t>
            </a:r>
            <a:endParaRPr lang="en-GB" sz="2400" b="1" dirty="0" smtClean="0">
              <a:solidFill>
                <a:srgbClr val="0070C0"/>
              </a:solidFill>
            </a:endParaRPr>
          </a:p>
          <a:p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 smtClean="0"/>
              <a:t>1 MPO/ type of transmission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Could be a problem if distance between the 12 </a:t>
            </a:r>
            <a:r>
              <a:rPr lang="en-GB" dirty="0" err="1" smtClean="0"/>
              <a:t>VTRx</a:t>
            </a:r>
            <a:r>
              <a:rPr lang="en-GB" dirty="0" smtClean="0"/>
              <a:t> long…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/>
          </a:p>
          <a:p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5877880" y="3766797"/>
            <a:ext cx="344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>
                <a:solidFill>
                  <a:srgbClr val="00B050"/>
                </a:solidFill>
              </a:rPr>
              <a:t>1f</a:t>
            </a:r>
          </a:p>
          <a:p>
            <a:pPr algn="r"/>
            <a:endParaRPr lang="fr-FR" sz="800" dirty="0"/>
          </a:p>
        </p:txBody>
      </p:sp>
      <p:grpSp>
        <p:nvGrpSpPr>
          <p:cNvPr id="214" name="Group 213"/>
          <p:cNvGrpSpPr/>
          <p:nvPr/>
        </p:nvGrpSpPr>
        <p:grpSpPr>
          <a:xfrm>
            <a:off x="5172286" y="4270577"/>
            <a:ext cx="6288066" cy="1967482"/>
            <a:chOff x="4820637" y="4135633"/>
            <a:chExt cx="6288066" cy="1967482"/>
          </a:xfrm>
        </p:grpSpPr>
        <p:sp>
          <p:nvSpPr>
            <p:cNvPr id="300" name="TextBox 299"/>
            <p:cNvSpPr txBox="1"/>
            <p:nvPr/>
          </p:nvSpPr>
          <p:spPr>
            <a:xfrm rot="16200000">
              <a:off x="5849827" y="5813452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 …</a:t>
              </a:r>
              <a:endParaRPr lang="fr-FR" sz="1100" b="1" dirty="0"/>
            </a:p>
          </p:txBody>
        </p:sp>
        <p:grpSp>
          <p:nvGrpSpPr>
            <p:cNvPr id="209" name="Group 208"/>
            <p:cNvGrpSpPr/>
            <p:nvPr/>
          </p:nvGrpSpPr>
          <p:grpSpPr>
            <a:xfrm>
              <a:off x="4820637" y="4135633"/>
              <a:ext cx="6288066" cy="1830444"/>
              <a:chOff x="5177955" y="4680926"/>
              <a:chExt cx="6288066" cy="1830444"/>
            </a:xfrm>
          </p:grpSpPr>
          <p:sp>
            <p:nvSpPr>
              <p:cNvPr id="374" name="Rectangle 373"/>
              <p:cNvSpPr/>
              <p:nvPr/>
            </p:nvSpPr>
            <p:spPr>
              <a:xfrm rot="10800000" flipV="1">
                <a:off x="5995065" y="4942861"/>
                <a:ext cx="85381" cy="408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5261695" y="4890298"/>
                <a:ext cx="720080" cy="1403410"/>
              </a:xfrm>
              <a:prstGeom prst="rect">
                <a:avLst/>
              </a:prstGeom>
              <a:solidFill>
                <a:srgbClr val="92D050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1000" dirty="0" smtClean="0">
                    <a:solidFill>
                      <a:schemeClr val="tx1"/>
                    </a:solidFill>
                  </a:rPr>
                  <a:t>Data</a:t>
                </a:r>
                <a:endParaRPr lang="fr-FR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4" name="Rectangle 383"/>
              <p:cNvSpPr/>
              <p:nvPr/>
            </p:nvSpPr>
            <p:spPr>
              <a:xfrm rot="10800000" flipV="1">
                <a:off x="5894636" y="4944488"/>
                <a:ext cx="88431" cy="3725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5" name="Rectangle 384"/>
              <p:cNvSpPr/>
              <p:nvPr/>
            </p:nvSpPr>
            <p:spPr>
              <a:xfrm rot="10800000" flipV="1">
                <a:off x="5895546" y="5064382"/>
                <a:ext cx="88431" cy="38515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6" name="Rectangle 385"/>
              <p:cNvSpPr/>
              <p:nvPr/>
            </p:nvSpPr>
            <p:spPr>
              <a:xfrm rot="10800000" flipV="1">
                <a:off x="5895547" y="5177389"/>
                <a:ext cx="88431" cy="42718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7" name="TextBox 386"/>
              <p:cNvSpPr txBox="1"/>
              <p:nvPr/>
            </p:nvSpPr>
            <p:spPr>
              <a:xfrm>
                <a:off x="5634425" y="4854984"/>
                <a:ext cx="2847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dirty="0"/>
                  <a:t>1</a:t>
                </a:r>
              </a:p>
              <a:p>
                <a:pPr algn="r"/>
                <a:r>
                  <a:rPr lang="fr-FR" sz="800" dirty="0"/>
                  <a:t>2</a:t>
                </a:r>
              </a:p>
              <a:p>
                <a:pPr algn="r"/>
                <a:r>
                  <a:rPr lang="fr-FR" sz="800" dirty="0"/>
                  <a:t>3</a:t>
                </a:r>
              </a:p>
            </p:txBody>
          </p:sp>
          <p:sp>
            <p:nvSpPr>
              <p:cNvPr id="388" name="Rectangle 387"/>
              <p:cNvSpPr/>
              <p:nvPr/>
            </p:nvSpPr>
            <p:spPr>
              <a:xfrm rot="10800000" flipV="1">
                <a:off x="5993541" y="5064382"/>
                <a:ext cx="88431" cy="3851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9" name="Rectangle 388"/>
              <p:cNvSpPr/>
              <p:nvPr/>
            </p:nvSpPr>
            <p:spPr>
              <a:xfrm rot="10800000" flipV="1">
                <a:off x="5993542" y="5177389"/>
                <a:ext cx="88431" cy="4271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8" name="Straight Connector 407"/>
              <p:cNvCxnSpPr/>
              <p:nvPr/>
            </p:nvCxnSpPr>
            <p:spPr>
              <a:xfrm flipH="1">
                <a:off x="5889283" y="4959867"/>
                <a:ext cx="193729" cy="873"/>
              </a:xfrm>
              <a:prstGeom prst="line">
                <a:avLst/>
              </a:prstGeom>
              <a:ln w="31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/>
              <p:cNvCxnSpPr/>
              <p:nvPr/>
            </p:nvCxnSpPr>
            <p:spPr>
              <a:xfrm flipH="1">
                <a:off x="5891988" y="5081779"/>
                <a:ext cx="193729" cy="873"/>
              </a:xfrm>
              <a:prstGeom prst="line">
                <a:avLst/>
              </a:prstGeom>
              <a:ln w="31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/>
              <p:cNvCxnSpPr/>
              <p:nvPr/>
            </p:nvCxnSpPr>
            <p:spPr>
              <a:xfrm flipH="1">
                <a:off x="5889283" y="5201363"/>
                <a:ext cx="193729" cy="873"/>
              </a:xfrm>
              <a:prstGeom prst="line">
                <a:avLst/>
              </a:prstGeom>
              <a:ln w="31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TextBox 145"/>
              <p:cNvSpPr txBox="1"/>
              <p:nvPr/>
            </p:nvSpPr>
            <p:spPr>
              <a:xfrm>
                <a:off x="5691947" y="5280821"/>
                <a:ext cx="20419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dirty="0" smtClean="0"/>
                  <a:t>1</a:t>
                </a:r>
              </a:p>
              <a:p>
                <a:pPr algn="r"/>
                <a:r>
                  <a:rPr lang="fr-FR" sz="800" dirty="0" smtClean="0"/>
                  <a:t>2</a:t>
                </a:r>
              </a:p>
              <a:p>
                <a:pPr algn="r"/>
                <a:r>
                  <a:rPr lang="fr-FR" sz="800" dirty="0" smtClean="0"/>
                  <a:t>3</a:t>
                </a:r>
              </a:p>
              <a:p>
                <a:pPr algn="r"/>
                <a:r>
                  <a:rPr lang="fr-FR" sz="800" dirty="0" smtClean="0"/>
                  <a:t>4</a:t>
                </a:r>
              </a:p>
              <a:p>
                <a:pPr algn="r"/>
                <a:r>
                  <a:rPr lang="fr-FR" sz="800" dirty="0" smtClean="0"/>
                  <a:t>5</a:t>
                </a:r>
              </a:p>
              <a:p>
                <a:pPr algn="r"/>
                <a:r>
                  <a:rPr lang="fr-FR" sz="800" dirty="0" smtClean="0"/>
                  <a:t>6</a:t>
                </a:r>
              </a:p>
              <a:p>
                <a:pPr algn="r"/>
                <a:r>
                  <a:rPr lang="fr-FR" sz="800" dirty="0" smtClean="0"/>
                  <a:t>7</a:t>
                </a:r>
              </a:p>
              <a:p>
                <a:pPr algn="r"/>
                <a:r>
                  <a:rPr lang="fr-FR" sz="800" dirty="0"/>
                  <a:t>8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5177955" y="4983304"/>
                <a:ext cx="58076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dirty="0" smtClean="0"/>
                  <a:t>Control</a:t>
                </a:r>
                <a:endParaRPr lang="fr-FR" sz="800" dirty="0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7113746" y="5078968"/>
                <a:ext cx="164738" cy="11740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Rectangle 155"/>
              <p:cNvSpPr/>
              <p:nvPr/>
            </p:nvSpPr>
            <p:spPr>
              <a:xfrm rot="10800000" flipV="1">
                <a:off x="5952700" y="5374072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Rectangle 156"/>
              <p:cNvSpPr/>
              <p:nvPr/>
            </p:nvSpPr>
            <p:spPr>
              <a:xfrm rot="10800000" flipV="1">
                <a:off x="5958785" y="5492022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ectangle 157"/>
              <p:cNvSpPr/>
              <p:nvPr/>
            </p:nvSpPr>
            <p:spPr>
              <a:xfrm rot="10800000" flipV="1">
                <a:off x="5955831" y="5613665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Rectangle 158"/>
              <p:cNvSpPr/>
              <p:nvPr/>
            </p:nvSpPr>
            <p:spPr>
              <a:xfrm rot="10800000" flipV="1">
                <a:off x="5957556" y="5740547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Rectangle 159"/>
              <p:cNvSpPr/>
              <p:nvPr/>
            </p:nvSpPr>
            <p:spPr>
              <a:xfrm rot="10800000" flipV="1">
                <a:off x="5957160" y="5861063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Rectangle 160"/>
              <p:cNvSpPr/>
              <p:nvPr/>
            </p:nvSpPr>
            <p:spPr>
              <a:xfrm rot="10800000" flipV="1">
                <a:off x="5957159" y="5961270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Rectangle 161"/>
              <p:cNvSpPr/>
              <p:nvPr/>
            </p:nvSpPr>
            <p:spPr>
              <a:xfrm rot="10800000" flipV="1">
                <a:off x="5957158" y="6073799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8" name="Rectangle 167"/>
              <p:cNvSpPr/>
              <p:nvPr/>
            </p:nvSpPr>
            <p:spPr>
              <a:xfrm rot="10800000" flipV="1">
                <a:off x="5971283" y="6200681"/>
                <a:ext cx="68907" cy="5233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69" name="Straight Connector 168"/>
              <p:cNvCxnSpPr>
                <a:stCxn id="374" idx="2"/>
              </p:cNvCxnSpPr>
              <p:nvPr/>
            </p:nvCxnSpPr>
            <p:spPr>
              <a:xfrm>
                <a:off x="6037755" y="4983748"/>
                <a:ext cx="756781" cy="50827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Rectangle 169"/>
              <p:cNvSpPr/>
              <p:nvPr/>
            </p:nvSpPr>
            <p:spPr>
              <a:xfrm rot="10800000" flipV="1">
                <a:off x="6942729" y="5449226"/>
                <a:ext cx="230341" cy="97688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6871050" y="5274179"/>
                <a:ext cx="38990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dirty="0">
                    <a:solidFill>
                      <a:srgbClr val="0070C0"/>
                    </a:solidFill>
                  </a:rPr>
                  <a:t>MPO</a:t>
                </a:r>
              </a:p>
            </p:txBody>
          </p:sp>
          <p:cxnSp>
            <p:nvCxnSpPr>
              <p:cNvPr id="172" name="Straight Connector 171"/>
              <p:cNvCxnSpPr/>
              <p:nvPr/>
            </p:nvCxnSpPr>
            <p:spPr>
              <a:xfrm flipH="1">
                <a:off x="6803274" y="5493868"/>
                <a:ext cx="145959" cy="1585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>
                <a:stCxn id="388" idx="2"/>
              </p:cNvCxnSpPr>
              <p:nvPr/>
            </p:nvCxnSpPr>
            <p:spPr>
              <a:xfrm>
                <a:off x="6037756" y="5102897"/>
                <a:ext cx="772338" cy="406522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>
                <a:stCxn id="374" idx="0"/>
              </p:cNvCxnSpPr>
              <p:nvPr/>
            </p:nvCxnSpPr>
            <p:spPr>
              <a:xfrm>
                <a:off x="6037755" y="4942861"/>
                <a:ext cx="778075" cy="549161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stCxn id="389" idx="2"/>
              </p:cNvCxnSpPr>
              <p:nvPr/>
            </p:nvCxnSpPr>
            <p:spPr>
              <a:xfrm>
                <a:off x="6037757" y="5220107"/>
                <a:ext cx="781204" cy="287282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>
                <a:stCxn id="388" idx="0"/>
              </p:cNvCxnSpPr>
              <p:nvPr/>
            </p:nvCxnSpPr>
            <p:spPr>
              <a:xfrm>
                <a:off x="6037756" y="5064382"/>
                <a:ext cx="781205" cy="44300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>
                <a:stCxn id="389" idx="0"/>
              </p:cNvCxnSpPr>
              <p:nvPr/>
            </p:nvCxnSpPr>
            <p:spPr>
              <a:xfrm>
                <a:off x="6037757" y="5177389"/>
                <a:ext cx="781204" cy="323024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>
                <a:stCxn id="156" idx="1"/>
              </p:cNvCxnSpPr>
              <p:nvPr/>
            </p:nvCxnSpPr>
            <p:spPr>
              <a:xfrm>
                <a:off x="6021607" y="5400240"/>
                <a:ext cx="796486" cy="10564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>
                <a:stCxn id="157" idx="1"/>
              </p:cNvCxnSpPr>
              <p:nvPr/>
            </p:nvCxnSpPr>
            <p:spPr>
              <a:xfrm flipV="1">
                <a:off x="6027692" y="5503844"/>
                <a:ext cx="797085" cy="1434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>
                <a:stCxn id="158" idx="1"/>
              </p:cNvCxnSpPr>
              <p:nvPr/>
            </p:nvCxnSpPr>
            <p:spPr>
              <a:xfrm flipV="1">
                <a:off x="6024738" y="5510650"/>
                <a:ext cx="800039" cy="129183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>
                <a:stCxn id="159" idx="1"/>
              </p:cNvCxnSpPr>
              <p:nvPr/>
            </p:nvCxnSpPr>
            <p:spPr>
              <a:xfrm flipV="1">
                <a:off x="6026463" y="5508862"/>
                <a:ext cx="798314" cy="257853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>
                <a:stCxn id="160" idx="1"/>
              </p:cNvCxnSpPr>
              <p:nvPr/>
            </p:nvCxnSpPr>
            <p:spPr>
              <a:xfrm flipV="1">
                <a:off x="6026067" y="5500413"/>
                <a:ext cx="798710" cy="38681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>
                <a:stCxn id="161" idx="1"/>
              </p:cNvCxnSpPr>
              <p:nvPr/>
            </p:nvCxnSpPr>
            <p:spPr>
              <a:xfrm flipV="1">
                <a:off x="6026066" y="5502259"/>
                <a:ext cx="792027" cy="485179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>
                <a:stCxn id="162" idx="1"/>
              </p:cNvCxnSpPr>
              <p:nvPr/>
            </p:nvCxnSpPr>
            <p:spPr>
              <a:xfrm flipV="1">
                <a:off x="6026065" y="6013607"/>
                <a:ext cx="784029" cy="8636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stCxn id="168" idx="1"/>
              </p:cNvCxnSpPr>
              <p:nvPr/>
            </p:nvCxnSpPr>
            <p:spPr>
              <a:xfrm flipV="1">
                <a:off x="6040190" y="6013607"/>
                <a:ext cx="777903" cy="213242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1" name="Rectangle 220"/>
              <p:cNvSpPr/>
              <p:nvPr/>
            </p:nvSpPr>
            <p:spPr>
              <a:xfrm rot="10800000" flipV="1">
                <a:off x="6947909" y="5965890"/>
                <a:ext cx="230341" cy="97688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6876230" y="5790843"/>
                <a:ext cx="389908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800" dirty="0">
                    <a:solidFill>
                      <a:srgbClr val="0070C0"/>
                    </a:solidFill>
                  </a:rPr>
                  <a:t>MPO</a:t>
                </a:r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flipH="1">
                <a:off x="6796769" y="6010415"/>
                <a:ext cx="145959" cy="1585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6" name="Rectangle 225"/>
              <p:cNvSpPr/>
              <p:nvPr/>
            </p:nvSpPr>
            <p:spPr>
              <a:xfrm rot="10800000" flipV="1">
                <a:off x="9905377" y="5145918"/>
                <a:ext cx="88431" cy="37256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7" name="Rectangle 226"/>
              <p:cNvSpPr/>
              <p:nvPr/>
            </p:nvSpPr>
            <p:spPr>
              <a:xfrm rot="10800000" flipV="1">
                <a:off x="9907138" y="5250596"/>
                <a:ext cx="88431" cy="38515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Rectangle 228"/>
              <p:cNvSpPr/>
              <p:nvPr/>
            </p:nvSpPr>
            <p:spPr>
              <a:xfrm rot="10800000" flipV="1">
                <a:off x="9908701" y="5368491"/>
                <a:ext cx="88431" cy="42718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0" name="Rectangle 229"/>
              <p:cNvSpPr/>
              <p:nvPr/>
            </p:nvSpPr>
            <p:spPr>
              <a:xfrm rot="10800000" flipV="1">
                <a:off x="9906058" y="5492799"/>
                <a:ext cx="88431" cy="41629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Rectangle 231"/>
              <p:cNvSpPr/>
              <p:nvPr/>
            </p:nvSpPr>
            <p:spPr>
              <a:xfrm rot="10800000" flipV="1">
                <a:off x="9906780" y="5610691"/>
                <a:ext cx="85381" cy="40887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3" name="Rectangle 232"/>
              <p:cNvSpPr/>
              <p:nvPr/>
            </p:nvSpPr>
            <p:spPr>
              <a:xfrm rot="10800000" flipV="1">
                <a:off x="9911751" y="5738985"/>
                <a:ext cx="85381" cy="4088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4" name="Rectangle 233"/>
              <p:cNvSpPr/>
              <p:nvPr/>
            </p:nvSpPr>
            <p:spPr>
              <a:xfrm rot="10800000" flipV="1">
                <a:off x="9911022" y="5855992"/>
                <a:ext cx="89215" cy="3725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Rectangle 234"/>
              <p:cNvSpPr/>
              <p:nvPr/>
            </p:nvSpPr>
            <p:spPr>
              <a:xfrm rot="10800000" flipV="1">
                <a:off x="9910693" y="6101290"/>
                <a:ext cx="90640" cy="3817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37" name="Straight Connector 236"/>
              <p:cNvCxnSpPr>
                <a:stCxn id="226" idx="1"/>
              </p:cNvCxnSpPr>
              <p:nvPr/>
            </p:nvCxnSpPr>
            <p:spPr>
              <a:xfrm flipV="1">
                <a:off x="9993808" y="4680926"/>
                <a:ext cx="324007" cy="48362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>
                <a:stCxn id="227" idx="1"/>
              </p:cNvCxnSpPr>
              <p:nvPr/>
            </p:nvCxnSpPr>
            <p:spPr>
              <a:xfrm flipV="1">
                <a:off x="9995569" y="4680926"/>
                <a:ext cx="322246" cy="58892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>
                <a:stCxn id="229" idx="1"/>
              </p:cNvCxnSpPr>
              <p:nvPr/>
            </p:nvCxnSpPr>
            <p:spPr>
              <a:xfrm flipV="1">
                <a:off x="9997132" y="5021793"/>
                <a:ext cx="412431" cy="368057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>
                <a:stCxn id="230" idx="1"/>
              </p:cNvCxnSpPr>
              <p:nvPr/>
            </p:nvCxnSpPr>
            <p:spPr>
              <a:xfrm flipV="1">
                <a:off x="9994489" y="5024290"/>
                <a:ext cx="421504" cy="489324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>
                <a:stCxn id="232" idx="1"/>
              </p:cNvCxnSpPr>
              <p:nvPr/>
            </p:nvCxnSpPr>
            <p:spPr>
              <a:xfrm flipV="1">
                <a:off x="9992161" y="5007238"/>
                <a:ext cx="419790" cy="623897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>
                <a:stCxn id="233" idx="1"/>
              </p:cNvCxnSpPr>
              <p:nvPr/>
            </p:nvCxnSpPr>
            <p:spPr>
              <a:xfrm>
                <a:off x="9997132" y="5759429"/>
                <a:ext cx="410653" cy="1072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>
                <a:stCxn id="234" idx="1"/>
              </p:cNvCxnSpPr>
              <p:nvPr/>
            </p:nvCxnSpPr>
            <p:spPr>
              <a:xfrm flipV="1">
                <a:off x="10000237" y="5777441"/>
                <a:ext cx="409326" cy="97179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>
                <a:stCxn id="253" idx="1"/>
              </p:cNvCxnSpPr>
              <p:nvPr/>
            </p:nvCxnSpPr>
            <p:spPr>
              <a:xfrm flipV="1">
                <a:off x="10000194" y="5780401"/>
                <a:ext cx="415799" cy="218805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 flipV="1">
                <a:off x="9983630" y="4685168"/>
                <a:ext cx="334185" cy="34155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Rectangle 251"/>
              <p:cNvSpPr/>
              <p:nvPr/>
            </p:nvSpPr>
            <p:spPr>
              <a:xfrm rot="10800000" flipV="1">
                <a:off x="9895455" y="5012639"/>
                <a:ext cx="88431" cy="37256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3" name="Rectangle 252"/>
              <p:cNvSpPr/>
              <p:nvPr/>
            </p:nvSpPr>
            <p:spPr>
              <a:xfrm rot="10800000" flipV="1">
                <a:off x="9910979" y="5976346"/>
                <a:ext cx="89215" cy="45719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4" name="Rectangle 253"/>
              <p:cNvSpPr/>
              <p:nvPr/>
            </p:nvSpPr>
            <p:spPr>
              <a:xfrm rot="10800000" flipV="1">
                <a:off x="9914126" y="6245188"/>
                <a:ext cx="89449" cy="39998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5" name="Rectangle 254"/>
              <p:cNvSpPr/>
              <p:nvPr/>
            </p:nvSpPr>
            <p:spPr>
              <a:xfrm rot="10800000" flipV="1">
                <a:off x="9914126" y="6350312"/>
                <a:ext cx="88430" cy="40285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Rectangle 259"/>
              <p:cNvSpPr/>
              <p:nvPr/>
            </p:nvSpPr>
            <p:spPr>
              <a:xfrm flipV="1">
                <a:off x="9788303" y="6101277"/>
                <a:ext cx="88431" cy="37256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1" name="Rectangle 260"/>
              <p:cNvSpPr/>
              <p:nvPr/>
            </p:nvSpPr>
            <p:spPr>
              <a:xfrm flipV="1">
                <a:off x="9787393" y="5980125"/>
                <a:ext cx="88431" cy="38515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2" name="Rectangle 261"/>
              <p:cNvSpPr/>
              <p:nvPr/>
            </p:nvSpPr>
            <p:spPr>
              <a:xfrm flipV="1">
                <a:off x="9787392" y="5862914"/>
                <a:ext cx="88431" cy="42718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3" name="Rectangle 262"/>
              <p:cNvSpPr/>
              <p:nvPr/>
            </p:nvSpPr>
            <p:spPr>
              <a:xfrm flipV="1">
                <a:off x="9787394" y="5738243"/>
                <a:ext cx="88431" cy="41629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4" name="Rectangle 263"/>
              <p:cNvSpPr/>
              <p:nvPr/>
            </p:nvSpPr>
            <p:spPr>
              <a:xfrm flipV="1">
                <a:off x="9790951" y="5613212"/>
                <a:ext cx="85381" cy="40887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Rectangle 264"/>
              <p:cNvSpPr/>
              <p:nvPr/>
            </p:nvSpPr>
            <p:spPr>
              <a:xfrm flipV="1">
                <a:off x="9790952" y="5494789"/>
                <a:ext cx="85381" cy="40887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6" name="Rectangle 265"/>
              <p:cNvSpPr/>
              <p:nvPr/>
            </p:nvSpPr>
            <p:spPr>
              <a:xfrm flipV="1">
                <a:off x="9782449" y="5378888"/>
                <a:ext cx="89215" cy="37256"/>
              </a:xfrm>
              <a:prstGeom prst="rect">
                <a:avLst/>
              </a:prstGeom>
              <a:noFill/>
              <a:ln w="9525"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7" name="Rectangle 266"/>
              <p:cNvSpPr/>
              <p:nvPr/>
            </p:nvSpPr>
            <p:spPr>
              <a:xfrm flipV="1">
                <a:off x="9783496" y="5252266"/>
                <a:ext cx="89449" cy="39998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0" name="Rectangle 269"/>
              <p:cNvSpPr/>
              <p:nvPr/>
            </p:nvSpPr>
            <p:spPr>
              <a:xfrm flipV="1">
                <a:off x="9773426" y="5150345"/>
                <a:ext cx="88430" cy="40285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Rectangle 273"/>
              <p:cNvSpPr/>
              <p:nvPr/>
            </p:nvSpPr>
            <p:spPr>
              <a:xfrm flipV="1">
                <a:off x="9784101" y="5015898"/>
                <a:ext cx="90640" cy="38170"/>
              </a:xfrm>
              <a:prstGeom prst="rect">
                <a:avLst/>
              </a:prstGeom>
              <a:noFill/>
              <a:ln w="952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5" name="Rectangle 274"/>
              <p:cNvSpPr/>
              <p:nvPr/>
            </p:nvSpPr>
            <p:spPr>
              <a:xfrm flipV="1">
                <a:off x="9784479" y="6243169"/>
                <a:ext cx="85381" cy="4088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76" name="Straight Connector 275"/>
              <p:cNvCxnSpPr>
                <a:stCxn id="260" idx="1"/>
                <a:endCxn id="293" idx="1"/>
              </p:cNvCxnSpPr>
              <p:nvPr/>
            </p:nvCxnSpPr>
            <p:spPr>
              <a:xfrm flipH="1" flipV="1">
                <a:off x="9347723" y="5502874"/>
                <a:ext cx="440580" cy="617031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>
                <a:stCxn id="261" idx="1"/>
                <a:endCxn id="293" idx="1"/>
              </p:cNvCxnSpPr>
              <p:nvPr/>
            </p:nvCxnSpPr>
            <p:spPr>
              <a:xfrm flipH="1" flipV="1">
                <a:off x="9347723" y="5502874"/>
                <a:ext cx="439670" cy="49650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>
                <a:stCxn id="262" idx="1"/>
                <a:endCxn id="293" idx="1"/>
              </p:cNvCxnSpPr>
              <p:nvPr/>
            </p:nvCxnSpPr>
            <p:spPr>
              <a:xfrm flipH="1" flipV="1">
                <a:off x="9347723" y="5502874"/>
                <a:ext cx="439669" cy="381399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/>
              <p:cNvCxnSpPr>
                <a:stCxn id="263" idx="1"/>
                <a:endCxn id="293" idx="1"/>
              </p:cNvCxnSpPr>
              <p:nvPr/>
            </p:nvCxnSpPr>
            <p:spPr>
              <a:xfrm flipH="1" flipV="1">
                <a:off x="9347723" y="5502874"/>
                <a:ext cx="439671" cy="256183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/>
              <p:cNvCxnSpPr>
                <a:stCxn id="264" idx="1"/>
                <a:endCxn id="293" idx="1"/>
              </p:cNvCxnSpPr>
              <p:nvPr/>
            </p:nvCxnSpPr>
            <p:spPr>
              <a:xfrm flipH="1" flipV="1">
                <a:off x="9347723" y="5502874"/>
                <a:ext cx="443228" cy="130781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/>
              <p:cNvCxnSpPr>
                <a:stCxn id="265" idx="1"/>
                <a:endCxn id="293" idx="1"/>
              </p:cNvCxnSpPr>
              <p:nvPr/>
            </p:nvCxnSpPr>
            <p:spPr>
              <a:xfrm flipH="1" flipV="1">
                <a:off x="9347723" y="5502874"/>
                <a:ext cx="443229" cy="12358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>
                <a:stCxn id="266" idx="1"/>
                <a:endCxn id="293" idx="1"/>
              </p:cNvCxnSpPr>
              <p:nvPr/>
            </p:nvCxnSpPr>
            <p:spPr>
              <a:xfrm flipH="1">
                <a:off x="9347723" y="5397516"/>
                <a:ext cx="434726" cy="105358"/>
              </a:xfrm>
              <a:prstGeom prst="line">
                <a:avLst/>
              </a:prstGeom>
              <a:ln>
                <a:solidFill>
                  <a:srgbClr val="18A81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>
                <a:stCxn id="267" idx="1"/>
                <a:endCxn id="293" idx="1"/>
              </p:cNvCxnSpPr>
              <p:nvPr/>
            </p:nvCxnSpPr>
            <p:spPr>
              <a:xfrm flipH="1">
                <a:off x="9347723" y="5272265"/>
                <a:ext cx="435773" cy="230609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>
                <a:stCxn id="270" idx="1"/>
                <a:endCxn id="293" idx="1"/>
              </p:cNvCxnSpPr>
              <p:nvPr/>
            </p:nvCxnSpPr>
            <p:spPr>
              <a:xfrm flipH="1">
                <a:off x="9347723" y="5170487"/>
                <a:ext cx="425703" cy="332387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/>
              <p:cNvCxnSpPr>
                <a:stCxn id="274" idx="1"/>
                <a:endCxn id="293" idx="1"/>
              </p:cNvCxnSpPr>
              <p:nvPr/>
            </p:nvCxnSpPr>
            <p:spPr>
              <a:xfrm flipH="1">
                <a:off x="9347723" y="5034983"/>
                <a:ext cx="436378" cy="467891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/>
              <p:cNvCxnSpPr>
                <a:stCxn id="275" idx="1"/>
                <a:endCxn id="293" idx="1"/>
              </p:cNvCxnSpPr>
              <p:nvPr/>
            </p:nvCxnSpPr>
            <p:spPr>
              <a:xfrm flipH="1" flipV="1">
                <a:off x="9347723" y="5502874"/>
                <a:ext cx="436756" cy="76073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/>
              <p:cNvCxnSpPr>
                <a:stCxn id="288" idx="1"/>
                <a:endCxn id="293" idx="1"/>
              </p:cNvCxnSpPr>
              <p:nvPr/>
            </p:nvCxnSpPr>
            <p:spPr>
              <a:xfrm flipH="1" flipV="1">
                <a:off x="9347723" y="5502874"/>
                <a:ext cx="439943" cy="86718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8" name="Rectangle 287"/>
              <p:cNvSpPr/>
              <p:nvPr/>
            </p:nvSpPr>
            <p:spPr>
              <a:xfrm flipV="1">
                <a:off x="9787666" y="6350042"/>
                <a:ext cx="87986" cy="40040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Right Arrow 289"/>
              <p:cNvSpPr/>
              <p:nvPr/>
            </p:nvSpPr>
            <p:spPr>
              <a:xfrm rot="10800000">
                <a:off x="8142512" y="5205059"/>
                <a:ext cx="978408" cy="196667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" name="Right Arrow 290"/>
              <p:cNvSpPr/>
              <p:nvPr/>
            </p:nvSpPr>
            <p:spPr>
              <a:xfrm>
                <a:off x="8188433" y="5365095"/>
                <a:ext cx="978408" cy="196667"/>
              </a:xfrm>
              <a:prstGeom prst="rightArrow">
                <a:avLst/>
              </a:prstGeom>
              <a:solidFill>
                <a:srgbClr val="18A818"/>
              </a:solidFill>
              <a:ln>
                <a:solidFill>
                  <a:srgbClr val="18A8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Right Arrow 291"/>
              <p:cNvSpPr/>
              <p:nvPr/>
            </p:nvSpPr>
            <p:spPr>
              <a:xfrm>
                <a:off x="8196911" y="5573709"/>
                <a:ext cx="978408" cy="196667"/>
              </a:xfrm>
              <a:prstGeom prst="rightArrow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Left Brace 79"/>
              <p:cNvSpPr/>
              <p:nvPr/>
            </p:nvSpPr>
            <p:spPr>
              <a:xfrm>
                <a:off x="7972271" y="5160687"/>
                <a:ext cx="177916" cy="645663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Left Brace 292"/>
              <p:cNvSpPr/>
              <p:nvPr/>
            </p:nvSpPr>
            <p:spPr>
              <a:xfrm flipH="1">
                <a:off x="9167003" y="5180042"/>
                <a:ext cx="180720" cy="645663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Rectangle 293"/>
              <p:cNvSpPr/>
              <p:nvPr/>
            </p:nvSpPr>
            <p:spPr>
              <a:xfrm rot="10800000" flipV="1">
                <a:off x="7190432" y="5448321"/>
                <a:ext cx="230341" cy="97688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95" name="Straight Connector 294"/>
              <p:cNvCxnSpPr>
                <a:stCxn id="80" idx="1"/>
              </p:cNvCxnSpPr>
              <p:nvPr/>
            </p:nvCxnSpPr>
            <p:spPr>
              <a:xfrm flipH="1">
                <a:off x="7427311" y="5483519"/>
                <a:ext cx="544960" cy="1131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Rectangle 295"/>
              <p:cNvSpPr/>
              <p:nvPr/>
            </p:nvSpPr>
            <p:spPr>
              <a:xfrm rot="10800000" flipV="1">
                <a:off x="7193183" y="5964763"/>
                <a:ext cx="230341" cy="97688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97" name="Straight Connector 296"/>
              <p:cNvCxnSpPr>
                <a:stCxn id="302" idx="1"/>
              </p:cNvCxnSpPr>
              <p:nvPr/>
            </p:nvCxnSpPr>
            <p:spPr>
              <a:xfrm flipH="1" flipV="1">
                <a:off x="7430062" y="6011271"/>
                <a:ext cx="727735" cy="350675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flipV="1">
                <a:off x="6057976" y="6013607"/>
                <a:ext cx="751827" cy="355459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flipV="1">
                <a:off x="6057104" y="6013607"/>
                <a:ext cx="744973" cy="463145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2" name="Right Arrow 301"/>
              <p:cNvSpPr/>
              <p:nvPr/>
            </p:nvSpPr>
            <p:spPr>
              <a:xfrm>
                <a:off x="8157797" y="6263612"/>
                <a:ext cx="978408" cy="196667"/>
              </a:xfrm>
              <a:prstGeom prst="rightArrow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2" name="Straight Connector 321"/>
              <p:cNvCxnSpPr>
                <a:stCxn id="235" idx="1"/>
              </p:cNvCxnSpPr>
              <p:nvPr/>
            </p:nvCxnSpPr>
            <p:spPr>
              <a:xfrm flipV="1">
                <a:off x="10001333" y="5779872"/>
                <a:ext cx="424202" cy="340503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/>
              <p:cNvCxnSpPr>
                <a:stCxn id="254" idx="1"/>
              </p:cNvCxnSpPr>
              <p:nvPr/>
            </p:nvCxnSpPr>
            <p:spPr>
              <a:xfrm flipV="1">
                <a:off x="10003575" y="5777441"/>
                <a:ext cx="421960" cy="487746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Straight Connector 325"/>
              <p:cNvCxnSpPr>
                <a:stCxn id="255" idx="1"/>
              </p:cNvCxnSpPr>
              <p:nvPr/>
            </p:nvCxnSpPr>
            <p:spPr>
              <a:xfrm flipV="1">
                <a:off x="10002556" y="5777441"/>
                <a:ext cx="422979" cy="593014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/>
              <p:cNvCxnSpPr/>
              <p:nvPr/>
            </p:nvCxnSpPr>
            <p:spPr>
              <a:xfrm>
                <a:off x="10425535" y="5020117"/>
                <a:ext cx="307329" cy="1676"/>
              </a:xfrm>
              <a:prstGeom prst="line">
                <a:avLst/>
              </a:prstGeom>
              <a:ln>
                <a:solidFill>
                  <a:srgbClr val="18A818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Straight Connector 337"/>
              <p:cNvCxnSpPr/>
              <p:nvPr/>
            </p:nvCxnSpPr>
            <p:spPr>
              <a:xfrm flipV="1">
                <a:off x="10424640" y="5775483"/>
                <a:ext cx="333511" cy="495"/>
              </a:xfrm>
              <a:prstGeom prst="line">
                <a:avLst/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9" name="TextBox 338"/>
              <p:cNvSpPr txBox="1"/>
              <p:nvPr/>
            </p:nvSpPr>
            <p:spPr>
              <a:xfrm>
                <a:off x="10751743" y="4712715"/>
                <a:ext cx="5517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SOL40</a:t>
                </a:r>
                <a:endParaRPr lang="fr-FR" sz="1100" b="1" dirty="0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10790836" y="5663174"/>
                <a:ext cx="6751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TELL40</a:t>
                </a:r>
                <a:endParaRPr lang="fr-FR" sz="1100" b="1" dirty="0"/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 rot="16200000">
                <a:off x="9996622" y="6221707"/>
                <a:ext cx="31771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 …</a:t>
                </a:r>
                <a:endParaRPr lang="fr-FR" sz="1100" b="1" dirty="0"/>
              </a:p>
            </p:txBody>
          </p:sp>
        </p:grpSp>
        <p:cxnSp>
          <p:nvCxnSpPr>
            <p:cNvPr id="335" name="Straight Connector 334"/>
            <p:cNvCxnSpPr/>
            <p:nvPr/>
          </p:nvCxnSpPr>
          <p:spPr>
            <a:xfrm>
              <a:off x="9951540" y="4137250"/>
              <a:ext cx="424006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Group 212"/>
          <p:cNvGrpSpPr/>
          <p:nvPr/>
        </p:nvGrpSpPr>
        <p:grpSpPr>
          <a:xfrm>
            <a:off x="5226826" y="-20116"/>
            <a:ext cx="6798441" cy="4193547"/>
            <a:chOff x="4873760" y="-226335"/>
            <a:chExt cx="6798441" cy="4193547"/>
          </a:xfrm>
        </p:grpSpPr>
        <p:sp>
          <p:nvSpPr>
            <p:cNvPr id="9" name="Rectangle 8"/>
            <p:cNvSpPr/>
            <p:nvPr/>
          </p:nvSpPr>
          <p:spPr>
            <a:xfrm>
              <a:off x="6730667" y="563418"/>
              <a:ext cx="140357" cy="29105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893350" y="43798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461099" y="135244"/>
              <a:ext cx="7860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Detector Path </a:t>
              </a:r>
              <a:r>
                <a:rPr lang="en-GB" sz="800" dirty="0"/>
                <a:t>Panel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 rot="10800000" flipV="1">
              <a:off x="5526291" y="97988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5527201" y="217882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5527202" y="330889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266080" y="8484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/>
                <a:t>1</a:t>
              </a:r>
            </a:p>
            <a:p>
              <a:pPr algn="r"/>
              <a:r>
                <a:rPr lang="fr-FR" sz="800" dirty="0"/>
                <a:t>2</a:t>
              </a:r>
            </a:p>
            <a:p>
              <a:pPr algn="r"/>
              <a:r>
                <a:rPr lang="fr-FR" sz="800" dirty="0"/>
                <a:t>3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5624286" y="97988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5625196" y="217882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5625197" y="330889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6547099" y="731074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6338993" y="779918"/>
              <a:ext cx="222423" cy="190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425341" y="723328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6255535" y="529157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chemeClr val="accent6">
                      <a:lumMod val="50000"/>
                    </a:schemeClr>
                  </a:solidFill>
                </a:rPr>
                <a:t>12f</a:t>
              </a:r>
            </a:p>
            <a:p>
              <a:pPr algn="r"/>
              <a:endParaRPr lang="fr-FR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725248" y="116616"/>
              <a:ext cx="620534" cy="665204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726159" y="237140"/>
              <a:ext cx="623225" cy="54468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726159" y="352248"/>
              <a:ext cx="617466" cy="42699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715821" y="779856"/>
              <a:ext cx="615386" cy="68093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308" idx="1"/>
            </p:cNvCxnSpPr>
            <p:nvPr/>
          </p:nvCxnSpPr>
          <p:spPr>
            <a:xfrm flipV="1">
              <a:off x="5704815" y="767795"/>
              <a:ext cx="626518" cy="81332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09" idx="1"/>
            </p:cNvCxnSpPr>
            <p:nvPr/>
          </p:nvCxnSpPr>
          <p:spPr>
            <a:xfrm flipV="1">
              <a:off x="5704816" y="777892"/>
              <a:ext cx="611592" cy="91833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6432291" y="56925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chemeClr val="accent6">
                      <a:lumMod val="50000"/>
                    </a:schemeClr>
                  </a:solidFill>
                </a:rPr>
                <a:t>MPO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5498037" y="-226335"/>
              <a:ext cx="5834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70C0"/>
                  </a:solidFill>
                </a:rPr>
                <a:t>LC Duplex</a:t>
              </a:r>
              <a:endParaRPr lang="fr-FR" sz="800" dirty="0"/>
            </a:p>
          </p:txBody>
        </p:sp>
        <p:sp>
          <p:nvSpPr>
            <p:cNvPr id="181" name="Rectangle 180"/>
            <p:cNvSpPr/>
            <p:nvPr/>
          </p:nvSpPr>
          <p:spPr>
            <a:xfrm rot="10800000" flipV="1">
              <a:off x="6530844" y="2200088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428568" y="2038267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rgbClr val="00B050"/>
                  </a:solidFill>
                </a:rPr>
                <a:t>MPO</a:t>
              </a:r>
            </a:p>
          </p:txBody>
        </p:sp>
        <p:sp>
          <p:nvSpPr>
            <p:cNvPr id="332" name="Rectangle 331"/>
            <p:cNvSpPr/>
            <p:nvPr/>
          </p:nvSpPr>
          <p:spPr>
            <a:xfrm rot="10800000" flipV="1">
              <a:off x="5617909" y="1440343"/>
              <a:ext cx="85381" cy="4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B050"/>
                </a:solidFill>
              </a:endParaRPr>
            </a:p>
          </p:txBody>
        </p:sp>
        <p:cxnSp>
          <p:nvCxnSpPr>
            <p:cNvPr id="268" name="Straight Connector 267"/>
            <p:cNvCxnSpPr/>
            <p:nvPr/>
          </p:nvCxnSpPr>
          <p:spPr>
            <a:xfrm flipH="1">
              <a:off x="5823627" y="153987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TextBox 268"/>
            <p:cNvSpPr txBox="1"/>
            <p:nvPr/>
          </p:nvSpPr>
          <p:spPr>
            <a:xfrm>
              <a:off x="5743740" y="82266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chemeClr val="accent6">
                      <a:lumMod val="50000"/>
                    </a:schemeClr>
                  </a:solidFill>
                </a:rPr>
                <a:t>1f</a:t>
              </a:r>
            </a:p>
            <a:p>
              <a:pPr algn="r"/>
              <a:endParaRPr lang="fr-FR" sz="800" dirty="0">
                <a:solidFill>
                  <a:srgbClr val="00B050"/>
                </a:solidFill>
              </a:endParaRPr>
            </a:p>
          </p:txBody>
        </p:sp>
        <p:cxnSp>
          <p:nvCxnSpPr>
            <p:cNvPr id="271" name="Straight Connector 270"/>
            <p:cNvCxnSpPr>
              <a:stCxn id="151" idx="1"/>
            </p:cNvCxnSpPr>
            <p:nvPr/>
          </p:nvCxnSpPr>
          <p:spPr>
            <a:xfrm flipH="1">
              <a:off x="5518988" y="116617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flipH="1">
              <a:off x="5523643" y="235279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flipH="1">
              <a:off x="5520938" y="354863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Rectangle 300"/>
            <p:cNvSpPr/>
            <p:nvPr/>
          </p:nvSpPr>
          <p:spPr>
            <a:xfrm>
              <a:off x="4884539" y="1387780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3" name="Rectangle 302"/>
            <p:cNvSpPr/>
            <p:nvPr/>
          </p:nvSpPr>
          <p:spPr>
            <a:xfrm rot="10800000" flipV="1">
              <a:off x="5517480" y="1441970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4" name="Rectangle 303"/>
            <p:cNvSpPr/>
            <p:nvPr/>
          </p:nvSpPr>
          <p:spPr>
            <a:xfrm rot="10800000" flipV="1">
              <a:off x="5518390" y="1561864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5" name="Rectangle 304"/>
            <p:cNvSpPr/>
            <p:nvPr/>
          </p:nvSpPr>
          <p:spPr>
            <a:xfrm rot="10800000" flipV="1">
              <a:off x="5518391" y="1674871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5257269" y="1352466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/>
                <a:t>1</a:t>
              </a:r>
            </a:p>
            <a:p>
              <a:pPr algn="r"/>
              <a:r>
                <a:rPr lang="fr-FR" sz="800" dirty="0"/>
                <a:t>2</a:t>
              </a:r>
            </a:p>
            <a:p>
              <a:pPr algn="r"/>
              <a:r>
                <a:rPr lang="fr-FR" sz="800" dirty="0"/>
                <a:t>3</a:t>
              </a:r>
            </a:p>
          </p:txBody>
        </p:sp>
        <p:sp>
          <p:nvSpPr>
            <p:cNvPr id="308" name="Rectangle 307"/>
            <p:cNvSpPr/>
            <p:nvPr/>
          </p:nvSpPr>
          <p:spPr>
            <a:xfrm rot="10800000" flipV="1">
              <a:off x="5616385" y="1561864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 rot="10800000" flipV="1">
              <a:off x="5616386" y="1674871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5743378" y="1016058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>
                  <a:solidFill>
                    <a:schemeClr val="accent6">
                      <a:lumMod val="50000"/>
                    </a:schemeClr>
                  </a:solidFill>
                </a:rPr>
                <a:t>1f</a:t>
              </a:r>
            </a:p>
            <a:p>
              <a:pPr algn="r"/>
              <a:endParaRPr lang="fr-FR" sz="800" dirty="0">
                <a:solidFill>
                  <a:srgbClr val="00B050"/>
                </a:solidFill>
              </a:endParaRPr>
            </a:p>
          </p:txBody>
        </p:sp>
        <p:cxnSp>
          <p:nvCxnSpPr>
            <p:cNvPr id="331" name="Straight Connector 330"/>
            <p:cNvCxnSpPr/>
            <p:nvPr/>
          </p:nvCxnSpPr>
          <p:spPr>
            <a:xfrm flipH="1">
              <a:off x="5512127" y="1457349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H="1">
              <a:off x="5514832" y="1579261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H="1">
              <a:off x="5512127" y="1698845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Rectangle 336"/>
            <p:cNvSpPr/>
            <p:nvPr/>
          </p:nvSpPr>
          <p:spPr>
            <a:xfrm>
              <a:off x="4873760" y="2795711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0" name="Rectangle 359"/>
            <p:cNvSpPr/>
            <p:nvPr/>
          </p:nvSpPr>
          <p:spPr>
            <a:xfrm rot="10800000" flipV="1">
              <a:off x="5506701" y="2849901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2" name="Rectangle 361"/>
            <p:cNvSpPr/>
            <p:nvPr/>
          </p:nvSpPr>
          <p:spPr>
            <a:xfrm rot="10800000" flipV="1">
              <a:off x="5507611" y="2969795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3" name="Rectangle 362"/>
            <p:cNvSpPr/>
            <p:nvPr/>
          </p:nvSpPr>
          <p:spPr>
            <a:xfrm rot="10800000" flipV="1">
              <a:off x="5507612" y="3082802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5246490" y="2760397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/>
                <a:t>1</a:t>
              </a:r>
            </a:p>
            <a:p>
              <a:pPr algn="r"/>
              <a:r>
                <a:rPr lang="fr-FR" sz="800" dirty="0"/>
                <a:t>2</a:t>
              </a:r>
            </a:p>
            <a:p>
              <a:pPr algn="r"/>
              <a:r>
                <a:rPr lang="fr-FR" sz="800" dirty="0"/>
                <a:t>3</a:t>
              </a:r>
            </a:p>
          </p:txBody>
        </p:sp>
        <p:sp>
          <p:nvSpPr>
            <p:cNvPr id="365" name="Rectangle 364"/>
            <p:cNvSpPr/>
            <p:nvPr/>
          </p:nvSpPr>
          <p:spPr>
            <a:xfrm rot="10800000" flipV="1">
              <a:off x="5604696" y="2849901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6" name="Rectangle 365"/>
            <p:cNvSpPr/>
            <p:nvPr/>
          </p:nvSpPr>
          <p:spPr>
            <a:xfrm rot="10800000" flipV="1">
              <a:off x="5605606" y="2969795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7" name="Rectangle 366"/>
            <p:cNvSpPr/>
            <p:nvPr/>
          </p:nvSpPr>
          <p:spPr>
            <a:xfrm rot="10800000" flipV="1">
              <a:off x="5605607" y="3082802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Straight Connector 367"/>
            <p:cNvCxnSpPr>
              <a:stCxn id="365" idx="1"/>
            </p:cNvCxnSpPr>
            <p:nvPr/>
          </p:nvCxnSpPr>
          <p:spPr>
            <a:xfrm>
              <a:off x="5693126" y="2868530"/>
              <a:ext cx="414102" cy="66252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>
              <a:stCxn id="366" idx="1"/>
            </p:cNvCxnSpPr>
            <p:nvPr/>
          </p:nvCxnSpPr>
          <p:spPr>
            <a:xfrm>
              <a:off x="5694037" y="2989053"/>
              <a:ext cx="409469" cy="54468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>
              <a:stCxn id="367" idx="1"/>
            </p:cNvCxnSpPr>
            <p:nvPr/>
          </p:nvCxnSpPr>
          <p:spPr>
            <a:xfrm>
              <a:off x="5694037" y="3104161"/>
              <a:ext cx="410542" cy="42666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/>
          </p:nvCxnSpPr>
          <p:spPr>
            <a:xfrm flipV="1">
              <a:off x="5846281" y="3529805"/>
              <a:ext cx="258134" cy="43740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/>
          </p:nvCxnSpPr>
          <p:spPr>
            <a:xfrm flipV="1">
              <a:off x="5920799" y="3528377"/>
              <a:ext cx="183616" cy="43883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flipV="1">
              <a:off x="5966570" y="3529691"/>
              <a:ext cx="145350" cy="43752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>
              <a:stCxn id="365" idx="1"/>
            </p:cNvCxnSpPr>
            <p:nvPr/>
          </p:nvCxnSpPr>
          <p:spPr>
            <a:xfrm flipH="1">
              <a:off x="5499398" y="2868530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 flipH="1">
              <a:off x="5504053" y="2987192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 flipH="1">
              <a:off x="5501348" y="3106776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 flipH="1">
              <a:off x="6087686" y="3524242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 flipH="1">
              <a:off x="6391389" y="2244730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240042" y="2244731"/>
              <a:ext cx="154855" cy="128364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365" idx="1"/>
            </p:cNvCxnSpPr>
            <p:nvPr/>
          </p:nvCxnSpPr>
          <p:spPr>
            <a:xfrm flipV="1">
              <a:off x="5693126" y="777883"/>
              <a:ext cx="624738" cy="209064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366" idx="1"/>
            </p:cNvCxnSpPr>
            <p:nvPr/>
          </p:nvCxnSpPr>
          <p:spPr>
            <a:xfrm flipV="1">
              <a:off x="5694037" y="942958"/>
              <a:ext cx="587643" cy="204609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5708040" y="786217"/>
              <a:ext cx="609543" cy="232777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flipV="1">
              <a:off x="5832542" y="942957"/>
              <a:ext cx="449138" cy="283724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5772356" y="942959"/>
              <a:ext cx="509323" cy="283724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5721627" y="781369"/>
              <a:ext cx="603904" cy="299883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>
              <a:stCxn id="309" idx="1"/>
            </p:cNvCxnSpPr>
            <p:nvPr/>
          </p:nvCxnSpPr>
          <p:spPr>
            <a:xfrm>
              <a:off x="5704817" y="1696231"/>
              <a:ext cx="400469" cy="184197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151" idx="1"/>
            </p:cNvCxnSpPr>
            <p:nvPr/>
          </p:nvCxnSpPr>
          <p:spPr>
            <a:xfrm>
              <a:off x="5712716" y="116616"/>
              <a:ext cx="400640" cy="34205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stCxn id="152" idx="1"/>
            </p:cNvCxnSpPr>
            <p:nvPr/>
          </p:nvCxnSpPr>
          <p:spPr>
            <a:xfrm>
              <a:off x="5713626" y="237140"/>
              <a:ext cx="395786" cy="330316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stCxn id="153" idx="1"/>
            </p:cNvCxnSpPr>
            <p:nvPr/>
          </p:nvCxnSpPr>
          <p:spPr>
            <a:xfrm>
              <a:off x="5713627" y="352249"/>
              <a:ext cx="382980" cy="317199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332" idx="1"/>
            </p:cNvCxnSpPr>
            <p:nvPr/>
          </p:nvCxnSpPr>
          <p:spPr>
            <a:xfrm>
              <a:off x="5703289" y="1460786"/>
              <a:ext cx="401396" cy="20574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stCxn id="309" idx="1"/>
            </p:cNvCxnSpPr>
            <p:nvPr/>
          </p:nvCxnSpPr>
          <p:spPr>
            <a:xfrm>
              <a:off x="5704817" y="1696231"/>
              <a:ext cx="400469" cy="183750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308" idx="1"/>
            </p:cNvCxnSpPr>
            <p:nvPr/>
          </p:nvCxnSpPr>
          <p:spPr>
            <a:xfrm>
              <a:off x="5704816" y="1581121"/>
              <a:ext cx="400419" cy="19545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ight Arrow 2"/>
            <p:cNvSpPr/>
            <p:nvPr/>
          </p:nvSpPr>
          <p:spPr>
            <a:xfrm rot="10800000">
              <a:off x="7116767" y="1342009"/>
              <a:ext cx="978408" cy="196667"/>
            </a:xfrm>
            <a:prstGeom prst="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ight Arrow 92"/>
            <p:cNvSpPr/>
            <p:nvPr/>
          </p:nvSpPr>
          <p:spPr>
            <a:xfrm>
              <a:off x="7162688" y="1502045"/>
              <a:ext cx="978408" cy="196667"/>
            </a:xfrm>
            <a:prstGeom prst="rightArrow">
              <a:avLst/>
            </a:prstGeom>
            <a:solidFill>
              <a:srgbClr val="18A818"/>
            </a:solidFill>
            <a:ln>
              <a:solidFill>
                <a:srgbClr val="18A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0368856" y="438105"/>
              <a:ext cx="1303345" cy="1899349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0610189" y="604557"/>
              <a:ext cx="5517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SOL40</a:t>
              </a:r>
              <a:endParaRPr lang="fr-FR" sz="1100" b="1" dirty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 flipH="1">
              <a:off x="9622984" y="1551581"/>
              <a:ext cx="77185" cy="122123"/>
            </a:xfrm>
            <a:prstGeom prst="line">
              <a:avLst/>
            </a:prstGeom>
            <a:ln w="31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9401707" y="1402211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 smtClean="0">
                  <a:solidFill>
                    <a:srgbClr val="00B050"/>
                  </a:solidFill>
                </a:rPr>
                <a:t>12f</a:t>
              </a:r>
            </a:p>
            <a:p>
              <a:pPr algn="r"/>
              <a:endParaRPr lang="fr-FR" sz="800" dirty="0">
                <a:solidFill>
                  <a:srgbClr val="00B050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0028789" y="1397662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 smtClean="0">
                  <a:solidFill>
                    <a:srgbClr val="00B050"/>
                  </a:solidFill>
                </a:rPr>
                <a:t>MPO</a:t>
              </a:r>
              <a:endParaRPr lang="fr-FR" sz="800" dirty="0">
                <a:solidFill>
                  <a:srgbClr val="00B050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 rot="10800000" flipV="1">
              <a:off x="10131064" y="639421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8" name="Straight Connector 107"/>
            <p:cNvCxnSpPr>
              <a:stCxn id="107" idx="3"/>
            </p:cNvCxnSpPr>
            <p:nvPr/>
          </p:nvCxnSpPr>
          <p:spPr>
            <a:xfrm flipH="1" flipV="1">
              <a:off x="8596899" y="677446"/>
              <a:ext cx="1534165" cy="1081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9524979" y="610093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9425862" y="435280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 smtClean="0">
                  <a:solidFill>
                    <a:schemeClr val="accent6">
                      <a:lumMod val="50000"/>
                    </a:schemeClr>
                  </a:solidFill>
                </a:rPr>
                <a:t>12f</a:t>
              </a:r>
            </a:p>
            <a:p>
              <a:pPr algn="r"/>
              <a:endParaRPr lang="fr-FR" sz="8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9994466" y="466953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dirty="0" smtClean="0">
                  <a:solidFill>
                    <a:schemeClr val="accent6">
                      <a:lumMod val="50000"/>
                    </a:schemeClr>
                  </a:solidFill>
                </a:rPr>
                <a:t>MPO</a:t>
              </a:r>
              <a:endParaRPr lang="fr-FR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 rot="16200000">
              <a:off x="10917791" y="2305728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 …</a:t>
              </a:r>
              <a:endParaRPr lang="fr-FR" sz="1100" b="1" dirty="0"/>
            </a:p>
          </p:txBody>
        </p:sp>
        <p:sp>
          <p:nvSpPr>
            <p:cNvPr id="113" name="Rectangle 112"/>
            <p:cNvSpPr/>
            <p:nvPr/>
          </p:nvSpPr>
          <p:spPr>
            <a:xfrm rot="10800000" flipV="1">
              <a:off x="7849500" y="1550095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Rectangle 113"/>
            <p:cNvSpPr/>
            <p:nvPr/>
          </p:nvSpPr>
          <p:spPr>
            <a:xfrm rot="10800000" flipV="1">
              <a:off x="10131064" y="1547207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Straight Connector 114"/>
            <p:cNvCxnSpPr>
              <a:stCxn id="114" idx="3"/>
              <a:endCxn id="113" idx="1"/>
            </p:cNvCxnSpPr>
            <p:nvPr/>
          </p:nvCxnSpPr>
          <p:spPr>
            <a:xfrm flipH="1">
              <a:off x="8079841" y="1596051"/>
              <a:ext cx="2051223" cy="28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H="1">
              <a:off x="9846054" y="686657"/>
              <a:ext cx="26534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>
              <a:off x="9794864" y="1596051"/>
              <a:ext cx="1996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 rot="10800000" flipV="1">
              <a:off x="10131064" y="829398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 rot="10800000" flipV="1">
              <a:off x="10133023" y="1035146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Rectangle 120"/>
            <p:cNvSpPr/>
            <p:nvPr/>
          </p:nvSpPr>
          <p:spPr>
            <a:xfrm rot="10800000" flipV="1">
              <a:off x="10133189" y="2167680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Rectangle 121"/>
            <p:cNvSpPr/>
            <p:nvPr/>
          </p:nvSpPr>
          <p:spPr>
            <a:xfrm rot="10800000" flipV="1">
              <a:off x="10133022" y="1958627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Rectangle 122"/>
            <p:cNvSpPr/>
            <p:nvPr/>
          </p:nvSpPr>
          <p:spPr>
            <a:xfrm rot="10800000" flipV="1">
              <a:off x="10133022" y="1754720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/>
            <p:cNvSpPr/>
            <p:nvPr/>
          </p:nvSpPr>
          <p:spPr>
            <a:xfrm rot="10800000" flipV="1">
              <a:off x="10131064" y="124167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6" name="Straight Connector 125"/>
            <p:cNvCxnSpPr/>
            <p:nvPr/>
          </p:nvCxnSpPr>
          <p:spPr>
            <a:xfrm flipH="1" flipV="1">
              <a:off x="9259792" y="875593"/>
              <a:ext cx="869429" cy="383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9443529" y="1799811"/>
              <a:ext cx="684000" cy="686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 rot="10800000">
              <a:off x="6798043" y="733142"/>
              <a:ext cx="230341" cy="98777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Rectangle 128"/>
            <p:cNvSpPr/>
            <p:nvPr/>
          </p:nvSpPr>
          <p:spPr>
            <a:xfrm rot="10800000" flipV="1">
              <a:off x="6774934" y="2200088"/>
              <a:ext cx="230341" cy="97688"/>
            </a:xfrm>
            <a:prstGeom prst="rect">
              <a:avLst/>
            </a:prstGeom>
            <a:noFill/>
            <a:ln w="9525">
              <a:solidFill>
                <a:srgbClr val="18A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0" name="Straight Connector 129"/>
            <p:cNvCxnSpPr>
              <a:stCxn id="93" idx="1"/>
              <a:endCxn id="129" idx="1"/>
            </p:cNvCxnSpPr>
            <p:nvPr/>
          </p:nvCxnSpPr>
          <p:spPr>
            <a:xfrm flipH="1">
              <a:off x="7005275" y="1600379"/>
              <a:ext cx="157413" cy="64855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3" idx="3"/>
              <a:endCxn id="128" idx="1"/>
            </p:cNvCxnSpPr>
            <p:nvPr/>
          </p:nvCxnSpPr>
          <p:spPr>
            <a:xfrm flipH="1" flipV="1">
              <a:off x="7028384" y="782530"/>
              <a:ext cx="88383" cy="65781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>
              <a:endCxn id="3" idx="1"/>
            </p:cNvCxnSpPr>
            <p:nvPr/>
          </p:nvCxnSpPr>
          <p:spPr>
            <a:xfrm flipH="1">
              <a:off x="8095175" y="683770"/>
              <a:ext cx="487812" cy="75657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/>
            <p:cNvCxnSpPr/>
            <p:nvPr/>
          </p:nvCxnSpPr>
          <p:spPr>
            <a:xfrm flipV="1">
              <a:off x="5908440" y="875448"/>
              <a:ext cx="566556" cy="2872346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5" name="TextBox 344"/>
          <p:cNvSpPr txBox="1"/>
          <p:nvPr/>
        </p:nvSpPr>
        <p:spPr>
          <a:xfrm>
            <a:off x="184510" y="2215609"/>
            <a:ext cx="4513039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- Data and Control mixed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reduce the total length of single fibre part (save space)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Avoid spaghettis inside the ‘large’ detectors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180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58" y="4046643"/>
            <a:ext cx="3622431" cy="2318356"/>
          </a:xfrm>
          <a:prstGeom prst="rect">
            <a:avLst/>
          </a:prstGeom>
        </p:spPr>
      </p:pic>
      <p:sp>
        <p:nvSpPr>
          <p:cNvPr id="346" name="TextBox 345"/>
          <p:cNvSpPr txBox="1"/>
          <p:nvPr/>
        </p:nvSpPr>
        <p:spPr>
          <a:xfrm>
            <a:off x="5706871" y="6279466"/>
            <a:ext cx="55909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Use the same ‘root’: separation on the surface PP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6654946" y="1896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1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" grpId="0" animBg="1"/>
      <p:bldP spid="3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19954A3-9DFD-4C44-94BA-B95130A3BA1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" y="280863"/>
            <a:ext cx="11558016" cy="64017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2 techniques for long distance installation available for LC on the surface</a:t>
            </a:r>
          </a:p>
          <a:p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dirty="0" smtClean="0"/>
              <a:t>1) 144 fibres Trunk pre-</a:t>
            </a:r>
            <a:r>
              <a:rPr lang="en-GB" sz="2400" dirty="0" err="1" smtClean="0"/>
              <a:t>connectorized</a:t>
            </a:r>
            <a:r>
              <a:rPr lang="en-GB" sz="2400" dirty="0" smtClean="0"/>
              <a:t> in factory</a:t>
            </a:r>
          </a:p>
          <a:p>
            <a:r>
              <a:rPr lang="en-GB" sz="2400" dirty="0" smtClean="0"/>
              <a:t>with at the ends:  12 MPO12   and  </a:t>
            </a:r>
            <a:r>
              <a:rPr lang="en-GB" sz="2400" b="1" dirty="0" smtClean="0"/>
              <a:t>144 LC </a:t>
            </a:r>
            <a:r>
              <a:rPr lang="en-GB" sz="2400" dirty="0" smtClean="0"/>
              <a:t>is</a:t>
            </a:r>
            <a:r>
              <a:rPr lang="en-GB" sz="2400" b="1" dirty="0" smtClean="0"/>
              <a:t> </a:t>
            </a:r>
            <a:r>
              <a:rPr lang="en-GB" sz="2400" dirty="0" smtClean="0"/>
              <a:t>technically</a:t>
            </a:r>
            <a:r>
              <a:rPr lang="en-GB" sz="2400" b="1" dirty="0" smtClean="0"/>
              <a:t> </a:t>
            </a:r>
            <a:r>
              <a:rPr lang="en-GB" sz="2400" dirty="0" smtClean="0"/>
              <a:t>possible</a:t>
            </a:r>
          </a:p>
          <a:p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400" dirty="0" smtClean="0">
                <a:sym typeface="Wingdings" panose="05000000000000000000" pitchFamily="2" charset="2"/>
              </a:rPr>
              <a:t>Instead of having 12 MPO- 12MPO trunk + splitting cassette MPO-12LC </a:t>
            </a:r>
          </a:p>
          <a:p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  (more expensive + 1 more break point)</a:t>
            </a:r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2) Blowing in pipes 144 fibres ‘micro cable’ with 12 MPO12 already pre </a:t>
            </a:r>
            <a:r>
              <a:rPr lang="en-GB" sz="2400" dirty="0" err="1" smtClean="0"/>
              <a:t>connectorized</a:t>
            </a:r>
            <a:endParaRPr lang="en-GB" sz="2400" dirty="0" smtClean="0"/>
          </a:p>
          <a:p>
            <a:r>
              <a:rPr lang="en-GB" sz="2400" dirty="0" smtClean="0"/>
              <a:t>splice 144 pigtails LC after blowing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 Same as prototype already installed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-&gt; research best prices on going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5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519954A3-9DFD-4C44-94BA-B95130A3BA1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9830" y="130685"/>
            <a:ext cx="924196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</a:rPr>
              <a:t>Patch Panel with single connectors example (CMS):</a:t>
            </a:r>
            <a:endParaRPr lang="en-GB" b="1" dirty="0" smtClean="0">
              <a:solidFill>
                <a:srgbClr val="0070C0"/>
              </a:solidFill>
            </a:endParaRPr>
          </a:p>
          <a:p>
            <a:endParaRPr lang="en-GB" sz="800" b="1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en-GB" b="1" dirty="0" smtClean="0"/>
              <a:t>Possibility to have 288 single connectors in 3U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At least 2 U must be added for cable management + Space to store extra length</a:t>
            </a:r>
          </a:p>
          <a:p>
            <a:r>
              <a:rPr lang="en-GB" dirty="0" smtClean="0"/>
              <a:t>-   A false floor for long distance cable + enough space above racks for patch cords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27" y="1957260"/>
            <a:ext cx="3654124" cy="48721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4" y="2042984"/>
            <a:ext cx="3611262" cy="48150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61" y="1890840"/>
            <a:ext cx="3703939" cy="49385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97772" y="702986"/>
            <a:ext cx="228299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Patch cord</a:t>
            </a:r>
          </a:p>
          <a:p>
            <a:r>
              <a:rPr lang="en-GB" dirty="0" smtClean="0"/>
              <a:t>extra length storage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9695936" y="1250781"/>
            <a:ext cx="274667" cy="7922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529384" y="3056238"/>
            <a:ext cx="0" cy="11944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64425" y="3317503"/>
            <a:ext cx="4555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5U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6974" y="6211669"/>
            <a:ext cx="31634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47U racks</a:t>
            </a:r>
          </a:p>
          <a:p>
            <a:r>
              <a:rPr lang="en-GB" dirty="0" smtClean="0"/>
              <a:t>Patch cords not yet installed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40966" y="2201147"/>
            <a:ext cx="2810385" cy="6155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Long distance connection</a:t>
            </a:r>
          </a:p>
          <a:p>
            <a:r>
              <a:rPr lang="en-GB" sz="1600" dirty="0" smtClean="0"/>
              <a:t>(blowing in this case)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8366542" y="6441650"/>
            <a:ext cx="35090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Patch cord connected in front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9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Arrow Connector 21"/>
          <p:cNvCxnSpPr/>
          <p:nvPr/>
        </p:nvCxnSpPr>
        <p:spPr>
          <a:xfrm>
            <a:off x="244198" y="2117550"/>
            <a:ext cx="7866" cy="47279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3941907"/>
            <a:ext cx="614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52U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43390" y="6492875"/>
            <a:ext cx="1243148" cy="365125"/>
          </a:xfrm>
        </p:spPr>
        <p:txBody>
          <a:bodyPr/>
          <a:lstStyle/>
          <a:p>
            <a:r>
              <a:rPr lang="en-US" smtClean="0"/>
              <a:t>Page </a:t>
            </a:r>
            <a:fld id="{519954A3-9DFD-4C44-94BA-B95130A3BA1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9094" y="50229"/>
            <a:ext cx="9289162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u="sng" dirty="0" smtClean="0">
                <a:solidFill>
                  <a:srgbClr val="0070C0"/>
                </a:solidFill>
              </a:rPr>
              <a:t>Space estimate for PP Racks on the surface with single LC connectors</a:t>
            </a:r>
            <a:endParaRPr lang="en-GB" b="1" dirty="0" smtClean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r>
              <a:rPr lang="en-GB" dirty="0" smtClean="0"/>
              <a:t>PP 3U (288 </a:t>
            </a:r>
            <a:r>
              <a:rPr lang="en-GB" dirty="0" err="1" smtClean="0"/>
              <a:t>fo</a:t>
            </a:r>
            <a:r>
              <a:rPr lang="en-GB" dirty="0" smtClean="0"/>
              <a:t> = 2 cables)</a:t>
            </a:r>
          </a:p>
          <a:p>
            <a:r>
              <a:rPr lang="en-GB" dirty="0" smtClean="0"/>
              <a:t>+2U Space for cable management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-&gt; 8 racks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5488" y="1615333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MUON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6098" y="1607673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CALO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2336" y="1660349"/>
            <a:ext cx="8426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Scifi</a:t>
            </a:r>
            <a:r>
              <a:rPr lang="en-GB" dirty="0" smtClean="0"/>
              <a:t> C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4883" y="1631491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RICH1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3592" y="1675844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RICH2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20248" y="1655909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67920" y="1619317"/>
            <a:ext cx="794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VELO</a:t>
            </a:r>
            <a:endParaRPr lang="en-GB" b="1" dirty="0">
              <a:solidFill>
                <a:srgbClr val="0070C0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632325" y="2109537"/>
            <a:ext cx="880412" cy="4748463"/>
            <a:chOff x="1013325" y="2109537"/>
            <a:chExt cx="880412" cy="4748463"/>
          </a:xfrm>
        </p:grpSpPr>
        <p:sp>
          <p:nvSpPr>
            <p:cNvPr id="34" name="Rectangle 33"/>
            <p:cNvSpPr/>
            <p:nvPr/>
          </p:nvSpPr>
          <p:spPr>
            <a:xfrm>
              <a:off x="1013325" y="2109537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013326" y="451584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13326" y="50211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13325" y="54783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13325" y="59355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1645892" y="2109536"/>
            <a:ext cx="880412" cy="4748463"/>
            <a:chOff x="2026892" y="2109536"/>
            <a:chExt cx="880412" cy="4748463"/>
          </a:xfrm>
        </p:grpSpPr>
        <p:sp>
          <p:nvSpPr>
            <p:cNvPr id="38" name="Rectangle 37"/>
            <p:cNvSpPr/>
            <p:nvPr/>
          </p:nvSpPr>
          <p:spPr>
            <a:xfrm>
              <a:off x="2026892" y="2109536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026893" y="451584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026893" y="5021176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026892" y="5478376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026892" y="5935576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2651523" y="2109537"/>
            <a:ext cx="880412" cy="4748463"/>
            <a:chOff x="3032523" y="2109537"/>
            <a:chExt cx="880412" cy="4748463"/>
          </a:xfrm>
        </p:grpSpPr>
        <p:sp>
          <p:nvSpPr>
            <p:cNvPr id="50" name="Rectangle 49"/>
            <p:cNvSpPr/>
            <p:nvPr/>
          </p:nvSpPr>
          <p:spPr>
            <a:xfrm>
              <a:off x="3032523" y="2109537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32524" y="405864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32524" y="451584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32524" y="50211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032523" y="54783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032523" y="5935577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635587" y="2117550"/>
            <a:ext cx="880413" cy="4748463"/>
            <a:chOff x="5016587" y="2117550"/>
            <a:chExt cx="880413" cy="4748463"/>
          </a:xfrm>
        </p:grpSpPr>
        <p:sp>
          <p:nvSpPr>
            <p:cNvPr id="62" name="Rectangle 61"/>
            <p:cNvSpPr/>
            <p:nvPr/>
          </p:nvSpPr>
          <p:spPr>
            <a:xfrm>
              <a:off x="5016587" y="2117550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016589" y="222182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016588" y="267902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016588" y="313622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016589" y="36094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016588" y="40666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016588" y="45238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016588" y="50291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016587" y="54863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016587" y="59435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016588" y="641683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5601151" y="2117550"/>
            <a:ext cx="880413" cy="4748463"/>
            <a:chOff x="5982151" y="2117550"/>
            <a:chExt cx="880413" cy="4748463"/>
          </a:xfrm>
        </p:grpSpPr>
        <p:sp>
          <p:nvSpPr>
            <p:cNvPr id="74" name="Rectangle 73"/>
            <p:cNvSpPr/>
            <p:nvPr/>
          </p:nvSpPr>
          <p:spPr>
            <a:xfrm>
              <a:off x="5982151" y="2117550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982153" y="36094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982152" y="40666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982152" y="4523861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982152" y="50291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982151" y="54863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982151" y="5943590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6571720" y="2097078"/>
            <a:ext cx="880413" cy="4748463"/>
            <a:chOff x="6952720" y="2097078"/>
            <a:chExt cx="880413" cy="4748463"/>
          </a:xfrm>
        </p:grpSpPr>
        <p:sp>
          <p:nvSpPr>
            <p:cNvPr id="86" name="Rectangle 85"/>
            <p:cNvSpPr/>
            <p:nvPr/>
          </p:nvSpPr>
          <p:spPr>
            <a:xfrm>
              <a:off x="6952720" y="2097078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952721" y="265854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952721" y="311574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722" y="358898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6952721" y="404618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952721" y="450338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6952721" y="500871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6952720" y="546591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6952720" y="592311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524757" y="2097068"/>
            <a:ext cx="880413" cy="4748463"/>
            <a:chOff x="7905757" y="2097068"/>
            <a:chExt cx="880413" cy="4748463"/>
          </a:xfrm>
        </p:grpSpPr>
        <p:sp>
          <p:nvSpPr>
            <p:cNvPr id="98" name="Rectangle 97"/>
            <p:cNvSpPr/>
            <p:nvPr/>
          </p:nvSpPr>
          <p:spPr>
            <a:xfrm>
              <a:off x="7905757" y="2097068"/>
              <a:ext cx="880411" cy="47484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7905759" y="358897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905758" y="404617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905758" y="4503379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7905758" y="500870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905757" y="546590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905757" y="5923108"/>
              <a:ext cx="880411" cy="35292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3677664" y="1672018"/>
            <a:ext cx="9579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Scifi</a:t>
            </a:r>
            <a:r>
              <a:rPr lang="en-GB" dirty="0" smtClean="0"/>
              <a:t> A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665020" y="2120948"/>
            <a:ext cx="880411" cy="47484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3665022" y="222521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3665021" y="268241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3665021" y="313961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3665022" y="361285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665021" y="407005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3665021" y="4527259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3665021" y="5032588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3665020" y="5489788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3665020" y="5946988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3665021" y="6420228"/>
            <a:ext cx="880411" cy="3529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941064" y="5324410"/>
            <a:ext cx="31718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Example: 288 LC Patch Panel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7792" y="3131991"/>
            <a:ext cx="3714208" cy="222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519954A3-9DFD-4C44-94BA-B95130A3BA1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54237" y="41835"/>
            <a:ext cx="9938147" cy="56842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 smtClean="0">
                <a:solidFill>
                  <a:srgbClr val="0070C0"/>
                </a:solidFill>
              </a:rPr>
              <a:t>Quantities comparison / Scenario ‘Full MPO’ or ‘LC PP on the surface’ 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34" y="610256"/>
            <a:ext cx="10129266" cy="5337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0425" y="925970"/>
            <a:ext cx="2732503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b="1" dirty="0">
              <a:solidFill>
                <a:srgbClr val="0070C0"/>
              </a:solidFill>
            </a:endParaRPr>
          </a:p>
          <a:p>
            <a:r>
              <a:rPr lang="en-GB" dirty="0" smtClean="0"/>
              <a:t>13 trunk 144fo less with scenario 2 (with LC)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u="sng" dirty="0" smtClean="0"/>
              <a:t>Total </a:t>
            </a:r>
            <a:r>
              <a:rPr lang="en-GB" u="sng" dirty="0" err="1" smtClean="0"/>
              <a:t>LHCb</a:t>
            </a:r>
            <a:r>
              <a:rPr lang="en-GB" u="sng" dirty="0" smtClean="0"/>
              <a:t> cost:</a:t>
            </a:r>
          </a:p>
          <a:p>
            <a:r>
              <a:rPr lang="en-GB" dirty="0" smtClean="0"/>
              <a:t>.Fan-Out </a:t>
            </a:r>
            <a:r>
              <a:rPr lang="en-GB" dirty="0" smtClean="0"/>
              <a:t>10m both sides</a:t>
            </a:r>
          </a:p>
          <a:p>
            <a:r>
              <a:rPr lang="en-GB" dirty="0" smtClean="0"/>
              <a:t>.Long distance </a:t>
            </a:r>
            <a:r>
              <a:rPr lang="en-GB" dirty="0" err="1" smtClean="0"/>
              <a:t>cables+Installation</a:t>
            </a:r>
            <a:endParaRPr lang="en-GB" dirty="0" smtClean="0"/>
          </a:p>
          <a:p>
            <a:r>
              <a:rPr lang="en-GB" dirty="0" smtClean="0"/>
              <a:t>.</a:t>
            </a:r>
            <a:r>
              <a:rPr lang="en-GB" dirty="0" err="1" smtClean="0"/>
              <a:t>PatchPannel</a:t>
            </a:r>
            <a:endParaRPr lang="en-GB" dirty="0" smtClean="0"/>
          </a:p>
          <a:p>
            <a:endParaRPr lang="en-GB" sz="2000" dirty="0" smtClean="0"/>
          </a:p>
          <a:p>
            <a:r>
              <a:rPr lang="en-GB" sz="2000" dirty="0" smtClean="0"/>
              <a:t> </a:t>
            </a:r>
            <a:r>
              <a:rPr lang="en-GB" sz="2000" b="1" dirty="0" smtClean="0"/>
              <a:t>~15% cheaper </a:t>
            </a:r>
            <a:r>
              <a:rPr lang="en-GB" sz="2000" dirty="0" smtClean="0"/>
              <a:t>with scenario 2</a:t>
            </a:r>
          </a:p>
          <a:p>
            <a:endParaRPr lang="en-GB" sz="2000" dirty="0"/>
          </a:p>
          <a:p>
            <a:r>
              <a:rPr lang="en-GB" sz="1400" i="1" dirty="0" smtClean="0"/>
              <a:t>(based on EL contract prices, without any spare in both </a:t>
            </a:r>
            <a:r>
              <a:rPr lang="en-GB" sz="1400" i="1" dirty="0" smtClean="0"/>
              <a:t>scenario)</a:t>
            </a:r>
            <a:endParaRPr lang="en-GB" sz="1400" i="1" dirty="0" smtClean="0"/>
          </a:p>
        </p:txBody>
      </p:sp>
      <p:sp>
        <p:nvSpPr>
          <p:cNvPr id="6" name="Oval 5"/>
          <p:cNvSpPr/>
          <p:nvPr/>
        </p:nvSpPr>
        <p:spPr>
          <a:xfrm>
            <a:off x="5864352" y="2940793"/>
            <a:ext cx="865632" cy="402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864352" y="5616733"/>
            <a:ext cx="865632" cy="402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449855" y="6379678"/>
            <a:ext cx="70419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Rk</a:t>
            </a:r>
            <a:r>
              <a:rPr lang="en-GB" dirty="0" smtClean="0"/>
              <a:t>: </a:t>
            </a:r>
            <a:r>
              <a:rPr lang="en-GB" dirty="0" smtClean="0"/>
              <a:t>table 2 </a:t>
            </a:r>
            <a:r>
              <a:rPr lang="en-GB" dirty="0" smtClean="0"/>
              <a:t>not optimized by regrouping TFC + Control with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96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1951</TotalTime>
  <Words>1020</Words>
  <Application>Microsoft Office PowerPoint</Application>
  <PresentationFormat>Widescreen</PresentationFormat>
  <Paragraphs>388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Trebuchet MS</vt:lpstr>
      <vt:lpstr>Wingdings</vt:lpstr>
      <vt:lpstr>Wingdings 3</vt:lpstr>
      <vt:lpstr>Facet</vt:lpstr>
      <vt:lpstr>Optical links for Upgrade Summary of Sub-detector consultations Base line for ‘general scheme’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Supplies Optical Fibers</dc:title>
  <dc:creator>Laurent Roy</dc:creator>
  <cp:lastModifiedBy>Laurent Roy</cp:lastModifiedBy>
  <cp:revision>149</cp:revision>
  <dcterms:created xsi:type="dcterms:W3CDTF">2015-08-26T16:07:55Z</dcterms:created>
  <dcterms:modified xsi:type="dcterms:W3CDTF">2016-02-11T11:22:15Z</dcterms:modified>
</cp:coreProperties>
</file>