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6" r:id="rId6"/>
    <p:sldId id="267" r:id="rId7"/>
    <p:sldId id="265" r:id="rId8"/>
    <p:sldId id="260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17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389A-20BC-4D62-ACAF-45ED276AE827}" type="datetimeFigureOut">
              <a:rPr lang="fr-FR" smtClean="0"/>
              <a:t>02/03/2016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98E9B-548D-4C7D-86C0-3F36B1CE441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8707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98E9B-548D-4C7D-86C0-3F36B1CE441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180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2208" y="1180070"/>
            <a:ext cx="8915399" cy="2262781"/>
          </a:xfrm>
        </p:spPr>
        <p:txBody>
          <a:bodyPr/>
          <a:lstStyle/>
          <a:p>
            <a:pPr algn="ctr"/>
            <a:r>
              <a:rPr lang="en-GB" dirty="0" smtClean="0"/>
              <a:t>MEDICIS BEAM INSTRUMENTATION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60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29594" y="141089"/>
            <a:ext cx="8755602" cy="7617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/>
              <a:t>Diagnostic box: p</a:t>
            </a:r>
            <a:r>
              <a:rPr lang="en-GB" sz="2400" dirty="0" smtClean="0"/>
              <a:t>roposed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/>
              <a:t>split </a:t>
            </a:r>
            <a:r>
              <a:rPr lang="en-GB" sz="2400" dirty="0"/>
              <a:t>of responsibility</a:t>
            </a:r>
          </a:p>
          <a:p>
            <a:pPr>
              <a:lnSpc>
                <a:spcPct val="150000"/>
              </a:lnSpc>
            </a:pPr>
            <a:r>
              <a:rPr lang="en-GB" u="sng" dirty="0"/>
              <a:t>EN/STI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Design of the slits</a:t>
            </a:r>
            <a:endParaRPr lang="fr-FR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Design of the movement system for both slits &amp; FC</a:t>
            </a:r>
            <a:endParaRPr lang="fr-FR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Integration of the scanners (design by BI)</a:t>
            </a:r>
            <a:endParaRPr lang="fr-FR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Production of the tank, slits, </a:t>
            </a:r>
            <a:r>
              <a:rPr lang="en-GB" smtClean="0"/>
              <a:t>FC(input from BI) </a:t>
            </a:r>
            <a:r>
              <a:rPr lang="en-GB" dirty="0"/>
              <a:t>&amp; movement </a:t>
            </a:r>
            <a:r>
              <a:rPr lang="en-GB" dirty="0" smtClean="0"/>
              <a:t>system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fr-FR" sz="800" dirty="0"/>
          </a:p>
          <a:p>
            <a:pPr>
              <a:lnSpc>
                <a:spcPct val="150000"/>
              </a:lnSpc>
            </a:pPr>
            <a:r>
              <a:rPr lang="en-GB" u="sng" dirty="0" smtClean="0"/>
              <a:t>BE/BI</a:t>
            </a:r>
            <a:endParaRPr lang="en-GB" u="sng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Design and production of the </a:t>
            </a:r>
            <a:r>
              <a:rPr lang="en-GB" dirty="0" err="1" smtClean="0"/>
              <a:t>scanners+spares</a:t>
            </a:r>
            <a:endParaRPr lang="en-GB" dirty="0" smtClean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b="1" dirty="0" smtClean="0"/>
              <a:t>Requires resources from EN/MME</a:t>
            </a:r>
            <a:endParaRPr lang="en-GB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Electronics for the control &amp; readout of the scanners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Design </a:t>
            </a:r>
            <a:r>
              <a:rPr lang="en-GB" dirty="0" smtClean="0"/>
              <a:t>&amp; electronics of </a:t>
            </a:r>
            <a:r>
              <a:rPr lang="en-GB" dirty="0"/>
              <a:t>the </a:t>
            </a:r>
            <a:r>
              <a:rPr lang="en-GB" dirty="0" smtClean="0"/>
              <a:t>FC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BE-BI Resources required: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Staff manpower 2MM </a:t>
            </a:r>
            <a:r>
              <a:rPr lang="en-GB" b="1" dirty="0" smtClean="0"/>
              <a:t>(not identified)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Material budget of </a:t>
            </a:r>
            <a:r>
              <a:rPr lang="en-GB" dirty="0" smtClean="0"/>
              <a:t>65kCHF</a:t>
            </a:r>
            <a:endParaRPr lang="en-GB" dirty="0" smtClean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1MM FSU support (~7kCHF)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463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89212" y="601588"/>
            <a:ext cx="844771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COLLECTION SLITS</a:t>
            </a:r>
          </a:p>
          <a:p>
            <a:pPr algn="ctr"/>
            <a:endParaRPr lang="en-GB" sz="24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Should </a:t>
            </a:r>
            <a:r>
              <a:rPr lang="en-GB" dirty="0"/>
              <a:t>be designed &amp; produced by </a:t>
            </a:r>
            <a:r>
              <a:rPr lang="en-GB" dirty="0" smtClean="0"/>
              <a:t>EN-STI</a:t>
            </a:r>
            <a:endParaRPr lang="fr-FR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BI provides instrumentation</a:t>
            </a:r>
            <a:endParaRPr lang="fr-FR" sz="20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However electronics yet to be </a:t>
            </a:r>
            <a:r>
              <a:rPr lang="en-GB" dirty="0" smtClean="0"/>
              <a:t>developed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U</a:t>
            </a:r>
            <a:r>
              <a:rPr lang="en-GB" dirty="0" smtClean="0"/>
              <a:t>nder </a:t>
            </a:r>
            <a:r>
              <a:rPr lang="en-GB" dirty="0"/>
              <a:t>development for </a:t>
            </a:r>
            <a:r>
              <a:rPr lang="en-GB" dirty="0" smtClean="0"/>
              <a:t>ISOLDE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Unlikely to be ready for end 2016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BE-BI Resources required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Staff manpower covered by ISOLDE development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Material budget of 10kCHF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299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05337" y="650053"/>
            <a:ext cx="9185577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CONCLUSIONS</a:t>
            </a:r>
          </a:p>
          <a:p>
            <a:endParaRPr lang="en-GB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For any design </a:t>
            </a:r>
            <a:r>
              <a:rPr lang="en-GB" dirty="0"/>
              <a:t>and integration to </a:t>
            </a:r>
            <a:r>
              <a:rPr lang="en-GB" dirty="0" smtClean="0"/>
              <a:t>start the </a:t>
            </a:r>
            <a:r>
              <a:rPr lang="en-GB" dirty="0"/>
              <a:t>b</a:t>
            </a:r>
            <a:r>
              <a:rPr lang="en-GB" dirty="0" smtClean="0"/>
              <a:t>eam instrumentation engineering specifications need to be finalised as soon as possible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 smtClean="0"/>
              <a:t>Resources, budget and timeline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dirty="0"/>
              <a:t>V</a:t>
            </a:r>
            <a:r>
              <a:rPr lang="en-GB" dirty="0" smtClean="0"/>
              <a:t>ery early stage but BE-BI contributions unlikely to be ready by end 2016 even if all resources can be made available</a:t>
            </a:r>
          </a:p>
          <a:p>
            <a:pPr marL="1200150" lvl="2" indent="-28575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dirty="0" smtClean="0"/>
              <a:t>Missing 2MM staff manpower for diagnostic box scanner design &amp; production follow-up and assembly</a:t>
            </a:r>
          </a:p>
          <a:p>
            <a:pPr marL="1200150" lvl="2" indent="-28575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dirty="0" smtClean="0"/>
              <a:t>Earliest conceivable installation date Spring 2017</a:t>
            </a:r>
          </a:p>
          <a:p>
            <a:pPr marL="1200150" lvl="2" indent="-28575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dirty="0" smtClean="0"/>
              <a:t>Budget required estimated at </a:t>
            </a:r>
            <a:r>
              <a:rPr lang="en-GB" dirty="0" smtClean="0"/>
              <a:t>100</a:t>
            </a:r>
            <a:r>
              <a:rPr lang="en-GB" dirty="0" smtClean="0"/>
              <a:t> </a:t>
            </a:r>
            <a:r>
              <a:rPr lang="en-GB" dirty="0" err="1" smtClean="0"/>
              <a:t>kCHF</a:t>
            </a:r>
            <a:endParaRPr lang="en-GB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606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</a:t>
            </a:r>
            <a:r>
              <a:rPr lang="en-GB" dirty="0" smtClean="0"/>
              <a:t>ontents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MEDICIS requirements</a:t>
            </a:r>
          </a:p>
          <a:p>
            <a:r>
              <a:rPr lang="en-GB" sz="3200" dirty="0" smtClean="0"/>
              <a:t>BE/BI proposal</a:t>
            </a:r>
          </a:p>
          <a:p>
            <a:r>
              <a:rPr lang="en-GB" sz="3200" dirty="0"/>
              <a:t>C</a:t>
            </a:r>
            <a:r>
              <a:rPr lang="en-GB" sz="3200" dirty="0" smtClean="0"/>
              <a:t>onclusions</a:t>
            </a:r>
            <a:endParaRPr lang="fr-FR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94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1037" y="1649656"/>
            <a:ext cx="5733575" cy="42883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MEDICIS </a:t>
            </a:r>
            <a:r>
              <a:rPr lang="en-GB" dirty="0" smtClean="0"/>
              <a:t>requirements </a:t>
            </a:r>
            <a:r>
              <a:rPr lang="en-GB" sz="2400" dirty="0" smtClean="0"/>
              <a:t>(EDMS no. 1578751)</a:t>
            </a:r>
            <a:endParaRPr lang="fr-F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1417" y="1905000"/>
            <a:ext cx="8915400" cy="3777622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GB" dirty="0" smtClean="0"/>
              <a:t>FRONT END FARADAY CUP</a:t>
            </a:r>
          </a:p>
          <a:p>
            <a:pPr>
              <a:buFont typeface="+mj-lt"/>
              <a:buAutoNum type="arabicPeriod"/>
            </a:pPr>
            <a:endParaRPr lang="en-GB" dirty="0"/>
          </a:p>
          <a:p>
            <a:pPr>
              <a:buFont typeface="+mj-lt"/>
              <a:buAutoNum type="arabicPeriod"/>
            </a:pPr>
            <a:endParaRPr lang="en-GB" dirty="0" smtClean="0"/>
          </a:p>
          <a:p>
            <a:pPr>
              <a:buFont typeface="+mj-lt"/>
              <a:buAutoNum type="arabicPeriod"/>
            </a:pPr>
            <a:endParaRPr lang="en-GB" dirty="0" smtClean="0"/>
          </a:p>
          <a:p>
            <a:pPr>
              <a:buFont typeface="+mj-lt"/>
              <a:buAutoNum type="arabicPeriod"/>
            </a:pPr>
            <a:r>
              <a:rPr lang="en-GB" dirty="0" smtClean="0"/>
              <a:t>DIAGNOSTIC BOX(SCANNER+FC+SLIT)</a:t>
            </a:r>
          </a:p>
          <a:p>
            <a:pPr>
              <a:buFont typeface="+mj-lt"/>
              <a:buAutoNum type="arabicPeriod"/>
            </a:pPr>
            <a:endParaRPr lang="en-GB" dirty="0"/>
          </a:p>
          <a:p>
            <a:pPr>
              <a:buFont typeface="+mj-lt"/>
              <a:buAutoNum type="arabicPeriod"/>
            </a:pPr>
            <a:endParaRPr lang="en-GB" dirty="0" smtClean="0"/>
          </a:p>
          <a:p>
            <a:pPr>
              <a:buFont typeface="+mj-lt"/>
              <a:buAutoNum type="arabicPeriod"/>
            </a:pPr>
            <a:r>
              <a:rPr lang="en-GB" dirty="0" smtClean="0"/>
              <a:t>COLLECTION SLITS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341706" y="2883240"/>
            <a:ext cx="502508" cy="48603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val 9"/>
          <p:cNvSpPr/>
          <p:nvPr/>
        </p:nvSpPr>
        <p:spPr>
          <a:xfrm>
            <a:off x="6474941" y="4168347"/>
            <a:ext cx="1087394" cy="7662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890054" y="2102841"/>
            <a:ext cx="3451652" cy="93692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890054" y="3904735"/>
            <a:ext cx="584887" cy="5766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333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64259" y="187752"/>
            <a:ext cx="995979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/>
              <a:t>FRONT END FARADAY </a:t>
            </a:r>
            <a:r>
              <a:rPr lang="en-GB" sz="2400" dirty="0" smtClean="0"/>
              <a:t>CUP REQUIREMENTS</a:t>
            </a:r>
            <a:endParaRPr lang="en-GB" sz="24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80 mm aperture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~</a:t>
            </a:r>
            <a:r>
              <a:rPr lang="en-GB" dirty="0" smtClean="0"/>
              <a:t>3000 cycles/year</a:t>
            </a:r>
          </a:p>
          <a:p>
            <a:pPr>
              <a:lnSpc>
                <a:spcPct val="150000"/>
              </a:lnSpc>
            </a:pPr>
            <a:endParaRPr lang="en-GB" dirty="0" smtClean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5830" y="2302096"/>
            <a:ext cx="4379053" cy="3828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01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64259" y="187752"/>
            <a:ext cx="995979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/>
              <a:t>DIAGNOSTIC BOX</a:t>
            </a:r>
          </a:p>
          <a:p>
            <a:pPr>
              <a:lnSpc>
                <a:spcPct val="150000"/>
              </a:lnSpc>
            </a:pPr>
            <a:r>
              <a:rPr lang="en-GB" u="sng" dirty="0" smtClean="0"/>
              <a:t>BEAM </a:t>
            </a:r>
            <a:r>
              <a:rPr lang="en-GB" u="sng" dirty="0" smtClean="0"/>
              <a:t>SCANNER REQUIREMENTS</a:t>
            </a:r>
            <a:endParaRPr lang="fr-FR" u="sng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H and V planes, </a:t>
            </a:r>
            <a:r>
              <a:rPr lang="fr-FR" dirty="0" smtClean="0"/>
              <a:t>35</a:t>
            </a:r>
            <a:r>
              <a:rPr lang="fr-FR" dirty="0" smtClean="0"/>
              <a:t>0mm </a:t>
            </a:r>
            <a:r>
              <a:rPr lang="fr-FR" dirty="0" smtClean="0"/>
              <a:t>X 50mm</a:t>
            </a:r>
            <a:endParaRPr lang="en-GB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Along the focal plane(rotated by 60° instead of 90° with respect to beam direction)</a:t>
            </a:r>
            <a:endParaRPr lang="fr-FR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~</a:t>
            </a:r>
            <a:r>
              <a:rPr lang="en-GB" dirty="0" smtClean="0"/>
              <a:t>35000 scans/year for the H plane, ~10000 scans/years for the V plane</a:t>
            </a:r>
          </a:p>
          <a:p>
            <a:endParaRPr lang="en-GB" dirty="0" smtClean="0"/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2961" y="2960758"/>
            <a:ext cx="4372868" cy="369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74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64259" y="187752"/>
            <a:ext cx="995979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/>
              <a:t>DIAGNOSTIC BOX</a:t>
            </a:r>
          </a:p>
          <a:p>
            <a:endParaRPr lang="en-GB" u="sng" dirty="0" smtClean="0"/>
          </a:p>
          <a:p>
            <a:r>
              <a:rPr lang="en-GB" u="sng" dirty="0" smtClean="0"/>
              <a:t>FARADAY </a:t>
            </a:r>
            <a:r>
              <a:rPr lang="en-GB" u="sng" dirty="0"/>
              <a:t>CUP+SLITS REQUIREMENTS</a:t>
            </a:r>
            <a:endParaRPr lang="fr-FR" u="sng" dirty="0"/>
          </a:p>
          <a:p>
            <a:endParaRPr lang="en-GB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maximum stroke of the slit and the Faraday cup 400 mm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min/max </a:t>
            </a:r>
            <a:r>
              <a:rPr lang="en-GB" dirty="0"/>
              <a:t>aperture of the slit 0-50mm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40 mm aperture for the FC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min/max </a:t>
            </a:r>
            <a:r>
              <a:rPr lang="en-GB" dirty="0"/>
              <a:t>current on the measurement zone 0.1 </a:t>
            </a:r>
            <a:r>
              <a:rPr lang="en-GB" dirty="0" err="1"/>
              <a:t>pA</a:t>
            </a:r>
            <a:r>
              <a:rPr lang="en-GB" dirty="0"/>
              <a:t> – </a:t>
            </a:r>
            <a:r>
              <a:rPr lang="en-GB" dirty="0" smtClean="0"/>
              <a:t>10</a:t>
            </a:r>
            <a:r>
              <a:rPr lang="en-GB" dirty="0" smtClean="0">
                <a:sym typeface="Symbol" panose="05050102010706020507" pitchFamily="18" charset="2"/>
              </a:rPr>
              <a:t></a:t>
            </a:r>
            <a:r>
              <a:rPr lang="en-GB" dirty="0"/>
              <a:t>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~10000 </a:t>
            </a:r>
            <a:r>
              <a:rPr lang="en-GB" dirty="0" smtClean="0"/>
              <a:t>cycles/year</a:t>
            </a:r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5254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BE/BI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44120" y="470375"/>
            <a:ext cx="711749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COLLECTION </a:t>
            </a:r>
            <a:r>
              <a:rPr lang="en-GB" sz="2400" dirty="0" smtClean="0"/>
              <a:t>SLITS REQUIREMENTS</a:t>
            </a:r>
            <a:endParaRPr lang="en-GB" sz="2400" dirty="0" smtClean="0"/>
          </a:p>
          <a:p>
            <a:pPr algn="ctr"/>
            <a:endParaRPr lang="en-GB" sz="2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maximum stroke of the four-sector </a:t>
            </a:r>
            <a:r>
              <a:rPr lang="en-GB" dirty="0" smtClean="0"/>
              <a:t>slits150mm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min/max </a:t>
            </a:r>
            <a:r>
              <a:rPr lang="en-GB" dirty="0"/>
              <a:t>aperture of the </a:t>
            </a:r>
            <a:r>
              <a:rPr lang="en-GB" dirty="0" smtClean="0"/>
              <a:t>slit 0-50mm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Dimensions of the </a:t>
            </a:r>
            <a:r>
              <a:rPr lang="en-GB" dirty="0" smtClean="0"/>
              <a:t>plates </a:t>
            </a:r>
            <a:r>
              <a:rPr lang="en-GB" dirty="0"/>
              <a:t>50 mm x 30 </a:t>
            </a:r>
            <a:r>
              <a:rPr lang="en-GB" dirty="0" smtClean="0"/>
              <a:t>mm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min/max </a:t>
            </a:r>
            <a:r>
              <a:rPr lang="en-GB" dirty="0"/>
              <a:t>current on the measurement </a:t>
            </a:r>
            <a:r>
              <a:rPr lang="en-GB" dirty="0" smtClean="0"/>
              <a:t>zone </a:t>
            </a:r>
            <a:r>
              <a:rPr lang="en-GB" dirty="0"/>
              <a:t>0.1 </a:t>
            </a:r>
            <a:r>
              <a:rPr lang="en-GB" dirty="0" err="1"/>
              <a:t>pA</a:t>
            </a:r>
            <a:r>
              <a:rPr lang="en-GB" dirty="0"/>
              <a:t> – </a:t>
            </a:r>
            <a:r>
              <a:rPr lang="en-GB" dirty="0" smtClean="0"/>
              <a:t>10</a:t>
            </a:r>
            <a:r>
              <a:rPr lang="en-GB" dirty="0">
                <a:sym typeface="Symbol" panose="05050102010706020507" pitchFamily="18" charset="2"/>
              </a:rPr>
              <a:t></a:t>
            </a:r>
            <a:r>
              <a:rPr lang="en-GB" dirty="0"/>
              <a:t>A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418703" y="592733"/>
            <a:ext cx="72031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fr-FR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638" y="3085723"/>
            <a:ext cx="3340129" cy="351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3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BE/BI PROPOSAL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59684"/>
            <a:ext cx="8915400" cy="467075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GB" sz="2400" dirty="0" smtClean="0"/>
              <a:t>FRONT END FARADAY CUP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/>
                </a:solidFill>
              </a:rPr>
              <a:t>Can use standard ISOLDE front-end 80mm faraday cup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/>
                </a:solidFill>
              </a:rPr>
              <a:t>Spare parts for 2 units </a:t>
            </a:r>
            <a:r>
              <a:rPr lang="en-GB" dirty="0" smtClean="0">
                <a:solidFill>
                  <a:schemeClr val="tx1"/>
                </a:solidFill>
              </a:rPr>
              <a:t>available(for ISOLDE, will need to be replaced)</a:t>
            </a:r>
            <a:endParaRPr lang="en-GB" dirty="0" smtClean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/>
                </a:solidFill>
              </a:rPr>
              <a:t>Standard electronics already exist – needs 1 additional PLC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tx1"/>
                </a:solidFill>
              </a:rPr>
              <a:t>EN-STI  to provide actuator and vacuum chamber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/>
                </a:solidFill>
              </a:rPr>
              <a:t>Proven reliability, rad-hard and works very well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/>
                </a:solidFill>
              </a:rPr>
              <a:t>Resources required to be ready for end 2016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/>
                </a:solidFill>
              </a:rPr>
              <a:t>Material budget of 10kCHF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smtClean="0">
                <a:solidFill>
                  <a:schemeClr val="tx1"/>
                </a:solidFill>
              </a:rPr>
              <a:t>1MM </a:t>
            </a:r>
            <a:r>
              <a:rPr lang="fr-FR" dirty="0">
                <a:solidFill>
                  <a:schemeClr val="tx1"/>
                </a:solidFill>
              </a:rPr>
              <a:t>of FSU support (~7kCHF)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/>
                </a:solidFill>
              </a:rPr>
              <a:t>Staff manpower of 1MM (can be made available)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BE/BI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7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3/3/2016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BE/BI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91864" y="384120"/>
            <a:ext cx="977989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DIAGNOSTIC BOX</a:t>
            </a:r>
          </a:p>
          <a:p>
            <a:endParaRPr lang="en-GB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New design required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Would need to be done by </a:t>
            </a:r>
            <a:r>
              <a:rPr lang="en-GB" dirty="0" smtClean="0"/>
              <a:t>EN/MME(or EN/STI) </a:t>
            </a:r>
            <a:r>
              <a:rPr lang="en-GB" dirty="0" smtClean="0"/>
              <a:t>with input from BE/BI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Not clear if </a:t>
            </a:r>
            <a:r>
              <a:rPr lang="en-GB" dirty="0" smtClean="0"/>
              <a:t>the design can </a:t>
            </a:r>
            <a:r>
              <a:rPr lang="en-GB" dirty="0" smtClean="0"/>
              <a:t>be completed by summer 2016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4-6 months required for production(based on similar ongoing projects)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Unlikely to be ready by the end of 2016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 </a:t>
            </a:r>
            <a:endParaRPr lang="en-GB" dirty="0"/>
          </a:p>
          <a:p>
            <a:endParaRPr lang="fr-FR" dirty="0"/>
          </a:p>
          <a:p>
            <a:endParaRPr lang="en-GB" dirty="0" smtClean="0"/>
          </a:p>
          <a:p>
            <a:endParaRPr lang="en-GB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01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2053</TotalTime>
  <Words>535</Words>
  <Application>Microsoft Office PowerPoint</Application>
  <PresentationFormat>Widescreen</PresentationFormat>
  <Paragraphs>133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Century Gothic</vt:lpstr>
      <vt:lpstr>Courier New</vt:lpstr>
      <vt:lpstr>Symbol</vt:lpstr>
      <vt:lpstr>Wingdings</vt:lpstr>
      <vt:lpstr>Wingdings 3</vt:lpstr>
      <vt:lpstr>Wisp</vt:lpstr>
      <vt:lpstr>MEDICIS BEAM INSTRUMENTATION</vt:lpstr>
      <vt:lpstr>Contents</vt:lpstr>
      <vt:lpstr>MEDICIS requirements (EDMS no. 1578751)</vt:lpstr>
      <vt:lpstr>PowerPoint Presentation</vt:lpstr>
      <vt:lpstr>PowerPoint Presentation</vt:lpstr>
      <vt:lpstr>PowerPoint Presentation</vt:lpstr>
      <vt:lpstr>PowerPoint Presentation</vt:lpstr>
      <vt:lpstr>BE/BI PROPOSAL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Andreazza</dc:creator>
  <cp:lastModifiedBy>William Andreazza</cp:lastModifiedBy>
  <cp:revision>72</cp:revision>
  <dcterms:created xsi:type="dcterms:W3CDTF">2016-02-25T13:15:49Z</dcterms:created>
  <dcterms:modified xsi:type="dcterms:W3CDTF">2016-03-02T15:27:55Z</dcterms:modified>
</cp:coreProperties>
</file>