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9" r:id="rId1"/>
  </p:sldMasterIdLst>
  <p:notesMasterIdLst>
    <p:notesMasterId r:id="rId11"/>
  </p:notesMasterIdLst>
  <p:handoutMasterIdLst>
    <p:handoutMasterId r:id="rId12"/>
  </p:handoutMasterIdLst>
  <p:sldIdLst>
    <p:sldId id="494" r:id="rId2"/>
    <p:sldId id="495" r:id="rId3"/>
    <p:sldId id="484" r:id="rId4"/>
    <p:sldId id="489" r:id="rId5"/>
    <p:sldId id="502" r:id="rId6"/>
    <p:sldId id="501" r:id="rId7"/>
    <p:sldId id="490" r:id="rId8"/>
    <p:sldId id="500" r:id="rId9"/>
    <p:sldId id="467" r:id="rId10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7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 Polato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794"/>
    <a:srgbClr val="FF0000"/>
    <a:srgbClr val="FFE204"/>
    <a:srgbClr val="182972"/>
    <a:srgbClr val="FF9B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9429" autoAdjust="0"/>
  </p:normalViewPr>
  <p:slideViewPr>
    <p:cSldViewPr>
      <p:cViewPr varScale="1">
        <p:scale>
          <a:sx n="94" d="100"/>
          <a:sy n="94" d="100"/>
        </p:scale>
        <p:origin x="1238" y="82"/>
      </p:cViewPr>
      <p:guideLst>
        <p:guide orient="horz" pos="2160"/>
        <p:guide pos="7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6858-A5CE-440C-B750-AEAC70E317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70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EE80F-A880-46E5-925A-D2BA826F48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55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12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3/3/2016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fld id="{11054413-4CB9-4DDA-A675-FEC5AB8DA8D5}" type="slidenum">
              <a:rPr lang="en-US" smtClean="0"/>
              <a:pPr>
                <a:buFont typeface="+mj-lt"/>
                <a:buAutoNum type="arabicPeriod"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9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7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0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1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924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5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4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3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5729"/>
            <a:ext cx="71596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8904"/>
            <a:ext cx="844664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576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0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9052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>
          <a:xfrm>
            <a:off x="611560" y="2708920"/>
            <a:ext cx="8265984" cy="1826363"/>
          </a:xfrm>
          <a:prstGeom prst="rect">
            <a:avLst/>
          </a:prstGeom>
          <a:noFill/>
          <a:ln>
            <a:noFill/>
          </a:ln>
        </p:spPr>
        <p:txBody>
          <a:bodyPr vert="horz" lIns="45720" tIns="0" rIns="45720" bIns="0" anchor="b">
            <a:no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US" sz="1200" dirty="0" smtClean="0">
                <a:solidFill>
                  <a:srgbClr val="182972"/>
                </a:solidFill>
              </a:rPr>
              <a:t/>
            </a:r>
            <a:br>
              <a:rPr lang="en-US" sz="1200" dirty="0" smtClean="0">
                <a:solidFill>
                  <a:srgbClr val="182972"/>
                </a:solidFill>
              </a:rPr>
            </a:br>
            <a:r>
              <a:rPr lang="en-US" sz="1200" dirty="0" smtClean="0">
                <a:solidFill>
                  <a:srgbClr val="182972"/>
                </a:solidFill>
              </a:rPr>
              <a:t/>
            </a:r>
            <a:br>
              <a:rPr lang="en-US" sz="1200" dirty="0" smtClean="0">
                <a:solidFill>
                  <a:srgbClr val="182972"/>
                </a:solidFill>
              </a:rPr>
            </a:br>
            <a:r>
              <a:rPr lang="en-US" sz="1200" dirty="0" smtClean="0">
                <a:solidFill>
                  <a:srgbClr val="182972"/>
                </a:solidFill>
              </a:rPr>
              <a:t/>
            </a:r>
            <a:br>
              <a:rPr lang="en-US" sz="1200" dirty="0" smtClean="0">
                <a:solidFill>
                  <a:srgbClr val="182972"/>
                </a:solidFill>
              </a:rPr>
            </a:br>
            <a:r>
              <a:rPr lang="en-US" sz="3200" dirty="0" smtClean="0">
                <a:solidFill>
                  <a:srgbClr val="213794"/>
                </a:solidFill>
              </a:rPr>
              <a:t/>
            </a:r>
            <a:br>
              <a:rPr lang="en-US" sz="3200" dirty="0" smtClean="0">
                <a:solidFill>
                  <a:srgbClr val="213794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CV Presentation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/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UPDATE MEDICIS 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Cooling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/>
        </p:nvSpPr>
        <p:spPr>
          <a:xfrm>
            <a:off x="683568" y="5013176"/>
            <a:ext cx="8265984" cy="1066688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kumimoji="0" sz="2800" b="0" i="0" kern="1200">
                <a:solidFill>
                  <a:schemeClr val="accent4"/>
                </a:solidFill>
                <a:effectLst/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None/>
              <a:defRPr kumimoji="0" sz="18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None/>
              <a:defRPr kumimoji="0" sz="16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None/>
              <a:defRPr kumimoji="0" sz="1400" b="0" i="0" kern="120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b="0" i="0" kern="1200" baseline="0">
                <a:solidFill>
                  <a:schemeClr val="tx1">
                    <a:tint val="75000"/>
                  </a:schemeClr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A.BROCHE – EN/CV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90872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rgbClr val="213794"/>
                </a:solidFill>
                <a:hlinkClick r:id="rId3"/>
              </a:rPr>
              <a:t>https://indico.cern.ch/event/490526</a:t>
            </a:r>
            <a:r>
              <a:rPr lang="en-GB" sz="1600" dirty="0" smtClean="0">
                <a:solidFill>
                  <a:srgbClr val="213794"/>
                </a:solidFill>
                <a:hlinkClick r:id="rId3"/>
              </a:rPr>
              <a:t>/</a:t>
            </a:r>
            <a:endParaRPr lang="en-GB" sz="1600" dirty="0" smtClean="0">
              <a:solidFill>
                <a:srgbClr val="213794"/>
              </a:solidFill>
            </a:endParaRPr>
          </a:p>
          <a:p>
            <a:pPr algn="r"/>
            <a:endParaRPr lang="fr-CH" sz="1600" dirty="0" smtClean="0">
              <a:solidFill>
                <a:srgbClr val="213794"/>
              </a:solidFill>
            </a:endParaRPr>
          </a:p>
          <a:p>
            <a:pPr algn="r"/>
            <a:r>
              <a:rPr lang="fr-CH" sz="1600" dirty="0" smtClean="0">
                <a:solidFill>
                  <a:schemeClr val="tx2"/>
                </a:solidFill>
              </a:rPr>
              <a:t>Thursday 3</a:t>
            </a:r>
            <a:r>
              <a:rPr lang="fr-CH" sz="1600" baseline="30000" dirty="0">
                <a:solidFill>
                  <a:schemeClr val="tx2"/>
                </a:solidFill>
              </a:rPr>
              <a:t>r</a:t>
            </a:r>
            <a:r>
              <a:rPr lang="fr-CH" sz="1600" baseline="30000" dirty="0" smtClean="0">
                <a:solidFill>
                  <a:schemeClr val="tx2"/>
                </a:solidFill>
              </a:rPr>
              <a:t>d</a:t>
            </a:r>
            <a:r>
              <a:rPr lang="fr-CH" sz="1600" dirty="0" smtClean="0">
                <a:solidFill>
                  <a:schemeClr val="tx2"/>
                </a:solidFill>
              </a:rPr>
              <a:t> March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62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216" y="6381328"/>
            <a:ext cx="2133600" cy="365125"/>
          </a:xfrm>
        </p:spPr>
        <p:txBody>
          <a:bodyPr/>
          <a:lstStyle/>
          <a:p>
            <a:fld id="{11054413-4CB9-4DDA-A675-FEC5AB8DA8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OUTLINE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7861" y="1926123"/>
            <a:ext cx="9166770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800100" lvl="1" indent="-342900">
              <a:buFont typeface="Arial"/>
              <a:buChar char="•"/>
            </a:pPr>
            <a:endParaRPr lang="en-US" dirty="0">
              <a:latin typeface="+mn-lt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Users requirements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>
              <a:latin typeface="+mn-lt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Technical proposal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>
              <a:latin typeface="+mn-lt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Budget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>
              <a:latin typeface="+mn-lt"/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latin typeface="+mn-lt"/>
              </a:rPr>
              <a:t>Planning</a:t>
            </a:r>
          </a:p>
          <a:p>
            <a:pPr marL="342900" indent="-342900">
              <a:buFont typeface="Arial"/>
              <a:buChar char="•"/>
            </a:pPr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4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USERS REQUIREMENTS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82042" y="3068960"/>
            <a:ext cx="57606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 smtClean="0">
                <a:solidFill>
                  <a:srgbClr val="00B05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Front </a:t>
            </a:r>
            <a:r>
              <a:rPr lang="en-US" sz="1800" dirty="0">
                <a:solidFill>
                  <a:srgbClr val="00B05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End </a:t>
            </a:r>
            <a:r>
              <a:rPr lang="en-US" sz="1800" dirty="0" smtClean="0">
                <a:solidFill>
                  <a:srgbClr val="00B05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Target </a:t>
            </a:r>
            <a:r>
              <a:rPr lang="en-US" sz="1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dirty="0" smtClean="0">
                <a:solidFill>
                  <a:srgbClr val="00B0F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Separator</a:t>
            </a:r>
            <a:r>
              <a:rPr lang="en-US" sz="1800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require DW cooling;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To include compressed </a:t>
            </a:r>
            <a:r>
              <a:rPr lang="en-US" sz="1800" dirty="0">
                <a:latin typeface="+mn-lt"/>
              </a:rPr>
              <a:t>air purge </a:t>
            </a:r>
            <a:r>
              <a:rPr lang="en-US" sz="1800" dirty="0" smtClean="0">
                <a:latin typeface="+mn-lt"/>
              </a:rPr>
              <a:t>to drain potentially </a:t>
            </a:r>
          </a:p>
          <a:p>
            <a:r>
              <a:rPr lang="en-US" sz="1800" dirty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      radioactive </a:t>
            </a:r>
            <a:r>
              <a:rPr lang="en-US" sz="1800" dirty="0">
                <a:latin typeface="+mn-lt"/>
              </a:rPr>
              <a:t>water contained </a:t>
            </a:r>
            <a:r>
              <a:rPr lang="en-US" sz="1800" dirty="0" smtClean="0">
                <a:latin typeface="+mn-lt"/>
              </a:rPr>
              <a:t>in </a:t>
            </a:r>
            <a:r>
              <a:rPr lang="en-US" sz="1800" dirty="0">
                <a:latin typeface="+mn-lt"/>
              </a:rPr>
              <a:t>the Front End </a:t>
            </a:r>
            <a:r>
              <a:rPr lang="en-US" sz="1800" dirty="0" smtClean="0">
                <a:latin typeface="+mn-lt"/>
              </a:rPr>
              <a:t>Target;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To include </a:t>
            </a:r>
            <a:r>
              <a:rPr lang="en-US" sz="1800" dirty="0">
                <a:latin typeface="+mn-lt"/>
              </a:rPr>
              <a:t>an emergency mode </a:t>
            </a:r>
            <a:r>
              <a:rPr lang="en-GB" sz="1800" dirty="0">
                <a:latin typeface="+mn-lt"/>
              </a:rPr>
              <a:t>in case of power </a:t>
            </a:r>
            <a:r>
              <a:rPr lang="en-GB" sz="1800" dirty="0" smtClean="0">
                <a:latin typeface="+mn-lt"/>
              </a:rPr>
              <a:t>failure</a:t>
            </a:r>
            <a:r>
              <a:rPr lang="en-GB" sz="1800" dirty="0">
                <a:latin typeface="+mn-lt"/>
              </a:rPr>
              <a:t>;</a:t>
            </a:r>
            <a:endParaRPr lang="en-GB" sz="1800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+mn-lt"/>
              </a:rPr>
              <a:t>To design a system independent of ISOLDE’s activity;</a:t>
            </a:r>
          </a:p>
          <a:p>
            <a:endParaRPr lang="fr-CH" sz="18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smtClean="0">
                <a:latin typeface="+mn-lt"/>
              </a:rPr>
              <a:t>EDMS </a:t>
            </a:r>
            <a:r>
              <a:rPr lang="fr-CH" sz="1800" dirty="0">
                <a:latin typeface="+mn-lt"/>
              </a:rPr>
              <a:t>1352214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Obsolete</a:t>
            </a:r>
            <a:r>
              <a:rPr lang="fr-CH" sz="1800" dirty="0">
                <a:latin typeface="+mn-lt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800" dirty="0" err="1">
                <a:latin typeface="+mn-lt"/>
              </a:rPr>
              <a:t>URs</a:t>
            </a:r>
            <a:r>
              <a:rPr lang="fr-CH" sz="1800" dirty="0">
                <a:latin typeface="+mn-lt"/>
              </a:rPr>
              <a:t> are </a:t>
            </a:r>
            <a:r>
              <a:rPr lang="fr-CH" sz="1800" dirty="0" err="1">
                <a:latin typeface="+mn-lt"/>
              </a:rPr>
              <a:t>detailed</a:t>
            </a:r>
            <a:r>
              <a:rPr lang="fr-CH" sz="1800" dirty="0">
                <a:latin typeface="+mn-lt"/>
              </a:rPr>
              <a:t> in the </a:t>
            </a:r>
            <a:r>
              <a:rPr lang="fr-CH" sz="1800" dirty="0" err="1">
                <a:latin typeface="+mn-lt"/>
              </a:rPr>
              <a:t>Work</a:t>
            </a:r>
            <a:r>
              <a:rPr lang="fr-CH" sz="1800" dirty="0">
                <a:latin typeface="+mn-lt"/>
              </a:rPr>
              <a:t> Package </a:t>
            </a:r>
            <a:r>
              <a:rPr lang="fr-CH" sz="1800" dirty="0" smtClean="0">
                <a:latin typeface="+mn-lt"/>
              </a:rPr>
              <a:t>EDMS 1353803.</a:t>
            </a:r>
            <a:endParaRPr lang="en-GB" sz="1800" dirty="0">
              <a:latin typeface="+mn-lt"/>
            </a:endParaRPr>
          </a:p>
          <a:p>
            <a:endParaRPr lang="fr-CH" sz="1800" dirty="0" smtClean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" t="12551" r="58727" b="42465"/>
          <a:stretch/>
        </p:blipFill>
        <p:spPr>
          <a:xfrm>
            <a:off x="179512" y="1556792"/>
            <a:ext cx="2880320" cy="3207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573431"/>
              </p:ext>
            </p:extLst>
          </p:nvPr>
        </p:nvGraphicFramePr>
        <p:xfrm>
          <a:off x="107504" y="5013175"/>
          <a:ext cx="3024335" cy="146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372"/>
                <a:gridCol w="863470"/>
                <a:gridCol w="605826"/>
                <a:gridCol w="562667"/>
              </a:tblGrid>
              <a:tr h="541784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Item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Heat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load</a:t>
                      </a:r>
                      <a:r>
                        <a:rPr lang="fr-CH" sz="1200" baseline="0" dirty="0" smtClean="0"/>
                        <a:t> (kW)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∆T </a:t>
                      </a:r>
                    </a:p>
                    <a:p>
                      <a:r>
                        <a:rPr lang="fr-CH" sz="1200" dirty="0" smtClean="0"/>
                        <a:t>(°C)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∆P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smtClean="0"/>
                        <a:t>(Bar)</a:t>
                      </a:r>
                    </a:p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Front</a:t>
                      </a:r>
                      <a:r>
                        <a:rPr lang="fr-CH" sz="1200" baseline="0" dirty="0" smtClean="0"/>
                        <a:t> End</a:t>
                      </a:r>
                    </a:p>
                    <a:p>
                      <a:pPr algn="ctr"/>
                      <a:r>
                        <a:rPr lang="fr-CH" sz="1200" baseline="0" dirty="0" smtClean="0"/>
                        <a:t>Target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err="1" smtClean="0"/>
                        <a:t>Separator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G:\Departments\EN\Groups\CV\Projects\4_Projects\01_Meyrin\PJ_200_MEDICIS_Cooling\30_Design\35_Integration\cooling frontend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00"/>
          <a:stretch/>
        </p:blipFill>
        <p:spPr bwMode="auto">
          <a:xfrm>
            <a:off x="3851920" y="1628800"/>
            <a:ext cx="1800200" cy="1080120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G:\Departments\EN\Groups\CV\Projects\4_Projects\01_Meyrin\PJ_200_MEDICIS_Cooling\30_Design\35_Integration\cooling equipment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4" b="15475"/>
          <a:stretch/>
        </p:blipFill>
        <p:spPr bwMode="auto">
          <a:xfrm>
            <a:off x="6228184" y="1628800"/>
            <a:ext cx="2304256" cy="913264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4216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" t="13294" r="16152" b="32688"/>
          <a:stretch/>
        </p:blipFill>
        <p:spPr>
          <a:xfrm>
            <a:off x="141145" y="1717137"/>
            <a:ext cx="8908130" cy="4392488"/>
          </a:xfrm>
          <a:prstGeom prst="rect">
            <a:avLst/>
          </a:prstGeom>
        </p:spPr>
      </p:pic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1054413-4CB9-4DDA-A675-FEC5AB8DA8D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TECHNICAL PROPOSAL: First Floor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484784"/>
            <a:ext cx="630018" cy="59881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4077072"/>
            <a:ext cx="228619" cy="43204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5085184"/>
            <a:ext cx="228619" cy="432048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>
            <a:off x="6228184" y="6165304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6114648" y="615920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20072" y="6453336"/>
            <a:ext cx="223224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To Ground </a:t>
            </a:r>
            <a:r>
              <a:rPr lang="fr-CH" sz="1400" dirty="0" err="1" smtClean="0"/>
              <a:t>Floor’s</a:t>
            </a:r>
            <a:r>
              <a:rPr lang="fr-CH" sz="1400" dirty="0" smtClean="0"/>
              <a:t> manifold</a:t>
            </a:r>
            <a:endParaRPr lang="en-GB" sz="14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653136"/>
            <a:ext cx="432048" cy="956457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251520" y="1412776"/>
            <a:ext cx="1562040" cy="1512168"/>
          </a:xfrm>
          <a:prstGeom prst="rect">
            <a:avLst/>
          </a:prstGeom>
          <a:noFill/>
          <a:ln>
            <a:solidFill>
              <a:srgbClr val="21379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2555776" y="2132856"/>
            <a:ext cx="6482088" cy="36004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251520" y="2996952"/>
            <a:ext cx="2186880" cy="273630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797816" y="5821592"/>
            <a:ext cx="1152128" cy="216024"/>
          </a:xfrm>
          <a:prstGeom prst="rect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5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TECHNICAL PROPOSAL: First Floor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286" t="7758" r="3320" b="8508"/>
          <a:stretch/>
        </p:blipFill>
        <p:spPr>
          <a:xfrm>
            <a:off x="4716016" y="1916832"/>
            <a:ext cx="4296478" cy="2664296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16949" t="18018" r="22034" b="5674"/>
          <a:stretch/>
        </p:blipFill>
        <p:spPr>
          <a:xfrm>
            <a:off x="179512" y="1916832"/>
            <a:ext cx="4422039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4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4" t="66955" r="38200" b="9721"/>
          <a:stretch/>
        </p:blipFill>
        <p:spPr>
          <a:xfrm>
            <a:off x="251520" y="2132856"/>
            <a:ext cx="8665684" cy="2664296"/>
          </a:xfrm>
          <a:prstGeom prst="rect">
            <a:avLst/>
          </a:prstGeom>
        </p:spPr>
      </p:pic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1054413-4CB9-4DDA-A675-FEC5AB8DA8D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TECHNICAL PROPOSAL: Ground Floor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521010" y="1916832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8365564" y="1913022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72200" y="1552982"/>
            <a:ext cx="259228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From</a:t>
            </a:r>
            <a:r>
              <a:rPr lang="fr-CH" sz="1400" dirty="0" smtClean="0"/>
              <a:t> First </a:t>
            </a:r>
            <a:r>
              <a:rPr lang="fr-CH" sz="1400" dirty="0" err="1" smtClean="0"/>
              <a:t>Floor’s</a:t>
            </a:r>
            <a:r>
              <a:rPr lang="fr-CH" sz="1400" dirty="0" smtClean="0"/>
              <a:t> </a:t>
            </a:r>
            <a:r>
              <a:rPr lang="fr-CH" sz="1400" dirty="0" err="1" smtClean="0"/>
              <a:t>cooling</a:t>
            </a:r>
            <a:r>
              <a:rPr lang="fr-CH" sz="1400" dirty="0" smtClean="0"/>
              <a:t> station</a:t>
            </a:r>
            <a:endParaRPr lang="en-GB" sz="1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74630"/>
            <a:ext cx="742408" cy="100599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3851920" y="3212976"/>
            <a:ext cx="648072" cy="144016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78"/>
          <a:stretch/>
        </p:blipFill>
        <p:spPr>
          <a:xfrm>
            <a:off x="323528" y="4869160"/>
            <a:ext cx="2354358" cy="158417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444208" y="4975284"/>
            <a:ext cx="1800200" cy="2539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050" dirty="0" smtClean="0"/>
              <a:t>Compressed air and Purge</a:t>
            </a:r>
            <a:endParaRPr lang="en-GB" sz="105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6516216" y="4653136"/>
            <a:ext cx="72008" cy="288032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740352" y="4221088"/>
            <a:ext cx="288032" cy="720080"/>
          </a:xfrm>
          <a:prstGeom prst="straightConnector1">
            <a:avLst/>
          </a:prstGeom>
          <a:ln w="190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55776" y="4111188"/>
            <a:ext cx="954107" cy="25391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CH" sz="1050" dirty="0" smtClean="0">
                <a:latin typeface="+mn-lt"/>
              </a:rPr>
              <a:t>+ dry contacts</a:t>
            </a:r>
            <a:endParaRPr lang="en-GB" sz="1050" dirty="0">
              <a:latin typeface="+mn-lt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/>
          <a:srcRect l="33890" t="7616" r="2292" b="6635"/>
          <a:stretch/>
        </p:blipFill>
        <p:spPr>
          <a:xfrm>
            <a:off x="3131840" y="4864355"/>
            <a:ext cx="1892137" cy="158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8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BUDGET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1772816"/>
            <a:ext cx="8280920" cy="3816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2400" dirty="0">
                <a:latin typeface="+mj-lt"/>
              </a:rPr>
              <a:t>Total is </a:t>
            </a:r>
            <a:r>
              <a:rPr lang="en-GB" sz="2400" dirty="0" smtClean="0">
                <a:latin typeface="+mj-lt"/>
              </a:rPr>
              <a:t>221 </a:t>
            </a:r>
            <a:r>
              <a:rPr lang="en-GB" sz="2400" dirty="0" err="1" smtClean="0">
                <a:latin typeface="+mj-lt"/>
              </a:rPr>
              <a:t>kCHF</a:t>
            </a:r>
            <a:r>
              <a:rPr lang="en-GB" sz="2400" dirty="0" smtClean="0">
                <a:latin typeface="+mj-lt"/>
              </a:rPr>
              <a:t> + 10% contingencies;</a:t>
            </a:r>
          </a:p>
          <a:p>
            <a:pPr fontAlgn="auto">
              <a:spcAft>
                <a:spcPts val="0"/>
              </a:spcAft>
            </a:pPr>
            <a:endParaRPr lang="fr-CH" sz="2400" dirty="0" smtClean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 smtClean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 smtClean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fr-CH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GB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GB" sz="2400" dirty="0" smtClean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GB" sz="2400" dirty="0">
              <a:latin typeface="+mj-lt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latin typeface="+mj-lt"/>
              </a:rPr>
              <a:t>See detailed Work Package EDMS 1353803.</a:t>
            </a:r>
          </a:p>
          <a:p>
            <a:pPr marL="0" indent="0" fontAlgn="auto">
              <a:spcAft>
                <a:spcPts val="0"/>
              </a:spcAft>
              <a:buNone/>
            </a:pPr>
            <a:endParaRPr lang="en-GB" sz="2400" dirty="0" smtClean="0">
              <a:latin typeface="+mj-lt"/>
            </a:endParaRPr>
          </a:p>
          <a:p>
            <a:pPr fontAlgn="auto">
              <a:spcAft>
                <a:spcPts val="0"/>
              </a:spcAft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204864"/>
            <a:ext cx="4062001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6840760" cy="3600400"/>
          </a:xfrm>
        </p:spPr>
        <p:txBody>
          <a:bodyPr>
            <a:noAutofit/>
          </a:bodyPr>
          <a:lstStyle/>
          <a:p>
            <a:r>
              <a:rPr lang="fr-CH" sz="2400" dirty="0" err="1" smtClean="0">
                <a:solidFill>
                  <a:schemeClr val="tx2"/>
                </a:solidFill>
              </a:rPr>
              <a:t>Work</a:t>
            </a:r>
            <a:r>
              <a:rPr lang="fr-CH" sz="2400" dirty="0" smtClean="0">
                <a:solidFill>
                  <a:schemeClr val="tx2"/>
                </a:solidFill>
              </a:rPr>
              <a:t> package </a:t>
            </a:r>
            <a:r>
              <a:rPr lang="fr-CH" sz="2400" dirty="0" err="1" smtClean="0">
                <a:solidFill>
                  <a:schemeClr val="tx2"/>
                </a:solidFill>
              </a:rPr>
              <a:t>approval</a:t>
            </a:r>
            <a:r>
              <a:rPr lang="fr-CH" sz="2400" dirty="0" smtClean="0">
                <a:solidFill>
                  <a:schemeClr val="tx2"/>
                </a:solidFill>
              </a:rPr>
              <a:t>: </a:t>
            </a:r>
            <a:r>
              <a:rPr lang="fr-CH" sz="2400" dirty="0" smtClean="0"/>
              <a:t>March 2016</a:t>
            </a:r>
          </a:p>
          <a:p>
            <a:endParaRPr lang="fr-CH" sz="2400" dirty="0" smtClean="0"/>
          </a:p>
          <a:p>
            <a:r>
              <a:rPr lang="fr-CH" sz="2400" dirty="0" smtClean="0">
                <a:solidFill>
                  <a:schemeClr val="tx2"/>
                </a:solidFill>
              </a:rPr>
              <a:t>Price </a:t>
            </a:r>
            <a:r>
              <a:rPr lang="fr-CH" sz="2400" dirty="0" err="1" smtClean="0">
                <a:solidFill>
                  <a:schemeClr val="tx2"/>
                </a:solidFill>
              </a:rPr>
              <a:t>inquiry</a:t>
            </a:r>
            <a:r>
              <a:rPr lang="fr-CH" sz="2400" dirty="0" smtClean="0">
                <a:solidFill>
                  <a:schemeClr val="tx2"/>
                </a:solidFill>
              </a:rPr>
              <a:t>: </a:t>
            </a:r>
            <a:r>
              <a:rPr lang="fr-CH" sz="2400" dirty="0" smtClean="0"/>
              <a:t>April to May 2016</a:t>
            </a:r>
          </a:p>
          <a:p>
            <a:endParaRPr lang="en-GB" sz="2400" dirty="0" smtClean="0"/>
          </a:p>
          <a:p>
            <a:r>
              <a:rPr lang="en-GB" sz="2400" dirty="0" smtClean="0">
                <a:solidFill>
                  <a:schemeClr val="tx2"/>
                </a:solidFill>
              </a:rPr>
              <a:t>Construction work</a:t>
            </a:r>
            <a:r>
              <a:rPr lang="en-GB" sz="2400" dirty="0">
                <a:solidFill>
                  <a:schemeClr val="tx2"/>
                </a:solidFill>
              </a:rPr>
              <a:t>: </a:t>
            </a:r>
            <a:r>
              <a:rPr lang="en-GB" sz="2400" dirty="0"/>
              <a:t>September </a:t>
            </a:r>
            <a:r>
              <a:rPr lang="en-GB" sz="2400" dirty="0" smtClean="0"/>
              <a:t>2016</a:t>
            </a:r>
          </a:p>
          <a:p>
            <a:endParaRPr lang="en-GB" sz="2400" dirty="0"/>
          </a:p>
          <a:p>
            <a:r>
              <a:rPr lang="en-GB" sz="2400" dirty="0">
                <a:solidFill>
                  <a:schemeClr val="tx2"/>
                </a:solidFill>
              </a:rPr>
              <a:t>Commissioning: </a:t>
            </a:r>
            <a:r>
              <a:rPr lang="en-GB" sz="2400" dirty="0"/>
              <a:t>October </a:t>
            </a:r>
            <a:r>
              <a:rPr lang="en-GB" sz="2400" dirty="0" smtClean="0"/>
              <a:t>2016</a:t>
            </a:r>
            <a:endParaRPr lang="en-GB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2"/>
                </a:solidFill>
              </a:rPr>
              <a:t>PLANNING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7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7331" y="2420888"/>
            <a:ext cx="91440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marR="0" lvl="0" indent="0" algn="ctr" defTabSz="91440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THANK YOU FOR YOUR ATTENTION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QUESTIONS ?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4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12747</TotalTime>
  <Words>195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Ubuntu</vt:lpstr>
      <vt:lpstr>Ubuntu Light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VWG_HVAC FOR EQUIPMENT</dc:title>
  <dc:creator>CERN User</dc:creator>
  <cp:lastModifiedBy>Alexandre Joel Broche</cp:lastModifiedBy>
  <cp:revision>822</cp:revision>
  <cp:lastPrinted>2013-06-19T12:37:55Z</cp:lastPrinted>
  <dcterms:created xsi:type="dcterms:W3CDTF">2009-03-11T13:00:55Z</dcterms:created>
  <dcterms:modified xsi:type="dcterms:W3CDTF">2016-03-03T07:44:46Z</dcterms:modified>
</cp:coreProperties>
</file>