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84" r:id="rId4"/>
    <p:sldId id="271" r:id="rId5"/>
    <p:sldId id="266" r:id="rId6"/>
    <p:sldId id="267" r:id="rId7"/>
    <p:sldId id="264" r:id="rId8"/>
    <p:sldId id="280" r:id="rId9"/>
    <p:sldId id="281" r:id="rId10"/>
    <p:sldId id="288" r:id="rId11"/>
    <p:sldId id="287" r:id="rId12"/>
    <p:sldId id="282" r:id="rId13"/>
    <p:sldId id="286" r:id="rId14"/>
    <p:sldId id="273" r:id="rId15"/>
    <p:sldId id="283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2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52253-88CB-4B29-A5E7-14AD3DDC2846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92EE3-2AF8-45F8-AE93-E666D57BCB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3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</a:p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73680" y="6526097"/>
            <a:ext cx="3398519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LIU-SPS: aC coating &amp; Impedance Reduction, 16/11/2015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8000" y="6520070"/>
            <a:ext cx="16775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Paul Cruikshank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6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</a:p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6185311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SPS-aC activities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138"/>
            <a:ext cx="5964991" cy="44737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04709" y="1228060"/>
            <a:ext cx="23647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Left (13.2 m)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/>
              <a:t>Middle (6.6 m)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Right (0 m): injection </a:t>
            </a:r>
          </a:p>
          <a:p>
            <a:r>
              <a:rPr lang="en-GB" dirty="0" smtClean="0"/>
              <a:t>and pumping</a:t>
            </a:r>
          </a:p>
          <a:p>
            <a:endParaRPr lang="en-GB" dirty="0" smtClean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34503" y="115839"/>
            <a:ext cx="7470648" cy="93980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QA: SEY </a:t>
            </a:r>
            <a:r>
              <a:rPr lang="fr-CH" dirty="0" err="1" smtClean="0"/>
              <a:t>examples</a:t>
            </a:r>
            <a:endParaRPr lang="en-GB" dirty="0"/>
          </a:p>
        </p:txBody>
      </p:sp>
      <p:sp>
        <p:nvSpPr>
          <p:cNvPr id="16" name="Rechteraccolade 1"/>
          <p:cNvSpPr/>
          <p:nvPr/>
        </p:nvSpPr>
        <p:spPr>
          <a:xfrm>
            <a:off x="5895703" y="1828800"/>
            <a:ext cx="209006" cy="78377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eraccolade 10"/>
          <p:cNvSpPr/>
          <p:nvPr/>
        </p:nvSpPr>
        <p:spPr>
          <a:xfrm>
            <a:off x="5895703" y="3574868"/>
            <a:ext cx="209006" cy="78377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eraccolade 11"/>
          <p:cNvSpPr/>
          <p:nvPr/>
        </p:nvSpPr>
        <p:spPr>
          <a:xfrm>
            <a:off x="5895703" y="2693125"/>
            <a:ext cx="209006" cy="78377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Rectangle 1"/>
          <p:cNvSpPr/>
          <p:nvPr/>
        </p:nvSpPr>
        <p:spPr>
          <a:xfrm>
            <a:off x="147641" y="5465256"/>
            <a:ext cx="8288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First test of 2 MBB tubes in series with pumping group on right side</a:t>
            </a:r>
          </a:p>
          <a:p>
            <a:pPr algn="ctr"/>
            <a:r>
              <a:rPr lang="en-GB" dirty="0"/>
              <a:t> </a:t>
            </a:r>
            <a:r>
              <a:rPr lang="en-GB" b="1" dirty="0" smtClean="0"/>
              <a:t>24 </a:t>
            </a:r>
            <a:r>
              <a:rPr lang="en-GB" b="1" dirty="0"/>
              <a:t>hour coating</a:t>
            </a:r>
          </a:p>
        </p:txBody>
      </p:sp>
    </p:spTree>
    <p:extLst>
      <p:ext uri="{BB962C8B-B14F-4D97-AF65-F5344CB8AC3E}">
        <p14:creationId xmlns:p14="http://schemas.microsoft.com/office/powerpoint/2010/main" val="21601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Introduction: </a:t>
            </a:r>
            <a:r>
              <a:rPr lang="fr-CH" dirty="0" err="1" smtClean="0"/>
              <a:t>Magnets</a:t>
            </a:r>
            <a:r>
              <a:rPr lang="fr-CH" dirty="0" smtClean="0"/>
              <a:t> to </a:t>
            </a:r>
            <a:r>
              <a:rPr lang="fr-CH" dirty="0" err="1" smtClean="0"/>
              <a:t>coat</a:t>
            </a:r>
            <a:r>
              <a:rPr lang="fr-CH" dirty="0" smtClean="0"/>
              <a:t> in situ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924" y="1173935"/>
            <a:ext cx="3057316" cy="43200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211565" y="2177386"/>
            <a:ext cx="1254034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211565" y="2938108"/>
            <a:ext cx="1254034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1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75594" y="19998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QA: SEY </a:t>
            </a:r>
            <a:r>
              <a:rPr lang="fr-CH" dirty="0" err="1" smtClean="0"/>
              <a:t>examples</a:t>
            </a:r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595" y="944600"/>
            <a:ext cx="4660271" cy="46602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77758" y="1493822"/>
            <a:ext cx="226337" cy="4436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20182" y="1701352"/>
            <a:ext cx="231906" cy="4436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158642" y="5572638"/>
            <a:ext cx="7686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First test of coating a QF tube</a:t>
            </a:r>
          </a:p>
          <a:p>
            <a:pPr algn="ctr"/>
            <a:r>
              <a:rPr lang="en-GB" dirty="0" smtClean="0"/>
              <a:t>24h coating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36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75594" y="19998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QA: SEY </a:t>
            </a:r>
            <a:r>
              <a:rPr lang="fr-CH" dirty="0" err="1" smtClean="0"/>
              <a:t>examples</a:t>
            </a:r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58642" y="5572638"/>
            <a:ext cx="7686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First test of coating a QF tube</a:t>
            </a:r>
          </a:p>
          <a:p>
            <a:pPr algn="ctr"/>
            <a:r>
              <a:rPr lang="en-GB" dirty="0" smtClean="0"/>
              <a:t>24h coating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28372" y="2642836"/>
            <a:ext cx="2735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Middle (SEM: 415±8 nm)</a:t>
            </a:r>
          </a:p>
          <a:p>
            <a:r>
              <a:rPr lang="en-GB" dirty="0" smtClean="0"/>
              <a:t>Edge (</a:t>
            </a:r>
            <a:r>
              <a:rPr lang="en-GB" dirty="0"/>
              <a:t>SEM: </a:t>
            </a:r>
            <a:r>
              <a:rPr lang="en-GB" dirty="0" smtClean="0"/>
              <a:t>205±65 </a:t>
            </a:r>
            <a:r>
              <a:rPr lang="en-GB" dirty="0"/>
              <a:t>nm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08" y="861213"/>
            <a:ext cx="5785164" cy="433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2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Future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support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173935"/>
            <a:ext cx="8229600" cy="43503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/>
              <a:buChar char="•"/>
              <a:tabLst/>
              <a:defRPr kumimoji="0"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Coat</a:t>
            </a:r>
            <a:r>
              <a:rPr lang="fr-CH" dirty="0" smtClean="0"/>
              <a:t> 2 MBB</a:t>
            </a:r>
            <a:r>
              <a:rPr lang="fr-CH" dirty="0"/>
              <a:t> </a:t>
            </a:r>
            <a:r>
              <a:rPr lang="fr-CH" dirty="0" err="1" smtClean="0"/>
              <a:t>dipoles</a:t>
            </a:r>
            <a:r>
              <a:rPr lang="fr-CH" dirty="0" smtClean="0"/>
              <a:t> in </a:t>
            </a:r>
            <a:r>
              <a:rPr lang="fr-CH" dirty="0" err="1" smtClean="0"/>
              <a:t>series</a:t>
            </a:r>
            <a:endParaRPr lang="fr-CH" dirty="0" smtClean="0"/>
          </a:p>
          <a:p>
            <a:r>
              <a:rPr lang="fr-CH" dirty="0" err="1" smtClean="0"/>
              <a:t>Coat</a:t>
            </a:r>
            <a:r>
              <a:rPr lang="fr-CH" dirty="0" smtClean="0"/>
              <a:t> a QF </a:t>
            </a:r>
            <a:r>
              <a:rPr lang="fr-CH" dirty="0" err="1" smtClean="0"/>
              <a:t>quadrupole</a:t>
            </a:r>
            <a:endParaRPr lang="fr-CH" dirty="0" smtClean="0"/>
          </a:p>
          <a:p>
            <a:r>
              <a:rPr lang="fr-CH" dirty="0" smtClean="0"/>
              <a:t>Optimise </a:t>
            </a:r>
            <a:r>
              <a:rPr lang="fr-CH" dirty="0" err="1" smtClean="0"/>
              <a:t>deposition</a:t>
            </a:r>
            <a:r>
              <a:rPr lang="fr-CH" dirty="0" smtClean="0"/>
              <a:t> time of MBB and QF</a:t>
            </a:r>
          </a:p>
          <a:p>
            <a:r>
              <a:rPr lang="fr-CH" dirty="0" err="1" smtClean="0"/>
              <a:t>Coat</a:t>
            </a:r>
            <a:r>
              <a:rPr lang="fr-CH" dirty="0" smtClean="0"/>
              <a:t> MBB by </a:t>
            </a:r>
            <a:r>
              <a:rPr lang="fr-CH" dirty="0" err="1" smtClean="0"/>
              <a:t>hollow</a:t>
            </a:r>
            <a:r>
              <a:rPr lang="fr-CH" dirty="0" smtClean="0"/>
              <a:t> cathode </a:t>
            </a:r>
            <a:r>
              <a:rPr lang="fr-CH" dirty="0" err="1" smtClean="0"/>
              <a:t>sputtering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triangular</a:t>
            </a:r>
            <a:r>
              <a:rPr lang="fr-CH" dirty="0" smtClean="0"/>
              <a:t> </a:t>
            </a:r>
            <a:r>
              <a:rPr lang="fr-CH" dirty="0" err="1" smtClean="0"/>
              <a:t>cells</a:t>
            </a:r>
            <a:endParaRPr lang="fr-CH" dirty="0" smtClean="0"/>
          </a:p>
          <a:p>
            <a:r>
              <a:rPr lang="fr-CH" dirty="0" smtClean="0"/>
              <a:t>Help </a:t>
            </a:r>
            <a:r>
              <a:rPr lang="fr-CH" dirty="0" err="1" smtClean="0"/>
              <a:t>with</a:t>
            </a:r>
            <a:r>
              <a:rPr lang="fr-CH" dirty="0" smtClean="0"/>
              <a:t> EYETS!</a:t>
            </a:r>
          </a:p>
          <a:p>
            <a:r>
              <a:rPr lang="fr-CH" dirty="0" smtClean="0"/>
              <a:t>XPS </a:t>
            </a:r>
            <a:r>
              <a:rPr lang="fr-CH" dirty="0" err="1" smtClean="0"/>
              <a:t>analysis</a:t>
            </a:r>
            <a:r>
              <a:rPr lang="fr-CH" dirty="0" smtClean="0"/>
              <a:t> on Ozone </a:t>
            </a:r>
            <a:r>
              <a:rPr lang="fr-CH" dirty="0" err="1" smtClean="0"/>
              <a:t>etched</a:t>
            </a:r>
            <a:r>
              <a:rPr lang="fr-CH" dirty="0" smtClean="0"/>
              <a:t> </a:t>
            </a:r>
            <a:r>
              <a:rPr lang="fr-CH" dirty="0" err="1" smtClean="0"/>
              <a:t>samples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pPr marL="749808" lvl="2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41696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Risk assessment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After coating ( endoscope + IR)</a:t>
            </a:r>
          </a:p>
          <a:p>
            <a:pPr lvl="1"/>
            <a:r>
              <a:rPr lang="en-GB" smtClean="0"/>
              <a:t>Sooth</a:t>
            </a:r>
          </a:p>
          <a:p>
            <a:pPr lvl="1"/>
            <a:r>
              <a:rPr lang="en-GB" smtClean="0"/>
              <a:t>Peel off</a:t>
            </a:r>
          </a:p>
          <a:p>
            <a:pPr lvl="1"/>
            <a:r>
              <a:rPr lang="en-GB" smtClean="0"/>
              <a:t>SEY</a:t>
            </a:r>
            <a:r>
              <a:rPr lang="en-GB" baseline="-25000" smtClean="0"/>
              <a:t>MBB</a:t>
            </a:r>
            <a:r>
              <a:rPr lang="en-GB" smtClean="0"/>
              <a:t> &lt; 1.10 and SEY</a:t>
            </a:r>
            <a:r>
              <a:rPr lang="en-GB" baseline="-25000" smtClean="0"/>
              <a:t>QF</a:t>
            </a:r>
            <a:r>
              <a:rPr lang="en-GB" smtClean="0"/>
              <a:t>&lt; 1.05</a:t>
            </a:r>
          </a:p>
          <a:p>
            <a:pPr lvl="1"/>
            <a:r>
              <a:rPr lang="en-GB" smtClean="0"/>
              <a:t>Inhomogeneous coating (Discoloration, transverse thickness variations, uncoated regions)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909874" y="2734147"/>
            <a:ext cx="5626728" cy="67926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41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Future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support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1173935"/>
            <a:ext cx="8229600" cy="43503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/>
              <a:buChar char="•"/>
              <a:tabLst/>
              <a:defRPr kumimoji="0"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Coat</a:t>
            </a:r>
            <a:r>
              <a:rPr lang="fr-CH" dirty="0" smtClean="0"/>
              <a:t> 2 MBB</a:t>
            </a:r>
            <a:r>
              <a:rPr lang="fr-CH" dirty="0"/>
              <a:t> </a:t>
            </a:r>
            <a:r>
              <a:rPr lang="fr-CH" dirty="0" err="1" smtClean="0"/>
              <a:t>dipoles</a:t>
            </a:r>
            <a:r>
              <a:rPr lang="fr-CH" dirty="0" smtClean="0"/>
              <a:t> in </a:t>
            </a:r>
            <a:r>
              <a:rPr lang="fr-CH" dirty="0" err="1" smtClean="0"/>
              <a:t>series</a:t>
            </a:r>
            <a:endParaRPr lang="fr-CH" dirty="0" smtClean="0"/>
          </a:p>
          <a:p>
            <a:r>
              <a:rPr lang="fr-CH" dirty="0" err="1" smtClean="0"/>
              <a:t>Coat</a:t>
            </a:r>
            <a:r>
              <a:rPr lang="fr-CH" dirty="0" smtClean="0"/>
              <a:t> a QF </a:t>
            </a:r>
            <a:r>
              <a:rPr lang="fr-CH" dirty="0" err="1" smtClean="0"/>
              <a:t>quadrupole</a:t>
            </a:r>
            <a:endParaRPr lang="fr-CH" dirty="0" smtClean="0"/>
          </a:p>
          <a:p>
            <a:r>
              <a:rPr lang="fr-CH" dirty="0" smtClean="0"/>
              <a:t>Optimise </a:t>
            </a:r>
            <a:r>
              <a:rPr lang="fr-CH" dirty="0" err="1" smtClean="0"/>
              <a:t>deposition</a:t>
            </a:r>
            <a:r>
              <a:rPr lang="fr-CH" dirty="0" smtClean="0"/>
              <a:t> time of MBB and QF</a:t>
            </a:r>
          </a:p>
          <a:p>
            <a:r>
              <a:rPr lang="fr-CH" dirty="0" err="1" smtClean="0"/>
              <a:t>Coat</a:t>
            </a:r>
            <a:r>
              <a:rPr lang="fr-CH" dirty="0" smtClean="0"/>
              <a:t> MBB by </a:t>
            </a:r>
            <a:r>
              <a:rPr lang="fr-CH" dirty="0" err="1" smtClean="0"/>
              <a:t>hollow</a:t>
            </a:r>
            <a:r>
              <a:rPr lang="fr-CH" dirty="0" smtClean="0"/>
              <a:t> cathode </a:t>
            </a:r>
            <a:r>
              <a:rPr lang="fr-CH" dirty="0" err="1" smtClean="0"/>
              <a:t>sputtering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triangular</a:t>
            </a:r>
            <a:r>
              <a:rPr lang="fr-CH" dirty="0" smtClean="0"/>
              <a:t> </a:t>
            </a:r>
            <a:r>
              <a:rPr lang="fr-CH" dirty="0" err="1" smtClean="0"/>
              <a:t>cells</a:t>
            </a:r>
            <a:endParaRPr lang="fr-CH" dirty="0" smtClean="0"/>
          </a:p>
          <a:p>
            <a:r>
              <a:rPr lang="fr-CH" dirty="0" smtClean="0"/>
              <a:t>Help </a:t>
            </a:r>
            <a:r>
              <a:rPr lang="fr-CH" dirty="0" err="1" smtClean="0"/>
              <a:t>with</a:t>
            </a:r>
            <a:r>
              <a:rPr lang="fr-CH" dirty="0" smtClean="0"/>
              <a:t> EYETS!</a:t>
            </a:r>
          </a:p>
          <a:p>
            <a:r>
              <a:rPr lang="fr-CH" dirty="0" smtClean="0"/>
              <a:t>XPS </a:t>
            </a:r>
            <a:r>
              <a:rPr lang="fr-CH" dirty="0" err="1" smtClean="0"/>
              <a:t>analysis</a:t>
            </a:r>
            <a:r>
              <a:rPr lang="fr-CH" dirty="0" smtClean="0"/>
              <a:t> on Ozone </a:t>
            </a:r>
            <a:r>
              <a:rPr lang="fr-CH" dirty="0" err="1" smtClean="0"/>
              <a:t>etched</a:t>
            </a:r>
            <a:r>
              <a:rPr lang="fr-CH" dirty="0" smtClean="0"/>
              <a:t> </a:t>
            </a:r>
            <a:r>
              <a:rPr lang="fr-CH" dirty="0" err="1" smtClean="0"/>
              <a:t>samples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pPr marL="749808" lvl="2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18923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2011679"/>
            <a:ext cx="8226854" cy="179396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SEY meeting:</a:t>
            </a:r>
            <a:br>
              <a:rPr lang="en-GB" dirty="0" smtClean="0"/>
            </a:br>
            <a:r>
              <a:rPr lang="en-GB" dirty="0" smtClean="0"/>
              <a:t>SPS-</a:t>
            </a:r>
            <a:r>
              <a:rPr lang="en-GB" dirty="0" err="1" smtClean="0"/>
              <a:t>aC</a:t>
            </a:r>
            <a:r>
              <a:rPr lang="en-GB" dirty="0" smtClean="0"/>
              <a:t> activities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1/19/2016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SPS-</a:t>
            </a:r>
            <a:r>
              <a:rPr lang="en-US" dirty="0" err="1" smtClean="0"/>
              <a:t>aC</a:t>
            </a:r>
            <a:r>
              <a:rPr lang="en-US" dirty="0" smtClean="0"/>
              <a:t> activities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90456" y="5610554"/>
            <a:ext cx="2315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By </a:t>
            </a:r>
            <a:r>
              <a:rPr lang="en-GB" sz="2000" baseline="0" dirty="0" smtClean="0"/>
              <a:t>M. Van Gompel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87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19114" y="932907"/>
            <a:ext cx="8316974" cy="53336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/>
              <a:buChar char="•"/>
              <a:tabLst/>
              <a:defRPr kumimoji="0"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Introduction</a:t>
            </a:r>
          </a:p>
          <a:p>
            <a:pPr lvl="1"/>
            <a:r>
              <a:rPr lang="fr-CH" dirty="0" err="1" smtClean="0"/>
              <a:t>Magnets</a:t>
            </a:r>
            <a:r>
              <a:rPr lang="fr-CH" dirty="0" smtClean="0"/>
              <a:t> to </a:t>
            </a:r>
            <a:r>
              <a:rPr lang="fr-CH" dirty="0" err="1" smtClean="0"/>
              <a:t>coat</a:t>
            </a:r>
            <a:r>
              <a:rPr lang="fr-CH" dirty="0" smtClean="0"/>
              <a:t> in situ</a:t>
            </a:r>
          </a:p>
          <a:p>
            <a:r>
              <a:rPr lang="fr-CH" dirty="0" smtClean="0"/>
              <a:t>Cathodes</a:t>
            </a:r>
          </a:p>
          <a:p>
            <a:pPr lvl="1"/>
            <a:r>
              <a:rPr lang="fr-CH" dirty="0" smtClean="0"/>
              <a:t>MBB</a:t>
            </a:r>
          </a:p>
          <a:p>
            <a:pPr lvl="1"/>
            <a:r>
              <a:rPr lang="fr-CH" dirty="0" smtClean="0"/>
              <a:t>QF</a:t>
            </a:r>
          </a:p>
          <a:p>
            <a:r>
              <a:rPr lang="fr-CH" dirty="0" err="1" smtClean="0"/>
              <a:t>Quality</a:t>
            </a:r>
            <a:r>
              <a:rPr lang="fr-CH" dirty="0" smtClean="0"/>
              <a:t> assurance</a:t>
            </a:r>
          </a:p>
          <a:p>
            <a:pPr lvl="1"/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endParaRPr lang="fr-CH" dirty="0" smtClean="0"/>
          </a:p>
          <a:p>
            <a:pPr lvl="1"/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endParaRPr lang="fr-CH" dirty="0" smtClean="0"/>
          </a:p>
          <a:p>
            <a:pPr lvl="1"/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r>
              <a:rPr lang="fr-CH" dirty="0" smtClean="0"/>
              <a:t> -&gt; SEY</a:t>
            </a:r>
          </a:p>
          <a:p>
            <a:r>
              <a:rPr lang="fr-CH" dirty="0" smtClean="0"/>
              <a:t>Future </a:t>
            </a:r>
            <a:r>
              <a:rPr lang="fr-CH" dirty="0" err="1" smtClean="0"/>
              <a:t>activities</a:t>
            </a:r>
            <a:endParaRPr lang="fr-CH" dirty="0" smtClean="0"/>
          </a:p>
          <a:p>
            <a:endParaRPr lang="fr-CH" dirty="0" smtClean="0"/>
          </a:p>
          <a:p>
            <a:pPr marL="749808" lvl="2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1781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19114" y="932907"/>
            <a:ext cx="8316974" cy="53336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marR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Arial"/>
              <a:buChar char="•"/>
              <a:tabLst/>
              <a:defRPr kumimoji="0"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Introduction</a:t>
            </a:r>
          </a:p>
          <a:p>
            <a:pPr lvl="1"/>
            <a:r>
              <a:rPr lang="fr-CH" dirty="0" err="1" smtClean="0"/>
              <a:t>Magnets</a:t>
            </a:r>
            <a:r>
              <a:rPr lang="fr-CH" dirty="0" smtClean="0"/>
              <a:t> to </a:t>
            </a:r>
            <a:r>
              <a:rPr lang="fr-CH" dirty="0" err="1" smtClean="0"/>
              <a:t>coat</a:t>
            </a:r>
            <a:r>
              <a:rPr lang="fr-CH" dirty="0" smtClean="0"/>
              <a:t> in situ</a:t>
            </a:r>
          </a:p>
          <a:p>
            <a:r>
              <a:rPr lang="fr-CH" dirty="0" smtClean="0"/>
              <a:t>Cathodes</a:t>
            </a:r>
          </a:p>
          <a:p>
            <a:pPr lvl="1"/>
            <a:r>
              <a:rPr lang="fr-CH" dirty="0" smtClean="0"/>
              <a:t>MBB</a:t>
            </a:r>
          </a:p>
          <a:p>
            <a:pPr lvl="1"/>
            <a:r>
              <a:rPr lang="fr-CH" dirty="0" smtClean="0"/>
              <a:t>QF</a:t>
            </a:r>
          </a:p>
          <a:p>
            <a:r>
              <a:rPr lang="fr-CH" dirty="0" err="1" smtClean="0"/>
              <a:t>Quality</a:t>
            </a:r>
            <a:r>
              <a:rPr lang="fr-CH" dirty="0" smtClean="0"/>
              <a:t> assurance</a:t>
            </a:r>
          </a:p>
          <a:p>
            <a:pPr lvl="1"/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endParaRPr lang="fr-CH" dirty="0" smtClean="0"/>
          </a:p>
          <a:p>
            <a:pPr lvl="1"/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endParaRPr lang="fr-CH" dirty="0" smtClean="0"/>
          </a:p>
          <a:p>
            <a:pPr lvl="1"/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r>
              <a:rPr lang="fr-CH" dirty="0" smtClean="0"/>
              <a:t> -&gt; SEY team</a:t>
            </a:r>
          </a:p>
          <a:p>
            <a:r>
              <a:rPr lang="fr-CH" dirty="0" smtClean="0"/>
              <a:t>Future </a:t>
            </a:r>
            <a:r>
              <a:rPr lang="fr-CH" dirty="0" err="1" smtClean="0"/>
              <a:t>activities</a:t>
            </a:r>
            <a:endParaRPr lang="fr-CH" dirty="0" smtClean="0"/>
          </a:p>
          <a:p>
            <a:endParaRPr lang="fr-CH" dirty="0" smtClean="0"/>
          </a:p>
          <a:p>
            <a:pPr marL="749808" lvl="2" indent="0">
              <a:buNone/>
            </a:pPr>
            <a:endParaRPr lang="fr-CH" dirty="0" smtClean="0"/>
          </a:p>
        </p:txBody>
      </p:sp>
      <p:sp>
        <p:nvSpPr>
          <p:cNvPr id="9" name="Oval 8"/>
          <p:cNvSpPr/>
          <p:nvPr/>
        </p:nvSpPr>
        <p:spPr>
          <a:xfrm>
            <a:off x="135449" y="4313848"/>
            <a:ext cx="5047307" cy="67926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3.bp.blogspot.com/-qUH2sD4GWB0/UUn5xBphLjI/AAAAAAAAA2o/MMYWv7n8sNw/s1600/thumb-up-terminator+pablo+M+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817" y="3503689"/>
            <a:ext cx="3252237" cy="26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34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Introduction: </a:t>
            </a:r>
            <a:r>
              <a:rPr lang="fr-CH" dirty="0" err="1" smtClean="0"/>
              <a:t>Magnets</a:t>
            </a:r>
            <a:r>
              <a:rPr lang="fr-CH" dirty="0" smtClean="0"/>
              <a:t> to </a:t>
            </a:r>
            <a:r>
              <a:rPr lang="fr-CH" dirty="0" err="1" smtClean="0"/>
              <a:t>coat</a:t>
            </a:r>
            <a:r>
              <a:rPr lang="fr-CH" dirty="0" smtClean="0"/>
              <a:t> in situ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30875"/>
            <a:ext cx="3046639" cy="43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26" y="964199"/>
            <a:ext cx="3057316" cy="4320000"/>
          </a:xfrm>
          <a:prstGeom prst="rect">
            <a:avLst/>
          </a:prstGeom>
        </p:spPr>
      </p:pic>
      <p:pic>
        <p:nvPicPr>
          <p:cNvPr id="8" name="Picture 64" descr="IMG_2374"/>
          <p:cNvPicPr>
            <a:picLocks noChangeAspect="1" noChangeArrowheads="1"/>
          </p:cNvPicPr>
          <p:nvPr/>
        </p:nvPicPr>
        <p:blipFill>
          <a:blip r:embed="rId4" cstate="print"/>
          <a:srcRect l="13889" t="35185" b="12963"/>
          <a:stretch>
            <a:fillRect/>
          </a:stretch>
        </p:blipFill>
        <p:spPr bwMode="auto">
          <a:xfrm>
            <a:off x="70020" y="3628143"/>
            <a:ext cx="4513163" cy="20394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3" t="8872" r="2589" b="32884"/>
          <a:stretch/>
        </p:blipFill>
        <p:spPr>
          <a:xfrm>
            <a:off x="4583183" y="3628143"/>
            <a:ext cx="3838445" cy="20394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Oval 9"/>
          <p:cNvSpPr/>
          <p:nvPr/>
        </p:nvSpPr>
        <p:spPr>
          <a:xfrm>
            <a:off x="1443655" y="1351734"/>
            <a:ext cx="949898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443655" y="2143621"/>
            <a:ext cx="949898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090567" y="2051670"/>
            <a:ext cx="1254034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090567" y="2686676"/>
            <a:ext cx="1254034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kstvak 1"/>
          <p:cNvSpPr txBox="1"/>
          <p:nvPr/>
        </p:nvSpPr>
        <p:spPr>
          <a:xfrm>
            <a:off x="3596640" y="1332411"/>
            <a:ext cx="13174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Low SEY:</a:t>
            </a:r>
          </a:p>
          <a:p>
            <a:r>
              <a:rPr lang="nl-BE" b="1" dirty="0" err="1" smtClean="0"/>
              <a:t>S</a:t>
            </a:r>
            <a:r>
              <a:rPr lang="nl-BE" dirty="0" err="1" smtClean="0"/>
              <a:t>econdary</a:t>
            </a:r>
            <a:endParaRPr lang="nl-BE" dirty="0" smtClean="0"/>
          </a:p>
          <a:p>
            <a:r>
              <a:rPr lang="nl-BE" b="1" dirty="0" err="1" smtClean="0"/>
              <a:t>E</a:t>
            </a:r>
            <a:r>
              <a:rPr lang="nl-BE" dirty="0" err="1" smtClean="0"/>
              <a:t>lectron</a:t>
            </a:r>
            <a:endParaRPr lang="nl-BE" dirty="0" smtClean="0"/>
          </a:p>
          <a:p>
            <a:r>
              <a:rPr lang="nl-BE" b="1" dirty="0" err="1" smtClean="0"/>
              <a:t>Y</a:t>
            </a:r>
            <a:r>
              <a:rPr lang="nl-BE" dirty="0" err="1" smtClean="0"/>
              <a:t>ield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9342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234127"/>
            <a:ext cx="7470648" cy="93980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Cathodes: MBB cathode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36938"/>
            <a:ext cx="4324121" cy="27732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4704771"/>
            <a:ext cx="85355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Main train is 2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Robust and easy to repair/assemble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Coat 2 MBB dipoles in series (13.28 m): Total cathode length of 13.43</a:t>
            </a:r>
            <a:endParaRPr lang="en-GB" sz="2000" dirty="0" smtClean="0"/>
          </a:p>
          <a:p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80411" y="664733"/>
            <a:ext cx="4685102" cy="468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36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86528"/>
            <a:ext cx="7470648" cy="93980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QF cathode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77" y="1070919"/>
            <a:ext cx="4358773" cy="27679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640" y="1007075"/>
            <a:ext cx="4586359" cy="45863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8281" y="3902675"/>
            <a:ext cx="44093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Follows contour of QF tube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Wider cathode since larger surface needs coating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Triangular cells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1.7 meter cathode (2 trains)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1/19/2016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SPS-aC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Introduction: </a:t>
            </a:r>
            <a:r>
              <a:rPr lang="fr-CH" dirty="0" err="1" smtClean="0"/>
              <a:t>Magnets</a:t>
            </a:r>
            <a:r>
              <a:rPr lang="fr-CH" dirty="0" smtClean="0"/>
              <a:t> to </a:t>
            </a:r>
            <a:r>
              <a:rPr lang="fr-CH" dirty="0" err="1" smtClean="0"/>
              <a:t>coat</a:t>
            </a:r>
            <a:r>
              <a:rPr lang="fr-CH" dirty="0" smtClean="0"/>
              <a:t> in situ</a:t>
            </a:r>
            <a:br>
              <a:rPr lang="fr-CH" dirty="0" smtClean="0"/>
            </a:b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917" y="1084784"/>
            <a:ext cx="3046639" cy="43200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627986" y="1477450"/>
            <a:ext cx="949898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27986" y="2269337"/>
            <a:ext cx="949898" cy="251433"/>
          </a:xfrm>
          <a:prstGeom prst="ellipse">
            <a:avLst/>
          </a:prstGeom>
          <a:noFill/>
          <a:ln w="139700">
            <a:solidFill>
              <a:srgbClr val="FF0000"/>
            </a:solidFill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6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SPS-</a:t>
            </a:r>
            <a:r>
              <a:rPr lang="en-US" dirty="0" err="1"/>
              <a:t>aC</a:t>
            </a:r>
            <a:r>
              <a:rPr lang="en-US" dirty="0"/>
              <a:t>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4128"/>
            <a:ext cx="7470648" cy="93980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QA: SEY </a:t>
            </a:r>
            <a:r>
              <a:rPr lang="fr-CH" dirty="0" err="1" smtClean="0"/>
              <a:t>examples</a:t>
            </a:r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336" y="704031"/>
            <a:ext cx="6095238" cy="4571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7984" y="5351227"/>
            <a:ext cx="7686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First test of 2 MBB tubes in series with pumping group on right side</a:t>
            </a:r>
          </a:p>
          <a:p>
            <a:pPr algn="ctr"/>
            <a:r>
              <a:rPr lang="en-GB" dirty="0" smtClean="0"/>
              <a:t> </a:t>
            </a:r>
            <a:r>
              <a:rPr lang="en-GB" b="1" dirty="0" smtClean="0"/>
              <a:t>4.5 hour coating</a:t>
            </a:r>
          </a:p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188451" y="353084"/>
            <a:ext cx="18378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Left (13.2 m)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/>
              <a:t>Middle (6.6 m)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Right (0 m): injection </a:t>
            </a:r>
          </a:p>
          <a:p>
            <a:r>
              <a:rPr lang="en-GB" dirty="0" smtClean="0"/>
              <a:t>and pumping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31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1804</TotalTime>
  <Words>428</Words>
  <Application>Microsoft Office PowerPoint</Application>
  <PresentationFormat>On-screen Show (4:3)</PresentationFormat>
  <Paragraphs>144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Optima</vt:lpstr>
      <vt:lpstr>CERNCorporate4-3</vt:lpstr>
      <vt:lpstr>PowerPoint Presentation</vt:lpstr>
      <vt:lpstr>SEY meeting: SPS-aC activities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Mauro Taborelli</cp:lastModifiedBy>
  <cp:revision>33</cp:revision>
  <dcterms:created xsi:type="dcterms:W3CDTF">2012-11-30T11:04:26Z</dcterms:created>
  <dcterms:modified xsi:type="dcterms:W3CDTF">2016-03-07T07:18:33Z</dcterms:modified>
</cp:coreProperties>
</file>