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666666"/>
    <a:srgbClr val="EAEAEA"/>
    <a:srgbClr val="FDBB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91" autoAdjust="0"/>
  </p:normalViewPr>
  <p:slideViewPr>
    <p:cSldViewPr snapToGrid="0" snapToObjects="1">
      <p:cViewPr>
        <p:scale>
          <a:sx n="100" d="100"/>
          <a:sy n="100" d="100"/>
        </p:scale>
        <p:origin x="-498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51660-0934-124D-A4B3-496C7F320307}" type="datetimeFigureOut">
              <a:rPr lang="de-DE" smtClean="0"/>
              <a:t>03.03.2016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A3EDE-7EBB-0F4A-80C2-34DB9D2E2ED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215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828EF-C252-394A-93BF-1C478CFA0896}" type="datetimeFigureOut">
              <a:rPr lang="de-DE" smtClean="0"/>
              <a:t>03.03.2016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02386-BEE7-5D4D-B4E7-4BB579C4788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019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fair-mesh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11489" r="5373" b="5511"/>
          <a:stretch/>
        </p:blipFill>
        <p:spPr>
          <a:xfrm>
            <a:off x="110437" y="1417154"/>
            <a:ext cx="8926586" cy="50562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251563" y="3244364"/>
            <a:ext cx="6607516" cy="779866"/>
          </a:xfrm>
        </p:spPr>
        <p:txBody>
          <a:bodyPr anchor="b" anchorCtr="0">
            <a:noAutofit/>
          </a:bodyPr>
          <a:lstStyle>
            <a:lvl1pPr algn="ctr">
              <a:defRPr sz="3600">
                <a:solidFill>
                  <a:srgbClr val="333333"/>
                </a:solidFill>
              </a:defRPr>
            </a:lvl1pPr>
          </a:lstStyle>
          <a:p>
            <a:r>
              <a:rPr lang="en-US" dirty="0" smtClean="0"/>
              <a:t>Modified </a:t>
            </a:r>
            <a:r>
              <a:rPr lang="en-US" dirty="0" err="1" smtClean="0"/>
              <a:t>pyECloud</a:t>
            </a:r>
            <a:r>
              <a:rPr lang="en-US" dirty="0" smtClean="0"/>
              <a:t> code and main results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024230"/>
            <a:ext cx="6400800" cy="58466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M. Sapinski, D. </a:t>
            </a:r>
            <a:r>
              <a:rPr lang="en-US" dirty="0" err="1" smtClean="0"/>
              <a:t>Vilsmeier</a:t>
            </a:r>
            <a:r>
              <a:rPr lang="en-US" dirty="0" smtClean="0"/>
              <a:t>, M. </a:t>
            </a:r>
            <a:r>
              <a:rPr lang="en-US" dirty="0" err="1" smtClean="0"/>
              <a:t>Patecki</a:t>
            </a:r>
            <a:endParaRPr lang="de-DE" dirty="0"/>
          </a:p>
        </p:txBody>
      </p:sp>
      <p:grpSp>
        <p:nvGrpSpPr>
          <p:cNvPr id="12" name="Gruppierung 11"/>
          <p:cNvGrpSpPr/>
          <p:nvPr userDrawn="1"/>
        </p:nvGrpSpPr>
        <p:grpSpPr>
          <a:xfrm>
            <a:off x="3193470" y="150090"/>
            <a:ext cx="5615712" cy="845209"/>
            <a:chOff x="3193470" y="150090"/>
            <a:chExt cx="5615712" cy="845209"/>
          </a:xfrm>
        </p:grpSpPr>
        <p:sp>
          <p:nvSpPr>
            <p:cNvPr id="9" name="Rechteck 8"/>
            <p:cNvSpPr/>
            <p:nvPr userDrawn="1"/>
          </p:nvSpPr>
          <p:spPr>
            <a:xfrm>
              <a:off x="7031182" y="150090"/>
              <a:ext cx="1778000" cy="5605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Textfeld 7"/>
            <p:cNvSpPr txBox="1"/>
            <p:nvPr userDrawn="1"/>
          </p:nvSpPr>
          <p:spPr>
            <a:xfrm>
              <a:off x="3193470" y="595189"/>
              <a:ext cx="55308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000" dirty="0" smtClean="0">
                  <a:solidFill>
                    <a:srgbClr val="333333"/>
                  </a:solidFill>
                  <a:latin typeface="Arial"/>
                  <a:cs typeface="Arial"/>
                </a:rPr>
                <a:t>GSI Helmholtzzentrum für Schwerionenforschung GmbH</a:t>
              </a:r>
            </a:p>
            <a:p>
              <a:pPr algn="r"/>
              <a:endParaRPr lang="de-DE" sz="1000" dirty="0">
                <a:solidFill>
                  <a:srgbClr val="333333"/>
                </a:solidFill>
                <a:latin typeface="Arial"/>
                <a:cs typeface="Arial"/>
              </a:endParaRPr>
            </a:p>
          </p:txBody>
        </p:sp>
        <p:pic>
          <p:nvPicPr>
            <p:cNvPr id="10" name="Bild 9" descr="GSI_Logo_rgb.pn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7965" y="178975"/>
              <a:ext cx="1349516" cy="449839"/>
            </a:xfrm>
            <a:prstGeom prst="rect">
              <a:avLst/>
            </a:prstGeom>
          </p:spPr>
        </p:pic>
      </p:grpSp>
      <p:sp>
        <p:nvSpPr>
          <p:cNvPr id="13" name="Rechteck 12"/>
          <p:cNvSpPr/>
          <p:nvPr userDrawn="1"/>
        </p:nvSpPr>
        <p:spPr>
          <a:xfrm>
            <a:off x="404091" y="6650182"/>
            <a:ext cx="3371273" cy="20781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993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22565" y="271335"/>
            <a:ext cx="6242342" cy="78755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Outlook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23544" y="6552643"/>
            <a:ext cx="8252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04.03.16</a:t>
            </a:r>
            <a:endParaRPr lang="de-DE" dirty="0"/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27944" y="6552643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 dirty="0" smtClean="0"/>
              <a:t>M. Sapinski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7664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04.03.16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 dirty="0" smtClean="0"/>
              <a:t>M. Sapinski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602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04.03.16</a:t>
            </a:r>
            <a:endParaRPr lang="de-DE" dirty="0"/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 dirty="0" smtClean="0"/>
              <a:t>M. Sapinski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9792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04.03.16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US" smtClean="0"/>
              <a:t>M. Sapinski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0585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9144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965" y="259790"/>
            <a:ext cx="1349516" cy="449839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0" y="1068273"/>
            <a:ext cx="9144000" cy="0"/>
          </a:xfrm>
          <a:prstGeom prst="line">
            <a:avLst/>
          </a:prstGeom>
          <a:ln w="2540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35267" y="6620368"/>
            <a:ext cx="378083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solidFill>
                  <a:srgbClr val="333333"/>
                </a:solidFill>
                <a:latin typeface="Arial"/>
                <a:cs typeface="Arial"/>
              </a:rPr>
              <a:t>GSI Helmholtzzentrum für Schwerionenforschung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22565" y="270000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Rechteck 3"/>
          <p:cNvSpPr>
            <a:spLocks/>
          </p:cNvSpPr>
          <p:nvPr/>
        </p:nvSpPr>
        <p:spPr>
          <a:xfrm>
            <a:off x="-1" y="939485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00456" y="6552643"/>
            <a:ext cx="848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r>
              <a:rPr lang="de-DE" smtClean="0"/>
              <a:t>04.03.16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en-US" dirty="0" smtClean="0"/>
              <a:t>M. Sapinski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188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The modified pyECLOUD code and main results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019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DDCS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54" y="1264644"/>
            <a:ext cx="4571429" cy="3200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10</a:t>
            </a:fld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04.03.16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M. Sapinski</a:t>
            </a:r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310" y="4324238"/>
            <a:ext cx="4571429" cy="17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123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Correction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565" y="1450685"/>
            <a:ext cx="4829750" cy="490358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For a given electron </a:t>
            </a:r>
            <a:r>
              <a:rPr lang="en-US" sz="2000" dirty="0" err="1" smtClean="0"/>
              <a:t>gyroradius</a:t>
            </a:r>
            <a:r>
              <a:rPr lang="en-US" sz="2000" dirty="0" smtClean="0"/>
              <a:t> – the PSF is known and could be </a:t>
            </a:r>
            <a:r>
              <a:rPr lang="en-US" sz="2000" dirty="0" err="1" smtClean="0"/>
              <a:t>deconvoluted</a:t>
            </a:r>
            <a:endParaRPr lang="en-US" sz="2000" dirty="0" smtClean="0"/>
          </a:p>
          <a:p>
            <a:r>
              <a:rPr lang="en-US" sz="2000" dirty="0" smtClean="0"/>
              <a:t>“Electron sieve” (or a slit) is needed</a:t>
            </a:r>
          </a:p>
          <a:p>
            <a:r>
              <a:rPr lang="en-US" sz="2000" dirty="0" err="1" smtClean="0"/>
              <a:t>Dominik</a:t>
            </a:r>
            <a:r>
              <a:rPr lang="en-US" sz="2000" dirty="0" smtClean="0"/>
              <a:t> shows that using sieve able to reconstruct electron </a:t>
            </a:r>
            <a:r>
              <a:rPr lang="en-US" sz="2000" dirty="0" err="1" smtClean="0"/>
              <a:t>gyroradius</a:t>
            </a:r>
            <a:r>
              <a:rPr lang="en-US" sz="2000" dirty="0" smtClean="0"/>
              <a:t> with 25 um resolution, a very good correction is possible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11</a:t>
            </a:fld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04.03.16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M. Sapinski</a:t>
            </a:r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839" y="1265182"/>
            <a:ext cx="3802252" cy="25785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156" y="4114253"/>
            <a:ext cx="3457575" cy="23447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839" y="3962400"/>
            <a:ext cx="3681493" cy="2496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454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pyECLOUD</a:t>
            </a:r>
            <a:r>
              <a:rPr lang="en-US" dirty="0" smtClean="0"/>
              <a:t> is a good tool, but has 2 main limitations:</a:t>
            </a:r>
          </a:p>
          <a:p>
            <a:pPr lvl="1"/>
            <a:r>
              <a:rPr lang="en-US" dirty="0" smtClean="0"/>
              <a:t>Assumes relativistic beams by neglecting longitudinal component of the fields</a:t>
            </a:r>
          </a:p>
          <a:p>
            <a:pPr lvl="1"/>
            <a:r>
              <a:rPr lang="en-US" dirty="0" smtClean="0"/>
              <a:t>External fields are uniform (no field map)</a:t>
            </a:r>
          </a:p>
          <a:p>
            <a:r>
              <a:rPr lang="en-US" dirty="0" smtClean="0"/>
              <a:t>Precise knowledge of Double Differential Cross Section maybe not often required (when beam space charge dominates), but when required is quite tricky.</a:t>
            </a:r>
          </a:p>
          <a:p>
            <a:r>
              <a:rPr lang="en-US" dirty="0" smtClean="0"/>
              <a:t>Stronger magnetic field is an obvious but expensive solution to space charge problem.</a:t>
            </a:r>
          </a:p>
          <a:p>
            <a:r>
              <a:rPr lang="en-US" dirty="0" smtClean="0"/>
              <a:t>Correction procedure based on “electron sieve” theoretically works, technical implementation </a:t>
            </a:r>
            <a:r>
              <a:rPr lang="en-US" smtClean="0"/>
              <a:t>needs still a </a:t>
            </a:r>
            <a:r>
              <a:rPr lang="en-US" dirty="0" smtClean="0"/>
              <a:t>lot of work.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12</a:t>
            </a:fld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04.03.16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M. Sapinski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1990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40017"/>
            <a:ext cx="6242342" cy="80733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The </a:t>
            </a:r>
            <a:r>
              <a:rPr lang="en-US" dirty="0" smtClean="0"/>
              <a:t>story of space charge in LHC IPM.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Ionization Double </a:t>
            </a:r>
            <a:r>
              <a:rPr lang="en-US" dirty="0" smtClean="0"/>
              <a:t>Differential Cross Section investigation.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Correction procedure investigation.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Summary.</a:t>
            </a:r>
          </a:p>
          <a:p>
            <a:pPr>
              <a:lnSpc>
                <a:spcPct val="150000"/>
              </a:lnSpc>
            </a:pP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04.03.16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M. Sapinski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81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story -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565" y="1450685"/>
            <a:ext cx="8211834" cy="510195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 2011 I’ve spend a lot of time trying to calibrate – with beam - LHC </a:t>
            </a:r>
            <a:r>
              <a:rPr lang="en-US" sz="2000" dirty="0" smtClean="0"/>
              <a:t>IPM. </a:t>
            </a:r>
            <a:r>
              <a:rPr lang="en-US" sz="2000" dirty="0" smtClean="0"/>
              <a:t>Results </a:t>
            </a:r>
            <a:r>
              <a:rPr lang="en-US" sz="2000" dirty="0"/>
              <a:t>were confusing (from </a:t>
            </a:r>
            <a:r>
              <a:rPr lang="en-US" sz="2000" i="1" dirty="0"/>
              <a:t>The First Experience with LHC Beam Gas Ionization Monitor</a:t>
            </a:r>
            <a:r>
              <a:rPr lang="en-US" sz="2000" dirty="0"/>
              <a:t>, proceedings of </a:t>
            </a:r>
            <a:r>
              <a:rPr lang="en-US" sz="2000" dirty="0" smtClean="0"/>
              <a:t>IBIC12 TUBP61, CERN-ATS-2012-286</a:t>
            </a:r>
            <a:r>
              <a:rPr lang="en-US" sz="2000" dirty="0" smtClean="0"/>
              <a:t>):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The profile at high energy was always broader than expected.</a:t>
            </a: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3</a:t>
            </a:fld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04.03.16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M. Sapinski</a:t>
            </a:r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2692523"/>
            <a:ext cx="4219575" cy="28577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542" y="2721098"/>
            <a:ext cx="4205361" cy="284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632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story – chasing the broadening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Various possible reasons for broadening were investigated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Detector tilt – excluded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MCP/phosphor </a:t>
            </a:r>
            <a:r>
              <a:rPr lang="en-US" dirty="0" err="1" smtClean="0"/>
              <a:t>nonuniformity</a:t>
            </a:r>
            <a:r>
              <a:rPr lang="en-US" dirty="0" smtClean="0"/>
              <a:t> – excluded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PSF of the imaging system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Large electron </a:t>
            </a:r>
            <a:r>
              <a:rPr lang="en-US" dirty="0" err="1" smtClean="0"/>
              <a:t>gyroradius</a:t>
            </a:r>
            <a:endParaRPr lang="en-US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Beam space charge</a:t>
            </a:r>
          </a:p>
          <a:p>
            <a:r>
              <a:rPr lang="en-US" dirty="0" smtClean="0"/>
              <a:t>Ad 3: the PSF could be corrected </a:t>
            </a:r>
            <a:r>
              <a:rPr lang="en-US" dirty="0"/>
              <a:t>in </a:t>
            </a:r>
            <a:r>
              <a:rPr lang="en-US" dirty="0" smtClean="0"/>
              <a:t>quadrature: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but </a:t>
            </a:r>
            <a:r>
              <a:rPr lang="el-GR" dirty="0" smtClean="0"/>
              <a:t>σ</a:t>
            </a:r>
            <a:r>
              <a:rPr lang="en-US" baseline="-25000" dirty="0" smtClean="0"/>
              <a:t>PSF </a:t>
            </a:r>
            <a:r>
              <a:rPr lang="en-US" dirty="0" smtClean="0"/>
              <a:t>was obviously not constant during the ramp</a:t>
            </a:r>
          </a:p>
          <a:p>
            <a:r>
              <a:rPr lang="en-US" dirty="0" smtClean="0"/>
              <a:t>Ad 4: I </a:t>
            </a:r>
            <a:r>
              <a:rPr lang="en-US" dirty="0"/>
              <a:t>have tried to simulate electron trajectories using Geant4 (which suppose to give DDCS).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4</a:t>
            </a:fld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04.03.16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M. Sapinski</a:t>
            </a:r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596" y="4181475"/>
            <a:ext cx="2606953" cy="591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657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story – </a:t>
            </a:r>
            <a:r>
              <a:rPr lang="en-US" dirty="0" err="1" smtClean="0"/>
              <a:t>Geant</a:t>
            </a:r>
            <a:r>
              <a:rPr lang="en-US" dirty="0" smtClean="0"/>
              <a:t>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sz="2000" i="1" dirty="0" smtClean="0"/>
              <a:t>Geant4 </a:t>
            </a:r>
            <a:r>
              <a:rPr lang="en-US" sz="2000" i="1" dirty="0"/>
              <a:t>simulations of electron </a:t>
            </a:r>
            <a:r>
              <a:rPr lang="en-US" sz="2000" i="1" dirty="0" smtClean="0"/>
              <a:t>trajectories </a:t>
            </a:r>
            <a:r>
              <a:rPr lang="en-US" sz="2000" i="1" dirty="0"/>
              <a:t>in </a:t>
            </a:r>
            <a:r>
              <a:rPr lang="en-US" sz="2000" i="1" dirty="0" smtClean="0"/>
              <a:t>BGI</a:t>
            </a:r>
            <a:r>
              <a:rPr lang="en-US" dirty="0" smtClean="0"/>
              <a:t>, </a:t>
            </a:r>
            <a:r>
              <a:rPr lang="en-US" sz="2000" dirty="0" smtClean="0"/>
              <a:t>EDMS 1182412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Main results: 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/>
              <a:t>large </a:t>
            </a:r>
            <a:r>
              <a:rPr lang="en-US" sz="1600" dirty="0" err="1" smtClean="0"/>
              <a:t>gyroradius</a:t>
            </a:r>
            <a:r>
              <a:rPr lang="en-US" sz="1600" dirty="0" smtClean="0"/>
              <a:t> due to </a:t>
            </a:r>
            <a:br>
              <a:rPr lang="en-US" sz="1600" dirty="0" smtClean="0"/>
            </a:br>
            <a:r>
              <a:rPr lang="en-US" sz="1600" dirty="0" smtClean="0"/>
              <a:t>cross-section “cutoff” at 100 </a:t>
            </a:r>
            <a:r>
              <a:rPr lang="en-US" sz="1600" dirty="0" err="1" smtClean="0"/>
              <a:t>eV</a:t>
            </a:r>
            <a:endParaRPr lang="en-US" sz="1600" dirty="0" smtClean="0"/>
          </a:p>
          <a:p>
            <a:pPr lvl="1">
              <a:lnSpc>
                <a:spcPct val="150000"/>
              </a:lnSpc>
            </a:pPr>
            <a:r>
              <a:rPr lang="en-US" sz="1600" dirty="0"/>
              <a:t>t</a:t>
            </a:r>
            <a:r>
              <a:rPr lang="en-US" sz="1600" dirty="0" smtClean="0"/>
              <a:t>his turned out to be </a:t>
            </a:r>
            <a:r>
              <a:rPr lang="en-US" sz="1600" dirty="0" smtClean="0">
                <a:solidFill>
                  <a:srgbClr val="FF0000"/>
                </a:solidFill>
              </a:rPr>
              <a:t>false</a:t>
            </a:r>
            <a:r>
              <a:rPr lang="en-US" sz="1600" dirty="0" smtClean="0"/>
              <a:t> – Geant4 </a:t>
            </a:r>
            <a:br>
              <a:rPr lang="en-US" sz="1600" dirty="0" smtClean="0"/>
            </a:br>
            <a:r>
              <a:rPr lang="en-US" sz="1600" dirty="0" smtClean="0"/>
              <a:t>cannot simulate low energy </a:t>
            </a:r>
            <a:br>
              <a:rPr lang="en-US" sz="1600" dirty="0" smtClean="0"/>
            </a:br>
            <a:r>
              <a:rPr lang="en-US" sz="1600" dirty="0" smtClean="0"/>
              <a:t>electrons 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/>
              <a:t>Increase of electric field</a:t>
            </a:r>
            <a:br>
              <a:rPr lang="en-US" sz="1600" dirty="0" smtClean="0"/>
            </a:br>
            <a:r>
              <a:rPr lang="en-US" sz="1600" dirty="0" smtClean="0"/>
              <a:t>did not help to reduce observed </a:t>
            </a:r>
            <a:br>
              <a:rPr lang="en-US" sz="1600" dirty="0" smtClean="0"/>
            </a:br>
            <a:r>
              <a:rPr lang="en-US" sz="1600" dirty="0" smtClean="0"/>
              <a:t>beam profile distortion, </a:t>
            </a:r>
            <a:r>
              <a:rPr lang="en-US" sz="1600" dirty="0" smtClean="0">
                <a:solidFill>
                  <a:srgbClr val="FF0000"/>
                </a:solidFill>
              </a:rPr>
              <a:t>only 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increase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of magnetic field helped</a:t>
            </a:r>
            <a:r>
              <a:rPr lang="en-US" sz="1600" dirty="0" smtClean="0"/>
              <a:t>.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/>
              <a:t>Geant4 cannot simulate beam </a:t>
            </a:r>
            <a:br>
              <a:rPr lang="en-US" sz="1600" dirty="0" smtClean="0"/>
            </a:br>
            <a:r>
              <a:rPr lang="en-US" sz="1600" dirty="0" smtClean="0"/>
              <a:t>space charge</a:t>
            </a:r>
            <a:br>
              <a:rPr lang="en-US" sz="1600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5</a:t>
            </a:fld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04.03.16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M. Sapinski</a:t>
            </a:r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415" y="1966911"/>
            <a:ext cx="3419475" cy="23969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307" y="4373367"/>
            <a:ext cx="3320092" cy="225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458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story - </a:t>
            </a:r>
            <a:r>
              <a:rPr lang="en-US" dirty="0" err="1" smtClean="0"/>
              <a:t>pyECLOUD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In early 2012 we were looking with </a:t>
            </a:r>
            <a:r>
              <a:rPr lang="en-US" sz="2000" dirty="0" err="1" smtClean="0"/>
              <a:t>Marcin</a:t>
            </a:r>
            <a:r>
              <a:rPr lang="en-US" sz="2000" dirty="0" smtClean="0"/>
              <a:t> </a:t>
            </a:r>
            <a:r>
              <a:rPr lang="en-US" sz="2000" dirty="0" err="1" smtClean="0"/>
              <a:t>Patecki</a:t>
            </a:r>
            <a:r>
              <a:rPr lang="en-US" sz="2000" dirty="0" smtClean="0"/>
              <a:t> how to simulate beam space charge.</a:t>
            </a:r>
          </a:p>
          <a:p>
            <a:r>
              <a:rPr lang="en-US" sz="2000" dirty="0" smtClean="0"/>
              <a:t>After ‘CCC discussion’ with Giovanni </a:t>
            </a:r>
            <a:r>
              <a:rPr lang="en-US" sz="2000" dirty="0" err="1" smtClean="0"/>
              <a:t>Iadarola</a:t>
            </a:r>
            <a:r>
              <a:rPr lang="en-US" sz="2000" dirty="0" smtClean="0"/>
              <a:t> we decided to try with </a:t>
            </a:r>
            <a:r>
              <a:rPr lang="en-US" sz="2000" dirty="0" err="1" smtClean="0"/>
              <a:t>pyECLOUD</a:t>
            </a:r>
            <a:r>
              <a:rPr lang="en-US" sz="2000" dirty="0" smtClean="0"/>
              <a:t>. Giovanni modified his code to include uniform electric and magnetic fields.</a:t>
            </a:r>
          </a:p>
          <a:p>
            <a:r>
              <a:rPr lang="en-US" sz="2000" dirty="0"/>
              <a:t>R</a:t>
            </a:r>
            <a:r>
              <a:rPr lang="en-US" sz="2000" dirty="0" smtClean="0"/>
              <a:t>esults are published in </a:t>
            </a:r>
            <a:r>
              <a:rPr lang="en-US" sz="2000" dirty="0" err="1" smtClean="0"/>
              <a:t>Marcin’s</a:t>
            </a:r>
            <a:r>
              <a:rPr lang="en-US" sz="2000" dirty="0"/>
              <a:t> thesis:  </a:t>
            </a:r>
            <a:r>
              <a:rPr lang="en-US" sz="2000" i="1" dirty="0"/>
              <a:t>Analysis of LHC Beam Gas Ionization monitor data and simulation of the electron transport in the </a:t>
            </a:r>
            <a:r>
              <a:rPr lang="en-US" sz="2000" i="1" dirty="0" smtClean="0"/>
              <a:t>detector</a:t>
            </a:r>
            <a:r>
              <a:rPr lang="en-US" sz="2000" dirty="0" smtClean="0"/>
              <a:t>, </a:t>
            </a:r>
            <a:r>
              <a:rPr lang="en-US" sz="2000" dirty="0" err="1" smtClean="0"/>
              <a:t>Politechnika</a:t>
            </a:r>
            <a:r>
              <a:rPr lang="en-US" sz="2000" dirty="0" smtClean="0"/>
              <a:t> </a:t>
            </a:r>
            <a:r>
              <a:rPr lang="en-US" sz="2000" dirty="0" err="1" smtClean="0"/>
              <a:t>Warszawska</a:t>
            </a:r>
            <a:r>
              <a:rPr lang="en-US" sz="2000" dirty="0" smtClean="0"/>
              <a:t>/CERN-THESIS-2013-155</a:t>
            </a:r>
          </a:p>
          <a:p>
            <a:r>
              <a:rPr lang="en-US" sz="2000" dirty="0" smtClean="0"/>
              <a:t>At that time we still used incorrect DDCS from Geant4 (trying to modify physics list), but having serious doubts about it, we repeated all simulations with zero initial velocities.</a:t>
            </a:r>
          </a:p>
          <a:p>
            <a:r>
              <a:rPr lang="en-US" sz="2000" dirty="0" smtClean="0"/>
              <a:t>Thesis publishes also an interesting attempt to estimate theoretically the effect of the bunch field on </a:t>
            </a:r>
            <a:r>
              <a:rPr lang="en-US" sz="2000" dirty="0"/>
              <a:t>electron movement by </a:t>
            </a:r>
            <a:r>
              <a:rPr lang="en-US" sz="2000" dirty="0" err="1" smtClean="0"/>
              <a:t>Giuliano</a:t>
            </a:r>
            <a:r>
              <a:rPr lang="en-US" sz="2000" dirty="0" smtClean="0"/>
              <a:t> </a:t>
            </a:r>
            <a:r>
              <a:rPr lang="en-US" sz="2000" dirty="0" err="1" smtClean="0"/>
              <a:t>Franchetti</a:t>
            </a:r>
            <a:r>
              <a:rPr lang="en-US" sz="2000" dirty="0" smtClean="0"/>
              <a:t> (something to be followed up).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6</a:t>
            </a:fld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04.03.16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M. Sapinski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2279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story – </a:t>
            </a:r>
            <a:r>
              <a:rPr lang="en-US" dirty="0" err="1" smtClean="0"/>
              <a:t>pyECLOUD</a:t>
            </a:r>
            <a:r>
              <a:rPr lang="en-US" dirty="0"/>
              <a:t> </a:t>
            </a:r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Profile distortion is clearly due to </a:t>
            </a:r>
            <a:r>
              <a:rPr lang="en-US" dirty="0" smtClean="0">
                <a:solidFill>
                  <a:srgbClr val="FF0000"/>
                </a:solidFill>
              </a:rPr>
              <a:t>beam space charge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Initial velocities play secondary</a:t>
            </a:r>
            <a:br>
              <a:rPr lang="en-US" dirty="0" smtClean="0"/>
            </a:br>
            <a:r>
              <a:rPr lang="en-US" dirty="0" smtClean="0"/>
              <a:t>role.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For lead beam the distortion</a:t>
            </a:r>
            <a:br>
              <a:rPr lang="en-US" dirty="0" smtClean="0"/>
            </a:br>
            <a:r>
              <a:rPr lang="en-US" dirty="0" smtClean="0"/>
              <a:t>should be much smaller</a:t>
            </a:r>
            <a:br>
              <a:rPr lang="en-US" dirty="0" smtClean="0"/>
            </a:br>
            <a:r>
              <a:rPr lang="en-US" dirty="0" smtClean="0"/>
              <a:t>(2011 observations not explained).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Increase magnetic field to 1T</a:t>
            </a:r>
            <a:br>
              <a:rPr lang="en-US" dirty="0" smtClean="0"/>
            </a:br>
            <a:r>
              <a:rPr lang="en-US" dirty="0" smtClean="0"/>
              <a:t>would suppress the effect </a:t>
            </a:r>
            <a:br>
              <a:rPr lang="en-US" dirty="0" smtClean="0"/>
            </a:br>
            <a:r>
              <a:rPr lang="en-US" dirty="0" smtClean="0"/>
              <a:t>from beam space charge.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No simple correction procedure found (despite considerable effort)</a:t>
            </a:r>
          </a:p>
          <a:p>
            <a:pPr lvl="1">
              <a:lnSpc>
                <a:spcPct val="15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7</a:t>
            </a:fld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04.03.16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M. Sapinski</a:t>
            </a:r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425" y="2228849"/>
            <a:ext cx="3929048" cy="3185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896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Dominik</a:t>
            </a:r>
            <a:r>
              <a:rPr lang="en-US" dirty="0" smtClean="0"/>
              <a:t> and DDCS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err="1" smtClean="0"/>
              <a:t>Dominik</a:t>
            </a:r>
            <a:r>
              <a:rPr lang="en-US" dirty="0" smtClean="0"/>
              <a:t> </a:t>
            </a:r>
            <a:r>
              <a:rPr lang="en-US" dirty="0" err="1" smtClean="0"/>
              <a:t>Vilsmaier</a:t>
            </a:r>
            <a:r>
              <a:rPr lang="en-US" dirty="0" smtClean="0"/>
              <a:t> continued </a:t>
            </a:r>
            <a:r>
              <a:rPr lang="en-US" dirty="0" err="1" smtClean="0"/>
              <a:t>Marcin’s</a:t>
            </a:r>
            <a:r>
              <a:rPr lang="en-US" dirty="0" smtClean="0"/>
              <a:t> study focusing on: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Proper Double-Differential ionization cross section (DDCS).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Beam profile correction procedure.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Dominik’s</a:t>
            </a:r>
            <a:r>
              <a:rPr lang="en-US" dirty="0" smtClean="0"/>
              <a:t> work is documented in his thesis: </a:t>
            </a:r>
            <a:br>
              <a:rPr lang="en-US" dirty="0" smtClean="0"/>
            </a:br>
            <a:r>
              <a:rPr lang="en-US" i="1" dirty="0" smtClean="0"/>
              <a:t>Profile </a:t>
            </a:r>
            <a:r>
              <a:rPr lang="en-US" i="1" dirty="0"/>
              <a:t>distortion by beam space charge in Ionization Profile </a:t>
            </a:r>
            <a:r>
              <a:rPr lang="en-US" i="1" dirty="0" smtClean="0"/>
              <a:t>Monitors,</a:t>
            </a:r>
            <a:r>
              <a:rPr lang="en-US" dirty="0" smtClean="0"/>
              <a:t> CERN-THESIS-2015-035 </a:t>
            </a:r>
            <a:r>
              <a:rPr lang="en-US" dirty="0"/>
              <a:t>and </a:t>
            </a:r>
            <a:r>
              <a:rPr lang="en-US" dirty="0" smtClean="0"/>
              <a:t>HB2014 proceedings: </a:t>
            </a:r>
            <a:r>
              <a:rPr lang="en-US" i="1" dirty="0" smtClean="0"/>
              <a:t>Investigation </a:t>
            </a:r>
            <a:r>
              <a:rPr lang="en-US" i="1" dirty="0"/>
              <a:t>of the effect of beam space-charge on electrons in ionization profile monitors</a:t>
            </a:r>
            <a:r>
              <a:rPr lang="en-US" dirty="0"/>
              <a:t>, </a:t>
            </a:r>
            <a:r>
              <a:rPr lang="en-US" dirty="0" smtClean="0"/>
              <a:t>HB2014, </a:t>
            </a:r>
            <a:r>
              <a:rPr lang="en-US" dirty="0"/>
              <a:t>MOPAB42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8</a:t>
            </a:fld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04.03.16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M. Sapinski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2930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DDCS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general it is not an easy to calculate DDCS for low energy (1 </a:t>
            </a:r>
            <a:r>
              <a:rPr lang="en-US" dirty="0" err="1" smtClean="0"/>
              <a:t>eV</a:t>
            </a:r>
            <a:r>
              <a:rPr lang="en-US" dirty="0" smtClean="0"/>
              <a:t>) electrons. Also a very few measurements exist!</a:t>
            </a:r>
          </a:p>
          <a:p>
            <a:r>
              <a:rPr lang="en-US" dirty="0" smtClean="0"/>
              <a:t>Lot of work, especially for fast projectiles, were done in last  years by A. </a:t>
            </a:r>
            <a:r>
              <a:rPr lang="en-US" dirty="0" err="1" smtClean="0"/>
              <a:t>Voitkiv</a:t>
            </a:r>
            <a:r>
              <a:rPr lang="en-US" dirty="0" smtClean="0"/>
              <a:t> (MPI Heidelberg).</a:t>
            </a:r>
          </a:p>
          <a:p>
            <a:r>
              <a:rPr lang="en-US" dirty="0" smtClean="0"/>
              <a:t>One of his papers he gives DDCS for He</a:t>
            </a:r>
            <a:r>
              <a:rPr lang="en-US" baseline="30000" dirty="0" smtClean="0"/>
              <a:t>+ </a:t>
            </a:r>
            <a:r>
              <a:rPr lang="en-US" dirty="0" smtClean="0"/>
              <a:t>ionization by relativistic projectiles:</a:t>
            </a:r>
            <a:endParaRPr lang="en-US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9</a:t>
            </a:fld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04.03.16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/>
              <a:t>M. Sapinski</a:t>
            </a:r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425" y="4362575"/>
            <a:ext cx="7276191" cy="20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986920"/>
      </p:ext>
    </p:extLst>
  </p:cSld>
  <p:clrMapOvr>
    <a:masterClrMapping/>
  </p:clrMapOvr>
</p:sld>
</file>

<file path=ppt/theme/theme1.xml><?xml version="1.0" encoding="utf-8"?>
<a:theme xmlns:a="http://schemas.openxmlformats.org/drawingml/2006/main" name="gsi-folienmaster-2014-II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gsi-folienmaster-2014-II</Template>
  <TotalTime>1576</TotalTime>
  <Words>593</Words>
  <Application>Microsoft Office PowerPoint</Application>
  <PresentationFormat>On-screen Show (4:3)</PresentationFormat>
  <Paragraphs>104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gsi-folienmaster-2014-II</vt:lpstr>
      <vt:lpstr>The modified pyECLOUD code and main results</vt:lpstr>
      <vt:lpstr>PowerPoint Presentation</vt:lpstr>
      <vt:lpstr>The story - data</vt:lpstr>
      <vt:lpstr>The story – chasing the broadening</vt:lpstr>
      <vt:lpstr>The story – Geant 4</vt:lpstr>
      <vt:lpstr>The story - pyECLOUD</vt:lpstr>
      <vt:lpstr>The story – pyECLOUD results</vt:lpstr>
      <vt:lpstr>Dominik and DDCS</vt:lpstr>
      <vt:lpstr>DDCS</vt:lpstr>
      <vt:lpstr>DDCS</vt:lpstr>
      <vt:lpstr>Correction procedure</vt:lpstr>
      <vt:lpstr>Summary</vt:lpstr>
    </vt:vector>
  </TitlesOfParts>
  <Company>GSI Helmholzzentrum für Schwerionenforschung 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Sapinski, Mariusz</dc:creator>
  <cp:lastModifiedBy>Mariusz Sapinski</cp:lastModifiedBy>
  <cp:revision>68</cp:revision>
  <dcterms:created xsi:type="dcterms:W3CDTF">2016-02-27T15:32:55Z</dcterms:created>
  <dcterms:modified xsi:type="dcterms:W3CDTF">2016-03-03T07:35:44Z</dcterms:modified>
</cp:coreProperties>
</file>