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9" r:id="rId3"/>
    <p:sldId id="280" r:id="rId4"/>
    <p:sldId id="281" r:id="rId5"/>
    <p:sldId id="282" r:id="rId6"/>
    <p:sldId id="278" r:id="rId7"/>
    <p:sldId id="267" r:id="rId8"/>
    <p:sldId id="262" r:id="rId9"/>
    <p:sldId id="263" r:id="rId10"/>
    <p:sldId id="264" r:id="rId11"/>
    <p:sldId id="265" r:id="rId12"/>
    <p:sldId id="266" r:id="rId13"/>
    <p:sldId id="257" r:id="rId14"/>
    <p:sldId id="260" r:id="rId15"/>
    <p:sldId id="274" r:id="rId16"/>
    <p:sldId id="271" r:id="rId17"/>
    <p:sldId id="270" r:id="rId18"/>
    <p:sldId id="272" r:id="rId19"/>
    <p:sldId id="259" r:id="rId20"/>
    <p:sldId id="261" r:id="rId21"/>
    <p:sldId id="273" r:id="rId22"/>
    <p:sldId id="269" r:id="rId23"/>
    <p:sldId id="275" r:id="rId24"/>
    <p:sldId id="268" r:id="rId2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A0C5AA-FD08-4FC6-8304-6A007B9840E9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C3305-26CD-41E1-A6C7-00BBCC1D27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520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First, I will introduce J-PARC.</a:t>
            </a:r>
            <a:endParaRPr lang="ja-JP" altLang="ja-JP" dirty="0"/>
          </a:p>
          <a:p>
            <a:r>
              <a:rPr lang="en-US" altLang="ja-JP" dirty="0"/>
              <a:t>J-PARC is located at Tokai village in Ibaraki prefecture.</a:t>
            </a:r>
            <a:endParaRPr lang="ja-JP" altLang="ja-JP" dirty="0"/>
          </a:p>
          <a:p>
            <a:r>
              <a:rPr lang="en-US" altLang="ja-JP" dirty="0"/>
              <a:t>This is the photograph of J-PARC.</a:t>
            </a:r>
            <a:endParaRPr lang="ja-JP" altLang="ja-JP" dirty="0"/>
          </a:p>
          <a:p>
            <a:r>
              <a:rPr lang="en-US" altLang="ja-JP" dirty="0"/>
              <a:t>As you can see, the campus is very near the Pacific Ocean.</a:t>
            </a:r>
            <a:endParaRPr lang="ja-JP" altLang="ja-JP" dirty="0"/>
          </a:p>
          <a:p>
            <a:r>
              <a:rPr lang="en-US" altLang="ja-JP" dirty="0"/>
              <a:t>One of the aim of J-PARC is providing high intensity proton beam with 750 kW to research facility.</a:t>
            </a:r>
            <a:endParaRPr lang="ja-JP" altLang="ja-JP" dirty="0"/>
          </a:p>
          <a:p>
            <a:r>
              <a:rPr lang="en-US" altLang="ja-JP" dirty="0"/>
              <a:t>Here, the intensity now realized at the facility and goal values are written.</a:t>
            </a:r>
            <a:endParaRPr lang="ja-JP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10803-5D7A-427E-9376-703A8F074B1B}" type="slidenum">
              <a:rPr lang="ja-JP" altLang="en-US" smtClean="0"/>
              <a:pPr/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7384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This is the schematic of J-PARC.</a:t>
            </a:r>
            <a:endParaRPr lang="ja-JP" altLang="ja-JP" dirty="0"/>
          </a:p>
          <a:p>
            <a:r>
              <a:rPr lang="en-US" altLang="ja-JP" dirty="0"/>
              <a:t>Proton beam provided from the ion source is accelerated by LINAC up to 400 MeV.</a:t>
            </a:r>
            <a:endParaRPr lang="ja-JP" altLang="ja-JP" dirty="0"/>
          </a:p>
          <a:p>
            <a:r>
              <a:rPr lang="en-US" altLang="ja-JP" dirty="0"/>
              <a:t>And accelerated again by the rapid cycling synchrotron RCS.</a:t>
            </a:r>
            <a:endParaRPr lang="ja-JP" altLang="ja-JP" dirty="0"/>
          </a:p>
          <a:p>
            <a:r>
              <a:rPr lang="en-US" altLang="ja-JP" dirty="0"/>
              <a:t>Finally, the proton beam is transported to Main Ring MR and accelerated up to 30 GeV.</a:t>
            </a:r>
            <a:endParaRPr lang="ja-JP" altLang="ja-JP" dirty="0"/>
          </a:p>
          <a:p>
            <a:r>
              <a:rPr lang="en-US" altLang="ja-JP" dirty="0"/>
              <a:t>Our goal is providing the high power beam with 750 kW from MR.</a:t>
            </a:r>
            <a:endParaRPr lang="ja-JP" altLang="ja-JP" dirty="0"/>
          </a:p>
          <a:p>
            <a:r>
              <a:rPr lang="en-US" altLang="ja-JP" dirty="0"/>
              <a:t>In this talk, I focus on the IPM installed at MR.</a:t>
            </a:r>
            <a:endParaRPr lang="ja-JP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563075-FA6E-4BE2-BB20-AFEED7DB8AD7}" type="slidenum">
              <a:rPr lang="ja-JP" altLang="en-US" smtClean="0"/>
              <a:pPr/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2440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trike="sngStrike" dirty="0"/>
              <a:t>Then, I’ll introduce a little more detail for MR.</a:t>
            </a:r>
          </a:p>
          <a:p>
            <a:r>
              <a:rPr lang="en-US" altLang="ja-JP" dirty="0"/>
              <a:t>The operational parameters </a:t>
            </a:r>
            <a:r>
              <a:rPr lang="en-US" altLang="ja-JP" dirty="0" smtClean="0">
                <a:solidFill>
                  <a:srgbClr val="FF0000"/>
                </a:solidFill>
              </a:rPr>
              <a:t>of MR</a:t>
            </a:r>
            <a:r>
              <a:rPr lang="en-US" altLang="ja-JP" dirty="0" smtClean="0"/>
              <a:t> are </a:t>
            </a:r>
            <a:r>
              <a:rPr lang="en-US" altLang="ja-JP" dirty="0"/>
              <a:t>listed here.</a:t>
            </a:r>
          </a:p>
          <a:p>
            <a:r>
              <a:rPr lang="en-US" altLang="ja-JP" dirty="0"/>
              <a:t>I’ll emphasize our aim is realization of high intensity beam from MR.</a:t>
            </a:r>
          </a:p>
          <a:p>
            <a:r>
              <a:rPr lang="en-US" altLang="ja-JP" dirty="0"/>
              <a:t>Of course, the amount of residual radiation would be much more as intensity increased.</a:t>
            </a:r>
          </a:p>
          <a:p>
            <a:r>
              <a:rPr lang="en-US" altLang="ja-JP" dirty="0"/>
              <a:t>So, we have to reduce beam loss during operation and optimum beam orbit tuning is essential to prevent </a:t>
            </a:r>
            <a:r>
              <a:rPr lang="en-US" altLang="ja-JP" dirty="0" smtClean="0">
                <a:solidFill>
                  <a:srgbClr val="FF0000"/>
                </a:solidFill>
              </a:rPr>
              <a:t>emittance blow up due to injection mismatch, strong space charge effect, beam instabilities and so on. </a:t>
            </a:r>
            <a:r>
              <a:rPr lang="en-US" altLang="ja-JP" strike="sngStrike" dirty="0" smtClean="0"/>
              <a:t>beam </a:t>
            </a:r>
            <a:r>
              <a:rPr lang="en-US" altLang="ja-JP" strike="sngStrike" dirty="0"/>
              <a:t>from hitting the wall and so on</a:t>
            </a:r>
            <a:r>
              <a:rPr lang="en-US" altLang="ja-JP" strike="sngStrike" dirty="0" smtClean="0"/>
              <a:t>. </a:t>
            </a:r>
            <a:r>
              <a:rPr lang="en-US" altLang="ja-JP" dirty="0" smtClean="0">
                <a:solidFill>
                  <a:srgbClr val="FF0000"/>
                </a:solidFill>
              </a:rPr>
              <a:t>And it goes without saying that non-destructive measurement is preferable to prevent beam loss and profile blow up during measurements.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en-US" altLang="ja-JP" strike="sngStrike" dirty="0"/>
              <a:t>For that, accurate beam profile information is very important.</a:t>
            </a:r>
          </a:p>
          <a:p>
            <a:r>
              <a:rPr lang="en-US" altLang="ja-JP" dirty="0"/>
              <a:t>IPM is used to measure the beam profile, and (</a:t>
            </a:r>
            <a:r>
              <a:rPr lang="ja-JP" altLang="en-US" dirty="0"/>
              <a:t>場所を指しながら</a:t>
            </a:r>
            <a:r>
              <a:rPr lang="en-US" altLang="ja-JP" dirty="0"/>
              <a:t>) here, there are a couple of IPMs to measure the horizontal and vertical </a:t>
            </a:r>
            <a:r>
              <a:rPr lang="en-US" altLang="ja-JP" dirty="0" smtClean="0"/>
              <a:t>profile</a:t>
            </a:r>
            <a:r>
              <a:rPr lang="en-US" altLang="ja-JP" dirty="0" smtClean="0">
                <a:solidFill>
                  <a:srgbClr val="FF0000"/>
                </a:solidFill>
              </a:rPr>
              <a:t>, where </a:t>
            </a:r>
            <a:r>
              <a:rPr lang="en-US" altLang="ja-JP" dirty="0">
                <a:solidFill>
                  <a:srgbClr val="FF0000"/>
                </a:solidFill>
              </a:rPr>
              <a:t>t</a:t>
            </a:r>
            <a:r>
              <a:rPr lang="en-US" altLang="ja-JP" dirty="0" smtClean="0">
                <a:solidFill>
                  <a:srgbClr val="FF0000"/>
                </a:solidFill>
              </a:rPr>
              <a:t>he dispersion is zero.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en-US" altLang="ja-JP" dirty="0">
                <a:solidFill>
                  <a:srgbClr val="FF0000"/>
                </a:solidFill>
              </a:rPr>
              <a:t>Another IPM for measuring horizontal profile is installed </a:t>
            </a:r>
            <a:r>
              <a:rPr lang="en-US" altLang="ja-JP" dirty="0" smtClean="0">
                <a:solidFill>
                  <a:srgbClr val="FF0000"/>
                </a:solidFill>
              </a:rPr>
              <a:t>here where the dispersion is 2.1 m. </a:t>
            </a:r>
            <a:r>
              <a:rPr lang="en-US" altLang="ja-JP" dirty="0">
                <a:solidFill>
                  <a:srgbClr val="FF0000"/>
                </a:solidFill>
              </a:rPr>
              <a:t>T</a:t>
            </a:r>
            <a:r>
              <a:rPr lang="en-US" altLang="ja-JP" dirty="0" smtClean="0">
                <a:solidFill>
                  <a:srgbClr val="FF0000"/>
                </a:solidFill>
              </a:rPr>
              <a:t>his </a:t>
            </a:r>
            <a:r>
              <a:rPr lang="en-US" altLang="ja-JP" dirty="0">
                <a:solidFill>
                  <a:srgbClr val="FF0000"/>
                </a:solidFill>
              </a:rPr>
              <a:t>IPM has been </a:t>
            </a:r>
            <a:r>
              <a:rPr lang="en-US" altLang="ja-JP" dirty="0" smtClean="0">
                <a:solidFill>
                  <a:srgbClr val="FF0000"/>
                </a:solidFill>
              </a:rPr>
              <a:t>firstly used to check momentum shift driven by longitudinal impedances which will be took place when the RF is turned off to de-bunch the beam for Slow </a:t>
            </a:r>
            <a:r>
              <a:rPr lang="en-US" altLang="ja-JP" dirty="0">
                <a:solidFill>
                  <a:srgbClr val="FF0000"/>
                </a:solidFill>
              </a:rPr>
              <a:t>E</a:t>
            </a:r>
            <a:r>
              <a:rPr lang="en-US" altLang="ja-JP" dirty="0" smtClean="0">
                <a:solidFill>
                  <a:srgbClr val="FF0000"/>
                </a:solidFill>
              </a:rPr>
              <a:t>xtraction operation. </a:t>
            </a:r>
            <a:r>
              <a:rPr lang="en-US" altLang="ja-JP" dirty="0" smtClean="0"/>
              <a:t>This </a:t>
            </a:r>
            <a:r>
              <a:rPr lang="en-US" altLang="ja-JP" dirty="0"/>
              <a:t>time, </a:t>
            </a:r>
            <a:r>
              <a:rPr lang="en-US" altLang="ja-JP" dirty="0" smtClean="0"/>
              <a:t>let </a:t>
            </a:r>
            <a:r>
              <a:rPr lang="en-US" altLang="ja-JP" dirty="0"/>
              <a:t>me show you the </a:t>
            </a:r>
            <a:r>
              <a:rPr lang="en-US" altLang="ja-JP" dirty="0" smtClean="0"/>
              <a:t>status </a:t>
            </a:r>
            <a:r>
              <a:rPr lang="en-US" altLang="ja-JP" strike="sngStrike" dirty="0" smtClean="0"/>
              <a:t>of them</a:t>
            </a:r>
            <a:r>
              <a:rPr lang="en-US" altLang="ja-JP" dirty="0" smtClean="0"/>
              <a:t>, </a:t>
            </a:r>
            <a:r>
              <a:rPr lang="en-US" altLang="ja-JP" dirty="0" smtClean="0">
                <a:solidFill>
                  <a:srgbClr val="FF0000"/>
                </a:solidFill>
              </a:rPr>
              <a:t>and how to use for beam tuning </a:t>
            </a:r>
            <a:r>
              <a:rPr lang="en-US" altLang="ja-JP" dirty="0" smtClean="0"/>
              <a:t>simply.</a:t>
            </a:r>
            <a:endParaRPr lang="ja-JP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10803-5D7A-427E-9376-703A8F074B1B}" type="slidenum">
              <a:rPr lang="ja-JP" altLang="en-US" smtClean="0"/>
              <a:pPr/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5210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>
                <a:solidFill>
                  <a:srgbClr val="FF0000"/>
                </a:solidFill>
              </a:rPr>
              <a:t>This is the photograph of the IPMs</a:t>
            </a:r>
            <a:r>
              <a:rPr lang="en-US" altLang="ja-JP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altLang="ja-JP" dirty="0" smtClean="0"/>
              <a:t>The </a:t>
            </a:r>
            <a:r>
              <a:rPr lang="en-US" altLang="ja-JP" dirty="0"/>
              <a:t>proton beam comes from RCS and injected at this point.</a:t>
            </a:r>
            <a:endParaRPr lang="ja-JP" altLang="ja-JP" dirty="0"/>
          </a:p>
          <a:p>
            <a:r>
              <a:rPr lang="en-US" altLang="ja-JP" dirty="0"/>
              <a:t>These IPMs are installed about 540 m downstream from the injection point and placed where dispersion equals zero.</a:t>
            </a:r>
            <a:endParaRPr lang="ja-JP" altLang="ja-JP" dirty="0"/>
          </a:p>
          <a:p>
            <a:r>
              <a:rPr lang="en-US" altLang="ja-JP" strike="sngStrike" dirty="0"/>
              <a:t>This is the photograph of the IPMs.</a:t>
            </a:r>
            <a:endParaRPr lang="ja-JP" altLang="ja-JP" strike="sngStrike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10803-5D7A-427E-9376-703A8F074B1B}" type="slidenum">
              <a:rPr lang="ja-JP" altLang="en-US" smtClean="0"/>
              <a:pPr/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09947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This graph</a:t>
            </a:r>
            <a:r>
              <a:rPr kumimoji="1" lang="en-US" altLang="ja-JP" baseline="0" dirty="0" smtClean="0"/>
              <a:t> shows how many iteration are needed to obtain converged grid potential value.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C3305-26CD-41E1-A6C7-00BBCC1D279D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716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44E020-7B9F-49D2-BAA5-BCFB78934E21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355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emf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emf"/><Relationship Id="rId11" Type="http://schemas.openxmlformats.org/officeDocument/2006/relationships/image" Target="../media/image10.png"/><Relationship Id="rId5" Type="http://schemas.openxmlformats.org/officeDocument/2006/relationships/image" Target="../media/image10.emf"/><Relationship Id="rId10" Type="http://schemas.openxmlformats.org/officeDocument/2006/relationships/image" Target="../media/image9.png"/><Relationship Id="rId4" Type="http://schemas.openxmlformats.org/officeDocument/2006/relationships/image" Target="../media/image9.emf"/><Relationship Id="rId9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Python based particle tracking code for monitor design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20160303</a:t>
            </a:r>
          </a:p>
          <a:p>
            <a:r>
              <a:rPr lang="en-US" altLang="ja-JP" dirty="0" err="1" smtClean="0"/>
              <a:t>Kenichirou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Satou</a:t>
            </a:r>
            <a:endParaRPr lang="en-US" altLang="ja-JP" dirty="0" smtClean="0"/>
          </a:p>
          <a:p>
            <a:r>
              <a:rPr lang="en-US" altLang="ja-JP" dirty="0" smtClean="0"/>
              <a:t>J-PARC/KEK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31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altLang="ja-JP" dirty="0"/>
              <a:t>Eq. of motions (preliminary)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99591" y="1363702"/>
            <a:ext cx="7702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The position displacement due to initial TKE and error fields can be expressed as,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正方形/長方形 6"/>
              <p:cNvSpPr/>
              <p:nvPr/>
            </p:nvSpPr>
            <p:spPr>
              <a:xfrm>
                <a:off x="681012" y="2060848"/>
                <a:ext cx="7920880" cy="45790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ja-JP" altLang="ja-JP" sz="14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altLang="ja-JP" sz="1400" i="1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en-US" altLang="ja-JP" sz="1400" i="1">
                          <a:latin typeface="Cambria Math"/>
                        </a:rPr>
                        <m:t>(</m:t>
                      </m:r>
                      <m:r>
                        <a:rPr lang="en-US" altLang="ja-JP" sz="1400" i="1">
                          <a:latin typeface="Cambria Math"/>
                        </a:rPr>
                        <m:t>𝑡</m:t>
                      </m:r>
                      <m:r>
                        <a:rPr lang="en-US" altLang="ja-JP" sz="1400" i="1">
                          <a:latin typeface="Cambria Math"/>
                        </a:rPr>
                        <m:t>=</m:t>
                      </m:r>
                      <m:r>
                        <a:rPr lang="en-US" altLang="ja-JP" sz="1400" i="1">
                          <a:latin typeface="Cambria Math"/>
                        </a:rPr>
                        <m:t>𝑇𝑂𝐹</m:t>
                      </m:r>
                      <m:r>
                        <a:rPr lang="en-US" altLang="ja-JP" sz="1400" i="1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1400" i="1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sz="14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ja-JP" sz="1400" i="1">
                                  <a:latin typeface="Cambria Math"/>
                                </a:rPr>
                                <m:t>𝑖</m:t>
                              </m:r>
                              <m:d>
                                <m:d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𝜙</m:t>
                                  </m:r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ja-JP" altLang="ja-JP" sz="14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1400" i="1">
                                          <a:latin typeface="Cambria Math"/>
                                        </a:rPr>
                                        <m:t>𝜙</m:t>
                                      </m:r>
                                    </m:e>
                                    <m:sup>
                                      <m:r>
                                        <a:rPr lang="en-US" altLang="ja-JP" sz="1400" i="1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sup>
                          </m:sSup>
                          <m:r>
                            <a:rPr lang="en-US" altLang="ja-JP" sz="14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sz="14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ja-JP" sz="1400" i="1">
                                  <a:latin typeface="Cambria Math"/>
                                </a:rPr>
                                <m:t>𝑖</m:t>
                              </m:r>
                              <m:d>
                                <m:d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ja-JP" altLang="ja-JP" sz="14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ja-JP" sz="1400" i="1">
                                          <a:latin typeface="Cambria Math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n-US" altLang="ja-JP" sz="1400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ja-JP" altLang="ja-JP" sz="14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1400" i="1">
                                          <a:latin typeface="Cambria Math"/>
                                        </a:rPr>
                                        <m:t>𝜙</m:t>
                                      </m:r>
                                    </m:e>
                                    <m:sup>
                                      <m:r>
                                        <a:rPr lang="en-US" altLang="ja-JP" sz="1400" i="1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sup>
                          </m:sSup>
                        </m:e>
                      </m:d>
                      <m:r>
                        <a:rPr lang="en-US" altLang="ja-JP" sz="1400">
                          <a:latin typeface="Cambria Math"/>
                        </a:rPr>
                        <m:t>+</m:t>
                      </m:r>
                      <m:acc>
                        <m:accPr>
                          <m:chr m:val="̃"/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altLang="ja-JP" sz="1400" i="1">
                              <a:latin typeface="Cambria Math"/>
                            </a:rPr>
                            <m:t>𝜃</m:t>
                          </m:r>
                        </m:e>
                      </m:acc>
                      <m:r>
                        <a:rPr lang="en-US" altLang="ja-JP" sz="1400" i="1">
                          <a:latin typeface="Cambria Math"/>
                        </a:rPr>
                        <m:t>∙</m:t>
                      </m:r>
                      <m:r>
                        <a:rPr lang="en-US" altLang="ja-JP" sz="1400" i="1">
                          <a:latin typeface="Cambria Math"/>
                        </a:rPr>
                        <m:t>𝐹𝐿</m:t>
                      </m:r>
                      <m:r>
                        <a:rPr lang="en-US" altLang="ja-JP" sz="1400" i="1">
                          <a:latin typeface="Cambria Math"/>
                        </a:rPr>
                        <m:t>−</m:t>
                      </m:r>
                      <m:r>
                        <a:rPr lang="en-US" altLang="ja-JP" sz="1400" i="1">
                          <a:latin typeface="Cambria Math"/>
                        </a:rPr>
                        <m:t>𝑖</m:t>
                      </m:r>
                      <m:d>
                        <m:d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𝛼</m:t>
                              </m:r>
                            </m:e>
                          </m:acc>
                          <m:r>
                            <a:rPr lang="en-US" altLang="ja-JP" sz="14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acc>
                            <m:accPr>
                              <m:chr m:val="̃"/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𝜃</m:t>
                              </m:r>
                            </m:e>
                          </m:acc>
                        </m:e>
                      </m:d>
                      <m:f>
                        <m:f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sz="1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ja-JP" sz="1400" i="1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sz="14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ja-JP" sz="14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altLang="ja-JP" sz="1400" i="1">
                                  <a:latin typeface="Cambria Math"/>
                                </a:rPr>
                                <m:t>𝜙</m:t>
                              </m:r>
                            </m:sup>
                          </m:sSup>
                          <m:r>
                            <a:rPr lang="en-US" altLang="ja-JP" sz="14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sz="14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ja-JP" sz="1400" i="1">
                                  <a:latin typeface="Cambria Math"/>
                                </a:rPr>
                                <m:t>𝑖</m:t>
                              </m:r>
                              <m:f>
                                <m:f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+</m:t>
                      </m:r>
                      <m:r>
                        <a:rPr lang="en-US" altLang="ja-JP" sz="1400" i="1">
                          <a:latin typeface="Cambria Math"/>
                        </a:rPr>
                        <m:t>𝑖</m:t>
                      </m:r>
                      <m:d>
                        <m:d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𝛼</m:t>
                              </m:r>
                            </m:e>
                          </m:acc>
                          <m:r>
                            <a:rPr lang="en-US" altLang="ja-JP" sz="14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acc>
                            <m:accPr>
                              <m:chr m:val="̃"/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𝜃</m:t>
                              </m:r>
                            </m:e>
                          </m:acc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∙</m:t>
                      </m:r>
                      <m:r>
                        <a:rPr lang="en-US" altLang="ja-JP" sz="1400" i="1">
                          <a:latin typeface="Cambria Math"/>
                        </a:rPr>
                        <m:t>𝑇𝑂𝐹</m:t>
                      </m:r>
                    </m:oMath>
                  </m:oMathPara>
                </a14:m>
                <a:endParaRPr lang="ja-JP" altLang="ja-JP" sz="1400" dirty="0"/>
              </a:p>
              <a:p>
                <a:r>
                  <a:rPr lang="en-US" altLang="ja-JP" sz="1400" dirty="0"/>
                  <a:t>Therefore,</a:t>
                </a:r>
                <a:endParaRPr lang="ja-JP" altLang="ja-JP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40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altLang="ja-JP" sz="14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ja-JP" sz="1400" i="1">
                              <a:latin typeface="Cambria Math"/>
                            </a:rPr>
                            <m:t>𝑡</m:t>
                          </m:r>
                          <m:r>
                            <a:rPr lang="en-US" altLang="ja-JP" sz="1400" i="1">
                              <a:latin typeface="Cambria Math"/>
                            </a:rPr>
                            <m:t>=</m:t>
                          </m:r>
                          <m:r>
                            <a:rPr lang="en-US" altLang="ja-JP" sz="1400" i="1">
                              <a:latin typeface="Cambria Math"/>
                            </a:rPr>
                            <m:t>𝑇𝑂𝐹</m:t>
                          </m:r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sz="1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ja-JP" sz="1400" i="1">
                              <a:latin typeface="Cambria Math"/>
                            </a:rPr>
                            <m:t>𝜔</m:t>
                          </m:r>
                        </m:den>
                      </m:f>
                      <m:sSub>
                        <m:sSub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4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altLang="ja-JP" sz="1400" i="1"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{"/>
                          <m:endChr m:val="}"/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ja-JP" sz="1400" i="1">
                              <a:latin typeface="Cambria Math"/>
                            </a:rPr>
                            <m:t>𝑐𝑜𝑠</m:t>
                          </m:r>
                          <m:d>
                            <m:d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𝜙</m:t>
                              </m:r>
                              <m:r>
                                <a:rPr lang="en-US" altLang="ja-JP" sz="1400" i="1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altLang="ja-JP" sz="1400" i="1">
                              <a:latin typeface="Cambria Math"/>
                            </a:rPr>
                            <m:t>+</m:t>
                          </m:r>
                          <m:r>
                            <a:rPr lang="en-US" altLang="ja-JP" sz="1400" i="1">
                              <a:latin typeface="Cambria Math"/>
                            </a:rPr>
                            <m:t>𝑐𝑜𝑠</m:t>
                          </m:r>
                          <m:d>
                            <m:d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altLang="ja-JP" sz="1400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400" i="1"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US" altLang="ja-JP" sz="1400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altLang="ja-JP" sz="1400" i="1">
                          <a:latin typeface="Cambria Math"/>
                        </a:rPr>
                        <m:t>∙</m:t>
                      </m:r>
                      <m:r>
                        <a:rPr lang="en-US" altLang="ja-JP" sz="1400" i="1">
                          <a:latin typeface="Cambria Math"/>
                        </a:rPr>
                        <m:t>𝐹𝐿</m:t>
                      </m:r>
                      <m:r>
                        <a:rPr lang="en-US" altLang="ja-JP" sz="14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sz="1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ja-JP" sz="1400" i="1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ja-JP" sz="1400" i="1">
                              <a:latin typeface="Cambria Math"/>
                            </a:rPr>
                            <m:t>𝑟</m:t>
                          </m:r>
                          <m:r>
                            <a:rPr lang="en-US" altLang="ja-JP" sz="1400" i="1">
                              <a:latin typeface="Cambria Math"/>
                            </a:rPr>
                            <m:t>∙</m:t>
                          </m:r>
                          <m:r>
                            <a:rPr lang="en-US" altLang="ja-JP" sz="1400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𝜙</m:t>
                              </m:r>
                              <m:r>
                                <a:rPr lang="en-US" altLang="ja-JP" sz="14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ja-JP" sz="1400" i="1">
                              <a:latin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ja-JP" sz="14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altLang="ja-JP" sz="14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∙</m:t>
                      </m:r>
                      <m:r>
                        <a:rPr lang="en-US" altLang="ja-JP" sz="1400" i="1">
                          <a:latin typeface="Cambria Math"/>
                        </a:rPr>
                        <m:t>𝑇𝑂𝐹</m:t>
                      </m:r>
                    </m:oMath>
                  </m:oMathPara>
                </a14:m>
                <a:endParaRPr lang="ja-JP" altLang="ja-JP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40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altLang="ja-JP" sz="1400" i="1">
                          <a:latin typeface="Cambria Math"/>
                        </a:rPr>
                        <m:t>𝑧</m:t>
                      </m:r>
                      <m:d>
                        <m:d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ja-JP" sz="1400" i="1">
                              <a:latin typeface="Cambria Math"/>
                            </a:rPr>
                            <m:t>𝑡</m:t>
                          </m:r>
                          <m:r>
                            <a:rPr lang="en-US" altLang="ja-JP" sz="1400" i="1">
                              <a:latin typeface="Cambria Math"/>
                            </a:rPr>
                            <m:t>=</m:t>
                          </m:r>
                          <m:r>
                            <a:rPr lang="en-US" altLang="ja-JP" sz="1400" i="1">
                              <a:latin typeface="Cambria Math"/>
                            </a:rPr>
                            <m:t>𝑇𝑂𝐹</m:t>
                          </m:r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sz="1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ja-JP" sz="1400" i="1">
                              <a:latin typeface="Cambria Math"/>
                            </a:rPr>
                            <m:t>𝜔</m:t>
                          </m:r>
                        </m:den>
                      </m:f>
                      <m:sSub>
                        <m:sSub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4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altLang="ja-JP" sz="1400" i="1"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{"/>
                          <m:endChr m:val="}"/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ja-JP" sz="1400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𝜙</m:t>
                              </m:r>
                              <m:r>
                                <a:rPr lang="en-US" altLang="ja-JP" sz="1400" i="1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altLang="ja-JP" sz="1400" i="1">
                              <a:latin typeface="Cambria Math"/>
                            </a:rPr>
                            <m:t>+</m:t>
                          </m:r>
                          <m:r>
                            <a:rPr lang="en-US" altLang="ja-JP" sz="1400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altLang="ja-JP" sz="1400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400" i="1"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US" altLang="ja-JP" sz="1400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US" altLang="ja-JP" sz="1400" i="1">
                          <a:latin typeface="Cambria Math"/>
                        </a:rPr>
                        <m:t>∙</m:t>
                      </m:r>
                      <m:r>
                        <a:rPr lang="en-US" altLang="ja-JP" sz="1400" i="1">
                          <a:latin typeface="Cambria Math"/>
                        </a:rPr>
                        <m:t>𝐹𝐿</m:t>
                      </m:r>
                      <m:r>
                        <a:rPr lang="en-US" altLang="ja-JP" sz="14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sz="1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ja-JP" sz="1400" i="1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ja-JP" sz="1400" i="1">
                              <a:latin typeface="Cambria Math"/>
                            </a:rPr>
                            <m:t>𝑟</m:t>
                          </m:r>
                          <m:r>
                            <a:rPr lang="en-US" altLang="ja-JP" sz="1400" i="1">
                              <a:latin typeface="Cambria Math"/>
                            </a:rPr>
                            <m:t>∙</m:t>
                          </m:r>
                          <m:r>
                            <a:rPr lang="en-US" altLang="ja-JP" sz="1400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𝜙</m:t>
                              </m:r>
                              <m:r>
                                <a:rPr lang="en-US" altLang="ja-JP" sz="14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ja-JP" sz="1400" i="1">
                              <a:latin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US" altLang="ja-JP" sz="14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ja-JP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altLang="ja-JP" sz="14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∙</m:t>
                      </m:r>
                      <m:r>
                        <a:rPr lang="en-US" altLang="ja-JP" sz="1400" i="1">
                          <a:latin typeface="Cambria Math"/>
                        </a:rPr>
                        <m:t>𝑇𝑂𝐹</m:t>
                      </m:r>
                    </m:oMath>
                  </m:oMathPara>
                </a14:m>
                <a:endParaRPr lang="ja-JP" altLang="ja-JP" sz="1400" dirty="0"/>
              </a:p>
              <a:p>
                <a:r>
                  <a:rPr lang="en-US" altLang="ja-JP" sz="1400" dirty="0" smtClean="0"/>
                  <a:t>		</a:t>
                </a:r>
              </a:p>
              <a:p>
                <a:r>
                  <a:rPr lang="en-US" altLang="ja-JP" sz="1400" dirty="0"/>
                  <a:t>	</a:t>
                </a:r>
                <a:r>
                  <a:rPr lang="en-US" altLang="ja-JP" sz="1400" dirty="0" smtClean="0"/>
                  <a:t>	Where</a:t>
                </a:r>
                <a:r>
                  <a:rPr lang="en-US" altLang="ja-JP" sz="1400" dirty="0"/>
                  <a:t>,</a:t>
                </a:r>
                <a:endParaRPr lang="ja-JP" altLang="ja-JP" sz="1400" dirty="0"/>
              </a:p>
              <a:p>
                <a:r>
                  <a:rPr lang="en-US" altLang="ja-JP" sz="1400" dirty="0"/>
                  <a:t>	</a:t>
                </a:r>
                <a:r>
                  <a:rPr lang="en-US" altLang="ja-JP" sz="1400" dirty="0" smtClean="0"/>
                  <a:t>	</a:t>
                </a:r>
                <a14:m>
                  <m:oMath xmlns:m="http://schemas.openxmlformats.org/officeDocument/2006/math">
                    <m:r>
                      <a:rPr lang="en-US" altLang="ja-JP" sz="1400" i="1">
                        <a:latin typeface="Cambria Math"/>
                      </a:rPr>
                      <m:t>𝑟</m:t>
                    </m:r>
                    <m:r>
                      <a:rPr lang="en-US" altLang="ja-JP" sz="14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ja-JP" altLang="ja-JP" sz="1400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ja-JP" altLang="ja-JP" sz="14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ja-JP" altLang="ja-JP" sz="1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ja-JP" altLang="ja-JP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1400" i="1">
                                        <a:latin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altLang="ja-JP" sz="1400" i="1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ja-JP" altLang="ja-JP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1400" i="1">
                                        <a:latin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altLang="ja-JP" sz="1400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ja-JP" altLang="ja-JP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1400" i="1">
                                        <a:latin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altLang="ja-JP" sz="1400" i="1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ja-JP" sz="1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sz="14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ja-JP" altLang="ja-JP" sz="14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ja-JP" altLang="ja-JP" sz="1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ja-JP" altLang="ja-JP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1400" i="1">
                                        <a:latin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altLang="ja-JP" sz="1400" i="1">
                                        <a:latin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ja-JP" altLang="ja-JP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1400" i="1">
                                        <a:latin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altLang="ja-JP" sz="1400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ja-JP" altLang="ja-JP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1400" i="1">
                                        <a:latin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altLang="ja-JP" sz="1400" i="1">
                                        <a:latin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ja-JP" sz="1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ja-JP" sz="1400" dirty="0"/>
                  <a:t>,</a:t>
                </a:r>
                <a:endParaRPr lang="ja-JP" altLang="ja-JP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400" i="1">
                          <a:latin typeface="Cambria Math"/>
                        </a:rPr>
                        <m:t>	</m:t>
                      </m:r>
                      <m:r>
                        <a:rPr lang="en-US" altLang="ja-JP" sz="14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altLang="ja-JP" sz="14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1400" i="1">
                              <a:latin typeface="Cambria Math"/>
                            </a:rPr>
                            <m:t>𝑟</m:t>
                          </m:r>
                        </m:den>
                      </m:f>
                      <m:r>
                        <a:rPr lang="en-US" altLang="ja-JP" sz="1400" i="1">
                          <a:latin typeface="Cambria Math"/>
                        </a:rPr>
                        <m:t>, </m:t>
                      </m:r>
                      <m:r>
                        <a:rPr lang="en-US" altLang="ja-JP" sz="1400" i="1">
                          <a:latin typeface="Cambria Math"/>
                        </a:rPr>
                        <m:t>𝑠𝑖𝑛</m:t>
                      </m:r>
                      <m:d>
                        <m:d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altLang="ja-JP" sz="14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1400" i="1">
                              <a:latin typeface="Cambria Math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ja-JP" altLang="ja-JP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4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altLang="ja-JP" sz="14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1400" i="1">
                              <a:latin typeface="Cambria Math"/>
                            </a:rPr>
                            <m:t>𝑟</m:t>
                          </m:r>
                        </m:den>
                      </m:f>
                      <m:r>
                        <a:rPr lang="en-US" altLang="ja-JP" sz="1400" i="1">
                          <a:latin typeface="Cambria Math"/>
                        </a:rPr>
                        <m:t>, </m:t>
                      </m:r>
                      <m:r>
                        <a:rPr lang="en-US" altLang="ja-JP" sz="1400" i="1">
                          <a:latin typeface="Cambria Math"/>
                        </a:rPr>
                        <m:t>𝑠𝑖𝑛</m:t>
                      </m:r>
                      <m:d>
                        <m:d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ja-JP" altLang="ja-JP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altLang="ja-JP" sz="14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ja-JP" altLang="ja-JP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altLang="ja-JP" sz="1400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1400" i="1">
                              <a:latin typeface="Cambria Math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ja-JP" altLang="ja-JP" sz="1400" dirty="0"/>
              </a:p>
              <a:p>
                <a:r>
                  <a:rPr lang="en-US" altLang="ja-JP" sz="1400" dirty="0" smtClean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4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ja-JP" sz="14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ja-JP" sz="140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ja-JP" altLang="ja-JP" sz="1400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ja-JP" altLang="ja-JP" sz="1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ja-JP" sz="1400" i="1">
                                <a:latin typeface="Cambria Math"/>
                              </a:rPr>
                              <m:t>2∙</m:t>
                            </m:r>
                            <m:r>
                              <a:rPr lang="en-US" altLang="ja-JP" sz="1400" i="1">
                                <a:latin typeface="Cambria Math"/>
                              </a:rPr>
                              <m:t>𝑇𝐾𝐸</m:t>
                            </m:r>
                          </m:num>
                          <m:den>
                            <m:r>
                              <a:rPr lang="en-US" altLang="ja-JP" sz="1400" i="1">
                                <a:latin typeface="Cambria Math"/>
                              </a:rPr>
                              <m:t>𝑚</m:t>
                            </m:r>
                          </m:den>
                        </m:f>
                      </m:e>
                    </m:rad>
                    <m:r>
                      <a:rPr lang="en-US" altLang="ja-JP" sz="1400" i="1">
                        <a:latin typeface="Cambria Math"/>
                      </a:rPr>
                      <m:t>=5.9</m:t>
                    </m:r>
                    <m:r>
                      <a:rPr lang="en-US" altLang="ja-JP" sz="1400" i="1">
                        <a:latin typeface="Cambria Math"/>
                      </a:rPr>
                      <m:t>𝐸</m:t>
                    </m:r>
                    <m:r>
                      <a:rPr lang="en-US" altLang="ja-JP" sz="1400" i="1">
                        <a:latin typeface="Cambria Math"/>
                      </a:rPr>
                      <m:t>5</m:t>
                    </m:r>
                    <m:rad>
                      <m:radPr>
                        <m:degHide m:val="on"/>
                        <m:ctrlPr>
                          <a:rPr lang="ja-JP" altLang="ja-JP" sz="1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ja-JP" sz="1400" i="1">
                            <a:latin typeface="Cambria Math"/>
                          </a:rPr>
                          <m:t>𝑇𝐾𝐸</m:t>
                        </m:r>
                      </m:e>
                    </m:rad>
                    <m:r>
                      <a:rPr lang="en-US" altLang="ja-JP" sz="1400" i="1">
                        <a:latin typeface="Cambria Math"/>
                      </a:rPr>
                      <m:t> [</m:t>
                    </m:r>
                    <m:f>
                      <m:fPr>
                        <m:ctrlPr>
                          <a:rPr lang="ja-JP" altLang="ja-JP" sz="1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1400" i="1"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en-US" altLang="ja-JP" sz="1400" i="1">
                            <a:latin typeface="Cambria Math"/>
                          </a:rPr>
                          <m:t>𝑠</m:t>
                        </m:r>
                      </m:den>
                    </m:f>
                    <m:r>
                      <a:rPr lang="en-US" altLang="ja-JP" sz="1400" i="1">
                        <a:latin typeface="Cambria Math"/>
                      </a:rPr>
                      <m:t>]</m:t>
                    </m:r>
                  </m:oMath>
                </a14:m>
                <a:r>
                  <a:rPr lang="en-US" altLang="ja-JP" sz="1400" dirty="0"/>
                  <a:t>, where TKE is in unit of [eV]</a:t>
                </a:r>
                <a:endParaRPr lang="ja-JP" altLang="en-US" sz="1400" dirty="0"/>
              </a:p>
            </p:txBody>
          </p:sp>
        </mc:Choice>
        <mc:Fallback xmlns="">
          <p:sp>
            <p:nvSpPr>
              <p:cNvPr id="7" name="正方形/長方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012" y="2060848"/>
                <a:ext cx="7920880" cy="4579074"/>
              </a:xfrm>
              <a:prstGeom prst="rect">
                <a:avLst/>
              </a:prstGeom>
              <a:blipFill rotWithShape="1">
                <a:blip r:embed="rId2"/>
                <a:stretch>
                  <a:fillRect l="-23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564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X position displacement due to error E field (preliminary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正方形/長方形 2"/>
              <p:cNvSpPr/>
              <p:nvPr/>
            </p:nvSpPr>
            <p:spPr>
              <a:xfrm>
                <a:off x="827584" y="2204864"/>
                <a:ext cx="6912768" cy="14037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altLang="ja-JP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/>
                            </a:rPr>
                            <m:t>𝑡</m:t>
                          </m:r>
                          <m:r>
                            <a:rPr lang="en-US" altLang="ja-JP" i="1">
                              <a:latin typeface="Cambria Math"/>
                            </a:rPr>
                            <m:t>=</m:t>
                          </m:r>
                          <m:r>
                            <a:rPr lang="en-US" altLang="ja-JP" i="1">
                              <a:latin typeface="Cambria Math"/>
                            </a:rPr>
                            <m:t>𝑇𝑂𝐹</m:t>
                          </m:r>
                        </m:e>
                      </m:d>
                      <m:r>
                        <a:rPr lang="en-US" altLang="ja-JP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ja-JP" i="1">
                              <a:latin typeface="Cambria Math"/>
                            </a:rPr>
                            <m:t>𝜔</m:t>
                          </m:r>
                        </m:den>
                      </m:f>
                      <m:sSub>
                        <m:sSub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altLang="ja-JP" i="1"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{"/>
                          <m:endChr m:val="}"/>
                          <m:ctrlPr>
                            <a:rPr lang="ja-JP" altLang="ja-JP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/>
                            </a:rPr>
                            <m:t>𝑐𝑜𝑠</m:t>
                          </m:r>
                          <m:d>
                            <m:d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𝜙</m:t>
                              </m:r>
                              <m:r>
                                <a:rPr lang="en-US" altLang="ja-JP" i="1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ja-JP" altLang="ja-JP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altLang="ja-JP" i="1">
                              <a:latin typeface="Cambria Math"/>
                            </a:rPr>
                            <m:t>+</m:t>
                          </m:r>
                          <m:r>
                            <a:rPr lang="en-US" altLang="ja-JP" i="1">
                              <a:latin typeface="Cambria Math"/>
                            </a:rPr>
                            <m:t>𝑐𝑜𝑠</m:t>
                          </m:r>
                          <m:d>
                            <m:d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ja-JP" altLang="ja-JP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altLang="ja-JP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ja-JP" altLang="ja-JP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d>
                      <m:r>
                        <a:rPr lang="en-US" altLang="ja-JP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ja-JP" i="1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ja-JP" altLang="ja-JP" i="1">
                              <a:latin typeface="Cambria Math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ja-JP" altLang="ja-JP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ja-JP" altLang="ja-JP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ja-JP" i="1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ja-JP" altLang="ja-JP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ja-JP" altLang="ja-JP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𝑧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en-US" altLang="ja-JP" i="1">
                              <a:latin typeface="Cambria Math"/>
                            </a:rPr>
                            <m:t>∙</m:t>
                          </m:r>
                          <m:r>
                            <a:rPr lang="en-US" altLang="ja-JP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𝜙</m:t>
                              </m:r>
                              <m:r>
                                <a:rPr lang="en-US" altLang="ja-JP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ja-JP" altLang="ja-JP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ja-JP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  <m:r>
                        <a:rPr lang="en-US" altLang="ja-JP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altLang="ja-JP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US" altLang="ja-JP" i="1">
                          <a:latin typeface="Cambria Math"/>
                        </a:rPr>
                        <m:t>∙</m:t>
                      </m:r>
                      <m:r>
                        <a:rPr lang="en-US" altLang="ja-JP" i="1">
                          <a:latin typeface="Cambria Math"/>
                        </a:rPr>
                        <m:t>𝑇𝑂𝐹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3" name="正方形/長方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2204864"/>
                <a:ext cx="6912768" cy="140378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テキスト ボックス 3"/>
          <p:cNvSpPr txBox="1"/>
          <p:nvPr/>
        </p:nvSpPr>
        <p:spPr>
          <a:xfrm>
            <a:off x="827584" y="1429584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In case </a:t>
            </a:r>
            <a:r>
              <a:rPr lang="en-US" altLang="ja-JP" dirty="0" smtClean="0">
                <a:solidFill>
                  <a:srgbClr val="FF0000"/>
                </a:solidFill>
              </a:rPr>
              <a:t>the magnetic </a:t>
            </a:r>
            <a:r>
              <a:rPr lang="en-US" altLang="ja-JP" dirty="0">
                <a:solidFill>
                  <a:srgbClr val="FF0000"/>
                </a:solidFill>
              </a:rPr>
              <a:t>field error is negligible small</a:t>
            </a:r>
            <a:r>
              <a:rPr lang="en-US" altLang="ja-JP" dirty="0"/>
              <a:t>, the position x displacement can be expressed as,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正方形/長方形 4"/>
              <p:cNvSpPr/>
              <p:nvPr/>
            </p:nvSpPr>
            <p:spPr>
              <a:xfrm>
                <a:off x="755576" y="4988188"/>
                <a:ext cx="7483356" cy="7101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altLang="ja-JP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/>
                            </a:rPr>
                            <m:t>𝑡</m:t>
                          </m:r>
                          <m:r>
                            <a:rPr lang="en-US" altLang="ja-JP" i="1">
                              <a:latin typeface="Cambria Math"/>
                            </a:rPr>
                            <m:t>=</m:t>
                          </m:r>
                          <m:r>
                            <a:rPr lang="en-US" altLang="ja-JP" i="1">
                              <a:latin typeface="Cambria Math"/>
                            </a:rPr>
                            <m:t>𝑇𝑂𝐹</m:t>
                          </m:r>
                        </m:e>
                      </m:d>
                      <m:r>
                        <a:rPr lang="en-US" altLang="ja-JP" i="1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i="1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altLang="ja-JP" i="1">
                              <a:latin typeface="Cambria Math"/>
                            </a:rPr>
                            <m:t>𝜔</m:t>
                          </m:r>
                        </m:den>
                      </m:f>
                      <m:sSub>
                        <m:sSub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altLang="ja-JP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altLang="ja-JP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ja-JP" i="1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ja-JP" altLang="ja-JP" i="1">
                              <a:latin typeface="Cambria Math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ja-JP" altLang="ja-JP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ja-JP" altLang="ja-JP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𝑚𝑎𝑥</m:t>
                                      </m:r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, </m:t>
                                      </m:r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ja-JP" i="1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ja-JP" altLang="ja-JP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ja-JP" altLang="ja-JP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𝑚𝑎𝑥</m:t>
                                      </m:r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, </m:t>
                                      </m:r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𝑧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en-US" altLang="ja-JP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/>
                                </a:rPr>
                                <m:t>𝑚𝑎𝑥</m:t>
                              </m:r>
                              <m:r>
                                <a:rPr lang="en-US" altLang="ja-JP" i="1">
                                  <a:latin typeface="Cambria Math"/>
                                </a:rPr>
                                <m:t>, </m:t>
                              </m:r>
                              <m:r>
                                <a:rPr lang="en-US" altLang="ja-JP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  <m:r>
                        <a:rPr lang="en-US" altLang="ja-JP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ja-JP" altLang="ja-JP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altLang="ja-JP" i="1">
                              <a:latin typeface="Cambria Math"/>
                            </a:rPr>
                            <m:t>𝑚𝑎𝑥</m:t>
                          </m:r>
                          <m:r>
                            <a:rPr lang="en-US" altLang="ja-JP" i="1">
                              <a:latin typeface="Cambria Math"/>
                            </a:rPr>
                            <m:t>, </m:t>
                          </m:r>
                          <m:r>
                            <a:rPr lang="en-US" altLang="ja-JP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US" altLang="ja-JP" i="1">
                          <a:latin typeface="Cambria Math"/>
                        </a:rPr>
                        <m:t>∙</m:t>
                      </m:r>
                      <m:r>
                        <a:rPr lang="en-US" altLang="ja-JP" i="1">
                          <a:latin typeface="Cambria Math"/>
                        </a:rPr>
                        <m:t>𝑇𝑂𝐹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5" name="正方形/長方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988188"/>
                <a:ext cx="7483356" cy="71019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下矢印 5"/>
          <p:cNvSpPr/>
          <p:nvPr/>
        </p:nvSpPr>
        <p:spPr>
          <a:xfrm>
            <a:off x="3740386" y="3608646"/>
            <a:ext cx="543582" cy="5404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99992" y="3732580"/>
            <a:ext cx="2285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 a real IPM chamber,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/>
          <p:nvPr/>
        </p:nvCxnSpPr>
        <p:spPr>
          <a:xfrm flipV="1">
            <a:off x="2550300" y="5664496"/>
            <a:ext cx="216024" cy="2949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2239253" y="5947058"/>
                <a:ext cx="622093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i="1" smtClean="0">
                          <a:latin typeface="Cambria Math"/>
                        </a:rPr>
                        <m:t>∝</m:t>
                      </m:r>
                      <m:f>
                        <m:fPr>
                          <m:ctrlPr>
                            <a:rPr kumimoji="1" lang="en-US" altLang="ja-JP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ja-JP" b="0" i="1" smtClean="0">
                              <a:latin typeface="Cambria Math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9253" y="5947058"/>
                <a:ext cx="622093" cy="6109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右中かっこ 10"/>
          <p:cNvSpPr/>
          <p:nvPr/>
        </p:nvSpPr>
        <p:spPr>
          <a:xfrm rot="5400000">
            <a:off x="4759220" y="4331162"/>
            <a:ext cx="360040" cy="309448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4574525" y="5985062"/>
                <a:ext cx="729430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i="1" smtClean="0">
                          <a:latin typeface="Cambria Math"/>
                        </a:rPr>
                        <m:t>∝</m:t>
                      </m:r>
                      <m:f>
                        <m:fPr>
                          <m:ctrlPr>
                            <a:rPr kumimoji="1" lang="en-US" altLang="ja-JP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kumimoji="1" lang="en-US" altLang="ja-JP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p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4525" y="5985062"/>
                <a:ext cx="729430" cy="61093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6999644" y="5890721"/>
                <a:ext cx="622093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i="1" smtClean="0">
                          <a:latin typeface="Cambria Math"/>
                        </a:rPr>
                        <m:t>∝</m:t>
                      </m:r>
                      <m:f>
                        <m:fPr>
                          <m:ctrlPr>
                            <a:rPr kumimoji="1" lang="en-US" altLang="ja-JP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ja-JP" b="0" i="1" smtClean="0">
                              <a:latin typeface="Cambria Math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9644" y="5890721"/>
                <a:ext cx="622093" cy="61093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線矢印コネクタ 14"/>
          <p:cNvCxnSpPr/>
          <p:nvPr/>
        </p:nvCxnSpPr>
        <p:spPr>
          <a:xfrm flipH="1" flipV="1">
            <a:off x="7246939" y="5561298"/>
            <a:ext cx="127505" cy="3171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085240" y="4307867"/>
            <a:ext cx="1362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Gyro motion</a:t>
            </a:r>
            <a:endParaRPr lang="en-US" altLang="ja-JP" dirty="0"/>
          </a:p>
          <a:p>
            <a:r>
              <a:rPr lang="en-US" altLang="ja-JP" dirty="0"/>
              <a:t>I</a:t>
            </a:r>
            <a:r>
              <a:rPr lang="en-US" altLang="ja-JP" dirty="0" smtClean="0"/>
              <a:t>nitial TKE</a:t>
            </a:r>
            <a:endParaRPr kumimoji="1" lang="en-US" altLang="ja-JP" dirty="0" smtClean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984001" y="4307866"/>
            <a:ext cx="1801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Gyro motion</a:t>
            </a:r>
            <a:endParaRPr lang="en-US" altLang="ja-JP" dirty="0"/>
          </a:p>
          <a:p>
            <a:r>
              <a:rPr lang="en-US" altLang="ja-JP" dirty="0" smtClean="0"/>
              <a:t>Field error: Ex, </a:t>
            </a:r>
            <a:r>
              <a:rPr lang="en-US" altLang="ja-JP" dirty="0" err="1" smtClean="0"/>
              <a:t>Ez</a:t>
            </a:r>
            <a:endParaRPr kumimoji="1" lang="en-US" altLang="ja-JP" dirty="0" smtClean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455955" y="4341857"/>
            <a:ext cx="20338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E×B </a:t>
            </a:r>
            <a:r>
              <a:rPr kumimoji="1" lang="en-US" altLang="ja-JP" dirty="0" err="1" smtClean="0"/>
              <a:t>drfift</a:t>
            </a:r>
            <a:r>
              <a:rPr kumimoji="1" lang="en-US" altLang="ja-JP" dirty="0" smtClean="0"/>
              <a:t> (</a:t>
            </a:r>
            <a:r>
              <a:rPr kumimoji="1" lang="en-US" altLang="ja-JP" dirty="0" err="1" smtClean="0"/>
              <a:t>Ez</a:t>
            </a:r>
            <a:r>
              <a:rPr lang="en-US" altLang="ja-JP" dirty="0" err="1" smtClean="0"/>
              <a:t>×By</a:t>
            </a:r>
            <a:r>
              <a:rPr lang="en-US" altLang="ja-JP" dirty="0" smtClean="0"/>
              <a:t>)</a:t>
            </a:r>
            <a:endParaRPr lang="en-US" altLang="ja-JP" dirty="0"/>
          </a:p>
          <a:p>
            <a:r>
              <a:rPr lang="en-US" altLang="ja-JP" dirty="0" smtClean="0"/>
              <a:t>Field error: </a:t>
            </a:r>
            <a:r>
              <a:rPr lang="en-US" altLang="ja-JP" dirty="0" err="1" smtClean="0"/>
              <a:t>Ez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66182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X position displacement due to error </a:t>
            </a:r>
            <a:r>
              <a:rPr lang="en-US" altLang="ja-JP" dirty="0" smtClean="0"/>
              <a:t>B </a:t>
            </a:r>
            <a:r>
              <a:rPr lang="en-US" altLang="ja-JP" dirty="0"/>
              <a:t>field (preliminary)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正方形/長方形 2"/>
              <p:cNvSpPr/>
              <p:nvPr/>
            </p:nvSpPr>
            <p:spPr>
              <a:xfrm>
                <a:off x="283628" y="2132856"/>
                <a:ext cx="8424936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latin typeface="Cambria Math"/>
                        </a:rPr>
                        <m:t>∆</m:t>
                      </m:r>
                      <m:r>
                        <a:rPr lang="en-US" altLang="ja-JP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/>
                            </a:rPr>
                            <m:t>𝑡</m:t>
                          </m:r>
                          <m:r>
                            <a:rPr lang="en-US" altLang="ja-JP" i="1">
                              <a:latin typeface="Cambria Math"/>
                            </a:rPr>
                            <m:t>=</m:t>
                          </m:r>
                          <m:r>
                            <a:rPr lang="en-US" altLang="ja-JP" i="1">
                              <a:latin typeface="Cambria Math"/>
                            </a:rPr>
                            <m:t>𝑇𝑂𝐹</m:t>
                          </m:r>
                        </m:e>
                      </m:d>
                      <m:r>
                        <a:rPr lang="en-US" altLang="ja-JP" i="1"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US" altLang="ja-JP" i="1">
                              <a:latin typeface="Cambria Math"/>
                            </a:rPr>
                            <m:t>𝑚𝑎𝑥</m:t>
                          </m:r>
                          <m:r>
                            <a:rPr lang="en-US" altLang="ja-JP" i="1">
                              <a:latin typeface="Cambria Math"/>
                            </a:rPr>
                            <m:t>, </m:t>
                          </m:r>
                          <m:r>
                            <a:rPr lang="en-US" altLang="ja-JP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altLang="ja-JP" i="1">
                          <a:latin typeface="Cambria Math"/>
                        </a:rPr>
                        <m:t>∙</m:t>
                      </m:r>
                      <m:sSub>
                        <m:sSub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ja-JP" i="1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altLang="ja-JP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ja-JP" i="1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ja-JP" altLang="ja-JP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ja-JP" altLang="ja-JP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ja-JP" altLang="ja-JP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𝑚𝑎𝑥</m:t>
                                      </m:r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ja-JP" i="1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ja-JP" altLang="ja-JP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ja-JP" altLang="ja-JP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𝑚𝑎𝑥</m:t>
                                      </m:r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, </m:t>
                                      </m:r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𝑧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en-US" altLang="ja-JP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/>
                                </a:rPr>
                                <m:t>𝑚𝑎𝑥</m:t>
                              </m:r>
                              <m:r>
                                <a:rPr lang="en-US" altLang="ja-JP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altLang="ja-JP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  <m:r>
                        <a:rPr lang="en-US" altLang="ja-JP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altLang="ja-JP" i="1">
                              <a:latin typeface="Cambria Math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US" altLang="ja-JP" i="1">
                              <a:latin typeface="Cambria Math"/>
                            </a:rPr>
                            <m:t>𝑚𝑎𝑥</m:t>
                          </m:r>
                          <m:r>
                            <a:rPr lang="en-US" altLang="ja-JP" i="1">
                              <a:latin typeface="Cambria Math"/>
                            </a:rPr>
                            <m:t>,</m:t>
                          </m:r>
                          <m:r>
                            <a:rPr lang="en-US" altLang="ja-JP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US" altLang="ja-JP" i="1">
                          <a:latin typeface="Cambria Math"/>
                        </a:rPr>
                        <m:t>∙</m:t>
                      </m:r>
                      <m:r>
                        <a:rPr lang="en-US" altLang="ja-JP" i="1">
                          <a:latin typeface="Cambria Math"/>
                        </a:rPr>
                        <m:t>𝑇𝑂𝐹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3" name="正方形/長方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28" y="2132856"/>
                <a:ext cx="8424936" cy="714683"/>
              </a:xfrm>
              <a:prstGeom prst="rect">
                <a:avLst/>
              </a:prstGeom>
              <a:blipFill rotWithShape="1">
                <a:blip r:embed="rId2"/>
                <a:stretch>
                  <a:fillRect b="-307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テキスト ボックス 3"/>
          <p:cNvSpPr txBox="1"/>
          <p:nvPr/>
        </p:nvSpPr>
        <p:spPr>
          <a:xfrm>
            <a:off x="1835696" y="1524928"/>
            <a:ext cx="1800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Geometrical shift</a:t>
            </a:r>
          </a:p>
          <a:p>
            <a:r>
              <a:rPr kumimoji="1" lang="en-US" altLang="ja-JP" dirty="0" err="1" smtClean="0"/>
              <a:t>Bx</a:t>
            </a:r>
            <a:r>
              <a:rPr kumimoji="1" lang="en-US" altLang="ja-JP" dirty="0" smtClean="0"/>
              <a:t>/B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23928" y="1484784"/>
            <a:ext cx="2252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Gyro motion</a:t>
            </a:r>
            <a:endParaRPr lang="en-US" altLang="ja-JP" dirty="0"/>
          </a:p>
          <a:p>
            <a:r>
              <a:rPr lang="en-US" altLang="ja-JP" dirty="0" smtClean="0"/>
              <a:t>Field error: </a:t>
            </a:r>
            <a:r>
              <a:rPr lang="en-US" altLang="ja-JP" dirty="0" err="1" smtClean="0"/>
              <a:t>Bx</a:t>
            </a:r>
            <a:r>
              <a:rPr lang="en-US" altLang="ja-JP" dirty="0" smtClean="0"/>
              <a:t>/B, </a:t>
            </a:r>
            <a:r>
              <a:rPr lang="en-US" altLang="ja-JP" dirty="0" err="1" smtClean="0"/>
              <a:t>Bz</a:t>
            </a:r>
            <a:r>
              <a:rPr lang="en-US" altLang="ja-JP" dirty="0" smtClean="0"/>
              <a:t>/B</a:t>
            </a:r>
            <a:endParaRPr kumimoji="1" lang="en-US" altLang="ja-JP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644950" y="1520827"/>
            <a:ext cx="2030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E×B </a:t>
            </a:r>
            <a:r>
              <a:rPr kumimoji="1" lang="en-US" altLang="ja-JP" dirty="0" err="1" smtClean="0"/>
              <a:t>drfift</a:t>
            </a:r>
            <a:r>
              <a:rPr kumimoji="1" lang="en-US" altLang="ja-JP" dirty="0" smtClean="0"/>
              <a:t> (</a:t>
            </a:r>
            <a:r>
              <a:rPr kumimoji="1" lang="en-US" altLang="ja-JP" dirty="0" err="1" smtClean="0"/>
              <a:t>Ey</a:t>
            </a:r>
            <a:r>
              <a:rPr lang="en-US" altLang="ja-JP" dirty="0" err="1" smtClean="0"/>
              <a:t>×Bz</a:t>
            </a:r>
            <a:r>
              <a:rPr lang="en-US" altLang="ja-JP" dirty="0" smtClean="0"/>
              <a:t>)</a:t>
            </a:r>
            <a:endParaRPr lang="en-US" altLang="ja-JP" dirty="0"/>
          </a:p>
          <a:p>
            <a:r>
              <a:rPr lang="en-US" altLang="ja-JP" dirty="0" smtClean="0"/>
              <a:t>Field error: </a:t>
            </a:r>
            <a:r>
              <a:rPr lang="en-US" altLang="ja-JP" dirty="0" err="1" smtClean="0"/>
              <a:t>Bz</a:t>
            </a:r>
            <a:endParaRPr kumimoji="1" lang="en-US" altLang="ja-JP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1872716" y="3352170"/>
                <a:ext cx="729430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i="1" smtClean="0">
                          <a:latin typeface="Cambria Math"/>
                        </a:rPr>
                        <m:t>∝</m:t>
                      </m:r>
                      <m:f>
                        <m:fPr>
                          <m:ctrlPr>
                            <a:rPr kumimoji="1" lang="en-US" altLang="ja-JP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kumimoji="1" lang="en-US" altLang="ja-JP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p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0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2716" y="3352170"/>
                <a:ext cx="729430" cy="610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直線矢印コネクタ 8"/>
          <p:cNvCxnSpPr>
            <a:stCxn id="7" idx="0"/>
          </p:cNvCxnSpPr>
          <p:nvPr/>
        </p:nvCxnSpPr>
        <p:spPr>
          <a:xfrm flipV="1">
            <a:off x="2237431" y="2992130"/>
            <a:ext cx="25737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4675336" y="3378886"/>
                <a:ext cx="729430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i="1" smtClean="0">
                          <a:latin typeface="Cambria Math"/>
                        </a:rPr>
                        <m:t>∝</m:t>
                      </m:r>
                      <m:f>
                        <m:fPr>
                          <m:ctrlPr>
                            <a:rPr kumimoji="1" lang="en-US" altLang="ja-JP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kumimoji="1" lang="en-US" altLang="ja-JP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p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336" y="3378886"/>
                <a:ext cx="729430" cy="6109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右中かっこ 10"/>
          <p:cNvSpPr/>
          <p:nvPr/>
        </p:nvSpPr>
        <p:spPr>
          <a:xfrm rot="5400000">
            <a:off x="4891381" y="1394012"/>
            <a:ext cx="297340" cy="367240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7414240" y="3030708"/>
            <a:ext cx="25737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7049525" y="3390748"/>
                <a:ext cx="729430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i="1" smtClean="0">
                          <a:latin typeface="Cambria Math"/>
                        </a:rPr>
                        <m:t>∝</m:t>
                      </m:r>
                      <m:f>
                        <m:fPr>
                          <m:ctrlPr>
                            <a:rPr kumimoji="1" lang="en-US" altLang="ja-JP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kumimoji="1" lang="en-US" altLang="ja-JP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p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9525" y="3390748"/>
                <a:ext cx="729430" cy="61093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4" name="グループ化 43"/>
          <p:cNvGrpSpPr/>
          <p:nvPr/>
        </p:nvGrpSpPr>
        <p:grpSpPr>
          <a:xfrm>
            <a:off x="2289333" y="3833415"/>
            <a:ext cx="3167335" cy="2938650"/>
            <a:chOff x="2289333" y="3833415"/>
            <a:chExt cx="3167335" cy="2938650"/>
          </a:xfrm>
        </p:grpSpPr>
        <p:sp>
          <p:nvSpPr>
            <p:cNvPr id="18" name="円/楕円 17"/>
            <p:cNvSpPr/>
            <p:nvPr/>
          </p:nvSpPr>
          <p:spPr>
            <a:xfrm>
              <a:off x="3399767" y="4604883"/>
              <a:ext cx="576064" cy="934662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" name="直線矢印コネクタ 21"/>
            <p:cNvCxnSpPr/>
            <p:nvPr/>
          </p:nvCxnSpPr>
          <p:spPr>
            <a:xfrm>
              <a:off x="3255750" y="4260837"/>
              <a:ext cx="1836204" cy="2358828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/>
            <p:nvPr/>
          </p:nvCxnSpPr>
          <p:spPr>
            <a:xfrm>
              <a:off x="3507779" y="4044813"/>
              <a:ext cx="1836204" cy="2358828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/>
            <p:cNvCxnSpPr/>
            <p:nvPr/>
          </p:nvCxnSpPr>
          <p:spPr>
            <a:xfrm>
              <a:off x="2859707" y="4387417"/>
              <a:ext cx="1836204" cy="2358828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/>
            <p:nvPr/>
          </p:nvCxnSpPr>
          <p:spPr>
            <a:xfrm>
              <a:off x="2391655" y="4413237"/>
              <a:ext cx="1836204" cy="2358828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矢印コネクタ 26"/>
            <p:cNvCxnSpPr/>
            <p:nvPr/>
          </p:nvCxnSpPr>
          <p:spPr>
            <a:xfrm flipV="1">
              <a:off x="3873000" y="4014726"/>
              <a:ext cx="0" cy="2664296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/>
            <p:cNvCxnSpPr/>
            <p:nvPr/>
          </p:nvCxnSpPr>
          <p:spPr>
            <a:xfrm flipV="1">
              <a:off x="4227859" y="3982085"/>
              <a:ext cx="0" cy="2664296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矢印コネクタ 28"/>
            <p:cNvCxnSpPr/>
            <p:nvPr/>
          </p:nvCxnSpPr>
          <p:spPr>
            <a:xfrm flipV="1">
              <a:off x="4558526" y="4014726"/>
              <a:ext cx="0" cy="2664296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/>
            <p:cNvCxnSpPr/>
            <p:nvPr/>
          </p:nvCxnSpPr>
          <p:spPr>
            <a:xfrm flipV="1">
              <a:off x="3399767" y="3993947"/>
              <a:ext cx="0" cy="2664296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矢印コネクタ 30"/>
            <p:cNvCxnSpPr/>
            <p:nvPr/>
          </p:nvCxnSpPr>
          <p:spPr>
            <a:xfrm flipV="1">
              <a:off x="3039727" y="3982085"/>
              <a:ext cx="0" cy="2664296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正方形/長方形 32"/>
            <p:cNvSpPr/>
            <p:nvPr/>
          </p:nvSpPr>
          <p:spPr>
            <a:xfrm>
              <a:off x="3658303" y="4604883"/>
              <a:ext cx="45719" cy="9346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5" name="直線コネクタ 34"/>
            <p:cNvCxnSpPr>
              <a:stCxn id="33" idx="0"/>
            </p:cNvCxnSpPr>
            <p:nvPr/>
          </p:nvCxnSpPr>
          <p:spPr>
            <a:xfrm>
              <a:off x="3681163" y="4604883"/>
              <a:ext cx="1302780" cy="1582734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>
              <a:stCxn id="33" idx="2"/>
            </p:cNvCxnSpPr>
            <p:nvPr/>
          </p:nvCxnSpPr>
          <p:spPr>
            <a:xfrm>
              <a:off x="3681163" y="5539545"/>
              <a:ext cx="492689" cy="648072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正方形/長方形 37"/>
            <p:cNvSpPr/>
            <p:nvPr/>
          </p:nvSpPr>
          <p:spPr>
            <a:xfrm>
              <a:off x="4173852" y="6187617"/>
              <a:ext cx="810091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 40"/>
            <p:cNvSpPr/>
            <p:nvPr/>
          </p:nvSpPr>
          <p:spPr>
            <a:xfrm>
              <a:off x="3715853" y="4841963"/>
              <a:ext cx="1041400" cy="1346200"/>
            </a:xfrm>
            <a:custGeom>
              <a:avLst/>
              <a:gdLst>
                <a:gd name="connsiteX0" fmla="*/ 0 w 1041400"/>
                <a:gd name="connsiteY0" fmla="*/ 0 h 1346200"/>
                <a:gd name="connsiteX1" fmla="*/ 19050 w 1041400"/>
                <a:gd name="connsiteY1" fmla="*/ 95250 h 1346200"/>
                <a:gd name="connsiteX2" fmla="*/ 88900 w 1041400"/>
                <a:gd name="connsiteY2" fmla="*/ 139700 h 1346200"/>
                <a:gd name="connsiteX3" fmla="*/ 165100 w 1041400"/>
                <a:gd name="connsiteY3" fmla="*/ 139700 h 1346200"/>
                <a:gd name="connsiteX4" fmla="*/ 152400 w 1041400"/>
                <a:gd name="connsiteY4" fmla="*/ 107950 h 1346200"/>
                <a:gd name="connsiteX5" fmla="*/ 101600 w 1041400"/>
                <a:gd name="connsiteY5" fmla="*/ 215900 h 1346200"/>
                <a:gd name="connsiteX6" fmla="*/ 184150 w 1041400"/>
                <a:gd name="connsiteY6" fmla="*/ 330200 h 1346200"/>
                <a:gd name="connsiteX7" fmla="*/ 285750 w 1041400"/>
                <a:gd name="connsiteY7" fmla="*/ 323850 h 1346200"/>
                <a:gd name="connsiteX8" fmla="*/ 247650 w 1041400"/>
                <a:gd name="connsiteY8" fmla="*/ 279400 h 1346200"/>
                <a:gd name="connsiteX9" fmla="*/ 215900 w 1041400"/>
                <a:gd name="connsiteY9" fmla="*/ 419100 h 1346200"/>
                <a:gd name="connsiteX10" fmla="*/ 342900 w 1041400"/>
                <a:gd name="connsiteY10" fmla="*/ 546100 h 1346200"/>
                <a:gd name="connsiteX11" fmla="*/ 463550 w 1041400"/>
                <a:gd name="connsiteY11" fmla="*/ 514350 h 1346200"/>
                <a:gd name="connsiteX12" fmla="*/ 393700 w 1041400"/>
                <a:gd name="connsiteY12" fmla="*/ 476250 h 1346200"/>
                <a:gd name="connsiteX13" fmla="*/ 400050 w 1041400"/>
                <a:gd name="connsiteY13" fmla="*/ 603250 h 1346200"/>
                <a:gd name="connsiteX14" fmla="*/ 552450 w 1041400"/>
                <a:gd name="connsiteY14" fmla="*/ 781050 h 1346200"/>
                <a:gd name="connsiteX15" fmla="*/ 666750 w 1041400"/>
                <a:gd name="connsiteY15" fmla="*/ 787400 h 1346200"/>
                <a:gd name="connsiteX16" fmla="*/ 622300 w 1041400"/>
                <a:gd name="connsiteY16" fmla="*/ 742950 h 1346200"/>
                <a:gd name="connsiteX17" fmla="*/ 584200 w 1041400"/>
                <a:gd name="connsiteY17" fmla="*/ 787400 h 1346200"/>
                <a:gd name="connsiteX18" fmla="*/ 679450 w 1041400"/>
                <a:gd name="connsiteY18" fmla="*/ 990600 h 1346200"/>
                <a:gd name="connsiteX19" fmla="*/ 895350 w 1041400"/>
                <a:gd name="connsiteY19" fmla="*/ 1174750 h 1346200"/>
                <a:gd name="connsiteX20" fmla="*/ 946150 w 1041400"/>
                <a:gd name="connsiteY20" fmla="*/ 1155700 h 1346200"/>
                <a:gd name="connsiteX21" fmla="*/ 889000 w 1041400"/>
                <a:gd name="connsiteY21" fmla="*/ 1130300 h 1346200"/>
                <a:gd name="connsiteX22" fmla="*/ 895350 w 1041400"/>
                <a:gd name="connsiteY22" fmla="*/ 1250950 h 1346200"/>
                <a:gd name="connsiteX23" fmla="*/ 1041400 w 1041400"/>
                <a:gd name="connsiteY23" fmla="*/ 1346200 h 134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41400" h="1346200">
                  <a:moveTo>
                    <a:pt x="0" y="0"/>
                  </a:moveTo>
                  <a:cubicBezTo>
                    <a:pt x="2116" y="35983"/>
                    <a:pt x="4233" y="71967"/>
                    <a:pt x="19050" y="95250"/>
                  </a:cubicBezTo>
                  <a:cubicBezTo>
                    <a:pt x="33867" y="118533"/>
                    <a:pt x="64558" y="132292"/>
                    <a:pt x="88900" y="139700"/>
                  </a:cubicBezTo>
                  <a:cubicBezTo>
                    <a:pt x="113242" y="147108"/>
                    <a:pt x="154517" y="144992"/>
                    <a:pt x="165100" y="139700"/>
                  </a:cubicBezTo>
                  <a:cubicBezTo>
                    <a:pt x="175683" y="134408"/>
                    <a:pt x="162983" y="95250"/>
                    <a:pt x="152400" y="107950"/>
                  </a:cubicBezTo>
                  <a:cubicBezTo>
                    <a:pt x="141817" y="120650"/>
                    <a:pt x="96308" y="178858"/>
                    <a:pt x="101600" y="215900"/>
                  </a:cubicBezTo>
                  <a:cubicBezTo>
                    <a:pt x="106892" y="252942"/>
                    <a:pt x="153458" y="312208"/>
                    <a:pt x="184150" y="330200"/>
                  </a:cubicBezTo>
                  <a:cubicBezTo>
                    <a:pt x="214842" y="348192"/>
                    <a:pt x="275167" y="332317"/>
                    <a:pt x="285750" y="323850"/>
                  </a:cubicBezTo>
                  <a:cubicBezTo>
                    <a:pt x="296333" y="315383"/>
                    <a:pt x="259292" y="263525"/>
                    <a:pt x="247650" y="279400"/>
                  </a:cubicBezTo>
                  <a:cubicBezTo>
                    <a:pt x="236008" y="295275"/>
                    <a:pt x="200025" y="374650"/>
                    <a:pt x="215900" y="419100"/>
                  </a:cubicBezTo>
                  <a:cubicBezTo>
                    <a:pt x="231775" y="463550"/>
                    <a:pt x="301625" y="530225"/>
                    <a:pt x="342900" y="546100"/>
                  </a:cubicBezTo>
                  <a:cubicBezTo>
                    <a:pt x="384175" y="561975"/>
                    <a:pt x="455083" y="525992"/>
                    <a:pt x="463550" y="514350"/>
                  </a:cubicBezTo>
                  <a:cubicBezTo>
                    <a:pt x="472017" y="502708"/>
                    <a:pt x="404283" y="461433"/>
                    <a:pt x="393700" y="476250"/>
                  </a:cubicBezTo>
                  <a:cubicBezTo>
                    <a:pt x="383117" y="491067"/>
                    <a:pt x="373592" y="552450"/>
                    <a:pt x="400050" y="603250"/>
                  </a:cubicBezTo>
                  <a:cubicBezTo>
                    <a:pt x="426508" y="654050"/>
                    <a:pt x="508000" y="750358"/>
                    <a:pt x="552450" y="781050"/>
                  </a:cubicBezTo>
                  <a:cubicBezTo>
                    <a:pt x="596900" y="811742"/>
                    <a:pt x="655108" y="793750"/>
                    <a:pt x="666750" y="787400"/>
                  </a:cubicBezTo>
                  <a:cubicBezTo>
                    <a:pt x="678392" y="781050"/>
                    <a:pt x="636058" y="742950"/>
                    <a:pt x="622300" y="742950"/>
                  </a:cubicBezTo>
                  <a:cubicBezTo>
                    <a:pt x="608542" y="742950"/>
                    <a:pt x="574675" y="746125"/>
                    <a:pt x="584200" y="787400"/>
                  </a:cubicBezTo>
                  <a:cubicBezTo>
                    <a:pt x="593725" y="828675"/>
                    <a:pt x="627592" y="926042"/>
                    <a:pt x="679450" y="990600"/>
                  </a:cubicBezTo>
                  <a:cubicBezTo>
                    <a:pt x="731308" y="1055158"/>
                    <a:pt x="850900" y="1147233"/>
                    <a:pt x="895350" y="1174750"/>
                  </a:cubicBezTo>
                  <a:cubicBezTo>
                    <a:pt x="939800" y="1202267"/>
                    <a:pt x="947208" y="1163108"/>
                    <a:pt x="946150" y="1155700"/>
                  </a:cubicBezTo>
                  <a:cubicBezTo>
                    <a:pt x="945092" y="1148292"/>
                    <a:pt x="897467" y="1114425"/>
                    <a:pt x="889000" y="1130300"/>
                  </a:cubicBezTo>
                  <a:cubicBezTo>
                    <a:pt x="880533" y="1146175"/>
                    <a:pt x="869950" y="1214967"/>
                    <a:pt x="895350" y="1250950"/>
                  </a:cubicBezTo>
                  <a:cubicBezTo>
                    <a:pt x="920750" y="1286933"/>
                    <a:pt x="981075" y="1316566"/>
                    <a:pt x="1041400" y="1346200"/>
                  </a:cubicBezTo>
                </a:path>
              </a:pathLst>
            </a:cu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4829093" y="5396250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B050"/>
                  </a:solidFill>
                </a:rPr>
                <a:t>B</a:t>
              </a:r>
              <a:endParaRPr kumimoji="1" lang="ja-JP" altLang="en-US" dirty="0">
                <a:solidFill>
                  <a:srgbClr val="00B050"/>
                </a:solidFill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4608815" y="4285139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accent4">
                      <a:lumMod val="75000"/>
                    </a:schemeClr>
                  </a:solidFill>
                </a:rPr>
                <a:t>E</a:t>
              </a:r>
              <a:endParaRPr kumimoji="1" lang="ja-JP" altLang="en-US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cxnSp>
          <p:nvCxnSpPr>
            <p:cNvPr id="15" name="直線矢印コネクタ 14"/>
            <p:cNvCxnSpPr/>
            <p:nvPr/>
          </p:nvCxnSpPr>
          <p:spPr>
            <a:xfrm>
              <a:off x="2289333" y="6187617"/>
              <a:ext cx="3167335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/>
            <p:nvPr/>
          </p:nvCxnSpPr>
          <p:spPr>
            <a:xfrm flipH="1" flipV="1">
              <a:off x="3687799" y="3833415"/>
              <a:ext cx="358" cy="278625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直線コネクタ 45"/>
          <p:cNvCxnSpPr>
            <a:stCxn id="18" idx="0"/>
          </p:cNvCxnSpPr>
          <p:nvPr/>
        </p:nvCxnSpPr>
        <p:spPr>
          <a:xfrm flipH="1">
            <a:off x="2051720" y="4604883"/>
            <a:ext cx="16360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>
            <a:stCxn id="18" idx="4"/>
          </p:cNvCxnSpPr>
          <p:nvPr/>
        </p:nvCxnSpPr>
        <p:spPr>
          <a:xfrm flipH="1">
            <a:off x="2051720" y="5539545"/>
            <a:ext cx="16360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>
            <a:off x="2289333" y="4604883"/>
            <a:ext cx="0" cy="93466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テキスト ボックス 55"/>
              <p:cNvSpPr txBox="1"/>
              <p:nvPr/>
            </p:nvSpPr>
            <p:spPr>
              <a:xfrm>
                <a:off x="1811830" y="4922972"/>
                <a:ext cx="477503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ja-JP" altLang="en-US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56" name="テキスト ボックス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1830" y="4922972"/>
                <a:ext cx="477503" cy="391261"/>
              </a:xfrm>
              <a:prstGeom prst="rect">
                <a:avLst/>
              </a:prstGeom>
              <a:blipFill rotWithShape="1">
                <a:blip r:embed="rId6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テキスト ボックス 56"/>
              <p:cNvSpPr txBox="1"/>
              <p:nvPr/>
            </p:nvSpPr>
            <p:spPr>
              <a:xfrm>
                <a:off x="4142473" y="6255120"/>
                <a:ext cx="707245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i="1" smtClean="0">
                              <a:latin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kumimoji="1" lang="en-US" altLang="ja-JP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ja-JP" altLang="en-US" i="1" smtClean="0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  <m:r>
                            <a:rPr kumimoji="1" lang="ja-JP" altLang="en-US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57" name="テキスト ボックス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2473" y="6255120"/>
                <a:ext cx="707245" cy="391261"/>
              </a:xfrm>
              <a:prstGeom prst="rect">
                <a:avLst/>
              </a:prstGeom>
              <a:blipFill rotWithShape="1">
                <a:blip r:embed="rId7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205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Python based particle tracking code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528" y="1340768"/>
            <a:ext cx="4038600" cy="5400600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Python based particle tracking code to design beam monitors which utilizes charged particles like IPM (detached electron and </a:t>
            </a:r>
            <a:r>
              <a:rPr lang="en-US" altLang="ja-JP" dirty="0" smtClean="0"/>
              <a:t>ions)</a:t>
            </a:r>
            <a:r>
              <a:rPr kumimoji="1" lang="en-US" altLang="ja-JP" dirty="0" smtClean="0"/>
              <a:t>, Laser wire scanner (detached electron), Faraday cup based CT (secondary electron escape), etc.</a:t>
            </a:r>
          </a:p>
          <a:p>
            <a:r>
              <a:rPr lang="en-US" altLang="ja-JP" dirty="0" smtClean="0"/>
              <a:t>The fields in which the particles are moving,</a:t>
            </a:r>
          </a:p>
          <a:p>
            <a:pPr lvl="1"/>
            <a:r>
              <a:rPr lang="en-US" altLang="ja-JP" dirty="0" smtClean="0"/>
              <a:t>Beam space charge effect</a:t>
            </a:r>
          </a:p>
          <a:p>
            <a:pPr lvl="2"/>
            <a:r>
              <a:rPr kumimoji="1" lang="en-US" altLang="ja-JP" dirty="0" smtClean="0"/>
              <a:t>Only 2D electric field: Relativistic beam condition </a:t>
            </a:r>
          </a:p>
          <a:p>
            <a:pPr lvl="1"/>
            <a:r>
              <a:rPr lang="en-US" altLang="ja-JP" dirty="0" smtClean="0"/>
              <a:t>3D electric and magnetic fields from another code which will be used to control the particle motion</a:t>
            </a:r>
          </a:p>
          <a:p>
            <a:pPr lvl="1"/>
            <a:r>
              <a:rPr kumimoji="1" lang="en-US" altLang="ja-JP" dirty="0" smtClean="0"/>
              <a:t>Space charge effect of the tracked particles </a:t>
            </a:r>
            <a:r>
              <a:rPr lang="en-US" altLang="ja-JP" dirty="0" smtClean="0"/>
              <a:t>e</a:t>
            </a:r>
            <a:r>
              <a:rPr lang="en-US" altLang="ja-JP" dirty="0"/>
              <a:t>n</a:t>
            </a:r>
            <a:r>
              <a:rPr kumimoji="1" lang="en-US" altLang="ja-JP" dirty="0" smtClean="0"/>
              <a:t>semble are not included -&gt; single particle motion</a:t>
            </a:r>
          </a:p>
          <a:p>
            <a:r>
              <a:rPr lang="en-US" altLang="ja-JP" dirty="0" smtClean="0"/>
              <a:t>Was used to check CPS IPM (under development) performance</a:t>
            </a:r>
            <a:endParaRPr kumimoji="1" lang="ja-JP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905" y="2276872"/>
            <a:ext cx="4813591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576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47596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Python based 3D particle tracking code Profile simulator for IPM design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2250348" y="2131266"/>
            <a:ext cx="5472608" cy="4008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51236"/>
            <a:ext cx="5168900" cy="378015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グループ化 6"/>
          <p:cNvGrpSpPr/>
          <p:nvPr/>
        </p:nvGrpSpPr>
        <p:grpSpPr>
          <a:xfrm>
            <a:off x="297647" y="1848075"/>
            <a:ext cx="3276724" cy="744126"/>
            <a:chOff x="179512" y="1514705"/>
            <a:chExt cx="3276724" cy="744126"/>
          </a:xfrm>
          <a:solidFill>
            <a:schemeClr val="accent1">
              <a:lumMod val="20000"/>
              <a:lumOff val="80000"/>
            </a:schemeClr>
          </a:solidFill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862864"/>
              <a:ext cx="3276724" cy="395967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179512" y="1514705"/>
              <a:ext cx="1386342" cy="30777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solidFill>
                    <a:srgbClr val="FF0000"/>
                  </a:solidFill>
                </a:rPr>
                <a:t>Gaussian profile</a:t>
              </a:r>
              <a:endParaRPr kumimoji="1" lang="ja-JP" altLang="en-US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205483" y="2832639"/>
            <a:ext cx="2286815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Successive Over </a:t>
            </a:r>
            <a:r>
              <a:rPr lang="en-US" altLang="ja-JP" sz="1200" dirty="0" smtClean="0"/>
              <a:t>Relaxation (</a:t>
            </a:r>
            <a:r>
              <a:rPr kumimoji="1" lang="en-US" altLang="ja-JP" sz="1200" b="1" dirty="0" smtClean="0">
                <a:solidFill>
                  <a:srgbClr val="FF0000"/>
                </a:solidFill>
              </a:rPr>
              <a:t>SOR</a:t>
            </a:r>
            <a:r>
              <a:rPr kumimoji="1" lang="en-US" altLang="ja-JP" sz="1200" dirty="0" smtClean="0"/>
              <a:t>) </a:t>
            </a:r>
          </a:p>
          <a:p>
            <a:r>
              <a:rPr lang="en-US" altLang="ja-JP" sz="1200" dirty="0"/>
              <a:t>t</a:t>
            </a:r>
            <a:r>
              <a:rPr lang="en-US" altLang="ja-JP" sz="1200" dirty="0" smtClean="0"/>
              <a:t>o estimate Poisson eq.</a:t>
            </a:r>
          </a:p>
          <a:p>
            <a:r>
              <a:rPr lang="ja-JP" altLang="en-US" sz="1200" dirty="0" smtClean="0"/>
              <a:t>・</a:t>
            </a:r>
            <a:r>
              <a:rPr lang="en-US" altLang="ja-JP" sz="1200" dirty="0" smtClean="0"/>
              <a:t>Assumed to be </a:t>
            </a:r>
            <a:r>
              <a:rPr lang="en-US" altLang="ja-JP" sz="1200" b="1" dirty="0" smtClean="0">
                <a:solidFill>
                  <a:srgbClr val="FF0000"/>
                </a:solidFill>
              </a:rPr>
              <a:t>2D</a:t>
            </a:r>
            <a:r>
              <a:rPr lang="en-US" altLang="ja-JP" sz="1200" dirty="0" smtClean="0"/>
              <a:t>: </a:t>
            </a:r>
            <a:r>
              <a:rPr lang="en-US" altLang="ja-JP" sz="1200" b="1" dirty="0" smtClean="0">
                <a:solidFill>
                  <a:srgbClr val="FF0000"/>
                </a:solidFill>
              </a:rPr>
              <a:t>Relativistic</a:t>
            </a:r>
          </a:p>
          <a:p>
            <a:r>
              <a:rPr lang="ja-JP" altLang="en-US" sz="1200" dirty="0"/>
              <a:t>・</a:t>
            </a:r>
            <a:r>
              <a:rPr kumimoji="1" lang="en-US" altLang="ja-JP" sz="1200" b="1" dirty="0" smtClean="0">
                <a:solidFill>
                  <a:srgbClr val="FF0000"/>
                </a:solidFill>
              </a:rPr>
              <a:t>Rectangular grid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6173" y="3818147"/>
            <a:ext cx="1867306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Grid data from</a:t>
            </a:r>
          </a:p>
          <a:p>
            <a:r>
              <a:rPr lang="en-US" altLang="ja-JP" sz="1200" b="1" dirty="0" smtClean="0">
                <a:solidFill>
                  <a:srgbClr val="FF0000"/>
                </a:solidFill>
              </a:rPr>
              <a:t>POISSON</a:t>
            </a:r>
            <a:r>
              <a:rPr lang="en-US" altLang="ja-JP" sz="1200" dirty="0" smtClean="0"/>
              <a:t>/</a:t>
            </a:r>
            <a:r>
              <a:rPr lang="en-US" altLang="ja-JP" sz="1200" dirty="0" err="1" smtClean="0"/>
              <a:t>Superfish</a:t>
            </a:r>
            <a:r>
              <a:rPr lang="en-US" altLang="ja-JP" sz="1200" dirty="0" smtClean="0"/>
              <a:t> (2D)</a:t>
            </a:r>
          </a:p>
          <a:p>
            <a:r>
              <a:rPr kumimoji="1" lang="en-US" altLang="ja-JP" sz="1200" b="1" dirty="0" smtClean="0">
                <a:solidFill>
                  <a:srgbClr val="FF0000"/>
                </a:solidFill>
              </a:rPr>
              <a:t>CST</a:t>
            </a:r>
            <a:r>
              <a:rPr kumimoji="1" lang="en-US" altLang="ja-JP" sz="1200" dirty="0" smtClean="0"/>
              <a:t> STUDIO SUITE (3D)</a:t>
            </a:r>
          </a:p>
          <a:p>
            <a:r>
              <a:rPr lang="ja-JP" altLang="en-US" sz="1200" dirty="0" smtClean="0"/>
              <a:t>・</a:t>
            </a:r>
            <a:r>
              <a:rPr lang="en-US" altLang="ja-JP" sz="1200" b="1" dirty="0">
                <a:solidFill>
                  <a:srgbClr val="FF0000"/>
                </a:solidFill>
              </a:rPr>
              <a:t>R</a:t>
            </a:r>
            <a:r>
              <a:rPr lang="en-US" altLang="ja-JP" sz="1200" b="1" dirty="0" smtClean="0">
                <a:solidFill>
                  <a:srgbClr val="FF0000"/>
                </a:solidFill>
              </a:rPr>
              <a:t>ectangular or Cubic grid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504" y="5009983"/>
            <a:ext cx="2193164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Ionization cross section</a:t>
            </a:r>
          </a:p>
          <a:p>
            <a:r>
              <a:rPr kumimoji="1" lang="en-US" altLang="ja-JP" sz="1200" dirty="0" smtClean="0"/>
              <a:t>Single differential cross section</a:t>
            </a:r>
          </a:p>
          <a:p>
            <a:r>
              <a:rPr lang="en-US" altLang="ja-JP" sz="1200" dirty="0"/>
              <a:t>f</a:t>
            </a:r>
            <a:r>
              <a:rPr lang="en-US" altLang="ja-JP" sz="1200" dirty="0" smtClean="0"/>
              <a:t>or </a:t>
            </a:r>
            <a:r>
              <a:rPr lang="en-US" altLang="ja-JP" sz="1200" b="1" dirty="0">
                <a:solidFill>
                  <a:srgbClr val="FF0000"/>
                </a:solidFill>
              </a:rPr>
              <a:t>H, He, H</a:t>
            </a:r>
            <a:r>
              <a:rPr lang="en-US" altLang="ja-JP" sz="1200" b="1" baseline="-25000" dirty="0">
                <a:solidFill>
                  <a:srgbClr val="FF0000"/>
                </a:solidFill>
              </a:rPr>
              <a:t>2</a:t>
            </a:r>
            <a:r>
              <a:rPr lang="en-US" altLang="ja-JP" sz="1200" b="1" dirty="0">
                <a:solidFill>
                  <a:srgbClr val="FF0000"/>
                </a:solidFill>
              </a:rPr>
              <a:t>, CH</a:t>
            </a:r>
            <a:r>
              <a:rPr lang="en-US" altLang="ja-JP" sz="1200" b="1" baseline="-25000" dirty="0">
                <a:solidFill>
                  <a:srgbClr val="FF0000"/>
                </a:solidFill>
              </a:rPr>
              <a:t>4</a:t>
            </a:r>
            <a:r>
              <a:rPr lang="en-US" altLang="ja-JP" sz="1200" b="1" dirty="0">
                <a:solidFill>
                  <a:srgbClr val="FF0000"/>
                </a:solidFill>
              </a:rPr>
              <a:t>, NH</a:t>
            </a:r>
            <a:r>
              <a:rPr lang="en-US" altLang="ja-JP" sz="1200" b="1" baseline="-25000" dirty="0">
                <a:solidFill>
                  <a:srgbClr val="FF0000"/>
                </a:solidFill>
              </a:rPr>
              <a:t>3</a:t>
            </a:r>
            <a:r>
              <a:rPr lang="en-US" altLang="ja-JP" sz="1200" b="1" dirty="0">
                <a:solidFill>
                  <a:srgbClr val="FF0000"/>
                </a:solidFill>
              </a:rPr>
              <a:t>, and </a:t>
            </a:r>
            <a:r>
              <a:rPr lang="en-US" altLang="ja-JP" sz="1200" b="1" dirty="0" smtClean="0">
                <a:solidFill>
                  <a:srgbClr val="FF0000"/>
                </a:solidFill>
              </a:rPr>
              <a:t>H</a:t>
            </a:r>
            <a:r>
              <a:rPr lang="en-US" altLang="ja-JP" sz="1200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sz="1200" b="1" dirty="0" smtClean="0">
                <a:solidFill>
                  <a:srgbClr val="FF0000"/>
                </a:solidFill>
              </a:rPr>
              <a:t>O</a:t>
            </a:r>
          </a:p>
          <a:p>
            <a:r>
              <a:rPr kumimoji="1" lang="en-US" altLang="ja-JP" sz="1200" dirty="0" smtClean="0"/>
              <a:t>Double differential cross section</a:t>
            </a:r>
            <a:endParaRPr lang="en-US" altLang="ja-JP" sz="1200" dirty="0" smtClean="0"/>
          </a:p>
          <a:p>
            <a:r>
              <a:rPr lang="en-US" altLang="ja-JP" sz="1200" dirty="0" smtClean="0"/>
              <a:t>for</a:t>
            </a:r>
            <a:r>
              <a:rPr kumimoji="1" lang="en-US" altLang="ja-JP" sz="1200" dirty="0" smtClean="0"/>
              <a:t> </a:t>
            </a:r>
            <a:r>
              <a:rPr kumimoji="1" lang="en-US" altLang="ja-JP" sz="1200" b="1" dirty="0" smtClean="0">
                <a:solidFill>
                  <a:srgbClr val="FF0000"/>
                </a:solidFill>
              </a:rPr>
              <a:t>H, and He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3042436" y="2592201"/>
            <a:ext cx="144016" cy="163091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10" idx="3"/>
          </p:cNvCxnSpPr>
          <p:nvPr/>
        </p:nvCxnSpPr>
        <p:spPr>
          <a:xfrm>
            <a:off x="2492298" y="3248138"/>
            <a:ext cx="334114" cy="299242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stCxn id="11" idx="3"/>
          </p:cNvCxnSpPr>
          <p:nvPr/>
        </p:nvCxnSpPr>
        <p:spPr>
          <a:xfrm>
            <a:off x="2193479" y="4233646"/>
            <a:ext cx="396753" cy="105822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V="1">
            <a:off x="2300668" y="4915532"/>
            <a:ext cx="289564" cy="152007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3609452" y="6180075"/>
            <a:ext cx="2773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Flow chart of the simulator</a:t>
            </a:r>
            <a:endParaRPr kumimoji="1" lang="ja-JP" altLang="en-US" b="1" i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491590" y="4592366"/>
            <a:ext cx="154688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>
                <a:solidFill>
                  <a:srgbClr val="FF0000"/>
                </a:solidFill>
              </a:rPr>
              <a:t>3D</a:t>
            </a:r>
            <a:r>
              <a:rPr lang="en-US" altLang="ja-JP" sz="1200" dirty="0" smtClean="0"/>
              <a:t> particle tracking</a:t>
            </a:r>
          </a:p>
          <a:p>
            <a:r>
              <a:rPr lang="en-US" altLang="ja-JP" sz="1200" b="1" dirty="0" smtClean="0">
                <a:solidFill>
                  <a:srgbClr val="FF0000"/>
                </a:solidFill>
              </a:rPr>
              <a:t>4th </a:t>
            </a:r>
            <a:r>
              <a:rPr lang="en-US" altLang="ja-JP" sz="1200" b="1" dirty="0">
                <a:solidFill>
                  <a:srgbClr val="FF0000"/>
                </a:solidFill>
              </a:rPr>
              <a:t>order </a:t>
            </a:r>
            <a:r>
              <a:rPr lang="en-US" altLang="ja-JP" sz="1200" b="1" dirty="0" err="1">
                <a:solidFill>
                  <a:srgbClr val="FF0000"/>
                </a:solidFill>
              </a:rPr>
              <a:t>Runge-Kutta</a:t>
            </a:r>
            <a:r>
              <a:rPr lang="en-US" altLang="ja-JP" sz="1200" b="1" dirty="0">
                <a:solidFill>
                  <a:srgbClr val="FF0000"/>
                </a:solidFill>
              </a:rPr>
              <a:t> </a:t>
            </a:r>
            <a:r>
              <a:rPr lang="en-US" altLang="ja-JP" sz="1200" b="1" dirty="0" smtClean="0">
                <a:solidFill>
                  <a:srgbClr val="FF0000"/>
                </a:solidFill>
              </a:rPr>
              <a:t>method</a:t>
            </a:r>
          </a:p>
        </p:txBody>
      </p:sp>
      <p:grpSp>
        <p:nvGrpSpPr>
          <p:cNvPr id="11265" name="グループ化 11264"/>
          <p:cNvGrpSpPr/>
          <p:nvPr/>
        </p:nvGrpSpPr>
        <p:grpSpPr>
          <a:xfrm>
            <a:off x="6808783" y="1700808"/>
            <a:ext cx="2248795" cy="674996"/>
            <a:chOff x="6804248" y="1806251"/>
            <a:chExt cx="2248795" cy="674996"/>
          </a:xfrm>
        </p:grpSpPr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2091080"/>
              <a:ext cx="2248795" cy="39016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</p:pic>
        <p:sp>
          <p:nvSpPr>
            <p:cNvPr id="11264" name="テキスト ボックス 11263"/>
            <p:cNvSpPr txBox="1"/>
            <p:nvPr/>
          </p:nvSpPr>
          <p:spPr>
            <a:xfrm>
              <a:off x="6804248" y="1806251"/>
              <a:ext cx="2075953" cy="27699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 smtClean="0">
                  <a:solidFill>
                    <a:srgbClr val="FF0000"/>
                  </a:solidFill>
                </a:rPr>
                <a:t>Beam intensity of bunch train</a:t>
              </a:r>
              <a:endParaRPr kumimoji="1" lang="ja-JP" altLang="en-US" sz="1200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1269" name="直線矢印コネクタ 11268"/>
          <p:cNvCxnSpPr>
            <a:stCxn id="11267" idx="2"/>
          </p:cNvCxnSpPr>
          <p:nvPr/>
        </p:nvCxnSpPr>
        <p:spPr>
          <a:xfrm flipH="1">
            <a:off x="7236296" y="2375804"/>
            <a:ext cx="696885" cy="610266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2" name="直線矢印コネクタ 11271"/>
          <p:cNvCxnSpPr>
            <a:stCxn id="30" idx="0"/>
          </p:cNvCxnSpPr>
          <p:nvPr/>
        </p:nvCxnSpPr>
        <p:spPr>
          <a:xfrm flipH="1" flipV="1">
            <a:off x="7584738" y="4286557"/>
            <a:ext cx="680296" cy="305809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220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278828"/>
            <a:ext cx="8507288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But in a </a:t>
            </a:r>
            <a:r>
              <a:rPr lang="en-US" altLang="ja-JP" dirty="0" smtClean="0"/>
              <a:t>real case, the profile could be far from the Gaussian-shape: J-PARC MR</a:t>
            </a:r>
            <a:endParaRPr kumimoji="1" lang="ja-JP" altLang="en-US" dirty="0"/>
          </a:p>
        </p:txBody>
      </p:sp>
      <p:pic>
        <p:nvPicPr>
          <p:cNvPr id="5" name="図 4" descr="sgplot151224_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5982" y="4645744"/>
            <a:ext cx="2664296" cy="1998223"/>
          </a:xfrm>
          <a:prstGeom prst="rect">
            <a:avLst/>
          </a:prstGeom>
        </p:spPr>
      </p:pic>
      <p:pic>
        <p:nvPicPr>
          <p:cNvPr id="6" name="図 5" descr="スクリーンショット 2016-01-27 14.41.2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4493" y="2915080"/>
            <a:ext cx="2327273" cy="166367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286716" y="2453415"/>
            <a:ext cx="1181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Simulation</a:t>
            </a:r>
          </a:p>
          <a:p>
            <a:r>
              <a:rPr kumimoji="1" lang="en-US" altLang="ja-JP" sz="1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(100 kV, 70 kV)</a:t>
            </a:r>
            <a:endParaRPr kumimoji="1" lang="ja-JP" altLang="en-US" sz="12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3896" y="1847345"/>
            <a:ext cx="2694281" cy="193651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3081" y="3746917"/>
            <a:ext cx="2880000" cy="2922078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286716" y="1834185"/>
            <a:ext cx="259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Space charge dilution by the 2</a:t>
            </a:r>
            <a:r>
              <a:rPr kumimoji="1" lang="en-US" altLang="ja-JP" baseline="30000" dirty="0" smtClean="0"/>
              <a:t>nd</a:t>
            </a:r>
            <a:r>
              <a:rPr kumimoji="1" lang="en-US" altLang="ja-JP" dirty="0" smtClean="0"/>
              <a:t> RF harmonics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67544" y="1421828"/>
            <a:ext cx="1931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Transversal profile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697268" y="1478013"/>
            <a:ext cx="205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Longitudinal profile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39081" y="1788018"/>
            <a:ext cx="1357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OTR@350BT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22741" y="4838624"/>
            <a:ext cx="707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WCM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478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SOR method</a:t>
            </a:r>
            <a:br>
              <a:rPr lang="en-US" altLang="ja-JP" dirty="0" smtClean="0"/>
            </a:br>
            <a:r>
              <a:rPr lang="en-US" altLang="ja-JP" dirty="0" smtClean="0"/>
              <a:t>Beam Potential Convergence at the Grids </a:t>
            </a:r>
            <a:endParaRPr kumimoji="1" lang="ja-JP" altLang="en-US" dirty="0"/>
          </a:p>
        </p:txBody>
      </p:sp>
      <p:pic>
        <p:nvPicPr>
          <p:cNvPr id="5" name="図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" t="807" r="811" b="809"/>
          <a:stretch/>
        </p:blipFill>
        <p:spPr bwMode="auto">
          <a:xfrm>
            <a:off x="899592" y="1562876"/>
            <a:ext cx="6835844" cy="44523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円/楕円 5"/>
          <p:cNvSpPr/>
          <p:nvPr/>
        </p:nvSpPr>
        <p:spPr>
          <a:xfrm>
            <a:off x="2408734" y="5315712"/>
            <a:ext cx="648072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95736" y="5830537"/>
            <a:ext cx="1423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Default value</a:t>
            </a:r>
            <a:endParaRPr kumimoji="1" lang="ja-JP" altLang="en-US" dirty="0"/>
          </a:p>
        </p:txBody>
      </p:sp>
      <p:sp>
        <p:nvSpPr>
          <p:cNvPr id="8" name="右矢印 7"/>
          <p:cNvSpPr/>
          <p:nvPr/>
        </p:nvSpPr>
        <p:spPr>
          <a:xfrm>
            <a:off x="2987824" y="2219368"/>
            <a:ext cx="1008112" cy="3600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8"/>
          <p:cNvSpPr/>
          <p:nvPr/>
        </p:nvSpPr>
        <p:spPr>
          <a:xfrm rot="10800000">
            <a:off x="1835696" y="4307600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 flipV="1">
            <a:off x="2732770" y="1715312"/>
            <a:ext cx="0" cy="3744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1043608" y="6309320"/>
            <a:ext cx="7579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About 470 iterations are needed to obtain a potential value at each grid point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5827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Es calc.: Grid size selection</a:t>
            </a:r>
            <a:endParaRPr kumimoji="1" lang="ja-JP" altLang="en-US" dirty="0"/>
          </a:p>
        </p:txBody>
      </p:sp>
      <p:pic>
        <p:nvPicPr>
          <p:cNvPr id="5" name="図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t="930" r="729" b="1301"/>
          <a:stretch/>
        </p:blipFill>
        <p:spPr bwMode="auto">
          <a:xfrm>
            <a:off x="683568" y="1806674"/>
            <a:ext cx="3665853" cy="23780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図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" t="1018" r="1160" b="1425"/>
          <a:stretch/>
        </p:blipFill>
        <p:spPr bwMode="auto">
          <a:xfrm>
            <a:off x="683568" y="4365104"/>
            <a:ext cx="3665853" cy="23855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図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" t="770" r="668" b="770"/>
          <a:stretch/>
        </p:blipFill>
        <p:spPr bwMode="auto">
          <a:xfrm>
            <a:off x="4427984" y="1839330"/>
            <a:ext cx="3601098" cy="23453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図 7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" t="1006" r="908" b="1207"/>
          <a:stretch/>
        </p:blipFill>
        <p:spPr bwMode="auto">
          <a:xfrm>
            <a:off x="4572000" y="4365102"/>
            <a:ext cx="3677105" cy="23855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467544" y="1437342"/>
            <a:ext cx="23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Beam size: </a:t>
            </a:r>
            <a:r>
              <a:rPr kumimoji="1" lang="en-US" altLang="ja-JP" dirty="0" err="1" smtClean="0"/>
              <a:t>σx</a:t>
            </a:r>
            <a:r>
              <a:rPr kumimoji="1" lang="en-US" altLang="ja-JP" dirty="0" smtClean="0"/>
              <a:t>=</a:t>
            </a:r>
            <a:r>
              <a:rPr kumimoji="1" lang="en-US" altLang="ja-JP" dirty="0" err="1" smtClean="0"/>
              <a:t>σy</a:t>
            </a:r>
            <a:r>
              <a:rPr kumimoji="1" lang="en-US" altLang="ja-JP" dirty="0" smtClean="0"/>
              <a:t>=1mm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692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Tracking error vs. time step</a:t>
            </a:r>
            <a:endParaRPr kumimoji="1" lang="ja-JP" altLang="en-US" dirty="0"/>
          </a:p>
        </p:txBody>
      </p:sp>
      <p:pic>
        <p:nvPicPr>
          <p:cNvPr id="5" name="図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" t="1100" r="1149" b="1233"/>
          <a:stretch/>
        </p:blipFill>
        <p:spPr bwMode="auto">
          <a:xfrm>
            <a:off x="899592" y="1751646"/>
            <a:ext cx="7012072" cy="45576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611560" y="1371257"/>
            <a:ext cx="3526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4</a:t>
            </a:r>
            <a:r>
              <a:rPr kumimoji="1" lang="en-US" altLang="ja-JP" sz="2800" baseline="30000" dirty="0" smtClean="0"/>
              <a:t>th</a:t>
            </a:r>
            <a:r>
              <a:rPr kumimoji="1" lang="en-US" altLang="ja-JP" sz="2800" dirty="0" smtClean="0"/>
              <a:t> </a:t>
            </a:r>
            <a:r>
              <a:rPr kumimoji="1" lang="en-US" altLang="ja-JP" sz="2800" dirty="0" err="1" smtClean="0"/>
              <a:t>dorder</a:t>
            </a:r>
            <a:r>
              <a:rPr kumimoji="1" lang="en-US" altLang="ja-JP" sz="2800" dirty="0" smtClean="0"/>
              <a:t> </a:t>
            </a:r>
            <a:r>
              <a:rPr kumimoji="1" lang="en-US" altLang="ja-JP" sz="2800" dirty="0" err="1" smtClean="0"/>
              <a:t>Runge-Kutta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87948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Initial conditions of a detached electron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4365104"/>
            <a:ext cx="8229600" cy="2160240"/>
          </a:xfrm>
        </p:spPr>
        <p:txBody>
          <a:bodyPr>
            <a:normAutofit fontScale="55000" lnSpcReduction="20000"/>
          </a:bodyPr>
          <a:lstStyle/>
          <a:p>
            <a:r>
              <a:rPr lang="en-US" altLang="ja-JP" dirty="0" smtClean="0"/>
              <a:t>Ref.</a:t>
            </a:r>
          </a:p>
          <a:p>
            <a:pPr lvl="1"/>
            <a:r>
              <a:rPr lang="en-US" altLang="ja-JP" dirty="0" smtClean="0"/>
              <a:t>"</a:t>
            </a:r>
            <a:r>
              <a:rPr lang="en-US" altLang="ja-JP" dirty="0"/>
              <a:t>Differential cross section for ionization of </a:t>
            </a:r>
            <a:r>
              <a:rPr lang="en-US" altLang="ja-JP" dirty="0" err="1"/>
              <a:t>helium,neon,and</a:t>
            </a:r>
            <a:r>
              <a:rPr lang="en-US" altLang="ja-JP" dirty="0"/>
              <a:t> argon by high-velocity ions"</a:t>
            </a:r>
          </a:p>
          <a:p>
            <a:pPr lvl="2"/>
            <a:r>
              <a:rPr lang="en-US" altLang="ja-JP" dirty="0" err="1" smtClean="0"/>
              <a:t>J.H.Miller</a:t>
            </a:r>
            <a:r>
              <a:rPr lang="en-US" altLang="ja-JP" dirty="0" smtClean="0"/>
              <a:t> </a:t>
            </a:r>
            <a:r>
              <a:rPr lang="en-US" altLang="ja-JP" dirty="0"/>
              <a:t>et. al., Phys. rev. A, 27 (1337), 1983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dirty="0" smtClean="0"/>
              <a:t>"</a:t>
            </a:r>
            <a:r>
              <a:rPr lang="en-US" altLang="ja-JP" dirty="0"/>
              <a:t>Analytic representation of secondary-electron spectra"</a:t>
            </a:r>
          </a:p>
          <a:p>
            <a:pPr lvl="2"/>
            <a:r>
              <a:rPr lang="en-US" altLang="ja-JP" dirty="0" smtClean="0"/>
              <a:t>J</a:t>
            </a:r>
            <a:r>
              <a:rPr lang="en-US" altLang="ja-JP" dirty="0"/>
              <a:t>. Chem. Phys. 87 (12), 15 Dec. </a:t>
            </a:r>
            <a:r>
              <a:rPr lang="en-US" altLang="ja-JP" dirty="0" smtClean="0"/>
              <a:t>1987</a:t>
            </a:r>
          </a:p>
          <a:p>
            <a:pPr lvl="1"/>
            <a:r>
              <a:rPr lang="en-US" altLang="ja-JP" dirty="0" smtClean="0"/>
              <a:t>"</a:t>
            </a:r>
            <a:r>
              <a:rPr lang="en-US" altLang="ja-JP" dirty="0"/>
              <a:t>Electron production in proton collisions with atoms and molecules: </a:t>
            </a:r>
            <a:r>
              <a:rPr lang="en-US" altLang="ja-JP" dirty="0" smtClean="0"/>
              <a:t>energy </a:t>
            </a:r>
            <a:r>
              <a:rPr lang="en-US" altLang="ja-JP" dirty="0"/>
              <a:t>distribution"</a:t>
            </a:r>
          </a:p>
          <a:p>
            <a:pPr lvl="2"/>
            <a:r>
              <a:rPr lang="en-US" altLang="ja-JP" dirty="0" smtClean="0"/>
              <a:t>M.E</a:t>
            </a:r>
            <a:r>
              <a:rPr lang="en-US" altLang="ja-JP" dirty="0"/>
              <a:t>. Rudd et. al., Rev. Mod. Phys., 64, No2, 441 (1992</a:t>
            </a:r>
            <a:r>
              <a:rPr lang="en-US" altLang="ja-JP" dirty="0" smtClean="0"/>
              <a:t>)</a:t>
            </a:r>
          </a:p>
        </p:txBody>
      </p:sp>
      <p:pic>
        <p:nvPicPr>
          <p:cNvPr id="2050" name="Picture 2" descr="D:\IPM-simulation\ds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255" y="1431054"/>
            <a:ext cx="3888432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53075" y="2150552"/>
            <a:ext cx="45349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Single differential cross section (H, He, H2, CH4, NH3, H2O)</a:t>
            </a:r>
          </a:p>
          <a:p>
            <a:r>
              <a:rPr lang="en-US" altLang="ja-JP" dirty="0" smtClean="0"/>
              <a:t>Or</a:t>
            </a:r>
          </a:p>
          <a:p>
            <a:r>
              <a:rPr kumimoji="1" lang="en-US" altLang="ja-JP" dirty="0" smtClean="0"/>
              <a:t>Double differential cross section (H, He)</a:t>
            </a:r>
          </a:p>
          <a:p>
            <a:r>
              <a:rPr lang="en-US" altLang="ja-JP" dirty="0"/>
              <a:t>a</a:t>
            </a:r>
            <a:r>
              <a:rPr lang="en-US" altLang="ja-JP" dirty="0" smtClean="0"/>
              <a:t>re used for initial TKE of detached electron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280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スクリーンショット（2011-05-14 17.40.05）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9" b="8879"/>
          <a:stretch/>
        </p:blipFill>
        <p:spPr>
          <a:xfrm>
            <a:off x="811701" y="1342914"/>
            <a:ext cx="3476101" cy="5256669"/>
          </a:xfrm>
          <a:prstGeom prst="rect">
            <a:avLst/>
          </a:prstGeom>
        </p:spPr>
      </p:pic>
      <p:cxnSp>
        <p:nvCxnSpPr>
          <p:cNvPr id="10" name="直線コネクタ 9"/>
          <p:cNvCxnSpPr/>
          <p:nvPr/>
        </p:nvCxnSpPr>
        <p:spPr>
          <a:xfrm flipV="1">
            <a:off x="2882824" y="3846455"/>
            <a:ext cx="1370354" cy="10014"/>
          </a:xfrm>
          <a:prstGeom prst="line">
            <a:avLst/>
          </a:prstGeom>
          <a:ln w="19050" cmpd="sng">
            <a:solidFill>
              <a:srgbClr val="FF0000"/>
            </a:solidFill>
            <a:head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2925554" y="3492526"/>
            <a:ext cx="1695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  <a:latin typeface="Arial" panose="020B0604020202020204" pitchFamily="34" charset="0"/>
              </a:rPr>
              <a:t>Tokai, Ibaraki</a:t>
            </a:r>
            <a:endParaRPr lang="ja-JP" altLang="en-US" sz="2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33" name="グループ化 32"/>
          <p:cNvGrpSpPr>
            <a:grpSpLocks noChangeAspect="1"/>
          </p:cNvGrpSpPr>
          <p:nvPr/>
        </p:nvGrpSpPr>
        <p:grpSpPr>
          <a:xfrm>
            <a:off x="4253178" y="2245145"/>
            <a:ext cx="4371521" cy="4377203"/>
            <a:chOff x="5760523" y="3000351"/>
            <a:chExt cx="5048629" cy="3791391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60523" y="3003343"/>
              <a:ext cx="5039999" cy="3788399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</p:pic>
        <p:grpSp>
          <p:nvGrpSpPr>
            <p:cNvPr id="17" name="図形グループ 16"/>
            <p:cNvGrpSpPr/>
            <p:nvPr/>
          </p:nvGrpSpPr>
          <p:grpSpPr>
            <a:xfrm>
              <a:off x="5989039" y="4270790"/>
              <a:ext cx="3535132" cy="2384170"/>
              <a:chOff x="4332518" y="4337049"/>
              <a:chExt cx="3535132" cy="2384169"/>
            </a:xfrm>
          </p:grpSpPr>
          <p:grpSp>
            <p:nvGrpSpPr>
              <p:cNvPr id="15" name="図形グループ 14"/>
              <p:cNvGrpSpPr/>
              <p:nvPr/>
            </p:nvGrpSpPr>
            <p:grpSpPr>
              <a:xfrm>
                <a:off x="4718050" y="4337049"/>
                <a:ext cx="3149600" cy="1682751"/>
                <a:chOff x="4718050" y="4337049"/>
                <a:chExt cx="3149600" cy="1682751"/>
              </a:xfrm>
            </p:grpSpPr>
            <p:sp>
              <p:nvSpPr>
                <p:cNvPr id="11" name="円/楕円 10"/>
                <p:cNvSpPr/>
                <p:nvPr/>
              </p:nvSpPr>
              <p:spPr>
                <a:xfrm>
                  <a:off x="4718050" y="4546600"/>
                  <a:ext cx="3149600" cy="1473200"/>
                </a:xfrm>
                <a:prstGeom prst="ellipse">
                  <a:avLst/>
                </a:prstGeom>
                <a:noFill/>
                <a:ln w="38100" cmpd="sng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14" name="直線コネクタ 13"/>
                <p:cNvCxnSpPr>
                  <a:endCxn id="9" idx="4"/>
                </p:cNvCxnSpPr>
                <p:nvPr/>
              </p:nvCxnSpPr>
              <p:spPr>
                <a:xfrm flipV="1">
                  <a:off x="5632173" y="4337049"/>
                  <a:ext cx="1035327" cy="273904"/>
                </a:xfrm>
                <a:prstGeom prst="line">
                  <a:avLst/>
                </a:prstGeom>
                <a:ln w="38100" cmpd="sng"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テキスト ボックス 24"/>
              <p:cNvSpPr txBox="1"/>
              <p:nvPr/>
            </p:nvSpPr>
            <p:spPr>
              <a:xfrm>
                <a:off x="4332518" y="5841484"/>
                <a:ext cx="1759099" cy="8797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30 </a:t>
                </a:r>
                <a:r>
                  <a:rPr lang="en-US" altLang="ja-JP" sz="2000" dirty="0" err="1">
                    <a:solidFill>
                      <a:srgbClr val="FFFF00"/>
                    </a:solidFill>
                    <a:latin typeface="Arial" panose="020B0604020202020204" pitchFamily="34" charset="0"/>
                  </a:rPr>
                  <a:t>GeV</a:t>
                </a:r>
                <a:r>
                  <a:rPr lang="en-US" altLang="ja-JP" sz="2000" dirty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 MR</a:t>
                </a:r>
              </a:p>
              <a:p>
                <a:r>
                  <a:rPr lang="en-US" altLang="ja-JP" sz="2000" dirty="0" smtClean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340 kW</a:t>
                </a:r>
                <a:endParaRPr lang="en-US" altLang="ja-JP" sz="2000" dirty="0">
                  <a:solidFill>
                    <a:srgbClr val="FFFF00"/>
                  </a:solidFill>
                  <a:latin typeface="Arial" panose="020B0604020202020204" pitchFamily="34" charset="0"/>
                </a:endParaRPr>
              </a:p>
              <a:p>
                <a:r>
                  <a:rPr lang="en-US" altLang="ja-JP" sz="2000" dirty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(</a:t>
                </a:r>
                <a:r>
                  <a:rPr lang="en-US" altLang="ja-JP" sz="2000" dirty="0" smtClean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750 kW</a:t>
                </a:r>
                <a:r>
                  <a:rPr lang="en-US" altLang="ja-JP" sz="2000" dirty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)</a:t>
                </a:r>
              </a:p>
            </p:txBody>
          </p:sp>
        </p:grpSp>
        <p:grpSp>
          <p:nvGrpSpPr>
            <p:cNvPr id="16" name="図形グループ 15"/>
            <p:cNvGrpSpPr/>
            <p:nvPr/>
          </p:nvGrpSpPr>
          <p:grpSpPr>
            <a:xfrm>
              <a:off x="7882574" y="4270791"/>
              <a:ext cx="805683" cy="1280527"/>
              <a:chOff x="6226055" y="4337051"/>
              <a:chExt cx="805683" cy="1280527"/>
            </a:xfrm>
          </p:grpSpPr>
          <p:cxnSp>
            <p:nvCxnSpPr>
              <p:cNvPr id="18" name="直線コネクタ 17"/>
              <p:cNvCxnSpPr>
                <a:stCxn id="21" idx="0"/>
                <a:endCxn id="9" idx="4"/>
              </p:cNvCxnSpPr>
              <p:nvPr/>
            </p:nvCxnSpPr>
            <p:spPr>
              <a:xfrm flipV="1">
                <a:off x="6525435" y="4337051"/>
                <a:ext cx="142068" cy="450850"/>
              </a:xfrm>
              <a:prstGeom prst="line">
                <a:avLst/>
              </a:prstGeom>
              <a:ln w="38100" cmpd="sng"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平行四辺形 20"/>
              <p:cNvSpPr/>
              <p:nvPr/>
            </p:nvSpPr>
            <p:spPr>
              <a:xfrm>
                <a:off x="6239684" y="4787900"/>
                <a:ext cx="571500" cy="501650"/>
              </a:xfrm>
              <a:prstGeom prst="parallelogram">
                <a:avLst>
                  <a:gd name="adj" fmla="val 0"/>
                </a:avLst>
              </a:prstGeom>
              <a:noFill/>
              <a:ln w="38100" cmpd="sng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>
                <a:off x="6226055" y="5271016"/>
                <a:ext cx="805683" cy="346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MLF</a:t>
                </a:r>
                <a:endParaRPr lang="ja-JP" altLang="en-US" sz="2000" dirty="0">
                  <a:solidFill>
                    <a:srgbClr val="FFFF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0" name="図形グループ 19"/>
            <p:cNvGrpSpPr/>
            <p:nvPr/>
          </p:nvGrpSpPr>
          <p:grpSpPr>
            <a:xfrm>
              <a:off x="7371522" y="5896387"/>
              <a:ext cx="3437630" cy="681496"/>
              <a:chOff x="5715000" y="5962650"/>
              <a:chExt cx="3437630" cy="681496"/>
            </a:xfrm>
          </p:grpSpPr>
          <p:sp>
            <p:nvSpPr>
              <p:cNvPr id="31" name="平行四辺形 30"/>
              <p:cNvSpPr/>
              <p:nvPr/>
            </p:nvSpPr>
            <p:spPr>
              <a:xfrm rot="1266520">
                <a:off x="6767292" y="6153575"/>
                <a:ext cx="713008" cy="414959"/>
              </a:xfrm>
              <a:prstGeom prst="parallelogram">
                <a:avLst>
                  <a:gd name="adj" fmla="val 57173"/>
                </a:avLst>
              </a:prstGeom>
              <a:noFill/>
              <a:ln w="38100" cmpd="sng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>
                  <a:latin typeface="Arial" panose="020B0604020202020204" pitchFamily="34" charset="0"/>
                </a:endParaRPr>
              </a:p>
            </p:txBody>
          </p:sp>
          <p:cxnSp>
            <p:nvCxnSpPr>
              <p:cNvPr id="32" name="直線コネクタ 31"/>
              <p:cNvCxnSpPr>
                <a:endCxn id="31" idx="5"/>
              </p:cNvCxnSpPr>
              <p:nvPr/>
            </p:nvCxnSpPr>
            <p:spPr>
              <a:xfrm>
                <a:off x="5715000" y="5962650"/>
                <a:ext cx="1186876" cy="312735"/>
              </a:xfrm>
              <a:prstGeom prst="line">
                <a:avLst/>
              </a:prstGeom>
              <a:ln w="38100" cmpd="sng"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テキスト ボックス 27"/>
              <p:cNvSpPr txBox="1"/>
              <p:nvPr/>
            </p:nvSpPr>
            <p:spPr>
              <a:xfrm>
                <a:off x="7423151" y="6297584"/>
                <a:ext cx="1729479" cy="346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Hadron hall</a:t>
                </a:r>
                <a:endParaRPr lang="ja-JP" altLang="en-US" sz="2000" dirty="0">
                  <a:solidFill>
                    <a:srgbClr val="FFFF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34" name="図形グループ 33"/>
            <p:cNvGrpSpPr/>
            <p:nvPr/>
          </p:nvGrpSpPr>
          <p:grpSpPr>
            <a:xfrm>
              <a:off x="5792791" y="4111525"/>
              <a:ext cx="3286882" cy="756166"/>
              <a:chOff x="4136269" y="4177784"/>
              <a:chExt cx="3286881" cy="756166"/>
            </a:xfrm>
          </p:grpSpPr>
          <p:sp>
            <p:nvSpPr>
              <p:cNvPr id="30" name="円弧 29"/>
              <p:cNvSpPr/>
              <p:nvPr/>
            </p:nvSpPr>
            <p:spPr>
              <a:xfrm>
                <a:off x="6434916" y="4673602"/>
                <a:ext cx="988234" cy="260348"/>
              </a:xfrm>
              <a:prstGeom prst="arc">
                <a:avLst>
                  <a:gd name="adj1" fmla="val 16200000"/>
                  <a:gd name="adj2" fmla="val 21037874"/>
                </a:avLst>
              </a:prstGeom>
              <a:ln w="38100" cmpd="sng"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19" name="図形グループ 18"/>
              <p:cNvGrpSpPr/>
              <p:nvPr/>
            </p:nvGrpSpPr>
            <p:grpSpPr>
              <a:xfrm>
                <a:off x="4136269" y="4177784"/>
                <a:ext cx="2807456" cy="568841"/>
                <a:chOff x="4136269" y="4177784"/>
                <a:chExt cx="2807456" cy="568841"/>
              </a:xfrm>
            </p:grpSpPr>
            <p:cxnSp>
              <p:nvCxnSpPr>
                <p:cNvPr id="26" name="直線コネクタ 25"/>
                <p:cNvCxnSpPr>
                  <a:stCxn id="38" idx="2"/>
                </p:cNvCxnSpPr>
                <p:nvPr/>
              </p:nvCxnSpPr>
              <p:spPr>
                <a:xfrm>
                  <a:off x="5127451" y="4672013"/>
                  <a:ext cx="1816274" cy="7940"/>
                </a:xfrm>
                <a:prstGeom prst="line">
                  <a:avLst/>
                </a:prstGeom>
                <a:ln w="38100" cmpd="sng"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平行四辺形 37"/>
                <p:cNvSpPr/>
                <p:nvPr/>
              </p:nvSpPr>
              <p:spPr>
                <a:xfrm>
                  <a:off x="4924985" y="4597400"/>
                  <a:ext cx="221130" cy="149225"/>
                </a:xfrm>
                <a:prstGeom prst="parallelogram">
                  <a:avLst>
                    <a:gd name="adj" fmla="val 25014"/>
                  </a:avLst>
                </a:prstGeom>
                <a:noFill/>
                <a:ln w="38100" cmpd="sng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42" name="直線コネクタ 41"/>
                <p:cNvCxnSpPr/>
                <p:nvPr/>
              </p:nvCxnSpPr>
              <p:spPr>
                <a:xfrm>
                  <a:off x="4165481" y="4668043"/>
                  <a:ext cx="774000" cy="7940"/>
                </a:xfrm>
                <a:prstGeom prst="line">
                  <a:avLst/>
                </a:prstGeom>
                <a:ln w="38100" cmpd="sng">
                  <a:solidFill>
                    <a:srgbClr val="FFFF00"/>
                  </a:solidFill>
                  <a:prstDash val="sysDash"/>
                  <a:headEnd type="arrow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テキスト ボックス 28"/>
                <p:cNvSpPr txBox="1"/>
                <p:nvPr/>
              </p:nvSpPr>
              <p:spPr>
                <a:xfrm>
                  <a:off x="4136269" y="4177784"/>
                  <a:ext cx="1516579" cy="34656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>
                      <a:solidFill>
                        <a:srgbClr val="FFFF00"/>
                      </a:solidFill>
                      <a:latin typeface="Symbol" charset="2"/>
                      <a:cs typeface="Symbol" charset="2"/>
                    </a:rPr>
                    <a:t>n</a:t>
                  </a:r>
                  <a:r>
                    <a:rPr lang="en-US" altLang="ja-JP" sz="2000" dirty="0">
                      <a:solidFill>
                        <a:srgbClr val="FFFF00"/>
                      </a:solidFill>
                      <a:latin typeface="Arial" panose="020B0604020202020204" pitchFamily="34" charset="0"/>
                    </a:rPr>
                    <a:t> detector</a:t>
                  </a:r>
                  <a:endParaRPr lang="ja-JP" altLang="en-US" sz="2000" dirty="0">
                    <a:solidFill>
                      <a:srgbClr val="FFFF00"/>
                    </a:solidFill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2" name="図形グループ 11"/>
            <p:cNvGrpSpPr/>
            <p:nvPr/>
          </p:nvGrpSpPr>
          <p:grpSpPr>
            <a:xfrm>
              <a:off x="7517571" y="3814174"/>
              <a:ext cx="3132106" cy="879734"/>
              <a:chOff x="5861050" y="3880434"/>
              <a:chExt cx="3132106" cy="879733"/>
            </a:xfrm>
          </p:grpSpPr>
          <p:sp>
            <p:nvSpPr>
              <p:cNvPr id="9" name="円/楕円 8"/>
              <p:cNvSpPr/>
              <p:nvPr/>
            </p:nvSpPr>
            <p:spPr>
              <a:xfrm>
                <a:off x="6464300" y="4038600"/>
                <a:ext cx="406400" cy="298450"/>
              </a:xfrm>
              <a:prstGeom prst="ellipse">
                <a:avLst/>
              </a:prstGeom>
              <a:noFill/>
              <a:ln w="38100" cmpd="sng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>
                  <a:latin typeface="Arial" panose="020B0604020202020204" pitchFamily="34" charset="0"/>
                </a:endParaRPr>
              </a:p>
            </p:txBody>
          </p:sp>
          <p:cxnSp>
            <p:nvCxnSpPr>
              <p:cNvPr id="13" name="直線コネクタ 12"/>
              <p:cNvCxnSpPr>
                <a:stCxn id="6" idx="4"/>
                <a:endCxn id="9" idx="1"/>
              </p:cNvCxnSpPr>
              <p:nvPr/>
            </p:nvCxnSpPr>
            <p:spPr>
              <a:xfrm flipV="1">
                <a:off x="5861050" y="4082307"/>
                <a:ext cx="662766" cy="19794"/>
              </a:xfrm>
              <a:prstGeom prst="line">
                <a:avLst/>
              </a:prstGeom>
              <a:ln w="38100" cmpd="sng"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テキスト ボックス 21"/>
              <p:cNvSpPr txBox="1"/>
              <p:nvPr/>
            </p:nvSpPr>
            <p:spPr>
              <a:xfrm>
                <a:off x="7232206" y="3880434"/>
                <a:ext cx="1760950" cy="879733"/>
              </a:xfrm>
              <a:prstGeom prst="rect">
                <a:avLst/>
              </a:prstGeom>
              <a:solidFill>
                <a:srgbClr val="0C391B">
                  <a:alpha val="40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3 </a:t>
                </a:r>
                <a:r>
                  <a:rPr lang="en-US" altLang="ja-JP" sz="2000" dirty="0" err="1">
                    <a:solidFill>
                      <a:srgbClr val="FFFF00"/>
                    </a:solidFill>
                    <a:latin typeface="Arial" panose="020B0604020202020204" pitchFamily="34" charset="0"/>
                  </a:rPr>
                  <a:t>GeV</a:t>
                </a:r>
                <a:r>
                  <a:rPr lang="en-US" altLang="ja-JP" sz="2000" dirty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 RCS</a:t>
                </a:r>
              </a:p>
              <a:p>
                <a:r>
                  <a:rPr lang="en-US" altLang="ja-JP" sz="2000" dirty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6</a:t>
                </a:r>
                <a:r>
                  <a:rPr lang="en-US" altLang="ja-JP" sz="2000" dirty="0" smtClean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00 </a:t>
                </a:r>
                <a:r>
                  <a:rPr lang="en-US" altLang="ja-JP" sz="2000" dirty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kW</a:t>
                </a:r>
              </a:p>
              <a:p>
                <a:r>
                  <a:rPr lang="en-US" altLang="ja-JP" sz="2000" dirty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(</a:t>
                </a:r>
                <a:r>
                  <a:rPr lang="en-US" altLang="ja-JP" sz="2000" dirty="0" smtClean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1 MW</a:t>
                </a:r>
                <a:r>
                  <a:rPr lang="en-US" altLang="ja-JP" sz="2000" dirty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)</a:t>
                </a:r>
                <a:endParaRPr lang="ja-JP" altLang="en-US" sz="2000" dirty="0">
                  <a:solidFill>
                    <a:srgbClr val="FFFF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5" name="図形グループ 4"/>
            <p:cNvGrpSpPr/>
            <p:nvPr/>
          </p:nvGrpSpPr>
          <p:grpSpPr>
            <a:xfrm>
              <a:off x="7371521" y="3000351"/>
              <a:ext cx="3107404" cy="1035490"/>
              <a:chOff x="5715000" y="3066610"/>
              <a:chExt cx="3107404" cy="1035490"/>
            </a:xfrm>
          </p:grpSpPr>
          <p:sp>
            <p:nvSpPr>
              <p:cNvPr id="6" name="平行四辺形 5"/>
              <p:cNvSpPr/>
              <p:nvPr/>
            </p:nvSpPr>
            <p:spPr>
              <a:xfrm>
                <a:off x="5715000" y="3376504"/>
                <a:ext cx="292100" cy="725596"/>
              </a:xfrm>
              <a:prstGeom prst="parallelogram">
                <a:avLst>
                  <a:gd name="adj" fmla="val 11957"/>
                </a:avLst>
              </a:prstGeom>
              <a:noFill/>
              <a:ln w="38100" cmpd="sng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" name="テキスト ボックス 3"/>
              <p:cNvSpPr txBox="1"/>
              <p:nvPr/>
            </p:nvSpPr>
            <p:spPr>
              <a:xfrm>
                <a:off x="6026285" y="3066610"/>
                <a:ext cx="2796119" cy="879734"/>
              </a:xfrm>
              <a:prstGeom prst="rect">
                <a:avLst/>
              </a:prstGeom>
              <a:solidFill>
                <a:srgbClr val="0C391B">
                  <a:alpha val="40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LINAC</a:t>
                </a:r>
              </a:p>
              <a:p>
                <a:r>
                  <a:rPr lang="en-US" altLang="ja-JP" sz="2000" dirty="0" smtClean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30 mA (operational)</a:t>
                </a:r>
                <a:endParaRPr lang="en-US" altLang="ja-JP" sz="2000" dirty="0">
                  <a:solidFill>
                    <a:srgbClr val="FFFF00"/>
                  </a:solidFill>
                  <a:latin typeface="Arial" panose="020B0604020202020204" pitchFamily="34" charset="0"/>
                </a:endParaRPr>
              </a:p>
              <a:p>
                <a:r>
                  <a:rPr lang="en-US" altLang="ja-JP" sz="2000" dirty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(</a:t>
                </a:r>
                <a:r>
                  <a:rPr lang="en-US" altLang="ja-JP" sz="2000" dirty="0" smtClean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50 mA (goal))</a:t>
                </a:r>
                <a:endParaRPr lang="ja-JP" altLang="en-US" sz="2000" dirty="0">
                  <a:solidFill>
                    <a:srgbClr val="FFFF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9" name="テキスト ボックス 38"/>
          <p:cNvSpPr txBox="1"/>
          <p:nvPr/>
        </p:nvSpPr>
        <p:spPr>
          <a:xfrm>
            <a:off x="245039" y="362418"/>
            <a:ext cx="6401111" cy="95410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latin typeface="Arial" panose="020B0604020202020204" pitchFamily="34" charset="0"/>
              </a:rPr>
              <a:t>J-PARC</a:t>
            </a:r>
          </a:p>
          <a:p>
            <a:r>
              <a:rPr kumimoji="1" lang="en-US" altLang="ja-JP" sz="2400" b="1" dirty="0" smtClean="0">
                <a:latin typeface="Arial" panose="020B0604020202020204" pitchFamily="34" charset="0"/>
              </a:rPr>
              <a:t>J</a:t>
            </a:r>
            <a:r>
              <a:rPr kumimoji="1" lang="en-US" altLang="ja-JP" sz="2400" dirty="0" smtClean="0">
                <a:latin typeface="Arial" panose="020B0604020202020204" pitchFamily="34" charset="0"/>
              </a:rPr>
              <a:t>apan </a:t>
            </a:r>
            <a:r>
              <a:rPr kumimoji="1" lang="en-US" altLang="ja-JP" sz="2400" b="1" dirty="0" smtClean="0">
                <a:latin typeface="Arial" panose="020B0604020202020204" pitchFamily="34" charset="0"/>
              </a:rPr>
              <a:t>P</a:t>
            </a:r>
            <a:r>
              <a:rPr kumimoji="1" lang="en-US" altLang="ja-JP" sz="2400" dirty="0" smtClean="0">
                <a:latin typeface="Arial" panose="020B0604020202020204" pitchFamily="34" charset="0"/>
              </a:rPr>
              <a:t>roton </a:t>
            </a:r>
            <a:r>
              <a:rPr kumimoji="1" lang="en-US" altLang="ja-JP" sz="2400" b="1" dirty="0" smtClean="0">
                <a:latin typeface="Arial" panose="020B0604020202020204" pitchFamily="34" charset="0"/>
              </a:rPr>
              <a:t>A</a:t>
            </a:r>
            <a:r>
              <a:rPr kumimoji="1" lang="en-US" altLang="ja-JP" sz="2400" dirty="0" smtClean="0">
                <a:latin typeface="Arial" panose="020B0604020202020204" pitchFamily="34" charset="0"/>
              </a:rPr>
              <a:t>ccelerator </a:t>
            </a:r>
            <a:r>
              <a:rPr kumimoji="1" lang="en-US" altLang="ja-JP" sz="2400" b="1" dirty="0" smtClean="0">
                <a:latin typeface="Arial" panose="020B0604020202020204" pitchFamily="34" charset="0"/>
              </a:rPr>
              <a:t>R</a:t>
            </a:r>
            <a:r>
              <a:rPr kumimoji="1" lang="en-US" altLang="ja-JP" sz="2400" dirty="0" smtClean="0">
                <a:latin typeface="Arial" panose="020B0604020202020204" pitchFamily="34" charset="0"/>
              </a:rPr>
              <a:t>esearch </a:t>
            </a:r>
            <a:r>
              <a:rPr kumimoji="1" lang="en-US" altLang="ja-JP" sz="2400" b="1" dirty="0" smtClean="0">
                <a:latin typeface="Arial" panose="020B0604020202020204" pitchFamily="34" charset="0"/>
              </a:rPr>
              <a:t>C</a:t>
            </a:r>
            <a:r>
              <a:rPr kumimoji="1" lang="en-US" altLang="ja-JP" sz="2400" dirty="0" smtClean="0">
                <a:latin typeface="Arial" panose="020B0604020202020204" pitchFamily="34" charset="0"/>
              </a:rPr>
              <a:t>omplex</a:t>
            </a:r>
            <a:endParaRPr kumimoji="1" lang="ja-JP" altLang="en-US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71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246"/>
    </mc:Choice>
    <mc:Fallback xmlns="">
      <p:transition spd="slow" advTm="100246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An example of tracking</a:t>
            </a:r>
            <a:endParaRPr kumimoji="1" lang="ja-JP" altLang="en-US" dirty="0"/>
          </a:p>
        </p:txBody>
      </p:sp>
      <p:pic>
        <p:nvPicPr>
          <p:cNvPr id="12290" name="Picture 2" descr="C:\Users\ksatou\Desktop\dataBOX\仕事\セミナー@CERN IPM\trajector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477139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ksatou\Desktop\dataBOX\仕事\セミナー@CERN IPM\x-z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68760"/>
            <a:ext cx="3506784" cy="264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ksatou\Desktop\dataBOX\仕事\セミナー@CERN IPM\x-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220" y="3914910"/>
            <a:ext cx="3384376" cy="255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左右矢印 2"/>
          <p:cNvSpPr/>
          <p:nvPr/>
        </p:nvSpPr>
        <p:spPr>
          <a:xfrm>
            <a:off x="1475656" y="2348880"/>
            <a:ext cx="1944216" cy="14401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35695" y="1913166"/>
            <a:ext cx="1396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Esx×By</a:t>
            </a:r>
            <a:r>
              <a:rPr lang="en-US" altLang="ja-JP" dirty="0" smtClean="0"/>
              <a:t> drift</a:t>
            </a:r>
            <a:endParaRPr kumimoji="1" lang="ja-JP" altLang="en-US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2565209" y="4408537"/>
            <a:ext cx="7826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2627784" y="4691236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2627784" y="4408537"/>
            <a:ext cx="144016" cy="28269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1189902" y="3859219"/>
            <a:ext cx="15872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Gyro-motion</a:t>
            </a:r>
          </a:p>
          <a:p>
            <a:r>
              <a:rPr lang="ja-JP" altLang="en-US" sz="1400" dirty="0"/>
              <a:t>・</a:t>
            </a:r>
            <a:r>
              <a:rPr lang="en-US" altLang="ja-JP" sz="1400" dirty="0" smtClean="0"/>
              <a:t>Initial momentum</a:t>
            </a:r>
          </a:p>
          <a:p>
            <a:r>
              <a:rPr kumimoji="1" lang="ja-JP" altLang="en-US" sz="1400" dirty="0" smtClean="0"/>
              <a:t>・</a:t>
            </a:r>
            <a:r>
              <a:rPr kumimoji="1" lang="en-US" altLang="ja-JP" sz="1400" dirty="0" err="1" smtClean="0"/>
              <a:t>Esx</a:t>
            </a:r>
            <a:endParaRPr kumimoji="1" lang="ja-JP" altLang="en-US" sz="1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50256" y="3274318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Initial position</a:t>
            </a:r>
            <a:endParaRPr kumimoji="1" lang="ja-JP" altLang="en-US" sz="1200" b="1" dirty="0"/>
          </a:p>
        </p:txBody>
      </p:sp>
      <p:cxnSp>
        <p:nvCxnSpPr>
          <p:cNvPr id="16" name="直線矢印コネクタ 15"/>
          <p:cNvCxnSpPr>
            <a:stCxn id="14" idx="0"/>
          </p:cNvCxnSpPr>
          <p:nvPr/>
        </p:nvCxnSpPr>
        <p:spPr>
          <a:xfrm flipV="1">
            <a:off x="6606659" y="3140968"/>
            <a:ext cx="269597" cy="133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5486684" y="1141291"/>
            <a:ext cx="1050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Final position</a:t>
            </a:r>
            <a:endParaRPr kumimoji="1" lang="ja-JP" altLang="en-US" sz="1200" b="1" dirty="0"/>
          </a:p>
        </p:txBody>
      </p:sp>
      <p:cxnSp>
        <p:nvCxnSpPr>
          <p:cNvPr id="18" name="直線矢印コネクタ 17"/>
          <p:cNvCxnSpPr>
            <a:stCxn id="20" idx="2"/>
          </p:cNvCxnSpPr>
          <p:nvPr/>
        </p:nvCxnSpPr>
        <p:spPr>
          <a:xfrm flipH="1">
            <a:off x="5486684" y="1418290"/>
            <a:ext cx="525144" cy="3545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51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Cross check with </a:t>
            </a:r>
            <a:r>
              <a:rPr kumimoji="1" lang="en-US" altLang="ja-JP" dirty="0" err="1" smtClean="0"/>
              <a:t>PyECLOUD</a:t>
            </a:r>
            <a:endParaRPr kumimoji="1" lang="ja-JP" altLang="en-US" dirty="0"/>
          </a:p>
        </p:txBody>
      </p:sp>
      <p:pic>
        <p:nvPicPr>
          <p:cNvPr id="3" name="図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" t="784" r="694" b="1254"/>
          <a:stretch/>
        </p:blipFill>
        <p:spPr bwMode="auto">
          <a:xfrm>
            <a:off x="685734" y="1628799"/>
            <a:ext cx="7776864" cy="50475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5076056" y="2132856"/>
            <a:ext cx="14430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Only includes</a:t>
            </a:r>
          </a:p>
          <a:p>
            <a:r>
              <a:rPr lang="en-US" altLang="ja-JP" dirty="0" err="1" smtClean="0"/>
              <a:t>Esx,Esy</a:t>
            </a:r>
            <a:endParaRPr lang="en-US" altLang="ja-JP" dirty="0"/>
          </a:p>
          <a:p>
            <a:r>
              <a:rPr kumimoji="1" lang="en-US" altLang="ja-JP" dirty="0" err="1" smtClean="0"/>
              <a:t>Ecy</a:t>
            </a:r>
            <a:endParaRPr kumimoji="1" lang="en-US" altLang="ja-JP" dirty="0" smtClean="0"/>
          </a:p>
          <a:p>
            <a:r>
              <a:rPr lang="en-US" altLang="ja-JP" dirty="0" smtClean="0"/>
              <a:t>By</a:t>
            </a:r>
            <a:endParaRPr kumimoji="1" lang="en-US" altLang="ja-JP" dirty="0" smtClean="0"/>
          </a:p>
          <a:p>
            <a:r>
              <a:rPr lang="en-US" altLang="ja-JP" dirty="0" smtClean="0"/>
              <a:t>TKE=0 eV</a:t>
            </a:r>
            <a:endParaRPr kumimoji="1" lang="en-US" altLang="ja-JP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75656" y="1117523"/>
            <a:ext cx="595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(Cross check with ESS code</a:t>
            </a:r>
            <a:r>
              <a:rPr lang="ja-JP" altLang="en-US" sz="2400" b="1" dirty="0" smtClean="0"/>
              <a:t> </a:t>
            </a:r>
            <a:r>
              <a:rPr lang="en-US" altLang="ja-JP" sz="2400" b="1" dirty="0" smtClean="0"/>
              <a:t>are now on going)</a:t>
            </a:r>
            <a:endParaRPr kumimoji="1" lang="en-US" altLang="ja-JP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98112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Calculation time</a:t>
            </a:r>
            <a:r>
              <a:rPr lang="ja-JP" altLang="en-US" dirty="0"/>
              <a:t> </a:t>
            </a:r>
            <a:r>
              <a:rPr lang="en-US" altLang="ja-JP" dirty="0" smtClean="0"/>
              <a:t>using my 5 years old laptop PC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323528" y="2458403"/>
            <a:ext cx="8229600" cy="3201219"/>
          </a:xfrm>
        </p:spPr>
        <p:txBody>
          <a:bodyPr/>
          <a:lstStyle/>
          <a:p>
            <a:r>
              <a:rPr lang="en-US" altLang="ja-JP" sz="2800" dirty="0" smtClean="0"/>
              <a:t>SOR: Space charge E field -&gt;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1079 s (18min)</a:t>
            </a:r>
          </a:p>
          <a:p>
            <a:pPr lvl="1"/>
            <a:r>
              <a:rPr lang="en-US" altLang="ja-JP" sz="2400" dirty="0" smtClean="0"/>
              <a:t>Grid size: 70×70</a:t>
            </a:r>
          </a:p>
          <a:p>
            <a:pPr lvl="1"/>
            <a:r>
              <a:rPr kumimoji="1" lang="en-US" altLang="ja-JP" sz="2400" dirty="0" smtClean="0"/>
              <a:t>Conversion criteria: 1E-6</a:t>
            </a:r>
          </a:p>
          <a:p>
            <a:r>
              <a:rPr lang="en-US" altLang="ja-JP" sz="2800" dirty="0" smtClean="0"/>
              <a:t>Tracking -&gt;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124s (2min) / 1000 </a:t>
            </a:r>
            <a:r>
              <a:rPr lang="en-US" altLang="ja-JP" sz="2800" b="1" dirty="0" err="1" smtClean="0">
                <a:solidFill>
                  <a:srgbClr val="FF0000"/>
                </a:solidFill>
              </a:rPr>
              <a:t>macroparticles</a:t>
            </a:r>
            <a:endParaRPr lang="en-US" altLang="ja-JP" sz="2800" b="1" dirty="0" smtClean="0">
              <a:solidFill>
                <a:srgbClr val="FF0000"/>
              </a:solidFill>
            </a:endParaRPr>
          </a:p>
          <a:p>
            <a:pPr lvl="1"/>
            <a:r>
              <a:rPr lang="en-US" altLang="ja-JP" sz="2400" dirty="0" smtClean="0"/>
              <a:t>Time step: 0.005 ns</a:t>
            </a:r>
          </a:p>
          <a:p>
            <a:pPr lvl="1"/>
            <a:r>
              <a:rPr lang="en-US" altLang="ja-JP" sz="2400" dirty="0" smtClean="0"/>
              <a:t>600step/3ns</a:t>
            </a:r>
          </a:p>
          <a:p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979712" y="1484784"/>
            <a:ext cx="54177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/>
              <a:t>・</a:t>
            </a:r>
            <a:r>
              <a:rPr lang="en-US" altLang="ja-JP" sz="2800" dirty="0" smtClean="0"/>
              <a:t>Intel </a:t>
            </a:r>
            <a:r>
              <a:rPr lang="en-US" altLang="ja-JP" sz="2800" dirty="0"/>
              <a:t>Core i5 2.5GHz(4 CPUs</a:t>
            </a:r>
            <a:r>
              <a:rPr lang="en-US" altLang="ja-JP" sz="2800" dirty="0" smtClean="0"/>
              <a:t>): 64bit</a:t>
            </a:r>
          </a:p>
          <a:p>
            <a:r>
              <a:rPr kumimoji="1" lang="ja-JP" altLang="en-US" sz="2800" dirty="0" smtClean="0"/>
              <a:t>・</a:t>
            </a:r>
            <a:r>
              <a:rPr lang="en-US" altLang="ja-JP" sz="2800" dirty="0" smtClean="0"/>
              <a:t>8</a:t>
            </a:r>
            <a:r>
              <a:rPr kumimoji="1" lang="en-US" altLang="ja-JP" sz="2800" dirty="0" smtClean="0"/>
              <a:t>.2GB memory</a:t>
            </a:r>
          </a:p>
        </p:txBody>
      </p:sp>
      <p:pic>
        <p:nvPicPr>
          <p:cNvPr id="1026" name="Picture 2" descr="D:\IPM-simulation\TOF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437112"/>
            <a:ext cx="2937521" cy="220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IPM-simulation\3k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4528195"/>
            <a:ext cx="2816077" cy="211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5148064" y="4725144"/>
            <a:ext cx="54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TOF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612769" y="4725144"/>
            <a:ext cx="793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Profile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098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2088232"/>
          </a:xfrm>
        </p:spPr>
        <p:txBody>
          <a:bodyPr>
            <a:normAutofit fontScale="90000"/>
          </a:bodyPr>
          <a:lstStyle/>
          <a:p>
            <a:r>
              <a:rPr kumimoji="1" lang="en-US" altLang="ja-JP" sz="6700" dirty="0" smtClean="0"/>
              <a:t>Demonstration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How to use the code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712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 the near future upgrade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Es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calcu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dirty="0" smtClean="0"/>
              <a:t>Non-Gaussian beam profile: SOR method</a:t>
            </a:r>
          </a:p>
          <a:p>
            <a:pPr lvl="1"/>
            <a:r>
              <a:rPr lang="en-US" altLang="ja-JP" dirty="0" smtClean="0"/>
              <a:t>Analytical solution for Gaussian beam (Same as ESS code)</a:t>
            </a:r>
          </a:p>
          <a:p>
            <a:pPr lvl="1"/>
            <a:r>
              <a:rPr lang="en-US" altLang="ja-JP" dirty="0" smtClean="0"/>
              <a:t>Non relativistic 3D Gaussian beam: Taking into account, </a:t>
            </a:r>
            <a:r>
              <a:rPr lang="en-US" altLang="ja-JP" dirty="0" err="1" smtClean="0"/>
              <a:t>Esz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Bs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x,y,z</a:t>
            </a:r>
            <a:r>
              <a:rPr lang="en-US" altLang="ja-JP" dirty="0" smtClean="0"/>
              <a:t>) fields</a:t>
            </a:r>
          </a:p>
          <a:p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76979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844" y="1027125"/>
            <a:ext cx="8800313" cy="4803751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62697" y="3267856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 panose="020B0604020202020204" pitchFamily="34" charset="0"/>
              </a:rPr>
              <a:t>LINA</a:t>
            </a:r>
            <a:r>
              <a:rPr lang="en-US" altLang="ja-JP" sz="2000" dirty="0">
                <a:latin typeface="Arial" panose="020B0604020202020204" pitchFamily="34" charset="0"/>
              </a:rPr>
              <a:t>C</a:t>
            </a:r>
            <a:endParaRPr kumimoji="1" lang="ja-JP" altLang="en-US" sz="2000" dirty="0">
              <a:latin typeface="Arial" panose="020B060402020202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58835" y="1334251"/>
            <a:ext cx="40062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 panose="020B0604020202020204" pitchFamily="34" charset="0"/>
              </a:rPr>
              <a:t>Rapid Cycling Synchrotron (RCS)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245072" y="565459"/>
            <a:ext cx="25651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  <a:latin typeface="Arial" panose="020B0604020202020204" pitchFamily="34" charset="0"/>
              </a:rPr>
              <a:t>Main ring (MR)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838511" y="332678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" panose="020B0604020202020204" pitchFamily="34" charset="0"/>
              </a:rPr>
              <a:t>MLF</a:t>
            </a:r>
            <a:endParaRPr kumimoji="1" lang="ja-JP" altLang="en-US" sz="2000" dirty="0">
              <a:latin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42325" y="5802652"/>
            <a:ext cx="11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 panose="020B0604020202020204" pitchFamily="34" charset="0"/>
              </a:rPr>
              <a:t>Neutrino</a:t>
            </a:r>
            <a:endParaRPr kumimoji="1" lang="ja-JP" altLang="en-US" sz="2000" dirty="0">
              <a:latin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115517" y="704610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 panose="020B0604020202020204" pitchFamily="34" charset="0"/>
              </a:rPr>
              <a:t>Hadron</a:t>
            </a:r>
            <a:endParaRPr kumimoji="1" lang="ja-JP" altLang="en-US" sz="2000" dirty="0">
              <a:latin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498236" y="6250900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</a:rPr>
              <a:t>http://j-parc.jp/Acc/ja/about.html</a:t>
            </a:r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679" y="4359952"/>
            <a:ext cx="1423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" panose="020B0604020202020204" pitchFamily="34" charset="0"/>
              </a:rPr>
              <a:t>Ion Source</a:t>
            </a:r>
            <a:endParaRPr kumimoji="1" lang="ja-JP" altLang="en-US" sz="2000" dirty="0">
              <a:latin typeface="Arial" panose="020B0604020202020204" pitchFamily="34" charset="0"/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flipV="1">
            <a:off x="171843" y="4084514"/>
            <a:ext cx="1" cy="2754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245039" y="362418"/>
            <a:ext cx="4461478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latin typeface="Arial" panose="020B0604020202020204" pitchFamily="34" charset="0"/>
              </a:rPr>
              <a:t>Accelerators in J-PARC</a:t>
            </a:r>
            <a:endParaRPr kumimoji="1" lang="ja-JP" altLang="en-US" sz="3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02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213" y="1767480"/>
            <a:ext cx="3155625" cy="41625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20590" y="305316"/>
            <a:ext cx="2222083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ial" panose="020B0604020202020204" pitchFamily="34" charset="0"/>
              </a:rPr>
              <a:t>Main ring (MR)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0969" y="6166299"/>
            <a:ext cx="3079688" cy="28125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214797" y="6352353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</a:rPr>
              <a:t>500 m</a:t>
            </a:r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0968" y="3301127"/>
            <a:ext cx="1140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 panose="020B0604020202020204" pitchFamily="34" charset="0"/>
              </a:rPr>
              <a:t>Injection</a:t>
            </a:r>
            <a:endParaRPr kumimoji="1" lang="ja-JP" altLang="en-US" sz="2000" dirty="0">
              <a:latin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27381" y="1317508"/>
            <a:ext cx="2433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 panose="020B0604020202020204" pitchFamily="34" charset="0"/>
              </a:rPr>
              <a:t>Fast extraction (FX)</a:t>
            </a:r>
            <a:endParaRPr kumimoji="1" lang="ja-JP" altLang="en-US" sz="2000" dirty="0">
              <a:latin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94108" y="3795640"/>
            <a:ext cx="19239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 panose="020B0604020202020204" pitchFamily="34" charset="0"/>
              </a:rPr>
              <a:t>Slow extraction</a:t>
            </a:r>
          </a:p>
          <a:p>
            <a:r>
              <a:rPr lang="en-US" altLang="ja-JP" sz="2000" dirty="0" smtClean="0">
                <a:latin typeface="Arial" panose="020B0604020202020204" pitchFamily="34" charset="0"/>
              </a:rPr>
              <a:t>(SX)</a:t>
            </a:r>
            <a:endParaRPr kumimoji="1" lang="ja-JP" altLang="en-US" sz="2000" dirty="0">
              <a:latin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62808" y="2589282"/>
            <a:ext cx="1253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 panose="020B0604020202020204" pitchFamily="34" charset="0"/>
              </a:rPr>
              <a:t>RF cavity</a:t>
            </a:r>
            <a:endParaRPr kumimoji="1" lang="ja-JP" altLang="en-US" sz="2000" dirty="0">
              <a:latin typeface="Arial" panose="020B0604020202020204" pitchFamily="34" charset="0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flipH="1" flipV="1">
            <a:off x="3076112" y="1902390"/>
            <a:ext cx="100365" cy="67530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665815" y="2741545"/>
            <a:ext cx="370114" cy="928914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円弧 15"/>
          <p:cNvSpPr/>
          <p:nvPr/>
        </p:nvSpPr>
        <p:spPr>
          <a:xfrm rot="16200000">
            <a:off x="1742047" y="1951712"/>
            <a:ext cx="914400" cy="685800"/>
          </a:xfrm>
          <a:prstGeom prst="arc">
            <a:avLst/>
          </a:prstGeom>
          <a:ln w="38100">
            <a:solidFill>
              <a:schemeClr val="tx1"/>
            </a:solidFill>
            <a:head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2066634" y="1704483"/>
            <a:ext cx="917836" cy="230221"/>
          </a:xfrm>
          <a:prstGeom prst="roundRect">
            <a:avLst/>
          </a:prstGeom>
          <a:solidFill>
            <a:srgbClr val="0000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447152" y="2307615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 panose="020B0604020202020204" pitchFamily="34" charset="0"/>
              </a:rPr>
              <a:t>Neutrino</a:t>
            </a:r>
            <a:endParaRPr kumimoji="1" lang="ja-JP" altLang="en-US" sz="1600" dirty="0">
              <a:latin typeface="Arial" panose="020B0604020202020204" pitchFamily="34" charset="0"/>
            </a:endParaRPr>
          </a:p>
        </p:txBody>
      </p:sp>
      <p:sp>
        <p:nvSpPr>
          <p:cNvPr id="19" name="角丸四角形 18"/>
          <p:cNvSpPr/>
          <p:nvPr/>
        </p:nvSpPr>
        <p:spPr>
          <a:xfrm rot="18000000">
            <a:off x="3257987" y="4460339"/>
            <a:ext cx="1223781" cy="172666"/>
          </a:xfrm>
          <a:prstGeom prst="roundRect">
            <a:avLst/>
          </a:prstGeom>
          <a:solidFill>
            <a:srgbClr val="0000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anose="020B0604020202020204" pitchFamily="34" charset="0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 flipV="1">
            <a:off x="4107623" y="2892390"/>
            <a:ext cx="387240" cy="1100114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4224012" y="2508981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</a:rPr>
              <a:t>Hadron</a:t>
            </a:r>
            <a:endParaRPr kumimoji="1" lang="ja-JP" altLang="en-US" sz="1600" dirty="0">
              <a:latin typeface="Arial" panose="020B060402020202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221231" y="5959892"/>
            <a:ext cx="5142755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Beam orbit tuning with</a:t>
            </a:r>
          </a:p>
          <a:p>
            <a:r>
              <a:rPr lang="en-US" altLang="ja-JP" sz="2400" b="1" dirty="0">
                <a:solidFill>
                  <a:srgbClr val="FF0000"/>
                </a:solidFill>
                <a:latin typeface="Arial" panose="020B0604020202020204" pitchFamily="34" charset="0"/>
              </a:rPr>
              <a:t>a</a:t>
            </a:r>
            <a:r>
              <a:rPr lang="en-US" altLang="ja-JP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ccurate beam profile information</a:t>
            </a:r>
            <a:endParaRPr kumimoji="1" lang="ja-JP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285551" y="4938610"/>
            <a:ext cx="4942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High intensity</a:t>
            </a:r>
            <a:r>
              <a:rPr lang="ja-JP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⇒</a:t>
            </a:r>
            <a:r>
              <a:rPr lang="en-US" altLang="ja-JP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reduction of beam loss</a:t>
            </a:r>
            <a:endParaRPr kumimoji="1" lang="en-US" altLang="ja-JP" sz="2000" b="1" dirty="0" smtClean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3" name="上矢印 22"/>
          <p:cNvSpPr/>
          <p:nvPr/>
        </p:nvSpPr>
        <p:spPr>
          <a:xfrm rot="10800000">
            <a:off x="6978680" y="5331848"/>
            <a:ext cx="342165" cy="581908"/>
          </a:xfrm>
          <a:prstGeom prst="upArrow">
            <a:avLst>
              <a:gd name="adj1" fmla="val 50000"/>
              <a:gd name="adj2" fmla="val 5453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604124" y="5435615"/>
            <a:ext cx="1760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IPM (H/V)</a:t>
            </a:r>
            <a:endParaRPr lang="ja-JP" altLang="en-US" sz="2800" dirty="0">
              <a:latin typeface="Arial" panose="020B0604020202020204" pitchFamily="34" charset="0"/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 flipH="1" flipV="1">
            <a:off x="3708901" y="5117416"/>
            <a:ext cx="160976" cy="38661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475294" y="1578834"/>
            <a:ext cx="1244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latin typeface="Arial" panose="020B0604020202020204" pitchFamily="34" charset="0"/>
              </a:rPr>
              <a:t>IPM (H)</a:t>
            </a:r>
            <a:endParaRPr lang="ja-JP" altLang="en-US" sz="2400" dirty="0">
              <a:latin typeface="Arial" panose="020B0604020202020204" pitchFamily="34" charset="0"/>
            </a:endParaRPr>
          </a:p>
        </p:txBody>
      </p:sp>
      <p:cxnSp>
        <p:nvCxnSpPr>
          <p:cNvPr id="28" name="直線コネクタ 27"/>
          <p:cNvCxnSpPr/>
          <p:nvPr/>
        </p:nvCxnSpPr>
        <p:spPr>
          <a:xfrm flipH="1" flipV="1">
            <a:off x="1354294" y="1839013"/>
            <a:ext cx="364870" cy="1944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表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155407"/>
              </p:ext>
            </p:extLst>
          </p:nvPr>
        </p:nvGraphicFramePr>
        <p:xfrm>
          <a:off x="4858475" y="382614"/>
          <a:ext cx="4148614" cy="5699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4560"/>
                <a:gridCol w="998092"/>
                <a:gridCol w="95596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Total</a:t>
                      </a:r>
                      <a:r>
                        <a:rPr kumimoji="1" lang="en-US" altLang="ja-JP" baseline="0" dirty="0" smtClean="0">
                          <a:latin typeface="Arial" panose="020B0604020202020204" pitchFamily="34" charset="0"/>
                        </a:rPr>
                        <a:t> length</a:t>
                      </a:r>
                      <a:r>
                        <a:rPr kumimoji="1" lang="ja-JP" altLang="en-US" dirty="0" smtClean="0"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(m)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mtClean="0">
                          <a:latin typeface="Arial" panose="020B0604020202020204" pitchFamily="34" charset="0"/>
                        </a:rPr>
                        <a:t>1568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Energy</a:t>
                      </a:r>
                      <a:r>
                        <a:rPr kumimoji="1" lang="ja-JP" altLang="en-US" dirty="0" smtClean="0"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(GeV)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3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30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b</a:t>
                      </a:r>
                      <a:endParaRPr kumimoji="1" lang="ja-JP" altLang="en-US" dirty="0">
                        <a:latin typeface="Symbol" panose="05050102010706020507" pitchFamily="18" charset="2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0.9712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0.9995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Lorentz 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g</a:t>
                      </a:r>
                      <a:endParaRPr kumimoji="1" lang="ja-JP" altLang="en-US" dirty="0">
                        <a:latin typeface="Symbol" panose="05050102010706020507" pitchFamily="18" charset="2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4.20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32.97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Harmonic</a:t>
                      </a:r>
                      <a:r>
                        <a:rPr kumimoji="1" lang="en-US" altLang="ja-JP" baseline="0" dirty="0" smtClean="0">
                          <a:latin typeface="Arial" panose="020B0604020202020204" pitchFamily="34" charset="0"/>
                        </a:rPr>
                        <a:t> number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9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No.</a:t>
                      </a:r>
                      <a:r>
                        <a:rPr kumimoji="1" lang="en-US" altLang="ja-JP" baseline="0" dirty="0" smtClean="0">
                          <a:latin typeface="Arial" panose="020B0604020202020204" pitchFamily="34" charset="0"/>
                        </a:rPr>
                        <a:t> of bunches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8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Circulating period</a:t>
                      </a:r>
                      <a:r>
                        <a:rPr kumimoji="1" lang="ja-JP" altLang="en-US" dirty="0" smtClean="0"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(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dirty="0" err="1" smtClean="0">
                          <a:latin typeface="Arial" panose="020B0604020202020204" pitchFamily="34" charset="0"/>
                        </a:rPr>
                        <a:t>sec</a:t>
                      </a:r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)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5.38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5.23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</a:tr>
              <a:tr h="121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RF frequency</a:t>
                      </a:r>
                      <a:r>
                        <a:rPr kumimoji="1" lang="ja-JP" altLang="en-US" dirty="0" smtClean="0"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(MHz)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1.67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1.72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Bunch</a:t>
                      </a:r>
                      <a:r>
                        <a:rPr kumimoji="1" lang="en-US" altLang="ja-JP" baseline="0" dirty="0" smtClean="0">
                          <a:latin typeface="Arial" panose="020B0604020202020204" pitchFamily="34" charset="0"/>
                        </a:rPr>
                        <a:t> length </a:t>
                      </a:r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(time) (</a:t>
                      </a:r>
                      <a:r>
                        <a:rPr kumimoji="1" lang="en-US" altLang="ja-JP" dirty="0" err="1" smtClean="0">
                          <a:latin typeface="Arial" panose="020B0604020202020204" pitchFamily="34" charset="0"/>
                        </a:rPr>
                        <a:t>nsec</a:t>
                      </a:r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)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200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70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</a:tr>
              <a:tr h="12192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Bunch</a:t>
                      </a:r>
                      <a:r>
                        <a:rPr kumimoji="1" lang="en-US" altLang="ja-JP" baseline="0" dirty="0" smtClean="0">
                          <a:latin typeface="Arial" panose="020B0604020202020204" pitchFamily="34" charset="0"/>
                        </a:rPr>
                        <a:t> length</a:t>
                      </a:r>
                      <a:r>
                        <a:rPr kumimoji="1" lang="ja-JP" altLang="en-US" dirty="0" smtClean="0"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(space) (m)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60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20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Tune</a:t>
                      </a:r>
                      <a:endParaRPr kumimoji="1" lang="ja-JP" altLang="en-US" dirty="0">
                        <a:latin typeface="Arial" panose="020B0604020202020204" pitchFamily="34" charset="0"/>
                      </a:endParaRPr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FX: 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n</a:t>
                      </a:r>
                      <a:r>
                        <a:rPr kumimoji="1" lang="en-US" altLang="ja-JP" baseline="-25000" dirty="0" err="1" smtClean="0">
                          <a:latin typeface="Arial" panose="020B0604020202020204" pitchFamily="34" charset="0"/>
                        </a:rPr>
                        <a:t>x</a:t>
                      </a:r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=22.40, 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n</a:t>
                      </a:r>
                      <a:r>
                        <a:rPr kumimoji="1" lang="en-US" altLang="ja-JP" baseline="-25000" dirty="0" err="1" smtClean="0">
                          <a:latin typeface="Arial" panose="020B0604020202020204" pitchFamily="34" charset="0"/>
                        </a:rPr>
                        <a:t>y</a:t>
                      </a:r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=20.75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SX: 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n</a:t>
                      </a:r>
                      <a:r>
                        <a:rPr kumimoji="1" lang="en-US" altLang="ja-JP" baseline="-25000" dirty="0" err="1" smtClean="0">
                          <a:latin typeface="Arial" panose="020B0604020202020204" pitchFamily="34" charset="0"/>
                        </a:rPr>
                        <a:t>x</a:t>
                      </a:r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=22.30, 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n</a:t>
                      </a:r>
                      <a:r>
                        <a:rPr kumimoji="1" lang="en-US" altLang="ja-JP" baseline="-25000" dirty="0" err="1" smtClean="0">
                          <a:latin typeface="Arial" panose="020B0604020202020204" pitchFamily="34" charset="0"/>
                        </a:rPr>
                        <a:t>y</a:t>
                      </a:r>
                      <a:r>
                        <a:rPr kumimoji="1" lang="en-US" altLang="ja-JP" dirty="0" smtClean="0">
                          <a:latin typeface="Arial" panose="020B0604020202020204" pitchFamily="34" charset="0"/>
                        </a:rPr>
                        <a:t>=20.78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026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/>
          <a:srcRect l="10222" t="17892" b="18013"/>
          <a:stretch/>
        </p:blipFill>
        <p:spPr>
          <a:xfrm>
            <a:off x="1799470" y="1400669"/>
            <a:ext cx="7085153" cy="504889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293293" y="2687862"/>
            <a:ext cx="2525050" cy="461665"/>
          </a:xfrm>
          <a:prstGeom prst="rect">
            <a:avLst/>
          </a:prstGeom>
          <a:solidFill>
            <a:srgbClr val="FFFFFF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IPM (Horizontal)</a:t>
            </a:r>
            <a:endParaRPr kumimoji="1" lang="ja-JP" altLang="en-US" sz="2400" b="1" dirty="0">
              <a:solidFill>
                <a:srgbClr val="FF0000"/>
              </a:solidFill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402077" y="1813390"/>
            <a:ext cx="2116926" cy="461665"/>
          </a:xfrm>
          <a:prstGeom prst="rect">
            <a:avLst/>
          </a:prstGeom>
          <a:solidFill>
            <a:srgbClr val="FFFFFF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IPM (Vertical)</a:t>
            </a:r>
            <a:endParaRPr kumimoji="1" lang="ja-JP" altLang="en-US" sz="2400" b="1" dirty="0">
              <a:solidFill>
                <a:srgbClr val="FF0000"/>
              </a:solidFill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5" name="右矢印 4"/>
          <p:cNvSpPr/>
          <p:nvPr/>
        </p:nvSpPr>
        <p:spPr>
          <a:xfrm rot="21318635">
            <a:off x="5641973" y="3280817"/>
            <a:ext cx="751558" cy="540074"/>
          </a:xfrm>
          <a:prstGeom prst="rightArrow">
            <a:avLst>
              <a:gd name="adj1" fmla="val 50000"/>
              <a:gd name="adj2" fmla="val 70678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 rot="21396557">
            <a:off x="4877576" y="3414967"/>
            <a:ext cx="85472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" panose="020B0604020202020204" pitchFamily="34" charset="0"/>
              </a:rPr>
              <a:t>Beam</a:t>
            </a:r>
            <a:endParaRPr kumimoji="1" lang="ja-JP" altLang="en-US" sz="2000" dirty="0">
              <a:latin typeface="Arial" panose="020B0604020202020204" pitchFamily="34" charset="0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151864" y="223954"/>
            <a:ext cx="2698078" cy="2397327"/>
            <a:chOff x="450135" y="147753"/>
            <a:chExt cx="3597437" cy="2397327"/>
          </a:xfrm>
        </p:grpSpPr>
        <p:sp>
          <p:nvSpPr>
            <p:cNvPr id="26" name="正方形/長方形 25"/>
            <p:cNvSpPr/>
            <p:nvPr/>
          </p:nvSpPr>
          <p:spPr>
            <a:xfrm>
              <a:off x="450135" y="147753"/>
              <a:ext cx="3340316" cy="23973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25" name="グループ化 24"/>
            <p:cNvGrpSpPr>
              <a:grpSpLocks noChangeAspect="1"/>
            </p:cNvGrpSpPr>
            <p:nvPr/>
          </p:nvGrpSpPr>
          <p:grpSpPr>
            <a:xfrm>
              <a:off x="462379" y="314879"/>
              <a:ext cx="3585193" cy="2023854"/>
              <a:chOff x="-2574941" y="-1856866"/>
              <a:chExt cx="7485413" cy="4225498"/>
            </a:xfrm>
          </p:grpSpPr>
          <p:pic>
            <p:nvPicPr>
              <p:cNvPr id="7" name="図 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151744" y="-1793868"/>
                <a:ext cx="4207500" cy="4162500"/>
              </a:xfrm>
              <a:prstGeom prst="rect">
                <a:avLst/>
              </a:prstGeom>
            </p:spPr>
          </p:pic>
          <p:sp>
            <p:nvSpPr>
              <p:cNvPr id="8" name="テキスト ボックス 7"/>
              <p:cNvSpPr txBox="1"/>
              <p:nvPr/>
            </p:nvSpPr>
            <p:spPr>
              <a:xfrm>
                <a:off x="-2574941" y="-1572745"/>
                <a:ext cx="2638217" cy="706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dirty="0" smtClean="0">
                    <a:latin typeface="Arial" panose="020B0604020202020204" pitchFamily="34" charset="0"/>
                  </a:rPr>
                  <a:t>Injection</a:t>
                </a:r>
                <a:endParaRPr kumimoji="1" lang="ja-JP" altLang="en-US" sz="2000" dirty="0">
                  <a:latin typeface="Arial" panose="020B0604020202020204" pitchFamily="34" charset="0"/>
                </a:endParaRPr>
              </a:p>
            </p:txBody>
          </p:sp>
          <p:cxnSp>
            <p:nvCxnSpPr>
              <p:cNvPr id="13" name="直線コネクタ 12"/>
              <p:cNvCxnSpPr/>
              <p:nvPr/>
            </p:nvCxnSpPr>
            <p:spPr>
              <a:xfrm>
                <a:off x="-1662942" y="-819803"/>
                <a:ext cx="493485" cy="928914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none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円弧 13"/>
              <p:cNvSpPr/>
              <p:nvPr/>
            </p:nvSpPr>
            <p:spPr>
              <a:xfrm rot="16200000">
                <a:off x="-75566" y="-1723936"/>
                <a:ext cx="914400" cy="914400"/>
              </a:xfrm>
              <a:prstGeom prst="arc">
                <a:avLst/>
              </a:prstGeom>
              <a:ln w="38100">
                <a:solidFill>
                  <a:schemeClr val="tx1"/>
                </a:solidFill>
                <a:head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5" name="角丸四角形 14"/>
              <p:cNvSpPr/>
              <p:nvPr/>
            </p:nvSpPr>
            <p:spPr>
              <a:xfrm>
                <a:off x="204817" y="-1856866"/>
                <a:ext cx="1223781" cy="230221"/>
              </a:xfrm>
              <a:prstGeom prst="roundRect">
                <a:avLst/>
              </a:prstGeom>
              <a:solidFill>
                <a:srgbClr val="0000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>
                <a:off x="-621158" y="-1253733"/>
                <a:ext cx="2397244" cy="642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dirty="0" smtClean="0">
                    <a:latin typeface="Arial" panose="020B0604020202020204" pitchFamily="34" charset="0"/>
                  </a:rPr>
                  <a:t>Neutrino</a:t>
                </a:r>
                <a:endParaRPr kumimoji="1" lang="ja-JP" altLang="en-US" sz="16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7" name="角丸四角形 16"/>
              <p:cNvSpPr/>
              <p:nvPr/>
            </p:nvSpPr>
            <p:spPr>
              <a:xfrm rot="18000000">
                <a:off x="1997250" y="870213"/>
                <a:ext cx="1223781" cy="230221"/>
              </a:xfrm>
              <a:prstGeom prst="roundRect">
                <a:avLst/>
              </a:prstGeom>
              <a:solidFill>
                <a:srgbClr val="0000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Arial" panose="020B0604020202020204" pitchFamily="34" charset="0"/>
                </a:endParaRPr>
              </a:p>
            </p:txBody>
          </p:sp>
          <p:cxnSp>
            <p:nvCxnSpPr>
              <p:cNvPr id="18" name="直線コネクタ 17"/>
              <p:cNvCxnSpPr/>
              <p:nvPr/>
            </p:nvCxnSpPr>
            <p:spPr>
              <a:xfrm flipV="1">
                <a:off x="2926135" y="-668958"/>
                <a:ext cx="516320" cy="1100114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テキスト ボックス 18"/>
              <p:cNvSpPr txBox="1"/>
              <p:nvPr/>
            </p:nvSpPr>
            <p:spPr>
              <a:xfrm>
                <a:off x="2763127" y="-1410328"/>
                <a:ext cx="2147345" cy="642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latin typeface="Arial" panose="020B0604020202020204" pitchFamily="34" charset="0"/>
                  </a:rPr>
                  <a:t>Hadron</a:t>
                </a:r>
                <a:endParaRPr kumimoji="1" lang="ja-JP" altLang="en-US" sz="16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4" name="円/楕円 23"/>
              <p:cNvSpPr>
                <a:spLocks noChangeAspect="1"/>
              </p:cNvSpPr>
              <p:nvPr/>
            </p:nvSpPr>
            <p:spPr>
              <a:xfrm>
                <a:off x="1855878" y="1323199"/>
                <a:ext cx="601302" cy="6013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8" name="正方形/長方形 27"/>
          <p:cNvSpPr/>
          <p:nvPr/>
        </p:nvSpPr>
        <p:spPr>
          <a:xfrm>
            <a:off x="939033" y="1426272"/>
            <a:ext cx="119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IPM (H/V)</a:t>
            </a:r>
            <a:endParaRPr lang="ja-JP" altLang="en-US" dirty="0">
              <a:latin typeface="Arial" panose="020B0604020202020204" pitchFamily="34" charset="0"/>
            </a:endParaRPr>
          </a:p>
        </p:txBody>
      </p:sp>
      <p:cxnSp>
        <p:nvCxnSpPr>
          <p:cNvPr id="29" name="直線コネクタ 28"/>
          <p:cNvCxnSpPr>
            <a:stCxn id="24" idx="1"/>
          </p:cNvCxnSpPr>
          <p:nvPr/>
        </p:nvCxnSpPr>
        <p:spPr>
          <a:xfrm flipH="1" flipV="1">
            <a:off x="1567257" y="1778055"/>
            <a:ext cx="217052" cy="17833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3453064" y="551622"/>
            <a:ext cx="58208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en-US" altLang="ja-JP" sz="2400" dirty="0" smtClean="0">
                <a:latin typeface="Arial" panose="020B0604020202020204" pitchFamily="34" charset="0"/>
              </a:rPr>
              <a:t>540 m downstream from injection point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 smtClean="0">
                <a:latin typeface="Arial" panose="020B0604020202020204" pitchFamily="34" charset="0"/>
              </a:rPr>
              <a:t>Dispersion = 0</a:t>
            </a:r>
            <a:endParaRPr kumimoji="1" lang="ja-JP" altLang="en-US" sz="2400" dirty="0">
              <a:latin typeface="Arial" panose="020B0604020202020204" pitchFamily="34" charset="0"/>
            </a:endParaRPr>
          </a:p>
        </p:txBody>
      </p:sp>
      <p:sp>
        <p:nvSpPr>
          <p:cNvPr id="33" name="フリーフォーム 32"/>
          <p:cNvSpPr/>
          <p:nvPr/>
        </p:nvSpPr>
        <p:spPr>
          <a:xfrm>
            <a:off x="619125" y="1511300"/>
            <a:ext cx="1228725" cy="1019414"/>
          </a:xfrm>
          <a:custGeom>
            <a:avLst/>
            <a:gdLst>
              <a:gd name="connsiteX0" fmla="*/ 0 w 1638300"/>
              <a:gd name="connsiteY0" fmla="*/ 0 h 1006773"/>
              <a:gd name="connsiteX1" fmla="*/ 419100 w 1638300"/>
              <a:gd name="connsiteY1" fmla="*/ 723900 h 1006773"/>
              <a:gd name="connsiteX2" fmla="*/ 838200 w 1638300"/>
              <a:gd name="connsiteY2" fmla="*/ 990600 h 1006773"/>
              <a:gd name="connsiteX3" fmla="*/ 1397000 w 1638300"/>
              <a:gd name="connsiteY3" fmla="*/ 952500 h 1006773"/>
              <a:gd name="connsiteX4" fmla="*/ 1638300 w 1638300"/>
              <a:gd name="connsiteY4" fmla="*/ 749300 h 1006773"/>
              <a:gd name="connsiteX0" fmla="*/ 0 w 1638300"/>
              <a:gd name="connsiteY0" fmla="*/ 0 h 1031523"/>
              <a:gd name="connsiteX1" fmla="*/ 419100 w 1638300"/>
              <a:gd name="connsiteY1" fmla="*/ 723900 h 1031523"/>
              <a:gd name="connsiteX2" fmla="*/ 838200 w 1638300"/>
              <a:gd name="connsiteY2" fmla="*/ 990600 h 1031523"/>
              <a:gd name="connsiteX3" fmla="*/ 1397000 w 1638300"/>
              <a:gd name="connsiteY3" fmla="*/ 1005840 h 1031523"/>
              <a:gd name="connsiteX4" fmla="*/ 1638300 w 1638300"/>
              <a:gd name="connsiteY4" fmla="*/ 749300 h 1031523"/>
              <a:gd name="connsiteX0" fmla="*/ 0 w 1638300"/>
              <a:gd name="connsiteY0" fmla="*/ 0 h 1018432"/>
              <a:gd name="connsiteX1" fmla="*/ 419100 w 1638300"/>
              <a:gd name="connsiteY1" fmla="*/ 723900 h 1018432"/>
              <a:gd name="connsiteX2" fmla="*/ 838200 w 1638300"/>
              <a:gd name="connsiteY2" fmla="*/ 990600 h 1018432"/>
              <a:gd name="connsiteX3" fmla="*/ 1397000 w 1638300"/>
              <a:gd name="connsiteY3" fmla="*/ 982980 h 1018432"/>
              <a:gd name="connsiteX4" fmla="*/ 1638300 w 1638300"/>
              <a:gd name="connsiteY4" fmla="*/ 749300 h 1018432"/>
              <a:gd name="connsiteX0" fmla="*/ 0 w 1638300"/>
              <a:gd name="connsiteY0" fmla="*/ 0 h 1008819"/>
              <a:gd name="connsiteX1" fmla="*/ 419100 w 1638300"/>
              <a:gd name="connsiteY1" fmla="*/ 723900 h 1008819"/>
              <a:gd name="connsiteX2" fmla="*/ 838200 w 1638300"/>
              <a:gd name="connsiteY2" fmla="*/ 990600 h 1008819"/>
              <a:gd name="connsiteX3" fmla="*/ 1373187 w 1638300"/>
              <a:gd name="connsiteY3" fmla="*/ 959168 h 1008819"/>
              <a:gd name="connsiteX4" fmla="*/ 1638300 w 1638300"/>
              <a:gd name="connsiteY4" fmla="*/ 749300 h 1008819"/>
              <a:gd name="connsiteX0" fmla="*/ 0 w 1638300"/>
              <a:gd name="connsiteY0" fmla="*/ 0 h 1019414"/>
              <a:gd name="connsiteX1" fmla="*/ 419100 w 1638300"/>
              <a:gd name="connsiteY1" fmla="*/ 723900 h 1019414"/>
              <a:gd name="connsiteX2" fmla="*/ 838200 w 1638300"/>
              <a:gd name="connsiteY2" fmla="*/ 990600 h 1019414"/>
              <a:gd name="connsiteX3" fmla="*/ 1373187 w 1638300"/>
              <a:gd name="connsiteY3" fmla="*/ 959168 h 1019414"/>
              <a:gd name="connsiteX4" fmla="*/ 1638300 w 1638300"/>
              <a:gd name="connsiteY4" fmla="*/ 749300 h 1019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300" h="1019414">
                <a:moveTo>
                  <a:pt x="0" y="0"/>
                </a:moveTo>
                <a:cubicBezTo>
                  <a:pt x="139700" y="279400"/>
                  <a:pt x="279400" y="558800"/>
                  <a:pt x="419100" y="723900"/>
                </a:cubicBezTo>
                <a:cubicBezTo>
                  <a:pt x="558800" y="889000"/>
                  <a:pt x="679186" y="951389"/>
                  <a:pt x="838200" y="990600"/>
                </a:cubicBezTo>
                <a:cubicBezTo>
                  <a:pt x="997214" y="1029811"/>
                  <a:pt x="1187449" y="1037485"/>
                  <a:pt x="1373187" y="959168"/>
                </a:cubicBezTo>
                <a:cubicBezTo>
                  <a:pt x="1558925" y="880851"/>
                  <a:pt x="1593850" y="783167"/>
                  <a:pt x="1638300" y="749300"/>
                </a:cubicBezTo>
              </a:path>
            </a:pathLst>
          </a:custGeom>
          <a:noFill/>
          <a:ln w="254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正方形/長方形 33"/>
              <p:cNvSpPr/>
              <p:nvPr/>
            </p:nvSpPr>
            <p:spPr>
              <a:xfrm>
                <a:off x="409731" y="2257239"/>
                <a:ext cx="9909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altLang="ja-JP" dirty="0" smtClean="0">
                    <a:latin typeface="Arial" panose="020B0604020202020204" pitchFamily="34" charset="0"/>
                  </a:rPr>
                  <a:t>540 </a:t>
                </a:r>
                <a:r>
                  <a:rPr lang="en-US" altLang="ja-JP" dirty="0">
                    <a:latin typeface="Arial" panose="020B0604020202020204" pitchFamily="34" charset="0"/>
                  </a:rPr>
                  <a:t>m</a:t>
                </a:r>
                <a:endParaRPr lang="ja-JP" altLang="en-US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正方形/長方形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308" y="2257239"/>
                <a:ext cx="982961" cy="369332"/>
              </a:xfrm>
              <a:prstGeom prst="rect">
                <a:avLst/>
              </a:prstGeom>
              <a:blipFill rotWithShape="0">
                <a:blip r:embed="rId5"/>
                <a:stretch>
                  <a:fillRect t="-8197" r="-6211" b="-245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91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Position displacement?</a:t>
            </a:r>
          </a:p>
          <a:p>
            <a:pPr lvl="1"/>
            <a:r>
              <a:rPr kumimoji="1" lang="en-US" altLang="ja-JP" dirty="0" smtClean="0"/>
              <a:t>Main Source?</a:t>
            </a:r>
          </a:p>
          <a:p>
            <a:pPr lvl="1"/>
            <a:r>
              <a:rPr kumimoji="1" lang="en-US" altLang="ja-JP" dirty="0" smtClean="0"/>
              <a:t>Equation of motion of electron in IPM</a:t>
            </a:r>
          </a:p>
          <a:p>
            <a:r>
              <a:rPr lang="en-US" altLang="ja-JP" dirty="0" smtClean="0"/>
              <a:t>New python based simulation code</a:t>
            </a:r>
          </a:p>
          <a:p>
            <a:r>
              <a:rPr lang="en-US" altLang="ja-JP" dirty="0" smtClean="0"/>
              <a:t>Demonstration of the code</a:t>
            </a:r>
          </a:p>
          <a:p>
            <a:r>
              <a:rPr lang="en-US" altLang="ja-JP" dirty="0" smtClean="0"/>
              <a:t>No summary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12192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Tracking Error Sources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The error sources which induce position x displacement are,,,,</a:t>
            </a:r>
          </a:p>
          <a:p>
            <a:r>
              <a:rPr lang="en-US" altLang="ja-JP" dirty="0" smtClean="0"/>
              <a:t>Error E field: Space charge of the beam and guide E field</a:t>
            </a:r>
          </a:p>
          <a:p>
            <a:pPr lvl="1"/>
            <a:r>
              <a:rPr lang="en-US" altLang="ja-JP" dirty="0" smtClean="0"/>
              <a:t>Ex=</a:t>
            </a:r>
            <a:r>
              <a:rPr lang="en-US" altLang="ja-JP" dirty="0" err="1" smtClean="0"/>
              <a:t>Esx+Egx</a:t>
            </a:r>
            <a:endParaRPr lang="en-US" altLang="ja-JP" dirty="0" smtClean="0"/>
          </a:p>
          <a:p>
            <a:pPr lvl="1"/>
            <a:r>
              <a:rPr kumimoji="1" lang="en-US" altLang="ja-JP" dirty="0" err="1" smtClean="0"/>
              <a:t>Ez</a:t>
            </a:r>
            <a:r>
              <a:rPr kumimoji="1" lang="en-US" altLang="ja-JP" dirty="0" smtClean="0"/>
              <a:t>=</a:t>
            </a:r>
            <a:r>
              <a:rPr kumimoji="1" lang="en-US" altLang="ja-JP" dirty="0" err="1" smtClean="0"/>
              <a:t>Esz</a:t>
            </a:r>
            <a:r>
              <a:rPr kumimoji="1" lang="en-US" altLang="ja-JP" dirty="0" smtClean="0"/>
              <a:t>(</a:t>
            </a:r>
            <a:r>
              <a:rPr lang="en-US" altLang="ja-JP" dirty="0" smtClean="0"/>
              <a:t>negligible small when relativistic beam)</a:t>
            </a:r>
            <a:r>
              <a:rPr kumimoji="1" lang="en-US" altLang="ja-JP" dirty="0" smtClean="0"/>
              <a:t>+</a:t>
            </a:r>
            <a:r>
              <a:rPr kumimoji="1" lang="en-US" altLang="ja-JP" dirty="0" err="1" smtClean="0"/>
              <a:t>Egz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Alignment error of the chamber</a:t>
            </a:r>
            <a:endParaRPr lang="en-US" altLang="ja-JP" dirty="0"/>
          </a:p>
          <a:p>
            <a:r>
              <a:rPr kumimoji="1" lang="en-US" altLang="ja-JP" dirty="0" smtClean="0"/>
              <a:t>Error B field: Magnet</a:t>
            </a:r>
          </a:p>
          <a:p>
            <a:pPr lvl="1"/>
            <a:r>
              <a:rPr lang="en-US" altLang="ja-JP" dirty="0" err="1" smtClean="0"/>
              <a:t>Bx</a:t>
            </a:r>
            <a:r>
              <a:rPr lang="en-US" altLang="ja-JP" dirty="0"/>
              <a:t> </a:t>
            </a:r>
            <a:r>
              <a:rPr lang="en-US" altLang="ja-JP" dirty="0" smtClean="0"/>
              <a:t>and </a:t>
            </a:r>
            <a:r>
              <a:rPr lang="en-US" altLang="ja-JP" dirty="0" err="1" smtClean="0"/>
              <a:t>Bz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Alignment error of the magnet</a:t>
            </a:r>
          </a:p>
          <a:p>
            <a:r>
              <a:rPr lang="en-US" altLang="ja-JP" dirty="0" smtClean="0"/>
              <a:t>Initial velocity of the detached electron (or ion)</a:t>
            </a:r>
          </a:p>
          <a:p>
            <a:r>
              <a:rPr kumimoji="1" lang="en-US" altLang="ja-JP" dirty="0" smtClean="0"/>
              <a:t>Electron-gas molecule collision -&gt; Outside of this presentation</a:t>
            </a:r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95536" y="2708920"/>
            <a:ext cx="8352928" cy="206210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Which one is the most important???</a:t>
            </a:r>
          </a:p>
          <a:p>
            <a:r>
              <a:rPr lang="en-US" altLang="ja-JP" sz="3200" dirty="0" smtClean="0"/>
              <a:t>How much we should reduce the error source???</a:t>
            </a:r>
          </a:p>
          <a:p>
            <a:r>
              <a:rPr lang="en-US" altLang="ja-JP" sz="3200" dirty="0" smtClean="0"/>
              <a:t>A s</a:t>
            </a:r>
            <a:r>
              <a:rPr kumimoji="1" lang="en-US" altLang="ja-JP" sz="3200" dirty="0" smtClean="0"/>
              <a:t>imulation code will answer but</a:t>
            </a:r>
            <a:r>
              <a:rPr lang="ja-JP" altLang="en-US" sz="3200" dirty="0" smtClean="0"/>
              <a:t> </a:t>
            </a:r>
            <a:r>
              <a:rPr lang="en-US" altLang="ja-JP" sz="3200" dirty="0" smtClean="0"/>
              <a:t>it is worth while to check analytically</a:t>
            </a:r>
            <a:endParaRPr kumimoji="1"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3077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kumimoji="1" lang="en-US" altLang="ja-JP" dirty="0" smtClean="0"/>
              <a:t>Eq. of motions (preliminary)</a:t>
            </a:r>
            <a:endParaRPr kumimoji="1" lang="ja-JP" alt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14" r="31552" b="12963"/>
          <a:stretch/>
        </p:blipFill>
        <p:spPr bwMode="auto">
          <a:xfrm>
            <a:off x="587271" y="2814133"/>
            <a:ext cx="2664296" cy="178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362"/>
          <a:stretch/>
        </p:blipFill>
        <p:spPr bwMode="auto">
          <a:xfrm>
            <a:off x="2252839" y="1196752"/>
            <a:ext cx="3168352" cy="322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4" t="6432" r="24864" b="24126"/>
          <a:stretch/>
        </p:blipFill>
        <p:spPr bwMode="auto">
          <a:xfrm>
            <a:off x="4031082" y="3113425"/>
            <a:ext cx="3582128" cy="1011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68" r="36911"/>
          <a:stretch/>
        </p:blipFill>
        <p:spPr bwMode="auto">
          <a:xfrm>
            <a:off x="2120411" y="1589318"/>
            <a:ext cx="2133600" cy="34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930"/>
          <a:stretch/>
        </p:blipFill>
        <p:spPr bwMode="auto">
          <a:xfrm>
            <a:off x="3452593" y="1934142"/>
            <a:ext cx="2395727" cy="361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120411" y="1934142"/>
            <a:ext cx="1109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And using</a:t>
            </a:r>
            <a:endParaRPr kumimoji="1" lang="ja-JP" altLang="en-US" dirty="0"/>
          </a:p>
        </p:txBody>
      </p:sp>
      <p:sp>
        <p:nvSpPr>
          <p:cNvPr id="7" name="右矢印 6"/>
          <p:cNvSpPr/>
          <p:nvPr/>
        </p:nvSpPr>
        <p:spPr>
          <a:xfrm>
            <a:off x="3383280" y="3534345"/>
            <a:ext cx="648072" cy="286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81" r="24576"/>
          <a:stretch/>
        </p:blipFill>
        <p:spPr bwMode="auto">
          <a:xfrm>
            <a:off x="3383280" y="2256004"/>
            <a:ext cx="3380976" cy="558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2077726" y="4498392"/>
            <a:ext cx="5014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Using the imaginary variables and parameters,,,,</a:t>
            </a:r>
            <a:endParaRPr kumimoji="1" lang="ja-JP" altLang="en-US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08" y="4867725"/>
            <a:ext cx="7813370" cy="993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左カーブ矢印 10"/>
          <p:cNvSpPr/>
          <p:nvPr/>
        </p:nvSpPr>
        <p:spPr>
          <a:xfrm>
            <a:off x="7689764" y="3933056"/>
            <a:ext cx="710000" cy="235882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919419" y="1196752"/>
            <a:ext cx="5172861" cy="16173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2" r="34494"/>
          <a:stretch/>
        </p:blipFill>
        <p:spPr bwMode="auto">
          <a:xfrm>
            <a:off x="2233759" y="5715569"/>
            <a:ext cx="4546600" cy="615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直線矢印コネクタ 13"/>
          <p:cNvCxnSpPr/>
          <p:nvPr/>
        </p:nvCxnSpPr>
        <p:spPr>
          <a:xfrm flipV="1">
            <a:off x="4474926" y="6165304"/>
            <a:ext cx="241090" cy="1653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4110078" y="6165304"/>
                <a:ext cx="378130" cy="600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1600" i="1" smtClean="0">
                              <a:latin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̃"/>
                              <m:ctrlPr>
                                <a:rPr kumimoji="1" lang="en-US" altLang="ja-JP" sz="160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kumimoji="1" lang="en-US" altLang="ja-JP" sz="16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acc>
                        </m:num>
                        <m:den>
                          <m:r>
                            <a:rPr kumimoji="1" lang="en-US" altLang="ja-JP" sz="1600" b="0" i="1" smtClean="0">
                              <a:latin typeface="Cambria Math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0078" y="6165304"/>
                <a:ext cx="378130" cy="60085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直線矢印コネクタ 17"/>
          <p:cNvCxnSpPr/>
          <p:nvPr/>
        </p:nvCxnSpPr>
        <p:spPr>
          <a:xfrm flipV="1">
            <a:off x="5701129" y="6182242"/>
            <a:ext cx="242034" cy="19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テキスト ボックス 27"/>
              <p:cNvSpPr txBox="1"/>
              <p:nvPr/>
            </p:nvSpPr>
            <p:spPr>
              <a:xfrm>
                <a:off x="5279830" y="6165304"/>
                <a:ext cx="455125" cy="558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160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1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6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1" lang="en-US" altLang="ja-JP" sz="1600" b="0" i="1" smtClean="0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1600" b="0" i="1" smtClean="0">
                              <a:latin typeface="Cambria Math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28" name="テキスト ボックス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9830" y="6165304"/>
                <a:ext cx="455125" cy="558423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760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Eq. of motions (preliminary)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6" r="11011" b="24484"/>
          <a:stretch/>
        </p:blipFill>
        <p:spPr bwMode="auto">
          <a:xfrm>
            <a:off x="1027936" y="2564904"/>
            <a:ext cx="7376160" cy="119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2" r="34494"/>
          <a:stretch/>
        </p:blipFill>
        <p:spPr bwMode="auto">
          <a:xfrm>
            <a:off x="2735584" y="1245170"/>
            <a:ext cx="3578129" cy="4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下矢印 2"/>
          <p:cNvSpPr/>
          <p:nvPr/>
        </p:nvSpPr>
        <p:spPr>
          <a:xfrm>
            <a:off x="4211960" y="1794832"/>
            <a:ext cx="432048" cy="770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918587" y="1906794"/>
            <a:ext cx="2744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If α</a:t>
            </a:r>
            <a:r>
              <a:rPr lang="ja-JP" altLang="en-US" b="1" dirty="0"/>
              <a:t> </a:t>
            </a:r>
            <a:r>
              <a:rPr kumimoji="1" lang="en-US" altLang="ja-JP" b="1" dirty="0" smtClean="0"/>
              <a:t>and θ</a:t>
            </a:r>
            <a:r>
              <a:rPr lang="ja-JP" altLang="en-US" b="1" dirty="0"/>
              <a:t> </a:t>
            </a:r>
            <a:r>
              <a:rPr kumimoji="1" lang="en-US" altLang="ja-JP" b="1" dirty="0" smtClean="0"/>
              <a:t>is constant value</a:t>
            </a:r>
            <a:endParaRPr kumimoji="1" lang="ja-JP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正方形/長方形 5"/>
              <p:cNvSpPr/>
              <p:nvPr/>
            </p:nvSpPr>
            <p:spPr>
              <a:xfrm>
                <a:off x="1376771" y="4787042"/>
                <a:ext cx="6102425" cy="13782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ja-JP" altLang="ja-JP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altLang="ja-JP" i="1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en-US" altLang="ja-JP" i="1">
                          <a:latin typeface="Cambria Math"/>
                        </a:rPr>
                        <m:t>(</m:t>
                      </m:r>
                      <m:r>
                        <a:rPr lang="en-US" altLang="ja-JP" i="1">
                          <a:latin typeface="Cambria Math"/>
                        </a:rPr>
                        <m:t>𝑡</m:t>
                      </m:r>
                      <m:r>
                        <a:rPr lang="en-US" altLang="ja-JP" i="1">
                          <a:latin typeface="Cambria Math"/>
                        </a:rPr>
                        <m:t>=</m:t>
                      </m:r>
                      <m:r>
                        <a:rPr lang="en-US" altLang="ja-JP" i="1">
                          <a:latin typeface="Cambria Math"/>
                        </a:rPr>
                        <m:t>𝑇𝑂𝐹</m:t>
                      </m:r>
                      <m:r>
                        <a:rPr lang="en-US" altLang="ja-JP" i="1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altLang="ja-JP" i="1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ja-JP" altLang="ja-JP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ja-JP" i="1">
                                  <a:latin typeface="Cambria Math"/>
                                </a:rPr>
                                <m:t>𝑖</m:t>
                              </m:r>
                              <m:d>
                                <m:dPr>
                                  <m:ctrlPr>
                                    <a:rPr lang="ja-JP" altLang="ja-JP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𝜙</m:t>
                                  </m:r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ja-JP" altLang="ja-JP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𝜙</m:t>
                                      </m:r>
                                    </m:e>
                                    <m:sup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sup>
                          </m:sSup>
                          <m:r>
                            <a:rPr lang="en-US" altLang="ja-JP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ja-JP" i="1">
                                  <a:latin typeface="Cambria Math"/>
                                </a:rPr>
                                <m:t>𝑖</m:t>
                              </m:r>
                              <m:d>
                                <m:dPr>
                                  <m:ctrlPr>
                                    <a:rPr lang="ja-JP" altLang="ja-JP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ja-JP" altLang="ja-JP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ja-JP" altLang="ja-JP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𝜙</m:t>
                                      </m:r>
                                    </m:e>
                                    <m:sup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sup>
                          </m:sSup>
                        </m:e>
                      </m:d>
                      <m:r>
                        <a:rPr lang="en-US" altLang="ja-JP">
                          <a:latin typeface="Cambria Math"/>
                        </a:rPr>
                        <m:t>+</m:t>
                      </m:r>
                      <m:acc>
                        <m:accPr>
                          <m:chr m:val="̃"/>
                          <m:ctrlPr>
                            <a:rPr lang="ja-JP" altLang="ja-JP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altLang="ja-JP" i="1">
                              <a:latin typeface="Cambria Math"/>
                            </a:rPr>
                            <m:t>𝜃</m:t>
                          </m:r>
                        </m:e>
                      </m:acc>
                      <m:r>
                        <a:rPr lang="en-US" altLang="ja-JP" i="1">
                          <a:latin typeface="Cambria Math"/>
                        </a:rPr>
                        <m:t>∙</m:t>
                      </m:r>
                      <m:r>
                        <a:rPr lang="en-US" altLang="ja-JP" i="1">
                          <a:latin typeface="Cambria Math"/>
                        </a:rPr>
                        <m:t>𝐹𝐿</m:t>
                      </m:r>
                      <m:r>
                        <a:rPr lang="en-US" altLang="ja-JP" i="1">
                          <a:latin typeface="Cambria Math"/>
                        </a:rPr>
                        <m:t>−</m:t>
                      </m:r>
                      <m:r>
                        <a:rPr lang="en-US" altLang="ja-JP" i="1">
                          <a:latin typeface="Cambria Math"/>
                        </a:rPr>
                        <m:t>𝑖</m:t>
                      </m:r>
                      <m:d>
                        <m:d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𝛼</m:t>
                              </m:r>
                            </m:e>
                          </m:acc>
                          <m:r>
                            <a:rPr lang="en-US" altLang="ja-JP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acc>
                            <m:accPr>
                              <m:chr m:val="̃"/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𝜃</m:t>
                              </m:r>
                            </m:e>
                          </m:acc>
                        </m:e>
                      </m:d>
                      <m:f>
                        <m:f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ja-JP" i="1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ja-JP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altLang="ja-JP" i="1">
                                  <a:latin typeface="Cambria Math"/>
                                </a:rPr>
                                <m:t>𝜙</m:t>
                              </m:r>
                            </m:sup>
                          </m:sSup>
                          <m:r>
                            <a:rPr lang="en-US" altLang="ja-JP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ja-JP" i="1">
                                  <a:latin typeface="Cambria Math"/>
                                </a:rPr>
                                <m:t>𝑖</m:t>
                              </m:r>
                              <m:f>
                                <m:fPr>
                                  <m:ctrlPr>
                                    <a:rPr lang="ja-JP" altLang="ja-JP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e>
                      </m:d>
                      <m:r>
                        <a:rPr lang="en-US" altLang="ja-JP" i="1">
                          <a:latin typeface="Cambria Math"/>
                        </a:rPr>
                        <m:t>+</m:t>
                      </m:r>
                      <m:r>
                        <a:rPr lang="en-US" altLang="ja-JP" i="1">
                          <a:latin typeface="Cambria Math"/>
                        </a:rPr>
                        <m:t>𝑖</m:t>
                      </m:r>
                      <m:d>
                        <m:d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𝛼</m:t>
                              </m:r>
                            </m:e>
                          </m:acc>
                          <m:r>
                            <a:rPr lang="en-US" altLang="ja-JP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acc>
                            <m:accPr>
                              <m:chr m:val="̃"/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𝜃</m:t>
                              </m:r>
                            </m:e>
                          </m:acc>
                        </m:e>
                      </m:d>
                      <m:r>
                        <a:rPr lang="en-US" altLang="ja-JP" i="1">
                          <a:latin typeface="Cambria Math"/>
                        </a:rPr>
                        <m:t>∙</m:t>
                      </m:r>
                      <m:r>
                        <a:rPr lang="en-US" altLang="ja-JP" i="1">
                          <a:latin typeface="Cambria Math"/>
                        </a:rPr>
                        <m:t>𝑇𝑂𝐹</m:t>
                      </m:r>
                    </m:oMath>
                  </m:oMathPara>
                </a14:m>
                <a:endParaRPr lang="ja-JP" altLang="ja-JP" dirty="0"/>
              </a:p>
            </p:txBody>
          </p:sp>
        </mc:Choice>
        <mc:Fallback xmlns="">
          <p:sp>
            <p:nvSpPr>
              <p:cNvPr id="6" name="正方形/長方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771" y="4787042"/>
                <a:ext cx="6102425" cy="137826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下矢印 6"/>
          <p:cNvSpPr/>
          <p:nvPr/>
        </p:nvSpPr>
        <p:spPr>
          <a:xfrm>
            <a:off x="4092600" y="3988538"/>
            <a:ext cx="432048" cy="7479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78273" y="3998960"/>
            <a:ext cx="2282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On the detector plane</a:t>
            </a:r>
            <a:endParaRPr kumimoji="1" lang="ja-JP" altLang="en-US" b="1" dirty="0"/>
          </a:p>
        </p:txBody>
      </p:sp>
      <p:cxnSp>
        <p:nvCxnSpPr>
          <p:cNvPr id="10" name="直線矢印コネクタ 9"/>
          <p:cNvCxnSpPr/>
          <p:nvPr/>
        </p:nvCxnSpPr>
        <p:spPr>
          <a:xfrm flipH="1">
            <a:off x="6012160" y="4931058"/>
            <a:ext cx="301553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6313713" y="4766598"/>
            <a:ext cx="1349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Flight </a:t>
            </a:r>
            <a:r>
              <a:rPr lang="en-US" altLang="ja-JP" dirty="0"/>
              <a:t>l</a:t>
            </a:r>
            <a:r>
              <a:rPr kumimoji="1" lang="en-US" altLang="ja-JP" dirty="0" smtClean="0"/>
              <a:t>ength</a:t>
            </a:r>
            <a:endParaRPr kumimoji="1" lang="ja-JP" altLang="en-US" dirty="0"/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2483768" y="2320129"/>
            <a:ext cx="251816" cy="2880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1475655" y="1966451"/>
            <a:ext cx="1487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Initial velocity</a:t>
            </a:r>
            <a:endParaRPr kumimoji="1" lang="ja-JP" altLang="en-US" dirty="0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2483768" y="3645024"/>
            <a:ext cx="648072" cy="3435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1069088" y="4000730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Initial position is (0,0)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正方形/長方形 8"/>
              <p:cNvSpPr/>
              <p:nvPr/>
            </p:nvSpPr>
            <p:spPr>
              <a:xfrm>
                <a:off x="2219288" y="6304926"/>
                <a:ext cx="2037074" cy="3772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>
                          <a:latin typeface="Cambria Math"/>
                        </a:rPr>
                        <m:t>𝑖</m:t>
                      </m:r>
                      <m:sSup>
                        <m:sSup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ja-JP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altLang="ja-JP" i="1">
                              <a:latin typeface="Cambria Math"/>
                            </a:rPr>
                            <m:t>−</m:t>
                          </m:r>
                          <m:r>
                            <a:rPr lang="en-US" altLang="ja-JP" i="1">
                              <a:latin typeface="Cambria Math"/>
                            </a:rPr>
                            <m:t>𝑖</m:t>
                          </m:r>
                          <m:r>
                            <a:rPr lang="en-US" altLang="ja-JP" i="1">
                              <a:latin typeface="Cambria Math"/>
                            </a:rPr>
                            <m:t>𝜔</m:t>
                          </m:r>
                          <m:r>
                            <a:rPr lang="en-US" altLang="ja-JP" i="1">
                              <a:latin typeface="Cambria Math"/>
                            </a:rPr>
                            <m:t>∙</m:t>
                          </m:r>
                          <m:r>
                            <a:rPr lang="en-US" altLang="ja-JP" i="1">
                              <a:latin typeface="Cambria Math"/>
                            </a:rPr>
                            <m:t>𝑇𝑂𝐹</m:t>
                          </m:r>
                        </m:sup>
                      </m:sSup>
                      <m:r>
                        <a:rPr lang="en-US" altLang="ja-JP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ja-JP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altLang="ja-JP" i="1">
                              <a:latin typeface="Cambria Math"/>
                            </a:rPr>
                            <m:t>−</m:t>
                          </m:r>
                          <m:r>
                            <a:rPr lang="en-US" altLang="ja-JP" i="1">
                              <a:latin typeface="Cambria Math"/>
                            </a:rPr>
                            <m:t>𝑖</m:t>
                          </m:r>
                          <m:r>
                            <a:rPr lang="en-US" altLang="ja-JP" i="1">
                              <a:latin typeface="Cambria Math"/>
                            </a:rPr>
                            <m:t>𝜙</m:t>
                          </m:r>
                        </m:sup>
                      </m:sSup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9" name="正方形/長方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288" y="6304926"/>
                <a:ext cx="2037074" cy="37728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正方形/長方形 10"/>
              <p:cNvSpPr/>
              <p:nvPr/>
            </p:nvSpPr>
            <p:spPr>
              <a:xfrm>
                <a:off x="4191272" y="6230792"/>
                <a:ext cx="1454629" cy="4456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ja-JP" altLang="ja-JP" i="1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acc>
                      <m:r>
                        <a:rPr lang="en-US" altLang="ja-JP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altLang="ja-JP" i="1"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ja-JP" altLang="ja-JP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ja-JP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altLang="ja-JP" i="1">
                              <a:latin typeface="Cambria Math"/>
                            </a:rPr>
                            <m:t>−</m:t>
                          </m:r>
                          <m:r>
                            <a:rPr lang="en-US" altLang="ja-JP" i="1">
                              <a:latin typeface="Cambria Math"/>
                            </a:rPr>
                            <m:t>𝑖</m:t>
                          </m:r>
                          <m:sSup>
                            <m:sSupPr>
                              <m:ctrlPr>
                                <a:rPr lang="ja-JP" altLang="ja-JP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altLang="ja-JP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11" name="正方形/長方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272" y="6230792"/>
                <a:ext cx="1454629" cy="44563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テキスト ボックス 12"/>
          <p:cNvSpPr txBox="1"/>
          <p:nvPr/>
        </p:nvSpPr>
        <p:spPr>
          <a:xfrm>
            <a:off x="1678119" y="6303218"/>
            <a:ext cx="69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Here,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502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9741</TotalTime>
  <Words>1871</Words>
  <Application>Microsoft Office PowerPoint</Application>
  <PresentationFormat>画面に合わせる (4:3)</PresentationFormat>
  <Paragraphs>275</Paragraphs>
  <Slides>24</Slides>
  <Notes>6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Office テーマ</vt:lpstr>
      <vt:lpstr>Python based particle tracking code for monitor design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contents</vt:lpstr>
      <vt:lpstr>Tracking Error Sources</vt:lpstr>
      <vt:lpstr>Eq. of motions (preliminary)</vt:lpstr>
      <vt:lpstr>Eq. of motions (preliminary)</vt:lpstr>
      <vt:lpstr>Eq. of motions (preliminary)</vt:lpstr>
      <vt:lpstr>X position displacement due to error E field (preliminary)</vt:lpstr>
      <vt:lpstr>X position displacement due to error B field (preliminary)</vt:lpstr>
      <vt:lpstr>Python based particle tracking code</vt:lpstr>
      <vt:lpstr>Python based 3D particle tracking code Profile simulator for IPM design</vt:lpstr>
      <vt:lpstr>But in a real case, the profile could be far from the Gaussian-shape: J-PARC MR</vt:lpstr>
      <vt:lpstr>SOR method Beam Potential Convergence at the Grids </vt:lpstr>
      <vt:lpstr>Es calc.: Grid size selection</vt:lpstr>
      <vt:lpstr>Tracking error vs. time step</vt:lpstr>
      <vt:lpstr>Initial conditions of a detached electron</vt:lpstr>
      <vt:lpstr>An example of tracking</vt:lpstr>
      <vt:lpstr>Cross check with PyECLOUD</vt:lpstr>
      <vt:lpstr>Calculation time using my 5 years old laptop PC</vt:lpstr>
      <vt:lpstr>Demonstration  How to use the code </vt:lpstr>
      <vt:lpstr>In the near future upgrade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based particle tracking code for monitor design</dc:title>
  <dc:creator>ksatou</dc:creator>
  <cp:lastModifiedBy>ksatou</cp:lastModifiedBy>
  <cp:revision>62</cp:revision>
  <dcterms:created xsi:type="dcterms:W3CDTF">2016-02-19T06:39:22Z</dcterms:created>
  <dcterms:modified xsi:type="dcterms:W3CDTF">2016-03-03T10:22:19Z</dcterms:modified>
</cp:coreProperties>
</file>