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98" r:id="rId3"/>
    <p:sldId id="257" r:id="rId4"/>
    <p:sldId id="299" r:id="rId5"/>
    <p:sldId id="315" r:id="rId6"/>
    <p:sldId id="284" r:id="rId7"/>
    <p:sldId id="347" r:id="rId8"/>
    <p:sldId id="316" r:id="rId9"/>
    <p:sldId id="301" r:id="rId10"/>
    <p:sldId id="349" r:id="rId11"/>
    <p:sldId id="305" r:id="rId12"/>
    <p:sldId id="317" r:id="rId13"/>
    <p:sldId id="335" r:id="rId14"/>
    <p:sldId id="318" r:id="rId15"/>
  </p:sldIdLst>
  <p:sldSz cx="12192000" cy="6858000"/>
  <p:notesSz cx="6858000" cy="9926638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tta" initials="N" lastIdx="2" clrIdx="0">
    <p:extLst>
      <p:ext uri="{19B8F6BF-5375-455C-9EA6-DF929625EA0E}">
        <p15:presenceInfo xmlns:p15="http://schemas.microsoft.com/office/powerpoint/2012/main" userId="Nett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994" autoAdjust="0"/>
    <p:restoredTop sz="56820" autoAdjust="0"/>
  </p:normalViewPr>
  <p:slideViewPr>
    <p:cSldViewPr snapToGrid="0">
      <p:cViewPr varScale="1">
        <p:scale>
          <a:sx n="50" d="100"/>
          <a:sy n="50" d="100"/>
        </p:scale>
        <p:origin x="1848" y="1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62" d="100"/>
          <a:sy n="62" d="100"/>
        </p:scale>
        <p:origin x="2371" y="4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381B264-5BB1-44BD-8101-F457482ADACF}" type="datetimeFigureOut">
              <a:rPr lang="he-IL" smtClean="0"/>
              <a:t>כ"ט/חשון/תשע"ז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3886200" y="942975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1588" y="942975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A81E4B3-340B-4CFB-80FA-11E1699C1D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58186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8C19E33-F9EF-4DEE-B929-986BDF068414}" type="datetimeFigureOut">
              <a:rPr lang="he-IL" smtClean="0"/>
              <a:t>כ"ט/חשון/תשע"ז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0D9D0B7-9144-43DF-AB68-5DB2FEE851F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5216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9D0B7-9144-43DF-AB68-5DB2FEE851FC}" type="slidenum">
              <a:rPr lang="he-IL" smtClean="0"/>
              <a:t>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81163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9D0B7-9144-43DF-AB68-5DB2FEE851FC}" type="slidenum">
              <a:rPr lang="he-IL" smtClean="0"/>
              <a:t>10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70252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9D0B7-9144-43DF-AB68-5DB2FEE851FC}" type="slidenum">
              <a:rPr lang="he-IL" smtClean="0"/>
              <a:t>11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07514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9D0B7-9144-43DF-AB68-5DB2FEE851FC}" type="slidenum">
              <a:rPr lang="he-IL" smtClean="0"/>
              <a:t>12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96702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9D0B7-9144-43DF-AB68-5DB2FEE851FC}" type="slidenum">
              <a:rPr lang="he-IL" smtClean="0"/>
              <a:t>13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613944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9D0B7-9144-43DF-AB68-5DB2FEE851FC}" type="slidenum">
              <a:rPr lang="he-IL" smtClean="0"/>
              <a:t>14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019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9D0B7-9144-43DF-AB68-5DB2FEE851FC}" type="slidenum">
              <a:rPr lang="he-IL" smtClean="0"/>
              <a:t>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47403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9D0B7-9144-43DF-AB68-5DB2FEE851FC}" type="slidenum">
              <a:rPr lang="he-IL" smtClean="0"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12989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D9D0B7-9144-43DF-AB68-5DB2FEE851FC}" type="slidenum">
              <a:rPr kumimoji="0" lang="he-IL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he-I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87108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D9D0B7-9144-43DF-AB68-5DB2FEE851FC}" type="slidenum">
              <a:rPr kumimoji="0" lang="he-IL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he-I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24302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9D0B7-9144-43DF-AB68-5DB2FEE851FC}" type="slidenum">
              <a:rPr lang="he-IL" smtClean="0"/>
              <a:t>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14588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9D0B7-9144-43DF-AB68-5DB2FEE851FC}" type="slidenum">
              <a:rPr lang="he-IL" smtClean="0"/>
              <a:t>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24841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9D0B7-9144-43DF-AB68-5DB2FEE851FC}" type="slidenum">
              <a:rPr lang="he-IL" smtClean="0"/>
              <a:t>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87151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9D0B7-9144-43DF-AB68-5DB2FEE851FC}" type="slidenum">
              <a:rPr lang="he-IL" smtClean="0"/>
              <a:t>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19142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>
            <a:off x="152400" y="207963"/>
            <a:ext cx="2743200" cy="365125"/>
          </a:xfrm>
        </p:spPr>
        <p:txBody>
          <a:bodyPr/>
          <a:lstStyle/>
          <a:p>
            <a:fld id="{7FDF73BF-8E27-419F-AB82-C65D72B621FD}" type="datetime8">
              <a:rPr lang="he-IL" smtClean="0"/>
              <a:t>30 נובמבר 16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743200" cy="365125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r>
              <a:rPr lang="en-US" dirty="0"/>
              <a:t>/15</a:t>
            </a:r>
            <a:fld id="{ACBF4EC1-76DE-4B96-9D40-18B28CC9D00D}" type="slidenum">
              <a:rPr lang="he-IL" smtClean="0"/>
              <a:pPr/>
              <a:t>‹#›</a:t>
            </a:fld>
            <a:r>
              <a:rPr lang="en-US" dirty="0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58164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2C6-5F58-4CFB-ABDC-AB6565211802}" type="datetime8">
              <a:rPr lang="he-IL" smtClean="0"/>
              <a:t>30 נובמבר 16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743200" cy="365125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r>
              <a:rPr lang="en-US" dirty="0"/>
              <a:t>/15</a:t>
            </a:r>
            <a:fld id="{ACBF4EC1-76DE-4B96-9D40-18B28CC9D00D}" type="slidenum">
              <a:rPr lang="he-IL" smtClean="0"/>
              <a:pPr/>
              <a:t>‹#›</a:t>
            </a:fld>
            <a:r>
              <a:rPr lang="en-US" dirty="0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247700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 hasCustomPrompt="1"/>
          </p:nvPr>
        </p:nvSpPr>
        <p:spPr>
          <a:xfrm>
            <a:off x="74332" y="456474"/>
            <a:ext cx="2762240" cy="530225"/>
          </a:xfrm>
        </p:spPr>
        <p:txBody>
          <a:bodyPr anchor="b"/>
          <a:lstStyle>
            <a:lvl1pPr algn="l" rtl="0">
              <a:defRPr sz="3200"/>
            </a:lvl1pPr>
          </a:lstStyle>
          <a:p>
            <a:r>
              <a:rPr lang="en-US" dirty="0"/>
              <a:t>OUTLINE</a:t>
            </a:r>
            <a:endParaRPr lang="he-IL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93372" y="986698"/>
            <a:ext cx="2743199" cy="5210901"/>
          </a:xfrm>
        </p:spPr>
        <p:txBody>
          <a:bodyPr/>
          <a:lstStyle>
            <a:lvl1pPr marL="0" indent="0" algn="l" rtl="0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  <a:lvl2pPr marL="742950" indent="0" algn="l" rtl="0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1" algn="l" rtl="0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C5F0-2CBB-46DE-93C2-0C19B2E88691}" type="datetime8">
              <a:rPr lang="he-IL" smtClean="0"/>
              <a:t>30 נובמבר 16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743200" cy="365125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‹#›</a:t>
            </a:fld>
            <a:r>
              <a:rPr lang="en-US" dirty="0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798517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blipFill dpi="0" rotWithShape="1">
            <a:blip r:embed="rId5">
              <a:alphaModFix amt="3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ChalkSketch trans="30000"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93371" y="91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06721-8418-4042-B6FD-1A719E74C9C4}" type="datetime8">
              <a:rPr lang="he-IL" smtClean="0"/>
              <a:t>30 נובמבר 16</a:t>
            </a:fld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7239000" y="637778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800">
                <a:solidFill>
                  <a:srgbClr val="7030A0"/>
                </a:solidFill>
              </a:defRPr>
            </a:lvl1pPr>
          </a:lstStyle>
          <a:p>
            <a:r>
              <a:rPr lang="en-US" dirty="0"/>
              <a:t>/15</a:t>
            </a:r>
            <a:fld id="{ACBF4EC1-76DE-4B96-9D40-18B28CC9D00D}" type="slidenum">
              <a:rPr lang="he-IL" smtClean="0"/>
              <a:pPr/>
              <a:t>‹#›</a:t>
            </a:fld>
            <a:r>
              <a:rPr lang="en-US" dirty="0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32645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</p:sldLayoutIdLst>
  <p:hf hdr="0" ft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wmf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wmf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מלבן 11"/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4" name="מלבן 3"/>
          <p:cNvSpPr/>
          <p:nvPr/>
        </p:nvSpPr>
        <p:spPr>
          <a:xfrm>
            <a:off x="-148004" y="547318"/>
            <a:ext cx="12340004" cy="43396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u="sng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Ahead of the Hunt: </a:t>
            </a:r>
            <a:br>
              <a:rPr lang="en-US" sz="6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6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					Small field models and GW – leading candidates</a:t>
            </a:r>
            <a:r>
              <a:rPr lang="en-US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								</a:t>
            </a: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5257800"/>
            <a:ext cx="2133600" cy="1600200"/>
          </a:xfrm>
          <a:prstGeom prst="rect">
            <a:avLst/>
          </a:prstGeom>
        </p:spPr>
      </p:pic>
      <p:sp>
        <p:nvSpPr>
          <p:cNvPr id="5" name="מלבן 4"/>
          <p:cNvSpPr/>
          <p:nvPr/>
        </p:nvSpPr>
        <p:spPr>
          <a:xfrm>
            <a:off x="10251188" y="6334780"/>
            <a:ext cx="1890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4"/>
                </a:solidFill>
                <a:effectLst/>
              </a:rPr>
              <a:t>Ira Wolfson</a:t>
            </a:r>
            <a:endParaRPr lang="he-IL" sz="28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grpSp>
        <p:nvGrpSpPr>
          <p:cNvPr id="3" name="קבוצה 2"/>
          <p:cNvGrpSpPr/>
          <p:nvPr/>
        </p:nvGrpSpPr>
        <p:grpSpPr>
          <a:xfrm>
            <a:off x="0" y="5331581"/>
            <a:ext cx="4534896" cy="1604217"/>
            <a:chOff x="-1134894" y="4883924"/>
            <a:chExt cx="6850867" cy="2774304"/>
          </a:xfrm>
        </p:grpSpPr>
        <p:grpSp>
          <p:nvGrpSpPr>
            <p:cNvPr id="8" name="Group 7"/>
            <p:cNvGrpSpPr>
              <a:grpSpLocks noChangeAspect="1"/>
            </p:cNvGrpSpPr>
            <p:nvPr/>
          </p:nvGrpSpPr>
          <p:grpSpPr bwMode="auto">
            <a:xfrm>
              <a:off x="1975387" y="4883924"/>
              <a:ext cx="472687" cy="828133"/>
              <a:chOff x="4694" y="2761"/>
              <a:chExt cx="508" cy="890"/>
            </a:xfrm>
            <a:solidFill>
              <a:srgbClr val="F78F1E"/>
            </a:solidFill>
          </p:grpSpPr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5024" y="3357"/>
                <a:ext cx="178" cy="294"/>
              </a:xfrm>
              <a:custGeom>
                <a:avLst/>
                <a:gdLst>
                  <a:gd name="T0" fmla="*/ 178 w 178"/>
                  <a:gd name="T1" fmla="*/ 294 h 294"/>
                  <a:gd name="T2" fmla="*/ 178 w 178"/>
                  <a:gd name="T3" fmla="*/ 294 h 294"/>
                  <a:gd name="T4" fmla="*/ 160 w 178"/>
                  <a:gd name="T5" fmla="*/ 282 h 294"/>
                  <a:gd name="T6" fmla="*/ 144 w 178"/>
                  <a:gd name="T7" fmla="*/ 268 h 294"/>
                  <a:gd name="T8" fmla="*/ 132 w 178"/>
                  <a:gd name="T9" fmla="*/ 254 h 294"/>
                  <a:gd name="T10" fmla="*/ 120 w 178"/>
                  <a:gd name="T11" fmla="*/ 240 h 294"/>
                  <a:gd name="T12" fmla="*/ 112 w 178"/>
                  <a:gd name="T13" fmla="*/ 224 h 294"/>
                  <a:gd name="T14" fmla="*/ 106 w 178"/>
                  <a:gd name="T15" fmla="*/ 208 h 294"/>
                  <a:gd name="T16" fmla="*/ 102 w 178"/>
                  <a:gd name="T17" fmla="*/ 192 h 294"/>
                  <a:gd name="T18" fmla="*/ 100 w 178"/>
                  <a:gd name="T19" fmla="*/ 174 h 294"/>
                  <a:gd name="T20" fmla="*/ 100 w 178"/>
                  <a:gd name="T21" fmla="*/ 158 h 294"/>
                  <a:gd name="T22" fmla="*/ 102 w 178"/>
                  <a:gd name="T23" fmla="*/ 140 h 294"/>
                  <a:gd name="T24" fmla="*/ 106 w 178"/>
                  <a:gd name="T25" fmla="*/ 122 h 294"/>
                  <a:gd name="T26" fmla="*/ 112 w 178"/>
                  <a:gd name="T27" fmla="*/ 104 h 294"/>
                  <a:gd name="T28" fmla="*/ 118 w 178"/>
                  <a:gd name="T29" fmla="*/ 88 h 294"/>
                  <a:gd name="T30" fmla="*/ 126 w 178"/>
                  <a:gd name="T31" fmla="*/ 70 h 294"/>
                  <a:gd name="T32" fmla="*/ 136 w 178"/>
                  <a:gd name="T33" fmla="*/ 54 h 294"/>
                  <a:gd name="T34" fmla="*/ 148 w 178"/>
                  <a:gd name="T35" fmla="*/ 38 h 294"/>
                  <a:gd name="T36" fmla="*/ 76 w 178"/>
                  <a:gd name="T37" fmla="*/ 0 h 294"/>
                  <a:gd name="T38" fmla="*/ 76 w 178"/>
                  <a:gd name="T39" fmla="*/ 0 h 294"/>
                  <a:gd name="T40" fmla="*/ 60 w 178"/>
                  <a:gd name="T41" fmla="*/ 12 h 294"/>
                  <a:gd name="T42" fmla="*/ 46 w 178"/>
                  <a:gd name="T43" fmla="*/ 26 h 294"/>
                  <a:gd name="T44" fmla="*/ 34 w 178"/>
                  <a:gd name="T45" fmla="*/ 44 h 294"/>
                  <a:gd name="T46" fmla="*/ 24 w 178"/>
                  <a:gd name="T47" fmla="*/ 60 h 294"/>
                  <a:gd name="T48" fmla="*/ 16 w 178"/>
                  <a:gd name="T49" fmla="*/ 80 h 294"/>
                  <a:gd name="T50" fmla="*/ 8 w 178"/>
                  <a:gd name="T51" fmla="*/ 98 h 294"/>
                  <a:gd name="T52" fmla="*/ 4 w 178"/>
                  <a:gd name="T53" fmla="*/ 120 h 294"/>
                  <a:gd name="T54" fmla="*/ 0 w 178"/>
                  <a:gd name="T55" fmla="*/ 140 h 294"/>
                  <a:gd name="T56" fmla="*/ 0 w 178"/>
                  <a:gd name="T57" fmla="*/ 160 h 294"/>
                  <a:gd name="T58" fmla="*/ 0 w 178"/>
                  <a:gd name="T59" fmla="*/ 182 h 294"/>
                  <a:gd name="T60" fmla="*/ 2 w 178"/>
                  <a:gd name="T61" fmla="*/ 202 h 294"/>
                  <a:gd name="T62" fmla="*/ 6 w 178"/>
                  <a:gd name="T63" fmla="*/ 222 h 294"/>
                  <a:gd name="T64" fmla="*/ 12 w 178"/>
                  <a:gd name="T65" fmla="*/ 242 h 294"/>
                  <a:gd name="T66" fmla="*/ 20 w 178"/>
                  <a:gd name="T67" fmla="*/ 260 h 294"/>
                  <a:gd name="T68" fmla="*/ 28 w 178"/>
                  <a:gd name="T69" fmla="*/ 278 h 294"/>
                  <a:gd name="T70" fmla="*/ 38 w 178"/>
                  <a:gd name="T71" fmla="*/ 294 h 294"/>
                  <a:gd name="T72" fmla="*/ 178 w 178"/>
                  <a:gd name="T73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8" h="294">
                    <a:moveTo>
                      <a:pt x="178" y="294"/>
                    </a:moveTo>
                    <a:lnTo>
                      <a:pt x="178" y="294"/>
                    </a:lnTo>
                    <a:lnTo>
                      <a:pt x="160" y="282"/>
                    </a:lnTo>
                    <a:lnTo>
                      <a:pt x="144" y="268"/>
                    </a:lnTo>
                    <a:lnTo>
                      <a:pt x="132" y="254"/>
                    </a:lnTo>
                    <a:lnTo>
                      <a:pt x="120" y="240"/>
                    </a:lnTo>
                    <a:lnTo>
                      <a:pt x="112" y="224"/>
                    </a:lnTo>
                    <a:lnTo>
                      <a:pt x="106" y="208"/>
                    </a:lnTo>
                    <a:lnTo>
                      <a:pt x="102" y="192"/>
                    </a:lnTo>
                    <a:lnTo>
                      <a:pt x="100" y="174"/>
                    </a:lnTo>
                    <a:lnTo>
                      <a:pt x="100" y="158"/>
                    </a:lnTo>
                    <a:lnTo>
                      <a:pt x="102" y="140"/>
                    </a:lnTo>
                    <a:lnTo>
                      <a:pt x="106" y="122"/>
                    </a:lnTo>
                    <a:lnTo>
                      <a:pt x="112" y="104"/>
                    </a:lnTo>
                    <a:lnTo>
                      <a:pt x="118" y="88"/>
                    </a:lnTo>
                    <a:lnTo>
                      <a:pt x="126" y="70"/>
                    </a:lnTo>
                    <a:lnTo>
                      <a:pt x="136" y="54"/>
                    </a:lnTo>
                    <a:lnTo>
                      <a:pt x="148" y="38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60" y="12"/>
                    </a:lnTo>
                    <a:lnTo>
                      <a:pt x="46" y="26"/>
                    </a:lnTo>
                    <a:lnTo>
                      <a:pt x="34" y="44"/>
                    </a:lnTo>
                    <a:lnTo>
                      <a:pt x="24" y="60"/>
                    </a:lnTo>
                    <a:lnTo>
                      <a:pt x="16" y="80"/>
                    </a:lnTo>
                    <a:lnTo>
                      <a:pt x="8" y="98"/>
                    </a:lnTo>
                    <a:lnTo>
                      <a:pt x="4" y="120"/>
                    </a:lnTo>
                    <a:lnTo>
                      <a:pt x="0" y="140"/>
                    </a:lnTo>
                    <a:lnTo>
                      <a:pt x="0" y="160"/>
                    </a:lnTo>
                    <a:lnTo>
                      <a:pt x="0" y="182"/>
                    </a:lnTo>
                    <a:lnTo>
                      <a:pt x="2" y="202"/>
                    </a:lnTo>
                    <a:lnTo>
                      <a:pt x="6" y="222"/>
                    </a:lnTo>
                    <a:lnTo>
                      <a:pt x="12" y="242"/>
                    </a:lnTo>
                    <a:lnTo>
                      <a:pt x="20" y="260"/>
                    </a:lnTo>
                    <a:lnTo>
                      <a:pt x="28" y="278"/>
                    </a:lnTo>
                    <a:lnTo>
                      <a:pt x="38" y="294"/>
                    </a:lnTo>
                    <a:lnTo>
                      <a:pt x="178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>
                  <a:defRPr/>
                </a:pPr>
                <a:endParaRPr lang="en-US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4716" y="2761"/>
                <a:ext cx="472" cy="890"/>
              </a:xfrm>
              <a:custGeom>
                <a:avLst/>
                <a:gdLst>
                  <a:gd name="T0" fmla="*/ 304 w 472"/>
                  <a:gd name="T1" fmla="*/ 890 h 890"/>
                  <a:gd name="T2" fmla="*/ 280 w 472"/>
                  <a:gd name="T3" fmla="*/ 802 h 890"/>
                  <a:gd name="T4" fmla="*/ 284 w 472"/>
                  <a:gd name="T5" fmla="*/ 710 h 890"/>
                  <a:gd name="T6" fmla="*/ 302 w 472"/>
                  <a:gd name="T7" fmla="*/ 652 h 890"/>
                  <a:gd name="T8" fmla="*/ 334 w 472"/>
                  <a:gd name="T9" fmla="*/ 602 h 890"/>
                  <a:gd name="T10" fmla="*/ 404 w 472"/>
                  <a:gd name="T11" fmla="*/ 528 h 890"/>
                  <a:gd name="T12" fmla="*/ 454 w 472"/>
                  <a:gd name="T13" fmla="*/ 464 h 890"/>
                  <a:gd name="T14" fmla="*/ 472 w 472"/>
                  <a:gd name="T15" fmla="*/ 406 h 890"/>
                  <a:gd name="T16" fmla="*/ 470 w 472"/>
                  <a:gd name="T17" fmla="*/ 354 h 890"/>
                  <a:gd name="T18" fmla="*/ 444 w 472"/>
                  <a:gd name="T19" fmla="*/ 268 h 890"/>
                  <a:gd name="T20" fmla="*/ 394 w 472"/>
                  <a:gd name="T21" fmla="*/ 186 h 890"/>
                  <a:gd name="T22" fmla="*/ 328 w 472"/>
                  <a:gd name="T23" fmla="*/ 112 h 890"/>
                  <a:gd name="T24" fmla="*/ 254 w 472"/>
                  <a:gd name="T25" fmla="*/ 50 h 890"/>
                  <a:gd name="T26" fmla="*/ 178 w 472"/>
                  <a:gd name="T27" fmla="*/ 0 h 890"/>
                  <a:gd name="T28" fmla="*/ 190 w 472"/>
                  <a:gd name="T29" fmla="*/ 36 h 890"/>
                  <a:gd name="T30" fmla="*/ 184 w 472"/>
                  <a:gd name="T31" fmla="*/ 90 h 890"/>
                  <a:gd name="T32" fmla="*/ 158 w 472"/>
                  <a:gd name="T33" fmla="*/ 146 h 890"/>
                  <a:gd name="T34" fmla="*/ 78 w 472"/>
                  <a:gd name="T35" fmla="*/ 264 h 890"/>
                  <a:gd name="T36" fmla="*/ 18 w 472"/>
                  <a:gd name="T37" fmla="*/ 364 h 890"/>
                  <a:gd name="T38" fmla="*/ 0 w 472"/>
                  <a:gd name="T39" fmla="*/ 424 h 890"/>
                  <a:gd name="T40" fmla="*/ 8 w 472"/>
                  <a:gd name="T41" fmla="*/ 484 h 890"/>
                  <a:gd name="T42" fmla="*/ 48 w 472"/>
                  <a:gd name="T43" fmla="*/ 546 h 890"/>
                  <a:gd name="T44" fmla="*/ 126 w 472"/>
                  <a:gd name="T45" fmla="*/ 606 h 890"/>
                  <a:gd name="T46" fmla="*/ 170 w 472"/>
                  <a:gd name="T47" fmla="*/ 608 h 890"/>
                  <a:gd name="T48" fmla="*/ 204 w 472"/>
                  <a:gd name="T49" fmla="*/ 546 h 890"/>
                  <a:gd name="T50" fmla="*/ 192 w 472"/>
                  <a:gd name="T51" fmla="*/ 520 h 890"/>
                  <a:gd name="T52" fmla="*/ 144 w 472"/>
                  <a:gd name="T53" fmla="*/ 484 h 890"/>
                  <a:gd name="T54" fmla="*/ 118 w 472"/>
                  <a:gd name="T55" fmla="*/ 446 h 890"/>
                  <a:gd name="T56" fmla="*/ 108 w 472"/>
                  <a:gd name="T57" fmla="*/ 408 h 890"/>
                  <a:gd name="T58" fmla="*/ 118 w 472"/>
                  <a:gd name="T59" fmla="*/ 352 h 890"/>
                  <a:gd name="T60" fmla="*/ 160 w 472"/>
                  <a:gd name="T61" fmla="*/ 264 h 890"/>
                  <a:gd name="T62" fmla="*/ 204 w 472"/>
                  <a:gd name="T63" fmla="*/ 170 h 890"/>
                  <a:gd name="T64" fmla="*/ 220 w 472"/>
                  <a:gd name="T65" fmla="*/ 104 h 890"/>
                  <a:gd name="T66" fmla="*/ 218 w 472"/>
                  <a:gd name="T67" fmla="*/ 70 h 890"/>
                  <a:gd name="T68" fmla="*/ 296 w 472"/>
                  <a:gd name="T69" fmla="*/ 172 h 890"/>
                  <a:gd name="T70" fmla="*/ 350 w 472"/>
                  <a:gd name="T71" fmla="*/ 276 h 890"/>
                  <a:gd name="T72" fmla="*/ 366 w 472"/>
                  <a:gd name="T73" fmla="*/ 338 h 890"/>
                  <a:gd name="T74" fmla="*/ 366 w 472"/>
                  <a:gd name="T75" fmla="*/ 376 h 890"/>
                  <a:gd name="T76" fmla="*/ 354 w 472"/>
                  <a:gd name="T77" fmla="*/ 424 h 890"/>
                  <a:gd name="T78" fmla="*/ 328 w 472"/>
                  <a:gd name="T79" fmla="*/ 464 h 890"/>
                  <a:gd name="T80" fmla="*/ 238 w 472"/>
                  <a:gd name="T81" fmla="*/ 556 h 890"/>
                  <a:gd name="T82" fmla="*/ 210 w 472"/>
                  <a:gd name="T83" fmla="*/ 596 h 890"/>
                  <a:gd name="T84" fmla="*/ 188 w 472"/>
                  <a:gd name="T85" fmla="*/ 646 h 890"/>
                  <a:gd name="T86" fmla="*/ 166 w 472"/>
                  <a:gd name="T87" fmla="*/ 766 h 890"/>
                  <a:gd name="T88" fmla="*/ 168 w 472"/>
                  <a:gd name="T89" fmla="*/ 890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72" h="890">
                    <a:moveTo>
                      <a:pt x="168" y="890"/>
                    </a:moveTo>
                    <a:lnTo>
                      <a:pt x="304" y="890"/>
                    </a:lnTo>
                    <a:lnTo>
                      <a:pt x="304" y="890"/>
                    </a:lnTo>
                    <a:lnTo>
                      <a:pt x="292" y="862"/>
                    </a:lnTo>
                    <a:lnTo>
                      <a:pt x="284" y="832"/>
                    </a:lnTo>
                    <a:lnTo>
                      <a:pt x="280" y="802"/>
                    </a:lnTo>
                    <a:lnTo>
                      <a:pt x="278" y="770"/>
                    </a:lnTo>
                    <a:lnTo>
                      <a:pt x="280" y="740"/>
                    </a:lnTo>
                    <a:lnTo>
                      <a:pt x="284" y="710"/>
                    </a:lnTo>
                    <a:lnTo>
                      <a:pt x="292" y="680"/>
                    </a:lnTo>
                    <a:lnTo>
                      <a:pt x="302" y="652"/>
                    </a:lnTo>
                    <a:lnTo>
                      <a:pt x="302" y="652"/>
                    </a:lnTo>
                    <a:lnTo>
                      <a:pt x="310" y="634"/>
                    </a:lnTo>
                    <a:lnTo>
                      <a:pt x="322" y="618"/>
                    </a:lnTo>
                    <a:lnTo>
                      <a:pt x="334" y="602"/>
                    </a:lnTo>
                    <a:lnTo>
                      <a:pt x="346" y="586"/>
                    </a:lnTo>
                    <a:lnTo>
                      <a:pt x="376" y="558"/>
                    </a:lnTo>
                    <a:lnTo>
                      <a:pt x="404" y="528"/>
                    </a:lnTo>
                    <a:lnTo>
                      <a:pt x="432" y="496"/>
                    </a:lnTo>
                    <a:lnTo>
                      <a:pt x="442" y="480"/>
                    </a:lnTo>
                    <a:lnTo>
                      <a:pt x="454" y="464"/>
                    </a:lnTo>
                    <a:lnTo>
                      <a:pt x="462" y="446"/>
                    </a:lnTo>
                    <a:lnTo>
                      <a:pt x="468" y="426"/>
                    </a:lnTo>
                    <a:lnTo>
                      <a:pt x="472" y="406"/>
                    </a:lnTo>
                    <a:lnTo>
                      <a:pt x="472" y="384"/>
                    </a:lnTo>
                    <a:lnTo>
                      <a:pt x="472" y="384"/>
                    </a:lnTo>
                    <a:lnTo>
                      <a:pt x="470" y="354"/>
                    </a:lnTo>
                    <a:lnTo>
                      <a:pt x="464" y="326"/>
                    </a:lnTo>
                    <a:lnTo>
                      <a:pt x="456" y="296"/>
                    </a:lnTo>
                    <a:lnTo>
                      <a:pt x="444" y="268"/>
                    </a:lnTo>
                    <a:lnTo>
                      <a:pt x="430" y="240"/>
                    </a:lnTo>
                    <a:lnTo>
                      <a:pt x="412" y="212"/>
                    </a:lnTo>
                    <a:lnTo>
                      <a:pt x="394" y="186"/>
                    </a:lnTo>
                    <a:lnTo>
                      <a:pt x="374" y="160"/>
                    </a:lnTo>
                    <a:lnTo>
                      <a:pt x="352" y="136"/>
                    </a:lnTo>
                    <a:lnTo>
                      <a:pt x="328" y="112"/>
                    </a:lnTo>
                    <a:lnTo>
                      <a:pt x="304" y="90"/>
                    </a:lnTo>
                    <a:lnTo>
                      <a:pt x="280" y="68"/>
                    </a:lnTo>
                    <a:lnTo>
                      <a:pt x="254" y="50"/>
                    </a:lnTo>
                    <a:lnTo>
                      <a:pt x="230" y="32"/>
                    </a:lnTo>
                    <a:lnTo>
                      <a:pt x="204" y="14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186" y="18"/>
                    </a:lnTo>
                    <a:lnTo>
                      <a:pt x="190" y="36"/>
                    </a:lnTo>
                    <a:lnTo>
                      <a:pt x="190" y="54"/>
                    </a:lnTo>
                    <a:lnTo>
                      <a:pt x="188" y="72"/>
                    </a:lnTo>
                    <a:lnTo>
                      <a:pt x="184" y="90"/>
                    </a:lnTo>
                    <a:lnTo>
                      <a:pt x="178" y="108"/>
                    </a:lnTo>
                    <a:lnTo>
                      <a:pt x="168" y="128"/>
                    </a:lnTo>
                    <a:lnTo>
                      <a:pt x="158" y="146"/>
                    </a:lnTo>
                    <a:lnTo>
                      <a:pt x="134" y="184"/>
                    </a:lnTo>
                    <a:lnTo>
                      <a:pt x="106" y="224"/>
                    </a:lnTo>
                    <a:lnTo>
                      <a:pt x="78" y="264"/>
                    </a:lnTo>
                    <a:lnTo>
                      <a:pt x="50" y="302"/>
                    </a:lnTo>
                    <a:lnTo>
                      <a:pt x="26" y="342"/>
                    </a:lnTo>
                    <a:lnTo>
                      <a:pt x="18" y="364"/>
                    </a:lnTo>
                    <a:lnTo>
                      <a:pt x="10" y="384"/>
                    </a:lnTo>
                    <a:lnTo>
                      <a:pt x="4" y="404"/>
                    </a:lnTo>
                    <a:lnTo>
                      <a:pt x="0" y="424"/>
                    </a:lnTo>
                    <a:lnTo>
                      <a:pt x="0" y="444"/>
                    </a:lnTo>
                    <a:lnTo>
                      <a:pt x="2" y="464"/>
                    </a:lnTo>
                    <a:lnTo>
                      <a:pt x="8" y="484"/>
                    </a:lnTo>
                    <a:lnTo>
                      <a:pt x="18" y="504"/>
                    </a:lnTo>
                    <a:lnTo>
                      <a:pt x="30" y="526"/>
                    </a:lnTo>
                    <a:lnTo>
                      <a:pt x="48" y="546"/>
                    </a:lnTo>
                    <a:lnTo>
                      <a:pt x="70" y="566"/>
                    </a:lnTo>
                    <a:lnTo>
                      <a:pt x="96" y="586"/>
                    </a:lnTo>
                    <a:lnTo>
                      <a:pt x="126" y="606"/>
                    </a:lnTo>
                    <a:lnTo>
                      <a:pt x="162" y="626"/>
                    </a:lnTo>
                    <a:lnTo>
                      <a:pt x="162" y="626"/>
                    </a:lnTo>
                    <a:lnTo>
                      <a:pt x="170" y="608"/>
                    </a:lnTo>
                    <a:lnTo>
                      <a:pt x="186" y="574"/>
                    </a:lnTo>
                    <a:lnTo>
                      <a:pt x="186" y="574"/>
                    </a:lnTo>
                    <a:lnTo>
                      <a:pt x="204" y="546"/>
                    </a:lnTo>
                    <a:lnTo>
                      <a:pt x="214" y="530"/>
                    </a:lnTo>
                    <a:lnTo>
                      <a:pt x="214" y="530"/>
                    </a:lnTo>
                    <a:lnTo>
                      <a:pt x="192" y="520"/>
                    </a:lnTo>
                    <a:lnTo>
                      <a:pt x="174" y="508"/>
                    </a:lnTo>
                    <a:lnTo>
                      <a:pt x="158" y="496"/>
                    </a:lnTo>
                    <a:lnTo>
                      <a:pt x="144" y="484"/>
                    </a:lnTo>
                    <a:lnTo>
                      <a:pt x="132" y="472"/>
                    </a:lnTo>
                    <a:lnTo>
                      <a:pt x="124" y="460"/>
                    </a:lnTo>
                    <a:lnTo>
                      <a:pt x="118" y="446"/>
                    </a:lnTo>
                    <a:lnTo>
                      <a:pt x="112" y="434"/>
                    </a:lnTo>
                    <a:lnTo>
                      <a:pt x="110" y="420"/>
                    </a:lnTo>
                    <a:lnTo>
                      <a:pt x="108" y="408"/>
                    </a:lnTo>
                    <a:lnTo>
                      <a:pt x="110" y="394"/>
                    </a:lnTo>
                    <a:lnTo>
                      <a:pt x="112" y="380"/>
                    </a:lnTo>
                    <a:lnTo>
                      <a:pt x="118" y="352"/>
                    </a:lnTo>
                    <a:lnTo>
                      <a:pt x="130" y="324"/>
                    </a:lnTo>
                    <a:lnTo>
                      <a:pt x="144" y="294"/>
                    </a:lnTo>
                    <a:lnTo>
                      <a:pt x="160" y="264"/>
                    </a:lnTo>
                    <a:lnTo>
                      <a:pt x="176" y="232"/>
                    </a:lnTo>
                    <a:lnTo>
                      <a:pt x="192" y="200"/>
                    </a:lnTo>
                    <a:lnTo>
                      <a:pt x="204" y="170"/>
                    </a:lnTo>
                    <a:lnTo>
                      <a:pt x="214" y="136"/>
                    </a:lnTo>
                    <a:lnTo>
                      <a:pt x="218" y="120"/>
                    </a:lnTo>
                    <a:lnTo>
                      <a:pt x="220" y="104"/>
                    </a:lnTo>
                    <a:lnTo>
                      <a:pt x="220" y="88"/>
                    </a:lnTo>
                    <a:lnTo>
                      <a:pt x="218" y="70"/>
                    </a:lnTo>
                    <a:lnTo>
                      <a:pt x="218" y="70"/>
                    </a:lnTo>
                    <a:lnTo>
                      <a:pt x="244" y="100"/>
                    </a:lnTo>
                    <a:lnTo>
                      <a:pt x="270" y="134"/>
                    </a:lnTo>
                    <a:lnTo>
                      <a:pt x="296" y="172"/>
                    </a:lnTo>
                    <a:lnTo>
                      <a:pt x="320" y="212"/>
                    </a:lnTo>
                    <a:lnTo>
                      <a:pt x="340" y="256"/>
                    </a:lnTo>
                    <a:lnTo>
                      <a:pt x="350" y="276"/>
                    </a:lnTo>
                    <a:lnTo>
                      <a:pt x="356" y="298"/>
                    </a:lnTo>
                    <a:lnTo>
                      <a:pt x="362" y="318"/>
                    </a:lnTo>
                    <a:lnTo>
                      <a:pt x="366" y="338"/>
                    </a:lnTo>
                    <a:lnTo>
                      <a:pt x="368" y="358"/>
                    </a:lnTo>
                    <a:lnTo>
                      <a:pt x="366" y="376"/>
                    </a:lnTo>
                    <a:lnTo>
                      <a:pt x="366" y="376"/>
                    </a:lnTo>
                    <a:lnTo>
                      <a:pt x="364" y="392"/>
                    </a:lnTo>
                    <a:lnTo>
                      <a:pt x="360" y="408"/>
                    </a:lnTo>
                    <a:lnTo>
                      <a:pt x="354" y="424"/>
                    </a:lnTo>
                    <a:lnTo>
                      <a:pt x="346" y="438"/>
                    </a:lnTo>
                    <a:lnTo>
                      <a:pt x="338" y="450"/>
                    </a:lnTo>
                    <a:lnTo>
                      <a:pt x="328" y="464"/>
                    </a:lnTo>
                    <a:lnTo>
                      <a:pt x="308" y="488"/>
                    </a:lnTo>
                    <a:lnTo>
                      <a:pt x="262" y="532"/>
                    </a:lnTo>
                    <a:lnTo>
                      <a:pt x="238" y="556"/>
                    </a:lnTo>
                    <a:lnTo>
                      <a:pt x="218" y="582"/>
                    </a:lnTo>
                    <a:lnTo>
                      <a:pt x="218" y="582"/>
                    </a:lnTo>
                    <a:lnTo>
                      <a:pt x="210" y="596"/>
                    </a:lnTo>
                    <a:lnTo>
                      <a:pt x="202" y="612"/>
                    </a:lnTo>
                    <a:lnTo>
                      <a:pt x="194" y="628"/>
                    </a:lnTo>
                    <a:lnTo>
                      <a:pt x="188" y="646"/>
                    </a:lnTo>
                    <a:lnTo>
                      <a:pt x="178" y="684"/>
                    </a:lnTo>
                    <a:lnTo>
                      <a:pt x="170" y="724"/>
                    </a:lnTo>
                    <a:lnTo>
                      <a:pt x="166" y="766"/>
                    </a:lnTo>
                    <a:lnTo>
                      <a:pt x="166" y="808"/>
                    </a:lnTo>
                    <a:lnTo>
                      <a:pt x="166" y="850"/>
                    </a:lnTo>
                    <a:lnTo>
                      <a:pt x="168" y="890"/>
                    </a:lnTo>
                    <a:lnTo>
                      <a:pt x="168" y="8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>
                  <a:defRPr/>
                </a:pPr>
                <a:endParaRPr lang="en-US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4694" y="3339"/>
                <a:ext cx="174" cy="312"/>
              </a:xfrm>
              <a:custGeom>
                <a:avLst/>
                <a:gdLst>
                  <a:gd name="T0" fmla="*/ 174 w 174"/>
                  <a:gd name="T1" fmla="*/ 78 h 312"/>
                  <a:gd name="T2" fmla="*/ 174 w 174"/>
                  <a:gd name="T3" fmla="*/ 78 h 312"/>
                  <a:gd name="T4" fmla="*/ 156 w 174"/>
                  <a:gd name="T5" fmla="*/ 68 h 312"/>
                  <a:gd name="T6" fmla="*/ 122 w 174"/>
                  <a:gd name="T7" fmla="*/ 50 h 312"/>
                  <a:gd name="T8" fmla="*/ 122 w 174"/>
                  <a:gd name="T9" fmla="*/ 50 h 312"/>
                  <a:gd name="T10" fmla="*/ 100 w 174"/>
                  <a:gd name="T11" fmla="*/ 34 h 312"/>
                  <a:gd name="T12" fmla="*/ 76 w 174"/>
                  <a:gd name="T13" fmla="*/ 18 h 312"/>
                  <a:gd name="T14" fmla="*/ 52 w 174"/>
                  <a:gd name="T15" fmla="*/ 0 h 312"/>
                  <a:gd name="T16" fmla="*/ 52 w 174"/>
                  <a:gd name="T17" fmla="*/ 0 h 312"/>
                  <a:gd name="T18" fmla="*/ 62 w 174"/>
                  <a:gd name="T19" fmla="*/ 40 h 312"/>
                  <a:gd name="T20" fmla="*/ 68 w 174"/>
                  <a:gd name="T21" fmla="*/ 84 h 312"/>
                  <a:gd name="T22" fmla="*/ 72 w 174"/>
                  <a:gd name="T23" fmla="*/ 126 h 312"/>
                  <a:gd name="T24" fmla="*/ 70 w 174"/>
                  <a:gd name="T25" fmla="*/ 148 h 312"/>
                  <a:gd name="T26" fmla="*/ 70 w 174"/>
                  <a:gd name="T27" fmla="*/ 168 h 312"/>
                  <a:gd name="T28" fmla="*/ 66 w 174"/>
                  <a:gd name="T29" fmla="*/ 188 h 312"/>
                  <a:gd name="T30" fmla="*/ 62 w 174"/>
                  <a:gd name="T31" fmla="*/ 208 h 312"/>
                  <a:gd name="T32" fmla="*/ 56 w 174"/>
                  <a:gd name="T33" fmla="*/ 228 h 312"/>
                  <a:gd name="T34" fmla="*/ 48 w 174"/>
                  <a:gd name="T35" fmla="*/ 246 h 312"/>
                  <a:gd name="T36" fmla="*/ 38 w 174"/>
                  <a:gd name="T37" fmla="*/ 264 h 312"/>
                  <a:gd name="T38" fmla="*/ 28 w 174"/>
                  <a:gd name="T39" fmla="*/ 282 h 312"/>
                  <a:gd name="T40" fmla="*/ 14 w 174"/>
                  <a:gd name="T41" fmla="*/ 296 h 312"/>
                  <a:gd name="T42" fmla="*/ 0 w 174"/>
                  <a:gd name="T43" fmla="*/ 312 h 312"/>
                  <a:gd name="T44" fmla="*/ 160 w 174"/>
                  <a:gd name="T45" fmla="*/ 312 h 312"/>
                  <a:gd name="T46" fmla="*/ 160 w 174"/>
                  <a:gd name="T47" fmla="*/ 312 h 312"/>
                  <a:gd name="T48" fmla="*/ 158 w 174"/>
                  <a:gd name="T49" fmla="*/ 246 h 312"/>
                  <a:gd name="T50" fmla="*/ 160 w 174"/>
                  <a:gd name="T51" fmla="*/ 188 h 312"/>
                  <a:gd name="T52" fmla="*/ 166 w 174"/>
                  <a:gd name="T53" fmla="*/ 134 h 312"/>
                  <a:gd name="T54" fmla="*/ 174 w 174"/>
                  <a:gd name="T55" fmla="*/ 78 h 312"/>
                  <a:gd name="T56" fmla="*/ 174 w 174"/>
                  <a:gd name="T57" fmla="*/ 7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4" h="312">
                    <a:moveTo>
                      <a:pt x="174" y="78"/>
                    </a:moveTo>
                    <a:lnTo>
                      <a:pt x="174" y="78"/>
                    </a:lnTo>
                    <a:lnTo>
                      <a:pt x="156" y="68"/>
                    </a:lnTo>
                    <a:lnTo>
                      <a:pt x="122" y="50"/>
                    </a:lnTo>
                    <a:lnTo>
                      <a:pt x="122" y="50"/>
                    </a:lnTo>
                    <a:lnTo>
                      <a:pt x="100" y="34"/>
                    </a:lnTo>
                    <a:lnTo>
                      <a:pt x="76" y="18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62" y="40"/>
                    </a:lnTo>
                    <a:lnTo>
                      <a:pt x="68" y="84"/>
                    </a:lnTo>
                    <a:lnTo>
                      <a:pt x="72" y="126"/>
                    </a:lnTo>
                    <a:lnTo>
                      <a:pt x="70" y="148"/>
                    </a:lnTo>
                    <a:lnTo>
                      <a:pt x="70" y="168"/>
                    </a:lnTo>
                    <a:lnTo>
                      <a:pt x="66" y="188"/>
                    </a:lnTo>
                    <a:lnTo>
                      <a:pt x="62" y="208"/>
                    </a:lnTo>
                    <a:lnTo>
                      <a:pt x="56" y="228"/>
                    </a:lnTo>
                    <a:lnTo>
                      <a:pt x="48" y="246"/>
                    </a:lnTo>
                    <a:lnTo>
                      <a:pt x="38" y="264"/>
                    </a:lnTo>
                    <a:lnTo>
                      <a:pt x="28" y="282"/>
                    </a:lnTo>
                    <a:lnTo>
                      <a:pt x="14" y="296"/>
                    </a:lnTo>
                    <a:lnTo>
                      <a:pt x="0" y="312"/>
                    </a:lnTo>
                    <a:lnTo>
                      <a:pt x="160" y="312"/>
                    </a:lnTo>
                    <a:lnTo>
                      <a:pt x="160" y="312"/>
                    </a:lnTo>
                    <a:lnTo>
                      <a:pt x="158" y="246"/>
                    </a:lnTo>
                    <a:lnTo>
                      <a:pt x="160" y="188"/>
                    </a:lnTo>
                    <a:lnTo>
                      <a:pt x="166" y="134"/>
                    </a:lnTo>
                    <a:lnTo>
                      <a:pt x="174" y="78"/>
                    </a:lnTo>
                    <a:lnTo>
                      <a:pt x="17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rtl="0">
                  <a:defRPr/>
                </a:pPr>
                <a:endParaRPr lang="en-US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" name="מלבן 1"/>
            <p:cNvSpPr/>
            <p:nvPr/>
          </p:nvSpPr>
          <p:spPr>
            <a:xfrm>
              <a:off x="-1134894" y="5582401"/>
              <a:ext cx="6850867" cy="207582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1" cap="none" spc="0" dirty="0">
                  <a:ln w="10160">
                    <a:noFill/>
                    <a:prstDash val="solid"/>
                  </a:ln>
                  <a:solidFill>
                    <a:srgbClr val="FF9933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Ben-Gurion University </a:t>
              </a:r>
            </a:p>
            <a:p>
              <a:pPr algn="ctr"/>
              <a:r>
                <a:rPr lang="en-US" sz="3600" b="1" cap="none" spc="0" dirty="0">
                  <a:ln w="10160">
                    <a:noFill/>
                    <a:prstDash val="solid"/>
                  </a:ln>
                  <a:solidFill>
                    <a:srgbClr val="FF9933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of the Negev</a:t>
              </a:r>
              <a:endParaRPr lang="he-IL" sz="3600" b="1" cap="none" spc="0" dirty="0">
                <a:ln w="10160">
                  <a:noFill/>
                  <a:prstDash val="solid"/>
                </a:ln>
                <a:solidFill>
                  <a:srgbClr val="FF9933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3651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3244867" y="550139"/>
            <a:ext cx="8262647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OOPS!... Something’s wrong</a:t>
            </a:r>
          </a:p>
          <a:p>
            <a:pPr algn="ctr"/>
            <a:r>
              <a:rPr lang="en-US" sz="32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Discrepancy between analytics &amp; </a:t>
            </a:r>
            <a:r>
              <a:rPr lang="en-US" sz="3200" b="1" cap="none" spc="0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numerics</a:t>
            </a:r>
            <a:endParaRPr lang="he-IL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כותרת 1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he-IL"/>
          </a:p>
        </p:txBody>
      </p:sp>
      <p:sp>
        <p:nvSpPr>
          <p:cNvPr id="20" name="מציין מיקום טקסט 1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Recent Results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model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Covering the plane of interest 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Finding the most probable member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rgbClr val="C00000"/>
                </a:solidFill>
              </a:rPr>
              <a:t>Discrepancy between analytics and </a:t>
            </a:r>
            <a:r>
              <a:rPr lang="en-US" sz="2400" dirty="0" err="1">
                <a:solidFill>
                  <a:srgbClr val="C00000"/>
                </a:solidFill>
              </a:rPr>
              <a:t>numerics</a:t>
            </a:r>
            <a:endParaRPr lang="en-US" sz="2400" dirty="0">
              <a:solidFill>
                <a:srgbClr val="C00000"/>
              </a:solidFill>
            </a:endParaRP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Summary and outlook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lvl="1"/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as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endParaRPr lang="he-IL" sz="100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מלבן 10"/>
              <p:cNvSpPr/>
              <p:nvPr/>
            </p:nvSpPr>
            <p:spPr>
              <a:xfrm>
                <a:off x="4565149" y="5267635"/>
                <a:ext cx="1412861" cy="58578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001</m:t>
                      </m:r>
                    </m:oMath>
                  </m:oMathPara>
                </a14:m>
                <a:endParaRPr lang="he-I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מלבן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5149" y="5267635"/>
                <a:ext cx="1412861" cy="5857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תמונה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571" y="1965910"/>
            <a:ext cx="9213915" cy="4217225"/>
          </a:xfrm>
          <a:prstGeom prst="rect">
            <a:avLst/>
          </a:prstGeom>
        </p:spPr>
      </p:pic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10</a:t>
            </a:fld>
            <a:r>
              <a:rPr lang="en-US"/>
              <a:t>Slide </a:t>
            </a:r>
            <a:endParaRPr lang="he-IL" dirty="0"/>
          </a:p>
        </p:txBody>
      </p:sp>
      <p:sp>
        <p:nvSpPr>
          <p:cNvPr id="9" name="מלבן 8"/>
          <p:cNvSpPr/>
          <p:nvPr/>
        </p:nvSpPr>
        <p:spPr>
          <a:xfrm>
            <a:off x="1797655" y="6183135"/>
            <a:ext cx="103943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algn="l" rtl="0"/>
            <a:r>
              <a:rPr lang="en-US" sz="2000" dirty="0"/>
              <a:t>			Inflationary perturbations from a potential with a step</a:t>
            </a:r>
            <a:br>
              <a:rPr lang="en-US" sz="2000" dirty="0"/>
            </a:br>
            <a:r>
              <a:rPr lang="en-US" sz="2000" dirty="0"/>
              <a:t>					</a:t>
            </a:r>
            <a:r>
              <a:rPr lang="en-US" sz="2000" dirty="0">
                <a:solidFill>
                  <a:srgbClr val="0070C0"/>
                </a:solidFill>
              </a:rPr>
              <a:t>Adams et.al. PRD  64, 123514 (2001)</a:t>
            </a:r>
          </a:p>
        </p:txBody>
      </p:sp>
    </p:spTree>
    <p:extLst>
      <p:ext uri="{BB962C8B-B14F-4D97-AF65-F5344CB8AC3E}">
        <p14:creationId xmlns:p14="http://schemas.microsoft.com/office/powerpoint/2010/main" val="185643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131546" y="1965911"/>
            <a:ext cx="8291146" cy="40934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en-US" sz="3000" dirty="0"/>
              <a:t>Small field models can produce GW.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3000" dirty="0"/>
              <a:t>There is much more in a potential than the first derivative.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3000" dirty="0"/>
              <a:t>Numerical analysis is indispensable.</a:t>
            </a:r>
            <a:endParaRPr lang="en-US" sz="2000" dirty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5" name="מלבן 4"/>
          <p:cNvSpPr/>
          <p:nvPr/>
        </p:nvSpPr>
        <p:spPr>
          <a:xfrm>
            <a:off x="4097182" y="550139"/>
            <a:ext cx="6558014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Summary and outlook</a:t>
            </a:r>
          </a:p>
          <a:p>
            <a:pPr algn="ctr"/>
            <a:r>
              <a:rPr lang="en-US" sz="32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Summary</a:t>
            </a:r>
            <a:endParaRPr lang="he-IL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164" y="2148889"/>
            <a:ext cx="7477681" cy="3472058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163" y="2148889"/>
            <a:ext cx="7477681" cy="3525612"/>
          </a:xfrm>
          <a:prstGeom prst="rect">
            <a:avLst/>
          </a:prstGeom>
        </p:spPr>
      </p:pic>
      <p:pic>
        <p:nvPicPr>
          <p:cNvPr id="11" name="תמונה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162" y="2244436"/>
            <a:ext cx="6858000" cy="3540557"/>
          </a:xfrm>
          <a:prstGeom prst="rect">
            <a:avLst/>
          </a:prstGeom>
        </p:spPr>
      </p:pic>
      <p:sp>
        <p:nvSpPr>
          <p:cNvPr id="18" name="כותרת 1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he-IL"/>
          </a:p>
        </p:txBody>
      </p:sp>
      <p:sp>
        <p:nvSpPr>
          <p:cNvPr id="22" name="מציין מיקום טקסט 1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Recent Results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model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Covering the plane of interest 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Finding the most probable member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Discrepancy between analytics and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numerics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rgbClr val="C00000"/>
                </a:solidFill>
              </a:rPr>
              <a:t>Summary and outlook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lvl="1"/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as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endParaRPr lang="he-IL" sz="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11</a:t>
            </a:fld>
            <a:r>
              <a:rPr lang="en-US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601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81481E-6 L 0.31797 -0.2164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8" y="-10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0.31445 0.058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16" y="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27500" y="275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34219 0.25602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09" y="1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4097182" y="550139"/>
            <a:ext cx="6558014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Summary and outlook</a:t>
            </a:r>
          </a:p>
          <a:p>
            <a:pPr algn="ctr"/>
            <a:r>
              <a:rPr lang="en-US" sz="32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where do we go from here?</a:t>
            </a:r>
            <a:endParaRPr lang="he-IL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68869" y="1915346"/>
            <a:ext cx="8291146" cy="486287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3000" dirty="0"/>
              <a:t>Go to higher tensor-to-scalar ratios.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3000" dirty="0"/>
              <a:t>See what BICEP3 yields, and adjust.</a:t>
            </a:r>
          </a:p>
          <a:p>
            <a:pPr algn="l" rtl="0"/>
            <a:endParaRPr lang="en-US" sz="3000" dirty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3000" dirty="0"/>
              <a:t>Find a better analytic expression from first principles? 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3000" dirty="0"/>
              <a:t>Quantify perturbations – give better analytic tools</a:t>
            </a:r>
            <a:r>
              <a:rPr lang="en-US" sz="3000" dirty="0">
                <a:solidFill>
                  <a:schemeClr val="bg1"/>
                </a:solidFill>
              </a:rPr>
              <a:t>.</a:t>
            </a:r>
          </a:p>
          <a:p>
            <a:pPr lvl="1" algn="l" rtl="0"/>
            <a:r>
              <a:rPr lang="en-US" sz="2000" dirty="0">
                <a:solidFill>
                  <a:schemeClr val="bg1"/>
                </a:solidFill>
              </a:rPr>
              <a:t>	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5" name="כותרת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he-IL"/>
          </a:p>
        </p:txBody>
      </p:sp>
      <p:sp>
        <p:nvSpPr>
          <p:cNvPr id="19" name="מציין מיקום טקסט 1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Recent Results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model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Covering the plane of interest 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Finding the most probable member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Discrepancy between analytics and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numerics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rgbClr val="C00000"/>
                </a:solidFill>
              </a:rPr>
              <a:t>Summary and outlook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lvl="1"/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as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endParaRPr lang="he-IL" sz="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12</a:t>
            </a:fld>
            <a:r>
              <a:rPr lang="en-US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506129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3471223" y="2482800"/>
            <a:ext cx="542340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Questions?</a:t>
            </a:r>
            <a:endParaRPr lang="he-IL" sz="8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13</a:t>
            </a:fld>
            <a:r>
              <a:rPr lang="en-US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914898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תמונה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58" y="2007330"/>
            <a:ext cx="3656819" cy="3656819"/>
          </a:xfrm>
          <a:prstGeom prst="rect">
            <a:avLst/>
          </a:prstGeom>
        </p:spPr>
      </p:pic>
      <p:sp>
        <p:nvSpPr>
          <p:cNvPr id="4" name="מלבן 3"/>
          <p:cNvSpPr/>
          <p:nvPr/>
        </p:nvSpPr>
        <p:spPr>
          <a:xfrm>
            <a:off x="3640631" y="792792"/>
            <a:ext cx="541116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Thank you!</a:t>
            </a:r>
            <a:endParaRPr lang="he-IL" sz="8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14</a:t>
            </a:fld>
            <a:r>
              <a:rPr lang="en-US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61650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2478196" y="528674"/>
            <a:ext cx="7623755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Motivation</a:t>
            </a:r>
          </a:p>
          <a:p>
            <a:pPr algn="ctr"/>
            <a:r>
              <a:rPr lang="en-US" sz="32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The hunt for Primordial Gravitational Waves</a:t>
            </a:r>
            <a:endParaRPr lang="he-IL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78196" y="2002305"/>
            <a:ext cx="8291146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sz="3200" dirty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3200" dirty="0"/>
              <a:t>Alternatives to large field models.</a:t>
            </a:r>
          </a:p>
          <a:p>
            <a:pPr algn="l" rtl="0"/>
            <a:endParaRPr lang="en-US" sz="3200" dirty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3200" dirty="0"/>
              <a:t>Fundamental Physics?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40321" y="5977720"/>
            <a:ext cx="7033400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Ben-Dayan, </a:t>
            </a:r>
            <a:r>
              <a:rPr lang="en-US" sz="2400" dirty="0" err="1">
                <a:solidFill>
                  <a:srgbClr val="0070C0"/>
                </a:solidFill>
              </a:rPr>
              <a:t>Brustein</a:t>
            </a:r>
            <a:r>
              <a:rPr lang="en-US" sz="2400" dirty="0">
                <a:solidFill>
                  <a:srgbClr val="0070C0"/>
                </a:solidFill>
              </a:rPr>
              <a:t> JCAP 1009, 007 (2010)</a:t>
            </a:r>
          </a:p>
          <a:p>
            <a:r>
              <a:rPr lang="en-US" sz="2400" dirty="0">
                <a:solidFill>
                  <a:srgbClr val="0070C0"/>
                </a:solidFill>
              </a:rPr>
              <a:t>Hotchkiss, </a:t>
            </a:r>
            <a:r>
              <a:rPr lang="en-US" sz="2400" dirty="0" err="1">
                <a:solidFill>
                  <a:srgbClr val="0070C0"/>
                </a:solidFill>
              </a:rPr>
              <a:t>Mazumdar</a:t>
            </a:r>
            <a:r>
              <a:rPr lang="en-US" sz="2400" dirty="0">
                <a:solidFill>
                  <a:srgbClr val="0070C0"/>
                </a:solidFill>
              </a:rPr>
              <a:t>, </a:t>
            </a:r>
            <a:r>
              <a:rPr lang="en-US" sz="2400" dirty="0" err="1">
                <a:solidFill>
                  <a:srgbClr val="0070C0"/>
                </a:solidFill>
              </a:rPr>
              <a:t>Nadathur</a:t>
            </a:r>
            <a:r>
              <a:rPr lang="en-US" sz="2400" dirty="0">
                <a:solidFill>
                  <a:srgbClr val="0070C0"/>
                </a:solidFill>
              </a:rPr>
              <a:t> JCAP 1202, 008 (2012)</a:t>
            </a:r>
          </a:p>
          <a:p>
            <a:endParaRPr lang="he-IL" sz="2400" dirty="0">
              <a:solidFill>
                <a:srgbClr val="FF0000"/>
              </a:solidFill>
            </a:endParaRPr>
          </a:p>
        </p:txBody>
      </p:sp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2</a:t>
            </a:fld>
            <a:r>
              <a:rPr lang="en-US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856468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0"/>
            <a:r>
              <a:rPr lang="en-US" sz="6600" u="sng" dirty="0"/>
              <a:t>Outline</a:t>
            </a:r>
            <a:endParaRPr lang="he-IL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6522098" y="6027003"/>
            <a:ext cx="792458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Wolfson,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Brustein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(2016) arXiv:1607.03740</a:t>
            </a:r>
            <a:endParaRPr lang="he-IL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And ongoing work</a:t>
            </a:r>
            <a:endParaRPr lang="he-IL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4601" y="1689457"/>
            <a:ext cx="5075853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00050" indent="-400050" algn="l" rtl="0">
              <a:buFont typeface="+mj-lt"/>
              <a:buAutoNum type="romanUcPeriod"/>
            </a:pPr>
            <a:r>
              <a:rPr lang="en-US" sz="3000" dirty="0">
                <a:solidFill>
                  <a:schemeClr val="accent5">
                    <a:lumMod val="50000"/>
                  </a:schemeClr>
                </a:solidFill>
              </a:rPr>
              <a:t>Recent Results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5">
                    <a:lumMod val="50000"/>
                  </a:schemeClr>
                </a:solidFill>
              </a:rPr>
              <a:t>The model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5">
                    <a:lumMod val="50000"/>
                  </a:schemeClr>
                </a:solidFill>
              </a:rPr>
              <a:t>Covering the plane of interest 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5">
                    <a:lumMod val="50000"/>
                  </a:schemeClr>
                </a:solidFill>
              </a:rPr>
              <a:t>Finding the most probable member</a:t>
            </a:r>
          </a:p>
          <a:p>
            <a:pPr marL="400050" indent="-400050" algn="l" rtl="0">
              <a:buFont typeface="+mj-lt"/>
              <a:buAutoNum type="romanUcPeriod"/>
            </a:pPr>
            <a:r>
              <a:rPr lang="en-US" sz="3000" dirty="0">
                <a:solidFill>
                  <a:schemeClr val="accent5">
                    <a:lumMod val="50000"/>
                  </a:schemeClr>
                </a:solidFill>
              </a:rPr>
              <a:t>Discrepancy between analytics and </a:t>
            </a:r>
            <a:r>
              <a:rPr lang="en-US" sz="3000" dirty="0" err="1">
                <a:solidFill>
                  <a:schemeClr val="accent5">
                    <a:lumMod val="50000"/>
                  </a:schemeClr>
                </a:solidFill>
              </a:rPr>
              <a:t>numerics</a:t>
            </a:r>
            <a:endParaRPr lang="en-US" sz="3000" dirty="0">
              <a:solidFill>
                <a:schemeClr val="accent5">
                  <a:lumMod val="50000"/>
                </a:schemeClr>
              </a:solidFill>
            </a:endParaRPr>
          </a:p>
          <a:p>
            <a:pPr marL="400050" indent="-400050" algn="l" rtl="0">
              <a:buFont typeface="+mj-lt"/>
              <a:buAutoNum type="romanUcPeriod"/>
            </a:pPr>
            <a:r>
              <a:rPr lang="en-US" sz="3000" dirty="0">
                <a:solidFill>
                  <a:schemeClr val="accent5">
                    <a:lumMod val="50000"/>
                  </a:schemeClr>
                </a:solidFill>
              </a:rPr>
              <a:t>Summary and outlook</a:t>
            </a:r>
          </a:p>
          <a:p>
            <a:pPr marL="800100" lvl="1" indent="-342900" algn="l" rtl="0">
              <a:buFont typeface="+mj-lt"/>
              <a:buAutoNum type="arabicPeriod"/>
            </a:pPr>
            <a:endParaRPr lang="he-IL" dirty="0"/>
          </a:p>
        </p:txBody>
      </p:sp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3</a:t>
            </a:fld>
            <a:r>
              <a:rPr lang="en-US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12325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4908107" y="550139"/>
            <a:ext cx="4936159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</a:rPr>
              <a:t>Results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</a:rPr>
              <a:t> 5 Degree polynomial model</a:t>
            </a:r>
            <a:endParaRPr kumimoji="0" lang="he-IL" sz="3200" b="1" i="0" u="none" strike="noStrike" kern="0" cap="none" spc="0" normalizeH="0" baseline="0" noProof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8" name="תמונה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001" y="2107219"/>
            <a:ext cx="4872436" cy="722648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091" y="3922330"/>
            <a:ext cx="7915112" cy="22192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494636" y="2814334"/>
                <a:ext cx="1125791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e-IL" sz="7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⇓</m:t>
                      </m:r>
                    </m:oMath>
                  </m:oMathPara>
                </a14:m>
                <a:endParaRPr lang="he-IL" sz="7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4636" y="2814334"/>
                <a:ext cx="1125791" cy="110799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מלבן 3"/>
          <p:cNvSpPr/>
          <p:nvPr/>
        </p:nvSpPr>
        <p:spPr>
          <a:xfrm>
            <a:off x="6422023" y="6334713"/>
            <a:ext cx="57699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Ben-Dayan &amp; </a:t>
            </a:r>
            <a:r>
              <a:rPr lang="en-US" sz="2400" dirty="0" err="1">
                <a:solidFill>
                  <a:srgbClr val="0070C0"/>
                </a:solidFill>
              </a:rPr>
              <a:t>Brustein</a:t>
            </a:r>
            <a:r>
              <a:rPr lang="en-US" sz="2400" dirty="0">
                <a:solidFill>
                  <a:srgbClr val="0070C0"/>
                </a:solidFill>
              </a:rPr>
              <a:t> JCAP 1009, 007 (2010)</a:t>
            </a:r>
          </a:p>
        </p:txBody>
      </p:sp>
      <p:sp>
        <p:nvSpPr>
          <p:cNvPr id="20" name="כותרת 1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he-IL" dirty="0"/>
          </a:p>
        </p:txBody>
      </p:sp>
      <p:sp>
        <p:nvSpPr>
          <p:cNvPr id="23" name="מציין מיקום טקסט 1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Recent Results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The model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Covering the plane of interest 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Finding the most probable member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Discrepancy between analytics and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numerics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Summary and outlook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lvl="1"/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as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endParaRPr lang="he-IL" sz="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4</a:t>
            </a:fld>
            <a:r>
              <a:rPr lang="en-US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12085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4928243" y="550139"/>
            <a:ext cx="4895892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</a:rPr>
              <a:t>Results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</a:rPr>
              <a:t> Why look at these models?</a:t>
            </a:r>
            <a:endParaRPr kumimoji="0" lang="he-IL" sz="3200" b="1" i="0" u="none" strike="noStrike" kern="0" cap="none" spc="0" normalizeH="0" baseline="0" noProof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5" name="כותרת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he-IL" dirty="0"/>
          </a:p>
        </p:txBody>
      </p:sp>
      <p:sp>
        <p:nvSpPr>
          <p:cNvPr id="18" name="מציין מיקום טקסט 1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Recent Results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The model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Covering the plane of interest 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Finding the most probable member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Discrepancy between analytics and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numerics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Summary and outlook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lvl="1"/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as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endParaRPr lang="he-IL" sz="1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11" y="1880185"/>
            <a:ext cx="9726904" cy="5023382"/>
          </a:xfrm>
          <a:prstGeom prst="rect">
            <a:avLst/>
          </a:prstGeom>
        </p:spPr>
      </p:pic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5</a:t>
            </a:fld>
            <a:r>
              <a:rPr lang="en-US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841816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4908107" y="550139"/>
            <a:ext cx="4936159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Results</a:t>
            </a:r>
          </a:p>
          <a:p>
            <a:pPr algn="ctr"/>
            <a:r>
              <a:rPr lang="en-US" sz="32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5 Degree polynomial model</a:t>
            </a:r>
            <a:endParaRPr lang="he-IL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כותרת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he-IL"/>
          </a:p>
        </p:txBody>
      </p:sp>
      <p:sp>
        <p:nvSpPr>
          <p:cNvPr id="19" name="מציין מיקום טקסט 1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Recent Results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model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Covering the plane of interest 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Finding the most probable member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Discrepancy between analytics and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numerics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Summary and outlook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lvl="1"/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as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endParaRPr lang="he-IL" sz="1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933" y="1965911"/>
            <a:ext cx="8930668" cy="4612172"/>
          </a:xfrm>
          <a:prstGeom prst="rect">
            <a:avLst/>
          </a:prstGeom>
        </p:spPr>
      </p:pic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6</a:t>
            </a:fld>
            <a:r>
              <a:rPr lang="en-US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248660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4908107" y="550139"/>
            <a:ext cx="4936159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Results</a:t>
            </a:r>
          </a:p>
          <a:p>
            <a:pPr algn="ctr"/>
            <a:r>
              <a:rPr lang="en-US" sz="32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5 Degree polynomial model</a:t>
            </a:r>
            <a:endParaRPr lang="he-IL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כותרת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he-IL"/>
          </a:p>
        </p:txBody>
      </p:sp>
      <p:sp>
        <p:nvSpPr>
          <p:cNvPr id="19" name="מציין מיקום טקסט 1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Recent Results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model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Covering the plane of interest 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Finding the most probable member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Discrepancy between analytics and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numerics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Summary and outlook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lvl="1"/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as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endParaRPr lang="he-IL" sz="1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933" y="1965911"/>
            <a:ext cx="8930668" cy="4612172"/>
          </a:xfrm>
          <a:prstGeom prst="rect">
            <a:avLst/>
          </a:prstGeom>
        </p:spPr>
      </p:pic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7</a:t>
            </a:fld>
            <a:r>
              <a:rPr lang="en-US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133572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4908107" y="550139"/>
            <a:ext cx="4936159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Results</a:t>
            </a:r>
          </a:p>
          <a:p>
            <a:pPr algn="ctr"/>
            <a:r>
              <a:rPr lang="en-US" sz="32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5 Degree polynomial model</a:t>
            </a:r>
            <a:endParaRPr lang="he-IL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כותרת 1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he-IL"/>
          </a:p>
        </p:txBody>
      </p:sp>
      <p:sp>
        <p:nvSpPr>
          <p:cNvPr id="22" name="מציין מיקום טקסט 1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Recent Results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model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Covering the plane of interest 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Finding the most probable member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Discrepancy between analytics and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numerics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Summary and outlook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lvl="1"/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as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endParaRPr lang="he-IL" sz="1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3" name="קבוצה 2"/>
          <p:cNvGrpSpPr/>
          <p:nvPr/>
        </p:nvGrpSpPr>
        <p:grpSpPr>
          <a:xfrm>
            <a:off x="2966538" y="1965910"/>
            <a:ext cx="9111337" cy="4705477"/>
            <a:chOff x="2966538" y="1965910"/>
            <a:chExt cx="9111337" cy="4705477"/>
          </a:xfrm>
        </p:grpSpPr>
        <p:pic>
          <p:nvPicPr>
            <p:cNvPr id="2" name="תמונה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6538" y="1965910"/>
              <a:ext cx="9111337" cy="4705477"/>
            </a:xfrm>
            <a:prstGeom prst="rect">
              <a:avLst/>
            </a:prstGeom>
          </p:spPr>
        </p:pic>
        <p:sp>
          <p:nvSpPr>
            <p:cNvPr id="11" name="מלבן 10"/>
            <p:cNvSpPr/>
            <p:nvPr/>
          </p:nvSpPr>
          <p:spPr>
            <a:xfrm>
              <a:off x="3094730" y="2389697"/>
              <a:ext cx="489803" cy="12994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</p:grpSp>
      <p:pic>
        <p:nvPicPr>
          <p:cNvPr id="4" name="תמונה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538" y="1965910"/>
            <a:ext cx="9181919" cy="4741929"/>
          </a:xfrm>
          <a:prstGeom prst="rect">
            <a:avLst/>
          </a:prstGeom>
        </p:spPr>
      </p:pic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8</a:t>
            </a:fld>
            <a:r>
              <a:rPr lang="en-US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03029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3244867" y="550139"/>
            <a:ext cx="8262647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OOPS!... Something’s wrong</a:t>
            </a:r>
          </a:p>
          <a:p>
            <a:pPr algn="ctr"/>
            <a:r>
              <a:rPr lang="en-US" sz="32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Discrepancy between analytics &amp; </a:t>
            </a:r>
            <a:r>
              <a:rPr lang="en-US" sz="3200" b="1" cap="none" spc="0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numerics</a:t>
            </a:r>
            <a:endParaRPr lang="he-IL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כותרת 1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he-IL"/>
          </a:p>
        </p:txBody>
      </p:sp>
      <p:sp>
        <p:nvSpPr>
          <p:cNvPr id="20" name="מציין מיקום טקסט 1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Recent Results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model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Covering the plane of interest 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Finding the most probable member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rgbClr val="C00000"/>
                </a:solidFill>
              </a:rPr>
              <a:t>Discrepancy between analytics and </a:t>
            </a:r>
            <a:r>
              <a:rPr lang="en-US" sz="2400" dirty="0" err="1">
                <a:solidFill>
                  <a:srgbClr val="C00000"/>
                </a:solidFill>
              </a:rPr>
              <a:t>numerics</a:t>
            </a:r>
            <a:endParaRPr lang="en-US" sz="2400" dirty="0">
              <a:solidFill>
                <a:srgbClr val="C00000"/>
              </a:solidFill>
            </a:endParaRPr>
          </a:p>
          <a:p>
            <a:pPr marL="400050" indent="-400050">
              <a:buFont typeface="+mj-lt"/>
              <a:buAutoNum type="romanU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Summary and outlook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" dirty="0">
              <a:solidFill>
                <a:srgbClr val="70AD47">
                  <a:lumMod val="75000"/>
                </a:srgbClr>
              </a:solidFill>
            </a:endParaRPr>
          </a:p>
          <a:p>
            <a:pPr lvl="1"/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as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endParaRPr lang="he-IL" sz="1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571" y="1965911"/>
            <a:ext cx="9355429" cy="48315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מלבן 10"/>
              <p:cNvSpPr/>
              <p:nvPr/>
            </p:nvSpPr>
            <p:spPr>
              <a:xfrm>
                <a:off x="4565149" y="5267635"/>
                <a:ext cx="1412861" cy="58578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001</m:t>
                      </m:r>
                    </m:oMath>
                  </m:oMathPara>
                </a14:m>
                <a:endParaRPr lang="he-I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מלבן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5149" y="5267635"/>
                <a:ext cx="1412861" cy="5857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/15</a:t>
            </a:r>
            <a:fld id="{ACBF4EC1-76DE-4B96-9D40-18B28CC9D00D}" type="slidenum">
              <a:rPr lang="he-IL" smtClean="0"/>
              <a:pPr/>
              <a:t>9</a:t>
            </a:fld>
            <a:r>
              <a:rPr lang="en-US"/>
              <a:t>Slide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8036438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24.25"/>
  <p:tag name="ORIGINALWIDTH" val="1512"/>
  <p:tag name="OUTPUTDPI" val="1200"/>
  <p:tag name="LATEXADDIN" val="\documentclass{article}&#10;\usepackage{amsmath}&#10;&#10;&#10;\usepackage{color}&#10;&#10;\pagestyle{empty}&#10;\begin{document}&#10;$V(\phi)=V_{0}\left(1+\sum_{p=1}^{5}a_{p}\phi^{p}\right)\;$&#10;&#10;\end{document}"/>
  <p:tag name="IGUANATEXSIZE" val="20"/>
  <p:tag name="IGUANATEXCURSOR" val="162"/>
  <p:tag name="TRANSPARENCY" val="True"/>
  <p:tag name="FILENAME" val=""/>
  <p:tag name="INPUTTYPE" val="0"/>
  <p:tag name="LATEXENGINEID" val="0"/>
  <p:tag name="TEMPFOLDER" val="c:\temp\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54"/>
  <p:tag name="ORIGINALWIDTH" val="2332.5"/>
  <p:tag name="OUTPUTDPI" val="1200"/>
  <p:tag name="LATEXADDIN" val="\documentclass{article}&#10;\usepackage{amsmath}&#10;&#10;&#10;\usepackage{color}&#10;&#10;\pagestyle{empty}&#10;\begin{document}&#10;\begin{align*}&#10;V(\phi)=&amp;V_{0}\left(1-\sqrt{\frac{r_{0}}{8}}\phi\right.&amp;&amp;\\&#10;&amp;\left. +\frac{\eta_{0}}{2}\phi^{2} +\frac{\alpha_{0}}{3\sqrt{2 r_{0}}}\phi^{3} +a_{4}\phi^{4}+a_{5}\phi^{5}\right)&amp;&#10;\end{align*} &#10;&#10;\end{document}"/>
  <p:tag name="IGUANATEXSIZE" val="20"/>
  <p:tag name="IGUANATEXCURSOR" val="101"/>
  <p:tag name="TRANSPARENCY" val="True"/>
  <p:tag name="FILENAME" val=""/>
  <p:tag name="INPUTTYPE" val="0"/>
  <p:tag name="LATEXENGINEID" val="0"/>
  <p:tag name="TEMPFOLDER" val="c:\temp\"/>
</p:tagLst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3609</TotalTime>
  <Words>502</Words>
  <Application>Microsoft Office PowerPoint</Application>
  <PresentationFormat>מסך רחב</PresentationFormat>
  <Paragraphs>188</Paragraphs>
  <Slides>14</Slides>
  <Notes>14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ערכת נושא Office</vt:lpstr>
      <vt:lpstr>מצגת של PowerPoint‏</vt:lpstr>
      <vt:lpstr>מצגת של PowerPoint‏</vt:lpstr>
      <vt:lpstr>Outline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Ira Wolfson</dc:creator>
  <cp:lastModifiedBy>Ira Wolfson</cp:lastModifiedBy>
  <cp:revision>210</cp:revision>
  <cp:lastPrinted>2016-11-08T12:50:46Z</cp:lastPrinted>
  <dcterms:created xsi:type="dcterms:W3CDTF">2015-11-08T11:17:44Z</dcterms:created>
  <dcterms:modified xsi:type="dcterms:W3CDTF">2016-11-30T08:45:09Z</dcterms:modified>
</cp:coreProperties>
</file>