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80" r:id="rId7"/>
    <p:sldId id="278" r:id="rId8"/>
    <p:sldId id="275" r:id="rId9"/>
    <p:sldId id="276" r:id="rId10"/>
    <p:sldId id="264" r:id="rId11"/>
    <p:sldId id="263" r:id="rId12"/>
    <p:sldId id="279" r:id="rId13"/>
    <p:sldId id="272" r:id="rId1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76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0757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53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338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175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44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84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099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514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47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70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C2212-7C95-9D4F-BB56-A5F996289619}" type="datetimeFigureOut">
              <a:rPr kumimoji="1" lang="ja-JP" altLang="en-US" smtClean="0"/>
              <a:t>16/11/29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C86DB-2850-A74D-BD1F-34BC280D78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10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5" Type="http://schemas.openxmlformats.org/officeDocument/2006/relationships/image" Target="../media/image40.emf"/><Relationship Id="rId6" Type="http://schemas.openxmlformats.org/officeDocument/2006/relationships/image" Target="../media/image41.emf"/><Relationship Id="rId7" Type="http://schemas.openxmlformats.org/officeDocument/2006/relationships/image" Target="../media/image42.emf"/><Relationship Id="rId8" Type="http://schemas.openxmlformats.org/officeDocument/2006/relationships/image" Target="../media/image43.emf"/><Relationship Id="rId9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emf"/><Relationship Id="rId5" Type="http://schemas.openxmlformats.org/officeDocument/2006/relationships/image" Target="../media/image44.emf"/><Relationship Id="rId6" Type="http://schemas.openxmlformats.org/officeDocument/2006/relationships/image" Target="../media/image48.emf"/><Relationship Id="rId7" Type="http://schemas.openxmlformats.org/officeDocument/2006/relationships/image" Target="../media/image49.emf"/><Relationship Id="rId8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emf"/><Relationship Id="rId5" Type="http://schemas.openxmlformats.org/officeDocument/2006/relationships/image" Target="../media/image54.emf"/><Relationship Id="rId6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7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emf"/><Relationship Id="rId12" Type="http://schemas.openxmlformats.org/officeDocument/2006/relationships/image" Target="../media/image27.emf"/><Relationship Id="rId13" Type="http://schemas.openxmlformats.org/officeDocument/2006/relationships/image" Target="../media/image28.emf"/><Relationship Id="rId1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7" Type="http://schemas.openxmlformats.org/officeDocument/2006/relationships/image" Target="../media/image22.emf"/><Relationship Id="rId8" Type="http://schemas.openxmlformats.org/officeDocument/2006/relationships/image" Target="../media/image23.emf"/><Relationship Id="rId9" Type="http://schemas.openxmlformats.org/officeDocument/2006/relationships/image" Target="../media/image24.emf"/><Relationship Id="rId10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18.emf"/><Relationship Id="rId6" Type="http://schemas.openxmlformats.org/officeDocument/2006/relationships/image" Target="../media/image33.emf"/><Relationship Id="rId7" Type="http://schemas.openxmlformats.org/officeDocument/2006/relationships/image" Target="../media/image34.emf"/><Relationship Id="rId8" Type="http://schemas.openxmlformats.org/officeDocument/2006/relationships/image" Target="../media/image35.emf"/><Relationship Id="rId9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Blue Tensor Spectra </a:t>
            </a:r>
            <a:br>
              <a:rPr kumimoji="1" lang="en-US" altLang="ja-JP" b="1" dirty="0" smtClean="0"/>
            </a:br>
            <a:r>
              <a:rPr kumimoji="1" lang="en-US" altLang="ja-JP" sz="2700" b="1" dirty="0" smtClean="0"/>
              <a:t>(with slightly parity-violated) </a:t>
            </a:r>
            <a:r>
              <a:rPr kumimoji="1" lang="en-US" altLang="ja-JP" b="1" dirty="0" smtClean="0"/>
              <a:t/>
            </a:r>
            <a:br>
              <a:rPr kumimoji="1" lang="en-US" altLang="ja-JP" b="1" dirty="0" smtClean="0"/>
            </a:br>
            <a:r>
              <a:rPr kumimoji="1" lang="en-US" altLang="ja-JP" b="1" dirty="0" smtClean="0"/>
              <a:t>from </a:t>
            </a:r>
            <a:r>
              <a:rPr kumimoji="1" lang="en-US" altLang="ja-JP" b="1" dirty="0" err="1" smtClean="0"/>
              <a:t>axion</a:t>
            </a:r>
            <a:r>
              <a:rPr kumimoji="1" lang="en-US" altLang="ja-JP" b="1" dirty="0" smtClean="0"/>
              <a:t>-gauge couplings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5006789"/>
            <a:ext cx="6400800" cy="611094"/>
          </a:xfrm>
        </p:spPr>
        <p:txBody>
          <a:bodyPr>
            <a:normAutofit/>
          </a:bodyPr>
          <a:lstStyle/>
          <a:p>
            <a:r>
              <a:rPr kumimoji="1" lang="en-US" altLang="ja-JP" dirty="0" err="1" smtClean="0">
                <a:solidFill>
                  <a:schemeClr val="tx1"/>
                </a:solidFill>
              </a:rPr>
              <a:t>Ippei</a:t>
            </a:r>
            <a:r>
              <a:rPr kumimoji="1" lang="en-US" altLang="ja-JP" dirty="0" smtClean="0">
                <a:solidFill>
                  <a:schemeClr val="tx1"/>
                </a:solidFill>
              </a:rPr>
              <a:t> Obata (Kyoto University</a:t>
            </a:r>
            <a:r>
              <a:rPr lang="en-US" altLang="ja-JP" dirty="0" smtClean="0">
                <a:solidFill>
                  <a:schemeClr val="tx1"/>
                </a:solidFill>
              </a:rPr>
              <a:t>, PhD</a:t>
            </a:r>
            <a:r>
              <a:rPr kumimoji="1" lang="en-US" altLang="ja-JP" dirty="0" smtClean="0">
                <a:solidFill>
                  <a:schemeClr val="tx1"/>
                </a:solidFill>
              </a:rPr>
              <a:t>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50235" y="6101372"/>
            <a:ext cx="166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(in preparation)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56400" y="6101372"/>
            <a:ext cx="2079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29_Nov_</a:t>
            </a:r>
            <a:r>
              <a:rPr kumimoji="1" lang="en-US" altLang="ja-JP" dirty="0" smtClean="0"/>
              <a:t>CosPA2016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760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b="1" u="sng" dirty="0" smtClean="0"/>
              <a:t>Source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of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GWs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from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superstring</a:t>
            </a:r>
            <a:endParaRPr kumimoji="1" lang="ja-JP" altLang="en-US" b="1" u="sng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92109" y="5812137"/>
            <a:ext cx="5360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→ </a:t>
            </a:r>
            <a:r>
              <a:rPr kumimoji="1" lang="en-US" altLang="ja-JP" sz="2400" b="1" dirty="0" smtClean="0">
                <a:solidFill>
                  <a:srgbClr val="FF6600"/>
                </a:solidFill>
              </a:rPr>
              <a:t>parity-symmetric</a:t>
            </a:r>
            <a:r>
              <a:rPr kumimoji="1" lang="en-US" altLang="ja-JP" sz="2400" b="1" dirty="0" smtClean="0"/>
              <a:t> blue tensor spectra!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1685" y="1615031"/>
            <a:ext cx="2056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Model example (1):</a:t>
            </a:r>
            <a:endParaRPr kumimoji="1" lang="ja-JP" altLang="en-US" b="1" dirty="0"/>
          </a:p>
        </p:txBody>
      </p:sp>
      <p:sp>
        <p:nvSpPr>
          <p:cNvPr id="16" name="角丸四角形 15"/>
          <p:cNvSpPr/>
          <p:nvPr/>
        </p:nvSpPr>
        <p:spPr>
          <a:xfrm>
            <a:off x="501684" y="2007420"/>
            <a:ext cx="5411185" cy="1430047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777" y="3959609"/>
            <a:ext cx="467598" cy="374079"/>
          </a:xfrm>
          <a:prstGeom prst="rect">
            <a:avLst/>
          </a:prstGeom>
        </p:spPr>
      </p:pic>
      <p:pic>
        <p:nvPicPr>
          <p:cNvPr id="18" name="図 1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241" y="4777861"/>
            <a:ext cx="486649" cy="324433"/>
          </a:xfrm>
          <a:prstGeom prst="rect">
            <a:avLst/>
          </a:prstGeom>
        </p:spPr>
      </p:pic>
      <p:pic>
        <p:nvPicPr>
          <p:cNvPr id="20" name="図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42" y="2229218"/>
            <a:ext cx="4173031" cy="602523"/>
          </a:xfrm>
          <a:prstGeom prst="rect">
            <a:avLst/>
          </a:prstGeom>
        </p:spPr>
      </p:pic>
      <p:pic>
        <p:nvPicPr>
          <p:cNvPr id="21" name="図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42" y="3809997"/>
            <a:ext cx="3669129" cy="729122"/>
          </a:xfrm>
          <a:prstGeom prst="rect">
            <a:avLst/>
          </a:prstGeom>
        </p:spPr>
      </p:pic>
      <p:pic>
        <p:nvPicPr>
          <p:cNvPr id="22" name="図 2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09" y="4559298"/>
            <a:ext cx="3699933" cy="735243"/>
          </a:xfrm>
          <a:prstGeom prst="rect">
            <a:avLst/>
          </a:prstGeom>
        </p:spPr>
      </p:pic>
      <p:sp>
        <p:nvSpPr>
          <p:cNvPr id="23" name="角丸四角形 22"/>
          <p:cNvSpPr/>
          <p:nvPr/>
        </p:nvSpPr>
        <p:spPr>
          <a:xfrm>
            <a:off x="2324125" y="4019530"/>
            <a:ext cx="333478" cy="341694"/>
          </a:xfrm>
          <a:prstGeom prst="roundRect">
            <a:avLst/>
          </a:prstGeom>
          <a:solidFill>
            <a:srgbClr val="FF6600">
              <a:alpha val="9000"/>
            </a:srgb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2324125" y="4761572"/>
            <a:ext cx="333478" cy="341694"/>
          </a:xfrm>
          <a:prstGeom prst="roundRect">
            <a:avLst/>
          </a:prstGeom>
          <a:solidFill>
            <a:srgbClr val="FF6600">
              <a:alpha val="9000"/>
            </a:srgb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5" name="図 2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111" y="4011061"/>
            <a:ext cx="1301750" cy="406220"/>
          </a:xfrm>
          <a:prstGeom prst="rect">
            <a:avLst/>
          </a:prstGeom>
        </p:spPr>
      </p:pic>
      <p:pic>
        <p:nvPicPr>
          <p:cNvPr id="26" name="図 2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026" y="4766831"/>
            <a:ext cx="1305174" cy="407288"/>
          </a:xfrm>
          <a:prstGeom prst="rect">
            <a:avLst/>
          </a:prstGeom>
        </p:spPr>
      </p:pic>
      <p:cxnSp>
        <p:nvCxnSpPr>
          <p:cNvPr id="27" name="直線矢印コネクタ 26"/>
          <p:cNvCxnSpPr/>
          <p:nvPr/>
        </p:nvCxnSpPr>
        <p:spPr>
          <a:xfrm flipV="1">
            <a:off x="5921336" y="4103122"/>
            <a:ext cx="234575" cy="20409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flipV="1">
            <a:off x="5912870" y="4889279"/>
            <a:ext cx="234575" cy="20409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4602673" y="4197148"/>
            <a:ext cx="558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6973340" y="4973944"/>
            <a:ext cx="558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>
            <a:off x="6973340" y="4197148"/>
            <a:ext cx="558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>
            <a:off x="4602673" y="4940078"/>
            <a:ext cx="558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図 3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42" y="2944977"/>
            <a:ext cx="4944242" cy="29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622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b="1" u="sng" dirty="0" smtClean="0"/>
              <a:t>Source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of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GWs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from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superstring</a:t>
            </a:r>
            <a:endParaRPr kumimoji="1" lang="ja-JP" altLang="en-US" b="1" u="sng" dirty="0"/>
          </a:p>
        </p:txBody>
      </p:sp>
      <p:pic>
        <p:nvPicPr>
          <p:cNvPr id="12" name="図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42" y="5209205"/>
            <a:ext cx="3989997" cy="227617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534466" y="5736236"/>
            <a:ext cx="4609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→ </a:t>
            </a:r>
            <a:r>
              <a:rPr kumimoji="1" lang="en-US" altLang="ja-JP" sz="2400" b="1" dirty="0" smtClean="0">
                <a:solidFill>
                  <a:srgbClr val="FF6600"/>
                </a:solidFill>
              </a:rPr>
              <a:t>slightly parity-violated</a:t>
            </a:r>
            <a:r>
              <a:rPr kumimoji="1" lang="en-US" altLang="ja-JP" sz="2400" b="1" dirty="0" smtClean="0"/>
              <a:t> blue tensor spectra!</a:t>
            </a:r>
            <a:endParaRPr kumimoji="1" lang="ja-JP" altLang="en-US" sz="2400" b="1" dirty="0"/>
          </a:p>
        </p:txBody>
      </p:sp>
      <p:pic>
        <p:nvPicPr>
          <p:cNvPr id="15" name="図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823" y="3694507"/>
            <a:ext cx="4314537" cy="365570"/>
          </a:xfrm>
          <a:prstGeom prst="rect">
            <a:avLst/>
          </a:prstGeom>
        </p:spPr>
      </p:pic>
      <p:pic>
        <p:nvPicPr>
          <p:cNvPr id="10" name="図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29" y="2142607"/>
            <a:ext cx="7215647" cy="656654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501685" y="1615031"/>
            <a:ext cx="2056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Model example</a:t>
            </a:r>
            <a:r>
              <a:rPr kumimoji="1" lang="ja-JP" altLang="en-US" b="1" dirty="0" smtClean="0"/>
              <a:t> </a:t>
            </a:r>
            <a:r>
              <a:rPr kumimoji="1" lang="en-US" altLang="ja-JP" b="1" dirty="0" smtClean="0"/>
              <a:t>(2):</a:t>
            </a:r>
            <a:endParaRPr kumimoji="1" lang="ja-JP" altLang="en-US" b="1" dirty="0"/>
          </a:p>
        </p:txBody>
      </p:sp>
      <p:sp>
        <p:nvSpPr>
          <p:cNvPr id="17" name="角丸四角形 16"/>
          <p:cNvSpPr/>
          <p:nvPr/>
        </p:nvSpPr>
        <p:spPr>
          <a:xfrm>
            <a:off x="501685" y="2007420"/>
            <a:ext cx="7936812" cy="1430047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42" y="2944977"/>
            <a:ext cx="4944242" cy="29587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06929" y="3694507"/>
            <a:ext cx="1138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diagonalising</a:t>
            </a:r>
            <a:endParaRPr kumimoji="1" lang="ja-JP" altLang="en-US" sz="1400" dirty="0"/>
          </a:p>
        </p:txBody>
      </p:sp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29" y="4413490"/>
            <a:ext cx="5476063" cy="580118"/>
          </a:xfrm>
          <a:prstGeom prst="rect">
            <a:avLst/>
          </a:prstGeom>
        </p:spPr>
      </p:pic>
      <p:pic>
        <p:nvPicPr>
          <p:cNvPr id="20" name="図 1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46" y="5714558"/>
            <a:ext cx="3433646" cy="560737"/>
          </a:xfrm>
          <a:prstGeom prst="rect">
            <a:avLst/>
          </a:prstGeom>
        </p:spPr>
      </p:pic>
      <p:pic>
        <p:nvPicPr>
          <p:cNvPr id="22" name="図 2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596" y="6283817"/>
            <a:ext cx="1299634" cy="24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74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ja-JP" b="1" u="sng" dirty="0" smtClean="0"/>
              <a:t>Main Results</a:t>
            </a:r>
            <a:endParaRPr kumimoji="1" lang="ja-JP" altLang="en-US" b="1" u="sng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3078"/>
            <a:ext cx="9144000" cy="232704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133594" y="3519924"/>
            <a:ext cx="4441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dirty="0" smtClean="0"/>
              <a:t> BBO</a:t>
            </a:r>
            <a:endParaRPr kumimoji="1" lang="ja-JP" altLang="en-US" sz="1000" b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713" y="1661861"/>
            <a:ext cx="2078565" cy="50983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08000" y="1678794"/>
            <a:ext cx="461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ex: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8800" y="5113867"/>
            <a:ext cx="69942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kumimoji="1" lang="en-US" altLang="ja-JP" dirty="0" err="1" smtClean="0"/>
              <a:t>Bule</a:t>
            </a:r>
            <a:r>
              <a:rPr kumimoji="1" lang="en-US" altLang="ja-JP" dirty="0" smtClean="0"/>
              <a:t>-tilted and slightly parity violated spectra.</a:t>
            </a:r>
          </a:p>
          <a:p>
            <a:pPr marL="285750" indent="-285750">
              <a:buFont typeface="Wingdings" charset="2"/>
              <a:buChar char="ü"/>
            </a:pPr>
            <a:endParaRPr lang="en-US" altLang="ja-JP" dirty="0"/>
          </a:p>
          <a:p>
            <a:pPr marL="285750" indent="-285750">
              <a:buFont typeface="Wingdings" charset="2"/>
              <a:buChar char="ü"/>
            </a:pPr>
            <a:r>
              <a:rPr kumimoji="1" lang="en-US" altLang="ja-JP" dirty="0" smtClean="0"/>
              <a:t>Testable by future gravitational wave interferometers (DECIGO, BBO).</a:t>
            </a:r>
          </a:p>
          <a:p>
            <a:pPr marL="285750" indent="-285750">
              <a:buFont typeface="Wingdings" charset="2"/>
              <a:buChar char="ü"/>
            </a:pPr>
            <a:endParaRPr lang="en-US" altLang="ja-JP" dirty="0"/>
          </a:p>
          <a:p>
            <a:pPr marL="285750" indent="-285750">
              <a:buFont typeface="Wingdings" charset="2"/>
              <a:buChar char="ü"/>
            </a:pPr>
            <a:r>
              <a:rPr lang="en-US" altLang="ja-JP" dirty="0" smtClean="0"/>
              <a:t>Avoiding the overproduction of scalar modes.</a:t>
            </a:r>
            <a:endParaRPr kumimoji="1" lang="ja-JP" altLang="en-US" dirty="0"/>
          </a:p>
        </p:txBody>
      </p:sp>
      <p:pic>
        <p:nvPicPr>
          <p:cNvPr id="11" name="図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169" y="2878667"/>
            <a:ext cx="313765" cy="266700"/>
          </a:xfrm>
          <a:prstGeom prst="rect">
            <a:avLst/>
          </a:prstGeom>
        </p:spPr>
      </p:pic>
      <p:pic>
        <p:nvPicPr>
          <p:cNvPr id="12" name="図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478" y="3179233"/>
            <a:ext cx="298451" cy="198967"/>
          </a:xfrm>
          <a:prstGeom prst="rect">
            <a:avLst/>
          </a:prstGeom>
        </p:spPr>
      </p:pic>
      <p:pic>
        <p:nvPicPr>
          <p:cNvPr id="14" name="図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424" y="3519924"/>
            <a:ext cx="920745" cy="24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888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b="1" u="sng" dirty="0" smtClean="0"/>
              <a:t>Summary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&amp;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Outlook</a:t>
            </a:r>
            <a:endParaRPr kumimoji="1" lang="ja-JP" altLang="en-US" b="1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7200" y="5842000"/>
            <a:ext cx="2848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Working in progress!</a:t>
            </a:r>
            <a:endParaRPr kumimoji="1" lang="ja-JP" altLang="en-US" sz="24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7200" y="2378208"/>
            <a:ext cx="82295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kumimoji="1" lang="en-US" altLang="ja-JP" sz="2000" dirty="0" smtClean="0"/>
              <a:t>We explore the concrete model building based on the </a:t>
            </a:r>
            <a:r>
              <a:rPr kumimoji="1" lang="en-US" altLang="ja-JP" sz="2000" dirty="0" err="1" smtClean="0"/>
              <a:t>heterotic</a:t>
            </a:r>
            <a:r>
              <a:rPr kumimoji="1" lang="en-US" altLang="ja-JP" sz="2000" dirty="0" smtClean="0"/>
              <a:t> string theory and reconsider the form of </a:t>
            </a:r>
            <a:r>
              <a:rPr kumimoji="1" lang="en-US" altLang="ja-JP" sz="2000" dirty="0" err="1" smtClean="0"/>
              <a:t>axion</a:t>
            </a:r>
            <a:r>
              <a:rPr kumimoji="1" lang="en-US" altLang="ja-JP" sz="2000" dirty="0" smtClean="0"/>
              <a:t>-gauge couplings.</a:t>
            </a:r>
          </a:p>
          <a:p>
            <a:pPr marL="285750" indent="-285750">
              <a:buFont typeface="Wingdings" charset="2"/>
              <a:buChar char="ü"/>
            </a:pPr>
            <a:endParaRPr lang="en-US" altLang="ja-JP" sz="2000" dirty="0"/>
          </a:p>
          <a:p>
            <a:pPr marL="285750" indent="-285750">
              <a:buFont typeface="Wingdings" charset="2"/>
              <a:buChar char="ü"/>
            </a:pPr>
            <a:r>
              <a:rPr kumimoji="1" lang="en-US" altLang="ja-JP" sz="2000" dirty="0" smtClean="0"/>
              <a:t>We found that rich varieties of blue tensor spectra sourced by gauge fields coupled to the model-(in)dependent </a:t>
            </a:r>
            <a:r>
              <a:rPr kumimoji="1" lang="en-US" altLang="ja-JP" sz="2000" dirty="0" err="1" smtClean="0"/>
              <a:t>axion</a:t>
            </a:r>
            <a:r>
              <a:rPr kumimoji="1" lang="en-US" altLang="ja-JP" sz="2000" dirty="0" smtClean="0"/>
              <a:t> could be provided.</a:t>
            </a:r>
          </a:p>
          <a:p>
            <a:pPr marL="285750" indent="-285750">
              <a:buFont typeface="Wingdings" charset="2"/>
              <a:buChar char="ü"/>
            </a:pPr>
            <a:endParaRPr lang="en-US" altLang="ja-JP" sz="2000" dirty="0" smtClean="0"/>
          </a:p>
          <a:p>
            <a:r>
              <a:rPr lang="ja-JP" altLang="ja-JP" sz="2000" dirty="0" smtClean="0"/>
              <a:t>?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Possible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potential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forms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of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/>
              <a:t>axion</a:t>
            </a:r>
            <a:r>
              <a:rPr lang="en-US" altLang="ja-JP" sz="2000" dirty="0" smtClean="0"/>
              <a:t>,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the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non-</a:t>
            </a:r>
            <a:r>
              <a:rPr lang="en-US" altLang="ja-JP" sz="2000" dirty="0" err="1" smtClean="0"/>
              <a:t>Abelian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gauge</a:t>
            </a:r>
            <a:r>
              <a:rPr lang="en-US" altLang="en-US" sz="2000" dirty="0"/>
              <a:t> </a:t>
            </a:r>
            <a:r>
              <a:rPr lang="en-US" altLang="ja-JP" sz="2000" dirty="0" smtClean="0"/>
              <a:t>interaction,</a:t>
            </a:r>
            <a:r>
              <a:rPr lang="ja-JP" altLang="en-US" sz="2000" dirty="0" smtClean="0"/>
              <a:t> </a:t>
            </a:r>
            <a:r>
              <a:rPr lang="is-IS" altLang="ja-JP" sz="2000" dirty="0" smtClean="0"/>
              <a:t>…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390249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ja-JP" b="1" u="sng" dirty="0" smtClean="0"/>
              <a:t>Primordial GWs</a:t>
            </a:r>
            <a:r>
              <a:rPr lang="ja-JP" altLang="ja-JP" b="1" u="sng" dirty="0"/>
              <a:t> </a:t>
            </a:r>
            <a:r>
              <a:rPr lang="en-US" altLang="ja-JP" b="1" u="sng" dirty="0" smtClean="0"/>
              <a:t>from the inflation</a:t>
            </a:r>
            <a:endParaRPr kumimoji="1" lang="ja-JP" altLang="en-US" b="1" u="sng" dirty="0"/>
          </a:p>
        </p:txBody>
      </p:sp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78" y="2772793"/>
            <a:ext cx="2667520" cy="85613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151976" y="4313297"/>
            <a:ext cx="326243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kumimoji="1" lang="en-US" altLang="ja-JP" dirty="0" smtClean="0"/>
              <a:t>Energy scale of </a:t>
            </a:r>
            <a:r>
              <a:rPr lang="en-US" altLang="ja-JP" dirty="0" smtClean="0"/>
              <a:t>early Universe</a:t>
            </a:r>
            <a:endParaRPr kumimoji="1" lang="en-US" altLang="ja-JP" dirty="0" smtClean="0"/>
          </a:p>
          <a:p>
            <a:pPr marL="285750" indent="-285750">
              <a:buFont typeface="Wingdings" charset="2"/>
              <a:buChar char="Ø"/>
            </a:pPr>
            <a:endParaRPr lang="en-US" altLang="ja-JP" dirty="0"/>
          </a:p>
          <a:p>
            <a:pPr marL="285750" indent="-285750">
              <a:buFont typeface="Wingdings" charset="2"/>
              <a:buChar char="Ø"/>
            </a:pPr>
            <a:r>
              <a:rPr kumimoji="1" lang="en-US" altLang="ja-JP" dirty="0" smtClean="0"/>
              <a:t>Red-tilted.</a:t>
            </a:r>
          </a:p>
          <a:p>
            <a:pPr marL="285750" indent="-285750">
              <a:buFont typeface="Wingdings" charset="2"/>
              <a:buChar char="Ø"/>
            </a:pPr>
            <a:endParaRPr lang="en-US" altLang="ja-JP" dirty="0"/>
          </a:p>
          <a:p>
            <a:pPr marL="285750" indent="-285750">
              <a:buFont typeface="Wingdings" charset="2"/>
              <a:buChar char="Ø"/>
            </a:pPr>
            <a:r>
              <a:rPr kumimoji="1" lang="en-US" altLang="ja-JP" dirty="0" smtClean="0"/>
              <a:t>Parity-symmetric.</a:t>
            </a:r>
          </a:p>
          <a:p>
            <a:pPr marL="285750" indent="-285750">
              <a:buFont typeface="Wingdings" charset="2"/>
              <a:buChar char="Ø"/>
            </a:pPr>
            <a:endParaRPr lang="en-US" altLang="ja-JP" dirty="0"/>
          </a:p>
          <a:p>
            <a:pPr marL="285750" indent="-285750">
              <a:buFont typeface="Wingdings" charset="2"/>
              <a:buChar char="Ø"/>
            </a:pPr>
            <a:r>
              <a:rPr kumimoji="1" lang="en-US" altLang="ja-JP" dirty="0" smtClean="0">
                <a:solidFill>
                  <a:srgbClr val="0000FF"/>
                </a:solidFill>
              </a:rPr>
              <a:t>Tiny amplitude.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pic>
        <p:nvPicPr>
          <p:cNvPr id="11" name="図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739" y="2782634"/>
            <a:ext cx="2086644" cy="812423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6282646" y="6017797"/>
            <a:ext cx="205454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BICEP2/Keck Array (2016)</a:t>
            </a:r>
            <a:endParaRPr kumimoji="1" lang="ja-JP" altLang="en-US" sz="1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94937" y="2051444"/>
            <a:ext cx="5169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Tensor power</a:t>
            </a:r>
            <a:r>
              <a:rPr lang="ja-JP" altLang="en-US" sz="2000" b="1" dirty="0" smtClean="0"/>
              <a:t> </a:t>
            </a:r>
            <a:r>
              <a:rPr lang="en-US" altLang="ja-JP" sz="2000" b="1" dirty="0" smtClean="0"/>
              <a:t>spectrum (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vacuum fluctuations</a:t>
            </a:r>
            <a:r>
              <a:rPr lang="en-US" altLang="ja-JP" sz="2000" b="1" dirty="0" smtClean="0"/>
              <a:t>):</a:t>
            </a:r>
            <a:endParaRPr kumimoji="1" lang="ja-JP" altLang="en-US" sz="2000" b="1" dirty="0"/>
          </a:p>
        </p:txBody>
      </p:sp>
      <p:sp>
        <p:nvSpPr>
          <p:cNvPr id="22" name="角丸四角形 21"/>
          <p:cNvSpPr/>
          <p:nvPr/>
        </p:nvSpPr>
        <p:spPr>
          <a:xfrm>
            <a:off x="976442" y="4208986"/>
            <a:ext cx="3635069" cy="2203368"/>
          </a:xfrm>
          <a:prstGeom prst="roundRect">
            <a:avLst/>
          </a:prstGeom>
          <a:noFill/>
          <a:ln w="38100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5" name="図 2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654" y="6017797"/>
            <a:ext cx="1237726" cy="26108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82007" y="3918381"/>
            <a:ext cx="56236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8000"/>
                </a:solidFill>
              </a:rPr>
              <a:t>info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571295" y="3886809"/>
            <a:ext cx="573073" cy="467704"/>
          </a:xfrm>
          <a:prstGeom prst="ellipse">
            <a:avLst/>
          </a:prstGeom>
          <a:noFill/>
          <a:ln w="38100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353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ja-JP" b="1" u="sng" dirty="0" smtClean="0"/>
              <a:t>Is it detectable directly?</a:t>
            </a:r>
            <a:endParaRPr kumimoji="1" lang="ja-JP" altLang="en-US" b="1" u="sng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64829" y="1419653"/>
            <a:ext cx="250329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Ando (2013, </a:t>
            </a:r>
            <a:r>
              <a:rPr lang="en-US" altLang="ja-JP" sz="1400" dirty="0" smtClean="0"/>
              <a:t>DECIGO workshop</a:t>
            </a:r>
            <a:r>
              <a:rPr kumimoji="1" lang="en-US" altLang="ja-JP" sz="1400" dirty="0" smtClean="0"/>
              <a:t>)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7200" y="1389078"/>
            <a:ext cx="3007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 Sensitivity curves of DECIGO:</a:t>
            </a:r>
            <a:endParaRPr kumimoji="1" lang="ja-JP" altLang="en-US" b="1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76" y="1804876"/>
            <a:ext cx="6793538" cy="3752245"/>
          </a:xfrm>
          <a:prstGeom prst="rect">
            <a:avLst/>
          </a:prstGeom>
        </p:spPr>
      </p:pic>
      <p:pic>
        <p:nvPicPr>
          <p:cNvPr id="21" name="図 2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76" y="5825591"/>
            <a:ext cx="3757466" cy="311679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389468" y="6160666"/>
            <a:ext cx="5696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if the source of GWs is </a:t>
            </a:r>
            <a:r>
              <a:rPr kumimoji="1" lang="en-US" altLang="ja-JP" sz="2400" b="1" dirty="0" smtClean="0">
                <a:solidFill>
                  <a:srgbClr val="0000FF"/>
                </a:solidFill>
              </a:rPr>
              <a:t>vacuum fluctuations</a:t>
            </a:r>
            <a:endParaRPr kumimoji="1" lang="ja-JP" altLang="en-US" sz="2400" b="1" dirty="0">
              <a:solidFill>
                <a:srgbClr val="0000FF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39813" y="4304208"/>
            <a:ext cx="1261884" cy="400110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 r </a:t>
            </a:r>
            <a:r>
              <a:rPr kumimoji="1" lang="en-US" altLang="ja-JP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= O(1) )</a:t>
            </a:r>
            <a:endParaRPr kumimoji="1" lang="ja-JP" altLang="en-US" sz="20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935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ja-JP" b="1" u="sng" dirty="0" smtClean="0"/>
              <a:t>Additional sources of GWs</a:t>
            </a:r>
            <a:endParaRPr kumimoji="1" lang="ja-JP" altLang="en-US" b="1" u="sng" dirty="0"/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82" y="2445894"/>
            <a:ext cx="6433671" cy="692989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5418201" y="2371189"/>
            <a:ext cx="1593693" cy="881530"/>
          </a:xfrm>
          <a:prstGeom prst="roundRect">
            <a:avLst/>
          </a:prstGeom>
          <a:solidFill>
            <a:srgbClr val="FF6600">
              <a:alpha val="9000"/>
            </a:srgb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677" y="3095814"/>
            <a:ext cx="1891395" cy="230362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</p:pic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92211"/>
            <a:ext cx="3402106" cy="699991"/>
          </a:xfrm>
          <a:prstGeom prst="rect">
            <a:avLst/>
          </a:prstGeom>
        </p:spPr>
      </p:pic>
      <p:sp>
        <p:nvSpPr>
          <p:cNvPr id="10" name="角丸四角形 9"/>
          <p:cNvSpPr/>
          <p:nvPr/>
        </p:nvSpPr>
        <p:spPr>
          <a:xfrm>
            <a:off x="2043954" y="3899649"/>
            <a:ext cx="869577" cy="724682"/>
          </a:xfrm>
          <a:prstGeom prst="roundRect">
            <a:avLst/>
          </a:prstGeom>
          <a:solidFill>
            <a:srgbClr val="FF6600">
              <a:alpha val="9000"/>
            </a:srgb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55170" y="5097301"/>
            <a:ext cx="3825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(One </a:t>
            </a:r>
            <a:r>
              <a:rPr kumimoji="1" lang="en-US" altLang="ja-JP" sz="2000" dirty="0" err="1" smtClean="0"/>
              <a:t>helicity</a:t>
            </a:r>
            <a:r>
              <a:rPr kumimoji="1" lang="en-US" altLang="ja-JP" sz="2000" dirty="0" smtClean="0"/>
              <a:t> mode enhancement!)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7200" y="5926274"/>
            <a:ext cx="7461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→Additional sources for scalar and </a:t>
            </a:r>
            <a:r>
              <a:rPr kumimoji="1" lang="en-US" altLang="ja-JP" sz="2400" b="1" dirty="0" smtClean="0">
                <a:solidFill>
                  <a:srgbClr val="FF6600"/>
                </a:solidFill>
              </a:rPr>
              <a:t>tensor</a:t>
            </a:r>
            <a:r>
              <a:rPr kumimoji="1" lang="en-US" altLang="ja-JP" sz="2400" b="1" dirty="0" smtClean="0"/>
              <a:t> perturbations!</a:t>
            </a:r>
            <a:endParaRPr kumimoji="1" lang="ja-JP" altLang="en-US" sz="2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8983" y="3472080"/>
            <a:ext cx="215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EOM for gauge field:</a:t>
            </a:r>
            <a:endParaRPr kumimoji="1" lang="ja-JP" altLang="en-US" dirty="0"/>
          </a:p>
        </p:txBody>
      </p:sp>
      <p:pic>
        <p:nvPicPr>
          <p:cNvPr id="14" name="図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706" y="3959413"/>
            <a:ext cx="3329265" cy="547535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</p:pic>
      <p:pic>
        <p:nvPicPr>
          <p:cNvPr id="15" name="図 1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24" y="5015990"/>
            <a:ext cx="1689100" cy="558800"/>
          </a:xfrm>
          <a:prstGeom prst="rect">
            <a:avLst/>
          </a:prstGeom>
        </p:spPr>
      </p:pic>
      <p:cxnSp>
        <p:nvCxnSpPr>
          <p:cNvPr id="17" name="直線矢印コネクタ 16"/>
          <p:cNvCxnSpPr/>
          <p:nvPr/>
        </p:nvCxnSpPr>
        <p:spPr>
          <a:xfrm flipV="1">
            <a:off x="1416427" y="5116487"/>
            <a:ext cx="478117" cy="37526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518459" y="4896462"/>
            <a:ext cx="6448612" cy="805697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541698" y="1294728"/>
            <a:ext cx="294039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Sorbo</a:t>
            </a:r>
            <a:r>
              <a:rPr kumimoji="1" lang="ja-JP" altLang="en-US" sz="1400" dirty="0" smtClean="0"/>
              <a:t> </a:t>
            </a:r>
            <a:r>
              <a:rPr kumimoji="1" lang="en-US" altLang="ja-JP" sz="1400" dirty="0" smtClean="0"/>
              <a:t>(2011), Barnaby et al. (2011), </a:t>
            </a:r>
            <a:r>
              <a:rPr kumimoji="1" lang="is-IS" altLang="ja-JP" sz="1400" dirty="0" smtClean="0"/>
              <a:t>…</a:t>
            </a:r>
            <a:r>
              <a:rPr kumimoji="1" lang="en-US" altLang="ja-JP" sz="1400" dirty="0" smtClean="0"/>
              <a:t> </a:t>
            </a:r>
            <a:endParaRPr kumimoji="1" lang="ja-JP" altLang="en-US" sz="1400" i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8184" y="1711947"/>
            <a:ext cx="4641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6600"/>
                </a:solidFill>
              </a:rPr>
              <a:t>(inflationary </a:t>
            </a:r>
            <a:r>
              <a:rPr kumimoji="1" lang="en-US" altLang="ja-JP" sz="2400" b="1" dirty="0" err="1" smtClean="0">
                <a:solidFill>
                  <a:srgbClr val="FF6600"/>
                </a:solidFill>
              </a:rPr>
              <a:t>axion</a:t>
            </a:r>
            <a:r>
              <a:rPr kumimoji="1" lang="en-US" altLang="ja-JP" sz="2400" b="1" dirty="0" smtClean="0">
                <a:solidFill>
                  <a:srgbClr val="FF6600"/>
                </a:solidFill>
              </a:rPr>
              <a:t>-gauge coupling)</a:t>
            </a:r>
            <a:endParaRPr kumimoji="1" lang="ja-JP" altLang="en-US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224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20" y="2331345"/>
            <a:ext cx="3053862" cy="109736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1" lang="en-US" altLang="ja-JP" b="1" u="sng" dirty="0" smtClean="0"/>
              <a:t>Testable </a:t>
            </a:r>
            <a:r>
              <a:rPr kumimoji="1" lang="en-US" altLang="ja-JP" b="1" u="sng" dirty="0" smtClean="0">
                <a:solidFill>
                  <a:srgbClr val="FF6600"/>
                </a:solidFill>
              </a:rPr>
              <a:t>chiral</a:t>
            </a:r>
            <a:r>
              <a:rPr kumimoji="1" lang="en-US" altLang="ja-JP" b="1" u="sng" dirty="0" smtClean="0"/>
              <a:t> blue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tensor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spectrum </a:t>
            </a:r>
            <a:endParaRPr kumimoji="1" lang="ja-JP" altLang="en-US" b="1" u="sng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482" y="1848457"/>
            <a:ext cx="5506461" cy="3988135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6117974" y="3743036"/>
            <a:ext cx="2298116" cy="1046440"/>
          </a:xfrm>
          <a:prstGeom prst="rect">
            <a:avLst/>
          </a:prstGeom>
          <a:solidFill>
            <a:srgbClr val="FFFFFF"/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75341" y="262663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CMB</a:t>
            </a:r>
            <a:endParaRPr kumimoji="1" lang="ja-JP" altLang="en-US" b="1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4347312" y="2980479"/>
            <a:ext cx="0" cy="44823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6923374" y="3743036"/>
            <a:ext cx="149271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: </a:t>
            </a:r>
            <a:r>
              <a:rPr kumimoji="1" lang="en-US" altLang="ja-JP" sz="1400" dirty="0" err="1" smtClean="0"/>
              <a:t>Starobinsky</a:t>
            </a:r>
            <a:r>
              <a:rPr kumimoji="1" lang="en-US" altLang="ja-JP" sz="1400" dirty="0" smtClean="0"/>
              <a:t> type</a:t>
            </a:r>
          </a:p>
          <a:p>
            <a:endParaRPr kumimoji="1" lang="en-US" altLang="ja-JP" sz="1000" dirty="0" smtClean="0"/>
          </a:p>
          <a:p>
            <a:r>
              <a:rPr lang="en-US" altLang="ja-JP" sz="1400" dirty="0" smtClean="0"/>
              <a:t>: Chaotic type</a:t>
            </a:r>
          </a:p>
          <a:p>
            <a:endParaRPr lang="en-US" altLang="ja-JP" sz="1000" dirty="0" smtClean="0"/>
          </a:p>
          <a:p>
            <a:r>
              <a:rPr kumimoji="1" lang="en-US" altLang="ja-JP" sz="1400" dirty="0" smtClean="0"/>
              <a:t>: Hilltop </a:t>
            </a:r>
            <a:r>
              <a:rPr lang="en-US" altLang="ja-JP" sz="1400" dirty="0" smtClean="0"/>
              <a:t>type</a:t>
            </a:r>
            <a:endParaRPr kumimoji="1" lang="ja-JP" altLang="en-US" sz="1400" dirty="0"/>
          </a:p>
        </p:txBody>
      </p:sp>
      <p:cxnSp>
        <p:nvCxnSpPr>
          <p:cNvPr id="24" name="直線コネクタ 23"/>
          <p:cNvCxnSpPr/>
          <p:nvPr/>
        </p:nvCxnSpPr>
        <p:spPr>
          <a:xfrm>
            <a:off x="6381272" y="4273344"/>
            <a:ext cx="495631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6376369" y="3918238"/>
            <a:ext cx="495631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6381272" y="4596122"/>
            <a:ext cx="49563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6381272" y="4681046"/>
            <a:ext cx="495631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図 2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62" y="4697979"/>
            <a:ext cx="1459979" cy="467870"/>
          </a:xfrm>
          <a:prstGeom prst="rect">
            <a:avLst/>
          </a:prstGeom>
        </p:spPr>
      </p:pic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723" y="4781021"/>
            <a:ext cx="1650558" cy="299468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248846" y="4333485"/>
            <a:ext cx="2268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Preferable parameter region</a:t>
            </a:r>
            <a:endParaRPr kumimoji="1" lang="ja-JP" altLang="en-US" sz="1400" dirty="0"/>
          </a:p>
        </p:txBody>
      </p:sp>
      <p:sp>
        <p:nvSpPr>
          <p:cNvPr id="18" name="角丸四角形 17"/>
          <p:cNvSpPr/>
          <p:nvPr/>
        </p:nvSpPr>
        <p:spPr>
          <a:xfrm>
            <a:off x="164181" y="4286898"/>
            <a:ext cx="3510351" cy="1050190"/>
          </a:xfrm>
          <a:prstGeom prst="roundRect">
            <a:avLst/>
          </a:prstGeom>
          <a:noFill/>
          <a:ln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40266" y="1263749"/>
            <a:ext cx="150664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Valerie </a:t>
            </a:r>
            <a:r>
              <a:rPr kumimoji="1" lang="en-US" altLang="ja-JP" sz="1400" i="1" dirty="0" smtClean="0"/>
              <a:t>et al</a:t>
            </a:r>
            <a:r>
              <a:rPr kumimoji="1" lang="en-US" altLang="ja-JP" sz="1400" dirty="0" smtClean="0"/>
              <a:t>. 2016</a:t>
            </a:r>
            <a:endParaRPr kumimoji="1" lang="ja-JP" altLang="en-US" sz="14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45662" y="1848457"/>
            <a:ext cx="18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Tensor spectrum:</a:t>
            </a:r>
            <a:endParaRPr kumimoji="1" lang="ja-JP" altLang="en-US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194915" y="3630372"/>
            <a:ext cx="1015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 r = O(0.01) )</a:t>
            </a:r>
            <a:endParaRPr kumimoji="1" lang="ja-JP" altLang="en-US" sz="1200" dirty="0"/>
          </a:p>
        </p:txBody>
      </p:sp>
      <p:pic>
        <p:nvPicPr>
          <p:cNvPr id="45" name="図 4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91" y="3499828"/>
            <a:ext cx="2652664" cy="21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92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20" y="2331345"/>
            <a:ext cx="3053862" cy="109736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1" lang="en-US" altLang="ja-JP" b="1" u="sng" dirty="0" smtClean="0"/>
              <a:t>Testable </a:t>
            </a:r>
            <a:r>
              <a:rPr kumimoji="1" lang="en-US" altLang="ja-JP" b="1" u="sng" dirty="0" smtClean="0">
                <a:solidFill>
                  <a:srgbClr val="FF6600"/>
                </a:solidFill>
              </a:rPr>
              <a:t>chiral</a:t>
            </a:r>
            <a:r>
              <a:rPr kumimoji="1" lang="en-US" altLang="ja-JP" b="1" u="sng" dirty="0" smtClean="0"/>
              <a:t> blue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tensor</a:t>
            </a:r>
            <a:r>
              <a:rPr kumimoji="1" lang="ja-JP" altLang="en-US" b="1" u="sng" dirty="0" smtClean="0"/>
              <a:t> </a:t>
            </a:r>
            <a:r>
              <a:rPr kumimoji="1" lang="en-US" altLang="ja-JP" b="1" u="sng" dirty="0" smtClean="0"/>
              <a:t>spectrum </a:t>
            </a:r>
            <a:endParaRPr kumimoji="1" lang="ja-JP" altLang="en-US" b="1" u="sng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482" y="1848457"/>
            <a:ext cx="5506461" cy="3988135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6117974" y="3743036"/>
            <a:ext cx="2298116" cy="1046440"/>
          </a:xfrm>
          <a:prstGeom prst="rect">
            <a:avLst/>
          </a:prstGeom>
          <a:solidFill>
            <a:srgbClr val="FFFFFF"/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75341" y="262663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CMB</a:t>
            </a:r>
            <a:endParaRPr kumimoji="1" lang="ja-JP" altLang="en-US" b="1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4347312" y="2980479"/>
            <a:ext cx="0" cy="44823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6923374" y="3743036"/>
            <a:ext cx="149271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: </a:t>
            </a:r>
            <a:r>
              <a:rPr kumimoji="1" lang="en-US" altLang="ja-JP" sz="1400" dirty="0" err="1" smtClean="0"/>
              <a:t>Starobinsky</a:t>
            </a:r>
            <a:r>
              <a:rPr kumimoji="1" lang="en-US" altLang="ja-JP" sz="1400" dirty="0" smtClean="0"/>
              <a:t> type</a:t>
            </a:r>
          </a:p>
          <a:p>
            <a:endParaRPr kumimoji="1" lang="en-US" altLang="ja-JP" sz="1000" dirty="0" smtClean="0"/>
          </a:p>
          <a:p>
            <a:r>
              <a:rPr lang="en-US" altLang="ja-JP" sz="1400" dirty="0" smtClean="0"/>
              <a:t>: Chaotic type</a:t>
            </a:r>
          </a:p>
          <a:p>
            <a:endParaRPr lang="en-US" altLang="ja-JP" sz="1000" dirty="0" smtClean="0"/>
          </a:p>
          <a:p>
            <a:r>
              <a:rPr kumimoji="1" lang="en-US" altLang="ja-JP" sz="1400" dirty="0" smtClean="0"/>
              <a:t>: Hilltop </a:t>
            </a:r>
            <a:r>
              <a:rPr lang="en-US" altLang="ja-JP" sz="1400" dirty="0" smtClean="0"/>
              <a:t>type</a:t>
            </a:r>
            <a:endParaRPr kumimoji="1" lang="ja-JP" altLang="en-US" sz="1400" dirty="0"/>
          </a:p>
        </p:txBody>
      </p:sp>
      <p:cxnSp>
        <p:nvCxnSpPr>
          <p:cNvPr id="24" name="直線コネクタ 23"/>
          <p:cNvCxnSpPr/>
          <p:nvPr/>
        </p:nvCxnSpPr>
        <p:spPr>
          <a:xfrm>
            <a:off x="6381272" y="4273344"/>
            <a:ext cx="495631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6376369" y="3918238"/>
            <a:ext cx="495631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6381272" y="4596122"/>
            <a:ext cx="49563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6381272" y="4681046"/>
            <a:ext cx="495631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図 2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62" y="4697979"/>
            <a:ext cx="1459979" cy="467870"/>
          </a:xfrm>
          <a:prstGeom prst="rect">
            <a:avLst/>
          </a:prstGeom>
        </p:spPr>
      </p:pic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723" y="4781021"/>
            <a:ext cx="1650558" cy="299468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248846" y="4333485"/>
            <a:ext cx="2268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Preferable parameter region</a:t>
            </a:r>
            <a:endParaRPr kumimoji="1" lang="ja-JP" altLang="en-US" sz="1400" dirty="0"/>
          </a:p>
        </p:txBody>
      </p:sp>
      <p:sp>
        <p:nvSpPr>
          <p:cNvPr id="18" name="角丸四角形 17"/>
          <p:cNvSpPr/>
          <p:nvPr/>
        </p:nvSpPr>
        <p:spPr>
          <a:xfrm>
            <a:off x="164181" y="4286898"/>
            <a:ext cx="3510351" cy="1050190"/>
          </a:xfrm>
          <a:prstGeom prst="roundRect">
            <a:avLst/>
          </a:prstGeom>
          <a:noFill/>
          <a:ln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40266" y="1263749"/>
            <a:ext cx="150664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Valerie </a:t>
            </a:r>
            <a:r>
              <a:rPr kumimoji="1" lang="en-US" altLang="ja-JP" sz="1400" i="1" dirty="0" smtClean="0"/>
              <a:t>et al</a:t>
            </a:r>
            <a:r>
              <a:rPr kumimoji="1" lang="en-US" altLang="ja-JP" sz="1400" dirty="0" smtClean="0"/>
              <a:t>. 2016</a:t>
            </a:r>
            <a:endParaRPr kumimoji="1" lang="ja-JP" altLang="en-US" sz="14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45662" y="1848457"/>
            <a:ext cx="18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Tensor spectrum:</a:t>
            </a:r>
            <a:endParaRPr kumimoji="1" lang="ja-JP" altLang="en-US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194915" y="3630372"/>
            <a:ext cx="1015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 r = O(0.01) )</a:t>
            </a:r>
            <a:endParaRPr kumimoji="1" lang="ja-JP" altLang="en-US" sz="1200" dirty="0"/>
          </a:p>
        </p:txBody>
      </p:sp>
      <p:pic>
        <p:nvPicPr>
          <p:cNvPr id="45" name="図 4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91" y="3499828"/>
            <a:ext cx="2652664" cy="215979"/>
          </a:xfrm>
          <a:prstGeom prst="rect">
            <a:avLst/>
          </a:prstGeom>
        </p:spPr>
      </p:pic>
      <p:sp>
        <p:nvSpPr>
          <p:cNvPr id="46" name="テキスト ボックス 45"/>
          <p:cNvSpPr txBox="1"/>
          <p:nvPr/>
        </p:nvSpPr>
        <p:spPr>
          <a:xfrm>
            <a:off x="6047430" y="5924581"/>
            <a:ext cx="163202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Svrcek</a:t>
            </a:r>
            <a:r>
              <a:rPr kumimoji="1" lang="en-US" altLang="ja-JP" sz="1200" dirty="0" smtClean="0"/>
              <a:t> &amp; Witten (2005)</a:t>
            </a:r>
            <a:endParaRPr kumimoji="1" lang="ja-JP" altLang="en-US" sz="12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48846" y="5836592"/>
            <a:ext cx="5781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Natural scale predicted by the </a:t>
            </a:r>
            <a:r>
              <a:rPr lang="en-US" altLang="ja-JP" sz="2000" b="1" dirty="0" err="1">
                <a:solidFill>
                  <a:srgbClr val="FF0000"/>
                </a:solidFill>
              </a:rPr>
              <a:t>h</a:t>
            </a:r>
            <a:r>
              <a:rPr lang="en-US" altLang="ja-JP" sz="2000" b="1" dirty="0" err="1" smtClean="0">
                <a:solidFill>
                  <a:srgbClr val="FF0000"/>
                </a:solidFill>
              </a:rPr>
              <a:t>eterotic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superstring!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 flipV="1">
            <a:off x="2764462" y="5181556"/>
            <a:ext cx="0" cy="655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図 4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85" y="6340189"/>
            <a:ext cx="3623734" cy="380232"/>
          </a:xfrm>
          <a:prstGeom prst="rect">
            <a:avLst/>
          </a:prstGeom>
        </p:spPr>
      </p:pic>
      <p:cxnSp>
        <p:nvCxnSpPr>
          <p:cNvPr id="52" name="直線コネクタ 51"/>
          <p:cNvCxnSpPr/>
          <p:nvPr/>
        </p:nvCxnSpPr>
        <p:spPr>
          <a:xfrm>
            <a:off x="2640341" y="5165849"/>
            <a:ext cx="8879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40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b="1" u="sng" dirty="0" smtClean="0"/>
              <a:t>Our question and study</a:t>
            </a:r>
            <a:endParaRPr kumimoji="1" lang="ja-JP" altLang="en-US" b="1" u="sng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1" y="4342474"/>
            <a:ext cx="82295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kumimoji="1" lang="en-US" altLang="ja-JP" sz="2000" dirty="0" smtClean="0"/>
              <a:t>We explore the concrete model building based on the </a:t>
            </a:r>
            <a:r>
              <a:rPr kumimoji="1" lang="en-US" altLang="ja-JP" sz="2000" dirty="0" err="1" smtClean="0"/>
              <a:t>heterotic</a:t>
            </a:r>
            <a:r>
              <a:rPr kumimoji="1" lang="en-US" altLang="ja-JP" sz="2000" dirty="0" smtClean="0"/>
              <a:t> string theory and reconsider the form of </a:t>
            </a:r>
            <a:r>
              <a:rPr kumimoji="1" lang="en-US" altLang="ja-JP" sz="2000" dirty="0" err="1" smtClean="0"/>
              <a:t>axion</a:t>
            </a:r>
            <a:r>
              <a:rPr kumimoji="1" lang="en-US" altLang="ja-JP" sz="2000" dirty="0" smtClean="0"/>
              <a:t>-gauge couplings.</a:t>
            </a:r>
          </a:p>
          <a:p>
            <a:pPr marL="285750" indent="-285750">
              <a:buFont typeface="Wingdings" charset="2"/>
              <a:buChar char="ü"/>
            </a:pPr>
            <a:endParaRPr lang="en-US" altLang="ja-JP" sz="2000" dirty="0"/>
          </a:p>
          <a:p>
            <a:pPr marL="285750" indent="-285750">
              <a:buFont typeface="Wingdings" charset="2"/>
              <a:buChar char="ü"/>
            </a:pPr>
            <a:r>
              <a:rPr kumimoji="1" lang="en-US" altLang="ja-JP" sz="2000" dirty="0" smtClean="0"/>
              <a:t>We found that rich varieties of blue tensor spectra </a:t>
            </a:r>
            <a:r>
              <a:rPr lang="en-US" altLang="ja-JP" sz="2000" dirty="0"/>
              <a:t>could be </a:t>
            </a:r>
            <a:r>
              <a:rPr lang="en-US" altLang="ja-JP" sz="2000" dirty="0" smtClean="0"/>
              <a:t>provided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sourced </a:t>
            </a:r>
            <a:r>
              <a:rPr kumimoji="1" lang="en-US" altLang="ja-JP" sz="2000" dirty="0" smtClean="0"/>
              <a:t>by gauge fields coupled to two types of </a:t>
            </a:r>
            <a:r>
              <a:rPr kumimoji="1" lang="en-US" altLang="ja-JP" sz="2000" dirty="0" err="1" smtClean="0"/>
              <a:t>axions</a:t>
            </a:r>
            <a:r>
              <a:rPr kumimoji="1" lang="en-US" altLang="ja-JP" sz="2000" dirty="0" smtClean="0"/>
              <a:t>.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4659" y="3687739"/>
            <a:ext cx="148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In t</a:t>
            </a:r>
            <a:r>
              <a:rPr kumimoji="1" lang="en-US" altLang="ja-JP" b="1" dirty="0" smtClean="0"/>
              <a:t>his work</a:t>
            </a:r>
            <a:r>
              <a:rPr kumimoji="1" lang="is-IS" altLang="ja-JP" b="1" dirty="0" smtClean="0"/>
              <a:t>…</a:t>
            </a:r>
            <a:endParaRPr kumimoji="1" lang="ja-JP" altLang="en-US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4659" y="1793336"/>
            <a:ext cx="1222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Question</a:t>
            </a:r>
            <a:r>
              <a:rPr kumimoji="1" lang="is-IS" altLang="ja-JP" b="1" dirty="0" smtClean="0"/>
              <a:t>…</a:t>
            </a:r>
            <a:endParaRPr kumimoji="1" lang="ja-JP" altLang="en-US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92017" y="2470722"/>
            <a:ext cx="71994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Testable blue tensor spectrum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↔︎ EFT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of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the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err="1" smtClean="0"/>
              <a:t>heterotic</a:t>
            </a:r>
            <a:r>
              <a:rPr kumimoji="1" lang="en-US" altLang="ja-JP" sz="2000" dirty="0" smtClean="0"/>
              <a:t> string theory 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64633" y="2341435"/>
            <a:ext cx="5790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cs typeface="ＤＦＰ勘亭流" charset="2"/>
              </a:rPr>
              <a:t>? :</a:t>
            </a:r>
            <a:endParaRPr kumimoji="1" lang="ja-JP" altLang="en-US" sz="3200" b="1" dirty="0">
              <a:cs typeface="ＤＦＰ勘亭流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07856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1" lang="en-US" altLang="ja-JP" b="1" u="sng" dirty="0" err="1" smtClean="0"/>
              <a:t>Axions</a:t>
            </a:r>
            <a:r>
              <a:rPr kumimoji="1" lang="en-US" altLang="ja-JP" b="1" u="sng" dirty="0" smtClean="0"/>
              <a:t> from the </a:t>
            </a:r>
            <a:r>
              <a:rPr kumimoji="1" lang="en-US" altLang="ja-JP" b="1" u="sng" dirty="0" err="1" smtClean="0"/>
              <a:t>heterotic</a:t>
            </a:r>
            <a:r>
              <a:rPr kumimoji="1" lang="en-US" altLang="ja-JP" b="1" u="sng" dirty="0" smtClean="0"/>
              <a:t> superstring</a:t>
            </a:r>
            <a:endParaRPr kumimoji="1" lang="ja-JP" altLang="en-US" b="1" u="sng" dirty="0"/>
          </a:p>
        </p:txBody>
      </p:sp>
      <p:cxnSp>
        <p:nvCxnSpPr>
          <p:cNvPr id="4" name="直線矢印コネクタ 3"/>
          <p:cNvCxnSpPr/>
          <p:nvPr/>
        </p:nvCxnSpPr>
        <p:spPr>
          <a:xfrm flipV="1">
            <a:off x="5954012" y="2842329"/>
            <a:ext cx="2274723" cy="1171773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8697" y="2842329"/>
            <a:ext cx="888474" cy="886991"/>
          </a:xfrm>
          <a:prstGeom prst="rect">
            <a:avLst/>
          </a:prstGeom>
        </p:spPr>
      </p:pic>
      <p:sp>
        <p:nvSpPr>
          <p:cNvPr id="6" name="円弧 5"/>
          <p:cNvSpPr/>
          <p:nvPr/>
        </p:nvSpPr>
        <p:spPr>
          <a:xfrm rot="16200000">
            <a:off x="6220886" y="2751974"/>
            <a:ext cx="1221226" cy="1078106"/>
          </a:xfrm>
          <a:prstGeom prst="arc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96190" y="2034557"/>
            <a:ext cx="3376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err="1" smtClean="0"/>
              <a:t>Axions</a:t>
            </a:r>
            <a:r>
              <a:rPr kumimoji="1" lang="en-US" altLang="ja-JP" sz="2000" b="1" dirty="0" smtClean="0"/>
              <a:t> arise from the B field:</a:t>
            </a:r>
            <a:endParaRPr kumimoji="1" lang="ja-JP" altLang="en-US" sz="2000" b="1" dirty="0"/>
          </a:p>
        </p:txBody>
      </p:sp>
      <p:pic>
        <p:nvPicPr>
          <p:cNvPr id="11" name="図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259" y="1235244"/>
            <a:ext cx="1298347" cy="33263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6" name="図 1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747" y="3232844"/>
            <a:ext cx="346201" cy="233309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53628" y="4960212"/>
            <a:ext cx="2729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“Model-independent” type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017991" y="1235244"/>
            <a:ext cx="168635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Choi &amp;Kim (1985),</a:t>
            </a:r>
            <a:r>
              <a:rPr kumimoji="1" lang="ja-JP" altLang="en-US" sz="1400" dirty="0" smtClean="0"/>
              <a:t> </a:t>
            </a:r>
            <a:r>
              <a:rPr kumimoji="1" lang="is-IS" altLang="ja-JP" sz="1400" dirty="0" smtClean="0"/>
              <a:t>…</a:t>
            </a:r>
            <a:endParaRPr kumimoji="1" lang="ja-JP" altLang="en-US" sz="1400" dirty="0"/>
          </a:p>
        </p:txBody>
      </p:sp>
      <p:pic>
        <p:nvPicPr>
          <p:cNvPr id="22" name="図 2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39" y="3546569"/>
            <a:ext cx="2768691" cy="283265"/>
          </a:xfrm>
          <a:prstGeom prst="rect">
            <a:avLst/>
          </a:prstGeom>
        </p:spPr>
      </p:pic>
      <p:pic>
        <p:nvPicPr>
          <p:cNvPr id="23" name="図 2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28" y="2760667"/>
            <a:ext cx="3050909" cy="347110"/>
          </a:xfrm>
          <a:prstGeom prst="rect">
            <a:avLst/>
          </a:prstGeom>
        </p:spPr>
      </p:pic>
      <p:pic>
        <p:nvPicPr>
          <p:cNvPr id="25" name="図 2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062" y="2867992"/>
            <a:ext cx="1303976" cy="197240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3485791" y="3542661"/>
            <a:ext cx="1461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: its</a:t>
            </a:r>
            <a:r>
              <a:rPr kumimoji="1" lang="ja-JP" altLang="en-US" sz="1400" dirty="0" smtClean="0"/>
              <a:t> </a:t>
            </a:r>
            <a:r>
              <a:rPr kumimoji="1" lang="en-US" altLang="ja-JP" sz="1400" dirty="0" smtClean="0"/>
              <a:t>field strength</a:t>
            </a:r>
            <a:endParaRPr kumimoji="1" lang="ja-JP" altLang="en-US" sz="1400" dirty="0"/>
          </a:p>
        </p:txBody>
      </p:sp>
      <p:pic>
        <p:nvPicPr>
          <p:cNvPr id="29" name="図 28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448" y="5103421"/>
            <a:ext cx="1595421" cy="226123"/>
          </a:xfrm>
          <a:prstGeom prst="rect">
            <a:avLst/>
          </a:prstGeom>
        </p:spPr>
      </p:pic>
      <p:pic>
        <p:nvPicPr>
          <p:cNvPr id="31" name="図 30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593" y="2700588"/>
            <a:ext cx="346682" cy="233634"/>
          </a:xfrm>
          <a:prstGeom prst="rect">
            <a:avLst/>
          </a:prstGeom>
        </p:spPr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468" y="3977098"/>
            <a:ext cx="2686050" cy="266700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566695" y="5571225"/>
            <a:ext cx="255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“Model-dependent” type</a:t>
            </a:r>
            <a:endParaRPr kumimoji="1" lang="ja-JP" altLang="en-US" dirty="0"/>
          </a:p>
        </p:txBody>
      </p:sp>
      <p:pic>
        <p:nvPicPr>
          <p:cNvPr id="41" name="図 40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803" y="5721929"/>
            <a:ext cx="1627564" cy="218628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553628" y="4774211"/>
            <a:ext cx="7815471" cy="136415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" name="直線コネクタ 32"/>
          <p:cNvCxnSpPr/>
          <p:nvPr/>
        </p:nvCxnSpPr>
        <p:spPr>
          <a:xfrm>
            <a:off x="1645675" y="5959932"/>
            <a:ext cx="0" cy="4217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1164260" y="6319003"/>
            <a:ext cx="1400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compactification</a:t>
            </a:r>
            <a:endParaRPr kumimoji="1" lang="ja-JP" altLang="en-US" sz="1400" dirty="0"/>
          </a:p>
        </p:txBody>
      </p:sp>
      <p:pic>
        <p:nvPicPr>
          <p:cNvPr id="43" name="図 42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012" y="2252379"/>
            <a:ext cx="1842735" cy="185433"/>
          </a:xfrm>
          <a:prstGeom prst="rect">
            <a:avLst/>
          </a:prstGeom>
        </p:spPr>
      </p:pic>
      <p:sp>
        <p:nvSpPr>
          <p:cNvPr id="44" name="正方形/長方形 43"/>
          <p:cNvSpPr/>
          <p:nvPr/>
        </p:nvSpPr>
        <p:spPr>
          <a:xfrm>
            <a:off x="5809007" y="1990709"/>
            <a:ext cx="2523060" cy="217360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36695" y="4301067"/>
            <a:ext cx="2196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u="sng" dirty="0" smtClean="0">
                <a:solidFill>
                  <a:srgbClr val="000090"/>
                </a:solidFill>
              </a:rPr>
              <a:t>Two types of </a:t>
            </a:r>
            <a:r>
              <a:rPr kumimoji="1" lang="en-US" altLang="ja-JP" sz="2000" b="1" u="sng" dirty="0" err="1" smtClean="0">
                <a:solidFill>
                  <a:srgbClr val="000090"/>
                </a:solidFill>
              </a:rPr>
              <a:t>axion</a:t>
            </a:r>
            <a:endParaRPr kumimoji="1" lang="ja-JP" altLang="en-US" sz="2000" b="1" u="sng" dirty="0">
              <a:solidFill>
                <a:srgbClr val="000090"/>
              </a:solidFill>
            </a:endParaRPr>
          </a:p>
        </p:txBody>
      </p:sp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225" y="5004696"/>
            <a:ext cx="2889439" cy="324848"/>
          </a:xfrm>
          <a:prstGeom prst="rect">
            <a:avLst/>
          </a:prstGeom>
        </p:spPr>
      </p:pic>
      <p:pic>
        <p:nvPicPr>
          <p:cNvPr id="8" name="図 7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957" y="5628620"/>
            <a:ext cx="2824873" cy="33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05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ja-JP" b="1" u="sng" dirty="0" err="1"/>
              <a:t>Axions</a:t>
            </a:r>
            <a:r>
              <a:rPr lang="en-US" altLang="ja-JP" b="1" u="sng" dirty="0"/>
              <a:t> from the </a:t>
            </a:r>
            <a:r>
              <a:rPr lang="en-US" altLang="ja-JP" b="1" u="sng" dirty="0" err="1"/>
              <a:t>heterotic</a:t>
            </a:r>
            <a:r>
              <a:rPr lang="en-US" altLang="ja-JP" b="1" u="sng" dirty="0"/>
              <a:t> superstring</a:t>
            </a:r>
            <a:endParaRPr kumimoji="1" lang="ja-JP" altLang="en-US" b="1" u="sng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23334" y="4250820"/>
            <a:ext cx="4118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u="sng" dirty="0" smtClean="0">
                <a:solidFill>
                  <a:srgbClr val="000090"/>
                </a:solidFill>
              </a:rPr>
              <a:t>4-dim. </a:t>
            </a:r>
            <a:r>
              <a:rPr lang="en-US" altLang="ja-JP" sz="2000" b="1" u="sng" dirty="0">
                <a:solidFill>
                  <a:srgbClr val="000090"/>
                </a:solidFill>
              </a:rPr>
              <a:t>r</a:t>
            </a:r>
            <a:r>
              <a:rPr lang="en-US" altLang="ja-JP" sz="2000" b="1" u="sng" dirty="0" smtClean="0">
                <a:solidFill>
                  <a:srgbClr val="000090"/>
                </a:solidFill>
              </a:rPr>
              <a:t>educed </a:t>
            </a:r>
            <a:r>
              <a:rPr lang="en-US" altLang="ja-JP" sz="2000" b="1" u="sng" dirty="0" err="1" smtClean="0">
                <a:solidFill>
                  <a:srgbClr val="000090"/>
                </a:solidFill>
              </a:rPr>
              <a:t>axion</a:t>
            </a:r>
            <a:r>
              <a:rPr lang="en-US" altLang="ja-JP" sz="2000" b="1" u="sng" dirty="0" smtClean="0">
                <a:solidFill>
                  <a:srgbClr val="000090"/>
                </a:solidFill>
              </a:rPr>
              <a:t>-gauge coupling</a:t>
            </a:r>
            <a:endParaRPr kumimoji="1" lang="ja-JP" altLang="en-US" sz="2000" b="1" u="sng" dirty="0">
              <a:solidFill>
                <a:srgbClr val="00009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66015" y="3347623"/>
            <a:ext cx="2193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Anomaly</a:t>
            </a:r>
            <a:r>
              <a:rPr kumimoji="1" lang="ja-JP" altLang="en-US" sz="1400" dirty="0" smtClean="0"/>
              <a:t> </a:t>
            </a:r>
            <a:r>
              <a:rPr kumimoji="1" lang="en-US" altLang="ja-JP" sz="1400" dirty="0" smtClean="0"/>
              <a:t>cancellation</a:t>
            </a:r>
            <a:r>
              <a:rPr kumimoji="1" lang="ja-JP" altLang="en-US" sz="1400" dirty="0" smtClean="0"/>
              <a:t> </a:t>
            </a:r>
            <a:r>
              <a:rPr kumimoji="1" lang="en-US" altLang="ja-JP" sz="1400" dirty="0" smtClean="0"/>
              <a:t>term:</a:t>
            </a:r>
            <a:endParaRPr kumimoji="1" lang="ja-JP" altLang="en-US" sz="1400" dirty="0"/>
          </a:p>
        </p:txBody>
      </p:sp>
      <p:pic>
        <p:nvPicPr>
          <p:cNvPr id="8" name="図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434" y="5663541"/>
            <a:ext cx="2469977" cy="583290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7017991" y="1235244"/>
            <a:ext cx="168635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Choi &amp;Kim (1985),</a:t>
            </a:r>
            <a:r>
              <a:rPr kumimoji="1" lang="ja-JP" altLang="en-US" sz="1400" dirty="0" smtClean="0"/>
              <a:t> </a:t>
            </a:r>
            <a:r>
              <a:rPr kumimoji="1" lang="is-IS" altLang="ja-JP" sz="1400" dirty="0" smtClean="0"/>
              <a:t>…</a:t>
            </a:r>
            <a:endParaRPr kumimoji="1" lang="ja-JP" altLang="en-US" sz="1400" dirty="0"/>
          </a:p>
        </p:txBody>
      </p:sp>
      <p:pic>
        <p:nvPicPr>
          <p:cNvPr id="27" name="図 2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930" y="4027320"/>
            <a:ext cx="2093191" cy="265601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</p:pic>
      <p:pic>
        <p:nvPicPr>
          <p:cNvPr id="31" name="図 3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608" y="3226460"/>
            <a:ext cx="5527527" cy="596496"/>
          </a:xfrm>
          <a:prstGeom prst="rect">
            <a:avLst/>
          </a:prstGeom>
        </p:spPr>
      </p:pic>
      <p:pic>
        <p:nvPicPr>
          <p:cNvPr id="26" name="図 2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259" y="1235244"/>
            <a:ext cx="1298347" cy="33263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0" name="図 2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434" y="4861686"/>
            <a:ext cx="2453044" cy="579291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556294" y="2585437"/>
            <a:ext cx="1364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Bianchi identity:</a:t>
            </a:r>
            <a:endParaRPr kumimoji="1" lang="ja-JP" altLang="en-US" sz="1400" dirty="0"/>
          </a:p>
        </p:txBody>
      </p:sp>
      <p:pic>
        <p:nvPicPr>
          <p:cNvPr id="36" name="図 3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469" y="2537876"/>
            <a:ext cx="2801619" cy="306560"/>
          </a:xfrm>
          <a:prstGeom prst="rect">
            <a:avLst/>
          </a:prstGeom>
        </p:spPr>
      </p:pic>
      <p:pic>
        <p:nvPicPr>
          <p:cNvPr id="37" name="図 3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314" y="2970246"/>
            <a:ext cx="1084821" cy="242569"/>
          </a:xfrm>
          <a:prstGeom prst="rect">
            <a:avLst/>
          </a:prstGeom>
        </p:spPr>
      </p:pic>
      <p:pic>
        <p:nvPicPr>
          <p:cNvPr id="38" name="図 37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86" y="2585437"/>
            <a:ext cx="2781573" cy="286338"/>
          </a:xfrm>
          <a:prstGeom prst="rect">
            <a:avLst/>
          </a:prstGeom>
        </p:spPr>
      </p:pic>
      <p:pic>
        <p:nvPicPr>
          <p:cNvPr id="39" name="図 3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772" y="4915775"/>
            <a:ext cx="876252" cy="224494"/>
          </a:xfrm>
          <a:prstGeom prst="rect">
            <a:avLst/>
          </a:prstGeom>
        </p:spPr>
      </p:pic>
      <p:cxnSp>
        <p:nvCxnSpPr>
          <p:cNvPr id="40" name="直線矢印コネクタ 39"/>
          <p:cNvCxnSpPr/>
          <p:nvPr/>
        </p:nvCxnSpPr>
        <p:spPr>
          <a:xfrm flipH="1" flipV="1">
            <a:off x="7340600" y="4428296"/>
            <a:ext cx="124050" cy="42033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flipV="1">
            <a:off x="8188099" y="4428296"/>
            <a:ext cx="124672" cy="42033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564629" y="4920351"/>
            <a:ext cx="2747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Model-independent </a:t>
            </a:r>
            <a:r>
              <a:rPr kumimoji="1" lang="en-US" altLang="ja-JP" dirty="0" err="1" smtClean="0"/>
              <a:t>axion</a:t>
            </a:r>
            <a:r>
              <a:rPr kumimoji="1" lang="en-US" altLang="ja-JP" dirty="0" smtClean="0"/>
              <a:t>: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35345" y="5737485"/>
            <a:ext cx="2512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Model-dependent </a:t>
            </a:r>
            <a:r>
              <a:rPr kumimoji="1" lang="en-US" altLang="ja-JP" dirty="0" err="1" smtClean="0"/>
              <a:t>axion</a:t>
            </a:r>
            <a:r>
              <a:rPr kumimoji="1" lang="en-US" altLang="ja-JP" dirty="0" smtClean="0"/>
              <a:t>: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/>
        </p:nvSpPr>
        <p:spPr>
          <a:xfrm>
            <a:off x="481251" y="4746444"/>
            <a:ext cx="5919546" cy="1671293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4986866" y="5771350"/>
            <a:ext cx="333478" cy="341694"/>
          </a:xfrm>
          <a:prstGeom prst="roundRect">
            <a:avLst/>
          </a:prstGeom>
          <a:solidFill>
            <a:srgbClr val="FF6600">
              <a:alpha val="9000"/>
            </a:srgb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4986866" y="4990324"/>
            <a:ext cx="333478" cy="341694"/>
          </a:xfrm>
          <a:prstGeom prst="roundRect">
            <a:avLst/>
          </a:prstGeom>
          <a:solidFill>
            <a:srgbClr val="FF6600">
              <a:alpha val="9000"/>
            </a:srgb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9932" y="1869724"/>
            <a:ext cx="3604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Origin of </a:t>
            </a:r>
            <a:r>
              <a:rPr kumimoji="1" lang="en-US" altLang="ja-JP" sz="2000" b="1" dirty="0" err="1" smtClean="0"/>
              <a:t>axion</a:t>
            </a:r>
            <a:r>
              <a:rPr kumimoji="1" lang="en-US" altLang="ja-JP" sz="2000" b="1" dirty="0" smtClean="0"/>
              <a:t>-gauge couplings:</a:t>
            </a:r>
            <a:endParaRPr kumimoji="1" lang="ja-JP" altLang="en-US" sz="20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483778" y="6028267"/>
            <a:ext cx="2570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(omitting Lorentz indices)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937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11143</TotalTime>
  <Words>520</Words>
  <Application>Microsoft Macintosh PowerPoint</Application>
  <PresentationFormat>画面に合わせる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ホワイト</vt:lpstr>
      <vt:lpstr>Blue Tensor Spectra  (with slightly parity-violated)  from axion-gauge couplings</vt:lpstr>
      <vt:lpstr>Primordial GWs from the inflation</vt:lpstr>
      <vt:lpstr>Is it detectable directly?</vt:lpstr>
      <vt:lpstr>Additional sources of GWs</vt:lpstr>
      <vt:lpstr>Testable chiral blue tensor spectrum </vt:lpstr>
      <vt:lpstr>Testable chiral blue tensor spectrum </vt:lpstr>
      <vt:lpstr>Our question and study</vt:lpstr>
      <vt:lpstr>Axions from the heterotic superstring</vt:lpstr>
      <vt:lpstr>Axions from the heterotic superstring</vt:lpstr>
      <vt:lpstr>Source of GWs from superstring</vt:lpstr>
      <vt:lpstr>Source of GWs from superstring</vt:lpstr>
      <vt:lpstr>Main Results</vt:lpstr>
      <vt:lpstr>Summary &amp; Outlook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Tensor Spectrum from the axion-gauge coupling</dc:title>
  <dc:creator>小幡 一平</dc:creator>
  <cp:lastModifiedBy>小幡 一平</cp:lastModifiedBy>
  <cp:revision>316</cp:revision>
  <dcterms:created xsi:type="dcterms:W3CDTF">2016-10-18T02:52:11Z</dcterms:created>
  <dcterms:modified xsi:type="dcterms:W3CDTF">2016-11-29T02:50:48Z</dcterms:modified>
</cp:coreProperties>
</file>