
<file path=[Content_Types].xml><?xml version="1.0" encoding="utf-8"?>
<Types xmlns="http://schemas.openxmlformats.org/package/2006/content-types">
  <Default Extension="xml" ContentType="application/xml"/>
  <Default Extension="wmv" ContentType="video/unknown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859" r:id="rId6"/>
  </p:sldMasterIdLst>
  <p:notesMasterIdLst>
    <p:notesMasterId r:id="rId27"/>
  </p:notesMasterIdLst>
  <p:sldIdLst>
    <p:sldId id="256" r:id="rId7"/>
    <p:sldId id="274" r:id="rId8"/>
    <p:sldId id="308" r:id="rId9"/>
    <p:sldId id="309" r:id="rId10"/>
    <p:sldId id="262" r:id="rId11"/>
    <p:sldId id="356" r:id="rId12"/>
    <p:sldId id="361" r:id="rId13"/>
    <p:sldId id="276" r:id="rId14"/>
    <p:sldId id="264" r:id="rId15"/>
    <p:sldId id="295" r:id="rId16"/>
    <p:sldId id="363" r:id="rId17"/>
    <p:sldId id="372" r:id="rId18"/>
    <p:sldId id="364" r:id="rId19"/>
    <p:sldId id="343" r:id="rId20"/>
    <p:sldId id="273" r:id="rId21"/>
    <p:sldId id="333" r:id="rId22"/>
    <p:sldId id="362" r:id="rId23"/>
    <p:sldId id="257" r:id="rId24"/>
    <p:sldId id="325" r:id="rId25"/>
    <p:sldId id="32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C51A3E2-C1D1-7B4D-B730-AC8D44B08886}">
          <p14:sldIdLst>
            <p14:sldId id="256"/>
          </p14:sldIdLst>
        </p14:section>
        <p14:section name="Context" id="{D4E920C6-9CF2-5946-A52E-02644B692CDC}">
          <p14:sldIdLst>
            <p14:sldId id="274"/>
            <p14:sldId id="308"/>
            <p14:sldId id="309"/>
            <p14:sldId id="262"/>
            <p14:sldId id="356"/>
            <p14:sldId id="361"/>
            <p14:sldId id="276"/>
            <p14:sldId id="264"/>
          </p14:sldIdLst>
        </p14:section>
        <p14:section name="Method" id="{CE8182B2-6A00-A747-BE18-F25831A5720A}">
          <p14:sldIdLst>
            <p14:sldId id="295"/>
            <p14:sldId id="363"/>
          </p14:sldIdLst>
        </p14:section>
        <p14:section name="Results" id="{8D25421E-1712-D94F-8EC6-BBB6882BE780}">
          <p14:sldIdLst>
            <p14:sldId id="372"/>
            <p14:sldId id="364"/>
            <p14:sldId id="343"/>
            <p14:sldId id="273"/>
          </p14:sldIdLst>
        </p14:section>
        <p14:section name="Bonus Slides" id="{9FB75248-2ACA-144F-8FE4-08216CF28256}">
          <p14:sldIdLst>
            <p14:sldId id="333"/>
            <p14:sldId id="362"/>
            <p14:sldId id="257"/>
            <p14:sldId id="325"/>
            <p14:sldId id="32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FF0080"/>
    <a:srgbClr val="FFFF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2834" autoAdjust="0"/>
  </p:normalViewPr>
  <p:slideViewPr>
    <p:cSldViewPr snapToGrid="0" snapToObjects="1">
      <p:cViewPr varScale="1">
        <p:scale>
          <a:sx n="49" d="100"/>
          <a:sy n="49" d="100"/>
        </p:scale>
        <p:origin x="-2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7588746298667"/>
          <c:y val="0.233629502786866"/>
          <c:w val="0.737854377215888"/>
          <c:h val="0.7059897776503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63317237573293"/>
                  <c:y val="0.068665126994903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Dark Matter
</a:t>
                    </a:r>
                    <a:r>
                      <a:rPr lang="en-US" dirty="0" smtClean="0"/>
                      <a:t>26%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762732564051"/>
                  <c:y val="0.043206341466180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>
                  <a:defRPr b="1" i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Ordinary Matter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69.0</c:v>
                </c:pt>
                <c:pt idx="1">
                  <c:v>26.0</c:v>
                </c:pt>
                <c:pt idx="2">
                  <c:v>5.0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98E79-54DC-1941-97B6-892B409DB25C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859A4-D897-0949-B453-14C7BAF59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3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79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93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58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73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8009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994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4546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24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3193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16929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5596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31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859A4-D897-0949-B453-14C7BAF5988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116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3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17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71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531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91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9388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2414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5487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4541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763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992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29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818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749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51126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08871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4660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5307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0545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9526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6211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866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73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9008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277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3616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16293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549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2690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40656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069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32246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427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626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01426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01185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78659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6487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8145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416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88328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98958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84925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17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341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58542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63813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55591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7169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53712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36383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8177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97907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4914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5505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796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72546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51408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0788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31160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38849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60997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914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0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8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59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/>
              <a:t>27/11/16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1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4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85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782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406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C655-B4D8-784B-92F8-F75C904F6F0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27/11/16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9B6FE-8706-9343-B4E8-D2ADD6F7C7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538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2.wdp"/><Relationship Id="rId5" Type="http://schemas.openxmlformats.org/officeDocument/2006/relationships/image" Target="../media/image12.png"/><Relationship Id="rId6" Type="http://schemas.microsoft.com/office/2007/relationships/hdphoto" Target="../media/hdphoto3.wdp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microsoft.com/office/2007/relationships/hdphoto" Target="../media/hdphoto4.wdp"/><Relationship Id="rId6" Type="http://schemas.openxmlformats.org/officeDocument/2006/relationships/image" Target="../media/image19.png"/><Relationship Id="rId7" Type="http://schemas.openxmlformats.org/officeDocument/2006/relationships/image" Target="../media/image20.jpeg"/><Relationship Id="rId8" Type="http://schemas.microsoft.com/office/2007/relationships/hdphoto" Target="../media/hdphoto5.wdp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24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4754"/>
            <a:ext cx="7772400" cy="1470025"/>
          </a:xfrm>
          <a:solidFill>
            <a:schemeClr val="tx1">
              <a:alpha val="89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Unveiling the Signatures of an Evolving and Interacting Dark Sector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1257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Eromanga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Adermann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Supervisors: Geraint Lewis, Pascal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Elahi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&amp; Chris Power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Sydney Institute for Astronomy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The University of Sydney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25332" y="4209304"/>
            <a:ext cx="1777757" cy="169773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University_of_Sydney_new_logo_stack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443" y="4209304"/>
            <a:ext cx="1777757" cy="169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727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07369" y="1995708"/>
            <a:ext cx="3982991" cy="136071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Void Finding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4" b="23169"/>
          <a:stretch/>
        </p:blipFill>
        <p:spPr>
          <a:xfrm>
            <a:off x="571503" y="1995708"/>
            <a:ext cx="3864428" cy="13607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7074" y="1451423"/>
            <a:ext cx="391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The Hessian Matrix</a:t>
            </a:r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630717" y="4045857"/>
            <a:ext cx="0" cy="1977572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594431" y="6005286"/>
            <a:ext cx="3947892" cy="0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2648856" y="4880429"/>
            <a:ext cx="3011714" cy="907143"/>
          </a:xfrm>
          <a:custGeom>
            <a:avLst/>
            <a:gdLst>
              <a:gd name="connsiteX0" fmla="*/ 0 w 3011714"/>
              <a:gd name="connsiteY0" fmla="*/ 0 h 907143"/>
              <a:gd name="connsiteX1" fmla="*/ 1614714 w 3011714"/>
              <a:gd name="connsiteY1" fmla="*/ 907143 h 907143"/>
              <a:gd name="connsiteX2" fmla="*/ 3011714 w 3011714"/>
              <a:gd name="connsiteY2" fmla="*/ 0 h 90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1714" h="907143">
                <a:moveTo>
                  <a:pt x="0" y="0"/>
                </a:moveTo>
                <a:cubicBezTo>
                  <a:pt x="556381" y="453571"/>
                  <a:pt x="1112762" y="907143"/>
                  <a:pt x="1614714" y="907143"/>
                </a:cubicBezTo>
                <a:cubicBezTo>
                  <a:pt x="2116666" y="907143"/>
                  <a:pt x="2564190" y="453571"/>
                  <a:pt x="3011714" y="0"/>
                </a:cubicBezTo>
              </a:path>
            </a:pathLst>
          </a:custGeom>
          <a:ln w="76200" cmpd="sng">
            <a:solidFill>
              <a:srgbClr val="CCFFC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741717" y="4318000"/>
            <a:ext cx="76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i="1" dirty="0" smtClean="0">
                <a:solidFill>
                  <a:srgbClr val="FFFFFF"/>
                </a:solidFill>
              </a:rPr>
              <a:t>ρ</a:t>
            </a:r>
            <a:endParaRPr lang="en-US" sz="3200" i="1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13859" y="5939983"/>
            <a:ext cx="76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i="1" dirty="0" smtClean="0">
                <a:solidFill>
                  <a:srgbClr val="FFFFFF"/>
                </a:solidFill>
              </a:rPr>
              <a:t>x</a:t>
            </a:r>
            <a:r>
              <a:rPr lang="en-US" sz="3200" i="1" baseline="-25000" dirty="0" smtClean="0">
                <a:solidFill>
                  <a:srgbClr val="FFFFFF"/>
                </a:solidFill>
              </a:rPr>
              <a:t>i</a:t>
            </a:r>
            <a:endParaRPr lang="en-US" sz="3200" i="1" baseline="-250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87474" y="2816815"/>
            <a:ext cx="391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</a:t>
            </a:r>
            <a:r>
              <a:rPr lang="en-US" sz="2800" baseline="-25000" dirty="0" smtClean="0">
                <a:solidFill>
                  <a:schemeClr val="bg1"/>
                </a:solidFill>
              </a:rPr>
              <a:t>1</a:t>
            </a:r>
            <a:r>
              <a:rPr lang="en-US" sz="2800" dirty="0" smtClean="0">
                <a:solidFill>
                  <a:schemeClr val="bg1"/>
                </a:solidFill>
              </a:rPr>
              <a:t> &gt; 0, e</a:t>
            </a:r>
            <a:r>
              <a:rPr 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 &gt; 0, e</a:t>
            </a:r>
            <a:r>
              <a:rPr lang="en-US" sz="2800" baseline="-25000" dirty="0" smtClean="0">
                <a:solidFill>
                  <a:schemeClr val="bg1"/>
                </a:solidFill>
              </a:rPr>
              <a:t>3</a:t>
            </a:r>
            <a:r>
              <a:rPr lang="en-US" sz="2800" dirty="0" smtClean="0">
                <a:solidFill>
                  <a:schemeClr val="bg1"/>
                </a:solidFill>
              </a:rPr>
              <a:t> &gt; 0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6785428" y="2254387"/>
            <a:ext cx="362857" cy="59403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989283" y="1648069"/>
            <a:ext cx="391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Voids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058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3" grpId="0"/>
      <p:bldP spid="35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Examples of Voids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Void800_Image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251" b="74714" l="23469" r="752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97" t="16818" r="18284" b="18853"/>
          <a:stretch/>
        </p:blipFill>
        <p:spPr>
          <a:xfrm>
            <a:off x="108416" y="1742928"/>
            <a:ext cx="4290303" cy="4051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Void23603.pn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5447" b="74501" l="23666" r="713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19316" r="22653" b="19367"/>
          <a:stretch/>
        </p:blipFill>
        <p:spPr>
          <a:xfrm>
            <a:off x="4553598" y="1742928"/>
            <a:ext cx="4305792" cy="40811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619520" y="1742928"/>
            <a:ext cx="0" cy="3802352"/>
          </a:xfrm>
          <a:prstGeom prst="straightConnector1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070032" y="1738983"/>
            <a:ext cx="15746" cy="3775317"/>
          </a:xfrm>
          <a:prstGeom prst="straightConnector1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0032" y="5498809"/>
            <a:ext cx="3880064" cy="0"/>
          </a:xfrm>
          <a:prstGeom prst="straightConnector1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04032" y="5498809"/>
            <a:ext cx="3895059" cy="15490"/>
          </a:xfrm>
          <a:prstGeom prst="straightConnector1">
            <a:avLst/>
          </a:prstGeom>
          <a:ln w="53975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959" y="1971682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330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26023" y="5359391"/>
            <a:ext cx="0" cy="24784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1104" y="2200565"/>
            <a:ext cx="27076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976112" y="2229055"/>
            <a:ext cx="22801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670919" y="5356891"/>
            <a:ext cx="0" cy="24784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6434" y="5297367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280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2442" y="5498810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10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6826" y="5279441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350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98672" y="5442431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240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68410" y="2002313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400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77023" y="5527289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290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16921" y="5529790"/>
            <a:ext cx="57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60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9331" y="5534607"/>
            <a:ext cx="171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baseline="30000" dirty="0" smtClean="0">
                <a:solidFill>
                  <a:schemeClr val="bg1"/>
                </a:solidFill>
              </a:rPr>
              <a:t>-1</a:t>
            </a:r>
            <a:r>
              <a:rPr lang="en-US" sz="2400" dirty="0" smtClean="0">
                <a:solidFill>
                  <a:schemeClr val="bg1"/>
                </a:solidFill>
              </a:rPr>
              <a:t>Mpc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526583" y="3422178"/>
            <a:ext cx="171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baseline="30000" dirty="0" smtClean="0">
                <a:solidFill>
                  <a:schemeClr val="bg1"/>
                </a:solidFill>
              </a:rPr>
              <a:t>-1</a:t>
            </a:r>
            <a:r>
              <a:rPr lang="en-US" sz="2400" dirty="0" smtClean="0">
                <a:solidFill>
                  <a:schemeClr val="bg1"/>
                </a:solidFill>
              </a:rPr>
              <a:t>Mpc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897022" y="3407005"/>
            <a:ext cx="171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baseline="30000" dirty="0" smtClean="0">
                <a:solidFill>
                  <a:schemeClr val="bg1"/>
                </a:solidFill>
              </a:rPr>
              <a:t>-1</a:t>
            </a:r>
            <a:r>
              <a:rPr lang="en-US" sz="2400" dirty="0" smtClean="0">
                <a:solidFill>
                  <a:schemeClr val="bg1"/>
                </a:solidFill>
              </a:rPr>
              <a:t>Mpc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9064" y="5542938"/>
            <a:ext cx="1714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baseline="30000" dirty="0" smtClean="0">
                <a:solidFill>
                  <a:schemeClr val="bg1"/>
                </a:solidFill>
              </a:rPr>
              <a:t>-1</a:t>
            </a:r>
            <a:r>
              <a:rPr lang="en-US" sz="2400" dirty="0" smtClean="0">
                <a:solidFill>
                  <a:schemeClr val="bg1"/>
                </a:solidFill>
              </a:rPr>
              <a:t>Mpc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7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Average Void Density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428516"/>
            <a:ext cx="83320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Calculate average density of each void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err="1" smtClean="0">
                <a:solidFill>
                  <a:srgbClr val="FFFFFF"/>
                </a:solidFill>
              </a:rPr>
              <a:t>Characterise</a:t>
            </a:r>
            <a:r>
              <a:rPr lang="en-US" sz="2800" dirty="0" smtClean="0">
                <a:solidFill>
                  <a:srgbClr val="FFFFFF"/>
                </a:solidFill>
              </a:rPr>
              <a:t> the distribution by fitting a probability density function (PDF) to the distribution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Compare the PDF predicted by ΛCDM to the PDFs predicted by </a:t>
            </a:r>
            <a:r>
              <a:rPr lang="en-US" sz="2800" dirty="0" err="1" smtClean="0">
                <a:solidFill>
                  <a:srgbClr val="FFFFFF"/>
                </a:solidFill>
              </a:rPr>
              <a:t>φCDM</a:t>
            </a:r>
            <a:r>
              <a:rPr lang="en-US" sz="2800" dirty="0" smtClean="0">
                <a:solidFill>
                  <a:srgbClr val="FFFFFF"/>
                </a:solidFill>
              </a:rPr>
              <a:t> and CDE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6000" y="4206817"/>
            <a:ext cx="7773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Best fit was a skewed Gaussian distribution: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83168" y="4730037"/>
            <a:ext cx="7658881" cy="1015911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47939" y="6003004"/>
            <a:ext cx="2307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FFFF"/>
                </a:solidFill>
              </a:rPr>
              <a:t>x</a:t>
            </a:r>
            <a:r>
              <a:rPr lang="en-US" sz="2400" dirty="0" smtClean="0">
                <a:solidFill>
                  <a:srgbClr val="FFFFFF"/>
                </a:solidFill>
              </a:rPr>
              <a:t> = log</a:t>
            </a:r>
            <a:r>
              <a:rPr lang="en-US" sz="2400" baseline="-25000" dirty="0" smtClean="0">
                <a:solidFill>
                  <a:srgbClr val="FFFFFF"/>
                </a:solidFill>
              </a:rPr>
              <a:t>10</a:t>
            </a:r>
            <a:r>
              <a:rPr lang="en-US" sz="2400" dirty="0" smtClean="0">
                <a:solidFill>
                  <a:srgbClr val="FFFFFF"/>
                </a:solidFill>
              </a:rPr>
              <a:t>(ρ/ρ</a:t>
            </a:r>
            <a:r>
              <a:rPr lang="en-US" sz="2400" baseline="-25000" dirty="0" smtClean="0">
                <a:solidFill>
                  <a:srgbClr val="FFFFFF"/>
                </a:solidFill>
              </a:rPr>
              <a:t>crit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/>
          <a:stretch/>
        </p:blipFill>
        <p:spPr>
          <a:xfrm>
            <a:off x="844623" y="4777856"/>
            <a:ext cx="7522631" cy="90663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6493751" y="5183526"/>
            <a:ext cx="600491" cy="942400"/>
          </a:xfrm>
          <a:prstGeom prst="straightConnector1">
            <a:avLst/>
          </a:prstGeom>
          <a:ln w="38100" cmpd="sng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90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-135102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Average Void Density PDFs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 descr="Avedens_3redshifts_fits_3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11" y="940711"/>
            <a:ext cx="7560000" cy="27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DensityPDFRatio_5000_yaxescut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09" y="3851544"/>
            <a:ext cx="7560002" cy="2736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398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What does this mean?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56542"/>
            <a:ext cx="83320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Any difference in the PDFs is due to difference in underlying cosmology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Scalar field reduces average void density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Coupling acts to increase the average void density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Potential probe of dark </a:t>
            </a:r>
            <a:r>
              <a:rPr lang="en-US" sz="2800" dirty="0" smtClean="0">
                <a:solidFill>
                  <a:srgbClr val="FFFFFF"/>
                </a:solidFill>
              </a:rPr>
              <a:t>sector/</a:t>
            </a:r>
            <a:r>
              <a:rPr lang="en-US" sz="2800" dirty="0" smtClean="0">
                <a:solidFill>
                  <a:srgbClr val="FFFFFF"/>
                </a:solidFill>
              </a:rPr>
              <a:t>cosmology! </a:t>
            </a:r>
          </a:p>
        </p:txBody>
      </p:sp>
      <p:pic>
        <p:nvPicPr>
          <p:cNvPr id="11" name="Picture 10" descr="Avedens_3redshifts_fits_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80" y="1286956"/>
            <a:ext cx="8154189" cy="3028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131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Summary and Future Work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54804"/>
            <a:ext cx="405322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FFFF"/>
                </a:solidFill>
              </a:rPr>
              <a:t>Studied voids in ΛCDM, Quintessence, CDE</a:t>
            </a:r>
            <a:endParaRPr lang="en-US" sz="2600" dirty="0">
              <a:solidFill>
                <a:srgbClr val="FFFFFF"/>
              </a:solidFill>
            </a:endParaRPr>
          </a:p>
        </p:txBody>
      </p:sp>
      <p:pic>
        <p:nvPicPr>
          <p:cNvPr id="5" name="Content Placeholder 6" descr="void.pkn.05.gif"/>
          <p:cNvPicPr>
            <a:picLocks noChangeAspect="1"/>
          </p:cNvPicPr>
          <p:nvPr/>
        </p:nvPicPr>
        <p:blipFill rotWithShape="1">
          <a:blip r:embed="rId3" cstate="print"/>
          <a:srcRect l="13505" t="9392" r="4316" b="9221"/>
          <a:stretch/>
        </p:blipFill>
        <p:spPr>
          <a:xfrm>
            <a:off x="4165505" y="1209483"/>
            <a:ext cx="1458993" cy="144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450163" y="3194884"/>
            <a:ext cx="37822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FFFF"/>
                </a:solidFill>
              </a:rPr>
              <a:t>Differences in average void density distribution</a:t>
            </a:r>
            <a:endParaRPr lang="en-US" sz="2600" dirty="0">
              <a:solidFill>
                <a:srgbClr val="FFFF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304014" y="2347356"/>
            <a:ext cx="1" cy="781529"/>
          </a:xfrm>
          <a:prstGeom prst="straightConnector1">
            <a:avLst/>
          </a:prstGeom>
          <a:ln w="38100" cmpd="sng">
            <a:solidFill>
              <a:srgbClr val="66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922939" y="3373161"/>
            <a:ext cx="40602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More detail on how void densities depend on dark sector physics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Feasibility of average void density as observational probe</a:t>
            </a:r>
            <a:r>
              <a:rPr lang="en-US" sz="2800" b="1" dirty="0" smtClean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712" y="5723873"/>
            <a:ext cx="43559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FFFF"/>
                </a:solidFill>
              </a:rPr>
              <a:t>Potential observational probe of dark </a:t>
            </a:r>
            <a:r>
              <a:rPr lang="en-US" sz="2600" dirty="0" smtClean="0">
                <a:solidFill>
                  <a:srgbClr val="FFFFFF"/>
                </a:solidFill>
              </a:rPr>
              <a:t>sector! </a:t>
            </a:r>
            <a:endParaRPr lang="en-US" sz="2600" dirty="0">
              <a:solidFill>
                <a:srgbClr val="FFFFFF"/>
              </a:solidFill>
            </a:endParaRPr>
          </a:p>
        </p:txBody>
      </p:sp>
      <p:pic>
        <p:nvPicPr>
          <p:cNvPr id="11" name="Picture 10" descr="Avedens_3redshifts_fits_3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28" y="4128411"/>
            <a:ext cx="4147403" cy="1630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03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3" grpId="0"/>
      <p:bldP spid="13" grpId="0"/>
      <p:bldP spid="1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630799"/>
            <a:ext cx="7772400" cy="1470025"/>
          </a:xfrm>
          <a:prstGeom prst="rect">
            <a:avLst/>
          </a:prstGeom>
          <a:solidFill>
            <a:schemeClr val="tx1">
              <a:alpha val="89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Thank you for Listening! </a:t>
            </a:r>
            <a:endParaRPr lang="en-U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5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Void Finding Pipeline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Unsmoothed_example_final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0" t="12015" r="10165" b="11654"/>
          <a:stretch/>
        </p:blipFill>
        <p:spPr>
          <a:xfrm>
            <a:off x="445194" y="1820779"/>
            <a:ext cx="2340000" cy="18000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09443" y="144400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Simulation Output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81382" y="3757448"/>
            <a:ext cx="1523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Calculate Hessian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6" name="Content Placeholder 7" descr="TestVoid452_LCDMsmall_sp250_final.pn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417" b="90713" l="17789" r="90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91" t="22320" r="35825" b="45855"/>
          <a:stretch/>
        </p:blipFill>
        <p:spPr>
          <a:xfrm>
            <a:off x="792782" y="4078665"/>
            <a:ext cx="2087451" cy="237437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325185" y="1394787"/>
            <a:ext cx="411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Density Plot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3002689" y="5515694"/>
            <a:ext cx="3014953" cy="43929"/>
          </a:xfrm>
          <a:prstGeom prst="straightConnector1">
            <a:avLst/>
          </a:prstGeom>
          <a:ln w="7620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77825" y="640627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Void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91500" y="4869363"/>
            <a:ext cx="2342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Friends of Friends Grouping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918702" y="2630027"/>
            <a:ext cx="3191281" cy="0"/>
          </a:xfrm>
          <a:prstGeom prst="straightConnector1">
            <a:avLst/>
          </a:prstGeom>
          <a:ln w="7620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dens_dist_0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4" t="9993" r="25523" b="9873"/>
          <a:stretch/>
        </p:blipFill>
        <p:spPr>
          <a:xfrm>
            <a:off x="6228012" y="1745975"/>
            <a:ext cx="2348603" cy="1800000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7297259" y="3584779"/>
            <a:ext cx="0" cy="983807"/>
          </a:xfrm>
          <a:prstGeom prst="straightConnector1">
            <a:avLst/>
          </a:prstGeom>
          <a:ln w="7620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cell_class_0.png"/>
          <p:cNvPicPr>
            <a:picLocks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552" t="11941" r="11310" b="10943"/>
          <a:stretch/>
        </p:blipFill>
        <p:spPr>
          <a:xfrm>
            <a:off x="6249340" y="4608167"/>
            <a:ext cx="2340000" cy="179999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Box 34"/>
          <p:cNvSpPr txBox="1"/>
          <p:nvPr/>
        </p:nvSpPr>
        <p:spPr>
          <a:xfrm>
            <a:off x="5668572" y="6384865"/>
            <a:ext cx="343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Classified Output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45196" y="1828851"/>
            <a:ext cx="2339998" cy="1791928"/>
            <a:chOff x="4716016" y="1556792"/>
            <a:chExt cx="1368152" cy="1296144"/>
          </a:xfrm>
        </p:grpSpPr>
        <p:sp>
          <p:nvSpPr>
            <p:cNvPr id="53" name="Rectangle 52"/>
            <p:cNvSpPr/>
            <p:nvPr/>
          </p:nvSpPr>
          <p:spPr>
            <a:xfrm>
              <a:off x="4716016" y="1556792"/>
              <a:ext cx="1368152" cy="1296144"/>
            </a:xfrm>
            <a:prstGeom prst="rect">
              <a:avLst/>
            </a:prstGeom>
            <a:noFill/>
            <a:ln w="9525" cap="flat" cmpd="sng" algn="ctr">
              <a:solidFill>
                <a:srgbClr val="CE112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4860032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" name="Straight Connector 54"/>
            <p:cNvCxnSpPr/>
            <p:nvPr/>
          </p:nvCxnSpPr>
          <p:spPr>
            <a:xfrm>
              <a:off x="5012432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" name="Straight Connector 55"/>
            <p:cNvCxnSpPr/>
            <p:nvPr/>
          </p:nvCxnSpPr>
          <p:spPr>
            <a:xfrm>
              <a:off x="5220072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" name="Straight Connector 56"/>
            <p:cNvCxnSpPr/>
            <p:nvPr/>
          </p:nvCxnSpPr>
          <p:spPr>
            <a:xfrm>
              <a:off x="5364088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" name="Straight Connector 57"/>
            <p:cNvCxnSpPr/>
            <p:nvPr/>
          </p:nvCxnSpPr>
          <p:spPr>
            <a:xfrm>
              <a:off x="5508104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" name="Straight Connector 58"/>
            <p:cNvCxnSpPr/>
            <p:nvPr/>
          </p:nvCxnSpPr>
          <p:spPr>
            <a:xfrm>
              <a:off x="5652120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" name="Straight Connector 59"/>
            <p:cNvCxnSpPr/>
            <p:nvPr/>
          </p:nvCxnSpPr>
          <p:spPr>
            <a:xfrm>
              <a:off x="5796136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1" name="Straight Connector 60"/>
            <p:cNvCxnSpPr/>
            <p:nvPr/>
          </p:nvCxnSpPr>
          <p:spPr>
            <a:xfrm>
              <a:off x="5940152" y="1556792"/>
              <a:ext cx="0" cy="1296144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2" name="Straight Connector 61"/>
            <p:cNvCxnSpPr/>
            <p:nvPr/>
          </p:nvCxnSpPr>
          <p:spPr>
            <a:xfrm>
              <a:off x="4716016" y="1772816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3" name="Straight Connector 62"/>
            <p:cNvCxnSpPr/>
            <p:nvPr/>
          </p:nvCxnSpPr>
          <p:spPr>
            <a:xfrm>
              <a:off x="4716016" y="1925216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4" name="Straight Connector 63"/>
            <p:cNvCxnSpPr/>
            <p:nvPr/>
          </p:nvCxnSpPr>
          <p:spPr>
            <a:xfrm>
              <a:off x="4716016" y="2132856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5" name="Straight Connector 64"/>
            <p:cNvCxnSpPr/>
            <p:nvPr/>
          </p:nvCxnSpPr>
          <p:spPr>
            <a:xfrm>
              <a:off x="4716016" y="2348880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6" name="Straight Connector 65"/>
            <p:cNvCxnSpPr/>
            <p:nvPr/>
          </p:nvCxnSpPr>
          <p:spPr>
            <a:xfrm>
              <a:off x="4716016" y="2564904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7" name="Straight Connector 66"/>
            <p:cNvCxnSpPr/>
            <p:nvPr/>
          </p:nvCxnSpPr>
          <p:spPr>
            <a:xfrm>
              <a:off x="4716016" y="2708920"/>
              <a:ext cx="1368152" cy="0"/>
            </a:xfrm>
            <a:prstGeom prst="line">
              <a:avLst/>
            </a:prstGeom>
            <a:noFill/>
            <a:ln w="25400" cap="flat" cmpd="sng" algn="ctr">
              <a:solidFill>
                <a:srgbClr val="CE112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70" name="TextBox 69"/>
          <p:cNvSpPr txBox="1"/>
          <p:nvPr/>
        </p:nvSpPr>
        <p:spPr>
          <a:xfrm>
            <a:off x="3080363" y="1942556"/>
            <a:ext cx="2635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FFFFFF"/>
                </a:solidFill>
                <a:latin typeface="Arial"/>
              </a:rPr>
              <a:t>Smoothing + Density Calculation</a:t>
            </a:r>
            <a:endParaRPr lang="en-US" b="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097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0" grpId="0"/>
      <p:bldP spid="35" grpId="0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(for the moment)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548"/>
            <a:ext cx="8229600" cy="49157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significance of exploring alternative cosmologies (in particular evolving and interacting dark sector models – what problem do they solve (coincidence problem)) </a:t>
            </a:r>
          </a:p>
          <a:p>
            <a:r>
              <a:rPr lang="en-US" dirty="0" smtClean="0"/>
              <a:t>How have I explored these cosmologies? (voids, why voids, N-Body simulations, why these specific parameters) </a:t>
            </a:r>
          </a:p>
          <a:p>
            <a:r>
              <a:rPr lang="en-US" dirty="0" smtClean="0"/>
              <a:t>What have I found? (results) </a:t>
            </a:r>
          </a:p>
          <a:p>
            <a:r>
              <a:rPr lang="en-US" dirty="0" smtClean="0"/>
              <a:t>Significance of results (what I have found is amazing because…) </a:t>
            </a:r>
          </a:p>
          <a:p>
            <a:r>
              <a:rPr lang="en-US" dirty="0" smtClean="0"/>
              <a:t>Next steps (observations (where the audience can get involved), more exploring) </a:t>
            </a:r>
            <a:endParaRPr lang="en-US" dirty="0"/>
          </a:p>
        </p:txBody>
      </p:sp>
      <p:pic>
        <p:nvPicPr>
          <p:cNvPr id="4" name="Picture 3" descr="simcomp-hubbrati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038" y="631116"/>
            <a:ext cx="5673182" cy="567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0_3fi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92" y="391207"/>
            <a:ext cx="8072612" cy="6054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3896675" y="6127746"/>
            <a:ext cx="1536307" cy="179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7575" y="6044003"/>
            <a:ext cx="2201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Volume (Mpc</a:t>
            </a:r>
            <a:r>
              <a:rPr lang="en-US" sz="1600" baseline="30000" dirty="0" smtClean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94394" y="3828096"/>
            <a:ext cx="3168653" cy="820157"/>
          </a:xfrm>
          <a:prstGeom prst="roundRect">
            <a:avLst/>
          </a:prstGeom>
          <a:gradFill flip="none" rotWithShape="1">
            <a:gsLst>
              <a:gs pos="0">
                <a:srgbClr val="CCFFCC"/>
              </a:gs>
              <a:gs pos="100000">
                <a:schemeClr val="bg1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0"/>
          <a:stretch/>
        </p:blipFill>
        <p:spPr>
          <a:xfrm>
            <a:off x="1990537" y="3922203"/>
            <a:ext cx="2995834" cy="65021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341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Λ</a:t>
            </a:r>
            <a:r>
              <a:rPr lang="en-US" dirty="0" smtClean="0">
                <a:solidFill>
                  <a:schemeClr val="bg1"/>
                </a:solidFill>
              </a:rPr>
              <a:t> Cold Dark </a:t>
            </a:r>
            <a:r>
              <a:rPr lang="en-US" dirty="0">
                <a:solidFill>
                  <a:schemeClr val="bg1"/>
                </a:solidFill>
              </a:rPr>
              <a:t>Matter (</a:t>
            </a:r>
            <a:r>
              <a:rPr lang="en-US" dirty="0" smtClean="0">
                <a:solidFill>
                  <a:schemeClr val="bg1"/>
                </a:solidFill>
              </a:rPr>
              <a:t>ΛCDM)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019361"/>
              </p:ext>
            </p:extLst>
          </p:nvPr>
        </p:nvGraphicFramePr>
        <p:xfrm>
          <a:off x="967566" y="3295655"/>
          <a:ext cx="6914063" cy="3527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ontent Placeholder 7" descr="dm_bulletcluste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" r="-53"/>
          <a:stretch/>
        </p:blipFill>
        <p:spPr>
          <a:xfrm>
            <a:off x="385094" y="2383491"/>
            <a:ext cx="2268893" cy="167809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cxnSp>
        <p:nvCxnSpPr>
          <p:cNvPr id="6" name="Straight Arrow Connector 5"/>
          <p:cNvCxnSpPr/>
          <p:nvPr/>
        </p:nvCxnSpPr>
        <p:spPr>
          <a:xfrm flipH="1" flipV="1">
            <a:off x="2653987" y="3668350"/>
            <a:ext cx="604744" cy="624829"/>
          </a:xfrm>
          <a:prstGeom prst="straightConnector1">
            <a:avLst/>
          </a:prstGeom>
          <a:ln w="38100" cmpd="sng">
            <a:solidFill>
              <a:srgbClr val="66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8" descr="darkenergyfr.jpeg"/>
          <p:cNvPicPr>
            <a:picLocks noChangeAspect="1"/>
          </p:cNvPicPr>
          <p:nvPr/>
        </p:nvPicPr>
        <p:blipFill rotWithShape="1">
          <a:blip r:embed="rId5" cstate="print"/>
          <a:srcRect t="6076" r="4467" b="5826"/>
          <a:stretch/>
        </p:blipFill>
        <p:spPr>
          <a:xfrm rot="5400000">
            <a:off x="6077372" y="1601966"/>
            <a:ext cx="2586920" cy="31986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6067441" y="3869908"/>
            <a:ext cx="503941" cy="846542"/>
          </a:xfrm>
          <a:prstGeom prst="straightConnector1">
            <a:avLst/>
          </a:prstGeom>
          <a:ln w="38100" cmpd="sng">
            <a:solidFill>
              <a:srgbClr val="66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4829" y="1575912"/>
            <a:ext cx="2768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Non-relativistic, non-baryonic matter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49618" y="1615979"/>
            <a:ext cx="3426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FFFF"/>
                </a:solidFill>
              </a:rPr>
              <a:t>Λ</a:t>
            </a:r>
            <a:r>
              <a:rPr lang="en-US" sz="2400" dirty="0" smtClean="0">
                <a:solidFill>
                  <a:srgbClr val="FFFFFF"/>
                </a:solidFill>
              </a:rPr>
              <a:t> drives accelerated universal expansion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9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Evolution through Redshift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Void_Volume_Distribution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4513" y="1600200"/>
            <a:ext cx="8053387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966450" y="5848605"/>
            <a:ext cx="1536307" cy="266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7350" y="5820691"/>
            <a:ext cx="2201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Volume (Mpc</a:t>
            </a:r>
            <a:r>
              <a:rPr lang="en-US" sz="1400" baseline="30000" dirty="0" smtClean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554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Beyond </a:t>
            </a:r>
            <a:r>
              <a:rPr lang="en-US" dirty="0" err="1" smtClean="0">
                <a:solidFill>
                  <a:srgbClr val="FFFFFF"/>
                </a:solidFill>
              </a:rPr>
              <a:t>Λ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Cold Dark Matter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482770"/>
            <a:ext cx="8237889" cy="10486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900" dirty="0">
                <a:solidFill>
                  <a:srgbClr val="FFFFFF"/>
                </a:solidFill>
              </a:rPr>
              <a:t>M</a:t>
            </a:r>
            <a:r>
              <a:rPr lang="en-US" sz="2900" dirty="0" smtClean="0">
                <a:solidFill>
                  <a:srgbClr val="FFFFFF"/>
                </a:solidFill>
              </a:rPr>
              <a:t>atter and dark energy densities unexpectedly similar today (Coincidence Problem) </a:t>
            </a:r>
          </a:p>
          <a:p>
            <a:endParaRPr lang="en-US" sz="29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3193" t="5776" r="5519"/>
          <a:stretch/>
        </p:blipFill>
        <p:spPr>
          <a:xfrm>
            <a:off x="1995714" y="1579137"/>
            <a:ext cx="4862286" cy="38787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-2" y="6488668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Credit: NASA/IPAC Extragalactic Database Knowledgebase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1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Beyond </a:t>
            </a:r>
            <a:r>
              <a:rPr lang="en-US" dirty="0" err="1" smtClean="0">
                <a:solidFill>
                  <a:srgbClr val="FFFFFF"/>
                </a:solidFill>
              </a:rPr>
              <a:t>Λ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Cold Dark Matter</a:t>
            </a:r>
          </a:p>
        </p:txBody>
      </p:sp>
      <p:sp>
        <p:nvSpPr>
          <p:cNvPr id="6" name="Rectangle 5"/>
          <p:cNvSpPr/>
          <p:nvPr/>
        </p:nvSpPr>
        <p:spPr>
          <a:xfrm>
            <a:off x="2957285" y="1886857"/>
            <a:ext cx="324757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FF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1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66FF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57200" y="5464628"/>
            <a:ext cx="8396514" cy="677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solidFill>
                  <a:srgbClr val="FFFFFF"/>
                </a:solidFill>
              </a:rPr>
              <a:t>The nature of the dark sector is unknown</a:t>
            </a:r>
          </a:p>
        </p:txBody>
      </p:sp>
    </p:spTree>
    <p:extLst>
      <p:ext uri="{BB962C8B-B14F-4D97-AF65-F5344CB8AC3E}">
        <p14:creationId xmlns:p14="http://schemas.microsoft.com/office/powerpoint/2010/main" val="223821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Alternative Cosmological Models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764" y="4430117"/>
            <a:ext cx="79005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Dark energy density can track the matter density,  alleviating the Cosmic Coincidence problem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endParaRPr lang="en-US" sz="2800" dirty="0" smtClean="0">
              <a:solidFill>
                <a:srgbClr val="FFFFFF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Expansion history altered compared to ΛCDM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0377" y="1933895"/>
            <a:ext cx="7802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</a:rPr>
              <a:t>Dark energy arises from a </a:t>
            </a:r>
            <a:r>
              <a:rPr lang="en-US" sz="2800" dirty="0" smtClean="0">
                <a:solidFill>
                  <a:srgbClr val="FFCC66"/>
                </a:solidFill>
              </a:rPr>
              <a:t>dynamic scalar field, </a:t>
            </a:r>
            <a:r>
              <a:rPr lang="en-US" sz="2800" i="1" dirty="0" err="1" smtClean="0">
                <a:solidFill>
                  <a:srgbClr val="FFCC66"/>
                </a:solidFill>
              </a:rPr>
              <a:t>ϕ</a:t>
            </a:r>
            <a:r>
              <a:rPr lang="en-US" sz="2800" dirty="0" smtClean="0">
                <a:solidFill>
                  <a:srgbClr val="FFFFFF"/>
                </a:solidFill>
              </a:rPr>
              <a:t>: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306357"/>
            <a:ext cx="3415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FFFFFF"/>
                </a:solidFill>
                <a:ea typeface="+mj-ea"/>
                <a:cs typeface="+mj-cs"/>
              </a:rPr>
              <a:t>Quintessence (</a:t>
            </a:r>
            <a:r>
              <a:rPr lang="en-US" sz="2800" u="sng" dirty="0" err="1">
                <a:solidFill>
                  <a:srgbClr val="FFFFFF"/>
                </a:solidFill>
                <a:ea typeface="+mj-ea"/>
                <a:cs typeface="+mj-cs"/>
              </a:rPr>
              <a:t>φCDM</a:t>
            </a:r>
            <a:r>
              <a:rPr lang="en-US" sz="2800" u="sng" dirty="0" smtClean="0">
                <a:solidFill>
                  <a:srgbClr val="FFFFFF"/>
                </a:solidFill>
                <a:ea typeface="+mj-ea"/>
                <a:cs typeface="+mj-cs"/>
              </a:rPr>
              <a:t>)</a:t>
            </a:r>
            <a:endParaRPr lang="en-US" sz="2800" u="sng" dirty="0"/>
          </a:p>
        </p:txBody>
      </p:sp>
      <p:sp>
        <p:nvSpPr>
          <p:cNvPr id="10" name="Rounded Rectangle 9"/>
          <p:cNvSpPr/>
          <p:nvPr/>
        </p:nvSpPr>
        <p:spPr>
          <a:xfrm>
            <a:off x="2075073" y="2481256"/>
            <a:ext cx="5182671" cy="1305446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80" b="23499"/>
          <a:stretch/>
        </p:blipFill>
        <p:spPr>
          <a:xfrm>
            <a:off x="2213139" y="2692588"/>
            <a:ext cx="4901585" cy="9123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75074" y="3813928"/>
            <a:ext cx="5182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w</a:t>
            </a:r>
            <a:r>
              <a:rPr lang="en-US" sz="2800" dirty="0" smtClean="0">
                <a:solidFill>
                  <a:schemeClr val="bg1"/>
                </a:solidFill>
              </a:rPr>
              <a:t>here </a:t>
            </a:r>
            <a:r>
              <a:rPr lang="en-US" sz="2800" i="1" dirty="0" smtClean="0">
                <a:solidFill>
                  <a:schemeClr val="bg1"/>
                </a:solidFill>
              </a:rPr>
              <a:t>V(</a:t>
            </a:r>
            <a:r>
              <a:rPr lang="en-US" sz="2800" i="1" dirty="0" err="1" smtClean="0">
                <a:solidFill>
                  <a:schemeClr val="bg1"/>
                </a:solidFill>
              </a:rPr>
              <a:t>ϕ</a:t>
            </a:r>
            <a:r>
              <a:rPr lang="en-US" sz="2800" i="1" dirty="0" smtClean="0">
                <a:solidFill>
                  <a:schemeClr val="bg1"/>
                </a:solidFill>
              </a:rPr>
              <a:t>) = V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0</a:t>
            </a:r>
            <a:r>
              <a:rPr lang="en-US" sz="2800" i="1" dirty="0" smtClean="0">
                <a:solidFill>
                  <a:schemeClr val="bg1"/>
                </a:solidFill>
              </a:rPr>
              <a:t> </a:t>
            </a:r>
            <a:r>
              <a:rPr lang="en-US" sz="2800" i="1" dirty="0" err="1" smtClean="0">
                <a:solidFill>
                  <a:schemeClr val="bg1"/>
                </a:solidFill>
              </a:rPr>
              <a:t>ϕ</a:t>
            </a:r>
            <a:r>
              <a:rPr lang="en-US" sz="2800" i="1" baseline="30000" dirty="0" smtClean="0">
                <a:solidFill>
                  <a:schemeClr val="bg1"/>
                </a:solidFill>
                <a:ea typeface="ＭＳ ゴシック"/>
                <a:cs typeface="ＭＳ ゴシック"/>
              </a:rPr>
              <a:t>-α</a:t>
            </a:r>
            <a:endParaRPr lang="en-US" sz="2800" i="1" baseline="30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78257"/>
            <a:ext cx="585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ea typeface="ＭＳ ゴシック"/>
                <a:cs typeface="ＭＳ ゴシック"/>
              </a:rPr>
              <a:t>(</a:t>
            </a:r>
            <a:r>
              <a:rPr lang="en-US" i="1" dirty="0" err="1">
                <a:solidFill>
                  <a:schemeClr val="bg1"/>
                </a:solidFill>
                <a:ea typeface="ＭＳ ゴシック"/>
                <a:cs typeface="ＭＳ ゴシック"/>
              </a:rPr>
              <a:t>Ratra</a:t>
            </a:r>
            <a:r>
              <a:rPr lang="en-US" i="1" dirty="0">
                <a:solidFill>
                  <a:schemeClr val="bg1"/>
                </a:solidFill>
                <a:ea typeface="ＭＳ ゴシック"/>
                <a:cs typeface="ＭＳ ゴシック"/>
              </a:rPr>
              <a:t> &amp; Peebles 1988)</a:t>
            </a:r>
            <a:r>
              <a:rPr lang="en-US" i="1" baseline="30000" dirty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 </a:t>
            </a:r>
            <a:endParaRPr lang="en-US" i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83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88752" y="2132826"/>
            <a:ext cx="8198047" cy="1260375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Alternative Cosmological Models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664" y="4347704"/>
            <a:ext cx="77732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Coupling –&gt; dark matter decays into </a:t>
            </a:r>
            <a:r>
              <a:rPr lang="en-US" sz="2800" i="1" dirty="0" err="1" smtClean="0">
                <a:solidFill>
                  <a:srgbClr val="FFFFFF"/>
                </a:solidFill>
                <a:latin typeface="Calibri"/>
              </a:rPr>
              <a:t>ϕ</a:t>
            </a:r>
            <a:r>
              <a:rPr lang="en-US" sz="2800" dirty="0">
                <a:solidFill>
                  <a:srgbClr val="FFFFFF"/>
                </a:solidFill>
                <a:latin typeface="Calibri"/>
              </a:rPr>
              <a:t> </a:t>
            </a:r>
            <a:endParaRPr lang="en-US" sz="2800" dirty="0" smtClean="0">
              <a:solidFill>
                <a:srgbClr val="FFFFFF"/>
              </a:solidFill>
              <a:latin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Additional drag </a:t>
            </a:r>
            <a:r>
              <a:rPr lang="en-US" sz="2800" dirty="0">
                <a:solidFill>
                  <a:srgbClr val="FFFFFF"/>
                </a:solidFill>
              </a:rPr>
              <a:t>force acting </a:t>
            </a:r>
            <a:r>
              <a:rPr lang="en-US" sz="2800" dirty="0" smtClean="0">
                <a:solidFill>
                  <a:srgbClr val="FFFFFF"/>
                </a:solidFill>
              </a:rPr>
              <a:t>on DM particles only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FFFFFF"/>
                </a:solidFill>
                <a:latin typeface="Calibri"/>
              </a:rPr>
              <a:t>Altered expansion history and growth of density perturbations compared to </a:t>
            </a:r>
            <a:r>
              <a:rPr lang="en-US" sz="2800" dirty="0" smtClean="0">
                <a:solidFill>
                  <a:srgbClr val="FFFFFF"/>
                </a:solidFill>
              </a:rPr>
              <a:t>ΛCDM </a:t>
            </a:r>
            <a:endParaRPr lang="en-US" sz="28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8753" y="1361836"/>
            <a:ext cx="4122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FFFFFF"/>
                </a:solidFill>
              </a:rPr>
              <a:t>Coupled Dark Energy (CDE) </a:t>
            </a:r>
            <a:endParaRPr lang="en-US" sz="28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1238026" y="3428046"/>
            <a:ext cx="6999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w</a:t>
            </a:r>
            <a:r>
              <a:rPr lang="en-US" sz="2800" dirty="0" smtClean="0">
                <a:solidFill>
                  <a:schemeClr val="bg1"/>
                </a:solidFill>
              </a:rPr>
              <a:t>here </a:t>
            </a:r>
            <a:r>
              <a:rPr lang="en-US" sz="2800" i="1" dirty="0" smtClean="0">
                <a:solidFill>
                  <a:schemeClr val="bg1"/>
                </a:solidFill>
              </a:rPr>
              <a:t>V(</a:t>
            </a:r>
            <a:r>
              <a:rPr lang="en-US" sz="2800" i="1" dirty="0" err="1" smtClean="0">
                <a:solidFill>
                  <a:schemeClr val="bg1"/>
                </a:solidFill>
              </a:rPr>
              <a:t>ϕ</a:t>
            </a:r>
            <a:r>
              <a:rPr lang="en-US" sz="2800" i="1" dirty="0" smtClean="0">
                <a:solidFill>
                  <a:schemeClr val="bg1"/>
                </a:solidFill>
              </a:rPr>
              <a:t>) = V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0</a:t>
            </a:r>
            <a:r>
              <a:rPr lang="en-US" sz="2800" i="1" dirty="0" smtClean="0">
                <a:solidFill>
                  <a:schemeClr val="bg1"/>
                </a:solidFill>
              </a:rPr>
              <a:t> </a:t>
            </a:r>
            <a:r>
              <a:rPr lang="en-US" sz="2800" i="1" dirty="0" err="1" smtClean="0">
                <a:solidFill>
                  <a:schemeClr val="bg1"/>
                </a:solidFill>
              </a:rPr>
              <a:t>ϕ</a:t>
            </a:r>
            <a:r>
              <a:rPr lang="en-US" sz="2800" i="1" baseline="30000" dirty="0" smtClean="0">
                <a:solidFill>
                  <a:schemeClr val="bg1"/>
                </a:solidFill>
                <a:ea typeface="ＭＳ ゴシック"/>
                <a:cs typeface="ＭＳ ゴシック"/>
              </a:rPr>
              <a:t>-α</a:t>
            </a:r>
            <a:r>
              <a:rPr lang="en-US" sz="2800" i="1" baseline="30000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and </a:t>
            </a:r>
            <a:r>
              <a:rPr lang="en-US" sz="2800" i="1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m(</a:t>
            </a:r>
            <a:r>
              <a:rPr lang="en-US" sz="2800" i="1" dirty="0" err="1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800" i="1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) = m</a:t>
            </a:r>
            <a:r>
              <a:rPr lang="en-US" sz="2800" i="1" baseline="-25000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0</a:t>
            </a:r>
            <a:r>
              <a:rPr lang="en-US" sz="2800" i="1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e</a:t>
            </a:r>
            <a:r>
              <a:rPr lang="en-US" sz="2800" i="1" baseline="30000" dirty="0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-β</a:t>
            </a:r>
            <a:r>
              <a:rPr lang="en-US" sz="2800" i="1" baseline="30000" dirty="0" err="1" smtClean="0">
                <a:solidFill>
                  <a:schemeClr val="bg1"/>
                </a:solidFill>
                <a:latin typeface="Lucida Grande"/>
                <a:ea typeface="Lucida Grande"/>
                <a:cs typeface="Lucida Grande"/>
              </a:rPr>
              <a:t>ϕ</a:t>
            </a:r>
            <a:endParaRPr lang="en-US" sz="2800" i="1" baseline="30000" dirty="0">
              <a:solidFill>
                <a:schemeClr val="bg1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9"/>
          <a:stretch/>
        </p:blipFill>
        <p:spPr>
          <a:xfrm>
            <a:off x="635742" y="2390776"/>
            <a:ext cx="7912135" cy="80106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776774" y="2349802"/>
            <a:ext cx="2097547" cy="873372"/>
          </a:xfrm>
          <a:prstGeom prst="ellipse">
            <a:avLst/>
          </a:prstGeom>
          <a:noFill/>
          <a:ln w="762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91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4488475" y="4601225"/>
            <a:ext cx="2136117" cy="868136"/>
          </a:xfrm>
          <a:prstGeom prst="roundRect">
            <a:avLst/>
          </a:prstGeom>
          <a:gradFill flip="none" rotWithShape="1">
            <a:gsLst>
              <a:gs pos="0">
                <a:srgbClr val="CCFFCC"/>
              </a:gs>
              <a:gs pos="100000">
                <a:schemeClr val="bg1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79247" y="2403300"/>
            <a:ext cx="0" cy="1384330"/>
          </a:xfrm>
          <a:prstGeom prst="straightConnector1">
            <a:avLst/>
          </a:prstGeom>
          <a:ln w="5715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34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Alternative Cosmological Models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9490" y="1669984"/>
            <a:ext cx="1994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ΛCDM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59490" y="3707899"/>
            <a:ext cx="1994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φCDM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82254" y="5645114"/>
            <a:ext cx="1994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CDE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59030" y="4555866"/>
            <a:ext cx="2006508" cy="971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 err="1" smtClean="0">
                <a:solidFill>
                  <a:srgbClr val="000000"/>
                </a:solidFill>
              </a:rPr>
              <a:t>φ</a:t>
            </a:r>
            <a:r>
              <a:rPr lang="en-US" sz="2800" dirty="0" smtClean="0">
                <a:solidFill>
                  <a:srgbClr val="000000"/>
                </a:solidFill>
              </a:rPr>
              <a:t> – DM coupling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364170" y="2609882"/>
            <a:ext cx="2226162" cy="752021"/>
            <a:chOff x="2381330" y="2589019"/>
            <a:chExt cx="2226162" cy="752021"/>
          </a:xfrm>
        </p:grpSpPr>
        <p:sp>
          <p:nvSpPr>
            <p:cNvPr id="20" name="Rounded Rectangle 19"/>
            <p:cNvSpPr/>
            <p:nvPr/>
          </p:nvSpPr>
          <p:spPr>
            <a:xfrm>
              <a:off x="2507806" y="2589019"/>
              <a:ext cx="1970076" cy="752021"/>
            </a:xfrm>
            <a:prstGeom prst="roundRect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FFFFFF"/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381330" y="2613210"/>
              <a:ext cx="2226162" cy="675998"/>
              <a:chOff x="3862385" y="2419147"/>
              <a:chExt cx="2226162" cy="67599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862385" y="2448159"/>
                <a:ext cx="1088726" cy="64698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 smtClean="0"/>
                  <a:t>Λ</a:t>
                </a:r>
                <a:endParaRPr lang="en-US" sz="3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999821" y="2419147"/>
                <a:ext cx="1088726" cy="64698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err="1">
                    <a:solidFill>
                      <a:srgbClr val="000000"/>
                    </a:solidFill>
                  </a:rPr>
                  <a:t>φ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4714679" y="2799691"/>
                <a:ext cx="547496" cy="0"/>
              </a:xfrm>
              <a:prstGeom prst="straightConnector1">
                <a:avLst/>
              </a:prstGeom>
              <a:ln w="57150" cmpd="sng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4" name="Straight Arrow Connector 23"/>
          <p:cNvCxnSpPr/>
          <p:nvPr/>
        </p:nvCxnSpPr>
        <p:spPr>
          <a:xfrm>
            <a:off x="3379616" y="4466184"/>
            <a:ext cx="0" cy="1266442"/>
          </a:xfrm>
          <a:prstGeom prst="straightConnector1">
            <a:avLst/>
          </a:prstGeom>
          <a:ln w="5715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07075" y="3052190"/>
            <a:ext cx="1083571" cy="0"/>
          </a:xfrm>
          <a:prstGeom prst="straightConnector1">
            <a:avLst/>
          </a:prstGeom>
          <a:ln w="76200" cmpd="sng"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407075" y="5019022"/>
            <a:ext cx="1083571" cy="0"/>
          </a:xfrm>
          <a:prstGeom prst="straightConnector1">
            <a:avLst/>
          </a:prstGeom>
          <a:ln w="76200" cmpd="sng"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374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9" descr="s02_0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08" b="-17708"/>
          <a:stretch>
            <a:fillRect/>
          </a:stretch>
        </p:blipFill>
        <p:spPr>
          <a:xfrm>
            <a:off x="1016305" y="274638"/>
            <a:ext cx="6579111" cy="737305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5979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Simulations: Creating a Model Universe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3304" y="3771732"/>
            <a:ext cx="1716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FFFF"/>
                </a:solidFill>
              </a:rPr>
              <a:t>500 h</a:t>
            </a:r>
            <a:r>
              <a:rPr lang="en-US" sz="2400" baseline="30000" dirty="0" smtClean="0">
                <a:solidFill>
                  <a:srgbClr val="FFFFFF"/>
                </a:solidFill>
              </a:rPr>
              <a:t>-1 </a:t>
            </a:r>
            <a:r>
              <a:rPr lang="en-US" sz="2400" dirty="0" err="1" smtClean="0">
                <a:solidFill>
                  <a:srgbClr val="FFFFFF"/>
                </a:solidFill>
              </a:rPr>
              <a:t>Mpc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79764" y="2241835"/>
            <a:ext cx="0" cy="3507801"/>
          </a:xfrm>
          <a:prstGeom prst="straightConnector1">
            <a:avLst/>
          </a:prstGeom>
          <a:ln w="38100" cmpd="sng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313221" y="3248341"/>
            <a:ext cx="19231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800" dirty="0" smtClean="0">
                <a:solidFill>
                  <a:prstClr val="white"/>
                </a:solidFill>
              </a:rPr>
              <a:t>2 x 512</a:t>
            </a:r>
            <a:r>
              <a:rPr lang="en-US" sz="2800" baseline="30000" dirty="0" smtClean="0">
                <a:solidFill>
                  <a:prstClr val="white"/>
                </a:solidFill>
              </a:rPr>
              <a:t>3</a:t>
            </a:r>
            <a:r>
              <a:rPr lang="en-US" sz="2800" dirty="0" smtClean="0">
                <a:solidFill>
                  <a:prstClr val="white"/>
                </a:solidFill>
              </a:rPr>
              <a:t> particles </a:t>
            </a:r>
            <a:endParaRPr lang="en-US" sz="2800" dirty="0">
              <a:solidFill>
                <a:prstClr val="white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7065569" y="3416226"/>
            <a:ext cx="802906" cy="562340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65177" y="2334199"/>
            <a:ext cx="16518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Expansion History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endParaRPr lang="en-US" sz="2400" dirty="0" smtClean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+</a:t>
            </a: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 Power Spectra</a:t>
            </a:r>
          </a:p>
        </p:txBody>
      </p:sp>
      <p:sp>
        <p:nvSpPr>
          <p:cNvPr id="3" name="Rectangle 2"/>
          <p:cNvSpPr/>
          <p:nvPr/>
        </p:nvSpPr>
        <p:spPr>
          <a:xfrm>
            <a:off x="1662545" y="1417638"/>
            <a:ext cx="1293091" cy="3372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1" y="6488668"/>
            <a:ext cx="706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Image Credit: The National Centre for Supercomputer Simulations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10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Signatures in Voids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60" y="1633070"/>
            <a:ext cx="4309638" cy="48000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Voids are regions </a:t>
            </a:r>
            <a:r>
              <a:rPr lang="en-US" dirty="0">
                <a:solidFill>
                  <a:schemeClr val="bg1"/>
                </a:solidFill>
              </a:rPr>
              <a:t>of low density in the large-scale </a:t>
            </a:r>
            <a:r>
              <a:rPr lang="en-US" dirty="0" smtClean="0">
                <a:solidFill>
                  <a:schemeClr val="bg1"/>
                </a:solidFill>
              </a:rPr>
              <a:t>structure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Why voids?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Growth </a:t>
            </a:r>
            <a:r>
              <a:rPr lang="en-US" dirty="0">
                <a:solidFill>
                  <a:schemeClr val="bg1"/>
                </a:solidFill>
              </a:rPr>
              <a:t>depends more simply on underlying cosmology than halo </a:t>
            </a:r>
            <a:r>
              <a:rPr lang="en-US" dirty="0" smtClean="0">
                <a:solidFill>
                  <a:schemeClr val="bg1"/>
                </a:solidFill>
              </a:rPr>
              <a:t>growth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6" descr="void.pkn.05.gif"/>
          <p:cNvPicPr>
            <a:picLocks noChangeAspect="1"/>
          </p:cNvPicPr>
          <p:nvPr/>
        </p:nvPicPr>
        <p:blipFill rotWithShape="1">
          <a:blip r:embed="rId3" cstate="print"/>
          <a:srcRect l="13505" t="9392" r="4316" b="9221"/>
          <a:stretch/>
        </p:blipFill>
        <p:spPr>
          <a:xfrm>
            <a:off x="5138345" y="2149448"/>
            <a:ext cx="2860772" cy="2833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6503786"/>
            <a:ext cx="519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Image Credit: </a:t>
            </a:r>
            <a:r>
              <a:rPr lang="en-AU" i="1" dirty="0">
                <a:solidFill>
                  <a:srgbClr val="FFFFFF"/>
                </a:solidFill>
              </a:rPr>
              <a:t>: Erwin Platen, University of Groningen</a:t>
            </a:r>
            <a:endParaRPr lang="en-US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5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9545</TotalTime>
  <Words>614</Words>
  <Application>Microsoft Macintosh PowerPoint</Application>
  <PresentationFormat>On-screen Show (4:3)</PresentationFormat>
  <Paragraphs>123</Paragraphs>
  <Slides>20</Slides>
  <Notes>20</Notes>
  <HiddenSlides>0</HiddenSlides>
  <MMClips>1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Office Theme</vt:lpstr>
      <vt:lpstr>1_Office Theme</vt:lpstr>
      <vt:lpstr>2_Office Theme</vt:lpstr>
      <vt:lpstr>3_Office Theme</vt:lpstr>
      <vt:lpstr>4_Office Theme</vt:lpstr>
      <vt:lpstr>13_Office Theme</vt:lpstr>
      <vt:lpstr>Unveiling the Signatures of an Evolving and Interacting Dark Sector</vt:lpstr>
      <vt:lpstr>Λ Cold Dark Matter (ΛCDM) </vt:lpstr>
      <vt:lpstr>Beyond Λ Cold Dark Matter</vt:lpstr>
      <vt:lpstr>Beyond Λ Cold Dark Matter</vt:lpstr>
      <vt:lpstr>Alternative Cosmological Models</vt:lpstr>
      <vt:lpstr>Alternative Cosmological Models</vt:lpstr>
      <vt:lpstr>Alternative Cosmological Models</vt:lpstr>
      <vt:lpstr>Simulations: Creating a Model Universe </vt:lpstr>
      <vt:lpstr>Signatures in Voids </vt:lpstr>
      <vt:lpstr>Void Finding </vt:lpstr>
      <vt:lpstr>Examples of Voids</vt:lpstr>
      <vt:lpstr>Average Void Density</vt:lpstr>
      <vt:lpstr>Average Void Density PDFs</vt:lpstr>
      <vt:lpstr>What does this mean? </vt:lpstr>
      <vt:lpstr>Summary and Future Work</vt:lpstr>
      <vt:lpstr>PowerPoint Presentation</vt:lpstr>
      <vt:lpstr>Void Finding Pipeline</vt:lpstr>
      <vt:lpstr>Contents (for the moment)</vt:lpstr>
      <vt:lpstr>PowerPoint Presentation</vt:lpstr>
      <vt:lpstr>Evolution through Redshift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Unveiling the Signatures of an Evolving and Interacting Dark Sector</dc:title>
  <dc:creator>Eromanga</dc:creator>
  <cp:lastModifiedBy>Eromanga</cp:lastModifiedBy>
  <cp:revision>1540</cp:revision>
  <dcterms:created xsi:type="dcterms:W3CDTF">2016-05-29T05:51:46Z</dcterms:created>
  <dcterms:modified xsi:type="dcterms:W3CDTF">2016-11-27T11:11:29Z</dcterms:modified>
</cp:coreProperties>
</file>