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6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464" r:id="rId3"/>
    <p:sldId id="520" r:id="rId4"/>
    <p:sldId id="522" r:id="rId5"/>
    <p:sldId id="519" r:id="rId6"/>
    <p:sldId id="468" r:id="rId7"/>
    <p:sldId id="469" r:id="rId8"/>
    <p:sldId id="470" r:id="rId9"/>
    <p:sldId id="471" r:id="rId10"/>
    <p:sldId id="472" r:id="rId11"/>
    <p:sldId id="473" r:id="rId12"/>
    <p:sldId id="475" r:id="rId13"/>
    <p:sldId id="476" r:id="rId14"/>
    <p:sldId id="477" r:id="rId15"/>
    <p:sldId id="485" r:id="rId16"/>
    <p:sldId id="504" r:id="rId17"/>
    <p:sldId id="510" r:id="rId18"/>
    <p:sldId id="514" r:id="rId19"/>
    <p:sldId id="517" r:id="rId20"/>
    <p:sldId id="491" r:id="rId21"/>
    <p:sldId id="492" r:id="rId22"/>
    <p:sldId id="518" r:id="rId23"/>
    <p:sldId id="465" r:id="rId24"/>
    <p:sldId id="466" r:id="rId25"/>
    <p:sldId id="467" r:id="rId26"/>
    <p:sldId id="521" r:id="rId27"/>
    <p:sldId id="482" r:id="rId28"/>
    <p:sldId id="483" r:id="rId29"/>
    <p:sldId id="484" r:id="rId30"/>
    <p:sldId id="495" r:id="rId31"/>
    <p:sldId id="493" r:id="rId32"/>
    <p:sldId id="439" r:id="rId33"/>
    <p:sldId id="446" r:id="rId34"/>
    <p:sldId id="462" r:id="rId35"/>
    <p:sldId id="360" r:id="rId36"/>
    <p:sldId id="361" r:id="rId37"/>
    <p:sldId id="362" r:id="rId38"/>
    <p:sldId id="363" r:id="rId3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101" autoAdjust="0"/>
  </p:normalViewPr>
  <p:slideViewPr>
    <p:cSldViewPr>
      <p:cViewPr varScale="1">
        <p:scale>
          <a:sx n="85" d="100"/>
          <a:sy n="85" d="100"/>
        </p:scale>
        <p:origin x="137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CCC04-4B05-4FFB-B052-426635C91E8D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04494-F798-4A44-892E-EEBD377E8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176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314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0352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230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766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931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055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80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4041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464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328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064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312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87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084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2094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734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04494-F798-4A44-892E-EEBD377E87F8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87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kumimoji="1"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kumimoji="1"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kumimoji="1"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kumimoji="1"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kumimoji="1"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kumimoji="1"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8.png"/><Relationship Id="rId7" Type="http://schemas.openxmlformats.org/officeDocument/2006/relationships/image" Target="../media/image290.png"/><Relationship Id="rId2" Type="http://schemas.openxmlformats.org/officeDocument/2006/relationships/image" Target="../media/image8.png"/><Relationship Id="rId29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28" Type="http://schemas.openxmlformats.org/officeDocument/2006/relationships/image" Target="../media/image48.png"/><Relationship Id="rId4" Type="http://schemas.openxmlformats.org/officeDocument/2006/relationships/image" Target="../media/image12.png"/><Relationship Id="rId27" Type="http://schemas.openxmlformats.org/officeDocument/2006/relationships/image" Target="../media/image471.png"/><Relationship Id="rId30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82.png"/><Relationship Id="rId18" Type="http://schemas.openxmlformats.org/officeDocument/2006/relationships/image" Target="../media/image431.png"/><Relationship Id="rId3" Type="http://schemas.openxmlformats.org/officeDocument/2006/relationships/image" Target="../media/image13.png"/><Relationship Id="rId21" Type="http://schemas.openxmlformats.org/officeDocument/2006/relationships/image" Target="../media/image14.png"/><Relationship Id="rId7" Type="http://schemas.openxmlformats.org/officeDocument/2006/relationships/image" Target="../media/image15.png"/><Relationship Id="rId12" Type="http://schemas.openxmlformats.org/officeDocument/2006/relationships/image" Target="../media/image371.png"/><Relationship Id="rId17" Type="http://schemas.openxmlformats.org/officeDocument/2006/relationships/image" Target="../media/image421.png"/><Relationship Id="rId2" Type="http://schemas.openxmlformats.org/officeDocument/2006/relationships/image" Target="../media/image12.png"/><Relationship Id="rId16" Type="http://schemas.openxmlformats.org/officeDocument/2006/relationships/image" Target="../media/image16.png"/><Relationship Id="rId20" Type="http://schemas.openxmlformats.org/officeDocument/2006/relationships/image" Target="../media/image451.png"/><Relationship Id="rId29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290.png"/><Relationship Id="rId15" Type="http://schemas.openxmlformats.org/officeDocument/2006/relationships/image" Target="../media/image401.png"/><Relationship Id="rId28" Type="http://schemas.openxmlformats.org/officeDocument/2006/relationships/image" Target="../media/image48.png"/><Relationship Id="rId19" Type="http://schemas.openxmlformats.org/officeDocument/2006/relationships/image" Target="../media/image442.png"/><Relationship Id="rId4" Type="http://schemas.openxmlformats.org/officeDocument/2006/relationships/image" Target="../media/image8.png"/><Relationship Id="rId14" Type="http://schemas.openxmlformats.org/officeDocument/2006/relationships/image" Target="../media/image461.png"/><Relationship Id="rId27" Type="http://schemas.openxmlformats.org/officeDocument/2006/relationships/image" Target="../media/image471.png"/><Relationship Id="rId30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90.png"/><Relationship Id="rId3" Type="http://schemas.openxmlformats.org/officeDocument/2006/relationships/image" Target="../media/image321.png"/><Relationship Id="rId21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5.png"/><Relationship Id="rId17" Type="http://schemas.openxmlformats.org/officeDocument/2006/relationships/image" Target="../media/image381.png"/><Relationship Id="rId2" Type="http://schemas.openxmlformats.org/officeDocument/2006/relationships/image" Target="../media/image16.png"/><Relationship Id="rId20" Type="http://schemas.openxmlformats.org/officeDocument/2006/relationships/image" Target="../media/image4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11" Type="http://schemas.openxmlformats.org/officeDocument/2006/relationships/image" Target="../media/image17.png"/><Relationship Id="rId5" Type="http://schemas.openxmlformats.org/officeDocument/2006/relationships/image" Target="../media/image341.png"/><Relationship Id="rId23" Type="http://schemas.openxmlformats.org/officeDocument/2006/relationships/image" Target="../media/image13.png"/><Relationship Id="rId10" Type="http://schemas.openxmlformats.org/officeDocument/2006/relationships/image" Target="../media/image290.png"/><Relationship Id="rId19" Type="http://schemas.openxmlformats.org/officeDocument/2006/relationships/image" Target="../media/image400.png"/><Relationship Id="rId4" Type="http://schemas.openxmlformats.org/officeDocument/2006/relationships/image" Target="../media/image331.png"/><Relationship Id="rId2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1.png"/><Relationship Id="rId13" Type="http://schemas.openxmlformats.org/officeDocument/2006/relationships/image" Target="../media/image55.png"/><Relationship Id="rId3" Type="http://schemas.openxmlformats.org/officeDocument/2006/relationships/image" Target="../media/image19.png"/><Relationship Id="rId7" Type="http://schemas.openxmlformats.org/officeDocument/2006/relationships/image" Target="../media/image430.png"/><Relationship Id="rId12" Type="http://schemas.openxmlformats.org/officeDocument/2006/relationships/image" Target="../media/image5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2.png"/><Relationship Id="rId5" Type="http://schemas.openxmlformats.org/officeDocument/2006/relationships/image" Target="../media/image20.png"/><Relationship Id="rId10" Type="http://schemas.openxmlformats.org/officeDocument/2006/relationships/image" Target="../media/image52.png"/><Relationship Id="rId4" Type="http://schemas.openxmlformats.org/officeDocument/2006/relationships/image" Target="../media/image13.png"/><Relationship Id="rId9" Type="http://schemas.openxmlformats.org/officeDocument/2006/relationships/image" Target="../media/image450.png"/><Relationship Id="rId14" Type="http://schemas.openxmlformats.org/officeDocument/2006/relationships/image" Target="../media/image29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8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59.pn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8" Type="http://schemas.openxmlformats.org/officeDocument/2006/relationships/image" Target="../media/image710.png"/><Relationship Id="rId26" Type="http://schemas.openxmlformats.org/officeDocument/2006/relationships/image" Target="../media/image30.emf"/><Relationship Id="rId3" Type="http://schemas.openxmlformats.org/officeDocument/2006/relationships/image" Target="../media/image26.png"/><Relationship Id="rId21" Type="http://schemas.openxmlformats.org/officeDocument/2006/relationships/image" Target="../media/image740.png"/><Relationship Id="rId25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20" Type="http://schemas.openxmlformats.org/officeDocument/2006/relationships/image" Target="../media/image730.pn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27.emf"/><Relationship Id="rId23" Type="http://schemas.openxmlformats.org/officeDocument/2006/relationships/image" Target="../media/image76.png"/><Relationship Id="rId28" Type="http://schemas.openxmlformats.org/officeDocument/2006/relationships/image" Target="../media/image37.png"/><Relationship Id="rId19" Type="http://schemas.openxmlformats.org/officeDocument/2006/relationships/image" Target="../media/image720.png"/><Relationship Id="rId22" Type="http://schemas.openxmlformats.org/officeDocument/2006/relationships/image" Target="../media/image75.png"/><Relationship Id="rId27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9.png"/><Relationship Id="rId3" Type="http://schemas.openxmlformats.org/officeDocument/2006/relationships/image" Target="../media/image26.png"/><Relationship Id="rId21" Type="http://schemas.openxmlformats.org/officeDocument/2006/relationships/image" Target="../media/image730.png"/><Relationship Id="rId25" Type="http://schemas.openxmlformats.org/officeDocument/2006/relationships/image" Target="../media/image27.emf"/><Relationship Id="rId2" Type="http://schemas.openxmlformats.org/officeDocument/2006/relationships/notesSlide" Target="../notesSlides/notesSlide8.xml"/><Relationship Id="rId20" Type="http://schemas.openxmlformats.org/officeDocument/2006/relationships/image" Target="../media/image790.png"/><Relationship Id="rId29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800.png"/><Relationship Id="rId23" Type="http://schemas.openxmlformats.org/officeDocument/2006/relationships/image" Target="../media/image75.png"/><Relationship Id="rId28" Type="http://schemas.openxmlformats.org/officeDocument/2006/relationships/image" Target="../media/image42.png"/><Relationship Id="rId19" Type="http://schemas.openxmlformats.org/officeDocument/2006/relationships/image" Target="../media/image710.png"/><Relationship Id="rId31" Type="http://schemas.openxmlformats.org/officeDocument/2006/relationships/image" Target="../media/image30.emf"/><Relationship Id="rId4" Type="http://schemas.openxmlformats.org/officeDocument/2006/relationships/image" Target="../media/image40.png"/><Relationship Id="rId22" Type="http://schemas.openxmlformats.org/officeDocument/2006/relationships/image" Target="../media/image740.png"/><Relationship Id="rId27" Type="http://schemas.openxmlformats.org/officeDocument/2006/relationships/image" Target="../media/image41.png"/><Relationship Id="rId30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30.png"/><Relationship Id="rId3" Type="http://schemas.openxmlformats.org/officeDocument/2006/relationships/image" Target="../media/image26.png"/><Relationship Id="rId34" Type="http://schemas.openxmlformats.org/officeDocument/2006/relationships/image" Target="../media/image54.png"/><Relationship Id="rId25" Type="http://schemas.openxmlformats.org/officeDocument/2006/relationships/image" Target="../media/image790.png"/><Relationship Id="rId3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29" Type="http://schemas.openxmlformats.org/officeDocument/2006/relationships/image" Target="../media/image800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850.png"/><Relationship Id="rId32" Type="http://schemas.openxmlformats.org/officeDocument/2006/relationships/image" Target="../media/image27.emf"/><Relationship Id="rId37" Type="http://schemas.openxmlformats.org/officeDocument/2006/relationships/image" Target="../media/image57.png"/><Relationship Id="rId28" Type="http://schemas.openxmlformats.org/officeDocument/2006/relationships/image" Target="../media/image870.png"/><Relationship Id="rId36" Type="http://schemas.openxmlformats.org/officeDocument/2006/relationships/image" Target="../media/image56.png"/><Relationship Id="rId31" Type="http://schemas.openxmlformats.org/officeDocument/2006/relationships/image" Target="../media/image30.emf"/><Relationship Id="rId4" Type="http://schemas.openxmlformats.org/officeDocument/2006/relationships/image" Target="../media/image46.png"/><Relationship Id="rId27" Type="http://schemas.openxmlformats.org/officeDocument/2006/relationships/image" Target="../media/image860.png"/><Relationship Id="rId30" Type="http://schemas.openxmlformats.org/officeDocument/2006/relationships/image" Target="../media/image29.png"/><Relationship Id="rId35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9.png"/><Relationship Id="rId3" Type="http://schemas.openxmlformats.org/officeDocument/2006/relationships/image" Target="../media/image26.png"/><Relationship Id="rId21" Type="http://schemas.openxmlformats.org/officeDocument/2006/relationships/image" Target="../media/image720.png"/><Relationship Id="rId25" Type="http://schemas.openxmlformats.org/officeDocument/2006/relationships/image" Target="../media/image800.png"/><Relationship Id="rId2" Type="http://schemas.openxmlformats.org/officeDocument/2006/relationships/notesSlide" Target="../notesSlides/notesSlide10.xml"/><Relationship Id="rId20" Type="http://schemas.openxmlformats.org/officeDocument/2006/relationships/image" Target="../media/image710.png"/><Relationship Id="rId29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870.png"/><Relationship Id="rId23" Type="http://schemas.openxmlformats.org/officeDocument/2006/relationships/image" Target="../media/image860.png"/><Relationship Id="rId28" Type="http://schemas.openxmlformats.org/officeDocument/2006/relationships/image" Target="../media/image30.emf"/><Relationship Id="rId31" Type="http://schemas.openxmlformats.org/officeDocument/2006/relationships/image" Target="../media/image62.png"/><Relationship Id="rId4" Type="http://schemas.openxmlformats.org/officeDocument/2006/relationships/image" Target="../media/image58.png"/><Relationship Id="rId22" Type="http://schemas.openxmlformats.org/officeDocument/2006/relationships/image" Target="../media/image730.png"/><Relationship Id="rId27" Type="http://schemas.openxmlformats.org/officeDocument/2006/relationships/image" Target="../media/image27.emf"/><Relationship Id="rId30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94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0" Type="http://schemas.openxmlformats.org/officeDocument/2006/relationships/image" Target="../media/image68.png"/><Relationship Id="rId4" Type="http://schemas.openxmlformats.org/officeDocument/2006/relationships/image" Target="../media/image8.png"/><Relationship Id="rId9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3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610.png"/><Relationship Id="rId11" Type="http://schemas.openxmlformats.org/officeDocument/2006/relationships/image" Target="../media/image660.png"/><Relationship Id="rId5" Type="http://schemas.openxmlformats.org/officeDocument/2006/relationships/image" Target="../media/image8.png"/><Relationship Id="rId10" Type="http://schemas.openxmlformats.org/officeDocument/2006/relationships/image" Target="../media/image74.pn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6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0.png"/><Relationship Id="rId5" Type="http://schemas.openxmlformats.org/officeDocument/2006/relationships/image" Target="../media/image681.png"/><Relationship Id="rId4" Type="http://schemas.openxmlformats.org/officeDocument/2006/relationships/image" Target="../media/image67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7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78.png"/><Relationship Id="rId5" Type="http://schemas.openxmlformats.org/officeDocument/2006/relationships/image" Target="../media/image700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8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9" Type="http://schemas.openxmlformats.org/officeDocument/2006/relationships/image" Target="../media/image10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87.png"/><Relationship Id="rId4" Type="http://schemas.openxmlformats.org/officeDocument/2006/relationships/image" Target="../media/image1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88.png"/><Relationship Id="rId4" Type="http://schemas.openxmlformats.org/officeDocument/2006/relationships/image" Target="../media/image2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0.png"/><Relationship Id="rId18" Type="http://schemas.openxmlformats.org/officeDocument/2006/relationships/image" Target="../media/image710.png"/><Relationship Id="rId26" Type="http://schemas.openxmlformats.org/officeDocument/2006/relationships/image" Target="../media/image791.png"/><Relationship Id="rId21" Type="http://schemas.openxmlformats.org/officeDocument/2006/relationships/image" Target="../media/image740.png"/><Relationship Id="rId12" Type="http://schemas.openxmlformats.org/officeDocument/2006/relationships/image" Target="../media/image440.png"/><Relationship Id="rId25" Type="http://schemas.openxmlformats.org/officeDocument/2006/relationships/image" Target="../media/image780.png"/><Relationship Id="rId2" Type="http://schemas.openxmlformats.org/officeDocument/2006/relationships/notesSlide" Target="../notesSlides/notesSlide17.xml"/><Relationship Id="rId20" Type="http://schemas.openxmlformats.org/officeDocument/2006/relationships/image" Target="../media/image73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12.png"/><Relationship Id="rId24" Type="http://schemas.openxmlformats.org/officeDocument/2006/relationships/image" Target="../media/image29.png"/><Relationship Id="rId15" Type="http://schemas.openxmlformats.org/officeDocument/2006/relationships/image" Target="../media/image26.png"/><Relationship Id="rId23" Type="http://schemas.openxmlformats.org/officeDocument/2006/relationships/image" Target="../media/image76.png"/><Relationship Id="rId19" Type="http://schemas.openxmlformats.org/officeDocument/2006/relationships/image" Target="../media/image720.png"/><Relationship Id="rId14" Type="http://schemas.openxmlformats.org/officeDocument/2006/relationships/image" Target="../media/image8.png"/><Relationship Id="rId22" Type="http://schemas.openxmlformats.org/officeDocument/2006/relationships/image" Target="../media/image75.png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image" Target="../media/image90.png"/><Relationship Id="rId26" Type="http://schemas.openxmlformats.org/officeDocument/2006/relationships/image" Target="../media/image830.png"/><Relationship Id="rId21" Type="http://schemas.openxmlformats.org/officeDocument/2006/relationships/image" Target="../media/image730.png"/><Relationship Id="rId12" Type="http://schemas.openxmlformats.org/officeDocument/2006/relationships/image" Target="../media/image581.png"/><Relationship Id="rId17" Type="http://schemas.openxmlformats.org/officeDocument/2006/relationships/image" Target="../media/image26.png"/><Relationship Id="rId25" Type="http://schemas.openxmlformats.org/officeDocument/2006/relationships/image" Target="../media/image29.png"/><Relationship Id="rId16" Type="http://schemas.openxmlformats.org/officeDocument/2006/relationships/image" Target="../media/image712.png"/><Relationship Id="rId20" Type="http://schemas.openxmlformats.org/officeDocument/2006/relationships/image" Target="../media/image79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70.png"/><Relationship Id="rId24" Type="http://schemas.openxmlformats.org/officeDocument/2006/relationships/image" Target="../media/image800.png"/><Relationship Id="rId15" Type="http://schemas.openxmlformats.org/officeDocument/2006/relationships/image" Target="../media/image811.png"/><Relationship Id="rId23" Type="http://schemas.openxmlformats.org/officeDocument/2006/relationships/image" Target="../media/image75.png"/><Relationship Id="rId19" Type="http://schemas.openxmlformats.org/officeDocument/2006/relationships/image" Target="../media/image710.png"/><Relationship Id="rId14" Type="http://schemas.openxmlformats.org/officeDocument/2006/relationships/image" Target="../media/image801.png"/><Relationship Id="rId22" Type="http://schemas.openxmlformats.org/officeDocument/2006/relationships/image" Target="../media/image740.png"/></Relationships>
</file>

<file path=ppt/slides/_rels/slide3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8.png"/><Relationship Id="rId26" Type="http://schemas.openxmlformats.org/officeDocument/2006/relationships/image" Target="../media/image730.png"/><Relationship Id="rId21" Type="http://schemas.openxmlformats.org/officeDocument/2006/relationships/image" Target="../media/image861.png"/><Relationship Id="rId12" Type="http://schemas.openxmlformats.org/officeDocument/2006/relationships/image" Target="../media/image630.png"/><Relationship Id="rId17" Type="http://schemas.openxmlformats.org/officeDocument/2006/relationships/image" Target="../media/image712.png"/><Relationship Id="rId25" Type="http://schemas.openxmlformats.org/officeDocument/2006/relationships/image" Target="../media/image790.png"/><Relationship Id="rId20" Type="http://schemas.openxmlformats.org/officeDocument/2006/relationships/image" Target="../media/image851.png"/><Relationship Id="rId29" Type="http://schemas.openxmlformats.org/officeDocument/2006/relationships/image" Target="../media/image80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20.png"/><Relationship Id="rId24" Type="http://schemas.openxmlformats.org/officeDocument/2006/relationships/image" Target="../media/image850.png"/><Relationship Id="rId23" Type="http://schemas.openxmlformats.org/officeDocument/2006/relationships/image" Target="../media/image91.png"/><Relationship Id="rId28" Type="http://schemas.openxmlformats.org/officeDocument/2006/relationships/image" Target="../media/image870.png"/><Relationship Id="rId19" Type="http://schemas.openxmlformats.org/officeDocument/2006/relationships/image" Target="../media/image840.png"/><Relationship Id="rId22" Type="http://schemas.openxmlformats.org/officeDocument/2006/relationships/image" Target="../media/image26.png"/><Relationship Id="rId27" Type="http://schemas.openxmlformats.org/officeDocument/2006/relationships/image" Target="../media/image860.png"/><Relationship Id="rId30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image" Target="../media/image92.png"/><Relationship Id="rId26" Type="http://schemas.openxmlformats.org/officeDocument/2006/relationships/image" Target="../media/image29.png"/><Relationship Id="rId21" Type="http://schemas.openxmlformats.org/officeDocument/2006/relationships/image" Target="../media/image720.png"/><Relationship Id="rId12" Type="http://schemas.openxmlformats.org/officeDocument/2006/relationships/image" Target="../media/image690.png"/><Relationship Id="rId17" Type="http://schemas.openxmlformats.org/officeDocument/2006/relationships/image" Target="../media/image26.png"/><Relationship Id="rId25" Type="http://schemas.openxmlformats.org/officeDocument/2006/relationships/image" Target="../media/image800.png"/><Relationship Id="rId16" Type="http://schemas.openxmlformats.org/officeDocument/2006/relationships/image" Target="../media/image712.png"/><Relationship Id="rId20" Type="http://schemas.openxmlformats.org/officeDocument/2006/relationships/image" Target="../media/image71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80.png"/><Relationship Id="rId24" Type="http://schemas.openxmlformats.org/officeDocument/2006/relationships/image" Target="../media/image870.png"/><Relationship Id="rId23" Type="http://schemas.openxmlformats.org/officeDocument/2006/relationships/image" Target="../media/image860.png"/><Relationship Id="rId14" Type="http://schemas.openxmlformats.org/officeDocument/2006/relationships/image" Target="../media/image880.png"/><Relationship Id="rId22" Type="http://schemas.openxmlformats.org/officeDocument/2006/relationships/image" Target="../media/image730.png"/><Relationship Id="rId27" Type="http://schemas.openxmlformats.org/officeDocument/2006/relationships/image" Target="../media/image90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11" Type="http://schemas.openxmlformats.org/officeDocument/2006/relationships/image" Target="../media/image35.png"/><Relationship Id="rId5" Type="http://schemas.openxmlformats.org/officeDocument/2006/relationships/image" Target="../media/image28.png"/><Relationship Id="rId10" Type="http://schemas.openxmlformats.org/officeDocument/2006/relationships/image" Target="../media/image32.png"/><Relationship Id="rId4" Type="http://schemas.openxmlformats.org/officeDocument/2006/relationships/image" Target="../media/image8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8.png"/><Relationship Id="rId7" Type="http://schemas.openxmlformats.org/officeDocument/2006/relationships/image" Target="../media/image10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10.png"/><Relationship Id="rId10" Type="http://schemas.openxmlformats.org/officeDocument/2006/relationships/image" Target="../media/image13.png"/><Relationship Id="rId4" Type="http://schemas.openxmlformats.org/officeDocument/2006/relationships/image" Target="../media/image290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528" y="3204592"/>
            <a:ext cx="6077272" cy="1160512"/>
          </a:xfrm>
        </p:spPr>
        <p:txBody>
          <a:bodyPr/>
          <a:lstStyle/>
          <a:p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Masato Yamanaka</a:t>
            </a: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en-US" altLang="ja-JP" sz="18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Maskawa</a:t>
            </a: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Institute</a:t>
            </a: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Collaborator: S. Okawa, M. </a:t>
            </a:r>
            <a:r>
              <a:rPr lang="en-US" altLang="ja-JP" sz="15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Tanabashi</a:t>
            </a:r>
            <a:r>
              <a:rPr lang="en-US" altLang="ja-JP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ja-JP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arXiv</a:t>
            </a:r>
            <a:r>
              <a:rPr lang="ja-JP" altLang="ja-JP" sz="1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:1607.08520 [hep-ph</a:t>
            </a:r>
            <a:r>
              <a:rPr lang="ja-JP" altLang="ja-JP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  <a:endParaRPr kumimoji="1" lang="ja-JP" altLang="en-US" sz="15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6077272" cy="1944216"/>
          </a:xfrm>
        </p:spPr>
        <p:txBody>
          <a:bodyPr>
            <a:normAutofit/>
          </a:bodyPr>
          <a:lstStyle/>
          <a:p>
            <a:r>
              <a:rPr lang="ja-JP" altLang="ja-JP" sz="23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Relic Abundance in Secluded </a:t>
            </a:r>
            <a:r>
              <a:rPr lang="ja-JP" altLang="ja-JP" sz="23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Dark </a:t>
            </a:r>
            <a:r>
              <a:rPr lang="en-US" altLang="ja-JP" sz="23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3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ja-JP" sz="23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Matter </a:t>
            </a:r>
            <a:r>
              <a:rPr lang="ja-JP" altLang="ja-JP" sz="23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Scenario with Massive Mediator</a:t>
            </a:r>
            <a:endParaRPr kumimoji="1" lang="ja-JP" altLang="en-US" sz="23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角丸四角形 3"/>
          <p:cNvSpPr>
            <a:spLocks noChangeAspect="1"/>
          </p:cNvSpPr>
          <p:nvPr/>
        </p:nvSpPr>
        <p:spPr bwMode="auto">
          <a:xfrm>
            <a:off x="971600" y="4941168"/>
            <a:ext cx="5544616" cy="12961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187624" y="5125747"/>
                <a:ext cx="5213176" cy="926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Idea to control relic density of </a:t>
                </a:r>
                <a14:m>
                  <m:oMath xmlns:m="http://schemas.openxmlformats.org/officeDocument/2006/math">
                    <m:r>
                      <a:rPr lang="en-US" altLang="ja-JP" sz="170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𝑂</m:t>
                    </m:r>
                    <m:d>
                      <m:dPr>
                        <m:ctrlP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1700" b="0" i="0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TeV</m:t>
                        </m:r>
                      </m:e>
                    </m:d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DM by mediator lifetime in cases that dark sector is secluded from SM sector</a:t>
                </a:r>
              </a:p>
            </p:txBody>
          </p:sp>
        </mc:Choice>
        <mc:Fallback xmlns="">
          <p:sp>
            <p:nvSpPr>
              <p:cNvPr id="5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87624" y="5125747"/>
                <a:ext cx="5213176" cy="926985"/>
              </a:xfrm>
              <a:prstGeom prst="rect">
                <a:avLst/>
              </a:prstGeom>
              <a:blipFill rotWithShape="0">
                <a:blip r:embed="rId2"/>
                <a:stretch>
                  <a:fillRect l="-819" t="-2632" b="-85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952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74358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05680" y="836712"/>
                <a:ext cx="3101806" cy="667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DM annihilation/creation via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sz="1700" i="1" dirty="0" smtClean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↔</m:t>
                    </m:r>
                    <m:r>
                      <a:rPr lang="en-US" altLang="ja-JP" sz="1700" b="0" i="1" dirty="0" smtClean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𝜙𝜙</m:t>
                    </m:r>
                  </m:oMath>
                </a14:m>
                <a:endParaRPr lang="en-US" altLang="ja-JP" sz="17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4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05680" y="836712"/>
                <a:ext cx="3101806" cy="667875"/>
              </a:xfrm>
              <a:prstGeom prst="rect">
                <a:avLst/>
              </a:prstGeom>
              <a:blipFill rotWithShape="0">
                <a:blip r:embed="rId3"/>
                <a:stretch>
                  <a:fillRect l="-1179" t="-2727" b="-727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テキスト ボックス 8"/>
          <p:cNvSpPr txBox="1">
            <a:spLocks noChangeArrowheads="1"/>
          </p:cNvSpPr>
          <p:nvPr/>
        </p:nvSpPr>
        <p:spPr bwMode="auto">
          <a:xfrm>
            <a:off x="6005680" y="2852936"/>
            <a:ext cx="2814792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Our relic scenario works </a:t>
            </a:r>
            <a:br>
              <a:rPr lang="en-US" altLang="ja-JP" sz="16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6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also in scenarios wherein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DM is secluded from SM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467544" y="1786222"/>
            <a:ext cx="5098917" cy="1311533"/>
            <a:chOff x="467544" y="1786222"/>
            <a:chExt cx="5098917" cy="1311533"/>
          </a:xfrm>
        </p:grpSpPr>
        <p:sp>
          <p:nvSpPr>
            <p:cNvPr id="28" name="右矢印 27"/>
            <p:cNvSpPr/>
            <p:nvPr/>
          </p:nvSpPr>
          <p:spPr>
            <a:xfrm rot="20906259">
              <a:off x="4670722" y="1786222"/>
              <a:ext cx="895739" cy="429250"/>
            </a:xfrm>
            <a:prstGeom prst="rightArrow">
              <a:avLst/>
            </a:prstGeom>
            <a:solidFill>
              <a:schemeClr val="bg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1972792" y="2008915"/>
              <a:ext cx="2664000" cy="288000"/>
            </a:xfrm>
            <a:prstGeom prst="roundRect">
              <a:avLst/>
            </a:prstGeom>
            <a:solidFill>
              <a:schemeClr val="bg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3" name="Picture 2" descr="C:\Users\Masato\Desktop\Boltz_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909755"/>
              <a:ext cx="4889759" cy="11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3" descr="C:\Users\Masato\Desktop\Boltz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65200"/>
            <a:ext cx="4961767" cy="164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タイトル 1"/>
          <p:cNvSpPr txBox="1">
            <a:spLocks/>
          </p:cNvSpPr>
          <p:nvPr/>
        </p:nvSpPr>
        <p:spPr>
          <a:xfrm>
            <a:off x="327992" y="210344"/>
            <a:ext cx="813244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1"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6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Eq.</a:t>
            </a:r>
            <a:r>
              <a:rPr lang="ja-JP" altLang="en-US" sz="26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26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(Boltzmann Eq.)</a:t>
            </a:r>
            <a:endParaRPr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841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5083" y="1340768"/>
                <a:ext cx="4542981" cy="371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Boltzmann </a:t>
                </a:r>
                <a:r>
                  <a:rPr lang="en-US" altLang="ja-JP" dirty="0" err="1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Eqs</a:t>
                </a: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.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7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5083" y="1340768"/>
                <a:ext cx="4542981" cy="371127"/>
              </a:xfrm>
              <a:prstGeom prst="rect">
                <a:avLst/>
              </a:prstGeom>
              <a:blipFill rotWithShape="1">
                <a:blip r:embed="rId7"/>
                <a:stretch>
                  <a:fillRect l="-1074" t="-8197" b="-245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982470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テキスト ボックス 8"/>
          <p:cNvSpPr txBox="1">
            <a:spLocks noChangeArrowheads="1"/>
          </p:cNvSpPr>
          <p:nvPr/>
        </p:nvSpPr>
        <p:spPr bwMode="auto">
          <a:xfrm>
            <a:off x="6005680" y="1844824"/>
            <a:ext cx="2994302" cy="66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</a:t>
            </a:r>
            <a:r>
              <a:rPr lang="en-US" altLang="ja-JP" sz="17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ur scenario </a:t>
            </a: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holds even </a:t>
            </a: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 </a:t>
            </a: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absence of </a:t>
            </a: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</a:t>
            </a: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term</a:t>
            </a:r>
            <a:endParaRPr lang="en-US" altLang="ja-JP" sz="17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6740413" y="5436919"/>
            <a:ext cx="1936043" cy="1232441"/>
            <a:chOff x="6740413" y="5436919"/>
            <a:chExt cx="1936043" cy="1232441"/>
          </a:xfrm>
        </p:grpSpPr>
        <p:pic>
          <p:nvPicPr>
            <p:cNvPr id="22" name="Picture 2" descr="C:\Users\Masato\Desktop\ddphiphi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5624261"/>
              <a:ext cx="1148522" cy="92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6740413" y="5445224"/>
                  <a:ext cx="567891" cy="2867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47" name="テキスト ボックス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0413" y="5445224"/>
                  <a:ext cx="567891" cy="286767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b="-1914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テキスト ボックス 29"/>
                <p:cNvSpPr txBox="1"/>
                <p:nvPr/>
              </p:nvSpPr>
              <p:spPr>
                <a:xfrm>
                  <a:off x="6740413" y="6323511"/>
                  <a:ext cx="567891" cy="2867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48" name="テキスト ボックス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0413" y="6323511"/>
                  <a:ext cx="567891" cy="286767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 b="-1914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テキスト ボックス 30"/>
                <p:cNvSpPr txBox="1"/>
                <p:nvPr/>
              </p:nvSpPr>
              <p:spPr>
                <a:xfrm>
                  <a:off x="8300386" y="5436919"/>
                  <a:ext cx="372735" cy="3157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49" name="テキスト ボックス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0386" y="5436919"/>
                  <a:ext cx="372735" cy="315779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l="-1639" b="-3076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テキスト ボックス 31"/>
                <p:cNvSpPr txBox="1"/>
                <p:nvPr/>
              </p:nvSpPr>
              <p:spPr>
                <a:xfrm>
                  <a:off x="8303721" y="6353581"/>
                  <a:ext cx="372735" cy="3157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3721" y="6353581"/>
                  <a:ext cx="372735" cy="315779"/>
                </a:xfrm>
                <a:prstGeom prst="rect">
                  <a:avLst/>
                </a:prstGeom>
                <a:blipFill rotWithShape="1">
                  <a:blip r:embed="rId30"/>
                  <a:stretch>
                    <a:fillRect b="-3076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1922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67544" y="1786222"/>
            <a:ext cx="5098917" cy="1311533"/>
            <a:chOff x="467544" y="1786222"/>
            <a:chExt cx="5098917" cy="1311533"/>
          </a:xfrm>
        </p:grpSpPr>
        <p:sp>
          <p:nvSpPr>
            <p:cNvPr id="28" name="右矢印 27"/>
            <p:cNvSpPr/>
            <p:nvPr/>
          </p:nvSpPr>
          <p:spPr>
            <a:xfrm rot="20906259">
              <a:off x="4670722" y="1786222"/>
              <a:ext cx="895739" cy="429250"/>
            </a:xfrm>
            <a:prstGeom prst="rightArrow">
              <a:avLst/>
            </a:prstGeom>
            <a:solidFill>
              <a:schemeClr val="bg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1972792" y="2008915"/>
              <a:ext cx="2664000" cy="288000"/>
            </a:xfrm>
            <a:prstGeom prst="roundRect">
              <a:avLst/>
            </a:prstGeom>
            <a:solidFill>
              <a:schemeClr val="bg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3" name="Picture 2" descr="C:\Users\Masato\Desktop\Boltz_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909755"/>
              <a:ext cx="4889759" cy="11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3" descr="C:\Users\Masato\Desktop\Boltz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65200"/>
            <a:ext cx="4961767" cy="164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タイトル 1"/>
          <p:cNvSpPr txBox="1">
            <a:spLocks/>
          </p:cNvSpPr>
          <p:nvPr/>
        </p:nvSpPr>
        <p:spPr>
          <a:xfrm>
            <a:off x="327992" y="210344"/>
            <a:ext cx="5455863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1"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Eq.</a:t>
            </a:r>
            <a:r>
              <a:rPr lang="ja-JP" alt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(Boltzmann Eq.)</a:t>
            </a:r>
            <a:endParaRPr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841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5083" y="1340768"/>
                <a:ext cx="4542981" cy="371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Boltzmann </a:t>
                </a:r>
                <a:r>
                  <a:rPr lang="en-US" altLang="ja-JP" dirty="0" err="1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Eqs</a:t>
                </a: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.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7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5083" y="1340768"/>
                <a:ext cx="4542981" cy="371127"/>
              </a:xfrm>
              <a:prstGeom prst="rect">
                <a:avLst/>
              </a:prstGeom>
              <a:blipFill rotWithShape="1">
                <a:blip r:embed="rId5"/>
                <a:stretch>
                  <a:fillRect l="-1074" t="-8197" b="-245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8"/>
          <p:cNvSpPr txBox="1">
            <a:spLocks noChangeArrowheads="1"/>
          </p:cNvSpPr>
          <p:nvPr/>
        </p:nvSpPr>
        <p:spPr bwMode="auto">
          <a:xfrm>
            <a:off x="6005680" y="2852936"/>
            <a:ext cx="2922294" cy="3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</a:t>
            </a:r>
            <a:r>
              <a:rPr lang="en-US" altLang="ja-JP" sz="17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hy???</a:t>
            </a:r>
            <a:endParaRPr lang="en-US" altLang="ja-JP" sz="17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19112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05680" y="3481466"/>
                <a:ext cx="2922294" cy="9556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Indirect</a:t>
                </a:r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equilibrium</a:t>
                </a: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is  achieved by strong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𝑔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𝑑𝑑𝑚𝑚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e</a:t>
                </a:r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quilibrium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-</a:t>
                </a:r>
                <a14:m>
                  <m:oMath xmlns:m="http://schemas.openxmlformats.org/officeDocument/2006/math">
                    <m:r>
                      <a:rPr lang="en-US" altLang="ja-JP" sz="1700" i="1" dirty="0" smtClean="0">
                        <a:solidFill>
                          <a:schemeClr val="tx1"/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𝜙</m:t>
                    </m:r>
                  </m:oMath>
                </a14:m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endParaRPr lang="en-US" altLang="ja-JP" sz="17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48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05680" y="3481466"/>
                <a:ext cx="2922294" cy="955646"/>
              </a:xfrm>
              <a:prstGeom prst="rect">
                <a:avLst/>
              </a:prstGeom>
              <a:blipFill rotWithShape="0">
                <a:blip r:embed="rId6"/>
                <a:stretch>
                  <a:fillRect l="-1250" t="-1911" b="-509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982470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テキスト ボックス 8"/>
          <p:cNvSpPr txBox="1">
            <a:spLocks noChangeArrowheads="1"/>
          </p:cNvSpPr>
          <p:nvPr/>
        </p:nvSpPr>
        <p:spPr bwMode="auto">
          <a:xfrm>
            <a:off x="6005680" y="1844824"/>
            <a:ext cx="2994302" cy="66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</a:t>
            </a:r>
            <a:r>
              <a:rPr lang="en-US" altLang="ja-JP" sz="17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ur scenario </a:t>
            </a: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holds even </a:t>
            </a: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 </a:t>
            </a: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absence of </a:t>
            </a: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</a:t>
            </a: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term</a:t>
            </a:r>
            <a:endParaRPr lang="en-US" altLang="ja-JP" sz="17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23531" y="5436919"/>
            <a:ext cx="8352925" cy="1232441"/>
            <a:chOff x="323531" y="5436919"/>
            <a:chExt cx="8352925" cy="1232441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2838579" y="5436919"/>
              <a:ext cx="1949445" cy="1232441"/>
              <a:chOff x="2838579" y="5436919"/>
              <a:chExt cx="1949445" cy="1232441"/>
            </a:xfrm>
          </p:grpSpPr>
          <p:pic>
            <p:nvPicPr>
              <p:cNvPr id="20" name="Picture 2" descr="C:\Users\Masato\Desktop\基研研究会2016_0907\aaa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8244" y="5626061"/>
                <a:ext cx="1146289" cy="92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テキスト ボックス 20"/>
                  <p:cNvSpPr txBox="1"/>
                  <p:nvPr/>
                </p:nvSpPr>
                <p:spPr>
                  <a:xfrm>
                    <a:off x="2838579" y="5445224"/>
                    <a:ext cx="414151" cy="2655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32" name="テキスト ボックス 3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38579" y="5445224"/>
                    <a:ext cx="414151" cy="265525"/>
                  </a:xfrm>
                  <a:prstGeom prst="rect">
                    <a:avLst/>
                  </a:prstGeom>
                  <a:blipFill rotWithShape="1">
                    <a:blip r:embed="rId12"/>
                    <a:stretch>
                      <a:fillRect b="-18182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テキスト ボックス 21"/>
                  <p:cNvSpPr txBox="1"/>
                  <p:nvPr/>
                </p:nvSpPr>
                <p:spPr>
                  <a:xfrm>
                    <a:off x="2838579" y="6326778"/>
                    <a:ext cx="414151" cy="2655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33" name="テキスト ボックス 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38579" y="6326778"/>
                    <a:ext cx="414151" cy="265525"/>
                  </a:xfrm>
                  <a:prstGeom prst="rect">
                    <a:avLst/>
                  </a:prstGeom>
                  <a:blipFill rotWithShape="1">
                    <a:blip r:embed="rId13"/>
                    <a:stretch>
                      <a:fillRect b="-2093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テキスト ボックス 24"/>
                  <p:cNvSpPr txBox="1"/>
                  <p:nvPr/>
                </p:nvSpPr>
                <p:spPr>
                  <a:xfrm>
                    <a:off x="4411954" y="5436919"/>
                    <a:ext cx="372735" cy="31577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34" name="テキスト ボックス 3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11954" y="5436919"/>
                    <a:ext cx="372735" cy="315779"/>
                  </a:xfrm>
                  <a:prstGeom prst="rect">
                    <a:avLst/>
                  </a:prstGeom>
                  <a:blipFill rotWithShape="1">
                    <a:blip r:embed="rId14"/>
                    <a:stretch>
                      <a:fillRect l="-1639" b="-3076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テキスト ボックス 29"/>
                  <p:cNvSpPr txBox="1"/>
                  <p:nvPr/>
                </p:nvSpPr>
                <p:spPr>
                  <a:xfrm>
                    <a:off x="4415289" y="6353581"/>
                    <a:ext cx="372735" cy="31577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35" name="テキスト ボックス 3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15289" y="6353581"/>
                    <a:ext cx="372735" cy="315779"/>
                  </a:xfrm>
                  <a:prstGeom prst="rect">
                    <a:avLst/>
                  </a:prstGeom>
                  <a:blipFill rotWithShape="1">
                    <a:blip r:embed="rId15"/>
                    <a:stretch>
                      <a:fillRect b="-3076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1" name="テキスト ボックス 30"/>
            <p:cNvSpPr txBox="1"/>
            <p:nvPr/>
          </p:nvSpPr>
          <p:spPr>
            <a:xfrm>
              <a:off x="2339752" y="5805264"/>
              <a:ext cx="6480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+</a:t>
              </a:r>
              <a:endPara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323531" y="5445373"/>
              <a:ext cx="2093653" cy="1174119"/>
              <a:chOff x="323531" y="5445373"/>
              <a:chExt cx="2093653" cy="1174119"/>
            </a:xfrm>
          </p:grpSpPr>
          <p:pic>
            <p:nvPicPr>
              <p:cNvPr id="33" name="Picture 4" descr="C:\Users\Masato\Desktop\ddmm.png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9250" y="5560852"/>
                <a:ext cx="1148543" cy="9231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テキスト ボックス 33"/>
                  <p:cNvSpPr txBox="1"/>
                  <p:nvPr/>
                </p:nvSpPr>
                <p:spPr>
                  <a:xfrm>
                    <a:off x="323531" y="5454438"/>
                    <a:ext cx="567891" cy="2867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38" name="テキスト ボックス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3531" y="5454438"/>
                    <a:ext cx="567891" cy="286767"/>
                  </a:xfrm>
                  <a:prstGeom prst="rect">
                    <a:avLst/>
                  </a:prstGeom>
                  <a:blipFill rotWithShape="1">
                    <a:blip r:embed="rId17"/>
                    <a:stretch>
                      <a:fillRect b="-1914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テキスト ボックス 34"/>
                  <p:cNvSpPr txBox="1"/>
                  <p:nvPr/>
                </p:nvSpPr>
                <p:spPr>
                  <a:xfrm>
                    <a:off x="323531" y="6332725"/>
                    <a:ext cx="567891" cy="2867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39" name="テキスト ボックス 3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3531" y="6332725"/>
                    <a:ext cx="567891" cy="286767"/>
                  </a:xfrm>
                  <a:prstGeom prst="rect">
                    <a:avLst/>
                  </a:prstGeom>
                  <a:blipFill rotWithShape="1">
                    <a:blip r:embed="rId18"/>
                    <a:stretch>
                      <a:fillRect b="-1914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テキスト ボックス 35"/>
                  <p:cNvSpPr txBox="1"/>
                  <p:nvPr/>
                </p:nvSpPr>
                <p:spPr>
                  <a:xfrm>
                    <a:off x="1849293" y="5445373"/>
                    <a:ext cx="567891" cy="2867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40" name="テキスト ボックス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49293" y="5445373"/>
                    <a:ext cx="567891" cy="286767"/>
                  </a:xfrm>
                  <a:prstGeom prst="rect">
                    <a:avLst/>
                  </a:prstGeom>
                  <a:blipFill rotWithShape="1">
                    <a:blip r:embed="rId19"/>
                    <a:stretch>
                      <a:fillRect b="-10638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テキスト ボックス 36"/>
                  <p:cNvSpPr txBox="1"/>
                  <p:nvPr/>
                </p:nvSpPr>
                <p:spPr>
                  <a:xfrm>
                    <a:off x="1849293" y="6332725"/>
                    <a:ext cx="567891" cy="2867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41" name="テキスト ボックス 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49293" y="6332725"/>
                    <a:ext cx="567891" cy="286767"/>
                  </a:xfrm>
                  <a:prstGeom prst="rect">
                    <a:avLst/>
                  </a:prstGeom>
                  <a:blipFill rotWithShape="1">
                    <a:blip r:embed="rId20"/>
                    <a:stretch>
                      <a:fillRect b="-10638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8" name="グループ化 37"/>
            <p:cNvGrpSpPr/>
            <p:nvPr/>
          </p:nvGrpSpPr>
          <p:grpSpPr>
            <a:xfrm>
              <a:off x="5181761" y="5713537"/>
              <a:ext cx="1320705" cy="737597"/>
              <a:chOff x="5627559" y="5605743"/>
              <a:chExt cx="1320705" cy="737597"/>
            </a:xfrm>
          </p:grpSpPr>
          <p:sp>
            <p:nvSpPr>
              <p:cNvPr id="39" name="右矢印 38"/>
              <p:cNvSpPr/>
              <p:nvPr/>
            </p:nvSpPr>
            <p:spPr>
              <a:xfrm>
                <a:off x="5627559" y="5605743"/>
                <a:ext cx="1320705" cy="737597"/>
              </a:xfrm>
              <a:prstGeom prst="rightArrow">
                <a:avLst/>
              </a:prstGeom>
              <a:solidFill>
                <a:schemeClr val="bg1">
                  <a:lumMod val="65000"/>
                  <a:alpha val="35000"/>
                </a:schemeClr>
              </a:solidFill>
              <a:ln>
                <a:noFill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5665870" y="5830133"/>
                <a:ext cx="1127567" cy="3209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5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indirectly</a:t>
                </a:r>
                <a:endParaRPr lang="en-US" altLang="ja-JP" sz="15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6740413" y="5436919"/>
              <a:ext cx="1936043" cy="1232441"/>
              <a:chOff x="6740413" y="5436919"/>
              <a:chExt cx="1936043" cy="1232441"/>
            </a:xfrm>
          </p:grpSpPr>
          <p:pic>
            <p:nvPicPr>
              <p:cNvPr id="50" name="Picture 2" descr="C:\Users\Masato\Desktop\ddphiphi.png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64288" y="5624261"/>
                <a:ext cx="1148522" cy="925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テキスト ボックス 50"/>
                  <p:cNvSpPr txBox="1"/>
                  <p:nvPr/>
                </p:nvSpPr>
                <p:spPr>
                  <a:xfrm>
                    <a:off x="6740413" y="5445224"/>
                    <a:ext cx="567891" cy="2867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47" name="テキスト ボックス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40413" y="5445224"/>
                    <a:ext cx="567891" cy="286767"/>
                  </a:xfrm>
                  <a:prstGeom prst="rect">
                    <a:avLst/>
                  </a:prstGeom>
                  <a:blipFill rotWithShape="1">
                    <a:blip r:embed="rId27"/>
                    <a:stretch>
                      <a:fillRect b="-1914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テキスト ボックス 51"/>
                  <p:cNvSpPr txBox="1"/>
                  <p:nvPr/>
                </p:nvSpPr>
                <p:spPr>
                  <a:xfrm>
                    <a:off x="6740413" y="6323511"/>
                    <a:ext cx="567891" cy="2867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48" name="テキスト ボックス 4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40413" y="6323511"/>
                    <a:ext cx="567891" cy="286767"/>
                  </a:xfrm>
                  <a:prstGeom prst="rect">
                    <a:avLst/>
                  </a:prstGeom>
                  <a:blipFill rotWithShape="1">
                    <a:blip r:embed="rId28"/>
                    <a:stretch>
                      <a:fillRect b="-1914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テキスト ボックス 52"/>
                  <p:cNvSpPr txBox="1"/>
                  <p:nvPr/>
                </p:nvSpPr>
                <p:spPr>
                  <a:xfrm>
                    <a:off x="8300386" y="5436919"/>
                    <a:ext cx="372735" cy="31577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49" name="テキスト ボックス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00386" y="5436919"/>
                    <a:ext cx="372735" cy="315779"/>
                  </a:xfrm>
                  <a:prstGeom prst="rect">
                    <a:avLst/>
                  </a:prstGeom>
                  <a:blipFill rotWithShape="1">
                    <a:blip r:embed="rId29"/>
                    <a:stretch>
                      <a:fillRect l="-1639" b="-3076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テキスト ボックス 55"/>
                  <p:cNvSpPr txBox="1"/>
                  <p:nvPr/>
                </p:nvSpPr>
                <p:spPr>
                  <a:xfrm>
                    <a:off x="8303721" y="6353581"/>
                    <a:ext cx="372735" cy="31577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50" name="テキスト ボックス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03721" y="6353581"/>
                    <a:ext cx="372735" cy="315779"/>
                  </a:xfrm>
                  <a:prstGeom prst="rect">
                    <a:avLst/>
                  </a:prstGeom>
                  <a:blipFill rotWithShape="1">
                    <a:blip r:embed="rId30"/>
                    <a:stretch>
                      <a:fillRect b="-3076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402614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07504" y="5397851"/>
            <a:ext cx="1607218" cy="1144364"/>
            <a:chOff x="107504" y="5397851"/>
            <a:chExt cx="1607218" cy="1144364"/>
          </a:xfrm>
        </p:grpSpPr>
        <p:pic>
          <p:nvPicPr>
            <p:cNvPr id="29" name="Picture 4" descr="C:\Users\Masato\Desktop\ddmm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342" y="5510403"/>
              <a:ext cx="881693" cy="8997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テキスト ボックス 1"/>
                <p:cNvSpPr txBox="1"/>
                <p:nvPr/>
              </p:nvSpPr>
              <p:spPr>
                <a:xfrm>
                  <a:off x="107504" y="5406686"/>
                  <a:ext cx="435948" cy="279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2" name="テキスト ボックス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504" y="5406686"/>
                  <a:ext cx="435948" cy="27950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2173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107504" y="6262715"/>
                  <a:ext cx="435948" cy="279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33" name="テキスト ボックス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504" y="6262715"/>
                  <a:ext cx="435948" cy="27950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2173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1278774" y="5397851"/>
                  <a:ext cx="435948" cy="279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34" name="テキスト ボックス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8774" y="5397851"/>
                  <a:ext cx="435948" cy="27950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テキスト ボックス 34"/>
                <p:cNvSpPr txBox="1"/>
                <p:nvPr/>
              </p:nvSpPr>
              <p:spPr>
                <a:xfrm>
                  <a:off x="1278774" y="6262715"/>
                  <a:ext cx="435948" cy="279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35" name="テキスト ボックス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8774" y="6262715"/>
                  <a:ext cx="435948" cy="27950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726886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テキスト ボックス 8"/>
          <p:cNvSpPr txBox="1">
            <a:spLocks noChangeArrowheads="1"/>
          </p:cNvSpPr>
          <p:nvPr/>
        </p:nvSpPr>
        <p:spPr bwMode="auto">
          <a:xfrm>
            <a:off x="2189256" y="5589240"/>
            <a:ext cx="6487200" cy="38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DM density can vary through only this process</a:t>
            </a:r>
          </a:p>
        </p:txBody>
      </p:sp>
      <p:pic>
        <p:nvPicPr>
          <p:cNvPr id="38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469" y="6230942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テキスト ボックス 8"/>
          <p:cNvSpPr txBox="1">
            <a:spLocks noChangeArrowheads="1"/>
          </p:cNvSpPr>
          <p:nvPr/>
        </p:nvSpPr>
        <p:spPr bwMode="auto">
          <a:xfrm>
            <a:off x="2201014" y="6093296"/>
            <a:ext cx="6043394" cy="38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DM density is fixed when this process is frozen</a:t>
            </a:r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>
            <a:off x="327992" y="210344"/>
            <a:ext cx="5455863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1"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Eq.</a:t>
            </a:r>
            <a:r>
              <a:rPr lang="ja-JP" alt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(Boltzmann Eq.)</a:t>
            </a:r>
            <a:endParaRPr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0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841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5083" y="1340768"/>
                <a:ext cx="4542981" cy="371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Boltzmann </a:t>
                </a:r>
                <a:r>
                  <a:rPr lang="en-US" altLang="ja-JP" dirty="0" err="1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Eqs</a:t>
                </a: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.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40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5083" y="1340768"/>
                <a:ext cx="4542981" cy="371127"/>
              </a:xfrm>
              <a:prstGeom prst="rect">
                <a:avLst/>
              </a:prstGeom>
              <a:blipFill rotWithShape="1">
                <a:blip r:embed="rId10"/>
                <a:stretch>
                  <a:fillRect l="-1074" t="-8197" b="-245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87688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77688" y="2350042"/>
                <a:ext cx="2756494" cy="667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b="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Thermalize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b="0" i="1" dirty="0" smtClean="0">
                    <a:latin typeface="Cambria Math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r>
                  <a:rPr lang="en-US" altLang="ja-JP" sz="1700" b="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) with SM</a:t>
                </a:r>
              </a:p>
            </p:txBody>
          </p:sp>
        </mc:Choice>
        <mc:Fallback xmlns="">
          <p:sp>
            <p:nvSpPr>
              <p:cNvPr id="32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77688" y="2350042"/>
                <a:ext cx="2756494" cy="667875"/>
              </a:xfrm>
              <a:prstGeom prst="rect">
                <a:avLst/>
              </a:prstGeom>
              <a:blipFill rotWithShape="0">
                <a:blip r:embed="rId11"/>
                <a:stretch>
                  <a:fillRect l="-1549" t="-3670" r="-3319" b="-825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グループ化 42"/>
          <p:cNvGrpSpPr/>
          <p:nvPr/>
        </p:nvGrpSpPr>
        <p:grpSpPr>
          <a:xfrm>
            <a:off x="6142466" y="548680"/>
            <a:ext cx="2052047" cy="1297306"/>
            <a:chOff x="6228184" y="1555630"/>
            <a:chExt cx="2052047" cy="1297306"/>
          </a:xfrm>
        </p:grpSpPr>
        <p:pic>
          <p:nvPicPr>
            <p:cNvPr id="44" name="Picture 2" descr="C:\Users\Masato\Desktop\基研研究会2016_0907\aaa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8884" y="1754727"/>
              <a:ext cx="1206620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6228184" y="1627459"/>
                  <a:ext cx="435948" cy="279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30" name="テキスト ボックス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1627459"/>
                  <a:ext cx="435948" cy="279500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6228184" y="2492323"/>
                  <a:ext cx="435948" cy="279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40" name="テキスト ボックス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2492323"/>
                  <a:ext cx="435948" cy="279500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テキスト ボックス 46"/>
                <p:cNvSpPr txBox="1"/>
                <p:nvPr/>
              </p:nvSpPr>
              <p:spPr>
                <a:xfrm>
                  <a:off x="7884368" y="1555630"/>
                  <a:ext cx="392353" cy="3323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43" name="テキスト ボックス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4368" y="1555630"/>
                  <a:ext cx="392353" cy="332399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b="-236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テキスト ボックス 47"/>
                <p:cNvSpPr txBox="1"/>
                <p:nvPr/>
              </p:nvSpPr>
              <p:spPr>
                <a:xfrm>
                  <a:off x="7887878" y="2520537"/>
                  <a:ext cx="392353" cy="3323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44" name="テキスト ボックス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7878" y="2520537"/>
                  <a:ext cx="392353" cy="332399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 b="-236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9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4053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0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77687" y="3286407"/>
                <a:ext cx="2886801" cy="12434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Ensuring</a:t>
                </a:r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(1)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7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dark</m:t>
                        </m:r>
                      </m:sub>
                    </m:sSub>
                    <m:r>
                      <a:rPr lang="en-US" altLang="ja-JP" sz="1700" b="0" i="1" dirty="0" smtClean="0">
                        <a:solidFill>
                          <a:schemeClr val="tx1"/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=</m:t>
                    </m:r>
                    <m:sSub>
                      <m:sSubPr>
                        <m:ctrlPr>
                          <a:rPr lang="en-US" altLang="ja-JP" sz="17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𝑇</m:t>
                        </m:r>
                      </m:e>
                      <m:sub>
                        <m:r>
                          <a:rPr lang="en-US" altLang="ja-JP" sz="17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𝑆𝑀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(2) formulation with well-known distribution function</a:t>
                </a:r>
                <a:endParaRPr lang="en-US" altLang="ja-JP" sz="17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50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77687" y="3286407"/>
                <a:ext cx="2886801" cy="1243417"/>
              </a:xfrm>
              <a:prstGeom prst="rect">
                <a:avLst/>
              </a:prstGeom>
              <a:blipFill rotWithShape="0">
                <a:blip r:embed="rId21"/>
                <a:stretch>
                  <a:fillRect l="-1477" t="-1471" b="-343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右矢印 26"/>
          <p:cNvSpPr/>
          <p:nvPr/>
        </p:nvSpPr>
        <p:spPr>
          <a:xfrm rot="8670833">
            <a:off x="1530667" y="4776009"/>
            <a:ext cx="717885" cy="419227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395536" y="1816447"/>
            <a:ext cx="5273522" cy="3381701"/>
            <a:chOff x="395536" y="1816447"/>
            <a:chExt cx="5273522" cy="3381701"/>
          </a:xfrm>
        </p:grpSpPr>
        <p:sp>
          <p:nvSpPr>
            <p:cNvPr id="28" name="右矢印 27"/>
            <p:cNvSpPr/>
            <p:nvPr/>
          </p:nvSpPr>
          <p:spPr>
            <a:xfrm rot="6438515">
              <a:off x="675676" y="3838400"/>
              <a:ext cx="2271460" cy="448036"/>
            </a:xfrm>
            <a:prstGeom prst="rightArrow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467544" y="1911600"/>
              <a:ext cx="4903392" cy="1188000"/>
              <a:chOff x="467544" y="1911600"/>
              <a:chExt cx="4903392" cy="1188000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2195736" y="2575753"/>
                <a:ext cx="3175200" cy="421199"/>
              </a:xfrm>
              <a:prstGeom prst="roundRect">
                <a:avLst/>
              </a:prstGeom>
              <a:solidFill>
                <a:schemeClr val="bg1">
                  <a:lumMod val="5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1" name="Picture 2" descr="C:\Users\Masato\Desktop\Boltz_1.png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1911600"/>
                <a:ext cx="4889759" cy="11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1" name="右矢印 50"/>
            <p:cNvSpPr/>
            <p:nvPr/>
          </p:nvSpPr>
          <p:spPr>
            <a:xfrm rot="18458155">
              <a:off x="4369268" y="2643833"/>
              <a:ext cx="2127175" cy="472404"/>
            </a:xfrm>
            <a:prstGeom prst="rightArrow">
              <a:avLst/>
            </a:prstGeom>
            <a:solidFill>
              <a:schemeClr val="bg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2232000" y="3851991"/>
              <a:ext cx="2573535" cy="324000"/>
            </a:xfrm>
            <a:prstGeom prst="roundRect">
              <a:avLst/>
            </a:prstGeom>
            <a:solidFill>
              <a:schemeClr val="bg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395536" y="3265181"/>
              <a:ext cx="4961767" cy="1643727"/>
              <a:chOff x="395536" y="3265181"/>
              <a:chExt cx="4961767" cy="1643727"/>
            </a:xfrm>
          </p:grpSpPr>
          <p:sp>
            <p:nvSpPr>
              <p:cNvPr id="54" name="角丸四角形 53"/>
              <p:cNvSpPr/>
              <p:nvPr/>
            </p:nvSpPr>
            <p:spPr>
              <a:xfrm>
                <a:off x="2195736" y="4378952"/>
                <a:ext cx="3120412" cy="418200"/>
              </a:xfrm>
              <a:prstGeom prst="roundRect">
                <a:avLst/>
              </a:prstGeom>
              <a:solidFill>
                <a:schemeClr val="bg1">
                  <a:lumMod val="5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5" name="Picture 3" descr="C:\Users\Masato\Desktop\Boltz_2.png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3265181"/>
                <a:ext cx="4961767" cy="16437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63568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995" y="5562804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2537542" y="5425160"/>
                <a:ext cx="3690642" cy="667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Decreasing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indirectly </a:t>
                </a:r>
                <a:b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via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sz="1700" i="1" dirty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↔</m:t>
                    </m:r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sz="17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48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37542" y="5425160"/>
                <a:ext cx="3690642" cy="667875"/>
              </a:xfrm>
              <a:prstGeom prst="rect">
                <a:avLst/>
              </a:prstGeom>
              <a:blipFill rotWithShape="0">
                <a:blip r:embed="rId3"/>
                <a:stretch>
                  <a:fillRect l="-990" t="-3636" b="-727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グループ化 3"/>
          <p:cNvGrpSpPr/>
          <p:nvPr/>
        </p:nvGrpSpPr>
        <p:grpSpPr>
          <a:xfrm>
            <a:off x="395536" y="3265200"/>
            <a:ext cx="4961767" cy="1751681"/>
            <a:chOff x="395536" y="3265200"/>
            <a:chExt cx="4961767" cy="1751681"/>
          </a:xfrm>
        </p:grpSpPr>
        <p:sp>
          <p:nvSpPr>
            <p:cNvPr id="44" name="角丸四角形 43"/>
            <p:cNvSpPr>
              <a:spLocks noChangeAspect="1"/>
            </p:cNvSpPr>
            <p:nvPr/>
          </p:nvSpPr>
          <p:spPr>
            <a:xfrm>
              <a:off x="4680000" y="4284000"/>
              <a:ext cx="581400" cy="642600"/>
            </a:xfrm>
            <a:prstGeom prst="round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2196000" y="3384000"/>
              <a:ext cx="2124000" cy="288000"/>
            </a:xfrm>
            <a:prstGeom prst="roundRect">
              <a:avLst/>
            </a:prstGeom>
            <a:solidFill>
              <a:schemeClr val="bg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右矢印 45"/>
            <p:cNvSpPr/>
            <p:nvPr/>
          </p:nvSpPr>
          <p:spPr>
            <a:xfrm rot="7256927">
              <a:off x="1043204" y="4047798"/>
              <a:ext cx="1465762" cy="472404"/>
            </a:xfrm>
            <a:prstGeom prst="rightArrow">
              <a:avLst/>
            </a:prstGeom>
            <a:solidFill>
              <a:schemeClr val="bg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8" name="Picture 3" descr="C:\Users\Masato\Desktop\Boltz_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265200"/>
              <a:ext cx="4961767" cy="1643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グループ化 1"/>
          <p:cNvGrpSpPr/>
          <p:nvPr/>
        </p:nvGrpSpPr>
        <p:grpSpPr>
          <a:xfrm>
            <a:off x="168802" y="5013179"/>
            <a:ext cx="1882918" cy="1369314"/>
            <a:chOff x="168802" y="5013179"/>
            <a:chExt cx="1882918" cy="1369314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416" y="5205646"/>
              <a:ext cx="1417162" cy="103887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/>
                <p:cNvSpPr txBox="1"/>
                <p:nvPr/>
              </p:nvSpPr>
              <p:spPr>
                <a:xfrm>
                  <a:off x="168802" y="5409701"/>
                  <a:ext cx="392353" cy="2515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16" name="テキスト ボックス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802" y="5409701"/>
                  <a:ext cx="392353" cy="25155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2381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テキスト ボックス 18"/>
                <p:cNvSpPr txBox="1"/>
                <p:nvPr/>
              </p:nvSpPr>
              <p:spPr>
                <a:xfrm>
                  <a:off x="1655857" y="5013179"/>
                  <a:ext cx="392353" cy="3323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19" name="テキスト ボックス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5857" y="5013179"/>
                  <a:ext cx="392353" cy="332399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236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1659367" y="6050094"/>
                  <a:ext cx="392353" cy="3323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20" name="テキスト ボックス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9367" y="6050094"/>
                  <a:ext cx="392353" cy="332399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236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1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656" y="1622430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114200" y="1484784"/>
                <a:ext cx="2670776" cy="685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sz="1700" b="0" i="1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/</m:t>
                    </m:r>
                    <m:sSubSup>
                      <m:sSubSupPr>
                        <m:ctrlP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  <m:sup>
                        <m: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𝑒𝑞</m:t>
                        </m:r>
                      </m:sup>
                    </m:sSubSup>
                    <m:r>
                      <a:rPr lang="en-US" altLang="ja-JP" sz="1700" b="0" i="1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≠1</m:t>
                    </m:r>
                  </m:oMath>
                </a14:m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once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goes ou</a:t>
                </a: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t of equilibrium </a:t>
                </a:r>
                <a:endParaRPr lang="en-US" altLang="ja-JP" sz="17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2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4200" y="1484784"/>
                <a:ext cx="2670776" cy="685252"/>
              </a:xfrm>
              <a:prstGeom prst="rect">
                <a:avLst/>
              </a:prstGeom>
              <a:blipFill rotWithShape="0">
                <a:blip r:embed="rId10"/>
                <a:stretch>
                  <a:fillRect l="-1598" t="-1786" r="-1826" b="-803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グループ化 4"/>
          <p:cNvGrpSpPr/>
          <p:nvPr/>
        </p:nvGrpSpPr>
        <p:grpSpPr>
          <a:xfrm>
            <a:off x="467544" y="1909755"/>
            <a:ext cx="5490729" cy="1207845"/>
            <a:chOff x="467544" y="1909755"/>
            <a:chExt cx="5490729" cy="1207845"/>
          </a:xfrm>
        </p:grpSpPr>
        <p:sp>
          <p:nvSpPr>
            <p:cNvPr id="30" name="角丸四角形 29"/>
            <p:cNvSpPr>
              <a:spLocks noChangeAspect="1"/>
            </p:cNvSpPr>
            <p:nvPr/>
          </p:nvSpPr>
          <p:spPr>
            <a:xfrm>
              <a:off x="4608000" y="2448000"/>
              <a:ext cx="636120" cy="669600"/>
            </a:xfrm>
            <a:prstGeom prst="round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右矢印 31"/>
            <p:cNvSpPr/>
            <p:nvPr/>
          </p:nvSpPr>
          <p:spPr>
            <a:xfrm rot="20821597">
              <a:off x="5185257" y="2189862"/>
              <a:ext cx="773016" cy="419227"/>
            </a:xfrm>
            <a:prstGeom prst="rightArrow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3" name="Picture 2" descr="C:\Users\Masato\Desktop\Boltz_1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909755"/>
              <a:ext cx="4889759" cy="11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4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656" y="2682747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114200" y="2545101"/>
                <a:ext cx="2850288" cy="9730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DM density is sensitive whether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sz="1700" b="0" i="1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/</m:t>
                    </m:r>
                    <m:sSubSup>
                      <m:sSubSupPr>
                        <m:ctrlP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  <m:sup>
                        <m: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𝑒𝑞</m:t>
                        </m:r>
                      </m:sup>
                    </m:sSubSup>
                    <m:r>
                      <a:rPr lang="en-US" altLang="ja-JP" sz="1700" i="1" dirty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≠1</m:t>
                    </m:r>
                  </m:oMath>
                </a14:m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sz="1700" i="1" dirty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/</m:t>
                    </m:r>
                    <m:sSubSup>
                      <m:sSubSup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  <m:sup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𝑒𝑞</m:t>
                        </m:r>
                      </m:sup>
                    </m:sSubSup>
                    <m:r>
                      <a:rPr lang="en-US" altLang="ja-JP" sz="1700" b="0" i="1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=</m:t>
                    </m:r>
                    <m:r>
                      <a:rPr lang="en-US" altLang="ja-JP" sz="1700" i="1" dirty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1</m:t>
                    </m:r>
                  </m:oMath>
                </a14:m>
                <a:endParaRPr lang="en-US" altLang="ja-JP" sz="17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5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4200" y="2545101"/>
                <a:ext cx="2850288" cy="973023"/>
              </a:xfrm>
              <a:prstGeom prst="rect">
                <a:avLst/>
              </a:prstGeom>
              <a:blipFill rotWithShape="0">
                <a:blip r:embed="rId12"/>
                <a:stretch>
                  <a:fillRect l="-1496" t="-2516" b="-377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656" y="4050899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114200" y="3913253"/>
                <a:ext cx="2850288" cy="667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Important: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solidFill>
                              <a:srgbClr val="0000FF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solidFill>
                              <a:srgbClr val="0000FF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can go out of equilibrium or not</a:t>
                </a:r>
                <a:endParaRPr lang="en-US" altLang="ja-JP" sz="1300" dirty="0" smtClean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7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4200" y="3913253"/>
                <a:ext cx="2850288" cy="667875"/>
              </a:xfrm>
              <a:prstGeom prst="rect">
                <a:avLst/>
              </a:prstGeom>
              <a:blipFill rotWithShape="0">
                <a:blip r:embed="rId13"/>
                <a:stretch>
                  <a:fillRect l="-1496" t="-3670" b="-825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タイトル 1"/>
          <p:cNvSpPr txBox="1">
            <a:spLocks/>
          </p:cNvSpPr>
          <p:nvPr/>
        </p:nvSpPr>
        <p:spPr>
          <a:xfrm>
            <a:off x="327992" y="210344"/>
            <a:ext cx="5455863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1"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Eq.</a:t>
            </a:r>
            <a:r>
              <a:rPr lang="ja-JP" alt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(Boltzmann Eq.)</a:t>
            </a:r>
            <a:endParaRPr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9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841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5083" y="1340768"/>
                <a:ext cx="4542981" cy="371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Boltzmann </a:t>
                </a:r>
                <a:r>
                  <a:rPr lang="en-US" altLang="ja-JP" dirty="0" err="1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Eqs</a:t>
                </a: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.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31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5083" y="1340768"/>
                <a:ext cx="4542981" cy="371127"/>
              </a:xfrm>
              <a:prstGeom prst="rect">
                <a:avLst/>
              </a:prstGeom>
              <a:blipFill rotWithShape="1">
                <a:blip r:embed="rId14"/>
                <a:stretch>
                  <a:fillRect l="-1074" t="-8197" b="-245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20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636496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Parameter space where lifetime controls DM density</a:t>
            </a:r>
            <a:endParaRPr kumimoji="1" lang="ja-JP" altLang="en-US" sz="25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242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749098" y="1484784"/>
                <a:ext cx="6199166" cy="371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Condition to maintain the equilibrium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SM</a:t>
                </a:r>
              </a:p>
            </p:txBody>
          </p:sp>
        </mc:Choice>
        <mc:Fallback xmlns="">
          <p:sp>
            <p:nvSpPr>
              <p:cNvPr id="15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9098" y="1484784"/>
                <a:ext cx="6199166" cy="371127"/>
              </a:xfrm>
              <a:prstGeom prst="rect">
                <a:avLst/>
              </a:prstGeom>
              <a:blipFill rotWithShape="1">
                <a:blip r:embed="rId4"/>
                <a:stretch>
                  <a:fillRect l="-885" t="-8333" b="-26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図 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6452" y="1988840"/>
            <a:ext cx="5827836" cy="63861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726884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749098" y="5589240"/>
                <a:ext cx="8215390" cy="7590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goes out of equilibrium, and its lifetime controls DM density </a:t>
                </a:r>
                <a:br>
                  <a:rPr lang="en-US" altLang="ja-JP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ja-JP" i="1" dirty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altLang="ja-JP" i="1" dirty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altLang="ja-JP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p>
                      <m:sSupPr>
                        <m:ctrlP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endParaRPr lang="en-US" altLang="ja-JP" dirty="0" smtClean="0">
                  <a:solidFill>
                    <a:srgbClr val="0000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4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9098" y="5589240"/>
                <a:ext cx="8215390" cy="759054"/>
              </a:xfrm>
              <a:prstGeom prst="rect">
                <a:avLst/>
              </a:prstGeom>
              <a:blipFill rotWithShape="0">
                <a:blip r:embed="rId6"/>
                <a:stretch>
                  <a:fillRect l="-668" t="-4839" b="-564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8"/>
          <p:cNvSpPr txBox="1">
            <a:spLocks noChangeArrowheads="1"/>
          </p:cNvSpPr>
          <p:nvPr/>
        </p:nvSpPr>
        <p:spPr bwMode="auto">
          <a:xfrm>
            <a:off x="5940152" y="2673550"/>
            <a:ext cx="23762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5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derived in our paper</a:t>
            </a:r>
          </a:p>
        </p:txBody>
      </p:sp>
      <p:pic>
        <p:nvPicPr>
          <p:cNvPr id="10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88951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749098" y="3429000"/>
                <a:ext cx="8215390" cy="454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cannot go out of equilibrium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altLang="ja-JP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endParaRPr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1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9098" y="3429000"/>
                <a:ext cx="8215390" cy="454355"/>
              </a:xfrm>
              <a:prstGeom prst="rect">
                <a:avLst/>
              </a:prstGeom>
              <a:blipFill rotWithShape="0">
                <a:blip r:embed="rId7"/>
                <a:stretch>
                  <a:fillRect l="-223" t="-1351" b="-810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827583" y="4650000"/>
                <a:ext cx="7992890" cy="363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6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Well-known thermal relic scenario (but, annihilation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6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6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6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, not SM particles)</a:t>
                </a:r>
                <a:endParaRPr lang="ja-JP" altLang="en-US" sz="16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3" y="4650000"/>
                <a:ext cx="7992890" cy="363176"/>
              </a:xfrm>
              <a:prstGeom prst="rect">
                <a:avLst/>
              </a:prstGeom>
              <a:blipFill rotWithShape="0">
                <a:blip r:embed="rId8"/>
                <a:stretch>
                  <a:fillRect l="-458" t="-5085" b="-152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3" y="4757498"/>
            <a:ext cx="12858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809985" y="4073936"/>
                <a:ext cx="7992889" cy="439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  <m:r>
                          <a:rPr lang="en-US" altLang="ja-JP" sz="16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(</m:t>
                        </m:r>
                        <m:r>
                          <a:rPr lang="en-US" altLang="ja-JP" sz="16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  <m:r>
                          <a:rPr lang="en-US" altLang="ja-JP" sz="16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)</m:t>
                        </m:r>
                      </m:sub>
                    </m:sSub>
                    <m:r>
                      <a:rPr lang="en-US" altLang="ja-JP" sz="1600" i="1" dirty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(</m:t>
                        </m:r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)</m:t>
                        </m:r>
                      </m:sub>
                      <m:sup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𝑒𝑞</m:t>
                        </m:r>
                      </m:sup>
                    </m:sSubSup>
                    <m:r>
                      <a:rPr lang="en-US" altLang="ja-JP" sz="1600" i="1" dirty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∼</m:t>
                    </m:r>
                    <m:sSup>
                      <m:sSupPr>
                        <m:ctrlP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𝑒</m:t>
                        </m:r>
                      </m:e>
                      <m:sup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sz="16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𝑚</m:t>
                            </m:r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(</m:t>
                            </m:r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𝑑</m:t>
                            </m:r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)</m:t>
                            </m:r>
                          </m:sub>
                        </m:sSub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/</m:t>
                        </m:r>
                        <m: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𝑇</m:t>
                        </m:r>
                      </m:sup>
                    </m:sSup>
                    <m:r>
                      <a:rPr lang="en-US" altLang="ja-JP" sz="1600" i="1" dirty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 </m:t>
                    </m:r>
                  </m:oMath>
                </a14:m>
                <a:r>
                  <a:rPr lang="en-US" altLang="ja-JP" sz="16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, and are fixed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6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6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sz="16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6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6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sz="1600" i="1" dirty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↔</m:t>
                    </m:r>
                    <m:sSub>
                      <m:sSubPr>
                        <m:ctrlPr>
                          <a:rPr lang="en-US" altLang="ja-JP" sz="16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6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6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ja-JP" sz="16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6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6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ja-JP" altLang="en-US" sz="16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r>
                  <a:rPr lang="en-US" altLang="ja-JP" sz="16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freezes out</a:t>
                </a:r>
                <a:endPara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1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9985" y="4073936"/>
                <a:ext cx="7992889" cy="439544"/>
              </a:xfrm>
              <a:prstGeom prst="rect">
                <a:avLst/>
              </a:prstGeom>
              <a:blipFill rotWithShape="0">
                <a:blip r:embed="rId10"/>
                <a:stretch>
                  <a:fillRect b="-41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4" y="4208851"/>
            <a:ext cx="12858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646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6696744" cy="914400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Numerical analysis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07176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8"/>
          <p:cNvSpPr txBox="1">
            <a:spLocks noChangeArrowheads="1"/>
          </p:cNvSpPr>
          <p:nvPr/>
        </p:nvSpPr>
        <p:spPr bwMode="auto">
          <a:xfrm>
            <a:off x="1056678" y="3489921"/>
            <a:ext cx="5207234" cy="33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of DM density</a:t>
            </a:r>
          </a:p>
        </p:txBody>
      </p:sp>
      <p:pic>
        <p:nvPicPr>
          <p:cNvPr id="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74169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8"/>
          <p:cNvSpPr txBox="1">
            <a:spLocks noChangeArrowheads="1"/>
          </p:cNvSpPr>
          <p:nvPr/>
        </p:nvSpPr>
        <p:spPr bwMode="auto">
          <a:xfrm>
            <a:off x="1056678" y="3956914"/>
            <a:ext cx="5675562" cy="33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Relation of DM relic density and mediator lifetime</a:t>
            </a:r>
          </a:p>
        </p:txBody>
      </p:sp>
    </p:spTree>
    <p:extLst>
      <p:ext uri="{BB962C8B-B14F-4D97-AF65-F5344CB8AC3E}">
        <p14:creationId xmlns:p14="http://schemas.microsoft.com/office/powerpoint/2010/main" val="257114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: stage 1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59" name="グループ化 58"/>
          <p:cNvGrpSpPr/>
          <p:nvPr/>
        </p:nvGrpSpPr>
        <p:grpSpPr>
          <a:xfrm>
            <a:off x="179512" y="3492367"/>
            <a:ext cx="4428001" cy="3144090"/>
            <a:chOff x="4392471" y="3492367"/>
            <a:chExt cx="4428001" cy="3144090"/>
          </a:xfrm>
        </p:grpSpPr>
        <p:grpSp>
          <p:nvGrpSpPr>
            <p:cNvPr id="60" name="グループ化 59"/>
            <p:cNvGrpSpPr>
              <a:grpSpLocks noChangeAspect="1"/>
            </p:cNvGrpSpPr>
            <p:nvPr/>
          </p:nvGrpSpPr>
          <p:grpSpPr>
            <a:xfrm>
              <a:off x="4392471" y="3492367"/>
              <a:ext cx="4428001" cy="3144090"/>
              <a:chOff x="4139951" y="3492366"/>
              <a:chExt cx="4613776" cy="3276000"/>
            </a:xfrm>
          </p:grpSpPr>
          <p:sp>
            <p:nvSpPr>
              <p:cNvPr id="62" name="角丸四角形 61"/>
              <p:cNvSpPr/>
              <p:nvPr/>
            </p:nvSpPr>
            <p:spPr bwMode="auto">
              <a:xfrm>
                <a:off x="4139951" y="3492366"/>
                <a:ext cx="4538754" cy="3276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63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3675600"/>
                <a:ext cx="4104000" cy="2891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テキスト ボックス 63"/>
                  <p:cNvSpPr txBox="1"/>
                  <p:nvPr/>
                </p:nvSpPr>
                <p:spPr>
                  <a:xfrm>
                    <a:off x="5245496" y="4084743"/>
                    <a:ext cx="41476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1200" i="1" dirty="0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oMath>
                      </m:oMathPara>
                    </a14:m>
                    <a:endParaRPr kumimoji="1" lang="ja-JP" altLang="en-US" sz="1200" dirty="0"/>
                  </a:p>
                </p:txBody>
              </p:sp>
            </mc:Choice>
            <mc:Fallback xmlns="">
              <p:sp>
                <p:nvSpPr>
                  <p:cNvPr id="30" name="テキスト ボックス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45496" y="4084743"/>
                    <a:ext cx="414766" cy="276999"/>
                  </a:xfrm>
                  <a:prstGeom prst="rect">
                    <a:avLst/>
                  </a:prstGeom>
                  <a:blipFill rotWithShape="1"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テキスト ボックス 64"/>
                  <p:cNvSpPr txBox="1"/>
                  <p:nvPr/>
                </p:nvSpPr>
                <p:spPr>
                  <a:xfrm>
                    <a:off x="5729390" y="5121658"/>
                    <a:ext cx="773155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ja-JP" sz="1200" b="0" i="0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1200" b="0" i="0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1" name="テキスト ボックス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29390" y="5121658"/>
                    <a:ext cx="773155" cy="276999"/>
                  </a:xfrm>
                  <a:prstGeom prst="rect">
                    <a:avLst/>
                  </a:prstGeom>
                  <a:blipFill rotWithShape="1">
                    <a:blip r:embed="rId1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テキスト ボックス 65"/>
                  <p:cNvSpPr txBox="1"/>
                  <p:nvPr/>
                </p:nvSpPr>
                <p:spPr>
                  <a:xfrm>
                    <a:off x="5989793" y="5764434"/>
                    <a:ext cx="84564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ja-JP" sz="1200" b="0" i="0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1200" b="0" i="0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ID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2" name="テキスト ボックス 3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89793" y="5764434"/>
                    <a:ext cx="845640" cy="276999"/>
                  </a:xfrm>
                  <a:prstGeom prst="rect">
                    <a:avLst/>
                  </a:prstGeom>
                  <a:blipFill rotWithShape="1">
                    <a:blip r:embed="rId2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テキスト ボックス 66"/>
                  <p:cNvSpPr txBox="1"/>
                  <p:nvPr/>
                </p:nvSpPr>
                <p:spPr>
                  <a:xfrm>
                    <a:off x="7889631" y="5398657"/>
                    <a:ext cx="86409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d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𝑑𝑑𝑚𝑚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テキスト ボックス 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89631" y="5398657"/>
                    <a:ext cx="864096" cy="276999"/>
                  </a:xfrm>
                  <a:prstGeom prst="rect">
                    <a:avLst/>
                  </a:prstGeom>
                  <a:blipFill rotWithShape="1">
                    <a:blip r:embed="rId21"/>
                    <a:stretch>
                      <a:fillRect r="-845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テキスト ボックス 67"/>
                  <p:cNvSpPr txBox="1"/>
                  <p:nvPr/>
                </p:nvSpPr>
                <p:spPr>
                  <a:xfrm>
                    <a:off x="7596336" y="5877272"/>
                    <a:ext cx="115212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d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𝑚𝑚𝑑𝑑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4" name="テキスト ボックス 3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96336" y="5877272"/>
                    <a:ext cx="1152128" cy="276999"/>
                  </a:xfrm>
                  <a:prstGeom prst="rect">
                    <a:avLst/>
                  </a:prstGeom>
                  <a:blipFill rotWithShape="1">
                    <a:blip r:embed="rId2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9" name="テキスト ボックス 68"/>
                  <p:cNvSpPr txBox="1"/>
                  <p:nvPr/>
                </p:nvSpPr>
                <p:spPr>
                  <a:xfrm>
                    <a:off x="5966448" y="4191330"/>
                    <a:ext cx="1479870" cy="29347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12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  <m:r>
                                    <a:rPr kumimoji="1" lang="en-US" altLang="ja-JP" sz="12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d>
                            </m:e>
                            <m:sub>
                              <m: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  <m: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</a:rPr>
                                <m:t>𝜙𝜙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/>
                  </a:p>
                </p:txBody>
              </p:sp>
            </mc:Choice>
            <mc:Fallback xmlns="">
              <p:sp>
                <p:nvSpPr>
                  <p:cNvPr id="35" name="テキスト ボックス 3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66448" y="4191330"/>
                    <a:ext cx="1479870" cy="293478"/>
                  </a:xfrm>
                  <a:prstGeom prst="rect">
                    <a:avLst/>
                  </a:prstGeom>
                  <a:blipFill rotWithShape="1">
                    <a:blip r:embed="rId23"/>
                    <a:stretch>
                      <a:fillRect b="-2083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61" name="図 60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6483210" y="6318969"/>
              <a:ext cx="825094" cy="206375"/>
            </a:xfrm>
            <a:prstGeom prst="rect">
              <a:avLst/>
            </a:prstGeom>
          </p:spPr>
        </p:pic>
      </p:grpSp>
      <p:grpSp>
        <p:nvGrpSpPr>
          <p:cNvPr id="26" name="グループ化 25"/>
          <p:cNvGrpSpPr>
            <a:grpSpLocks noChangeAspect="1"/>
          </p:cNvGrpSpPr>
          <p:nvPr/>
        </p:nvGrpSpPr>
        <p:grpSpPr>
          <a:xfrm>
            <a:off x="3851920" y="224002"/>
            <a:ext cx="5124708" cy="3878609"/>
            <a:chOff x="4392472" y="260649"/>
            <a:chExt cx="4338000" cy="3283200"/>
          </a:xfrm>
        </p:grpSpPr>
        <p:grpSp>
          <p:nvGrpSpPr>
            <p:cNvPr id="27" name="グループ化 26"/>
            <p:cNvGrpSpPr>
              <a:grpSpLocks/>
            </p:cNvGrpSpPr>
            <p:nvPr/>
          </p:nvGrpSpPr>
          <p:grpSpPr>
            <a:xfrm>
              <a:off x="4392472" y="260649"/>
              <a:ext cx="4338000" cy="3283200"/>
              <a:chOff x="2915816" y="1052736"/>
              <a:chExt cx="4466379" cy="3384376"/>
            </a:xfrm>
          </p:grpSpPr>
          <p:sp>
            <p:nvSpPr>
              <p:cNvPr id="30" name="角丸四角形 29"/>
              <p:cNvSpPr/>
              <p:nvPr/>
            </p:nvSpPr>
            <p:spPr bwMode="auto">
              <a:xfrm>
                <a:off x="2915816" y="1052736"/>
                <a:ext cx="4466379" cy="338437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7422" y="1268760"/>
                <a:ext cx="4083166" cy="2907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6736978" y="3156507"/>
              <a:ext cx="825094" cy="206375"/>
            </a:xfrm>
            <a:prstGeom prst="rect">
              <a:avLst/>
            </a:prstGeom>
          </p:spPr>
        </p:pic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 rot="16200000">
              <a:off x="4298584" y="1842380"/>
              <a:ext cx="714404" cy="207137"/>
            </a:xfrm>
            <a:prstGeom prst="rect">
              <a:avLst/>
            </a:prstGeom>
          </p:spPr>
        </p:pic>
      </p:grpSp>
      <p:pic>
        <p:nvPicPr>
          <p:cNvPr id="32" name="図 31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34" y="766819"/>
            <a:ext cx="3956022" cy="2487668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143" y="1725067"/>
            <a:ext cx="3623289" cy="4985497"/>
          </a:xfrm>
          <a:prstGeom prst="rect">
            <a:avLst/>
          </a:prstGeom>
        </p:spPr>
      </p:pic>
      <p:grpSp>
        <p:nvGrpSpPr>
          <p:cNvPr id="34" name="グループ化 33"/>
          <p:cNvGrpSpPr/>
          <p:nvPr/>
        </p:nvGrpSpPr>
        <p:grpSpPr>
          <a:xfrm>
            <a:off x="5252274" y="4363311"/>
            <a:ext cx="1912014" cy="435554"/>
            <a:chOff x="5252274" y="4363311"/>
            <a:chExt cx="1912014" cy="435554"/>
          </a:xfrm>
        </p:grpSpPr>
        <p:sp>
          <p:nvSpPr>
            <p:cNvPr id="35" name="対角する 2 つの角を切り取った四角形 34"/>
            <p:cNvSpPr/>
            <p:nvPr/>
          </p:nvSpPr>
          <p:spPr bwMode="auto">
            <a:xfrm>
              <a:off x="5252274" y="4363311"/>
              <a:ext cx="1912014" cy="435554"/>
            </a:xfrm>
            <a:prstGeom prst="snip2Diag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0964" y="4481738"/>
              <a:ext cx="1628572" cy="2238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623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: stage </a:t>
            </a:r>
            <a:r>
              <a:rPr lang="en-US" altLang="ja-JP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179512" y="3492367"/>
            <a:ext cx="4429225" cy="3144960"/>
            <a:chOff x="4391247" y="3492367"/>
            <a:chExt cx="4429225" cy="3144960"/>
          </a:xfrm>
        </p:grpSpPr>
        <p:grpSp>
          <p:nvGrpSpPr>
            <p:cNvPr id="27" name="グループ化 26"/>
            <p:cNvGrpSpPr>
              <a:grpSpLocks noChangeAspect="1"/>
            </p:cNvGrpSpPr>
            <p:nvPr/>
          </p:nvGrpSpPr>
          <p:grpSpPr>
            <a:xfrm>
              <a:off x="4391247" y="3492367"/>
              <a:ext cx="4429225" cy="3144960"/>
              <a:chOff x="4139951" y="3492366"/>
              <a:chExt cx="4613776" cy="3276000"/>
            </a:xfrm>
          </p:grpSpPr>
          <p:sp>
            <p:nvSpPr>
              <p:cNvPr id="29" name="角丸四角形 28"/>
              <p:cNvSpPr/>
              <p:nvPr/>
            </p:nvSpPr>
            <p:spPr bwMode="auto">
              <a:xfrm>
                <a:off x="4139951" y="3492366"/>
                <a:ext cx="4537500" cy="3276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3675600"/>
                <a:ext cx="4104000" cy="2891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0799" y="3772799"/>
                <a:ext cx="3394800" cy="2383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テキスト ボックス 31"/>
                  <p:cNvSpPr txBox="1"/>
                  <p:nvPr/>
                </p:nvSpPr>
                <p:spPr>
                  <a:xfrm>
                    <a:off x="5245496" y="4084743"/>
                    <a:ext cx="41476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1200" i="1" dirty="0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oMath>
                      </m:oMathPara>
                    </a14:m>
                    <a:endParaRPr kumimoji="1" lang="ja-JP" altLang="en-US" sz="1200" dirty="0"/>
                  </a:p>
                </p:txBody>
              </p:sp>
            </mc:Choice>
            <mc:Fallback xmlns="">
              <p:sp>
                <p:nvSpPr>
                  <p:cNvPr id="60" name="テキスト ボックス 5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45496" y="4084743"/>
                    <a:ext cx="414766" cy="276999"/>
                  </a:xfrm>
                  <a:prstGeom prst="rect">
                    <a:avLst/>
                  </a:prstGeom>
                  <a:blipFill rotWithShape="1">
                    <a:blip r:embed="rId1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テキスト ボックス 32"/>
                  <p:cNvSpPr txBox="1"/>
                  <p:nvPr/>
                </p:nvSpPr>
                <p:spPr>
                  <a:xfrm>
                    <a:off x="5729390" y="5121658"/>
                    <a:ext cx="773155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ja-JP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1" name="テキスト ボックス 6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29390" y="5121658"/>
                    <a:ext cx="773155" cy="276999"/>
                  </a:xfrm>
                  <a:prstGeom prst="rect">
                    <a:avLst/>
                  </a:prstGeom>
                  <a:blipFill rotWithShape="1">
                    <a:blip r:embed="rId2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テキスト ボックス 33"/>
                  <p:cNvSpPr txBox="1"/>
                  <p:nvPr/>
                </p:nvSpPr>
                <p:spPr>
                  <a:xfrm>
                    <a:off x="5989793" y="5764434"/>
                    <a:ext cx="84564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ja-JP" sz="1200" b="0" i="0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1200" b="0" i="0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ID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2" name="テキスト ボックス 6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89793" y="5764434"/>
                    <a:ext cx="845640" cy="276999"/>
                  </a:xfrm>
                  <a:prstGeom prst="rect">
                    <a:avLst/>
                  </a:prstGeom>
                  <a:blipFill rotWithShape="1">
                    <a:blip r:embed="rId2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テキスト ボックス 34"/>
                  <p:cNvSpPr txBox="1"/>
                  <p:nvPr/>
                </p:nvSpPr>
                <p:spPr>
                  <a:xfrm>
                    <a:off x="7889631" y="5398657"/>
                    <a:ext cx="86409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d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𝑑𝑑𝑚𝑚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3" name="テキスト ボックス 6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89631" y="5398657"/>
                    <a:ext cx="864096" cy="276999"/>
                  </a:xfrm>
                  <a:prstGeom prst="rect">
                    <a:avLst/>
                  </a:prstGeom>
                  <a:blipFill rotWithShape="1">
                    <a:blip r:embed="rId22"/>
                    <a:stretch>
                      <a:fillRect r="-845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テキスト ボックス 38"/>
                  <p:cNvSpPr txBox="1"/>
                  <p:nvPr/>
                </p:nvSpPr>
                <p:spPr>
                  <a:xfrm>
                    <a:off x="7596336" y="5877272"/>
                    <a:ext cx="115212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d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𝑚𝑚𝑑𝑑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4" name="テキスト ボックス 6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96336" y="5877272"/>
                    <a:ext cx="1152128" cy="276999"/>
                  </a:xfrm>
                  <a:prstGeom prst="rect">
                    <a:avLst/>
                  </a:prstGeom>
                  <a:blipFill rotWithShape="1">
                    <a:blip r:embed="rId2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テキスト ボックス 39"/>
                  <p:cNvSpPr txBox="1"/>
                  <p:nvPr/>
                </p:nvSpPr>
                <p:spPr>
                  <a:xfrm>
                    <a:off x="5966448" y="4191330"/>
                    <a:ext cx="1479870" cy="29347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  <m:r>
                                    <a:rPr kumimoji="1" lang="en-US" altLang="ja-JP" sz="1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d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𝜙𝜙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12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5" name="テキスト ボックス 6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66448" y="4191330"/>
                    <a:ext cx="1479870" cy="293478"/>
                  </a:xfrm>
                  <a:prstGeom prst="rect">
                    <a:avLst/>
                  </a:prstGeom>
                  <a:blipFill rotWithShape="1">
                    <a:blip r:embed="rId24"/>
                    <a:stretch>
                      <a:fillRect b="-2083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6483210" y="6318969"/>
              <a:ext cx="825094" cy="206375"/>
            </a:xfrm>
            <a:prstGeom prst="rect">
              <a:avLst/>
            </a:prstGeom>
          </p:spPr>
        </p:pic>
      </p:grpSp>
      <p:grpSp>
        <p:nvGrpSpPr>
          <p:cNvPr id="41" name="グループ化 40"/>
          <p:cNvGrpSpPr>
            <a:grpSpLocks/>
          </p:cNvGrpSpPr>
          <p:nvPr/>
        </p:nvGrpSpPr>
        <p:grpSpPr>
          <a:xfrm>
            <a:off x="3851920" y="224002"/>
            <a:ext cx="5124708" cy="3878609"/>
            <a:chOff x="2915816" y="1052736"/>
            <a:chExt cx="4466379" cy="3384376"/>
          </a:xfrm>
        </p:grpSpPr>
        <p:sp>
          <p:nvSpPr>
            <p:cNvPr id="42" name="角丸四角形 41"/>
            <p:cNvSpPr/>
            <p:nvPr/>
          </p:nvSpPr>
          <p:spPr bwMode="auto">
            <a:xfrm>
              <a:off x="2915816" y="1052736"/>
              <a:ext cx="4466379" cy="33843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422" y="1268760"/>
              <a:ext cx="4083166" cy="2907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4" name="図 4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300192" y="3645024"/>
            <a:ext cx="974727" cy="243801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024" y="2226616"/>
            <a:ext cx="3503885" cy="4460421"/>
          </a:xfrm>
          <a:prstGeom prst="rect">
            <a:avLst/>
          </a:prstGeom>
        </p:spPr>
      </p:pic>
      <p:grpSp>
        <p:nvGrpSpPr>
          <p:cNvPr id="47" name="グループ化 46"/>
          <p:cNvGrpSpPr/>
          <p:nvPr/>
        </p:nvGrpSpPr>
        <p:grpSpPr>
          <a:xfrm>
            <a:off x="7343448" y="4297762"/>
            <a:ext cx="1405016" cy="446970"/>
            <a:chOff x="7343448" y="4297762"/>
            <a:chExt cx="1405016" cy="446970"/>
          </a:xfrm>
        </p:grpSpPr>
        <p:sp>
          <p:nvSpPr>
            <p:cNvPr id="48" name="対角する 2 つの角を切り取った四角形 47"/>
            <p:cNvSpPr/>
            <p:nvPr/>
          </p:nvSpPr>
          <p:spPr bwMode="auto">
            <a:xfrm>
              <a:off x="7343448" y="4297762"/>
              <a:ext cx="1405016" cy="446970"/>
            </a:xfrm>
            <a:prstGeom prst="snip2Diag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49" name="図 48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908" y="4420840"/>
              <a:ext cx="1038095" cy="209524"/>
            </a:xfrm>
            <a:prstGeom prst="rect">
              <a:avLst/>
            </a:prstGeom>
          </p:spPr>
        </p:pic>
      </p:grpSp>
      <p:pic>
        <p:nvPicPr>
          <p:cNvPr id="50" name="図 49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124744"/>
            <a:ext cx="7482179" cy="2013791"/>
          </a:xfrm>
          <a:prstGeom prst="rect">
            <a:avLst/>
          </a:prstGeom>
        </p:spPr>
      </p:pic>
      <p:grpSp>
        <p:nvGrpSpPr>
          <p:cNvPr id="51" name="グループ化 50"/>
          <p:cNvGrpSpPr/>
          <p:nvPr/>
        </p:nvGrpSpPr>
        <p:grpSpPr>
          <a:xfrm>
            <a:off x="2027958" y="1012761"/>
            <a:ext cx="1679946" cy="726203"/>
            <a:chOff x="2027958" y="1012761"/>
            <a:chExt cx="1679946" cy="726203"/>
          </a:xfrm>
        </p:grpSpPr>
        <p:sp>
          <p:nvSpPr>
            <p:cNvPr id="52" name="対角する 2 つの角を切り取った四角形 51"/>
            <p:cNvSpPr/>
            <p:nvPr/>
          </p:nvSpPr>
          <p:spPr bwMode="auto">
            <a:xfrm>
              <a:off x="2027958" y="1012761"/>
              <a:ext cx="1655477" cy="726203"/>
            </a:xfrm>
            <a:prstGeom prst="snip2Diag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53" name="図 52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6331" y="1116000"/>
              <a:ext cx="1038095" cy="209524"/>
            </a:xfrm>
            <a:prstGeom prst="rect">
              <a:avLst/>
            </a:prstGeom>
          </p:spPr>
        </p:pic>
        <p:sp>
          <p:nvSpPr>
            <p:cNvPr id="54" name="テキスト ボックス 53"/>
            <p:cNvSpPr txBox="1"/>
            <p:nvPr/>
          </p:nvSpPr>
          <p:spPr>
            <a:xfrm>
              <a:off x="2092233" y="1393031"/>
              <a:ext cx="16156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Fake freeze out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pic>
        <p:nvPicPr>
          <p:cNvPr id="55" name="図 54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 rot="16200000">
            <a:off x="3741006" y="1444508"/>
            <a:ext cx="843961" cy="24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: stage 3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41" name="グループ化 40"/>
          <p:cNvGrpSpPr>
            <a:grpSpLocks/>
          </p:cNvGrpSpPr>
          <p:nvPr/>
        </p:nvGrpSpPr>
        <p:grpSpPr>
          <a:xfrm>
            <a:off x="179512" y="3492000"/>
            <a:ext cx="4428001" cy="3146400"/>
            <a:chOff x="4139951" y="3492366"/>
            <a:chExt cx="4613776" cy="3276000"/>
          </a:xfrm>
        </p:grpSpPr>
        <p:sp>
          <p:nvSpPr>
            <p:cNvPr id="42" name="角丸四角形 41"/>
            <p:cNvSpPr/>
            <p:nvPr/>
          </p:nvSpPr>
          <p:spPr bwMode="auto">
            <a:xfrm>
              <a:off x="4139951" y="3492366"/>
              <a:ext cx="4538754" cy="327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3675600"/>
              <a:ext cx="4104000" cy="289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0800" y="3765865"/>
              <a:ext cx="3393785" cy="238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200" i="1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6" name="テキスト ボックス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blipFill rotWithShape="1"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テキスト ボックス 46"/>
                <p:cNvSpPr txBox="1"/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ID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テキスト ボックス 47"/>
                <p:cNvSpPr txBox="1"/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𝑑𝑑𝑚𝑚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845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テキスト ボックス 48"/>
                <p:cNvSpPr txBox="1"/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𝑚𝑚𝑑𝑑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テキスト ボックス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𝜙𝜙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1" name="テキスト ボックス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208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グループ化 5"/>
          <p:cNvGrpSpPr/>
          <p:nvPr/>
        </p:nvGrpSpPr>
        <p:grpSpPr>
          <a:xfrm>
            <a:off x="3851920" y="224002"/>
            <a:ext cx="5124708" cy="3878609"/>
            <a:chOff x="3851920" y="224002"/>
            <a:chExt cx="5124708" cy="3878609"/>
          </a:xfrm>
        </p:grpSpPr>
        <p:grpSp>
          <p:nvGrpSpPr>
            <p:cNvPr id="36" name="グループ化 35"/>
            <p:cNvGrpSpPr>
              <a:grpSpLocks/>
            </p:cNvGrpSpPr>
            <p:nvPr/>
          </p:nvGrpSpPr>
          <p:grpSpPr>
            <a:xfrm>
              <a:off x="3851920" y="224002"/>
              <a:ext cx="5124708" cy="3878609"/>
              <a:chOff x="2915816" y="1052736"/>
              <a:chExt cx="4466379" cy="3384376"/>
            </a:xfrm>
          </p:grpSpPr>
          <p:sp>
            <p:nvSpPr>
              <p:cNvPr id="37" name="角丸四角形 36"/>
              <p:cNvSpPr/>
              <p:nvPr/>
            </p:nvSpPr>
            <p:spPr bwMode="auto">
              <a:xfrm>
                <a:off x="2915816" y="1052736"/>
                <a:ext cx="4466379" cy="338437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7422" y="1268760"/>
                <a:ext cx="4083166" cy="2907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 rot="16200000">
              <a:off x="3741006" y="1712406"/>
              <a:ext cx="843961" cy="244702"/>
            </a:xfrm>
            <a:prstGeom prst="rect">
              <a:avLst/>
            </a:prstGeom>
          </p:spPr>
        </p:pic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6300192" y="3645024"/>
              <a:ext cx="974727" cy="243801"/>
            </a:xfrm>
            <a:prstGeom prst="rect">
              <a:avLst/>
            </a:prstGeom>
          </p:spPr>
        </p:pic>
      </p:grpSp>
      <p:pic>
        <p:nvPicPr>
          <p:cNvPr id="33" name="図 32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92" y="1451168"/>
            <a:ext cx="7755010" cy="2005223"/>
          </a:xfrm>
          <a:prstGeom prst="rect">
            <a:avLst/>
          </a:prstGeom>
        </p:spPr>
      </p:pic>
      <p:grpSp>
        <p:nvGrpSpPr>
          <p:cNvPr id="34" name="グループ化 33"/>
          <p:cNvGrpSpPr/>
          <p:nvPr/>
        </p:nvGrpSpPr>
        <p:grpSpPr>
          <a:xfrm>
            <a:off x="1331640" y="1050168"/>
            <a:ext cx="2705918" cy="794656"/>
            <a:chOff x="1331640" y="1050168"/>
            <a:chExt cx="2705918" cy="794656"/>
          </a:xfrm>
        </p:grpSpPr>
        <p:sp>
          <p:nvSpPr>
            <p:cNvPr id="35" name="対角する 2 つの角を切り取った四角形 34"/>
            <p:cNvSpPr/>
            <p:nvPr/>
          </p:nvSpPr>
          <p:spPr bwMode="auto">
            <a:xfrm>
              <a:off x="1331640" y="1050168"/>
              <a:ext cx="2705918" cy="794656"/>
            </a:xfrm>
            <a:prstGeom prst="snip2Diag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テキスト ボックス 38"/>
                <p:cNvSpPr txBox="1"/>
                <p:nvPr/>
              </p:nvSpPr>
              <p:spPr>
                <a:xfrm>
                  <a:off x="1395915" y="1108554"/>
                  <a:ext cx="264164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i="1" dirty="0" smtClean="0">
                              <a:latin typeface="Cambria Math" panose="02040503050406030204" pitchFamily="18" charset="0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1400" b="0" i="1" dirty="0" smtClean="0">
                              <a:latin typeface="Cambria Math" panose="02040503050406030204" pitchFamily="18" charset="0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1400" b="0" i="1" dirty="0" smtClean="0">
                              <a:latin typeface="Cambria Math" panose="02040503050406030204" pitchFamily="18" charset="0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  <m:t>𝑑</m:t>
                          </m:r>
                        </m:sub>
                      </m:sSub>
                    </m:oMath>
                  </a14:m>
                  <a:r>
                    <a:rPr kumimoji="1" lang="ja-JP" altLang="en-US" sz="1400" dirty="0" smtClean="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rPr>
                    <a:t> </a:t>
                  </a:r>
                  <a:r>
                    <a:rPr kumimoji="1" lang="en-US" altLang="ja-JP" sz="1400" dirty="0" smtClean="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rPr>
                    <a:t>traces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1400" i="1" dirty="0">
                              <a:latin typeface="Cambria Math" panose="02040503050406030204" pitchFamily="18" charset="0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</m:ctrlPr>
                        </m:sSubPr>
                        <m:e>
                          <m:r>
                            <a:rPr lang="en-US" altLang="ja-JP" sz="1400" b="0" i="1" dirty="0" smtClean="0">
                              <a:latin typeface="Cambria Math" panose="02040503050406030204" pitchFamily="18" charset="0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1400" b="0" i="1" dirty="0" smtClean="0">
                              <a:latin typeface="Cambria Math" panose="02040503050406030204" pitchFamily="18" charset="0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  <m:t>𝑚</m:t>
                          </m:r>
                        </m:sub>
                      </m:sSub>
                    </m:oMath>
                  </a14:m>
                  <a:r>
                    <a:rPr kumimoji="1" lang="ja-JP" altLang="en-US" sz="1400" dirty="0" smtClean="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rPr>
                    <a:t> </a:t>
                  </a:r>
                  <a:r>
                    <a:rPr kumimoji="1" lang="en-US" altLang="ja-JP" sz="1400" dirty="0" smtClean="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rPr>
                    <a:t>and</a:t>
                  </a:r>
                  <a:r>
                    <a:rPr kumimoji="1" lang="ja-JP" altLang="en-US" sz="1400" dirty="0" smtClean="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rPr>
                    <a:t> </a:t>
                  </a:r>
                  <a:r>
                    <a:rPr kumimoji="1" lang="en-US" altLang="ja-JP" sz="1400" dirty="0" smtClean="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rPr>
                    <a:t>decreases</a:t>
                  </a:r>
                  <a:endParaRPr kumimoji="1" lang="ja-JP" altLang="en-US" sz="1400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</mc:Choice>
          <mc:Fallback xmlns="">
            <p:sp>
              <p:nvSpPr>
                <p:cNvPr id="39" name="テキスト ボックス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5915" y="1108554"/>
                  <a:ext cx="2641643" cy="307777"/>
                </a:xfrm>
                <a:prstGeom prst="rect">
                  <a:avLst/>
                </a:prstGeom>
                <a:blipFill rotWithShape="0">
                  <a:blip r:embed="rId34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テキスト ボックス 39"/>
            <p:cNvSpPr txBox="1"/>
            <p:nvPr/>
          </p:nvSpPr>
          <p:spPr>
            <a:xfrm rot="10800000">
              <a:off x="1390597" y="1416331"/>
              <a:ext cx="408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 smtClean="0"/>
                <a:t>∴</a:t>
              </a:r>
              <a:endParaRPr kumimoji="1" lang="ja-JP" altLang="en-US" dirty="0"/>
            </a:p>
          </p:txBody>
        </p:sp>
        <p:pic>
          <p:nvPicPr>
            <p:cNvPr id="51" name="図 50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8077" y="1514571"/>
              <a:ext cx="1519048" cy="204762"/>
            </a:xfrm>
            <a:prstGeom prst="rect">
              <a:avLst/>
            </a:prstGeom>
          </p:spPr>
        </p:pic>
      </p:grpSp>
      <p:pic>
        <p:nvPicPr>
          <p:cNvPr id="52" name="図 51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753" y="2708920"/>
            <a:ext cx="2707647" cy="4324905"/>
          </a:xfrm>
          <a:prstGeom prst="rect">
            <a:avLst/>
          </a:prstGeom>
        </p:spPr>
      </p:pic>
      <p:grpSp>
        <p:nvGrpSpPr>
          <p:cNvPr id="53" name="グループ化 52"/>
          <p:cNvGrpSpPr/>
          <p:nvPr/>
        </p:nvGrpSpPr>
        <p:grpSpPr>
          <a:xfrm>
            <a:off x="4139952" y="4213019"/>
            <a:ext cx="4908156" cy="512125"/>
            <a:chOff x="4139952" y="4213019"/>
            <a:chExt cx="4908156" cy="512125"/>
          </a:xfrm>
        </p:grpSpPr>
        <p:sp>
          <p:nvSpPr>
            <p:cNvPr id="54" name="対角する 2 つの角を切り取った四角形 53"/>
            <p:cNvSpPr/>
            <p:nvPr/>
          </p:nvSpPr>
          <p:spPr bwMode="auto">
            <a:xfrm>
              <a:off x="4139952" y="4213019"/>
              <a:ext cx="4908156" cy="512125"/>
            </a:xfrm>
            <a:prstGeom prst="snip2Diag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4200349" y="4294202"/>
              <a:ext cx="3972052" cy="35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Violation of detailed valance due to 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2020" y="4375443"/>
              <a:ext cx="1480762" cy="1883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069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: stage 4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25" name="グループ化 24"/>
          <p:cNvGrpSpPr>
            <a:grpSpLocks/>
          </p:cNvGrpSpPr>
          <p:nvPr/>
        </p:nvGrpSpPr>
        <p:grpSpPr>
          <a:xfrm>
            <a:off x="179512" y="3492000"/>
            <a:ext cx="4438800" cy="3146400"/>
            <a:chOff x="4139952" y="3492366"/>
            <a:chExt cx="4613775" cy="3276000"/>
          </a:xfrm>
        </p:grpSpPr>
        <p:sp>
          <p:nvSpPr>
            <p:cNvPr id="26" name="角丸四角形 25"/>
            <p:cNvSpPr/>
            <p:nvPr/>
          </p:nvSpPr>
          <p:spPr bwMode="auto">
            <a:xfrm>
              <a:off x="4139952" y="3492366"/>
              <a:ext cx="4527711" cy="327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3675600"/>
              <a:ext cx="4104000" cy="289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0800" y="3774429"/>
              <a:ext cx="3394800" cy="238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テキスト ボックス 28"/>
                <p:cNvSpPr txBox="1"/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テキスト ボックス 29"/>
                <p:cNvSpPr txBox="1"/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テキスト ボックス 30"/>
                <p:cNvSpPr txBox="1"/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ID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3" name="テキスト ボックス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blipFill rotWithShape="1"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テキスト ボックス 31"/>
                <p:cNvSpPr txBox="1"/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𝑑𝑑𝑚𝑚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テキスト ボックス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blipFill rotWithShape="1">
                  <a:blip r:embed="rId23"/>
                  <a:stretch>
                    <a:fillRect r="-845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𝑚𝑚𝑑𝑑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テキスト ボックス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blipFill rotWithShape="1"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𝜙𝜙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6" name="テキスト ボックス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208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9" name="グループ化 38"/>
          <p:cNvGrpSpPr>
            <a:grpSpLocks/>
          </p:cNvGrpSpPr>
          <p:nvPr/>
        </p:nvGrpSpPr>
        <p:grpSpPr>
          <a:xfrm>
            <a:off x="3851920" y="224002"/>
            <a:ext cx="5124708" cy="3878609"/>
            <a:chOff x="2915816" y="1052736"/>
            <a:chExt cx="4466379" cy="3384376"/>
          </a:xfrm>
        </p:grpSpPr>
        <p:sp>
          <p:nvSpPr>
            <p:cNvPr id="52" name="角丸四角形 51"/>
            <p:cNvSpPr/>
            <p:nvPr/>
          </p:nvSpPr>
          <p:spPr bwMode="auto">
            <a:xfrm>
              <a:off x="2915816" y="1052736"/>
              <a:ext cx="4466379" cy="33843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422" y="1268760"/>
              <a:ext cx="4083166" cy="2907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" name="図 3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621608" y="3645024"/>
            <a:ext cx="974727" cy="243801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 rot="16200000">
            <a:off x="3741006" y="1712406"/>
            <a:ext cx="843961" cy="24470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28" y="1272077"/>
            <a:ext cx="7884368" cy="2073162"/>
          </a:xfrm>
          <a:prstGeom prst="rect">
            <a:avLst/>
          </a:prstGeom>
        </p:spPr>
      </p:pic>
      <p:grpSp>
        <p:nvGrpSpPr>
          <p:cNvPr id="7" name="グループ化 6"/>
          <p:cNvGrpSpPr/>
          <p:nvPr/>
        </p:nvGrpSpPr>
        <p:grpSpPr>
          <a:xfrm>
            <a:off x="2123728" y="1125207"/>
            <a:ext cx="1862798" cy="418652"/>
            <a:chOff x="1496732" y="1215548"/>
            <a:chExt cx="1862798" cy="418652"/>
          </a:xfrm>
        </p:grpSpPr>
        <p:sp>
          <p:nvSpPr>
            <p:cNvPr id="38" name="対角する 2 つの角を切り取った四角形 37"/>
            <p:cNvSpPr/>
            <p:nvPr/>
          </p:nvSpPr>
          <p:spPr bwMode="auto">
            <a:xfrm>
              <a:off x="1496732" y="1215548"/>
              <a:ext cx="1862798" cy="418652"/>
            </a:xfrm>
            <a:prstGeom prst="snip2Diag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1242" y="1328190"/>
              <a:ext cx="1528572" cy="204762"/>
            </a:xfrm>
            <a:prstGeom prst="rect">
              <a:avLst/>
            </a:prstGeom>
          </p:spPr>
        </p:pic>
      </p:grpSp>
      <p:pic>
        <p:nvPicPr>
          <p:cNvPr id="10" name="図 9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473" y="2935439"/>
            <a:ext cx="3544794" cy="3922561"/>
          </a:xfrm>
          <a:prstGeom prst="rect">
            <a:avLst/>
          </a:prstGeom>
        </p:spPr>
      </p:pic>
      <p:grpSp>
        <p:nvGrpSpPr>
          <p:cNvPr id="12" name="グループ化 11"/>
          <p:cNvGrpSpPr/>
          <p:nvPr/>
        </p:nvGrpSpPr>
        <p:grpSpPr>
          <a:xfrm>
            <a:off x="7115068" y="4350182"/>
            <a:ext cx="1656184" cy="442877"/>
            <a:chOff x="4518182" y="4653136"/>
            <a:chExt cx="1656184" cy="442877"/>
          </a:xfrm>
        </p:grpSpPr>
        <p:sp>
          <p:nvSpPr>
            <p:cNvPr id="64" name="対角する 2 つの角を切り取った四角形 63"/>
            <p:cNvSpPr/>
            <p:nvPr/>
          </p:nvSpPr>
          <p:spPr bwMode="auto">
            <a:xfrm>
              <a:off x="4518182" y="4653136"/>
              <a:ext cx="1656184" cy="442877"/>
            </a:xfrm>
            <a:prstGeom prst="snip2Diag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4565817" y="4714858"/>
              <a:ext cx="1595787" cy="35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True freeze out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390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Dark matter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テキスト ボックス 8"/>
          <p:cNvSpPr txBox="1">
            <a:spLocks noChangeArrowheads="1"/>
          </p:cNvSpPr>
          <p:nvPr/>
        </p:nvSpPr>
        <p:spPr bwMode="auto">
          <a:xfrm>
            <a:off x="365021" y="4658955"/>
            <a:ext cx="2677859" cy="100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arious gravitational evidences, but no direct evidences …</a:t>
            </a:r>
          </a:p>
        </p:txBody>
      </p: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35496" y="1301370"/>
            <a:ext cx="9080331" cy="2062959"/>
            <a:chOff x="173675" y="1301370"/>
            <a:chExt cx="8731084" cy="1983614"/>
          </a:xfrm>
        </p:grpSpPr>
        <p:pic>
          <p:nvPicPr>
            <p:cNvPr id="6" name="Picture 4" descr="C:\Users\Masato\Desktop\Rotationcurve_3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9802" y="1335904"/>
              <a:ext cx="3146374" cy="190505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5" descr="C:\Users\Masato\Desktop\3D_distribution_of_dark_matter_in_the_Univers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7863" y="1301370"/>
              <a:ext cx="2596896" cy="197412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C:\Users\Masato\Desktop\bulletcluster_comp_f204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675" y="1310326"/>
              <a:ext cx="2732003" cy="197465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グループ化 24"/>
          <p:cNvGrpSpPr/>
          <p:nvPr/>
        </p:nvGrpSpPr>
        <p:grpSpPr>
          <a:xfrm>
            <a:off x="6121188" y="3789040"/>
            <a:ext cx="3232021" cy="2654018"/>
            <a:chOff x="2731261" y="4082742"/>
            <a:chExt cx="3232021" cy="2654018"/>
          </a:xfrm>
        </p:grpSpPr>
        <p:sp>
          <p:nvSpPr>
            <p:cNvPr id="26" name="角丸四角形 25"/>
            <p:cNvSpPr/>
            <p:nvPr/>
          </p:nvSpPr>
          <p:spPr bwMode="auto">
            <a:xfrm>
              <a:off x="2731261" y="4082742"/>
              <a:ext cx="3232021" cy="265401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1301" y="4202298"/>
              <a:ext cx="2560293" cy="2404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3455642" y="6093296"/>
              <a:ext cx="193672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300" dirty="0" smtClean="0">
                  <a:solidFill>
                    <a:schemeClr val="bg1">
                      <a:lumMod val="50000"/>
                    </a:schemeClr>
                  </a:solidFill>
                </a:rPr>
                <a:t>CMS collaboration (2016)</a:t>
              </a:r>
              <a:endParaRPr kumimoji="1" lang="ja-JP" altLang="en-US" sz="13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グループ化 28"/>
          <p:cNvGrpSpPr>
            <a:grpSpLocks noChangeAspect="1"/>
          </p:cNvGrpSpPr>
          <p:nvPr/>
        </p:nvGrpSpPr>
        <p:grpSpPr>
          <a:xfrm>
            <a:off x="3275856" y="3823574"/>
            <a:ext cx="3172653" cy="2659688"/>
            <a:chOff x="5943838" y="4114876"/>
            <a:chExt cx="3304848" cy="2770508"/>
          </a:xfrm>
        </p:grpSpPr>
        <p:sp>
          <p:nvSpPr>
            <p:cNvPr id="30" name="角丸四角形 29"/>
            <p:cNvSpPr/>
            <p:nvPr/>
          </p:nvSpPr>
          <p:spPr bwMode="auto">
            <a:xfrm>
              <a:off x="5943838" y="4114876"/>
              <a:ext cx="3304848" cy="277050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6858" y="4365104"/>
              <a:ext cx="2992374" cy="228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6404935" y="6032321"/>
              <a:ext cx="2017425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300" dirty="0" smtClean="0">
                  <a:solidFill>
                    <a:schemeClr val="bg1">
                      <a:lumMod val="50000"/>
                    </a:schemeClr>
                  </a:solidFill>
                </a:rPr>
                <a:t>LUX collaboration (2016)</a:t>
              </a:r>
              <a:endParaRPr kumimoji="1" lang="ja-JP" altLang="en-US" sz="13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047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327991" y="210344"/>
                <a:ext cx="7844409" cy="914400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n-US" altLang="ja-JP" sz="2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Lifetime dependence and effect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𝑌</m:t>
                        </m:r>
                      </m:e>
                      <m:sub>
                        <m: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sz="2600" b="0" i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/</m:t>
                    </m:r>
                    <m:sSubSup>
                      <m:sSubSupPr>
                        <m:ctrlPr>
                          <a:rPr lang="en-US" altLang="ja-JP" sz="2600" b="0" i="1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SupPr>
                      <m:e>
                        <m: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𝑌</m:t>
                        </m:r>
                      </m:e>
                      <m:sub>
                        <m: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sub>
                      <m:sup>
                        <m:r>
                          <a:rPr lang="en-US" altLang="ja-JP" sz="2600" b="0" i="1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𝑒𝑞</m:t>
                        </m:r>
                      </m:sup>
                    </m:sSubSup>
                    <m:r>
                      <a:rPr lang="en-US" altLang="ja-JP" sz="2600" b="0" i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≠1</m:t>
                    </m:r>
                  </m:oMath>
                </a14:m>
                <a:endParaRPr kumimoji="1" lang="ja-JP" altLang="en-US" sz="2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9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7991" y="210344"/>
                <a:ext cx="7844409" cy="914400"/>
              </a:xfrm>
              <a:blipFill rotWithShape="1">
                <a:blip r:embed="rId3"/>
                <a:stretch>
                  <a:fillRect l="-13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10016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533073" y="1566935"/>
                <a:ext cx="3966920" cy="10379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b="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No lifetime dependence for </a:t>
                </a:r>
                <a:br>
                  <a:rPr lang="en-US" altLang="ja-JP" b="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𝑔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𝜙𝜙</m:t>
                        </m:r>
                      </m:sub>
                    </m:sSub>
                    <m:r>
                      <a:rPr lang="en-US" altLang="ja-JP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≳</m:t>
                    </m:r>
                    <m:sSup>
                      <m:sSup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, 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holds </a:t>
                </a:r>
                <a:b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in equilibrium with SM</a:t>
                </a:r>
                <a:endPara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7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073" y="1566935"/>
                <a:ext cx="3966920" cy="1037976"/>
              </a:xfrm>
              <a:prstGeom prst="rect">
                <a:avLst/>
              </a:prstGeom>
              <a:blipFill rotWithShape="0">
                <a:blip r:embed="rId6"/>
                <a:stretch>
                  <a:fillRect l="-1229" t="-2941" b="-588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44089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テキスト ボックス 8"/>
          <p:cNvSpPr txBox="1">
            <a:spLocks noChangeArrowheads="1"/>
          </p:cNvSpPr>
          <p:nvPr/>
        </p:nvSpPr>
        <p:spPr bwMode="auto">
          <a:xfrm>
            <a:off x="533073" y="4606445"/>
            <a:ext cx="4154931" cy="39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DM evolves regardless of mediator 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4761341" y="1916832"/>
            <a:ext cx="4563187" cy="3852356"/>
            <a:chOff x="4761341" y="1916832"/>
            <a:chExt cx="4563187" cy="3852356"/>
          </a:xfrm>
        </p:grpSpPr>
        <p:sp>
          <p:nvSpPr>
            <p:cNvPr id="41" name="テキスト ボックス 40"/>
            <p:cNvSpPr txBox="1"/>
            <p:nvPr/>
          </p:nvSpPr>
          <p:spPr>
            <a:xfrm>
              <a:off x="8376547" y="5252213"/>
              <a:ext cx="9479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短寿命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grpSp>
          <p:nvGrpSpPr>
            <p:cNvPr id="42" name="グループ化 41"/>
            <p:cNvGrpSpPr>
              <a:grpSpLocks noChangeAspect="1"/>
            </p:cNvGrpSpPr>
            <p:nvPr/>
          </p:nvGrpSpPr>
          <p:grpSpPr>
            <a:xfrm>
              <a:off x="4761341" y="2061936"/>
              <a:ext cx="4483128" cy="3707252"/>
              <a:chOff x="8820" y="2182941"/>
              <a:chExt cx="4222827" cy="3492000"/>
            </a:xfrm>
          </p:grpSpPr>
          <p:sp>
            <p:nvSpPr>
              <p:cNvPr id="48" name="角丸四角形 47"/>
              <p:cNvSpPr>
                <a:spLocks/>
              </p:cNvSpPr>
              <p:nvPr/>
            </p:nvSpPr>
            <p:spPr bwMode="auto">
              <a:xfrm>
                <a:off x="8820" y="2182941"/>
                <a:ext cx="4222827" cy="3492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49" name="Picture 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096" y="2425979"/>
                <a:ext cx="3910964" cy="27280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3" name="左右矢印 42"/>
            <p:cNvSpPr/>
            <p:nvPr/>
          </p:nvSpPr>
          <p:spPr>
            <a:xfrm>
              <a:off x="6155992" y="5302343"/>
              <a:ext cx="1872000" cy="237902"/>
            </a:xfrm>
            <a:prstGeom prst="leftRightArrow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5060650" y="5264913"/>
              <a:ext cx="10955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Long-lived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45" name="角丸四角形 44"/>
            <p:cNvSpPr/>
            <p:nvPr/>
          </p:nvSpPr>
          <p:spPr bwMode="auto">
            <a:xfrm>
              <a:off x="4787949" y="1916832"/>
              <a:ext cx="2214956" cy="74309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890060" y="2017825"/>
              <a:ext cx="20582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Lifetime dependence on DM relic density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8028384" y="5264912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Short-lived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pic>
        <p:nvPicPr>
          <p:cNvPr id="50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24433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539552" y="3289393"/>
                <a:ext cx="4104455" cy="7284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𝑔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𝜙𝜙</m:t>
                        </m:r>
                      </m:sub>
                    </m:sSub>
                    <m:r>
                      <a:rPr lang="en-US" altLang="ja-JP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≳</m:t>
                    </m:r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altLang="ja-JP" i="1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, </a:t>
                </a: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detailed balance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i="1" dirty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↔</m:t>
                    </m:r>
                    <m:r>
                      <a:rPr lang="en-US" altLang="ja-JP" i="1" dirty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𝜙𝜙</m:t>
                    </m:r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keeps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/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  <m:sup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𝑒𝑞</m:t>
                        </m:r>
                      </m:sup>
                    </m:sSubSup>
                    <m:r>
                      <a:rPr lang="en-US" altLang="ja-JP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=1</m:t>
                    </m:r>
                  </m:oMath>
                </a14:m>
                <a:endParaRPr lang="en-US" altLang="ja-JP" i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51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3289393"/>
                <a:ext cx="4104455" cy="728469"/>
              </a:xfrm>
              <a:prstGeom prst="rect">
                <a:avLst/>
              </a:prstGeom>
              <a:blipFill rotWithShape="0">
                <a:blip r:embed="rId8"/>
                <a:stretch>
                  <a:fillRect l="-1337" t="-2521" b="-117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テキスト ボックス 1"/>
          <p:cNvSpPr txBox="1"/>
          <p:nvPr/>
        </p:nvSpPr>
        <p:spPr>
          <a:xfrm>
            <a:off x="538129" y="2570810"/>
            <a:ext cx="422016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consistent with the condition analytically derived 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755576" y="5089593"/>
            <a:ext cx="3580520" cy="1507759"/>
            <a:chOff x="755576" y="5089593"/>
            <a:chExt cx="3580520" cy="1507759"/>
          </a:xfrm>
        </p:grpSpPr>
        <p:pic>
          <p:nvPicPr>
            <p:cNvPr id="7170" name="Picture 2" descr="C:\Users\Masato\Desktop\nDBoltz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5089593"/>
              <a:ext cx="3572092" cy="1017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直線コネクタ 6"/>
            <p:cNvCxnSpPr/>
            <p:nvPr/>
          </p:nvCxnSpPr>
          <p:spPr>
            <a:xfrm>
              <a:off x="3494195" y="6179522"/>
              <a:ext cx="828000" cy="0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3549592" y="6228020"/>
                  <a:ext cx="7865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9592" y="6228020"/>
                  <a:ext cx="786504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7045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327992" y="210344"/>
                <a:ext cx="8132440" cy="914400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n-US" altLang="ja-JP" sz="2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Lifetime dependence and effect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𝑌</m:t>
                        </m:r>
                      </m:e>
                      <m:sub>
                        <m: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sz="26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/</m:t>
                    </m:r>
                    <m:sSubSup>
                      <m:sSubSupPr>
                        <m:ctrlP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SupPr>
                      <m:e>
                        <m: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𝑌</m:t>
                        </m:r>
                      </m:e>
                      <m:sub>
                        <m: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sub>
                      <m:sup>
                        <m:r>
                          <a:rPr lang="en-US" altLang="ja-JP" sz="26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𝑒𝑞</m:t>
                        </m:r>
                      </m:sup>
                    </m:sSubSup>
                    <m:r>
                      <a:rPr lang="en-US" altLang="ja-JP" sz="26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≠1</m:t>
                    </m:r>
                  </m:oMath>
                </a14:m>
                <a:endParaRPr kumimoji="1" lang="ja-JP" altLang="en-US" sz="2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9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7992" y="210344"/>
                <a:ext cx="8132440" cy="914400"/>
              </a:xfrm>
              <a:blipFill rotWithShape="1">
                <a:blip r:embed="rId2"/>
                <a:stretch>
                  <a:fillRect l="-13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88234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539552" y="1947064"/>
                <a:ext cx="4104455" cy="701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Timing of DM freeze out also depends </a:t>
                </a:r>
                <a:r>
                  <a:rPr lang="en-US" altLang="ja-JP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on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r>
                  <a:rPr lang="en-US" altLang="ja-JP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lifetime</a:t>
                </a:r>
              </a:p>
            </p:txBody>
          </p:sp>
        </mc:Choice>
        <mc:Fallback xmlns="">
          <p:sp>
            <p:nvSpPr>
              <p:cNvPr id="47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1947064"/>
                <a:ext cx="4104455" cy="701731"/>
              </a:xfrm>
              <a:prstGeom prst="rect">
                <a:avLst/>
              </a:prstGeom>
              <a:blipFill rotWithShape="0">
                <a:blip r:embed="rId4"/>
                <a:stretch>
                  <a:fillRect l="-1337" t="-4310" b="-86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04896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533074" y="3270000"/>
                <a:ext cx="4254141" cy="1006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exponentially drops, and </a:t>
                </a:r>
                <a:b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balanced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i="1" dirty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↔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proceeds </a:t>
                </a:r>
                <a:b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to </a:t>
                </a:r>
                <a:r>
                  <a:rPr lang="en-US" altLang="ja-JP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“one-way”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i="1" dirty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→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8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074" y="3270000"/>
                <a:ext cx="4254141" cy="1006429"/>
              </a:xfrm>
              <a:prstGeom prst="rect">
                <a:avLst/>
              </a:prstGeom>
              <a:blipFill rotWithShape="0">
                <a:blip r:embed="rId5"/>
                <a:stretch>
                  <a:fillRect l="-1146" t="-3012" b="-54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154346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539552" y="5013176"/>
                <a:ext cx="4104455" cy="701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lifetime : key ingredient for </a:t>
                </a:r>
                <a:br>
                  <a:rPr lang="en-US" altLang="ja-JP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DM relic density</a:t>
                </a:r>
                <a:endParaRPr lang="en-US" altLang="ja-JP" dirty="0">
                  <a:solidFill>
                    <a:srgbClr val="0000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4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5013176"/>
                <a:ext cx="4104455" cy="701731"/>
              </a:xfrm>
              <a:prstGeom prst="rect">
                <a:avLst/>
              </a:prstGeom>
              <a:blipFill rotWithShape="0">
                <a:blip r:embed="rId6"/>
                <a:stretch>
                  <a:fillRect l="-1337" t="-4348" b="-95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グループ化 20"/>
          <p:cNvGrpSpPr/>
          <p:nvPr/>
        </p:nvGrpSpPr>
        <p:grpSpPr>
          <a:xfrm>
            <a:off x="4761341" y="1916832"/>
            <a:ext cx="4563187" cy="3852356"/>
            <a:chOff x="4761341" y="1916832"/>
            <a:chExt cx="4563187" cy="3852356"/>
          </a:xfrm>
        </p:grpSpPr>
        <p:sp>
          <p:nvSpPr>
            <p:cNvPr id="25" name="テキスト ボックス 24"/>
            <p:cNvSpPr txBox="1"/>
            <p:nvPr/>
          </p:nvSpPr>
          <p:spPr>
            <a:xfrm>
              <a:off x="8376547" y="5252213"/>
              <a:ext cx="9479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短寿命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grpSp>
          <p:nvGrpSpPr>
            <p:cNvPr id="26" name="グループ化 25"/>
            <p:cNvGrpSpPr>
              <a:grpSpLocks noChangeAspect="1"/>
            </p:cNvGrpSpPr>
            <p:nvPr/>
          </p:nvGrpSpPr>
          <p:grpSpPr>
            <a:xfrm>
              <a:off x="4761341" y="2061936"/>
              <a:ext cx="4483128" cy="3707252"/>
              <a:chOff x="8820" y="2182941"/>
              <a:chExt cx="4222827" cy="3492000"/>
            </a:xfrm>
          </p:grpSpPr>
          <p:sp>
            <p:nvSpPr>
              <p:cNvPr id="42" name="角丸四角形 41"/>
              <p:cNvSpPr>
                <a:spLocks/>
              </p:cNvSpPr>
              <p:nvPr/>
            </p:nvSpPr>
            <p:spPr bwMode="auto">
              <a:xfrm>
                <a:off x="8820" y="2182941"/>
                <a:ext cx="4222827" cy="3492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43" name="Picture 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096" y="2425979"/>
                <a:ext cx="3910964" cy="27280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" name="左右矢印 26"/>
            <p:cNvSpPr/>
            <p:nvPr/>
          </p:nvSpPr>
          <p:spPr>
            <a:xfrm>
              <a:off x="6155992" y="5302343"/>
              <a:ext cx="1872000" cy="237902"/>
            </a:xfrm>
            <a:prstGeom prst="leftRightArrow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5060650" y="5264913"/>
              <a:ext cx="10955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Long-lived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4787949" y="1916832"/>
              <a:ext cx="2214956" cy="74309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4890060" y="2017825"/>
              <a:ext cx="20582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Lifetime dependence on DM relic density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8028384" y="5264912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Short-lived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77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755576" y="2586608"/>
            <a:ext cx="3312368" cy="914400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Summary 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922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2" y="138634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8"/>
          <p:cNvSpPr txBox="1">
            <a:spLocks noChangeArrowheads="1"/>
          </p:cNvSpPr>
          <p:nvPr/>
        </p:nvSpPr>
        <p:spPr bwMode="auto">
          <a:xfrm>
            <a:off x="821108" y="1248696"/>
            <a:ext cx="7567315" cy="66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DM scenarios secluded from SM are activated from the viewpoint </a:t>
            </a:r>
            <a:b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 observational motivations/constraints</a:t>
            </a: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Summary 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46646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821108" y="2328816"/>
                <a:ext cx="7639324" cy="380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Theoretical viewpoint suggests </a:t>
                </a:r>
                <a14:m>
                  <m:oMath xmlns:m="http://schemas.openxmlformats.org/officeDocument/2006/math">
                    <m:r>
                      <a:rPr lang="en-US" altLang="ja-JP" sz="1700" i="1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𝑂</m:t>
                    </m:r>
                    <m:r>
                      <a:rPr lang="en-US" altLang="ja-JP" sz="1700" i="1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(</m:t>
                    </m:r>
                    <m:r>
                      <m:rPr>
                        <m:sty m:val="p"/>
                      </m:rPr>
                      <a:rPr lang="en-US" altLang="ja-JP" sz="1700" i="0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TeV</m:t>
                    </m:r>
                    <m:r>
                      <a:rPr lang="en-US" altLang="ja-JP" sz="1700" i="1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)</m:t>
                    </m:r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DM with degenerated mediator </a:t>
                </a:r>
                <a:endParaRPr lang="en-US" altLang="ja-JP" sz="17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8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1108" y="2328816"/>
                <a:ext cx="7639324" cy="380104"/>
              </a:xfrm>
              <a:prstGeom prst="rect">
                <a:avLst/>
              </a:prstGeom>
              <a:blipFill rotWithShape="1">
                <a:blip r:embed="rId3"/>
                <a:stretch>
                  <a:fillRect l="-559" t="-4839" r="-239" b="-145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5854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8"/>
          <p:cNvSpPr txBox="1">
            <a:spLocks noChangeArrowheads="1"/>
          </p:cNvSpPr>
          <p:nvPr/>
        </p:nvSpPr>
        <p:spPr bwMode="auto">
          <a:xfrm>
            <a:off x="821107" y="3120904"/>
            <a:ext cx="7639324" cy="66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Over-abundant DM in previous scenarios with long-lived mediator </a:t>
            </a:r>
            <a:b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due to too small DM annihilation rate</a:t>
            </a:r>
          </a:p>
        </p:txBody>
      </p:sp>
      <p:pic>
        <p:nvPicPr>
          <p:cNvPr id="1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3866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8"/>
          <p:cNvSpPr txBox="1">
            <a:spLocks noChangeArrowheads="1"/>
          </p:cNvSpPr>
          <p:nvPr/>
        </p:nvSpPr>
        <p:spPr bwMode="auto">
          <a:xfrm>
            <a:off x="821107" y="4201024"/>
            <a:ext cx="7711334" cy="66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New relic scenario wherein mediator decouples from SM with DM, and the lifetime controls DM density via decaying before freeze out of DM</a:t>
            </a:r>
            <a:endParaRPr lang="ja-JP" altLang="en-US" sz="1700" dirty="0" smtClean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34678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8"/>
          <p:cNvSpPr txBox="1">
            <a:spLocks noChangeArrowheads="1"/>
          </p:cNvSpPr>
          <p:nvPr/>
        </p:nvSpPr>
        <p:spPr bwMode="auto">
          <a:xfrm>
            <a:off x="821106" y="5209136"/>
            <a:ext cx="7927358" cy="38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Toy model with Higgs communicator accounts for the observed density</a:t>
            </a:r>
            <a:endParaRPr lang="en-US" altLang="ja-JP" sz="17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9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3094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テキスト ボックス 8"/>
          <p:cNvSpPr txBox="1">
            <a:spLocks noChangeArrowheads="1"/>
          </p:cNvSpPr>
          <p:nvPr/>
        </p:nvSpPr>
        <p:spPr bwMode="auto">
          <a:xfrm>
            <a:off x="821106" y="6093296"/>
            <a:ext cx="7711335" cy="3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Our idea holds for other scenarios in which communicator is </a:t>
            </a: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not Higgs</a:t>
            </a:r>
            <a:endParaRPr lang="en-US" altLang="ja-JP" sz="17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363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1264096" y="2586608"/>
            <a:ext cx="7196336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Thank you very much!</a:t>
            </a:r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80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6696744" cy="914400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Backup slides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779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116632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ダークセクター温度は標準模型セクターと同じ？</a:t>
            </a:r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763688" y="1700808"/>
            <a:ext cx="6139317" cy="4464496"/>
            <a:chOff x="3491880" y="1052736"/>
            <a:chExt cx="4932000" cy="3636000"/>
          </a:xfrm>
        </p:grpSpPr>
        <p:sp>
          <p:nvSpPr>
            <p:cNvPr id="10" name="角丸四角形 9"/>
            <p:cNvSpPr/>
            <p:nvPr/>
          </p:nvSpPr>
          <p:spPr bwMode="auto">
            <a:xfrm>
              <a:off x="3491880" y="1052736"/>
              <a:ext cx="4932000" cy="363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9237" y="1268760"/>
              <a:ext cx="4545171" cy="3145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1123752" cy="24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170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49248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Condition that lifetime controls DM density (derivation)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6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0130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4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730634" y="2363664"/>
                <a:ext cx="7729798" cy="397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Rewriting Boltzmann Eq.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𝑚</m:t>
                            </m:r>
                          </m:sub>
                        </m:s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=</m:t>
                        </m:r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𝑅</m:t>
                        </m:r>
                      </m:e>
                      <m:sup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3</m:t>
                        </m:r>
                      </m:sup>
                    </m:sSup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 (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𝑅</m:t>
                    </m:r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: scale factor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)</m:t>
                    </m:r>
                  </m:oMath>
                </a14:m>
                <a:endParaRPr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64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0634" y="2363664"/>
                <a:ext cx="7729798" cy="397032"/>
              </a:xfrm>
              <a:prstGeom prst="rect">
                <a:avLst/>
              </a:prstGeom>
              <a:blipFill rotWithShape="1">
                <a:blip r:embed="rId6"/>
                <a:stretch>
                  <a:fillRect l="-710" t="-7692" b="-1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6" name="図 6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0" y="2969309"/>
            <a:ext cx="3967440" cy="5879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36614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8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730633" y="3983783"/>
                <a:ext cx="7945823" cy="420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goes out of equilibrium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𝑡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altLang="ja-JP" i="1" dirty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altLang="ja-JP" i="1" dirty="0">
                            <a:latin typeface="Cambria Math"/>
                          </a:rPr>
                          <m:t>𝑒𝑞</m:t>
                        </m:r>
                      </m:sup>
                    </m:sSubSup>
                    <m:r>
                      <a:rPr lang="en-US" altLang="ja-JP" i="1" dirty="0">
                        <a:latin typeface="Cambria Math"/>
                      </a:rPr>
                      <m:t>+</m:t>
                    </m:r>
                    <m:r>
                      <a:rPr lang="en-US" altLang="ja-JP" i="1" dirty="0">
                        <a:latin typeface="Cambria Math"/>
                      </a:rPr>
                      <m:t>𝐶</m:t>
                    </m:r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i="1" dirty="0">
                            <a:latin typeface="Cambria Math"/>
                          </a:rPr>
                          <m:t>−</m:t>
                        </m:r>
                        <m:d>
                          <m:dPr>
                            <m:begChr m:val="〈"/>
                            <m:endChr m:val="〉"/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ja-JP" dirty="0">
                                <a:latin typeface="Cambria Math"/>
                              </a:rPr>
                              <m:t>Γ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/>
                          </a:rPr>
                          <m:t>Δ</m:t>
                        </m:r>
                        <m:r>
                          <a:rPr lang="en-US" altLang="ja-JP" i="1" dirty="0">
                            <a:latin typeface="Cambria Math"/>
                          </a:rPr>
                          <m:t>𝑡</m:t>
                        </m:r>
                        <m:r>
                          <a:rPr lang="en-US" altLang="ja-JP" i="1" dirty="0">
                            <a:latin typeface="Cambria Math"/>
                          </a:rPr>
                          <m:t>/2</m:t>
                        </m:r>
                      </m:sup>
                    </m:sSup>
                  </m:oMath>
                </a14:m>
                <a:r>
                  <a:rPr lang="en-US" altLang="ja-JP" b="0" i="1" dirty="0" smtClean="0">
                    <a:latin typeface="Cambria Math"/>
                  </a:rPr>
                  <a:t> </a:t>
                </a:r>
                <a:r>
                  <a:rPr lang="en-US" altLang="ja-JP" b="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𝑡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0</m:t>
                        </m:r>
                      </m:sub>
                    </m:sSub>
                    <m:r>
                      <a:rPr lang="en-US" altLang="ja-JP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+</m:t>
                    </m:r>
                    <m:r>
                      <m:rPr>
                        <m:sty m:val="p"/>
                      </m:rPr>
                      <a:rPr lang="en-US" altLang="ja-JP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Δ</m:t>
                    </m:r>
                    <m:r>
                      <a:rPr lang="en-US" altLang="ja-JP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𝑡</m:t>
                    </m:r>
                  </m:oMath>
                </a14:m>
                <a:endParaRPr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68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0633" y="3983783"/>
                <a:ext cx="7945823" cy="420756"/>
              </a:xfrm>
              <a:prstGeom prst="rect">
                <a:avLst/>
              </a:prstGeom>
              <a:blipFill rotWithShape="1">
                <a:blip r:embed="rId8"/>
                <a:stretch>
                  <a:fillRect l="-230" b="-202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9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78895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730634" y="4941251"/>
                <a:ext cx="8017830" cy="397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immediately goes back to equilibrium as long as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70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0634" y="4941251"/>
                <a:ext cx="8017830" cy="397032"/>
              </a:xfrm>
              <a:prstGeom prst="rect">
                <a:avLst/>
              </a:prstGeom>
              <a:blipFill rotWithShape="1">
                <a:blip r:embed="rId9"/>
                <a:stretch>
                  <a:fillRect l="-228" t="-7692" b="-1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" name="図 7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2" y="5474087"/>
            <a:ext cx="2042536" cy="33117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242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749098" y="1484784"/>
                <a:ext cx="8107378" cy="4048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b="0" i="1" dirty="0" smtClean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↔</m:t>
                    </m:r>
                    <m:sSup>
                      <m:sSup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r>
                          <a:rPr lang="en-US" altLang="ja-JP" b="0" i="1" dirty="0" smtClean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p>
                        <m:r>
                          <a:rPr lang="en-US" altLang="ja-JP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†</m:t>
                        </m:r>
                      </m:sup>
                    </m:sSup>
                    <m:r>
                      <a:rPr lang="en-US" altLang="ja-JP" b="0" i="1" dirty="0" smtClean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𝜙</m:t>
                    </m:r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for the process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SM</a:t>
                </a:r>
                <a14:m>
                  <m:oMath xmlns:m="http://schemas.openxmlformats.org/officeDocument/2006/math">
                    <m:r>
                      <a:rPr lang="en-US" altLang="ja-JP" b="0" i="0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 </m:t>
                    </m:r>
                    <m:r>
                      <a:rPr lang="en-US" altLang="ja-JP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@</m:t>
                    </m:r>
                    <m:r>
                      <a:rPr lang="en-US" altLang="ja-JP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 </m:t>
                    </m:r>
                    <m:r>
                      <a:rPr lang="en-US" altLang="ja-JP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𝑇</m:t>
                    </m:r>
                    <m:r>
                      <a:rPr lang="en-US" altLang="ja-JP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&lt;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4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9098" y="1484784"/>
                <a:ext cx="8107378" cy="404854"/>
              </a:xfrm>
              <a:prstGeom prst="rect">
                <a:avLst/>
              </a:prstGeom>
              <a:blipFill rotWithShape="1">
                <a:blip r:embed="rId11"/>
                <a:stretch>
                  <a:fillRect l="-677" t="-6061" b="-16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611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49248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Condition that lifetime controls DM density (derivation)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180" y="4894099"/>
            <a:ext cx="136208" cy="1362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3132262" y="4756455"/>
                <a:ext cx="5832226" cy="3922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Assumption in this step “constant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𝑋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  <m:sup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𝑒𝑞</m:t>
                        </m:r>
                      </m:sup>
                    </m:sSubSup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Δ</m:t>
                    </m:r>
                    <m:r>
                      <a:rPr lang="en-US" altLang="ja-JP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𝑡</m:t>
                    </m:r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”</a:t>
                </a:r>
              </a:p>
            </p:txBody>
          </p:sp>
        </mc:Choice>
        <mc:Fallback xmlns="">
          <p:sp>
            <p:nvSpPr>
              <p:cNvPr id="5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2262" y="4756455"/>
                <a:ext cx="5832226" cy="392223"/>
              </a:xfrm>
              <a:prstGeom prst="rect">
                <a:avLst/>
              </a:prstGeom>
              <a:blipFill rotWithShape="1">
                <a:blip r:embed="rId4"/>
                <a:stretch>
                  <a:fillRect l="-940" t="-4615" b="-20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180" y="5510860"/>
            <a:ext cx="136208" cy="1362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3132261" y="5373216"/>
                <a:ext cx="5760219" cy="4190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b="0" i="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Requirement for justification: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Δ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m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eq</m:t>
                        </m:r>
                      </m:sup>
                    </m:sSubSup>
                    <m:r>
                      <a:rPr lang="en-US" altLang="ja-JP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/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m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eq</m:t>
                        </m:r>
                      </m:sup>
                    </m:sSubSup>
                    <m:r>
                      <a:rPr lang="en-US" altLang="ja-JP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≪1</m:t>
                    </m:r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Δ</m:t>
                    </m:r>
                    <m:r>
                      <a:rPr lang="en-US" altLang="ja-JP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𝑡</m:t>
                    </m:r>
                  </m:oMath>
                </a14:m>
                <a:endParaRPr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1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2261" y="5373216"/>
                <a:ext cx="5760219" cy="419089"/>
              </a:xfrm>
              <a:prstGeom prst="rect">
                <a:avLst/>
              </a:prstGeom>
              <a:blipFill rotWithShape="1">
                <a:blip r:embed="rId5"/>
                <a:stretch>
                  <a:fillRect l="-952" t="-2899" b="-144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3374993" y="5792305"/>
                <a:ext cx="3913374" cy="845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1900" b="0" i="1" dirty="0" smtClean="0">
                              <a:latin typeface="Cambria Math" panose="02040503050406030204" pitchFamily="18" charset="0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 sz="1900" b="0" i="0" dirty="0" smtClean="0">
                              <a:latin typeface="Cambria Math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altLang="ja-JP" sz="1900" b="0" i="1" dirty="0" smtClean="0">
                                  <a:latin typeface="Cambria Math" panose="02040503050406030204" pitchFamily="18" charset="0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</m:ctrlPr>
                            </m:sSubSupPr>
                            <m:e>
                              <m:r>
                                <a:rPr lang="en-US" altLang="ja-JP" sz="1900" i="1" dirty="0" smtClean="0">
                                  <a:latin typeface="Cambria Math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ja-JP" sz="1900" b="0" i="1" dirty="0" smtClean="0">
                                  <a:latin typeface="Cambria Math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altLang="ja-JP" sz="1900" b="0" i="1" dirty="0" smtClean="0">
                                  <a:latin typeface="Cambria Math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  <m:t>𝑒𝑞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ja-JP" sz="1900" i="1" dirty="0">
                                  <a:latin typeface="Cambria Math" panose="02040503050406030204" pitchFamily="18" charset="0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</m:ctrlPr>
                            </m:sSubSupPr>
                            <m:e>
                              <m:r>
                                <a:rPr lang="en-US" altLang="ja-JP" sz="1900" i="1" dirty="0">
                                  <a:latin typeface="Cambria Math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ja-JP" sz="1900" i="1" dirty="0">
                                  <a:latin typeface="Cambria Math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altLang="ja-JP" sz="1900" i="1" dirty="0">
                                  <a:latin typeface="Cambria Math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  <m:t>𝑒𝑞</m:t>
                              </m:r>
                            </m:sup>
                          </m:sSubSup>
                        </m:den>
                      </m:f>
                      <m:r>
                        <a:rPr lang="en-US" altLang="ja-JP" sz="1900" b="0" i="1" dirty="0" smtClean="0">
                          <a:latin typeface="Cambria Math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m:t>≃−</m:t>
                      </m:r>
                      <m:f>
                        <m:fPr>
                          <m:ctrlPr>
                            <a:rPr lang="en-US" altLang="ja-JP" sz="1900" b="0" i="1" dirty="0" smtClean="0">
                              <a:latin typeface="Cambria Math" panose="02040503050406030204" pitchFamily="18" charset="0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1900" b="0" i="1" dirty="0" smtClean="0">
                                  <a:latin typeface="Cambria Math" panose="02040503050406030204" pitchFamily="18" charset="0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</m:ctrlPr>
                            </m:sSubPr>
                            <m:e>
                              <m:r>
                                <a:rPr lang="en-US" altLang="ja-JP" sz="1900" b="0" i="1" dirty="0" smtClean="0">
                                  <a:latin typeface="Cambria Math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1900" b="0" i="1" dirty="0" smtClean="0">
                                  <a:latin typeface="Cambria Math"/>
                                  <a:ea typeface="Meiryo UI" panose="020B0604030504040204" pitchFamily="50" charset="-128"/>
                                  <a:cs typeface="Meiryo UI" panose="020B0604030504040204" pitchFamily="50" charset="-128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1900" b="0" i="1" dirty="0" smtClean="0">
                              <a:latin typeface="Cambria Math"/>
                              <a:ea typeface="Meiryo UI" panose="020B0604030504040204" pitchFamily="50" charset="-128"/>
                              <a:cs typeface="Meiryo UI" panose="020B0604030504040204" pitchFamily="50" charset="-128"/>
                            </a:rPr>
                            <m:t>𝑇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altLang="ja-JP" sz="1900" b="0" i="0" dirty="0" smtClean="0">
                          <a:latin typeface="Cambria Math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m:t>Δ</m:t>
                      </m:r>
                      <m:r>
                        <a:rPr lang="en-US" altLang="ja-JP" sz="1900" b="0" i="1" dirty="0" smtClean="0">
                          <a:latin typeface="Cambria Math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m:t>𝑡𝐻</m:t>
                      </m:r>
                      <m:r>
                        <a:rPr lang="en-US" altLang="ja-JP" sz="1900" b="0" i="1" dirty="0" smtClean="0">
                          <a:latin typeface="Cambria Math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m:t>≪1</m:t>
                      </m:r>
                    </m:oMath>
                  </m:oMathPara>
                </a14:m>
                <a:endParaRPr lang="en-US" altLang="ja-JP" sz="19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2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74993" y="5792305"/>
                <a:ext cx="3913374" cy="84574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Masato\Desktop\derive_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" y="1081541"/>
            <a:ext cx="5996758" cy="367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左矢印 13"/>
          <p:cNvSpPr/>
          <p:nvPr/>
        </p:nvSpPr>
        <p:spPr>
          <a:xfrm rot="13882576">
            <a:off x="110877" y="3716117"/>
            <a:ext cx="3041194" cy="507597"/>
          </a:xfrm>
          <a:prstGeom prst="leftArrow">
            <a:avLst/>
          </a:prstGeom>
          <a:solidFill>
            <a:schemeClr val="bg1">
              <a:lumMod val="65000"/>
              <a:alpha val="4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72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49248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Condition that lifetime controls DM density (derivation)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4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5082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77089" y="5013176"/>
                <a:ext cx="8018145" cy="371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Condition to maintain the equilibrium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by combining inequalities </a:t>
                </a:r>
              </a:p>
            </p:txBody>
          </p:sp>
        </mc:Choice>
        <mc:Fallback xmlns="">
          <p:sp>
            <p:nvSpPr>
              <p:cNvPr id="15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7089" y="5013176"/>
                <a:ext cx="8018145" cy="371127"/>
              </a:xfrm>
              <a:prstGeom prst="rect">
                <a:avLst/>
              </a:prstGeom>
              <a:blipFill rotWithShape="1">
                <a:blip r:embed="rId5"/>
                <a:stretch>
                  <a:fillRect l="-608" t="-8197" r="-684" b="-245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図 1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7039" y="5562312"/>
            <a:ext cx="6017874" cy="65943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C:\Users\Masato\Desktop\derive_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2" y="1124743"/>
            <a:ext cx="5958530" cy="365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asato\Desktop\derive_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366" y="1772814"/>
            <a:ext cx="4467877" cy="181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69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50227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8"/>
          <p:cNvSpPr txBox="1">
            <a:spLocks noChangeArrowheads="1"/>
          </p:cNvSpPr>
          <p:nvPr/>
        </p:nvSpPr>
        <p:spPr bwMode="auto">
          <a:xfrm>
            <a:off x="749099" y="1364626"/>
            <a:ext cx="5258759" cy="39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 interaction between DM and SM?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New scenarios secluded from SM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0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9849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8"/>
          <p:cNvSpPr txBox="1">
            <a:spLocks noChangeArrowheads="1"/>
          </p:cNvSpPr>
          <p:nvPr/>
        </p:nvSpPr>
        <p:spPr bwMode="auto">
          <a:xfrm>
            <a:off x="749098" y="2060848"/>
            <a:ext cx="5258760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Various scenarios in light of theoretical and observational motivations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テキスト ボックス 8"/>
          <p:cNvSpPr txBox="1">
            <a:spLocks noChangeArrowheads="1"/>
          </p:cNvSpPr>
          <p:nvPr/>
        </p:nvSpPr>
        <p:spPr bwMode="auto">
          <a:xfrm>
            <a:off x="899592" y="2889494"/>
            <a:ext cx="6120680" cy="78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Secluded WIMP dark matter</a:t>
            </a: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Pospelov, A.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Ritz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Voloshin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PLB (2007)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ja-JP" altLang="en-US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Arkani-Hamed, D.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Finkbeiner, T.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Slatyer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N.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Weiner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PRD (2009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2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5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08670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テキスト ボックス 8"/>
          <p:cNvSpPr txBox="1">
            <a:spLocks noChangeArrowheads="1"/>
          </p:cNvSpPr>
          <p:nvPr/>
        </p:nvSpPr>
        <p:spPr bwMode="auto">
          <a:xfrm>
            <a:off x="899592" y="3740890"/>
            <a:ext cx="6552728" cy="78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SIMP dark matter</a:t>
            </a:r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Y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Hochberg, E.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Kuflik, T.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Volansky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J.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Wacker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PRL (2014)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ja-JP" altLang="en-US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Y.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Hochberg, E.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Kuflik, H.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Murayama, T.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Volansky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J.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Wacker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PRL (2015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2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7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48385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テキスト ボックス 8"/>
          <p:cNvSpPr txBox="1">
            <a:spLocks noChangeArrowheads="1"/>
          </p:cNvSpPr>
          <p:nvPr/>
        </p:nvSpPr>
        <p:spPr bwMode="auto">
          <a:xfrm>
            <a:off x="899592" y="4604986"/>
            <a:ext cx="5256584" cy="78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Cannibal dark matter</a:t>
            </a:r>
            <a:endParaRPr lang="en-US" altLang="ja-JP" sz="17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D.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Carlson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M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E.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Machacek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L.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Hall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APJ (1992)</a:t>
            </a:r>
            <a:b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D. </a:t>
            </a:r>
            <a:r>
              <a:rPr lang="ja-JP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Pappadopulo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J.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Ruderman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G.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Trevisan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PRD (2016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6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9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1248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テキスト ボックス 8"/>
          <p:cNvSpPr txBox="1">
            <a:spLocks noChangeArrowheads="1"/>
          </p:cNvSpPr>
          <p:nvPr/>
        </p:nvSpPr>
        <p:spPr bwMode="auto">
          <a:xfrm>
            <a:off x="899592" y="6189162"/>
            <a:ext cx="4176464" cy="33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tc.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1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96657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グループ化 31"/>
          <p:cNvGrpSpPr>
            <a:grpSpLocks noChangeAspect="1"/>
          </p:cNvGrpSpPr>
          <p:nvPr/>
        </p:nvGrpSpPr>
        <p:grpSpPr>
          <a:xfrm>
            <a:off x="6317470" y="1349589"/>
            <a:ext cx="2898868" cy="2151419"/>
            <a:chOff x="5004048" y="1844824"/>
            <a:chExt cx="3589925" cy="2664296"/>
          </a:xfrm>
        </p:grpSpPr>
        <p:sp>
          <p:nvSpPr>
            <p:cNvPr id="33" name="二等辺三角形 32"/>
            <p:cNvSpPr/>
            <p:nvPr/>
          </p:nvSpPr>
          <p:spPr>
            <a:xfrm rot="10800000">
              <a:off x="5364088" y="2190684"/>
              <a:ext cx="2736304" cy="2038233"/>
            </a:xfrm>
            <a:prstGeom prst="triangle">
              <a:avLst/>
            </a:prstGeom>
            <a:noFill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5004048" y="1844824"/>
              <a:ext cx="936104" cy="86409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5193954" y="2076970"/>
              <a:ext cx="680436" cy="381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DM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7524328" y="1844824"/>
              <a:ext cx="936104" cy="8640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7479521" y="2105355"/>
              <a:ext cx="1114452" cy="343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mediator</a:t>
              </a:r>
              <a:endPara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6228184" y="3645024"/>
              <a:ext cx="936104" cy="86409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442388" y="3884902"/>
              <a:ext cx="680436" cy="381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SM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grpSp>
          <p:nvGrpSpPr>
            <p:cNvPr id="40" name="グループ化 39"/>
            <p:cNvGrpSpPr>
              <a:grpSpLocks noChangeAspect="1"/>
            </p:cNvGrpSpPr>
            <p:nvPr/>
          </p:nvGrpSpPr>
          <p:grpSpPr>
            <a:xfrm>
              <a:off x="5521292" y="3140968"/>
              <a:ext cx="1040706" cy="95094"/>
              <a:chOff x="3932453" y="3502058"/>
              <a:chExt cx="1601116" cy="146299"/>
            </a:xfrm>
          </p:grpSpPr>
          <p:sp>
            <p:nvSpPr>
              <p:cNvPr id="41" name="正方形/長方形 40"/>
              <p:cNvSpPr/>
              <p:nvPr/>
            </p:nvSpPr>
            <p:spPr>
              <a:xfrm rot="2192665">
                <a:off x="3932453" y="3502058"/>
                <a:ext cx="1601116" cy="146298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 rot="19407335" flipH="1">
                <a:off x="3932453" y="3502059"/>
                <a:ext cx="1601116" cy="146298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3" name="テキスト ボックス 8"/>
          <p:cNvSpPr txBox="1">
            <a:spLocks noChangeArrowheads="1"/>
          </p:cNvSpPr>
          <p:nvPr/>
        </p:nvSpPr>
        <p:spPr bwMode="auto">
          <a:xfrm>
            <a:off x="899592" y="5469082"/>
            <a:ext cx="6031720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Impeded dark matter</a:t>
            </a:r>
            <a:endParaRPr lang="en-US" altLang="ja-JP" sz="17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J. Kopp, J. Liu, T. </a:t>
            </a:r>
            <a:r>
              <a:rPr lang="en-US" altLang="ja-JP" sz="1200" dirty="0" err="1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Slatyer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X. Wang, W. </a:t>
            </a:r>
            <a:r>
              <a:rPr lang="en-US" altLang="ja-JP" sz="1200" dirty="0" err="1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Kue</a:t>
            </a:r>
            <a:r>
              <a:rPr lang="en-US" altLang="ja-JP" sz="12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arXiv1609.02174 (2016)</a:t>
            </a:r>
            <a:endParaRPr lang="en-US" altLang="ja-JP" sz="16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4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576577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57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</a:t>
            </a:r>
            <a:r>
              <a:rPr kumimoji="1"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other parameter cases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4385519" y="3609368"/>
            <a:ext cx="4362945" cy="3132000"/>
            <a:chOff x="4169495" y="548680"/>
            <a:chExt cx="4362945" cy="3132000"/>
          </a:xfrm>
        </p:grpSpPr>
        <p:sp>
          <p:nvSpPr>
            <p:cNvPr id="33" name="角丸四角形 32"/>
            <p:cNvSpPr/>
            <p:nvPr/>
          </p:nvSpPr>
          <p:spPr bwMode="auto">
            <a:xfrm>
              <a:off x="4169495" y="548680"/>
              <a:ext cx="4362945" cy="31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989" y="765008"/>
              <a:ext cx="3926427" cy="273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グループ化 2"/>
          <p:cNvGrpSpPr/>
          <p:nvPr/>
        </p:nvGrpSpPr>
        <p:grpSpPr>
          <a:xfrm>
            <a:off x="35496" y="1286936"/>
            <a:ext cx="4362945" cy="3132000"/>
            <a:chOff x="611560" y="2852936"/>
            <a:chExt cx="4362945" cy="3132000"/>
          </a:xfrm>
        </p:grpSpPr>
        <p:sp>
          <p:nvSpPr>
            <p:cNvPr id="40" name="角丸四角形 39"/>
            <p:cNvSpPr/>
            <p:nvPr/>
          </p:nvSpPr>
          <p:spPr bwMode="auto">
            <a:xfrm>
              <a:off x="611560" y="2852936"/>
              <a:ext cx="4362945" cy="31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3068960"/>
              <a:ext cx="3930285" cy="273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90633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4781546" y="1752989"/>
                <a:ext cx="3966918" cy="1028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Lifetime can control DM density even for different interaction strength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and/or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(</m:t>
                        </m:r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altLang="ja-JP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-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𝜙</m:t>
                    </m:r>
                  </m:oMath>
                </a14:m>
                <a:endParaRPr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42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81546" y="1752989"/>
                <a:ext cx="3966918" cy="1028230"/>
              </a:xfrm>
              <a:prstGeom prst="rect">
                <a:avLst/>
              </a:prstGeom>
              <a:blipFill rotWithShape="1">
                <a:blip r:embed="rId5"/>
                <a:stretch>
                  <a:fillRect l="-1229" t="-2976" b="-595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16" y="558286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テキスト ボックス 8"/>
          <p:cNvSpPr txBox="1">
            <a:spLocks noChangeArrowheads="1"/>
          </p:cNvSpPr>
          <p:nvPr/>
        </p:nvSpPr>
        <p:spPr bwMode="auto">
          <a:xfrm>
            <a:off x="539162" y="5445224"/>
            <a:ext cx="3849509" cy="67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Holds for various models and scenarios</a:t>
            </a:r>
          </a:p>
        </p:txBody>
      </p:sp>
    </p:spTree>
    <p:extLst>
      <p:ext uri="{BB962C8B-B14F-4D97-AF65-F5344CB8AC3E}">
        <p14:creationId xmlns:p14="http://schemas.microsoft.com/office/powerpoint/2010/main" val="111822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64" y="1766444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8"/>
          <p:cNvSpPr txBox="1">
            <a:spLocks noChangeArrowheads="1"/>
          </p:cNvSpPr>
          <p:nvPr/>
        </p:nvSpPr>
        <p:spPr bwMode="auto">
          <a:xfrm>
            <a:off x="435811" y="1628800"/>
            <a:ext cx="4002005" cy="100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Previous scenarios can not account for the observed density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 degenerated system (solid)</a:t>
            </a:r>
          </a:p>
        </p:txBody>
      </p: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4355976" y="2515490"/>
            <a:ext cx="4914413" cy="3319309"/>
            <a:chOff x="3563888" y="1486128"/>
            <a:chExt cx="5328592" cy="3599056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3563888" y="1486128"/>
              <a:ext cx="5328592" cy="3599056"/>
              <a:chOff x="3563888" y="1486128"/>
              <a:chExt cx="5328592" cy="3599056"/>
            </a:xfrm>
          </p:grpSpPr>
          <p:sp>
            <p:nvSpPr>
              <p:cNvPr id="10" name="角丸四角形 9"/>
              <p:cNvSpPr/>
              <p:nvPr/>
            </p:nvSpPr>
            <p:spPr bwMode="auto">
              <a:xfrm>
                <a:off x="3563888" y="1486128"/>
                <a:ext cx="5328592" cy="359905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9912" y="1681577"/>
                <a:ext cx="4896544" cy="31875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000" y="2844000"/>
              <a:ext cx="161482" cy="537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000" y="3024000"/>
              <a:ext cx="1723644" cy="304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000" y="2831524"/>
              <a:ext cx="757809" cy="219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角丸四角形 17"/>
          <p:cNvSpPr/>
          <p:nvPr/>
        </p:nvSpPr>
        <p:spPr bwMode="auto">
          <a:xfrm>
            <a:off x="4401462" y="1556792"/>
            <a:ext cx="3428767" cy="10587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4500944" y="1691860"/>
                <a:ext cx="3257277" cy="803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4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Contour of observed DM density</a:t>
                </a:r>
              </a:p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4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X: mass ratio of DM and mediator</a:t>
                </a:r>
                <a:br>
                  <a:rPr lang="en-US" altLang="ja-JP" sz="14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sz="14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Y: coupling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4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4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sz="14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4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4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sz="14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4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4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ja-JP" sz="14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4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4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0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00944" y="1691860"/>
                <a:ext cx="3257277" cy="803297"/>
              </a:xfrm>
              <a:prstGeom prst="rect">
                <a:avLst/>
              </a:prstGeom>
              <a:blipFill rotWithShape="0">
                <a:blip r:embed="rId8"/>
                <a:stretch>
                  <a:fillRect l="-561" t="-1527" b="-458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64" y="342262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テキスト ボックス 8"/>
          <p:cNvSpPr txBox="1">
            <a:spLocks noChangeArrowheads="1"/>
          </p:cNvSpPr>
          <p:nvPr/>
        </p:nvSpPr>
        <p:spPr bwMode="auto">
          <a:xfrm>
            <a:off x="435811" y="3284984"/>
            <a:ext cx="3848157" cy="97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Our scenario successfully yields the observed DM density even in DM-Med. degenerated system</a:t>
            </a:r>
          </a:p>
        </p:txBody>
      </p:sp>
      <p:pic>
        <p:nvPicPr>
          <p:cNvPr id="2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64" y="4934796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435811" y="4797152"/>
                <a:ext cx="3848157" cy="1311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Novel possibility of DM model buildings is introduced wherein </a:t>
                </a:r>
              </a:p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are unified in a dark symmetry </a:t>
                </a:r>
                <a:r>
                  <a:rPr lang="en-US" altLang="ja-JP" dirty="0" err="1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multiplet</a:t>
                </a:r>
                <a:endParaRPr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8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811" y="4797152"/>
                <a:ext cx="3848157" cy="1311128"/>
              </a:xfrm>
              <a:prstGeom prst="rect">
                <a:avLst/>
              </a:prstGeom>
              <a:blipFill rotWithShape="0">
                <a:blip r:embed="rId9"/>
                <a:stretch>
                  <a:fillRect l="-1266" t="-2791" b="-46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348464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Relic density in degenerated DM-mediator system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28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49248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Ex. 1: Secluded DM scenario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8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62242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8"/>
          <p:cNvSpPr txBox="1">
            <a:spLocks noChangeArrowheads="1"/>
          </p:cNvSpPr>
          <p:nvPr/>
        </p:nvSpPr>
        <p:spPr bwMode="auto">
          <a:xfrm>
            <a:off x="677092" y="1484784"/>
            <a:ext cx="4522140" cy="3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Framework : SM + DM + mediator</a:t>
            </a:r>
          </a:p>
        </p:txBody>
      </p:sp>
      <p:pic>
        <p:nvPicPr>
          <p:cNvPr id="34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6467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テキスト ボックス 8"/>
          <p:cNvSpPr txBox="1">
            <a:spLocks noChangeArrowheads="1"/>
          </p:cNvSpPr>
          <p:nvPr/>
        </p:nvSpPr>
        <p:spPr bwMode="auto">
          <a:xfrm>
            <a:off x="677091" y="3227028"/>
            <a:ext cx="4110932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Mediator decays into SM particles after freeze out of DM density</a:t>
            </a:r>
          </a:p>
        </p:txBody>
      </p:sp>
      <p:pic>
        <p:nvPicPr>
          <p:cNvPr id="3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00576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テキスト ボックス 8"/>
          <p:cNvSpPr txBox="1">
            <a:spLocks noChangeArrowheads="1"/>
          </p:cNvSpPr>
          <p:nvPr/>
        </p:nvSpPr>
        <p:spPr bwMode="auto">
          <a:xfrm>
            <a:off x="677090" y="2362932"/>
            <a:ext cx="4110933" cy="39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DM annihilates into only mediator</a:t>
            </a:r>
          </a:p>
        </p:txBody>
      </p:sp>
      <p:pic>
        <p:nvPicPr>
          <p:cNvPr id="64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33467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5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76800" y="4862240"/>
                <a:ext cx="6559496" cy="3438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600" dirty="0" smtClean="0">
                    <a:solidFill>
                      <a:schemeClr val="bg1">
                        <a:lumMod val="6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DM density </a:t>
                </a:r>
                <a14:m>
                  <m:oMath xmlns:m="http://schemas.openxmlformats.org/officeDocument/2006/math">
                    <m:r>
                      <a:rPr lang="en-US" altLang="ja-JP" sz="1600" i="1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∝</m:t>
                    </m:r>
                    <m:sSup>
                      <m:sSupPr>
                        <m:ctrlPr>
                          <a:rPr lang="en-US" altLang="ja-JP" sz="1600" b="0" i="1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600" b="0" i="1" dirty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600" i="1" dirty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  <a:ea typeface="Cambria Math"/>
                                <a:cs typeface="Meiryo UI" panose="020B0604030504040204" pitchFamily="50" charset="-128"/>
                              </a:rPr>
                              <m:t>𝜎</m:t>
                            </m:r>
                            <m:sSub>
                              <m:sSubPr>
                                <m:ctrlP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Meiryo UI" panose="020B0604030504040204" pitchFamily="50" charset="-128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ja-JP" sz="1600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DM</m:t>
                                </m:r>
                                <m:r>
                                  <a:rPr lang="en-US" altLang="ja-JP" sz="1600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600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M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sz="1600" b="0" i="1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−1</m:t>
                        </m:r>
                      </m:sup>
                    </m:sSup>
                    <m:r>
                      <a:rPr lang="en-US" altLang="ja-JP" sz="1600" i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∝</m:t>
                    </m:r>
                    <m:sSup>
                      <m:sSupPr>
                        <m:ctrlPr>
                          <a:rPr lang="en-US" altLang="ja-JP" sz="1600" b="0" i="1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600" b="0" i="1" dirty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600" b="0" i="1" dirty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  <a:ea typeface="Cambria Math"/>
                                <a:cs typeface="Meiryo UI" panose="020B0604030504040204" pitchFamily="50" charset="-128"/>
                              </a:rPr>
                              <m:t>𝑠</m:t>
                            </m:r>
                            <m:r>
                              <a:rPr lang="en-US" altLang="ja-JP" sz="1600" b="0" i="1" dirty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  <a:ea typeface="Cambria Math"/>
                                <a:cs typeface="Meiryo UI" panose="020B0604030504040204" pitchFamily="50" charset="-128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Meiryo UI" panose="020B0604030504040204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4</m:t>
                                </m:r>
                                <m: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ja-JP" sz="1600" b="0" i="1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  <m:t>−1</m:t>
                        </m:r>
                      </m:sup>
                    </m:sSup>
                    <m:r>
                      <a:rPr lang="en-US" altLang="ja-JP" sz="1600" b="0" i="1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≃</m:t>
                    </m:r>
                    <m:sSup>
                      <m:sSupPr>
                        <m:ctrlPr>
                          <a:rPr lang="en-US" altLang="ja-JP" sz="1600" b="0" i="1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600" i="1" dirty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600" b="0" i="1" dirty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  <a:ea typeface="Cambria Math"/>
                                <a:cs typeface="Meiryo UI" panose="020B0604030504040204" pitchFamily="50" charset="-128"/>
                              </a:rPr>
                              <m:t>4</m:t>
                            </m:r>
                            <m:sSubSup>
                              <m:sSubSupPr>
                                <m:ctrlP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Meiryo UI" panose="020B0604030504040204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𝐷𝑀</m:t>
                                </m:r>
                              </m:sub>
                              <m:sup>
                                <m: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1600" i="1" dirty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  <a:ea typeface="Cambria Math"/>
                                <a:cs typeface="Meiryo UI" panose="020B0604030504040204" pitchFamily="50" charset="-128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Meiryo UI" panose="020B0604030504040204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4</m:t>
                                </m:r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1600" b="0" i="1" dirty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cs typeface="Meiryo UI" panose="020B0604030504040204" pitchFamily="50" charset="-128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ja-JP" sz="1600" b="0" i="1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  <m:t>−1</m:t>
                        </m:r>
                      </m:sup>
                    </m:sSup>
                  </m:oMath>
                </a14:m>
                <a:endParaRPr lang="en-US" altLang="ja-JP" sz="1600" dirty="0" smtClean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65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6800" y="4862240"/>
                <a:ext cx="6559496" cy="343877"/>
              </a:xfrm>
              <a:prstGeom prst="rect">
                <a:avLst/>
              </a:prstGeom>
              <a:blipFill rotWithShape="0">
                <a:blip r:embed="rId3"/>
                <a:stretch>
                  <a:fillRect l="-465" t="-5357" b="-2142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79889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77090" y="5661248"/>
                <a:ext cx="8215390" cy="701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Feature: Cosmic ray anomaly can be reproduced by selecting </a:t>
                </a:r>
                <a:b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daughter particles with tuned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sz="1400" dirty="0" smtClean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38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7090" y="5661248"/>
                <a:ext cx="8215390" cy="701731"/>
              </a:xfrm>
              <a:prstGeom prst="rect">
                <a:avLst/>
              </a:prstGeom>
              <a:blipFill rotWithShape="1">
                <a:blip r:embed="rId4"/>
                <a:stretch>
                  <a:fillRect l="-593" t="-4348" b="-95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C:\Users\Masato\Desktop\seclud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518" y="1104044"/>
            <a:ext cx="3309938" cy="251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76800" y="4403055"/>
                <a:ext cx="7135560" cy="397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Requirement to account for observed DM density: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b="0" i="0" dirty="0" smtClean="0">
                            <a:solidFill>
                              <a:srgbClr val="FF0000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DM</m:t>
                        </m:r>
                      </m:sub>
                    </m:sSub>
                    <m:r>
                      <a:rPr lang="en-US" altLang="ja-JP" b="0" i="1" dirty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≫</m:t>
                    </m:r>
                    <m:sSub>
                      <m:sSubPr>
                        <m:ctrlPr>
                          <a:rPr lang="en-US" altLang="ja-JP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b="0" i="0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m</m:t>
                        </m:r>
                      </m:sub>
                    </m:sSub>
                  </m:oMath>
                </a14:m>
                <a:endParaRPr lang="en-US" altLang="ja-JP" dirty="0" smtClean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6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6800" y="4403055"/>
                <a:ext cx="7135560" cy="397032"/>
              </a:xfrm>
              <a:prstGeom prst="rect">
                <a:avLst/>
              </a:prstGeom>
              <a:blipFill rotWithShape="1">
                <a:blip r:embed="rId6"/>
                <a:stretch>
                  <a:fillRect l="-683" t="-7692" b="-1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821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49248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Ex. 2: SIMP DM scenario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8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62242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8"/>
          <p:cNvSpPr txBox="1">
            <a:spLocks noChangeArrowheads="1"/>
          </p:cNvSpPr>
          <p:nvPr/>
        </p:nvSpPr>
        <p:spPr bwMode="auto">
          <a:xfrm>
            <a:off x="677092" y="1484784"/>
            <a:ext cx="4522140" cy="3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Framework : SM + DM + mediator</a:t>
            </a:r>
          </a:p>
        </p:txBody>
      </p:sp>
      <p:pic>
        <p:nvPicPr>
          <p:cNvPr id="11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85697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77090" y="2348053"/>
                <a:ext cx="4262768" cy="701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Decreasing DM density through </a:t>
                </a:r>
                <a:b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i="0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DM</m:t>
                    </m:r>
                    <m:r>
                      <a:rPr lang="en-US" altLang="ja-JP" b="0" i="0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+</m:t>
                    </m:r>
                    <m:r>
                      <m:rPr>
                        <m:sty m:val="p"/>
                      </m:rPr>
                      <a:rPr lang="en-US" altLang="ja-JP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DM</m:t>
                    </m:r>
                    <m:r>
                      <a:rPr lang="en-US" altLang="ja-JP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+</m:t>
                    </m:r>
                    <m:r>
                      <m:rPr>
                        <m:sty m:val="p"/>
                      </m:rPr>
                      <a:rPr lang="en-US" altLang="ja-JP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DM</m:t>
                    </m:r>
                    <m:r>
                      <a:rPr lang="en-US" altLang="ja-JP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→</m:t>
                    </m:r>
                    <m:r>
                      <m:rPr>
                        <m:sty m:val="p"/>
                      </m:rPr>
                      <a:rPr lang="en-US" altLang="ja-JP" b="0" i="0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DM</m:t>
                    </m:r>
                    <m:r>
                      <a:rPr lang="en-US" altLang="ja-JP" b="0" i="0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+</m:t>
                    </m:r>
                    <m:r>
                      <m:rPr>
                        <m:sty m:val="p"/>
                      </m:rPr>
                      <a:rPr lang="en-US" altLang="ja-JP" b="0" i="0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DM</m:t>
                    </m:r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2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7090" y="2348053"/>
                <a:ext cx="4262768" cy="701731"/>
              </a:xfrm>
              <a:prstGeom prst="rect">
                <a:avLst/>
              </a:prstGeom>
              <a:blipFill rotWithShape="1">
                <a:blip r:embed="rId3"/>
                <a:stretch>
                  <a:fillRect l="-1144" t="-43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00833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テキスト ボックス 8"/>
          <p:cNvSpPr txBox="1">
            <a:spLocks noChangeArrowheads="1"/>
          </p:cNvSpPr>
          <p:nvPr/>
        </p:nvSpPr>
        <p:spPr bwMode="auto">
          <a:xfrm>
            <a:off x="677090" y="3463189"/>
            <a:ext cx="3822902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Getting cold daughter DM by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transporting DM energy to SM </a:t>
            </a:r>
          </a:p>
        </p:txBody>
      </p:sp>
      <p:pic>
        <p:nvPicPr>
          <p:cNvPr id="49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48664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0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77090" y="4611020"/>
                <a:ext cx="7905429" cy="3919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defRPr/>
                </a:pPr>
                <a:r>
                  <a:rPr lang="en-US" altLang="ja-JP" dirty="0" smtClean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Requirement to account for observed DM density: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b="0" i="0" dirty="0" smtClean="0">
                            <a:solidFill>
                              <a:srgbClr val="FF0000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DM</m:t>
                        </m:r>
                      </m:sub>
                    </m:sSub>
                    <m:r>
                      <a:rPr lang="en-US" altLang="ja-JP" b="0" i="1" dirty="0" smtClean="0">
                        <a:solidFill>
                          <a:srgbClr val="FF0000"/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∼</m:t>
                    </m:r>
                    <m:r>
                      <a:rPr lang="en-US" altLang="ja-JP" i="1" dirty="0" smtClean="0">
                        <a:solidFill>
                          <a:srgbClr val="FF0000"/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𝑂</m:t>
                    </m:r>
                    <m:r>
                      <a:rPr lang="en-US" altLang="ja-JP" b="0" i="1" dirty="0" smtClean="0">
                        <a:solidFill>
                          <a:srgbClr val="FF0000"/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(100</m:t>
                    </m:r>
                    <m:r>
                      <m:rPr>
                        <m:sty m:val="p"/>
                      </m:rPr>
                      <a:rPr lang="en-US" altLang="ja-JP" b="0" i="0" dirty="0" smtClean="0">
                        <a:solidFill>
                          <a:srgbClr val="FF0000"/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MeV</m:t>
                    </m:r>
                    <m:r>
                      <a:rPr lang="en-US" altLang="ja-JP" b="0" i="1" dirty="0" smtClean="0">
                        <a:solidFill>
                          <a:srgbClr val="FF0000"/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)</m:t>
                    </m:r>
                  </m:oMath>
                </a14:m>
                <a:endParaRPr lang="en-US" altLang="ja-JP" dirty="0" smtClean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50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7090" y="4611020"/>
                <a:ext cx="7905429" cy="391902"/>
              </a:xfrm>
              <a:prstGeom prst="rect">
                <a:avLst/>
              </a:prstGeom>
              <a:blipFill rotWithShape="1">
                <a:blip r:embed="rId4"/>
                <a:stretch>
                  <a:fillRect l="-617" t="-1538" b="-2307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942908"/>
            <a:ext cx="140166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テキスト ボックス 8"/>
          <p:cNvSpPr txBox="1">
            <a:spLocks noChangeArrowheads="1"/>
          </p:cNvSpPr>
          <p:nvPr/>
        </p:nvSpPr>
        <p:spPr bwMode="auto">
          <a:xfrm>
            <a:off x="677089" y="5805264"/>
            <a:ext cx="7711335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Feature: shortcoming of small scale structure can be explained by strong self-interaction of DM</a:t>
            </a:r>
          </a:p>
        </p:txBody>
      </p:sp>
      <p:pic>
        <p:nvPicPr>
          <p:cNvPr id="4098" name="Picture 2" descr="C:\Users\Masato\Desktop\SIM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64704"/>
            <a:ext cx="3797300" cy="300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正方形/長方形 1"/>
              <p:cNvSpPr/>
              <p:nvPr/>
            </p:nvSpPr>
            <p:spPr>
              <a:xfrm>
                <a:off x="677092" y="5043068"/>
                <a:ext cx="6487196" cy="4328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 dirty="0" smtClean="0">
                    <a:solidFill>
                      <a:schemeClr val="bg1">
                        <a:lumMod val="6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Reaction rate: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600" i="1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DM</m:t>
                        </m:r>
                      </m:sub>
                      <m:sup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altLang="ja-JP" sz="1600" i="1" dirty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600" i="1" dirty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𝜎</m:t>
                            </m:r>
                            <m:sSup>
                              <m:sSupPr>
                                <m:ctrlP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Meiryo UI" panose="020B0604030504040204" pitchFamily="50" charset="-128"/>
                                    <a:cs typeface="Meiryo UI" panose="020B0604030504040204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Meiryo UI" panose="020B0604030504040204" pitchFamily="50" charset="-128"/>
                                    <a:cs typeface="Meiryo UI" panose="020B0604030504040204" pitchFamily="50" charset="-128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Meiryo UI" panose="020B0604030504040204" pitchFamily="50" charset="-128"/>
                                    <a:cs typeface="Meiryo UI" panose="020B0604030504040204" pitchFamily="50" charset="-128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3→2</m:t>
                        </m:r>
                      </m:sub>
                    </m:sSub>
                    <m:r>
                      <a:rPr lang="en-US" altLang="ja-JP" sz="1600" i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≃</m:t>
                    </m:r>
                    <m:sSub>
                      <m:sSubPr>
                        <m:ctrlP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(</m:t>
                        </m:r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DM</m:t>
                        </m:r>
                      </m:sub>
                    </m:sSub>
                    <m:sSup>
                      <m:sSupPr>
                        <m:ctrlP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𝑇</m:t>
                        </m:r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)</m:t>
                        </m:r>
                      </m:e>
                      <m:sup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600" i="1" dirty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Meiryo UI" panose="020B0604030504040204" pitchFamily="50" charset="-128"/>
                                    <a:cs typeface="Meiryo UI" panose="020B0604030504040204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Meiryo UI" panose="020B0604030504040204" pitchFamily="50" charset="-128"/>
                                    <a:cs typeface="Meiryo UI" panose="020B0604030504040204" pitchFamily="50" charset="-128"/>
                                  </a:rPr>
                                  <m:t>𝑒</m:t>
                                </m:r>
                              </m:e>
                              <m:sub/>
                              <m:sup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Meiryo UI" panose="020B0604030504040204" pitchFamily="50" charset="-128"/>
                                    <a:cs typeface="Meiryo UI" panose="020B0604030504040204" pitchFamily="50" charset="-128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ja-JP" sz="1600" i="1" dirty="0">
                                        <a:solidFill>
                                          <a:schemeClr val="bg1">
                                            <a:lumMod val="6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Meiryo UI" panose="020B0604030504040204" pitchFamily="50" charset="-128"/>
                                        <a:cs typeface="Meiryo UI" panose="020B0604030504040204" pitchFamily="50" charset="-128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1600" i="1" dirty="0">
                                        <a:solidFill>
                                          <a:schemeClr val="bg1">
                                            <a:lumMod val="65000"/>
                                          </a:schemeClr>
                                        </a:solidFill>
                                        <a:latin typeface="Cambria Math"/>
                                        <a:ea typeface="Meiryo UI" panose="020B0604030504040204" pitchFamily="50" charset="-128"/>
                                        <a:cs typeface="Meiryo UI" panose="020B0604030504040204" pitchFamily="50" charset="-128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1600" dirty="0">
                                        <a:solidFill>
                                          <a:schemeClr val="bg1">
                                            <a:lumMod val="65000"/>
                                          </a:schemeClr>
                                        </a:solidFill>
                                        <a:latin typeface="Cambria Math"/>
                                        <a:ea typeface="Meiryo UI" panose="020B0604030504040204" pitchFamily="50" charset="-128"/>
                                        <a:cs typeface="Meiryo UI" panose="020B0604030504040204" pitchFamily="50" charset="-128"/>
                                      </a:rPr>
                                      <m:t>DM</m:t>
                                    </m:r>
                                  </m:sub>
                                </m:sSub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Meiryo UI" panose="020B0604030504040204" pitchFamily="50" charset="-128"/>
                                    <a:cs typeface="Meiryo UI" panose="020B0604030504040204" pitchFamily="50" charset="-128"/>
                                  </a:rPr>
                                  <m:t>/</m:t>
                                </m:r>
                                <m:r>
                                  <a:rPr lang="en-US" altLang="ja-JP" sz="1600" i="1" dirty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  <a:ea typeface="Meiryo UI" panose="020B0604030504040204" pitchFamily="50" charset="-128"/>
                                    <a:cs typeface="Meiryo UI" panose="020B0604030504040204" pitchFamily="50" charset="-128"/>
                                  </a:rPr>
                                  <m:t>𝑇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2</m:t>
                        </m:r>
                      </m:sup>
                    </m:sSup>
                    <m:r>
                      <a:rPr lang="en-US" altLang="ja-JP" sz="1600" i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⋅(</m:t>
                    </m:r>
                    <m:sSubSup>
                      <m:sSubSupPr>
                        <m:ctrlP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𝛼</m:t>
                        </m:r>
                      </m:e>
                      <m:sub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𝑒𝑓𝑓</m:t>
                        </m:r>
                      </m:sub>
                      <m:sup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3</m:t>
                        </m:r>
                      </m:sup>
                    </m:sSubSup>
                    <m:r>
                      <a:rPr lang="en-US" altLang="ja-JP" sz="1600" i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/</m:t>
                    </m:r>
                    <m:sSubSup>
                      <m:sSubSupPr>
                        <m:ctrlP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SupPr>
                      <m:e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DM</m:t>
                        </m:r>
                      </m:sub>
                      <m:sup>
                        <m:r>
                          <a:rPr lang="en-US" altLang="ja-JP" sz="1600" i="1" dirty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5</m:t>
                        </m:r>
                      </m:sup>
                    </m:sSubSup>
                    <m:r>
                      <a:rPr lang="en-US" altLang="ja-JP" sz="1600" i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)</m:t>
                    </m:r>
                  </m:oMath>
                </a14:m>
                <a:r>
                  <a:rPr lang="ja-JP" altLang="en-US" sz="1600" dirty="0" smtClean="0">
                    <a:solidFill>
                      <a:schemeClr val="bg1">
                        <a:lumMod val="65000"/>
                      </a:schemeClr>
                    </a:solidFill>
                  </a:rPr>
                  <a:t> </a:t>
                </a:r>
                <a:endParaRPr lang="ja-JP" altLang="en-US" sz="16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正方形/長方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92" y="5043068"/>
                <a:ext cx="6487196" cy="432875"/>
              </a:xfrm>
              <a:prstGeom prst="rect">
                <a:avLst/>
              </a:prstGeom>
              <a:blipFill rotWithShape="1">
                <a:blip r:embed="rId6"/>
                <a:stretch>
                  <a:fillRect l="-470" b="-84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612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327991" y="210344"/>
            <a:ext cx="8279012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Scenario: Heavy DM with degenerated mediator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52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046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テキスト ボックス 8"/>
          <p:cNvSpPr txBox="1">
            <a:spLocks noChangeArrowheads="1"/>
          </p:cNvSpPr>
          <p:nvPr/>
        </p:nvSpPr>
        <p:spPr bwMode="auto">
          <a:xfrm>
            <a:off x="533075" y="1772816"/>
            <a:ext cx="360687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Can DM density be observed one in such a scenario? </a:t>
            </a:r>
          </a:p>
        </p:txBody>
      </p:sp>
      <p:pic>
        <p:nvPicPr>
          <p:cNvPr id="54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0997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テキスト ボックス 8"/>
          <p:cNvSpPr txBox="1">
            <a:spLocks noChangeArrowheads="1"/>
          </p:cNvSpPr>
          <p:nvPr/>
        </p:nvSpPr>
        <p:spPr bwMode="auto">
          <a:xfrm>
            <a:off x="533075" y="3072326"/>
            <a:ext cx="3750893" cy="100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Seems to be impossible due to small phase space and </a:t>
            </a:r>
            <a:r>
              <a:rPr lang="en-US" altLang="ja-JP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unitarity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bound on the coupling</a:t>
            </a:r>
          </a:p>
        </p:txBody>
      </p:sp>
      <p:pic>
        <p:nvPicPr>
          <p:cNvPr id="5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92463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テキスト ボックス 8"/>
          <p:cNvSpPr txBox="1">
            <a:spLocks noChangeArrowheads="1"/>
          </p:cNvSpPr>
          <p:nvPr/>
        </p:nvSpPr>
        <p:spPr bwMode="auto">
          <a:xfrm>
            <a:off x="533075" y="4654819"/>
            <a:ext cx="3949998" cy="100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Key ingredient: </a:t>
            </a:r>
            <a:br>
              <a:rPr lang="en-US" altLang="ja-JP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Mediator lifetime, which can make the impossible possible</a:t>
            </a:r>
          </a:p>
        </p:txBody>
      </p:sp>
      <p:pic>
        <p:nvPicPr>
          <p:cNvPr id="3074" name="Picture 2" descr="C:\Users\Masato\Desktop\aa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291" y="1736115"/>
            <a:ext cx="4775024" cy="395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7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: stage 1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 rot="5400000">
            <a:off x="-1680296" y="3318575"/>
            <a:ext cx="4628657" cy="476992"/>
            <a:chOff x="302708" y="2880000"/>
            <a:chExt cx="3189172" cy="476992"/>
          </a:xfrm>
        </p:grpSpPr>
        <p:cxnSp>
          <p:nvCxnSpPr>
            <p:cNvPr id="15" name="直線コネクタ 14"/>
            <p:cNvCxnSpPr/>
            <p:nvPr/>
          </p:nvCxnSpPr>
          <p:spPr>
            <a:xfrm>
              <a:off x="611560" y="2880000"/>
              <a:ext cx="0" cy="4592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2411760" y="2897773"/>
              <a:ext cx="0" cy="4592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ストライプ矢印 45"/>
            <p:cNvSpPr/>
            <p:nvPr/>
          </p:nvSpPr>
          <p:spPr>
            <a:xfrm>
              <a:off x="302708" y="2947520"/>
              <a:ext cx="3189172" cy="324178"/>
            </a:xfrm>
            <a:prstGeom prst="stripedRightArrow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107504" y="5912307"/>
                <a:ext cx="12069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i="1" dirty="0" smtClean="0">
                          <a:latin typeface="Cambria Math"/>
                        </a:rPr>
                        <m:t>𝑧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912307"/>
                <a:ext cx="1206924" cy="338554"/>
              </a:xfrm>
              <a:prstGeom prst="rect">
                <a:avLst/>
              </a:prstGeom>
              <a:blipFill rotWithShape="0">
                <a:blip r:embed="rId11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テキスト ボックス 39"/>
              <p:cNvSpPr txBox="1"/>
              <p:nvPr/>
            </p:nvSpPr>
            <p:spPr>
              <a:xfrm>
                <a:off x="145086" y="1506333"/>
                <a:ext cx="4664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600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kumimoji="1" lang="ja-JP" altLang="en-US" sz="1600" dirty="0" smtClean="0"/>
                  <a:t> 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40" name="テキスト ボックス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86" y="1506333"/>
                <a:ext cx="466474" cy="33855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テキスト ボックス 49"/>
              <p:cNvSpPr txBox="1"/>
              <p:nvPr/>
            </p:nvSpPr>
            <p:spPr>
              <a:xfrm>
                <a:off x="20705" y="4134472"/>
                <a:ext cx="4664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600" i="1" dirty="0" smtClean="0">
                        <a:latin typeface="Cambria Math"/>
                      </a:rPr>
                      <m:t>1</m:t>
                    </m:r>
                    <m:r>
                      <a:rPr kumimoji="1" lang="en-US" altLang="ja-JP" sz="1600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kumimoji="1" lang="ja-JP" altLang="en-US" sz="1600" dirty="0" smtClean="0"/>
                  <a:t> 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50" name="テキスト ボックス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5" y="4134472"/>
                <a:ext cx="466474" cy="338554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171041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テキスト ボックス 8"/>
          <p:cNvSpPr txBox="1">
            <a:spLocks noChangeArrowheads="1"/>
          </p:cNvSpPr>
          <p:nvPr/>
        </p:nvSpPr>
        <p:spPr bwMode="auto">
          <a:xfrm>
            <a:off x="1271202" y="1572768"/>
            <a:ext cx="2940798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Thermalization</a:t>
            </a: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of dark sector via scatterings with SM particles</a:t>
            </a:r>
          </a:p>
        </p:txBody>
      </p:sp>
      <p:pic>
        <p:nvPicPr>
          <p:cNvPr id="5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944007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4881137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4212000" y="3492366"/>
            <a:ext cx="4613775" cy="3276000"/>
            <a:chOff x="4139952" y="3492366"/>
            <a:chExt cx="4613775" cy="3276000"/>
          </a:xfrm>
        </p:grpSpPr>
        <p:sp>
          <p:nvSpPr>
            <p:cNvPr id="11" name="角丸四角形 10"/>
            <p:cNvSpPr/>
            <p:nvPr/>
          </p:nvSpPr>
          <p:spPr bwMode="auto">
            <a:xfrm>
              <a:off x="4139952" y="3492366"/>
              <a:ext cx="4492801" cy="327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3675600"/>
              <a:ext cx="4104000" cy="289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テキスト ボックス 29"/>
                <p:cNvSpPr txBox="1"/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20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oMath>
                    </m:oMathPara>
                  </a14:m>
                  <a:endParaRPr kumimoji="1" lang="ja-JP" altLang="en-US" sz="1200" dirty="0"/>
                </a:p>
              </p:txBody>
            </p:sp>
          </mc:Choice>
          <mc:Fallback xmlns="">
            <p:sp>
              <p:nvSpPr>
                <p:cNvPr id="30" name="テキスト ボックス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テキスト ボックス 30"/>
                <p:cNvSpPr txBox="1"/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1" name="テキスト ボックス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テキスト ボックス 31"/>
                <p:cNvSpPr txBox="1"/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ID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2" name="テキスト ボックス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𝑑𝑑𝑚𝑚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3" name="テキスト ボックス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 r="-845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𝑚𝑚𝑑𝑑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4" name="テキスト ボックス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blipFill rotWithShape="1"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テキスト ボックス 34"/>
                <p:cNvSpPr txBox="1"/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𝜙𝜙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/>
                </a:p>
              </p:txBody>
            </p:sp>
          </mc:Choice>
          <mc:Fallback xmlns="">
            <p:sp>
              <p:nvSpPr>
                <p:cNvPr id="35" name="テキスト ボックス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blipFill rotWithShape="1">
                  <a:blip r:embed="rId23"/>
                  <a:stretch>
                    <a:fillRect b="-208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グループ化 35"/>
          <p:cNvGrpSpPr/>
          <p:nvPr/>
        </p:nvGrpSpPr>
        <p:grpSpPr>
          <a:xfrm>
            <a:off x="4212000" y="260648"/>
            <a:ext cx="4466379" cy="3384376"/>
            <a:chOff x="2915816" y="1052736"/>
            <a:chExt cx="4466379" cy="3384376"/>
          </a:xfrm>
        </p:grpSpPr>
        <p:sp>
          <p:nvSpPr>
            <p:cNvPr id="37" name="角丸四角形 36"/>
            <p:cNvSpPr/>
            <p:nvPr/>
          </p:nvSpPr>
          <p:spPr bwMode="auto">
            <a:xfrm>
              <a:off x="2915816" y="1052736"/>
              <a:ext cx="4466379" cy="33843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422" y="1268760"/>
              <a:ext cx="4083166" cy="2907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1202" y="3806363"/>
                <a:ext cx="3084774" cy="669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Reaction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𝜎</m:t>
                            </m:r>
                            <m: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𝑣</m:t>
                            </m:r>
                          </m:e>
                        </m:d>
                      </m:e>
                      <m:sub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𝑚𝑚</m:t>
                        </m:r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𝜙𝜙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b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becomes smaller than </a:t>
                </a:r>
                <a14:m>
                  <m:oMath xmlns:m="http://schemas.openxmlformats.org/officeDocument/2006/math">
                    <m:r>
                      <a:rPr lang="en-US" altLang="ja-JP" sz="170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𝐻</m:t>
                    </m:r>
                  </m:oMath>
                </a14:m>
                <a:endParaRPr lang="en-US" altLang="ja-JP" sz="17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8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202" y="3806363"/>
                <a:ext cx="3084774" cy="669029"/>
              </a:xfrm>
              <a:prstGeom prst="rect">
                <a:avLst/>
              </a:prstGeom>
              <a:blipFill rotWithShape="1">
                <a:blip r:embed="rId25"/>
                <a:stretch>
                  <a:fillRect l="-1383" b="-1090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1202" y="4743493"/>
                <a:ext cx="3089899" cy="667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decouple from equilibrium with SM</a:t>
                </a:r>
                <a:endParaRPr lang="en-US" altLang="ja-JP" sz="17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202" y="4743493"/>
                <a:ext cx="3089899" cy="667875"/>
              </a:xfrm>
              <a:prstGeom prst="rect">
                <a:avLst/>
              </a:prstGeom>
              <a:blipFill rotWithShape="1">
                <a:blip r:embed="rId26"/>
                <a:stretch>
                  <a:fillRect l="-1383" t="-2727" b="-727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494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: </a:t>
            </a:r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stage 2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 rot="5400000">
            <a:off x="-1680296" y="3318575"/>
            <a:ext cx="4628657" cy="476992"/>
            <a:chOff x="302708" y="2880000"/>
            <a:chExt cx="3189172" cy="476992"/>
          </a:xfrm>
        </p:grpSpPr>
        <p:cxnSp>
          <p:nvCxnSpPr>
            <p:cNvPr id="42" name="直線コネクタ 41"/>
            <p:cNvCxnSpPr/>
            <p:nvPr/>
          </p:nvCxnSpPr>
          <p:spPr>
            <a:xfrm>
              <a:off x="611560" y="2880000"/>
              <a:ext cx="0" cy="4592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2411760" y="2897773"/>
              <a:ext cx="0" cy="4592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ストライプ矢印 43"/>
            <p:cNvSpPr/>
            <p:nvPr/>
          </p:nvSpPr>
          <p:spPr>
            <a:xfrm>
              <a:off x="302708" y="2947520"/>
              <a:ext cx="3189172" cy="324178"/>
            </a:xfrm>
            <a:prstGeom prst="stripedRightArrow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テキスト ボックス 45"/>
              <p:cNvSpPr txBox="1"/>
              <p:nvPr/>
            </p:nvSpPr>
            <p:spPr>
              <a:xfrm>
                <a:off x="0" y="1506333"/>
                <a:ext cx="6115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600" i="1" dirty="0" smtClean="0">
                        <a:latin typeface="Cambria Math"/>
                      </a:rPr>
                      <m:t>1</m:t>
                    </m:r>
                    <m:r>
                      <a:rPr kumimoji="1" lang="en-US" altLang="ja-JP" sz="1600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kumimoji="1" lang="ja-JP" altLang="en-US" sz="1600" dirty="0" smtClean="0"/>
                  <a:t> 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46" name="テキスト ボックス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06333"/>
                <a:ext cx="611560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テキスト ボックス 46"/>
              <p:cNvSpPr txBox="1"/>
              <p:nvPr/>
            </p:nvSpPr>
            <p:spPr>
              <a:xfrm>
                <a:off x="-36512" y="4134472"/>
                <a:ext cx="5908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600" i="1" dirty="0" smtClean="0">
                            <a:latin typeface="Cambria Math"/>
                          </a:rPr>
                          <m:t>1</m:t>
                        </m:r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1" lang="ja-JP" altLang="en-US" sz="1600" dirty="0" smtClean="0"/>
                  <a:t> 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47" name="テキスト ボックス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4134472"/>
                <a:ext cx="590855" cy="33855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1694436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1202" y="1556792"/>
                <a:ext cx="3012766" cy="643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Mediator decay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𝛤</m:t>
                            </m:r>
                          </m:e>
                        </m:d>
                      </m:e>
                      <m:sub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ja-JP" sz="1700" i="1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/>
                </a:r>
                <a:br>
                  <a:rPr lang="en-US" altLang="ja-JP" sz="1700" i="1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is smaller than </a:t>
                </a:r>
                <a14:m>
                  <m:oMath xmlns:m="http://schemas.openxmlformats.org/officeDocument/2006/math">
                    <m:r>
                      <a:rPr lang="en-US" altLang="ja-JP" sz="170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𝐻</m:t>
                    </m:r>
                  </m:oMath>
                </a14:m>
                <a:endParaRPr lang="en-US" altLang="ja-JP" sz="17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4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202" y="1556792"/>
                <a:ext cx="3012766" cy="643381"/>
              </a:xfrm>
              <a:prstGeom prst="rect">
                <a:avLst/>
              </a:prstGeom>
              <a:blipFill rotWithShape="1">
                <a:blip r:embed="rId14"/>
                <a:stretch>
                  <a:fillRect l="-1417" t="-2830" b="-113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446473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540186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263054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1202" y="2492896"/>
                <a:ext cx="3012766" cy="926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densities are  temporarily frozen </a:t>
                </a:r>
                <a:b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(“terrace” structure)</a:t>
                </a:r>
              </a:p>
            </p:txBody>
          </p:sp>
        </mc:Choice>
        <mc:Fallback xmlns="">
          <p:sp>
            <p:nvSpPr>
              <p:cNvPr id="70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202" y="2492896"/>
                <a:ext cx="3012766" cy="926985"/>
              </a:xfrm>
              <a:prstGeom prst="rect">
                <a:avLst/>
              </a:prstGeom>
              <a:blipFill rotWithShape="1">
                <a:blip r:embed="rId15"/>
                <a:stretch>
                  <a:fillRect l="-1417" t="-1974" b="-85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テキスト ボックス 34"/>
              <p:cNvSpPr txBox="1"/>
              <p:nvPr/>
            </p:nvSpPr>
            <p:spPr>
              <a:xfrm>
                <a:off x="107504" y="5912307"/>
                <a:ext cx="12069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i="1" dirty="0" smtClean="0">
                          <a:latin typeface="Cambria Math"/>
                        </a:rPr>
                        <m:t>𝑧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35" name="テキスト ボックス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912307"/>
                <a:ext cx="1206924" cy="338554"/>
              </a:xfrm>
              <a:prstGeom prst="rect">
                <a:avLst/>
              </a:prstGeom>
              <a:blipFill rotWithShape="0">
                <a:blip r:embed="rId16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グループ化 1"/>
          <p:cNvGrpSpPr/>
          <p:nvPr/>
        </p:nvGrpSpPr>
        <p:grpSpPr>
          <a:xfrm>
            <a:off x="4212000" y="3492366"/>
            <a:ext cx="4613775" cy="3276000"/>
            <a:chOff x="4139952" y="3492366"/>
            <a:chExt cx="4613775" cy="3276000"/>
          </a:xfrm>
        </p:grpSpPr>
        <p:sp>
          <p:nvSpPr>
            <p:cNvPr id="37" name="角丸四角形 36"/>
            <p:cNvSpPr/>
            <p:nvPr/>
          </p:nvSpPr>
          <p:spPr bwMode="auto">
            <a:xfrm>
              <a:off x="4139952" y="3492366"/>
              <a:ext cx="4492801" cy="327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3675600"/>
              <a:ext cx="4104000" cy="289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0799" y="3772799"/>
              <a:ext cx="3394800" cy="2383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テキスト ボックス 59"/>
                <p:cNvSpPr txBox="1"/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20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oMath>
                    </m:oMathPara>
                  </a14:m>
                  <a:endParaRPr kumimoji="1" lang="ja-JP" altLang="en-US" sz="1200" dirty="0"/>
                </a:p>
              </p:txBody>
            </p:sp>
          </mc:Choice>
          <mc:Fallback xmlns="">
            <p:sp>
              <p:nvSpPr>
                <p:cNvPr id="60" name="テキスト ボックス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テキスト ボックス 60"/>
                <p:cNvSpPr txBox="1"/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テキスト ボックス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ID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テキスト ボックス 62"/>
                <p:cNvSpPr txBox="1"/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𝑑𝑑𝑚𝑚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3" name="テキスト ボックス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blipFill rotWithShape="1">
                  <a:blip r:embed="rId22"/>
                  <a:stretch>
                    <a:fillRect r="-845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テキスト ボックス 63"/>
                <p:cNvSpPr txBox="1"/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𝑚𝑚𝑑𝑑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4" name="テキスト ボックス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blipFill rotWithShape="1"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テキスト ボックス 64"/>
                <p:cNvSpPr txBox="1"/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𝜙𝜙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5" name="テキスト ボックス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blipFill rotWithShape="1">
                  <a:blip r:embed="rId24"/>
                  <a:stretch>
                    <a:fillRect b="-208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6" name="グループ化 65"/>
          <p:cNvGrpSpPr/>
          <p:nvPr/>
        </p:nvGrpSpPr>
        <p:grpSpPr>
          <a:xfrm>
            <a:off x="4212000" y="260648"/>
            <a:ext cx="4466379" cy="3384376"/>
            <a:chOff x="2915816" y="1052736"/>
            <a:chExt cx="4466379" cy="3384376"/>
          </a:xfrm>
        </p:grpSpPr>
        <p:sp>
          <p:nvSpPr>
            <p:cNvPr id="67" name="角丸四角形 66"/>
            <p:cNvSpPr/>
            <p:nvPr/>
          </p:nvSpPr>
          <p:spPr bwMode="auto">
            <a:xfrm>
              <a:off x="2915816" y="1052736"/>
              <a:ext cx="4466379" cy="33843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68" name="Picture 2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422" y="1268760"/>
              <a:ext cx="4083166" cy="2907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1202" y="4327086"/>
                <a:ext cx="3012766" cy="643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Mediator decay becomes </a:t>
                </a:r>
                <a:r>
                  <a:rPr lang="en-US" altLang="ja-JP" sz="1700" i="1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/>
                </a:r>
                <a:br>
                  <a:rPr lang="en-US" altLang="ja-JP" sz="1700" i="1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active, 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𝛤</m:t>
                            </m:r>
                          </m:e>
                        </m:d>
                      </m:e>
                      <m:sub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𝐷</m:t>
                        </m:r>
                      </m:sub>
                    </m:sSub>
                    <m:r>
                      <a:rPr lang="en-US" altLang="ja-JP" sz="1700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&gt;</m:t>
                    </m:r>
                    <m:r>
                      <a:rPr lang="en-US" altLang="ja-JP" sz="1700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𝐻</m:t>
                    </m:r>
                  </m:oMath>
                </a14:m>
                <a:endParaRPr lang="en-US" altLang="ja-JP" sz="17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31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202" y="4327086"/>
                <a:ext cx="3012766" cy="643381"/>
              </a:xfrm>
              <a:prstGeom prst="rect">
                <a:avLst/>
              </a:prstGeom>
              <a:blipFill rotWithShape="1">
                <a:blip r:embed="rId26"/>
                <a:stretch>
                  <a:fillRect l="-1417" t="-2857" b="-123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テキスト ボックス 8"/>
          <p:cNvSpPr txBox="1">
            <a:spLocks noChangeArrowheads="1"/>
          </p:cNvSpPr>
          <p:nvPr/>
        </p:nvSpPr>
        <p:spPr bwMode="auto">
          <a:xfrm>
            <a:off x="1271201" y="5264216"/>
            <a:ext cx="3089899" cy="639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Mediator density starts </a:t>
            </a:r>
            <a:b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 decrease exponentially </a:t>
            </a:r>
            <a:endParaRPr lang="en-US" altLang="ja-JP" sz="17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55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: </a:t>
            </a:r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stage 3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 rot="5400000">
            <a:off x="-1680296" y="3318575"/>
            <a:ext cx="4628657" cy="476992"/>
            <a:chOff x="302708" y="2880000"/>
            <a:chExt cx="3189172" cy="476992"/>
          </a:xfrm>
        </p:grpSpPr>
        <p:cxnSp>
          <p:nvCxnSpPr>
            <p:cNvPr id="15" name="直線コネクタ 14"/>
            <p:cNvCxnSpPr/>
            <p:nvPr/>
          </p:nvCxnSpPr>
          <p:spPr>
            <a:xfrm>
              <a:off x="611560" y="2880000"/>
              <a:ext cx="0" cy="4592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2411760" y="2897773"/>
              <a:ext cx="0" cy="4592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ストライプ矢印 18"/>
            <p:cNvSpPr/>
            <p:nvPr/>
          </p:nvSpPr>
          <p:spPr>
            <a:xfrm>
              <a:off x="302708" y="2947520"/>
              <a:ext cx="3189172" cy="324178"/>
            </a:xfrm>
            <a:prstGeom prst="stripedRightArrow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/>
              <p:cNvSpPr txBox="1"/>
              <p:nvPr/>
            </p:nvSpPr>
            <p:spPr>
              <a:xfrm>
                <a:off x="-36512" y="1506333"/>
                <a:ext cx="6115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600" i="1" dirty="0" smtClean="0">
                            <a:latin typeface="Cambria Math"/>
                          </a:rPr>
                          <m:t>1</m:t>
                        </m:r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1" lang="ja-JP" altLang="en-US" sz="1600" dirty="0" smtClean="0"/>
                  <a:t> 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21" name="テキスト ボックス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1506333"/>
                <a:ext cx="611560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-36512" y="4134472"/>
                <a:ext cx="5908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600" i="1" dirty="0" smtClean="0">
                            <a:latin typeface="Cambria Math"/>
                          </a:rPr>
                          <m:t>1</m:t>
                        </m:r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kumimoji="1" lang="ja-JP" altLang="en-US" sz="1600" dirty="0" smtClean="0"/>
                  <a:t> 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4134472"/>
                <a:ext cx="590855" cy="33855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107504" y="5912307"/>
                <a:ext cx="12069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i="1" dirty="0" smtClean="0">
                          <a:latin typeface="Cambria Math"/>
                        </a:rPr>
                        <m:t>𝑧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912307"/>
                <a:ext cx="1206924" cy="338554"/>
              </a:xfrm>
              <a:prstGeom prst="rect">
                <a:avLst/>
              </a:prstGeom>
              <a:blipFill rotWithShape="0">
                <a:blip r:embed="rId17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183845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0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1201" y="1700808"/>
                <a:ext cx="2898293" cy="12434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Due to large rate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sz="1700" i="1" dirty="0">
                        <a:latin typeface="Cambria Math" panose="02040503050406030204" pitchFamily="18" charset="0"/>
                        <a:ea typeface="Cambria Math"/>
                        <a:cs typeface="Meiryo UI" panose="020B0604030504040204" pitchFamily="50" charset="-128"/>
                      </a:rPr>
                      <m:t>↔</m:t>
                    </m:r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, </a:t>
                </a:r>
                <a:b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density tracks decreasing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density</a:t>
                </a:r>
                <a:endParaRPr lang="en-US" altLang="ja-JP" sz="17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50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201" y="1700808"/>
                <a:ext cx="2898293" cy="1243417"/>
              </a:xfrm>
              <a:prstGeom prst="rect">
                <a:avLst/>
              </a:prstGeom>
              <a:blipFill rotWithShape="0">
                <a:blip r:embed="rId19"/>
                <a:stretch>
                  <a:fillRect l="-1474" t="-1471" b="-343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854676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2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1202" y="3717032"/>
                <a:ext cx="3012766" cy="9556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𝛤</m:t>
                            </m:r>
                          </m:e>
                        </m:d>
                      </m:e>
                      <m:sub>
                        <m: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exceeds interaction rates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altLang="ja-JP" sz="1700" b="0" i="1" dirty="0" smtClean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700" b="0" i="1" dirty="0" smtClean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𝜎</m:t>
                            </m:r>
                            <m:r>
                              <a:rPr lang="en-US" altLang="ja-JP" sz="1700" b="0" i="1" dirty="0" smtClean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𝑣</m:t>
                            </m:r>
                          </m:e>
                        </m:d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𝑑𝑑𝑚𝑚</m:t>
                        </m:r>
                      </m:sub>
                    </m:sSub>
                    <m:sSub>
                      <m:sSubPr>
                        <m:ctrlPr>
                          <a:rPr lang="en-US" altLang="ja-JP" sz="1700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700" i="1" dirty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𝜎</m:t>
                            </m:r>
                            <m:r>
                              <a:rPr lang="en-US" altLang="ja-JP" sz="1700" i="1" dirty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𝑣</m:t>
                            </m:r>
                          </m:e>
                        </m:d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𝑚𝑚</m:t>
                        </m:r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𝑑𝑑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sz="17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52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202" y="3717032"/>
                <a:ext cx="3012766" cy="955646"/>
              </a:xfrm>
              <a:prstGeom prst="rect">
                <a:avLst/>
              </a:prstGeom>
              <a:blipFill rotWithShape="1">
                <a:blip r:embed="rId20"/>
                <a:stretch>
                  <a:fillRect l="-1417" t="-191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5131278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4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1202" y="4993634"/>
                <a:ext cx="2868750" cy="9556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Large gap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r>
                  <a:rPr lang="en-US" altLang="ja-JP" sz="1700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density </a:t>
                </a: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breaks detailed balance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sz="1700" i="1" dirty="0">
                        <a:latin typeface="Cambria Math"/>
                        <a:ea typeface="Cambria Math"/>
                        <a:cs typeface="Meiryo UI" panose="020B0604030504040204" pitchFamily="50" charset="-128"/>
                      </a:rPr>
                      <m:t>↔</m:t>
                    </m:r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sz="17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54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202" y="4993634"/>
                <a:ext cx="2868750" cy="955646"/>
              </a:xfrm>
              <a:prstGeom prst="rect">
                <a:avLst/>
              </a:prstGeom>
              <a:blipFill rotWithShape="1">
                <a:blip r:embed="rId21"/>
                <a:stretch>
                  <a:fillRect l="-1489" t="-1911" b="-509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テキスト ボックス 54"/>
          <p:cNvSpPr txBox="1"/>
          <p:nvPr/>
        </p:nvSpPr>
        <p:spPr>
          <a:xfrm>
            <a:off x="1547664" y="6016932"/>
            <a:ext cx="25202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Detail will be illustrated soon</a:t>
            </a:r>
            <a:endParaRPr kumimoji="1" lang="ja-JP" altLang="en-US" sz="13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211960" y="3492366"/>
            <a:ext cx="4613775" cy="3276000"/>
            <a:chOff x="4139952" y="3492366"/>
            <a:chExt cx="4613775" cy="3276000"/>
          </a:xfrm>
        </p:grpSpPr>
        <p:sp>
          <p:nvSpPr>
            <p:cNvPr id="37" name="角丸四角形 36"/>
            <p:cNvSpPr/>
            <p:nvPr/>
          </p:nvSpPr>
          <p:spPr bwMode="auto">
            <a:xfrm>
              <a:off x="4139952" y="3492366"/>
              <a:ext cx="4492801" cy="327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3675600"/>
              <a:ext cx="4104000" cy="289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0800" y="3765865"/>
              <a:ext cx="3393785" cy="238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テキスト ボックス 55"/>
                <p:cNvSpPr txBox="1"/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200" i="1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6" name="テキスト ボックス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blipFill rotWithShape="1"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ID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𝑑𝑑𝑚𝑚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845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テキスト ボックス 59"/>
                <p:cNvSpPr txBox="1"/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𝑚𝑚𝑑𝑑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テキスト ボックス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テキスト ボックス 60"/>
                <p:cNvSpPr txBox="1"/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𝜙𝜙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1" name="テキスト ボックス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208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2" name="グループ化 61"/>
          <p:cNvGrpSpPr/>
          <p:nvPr/>
        </p:nvGrpSpPr>
        <p:grpSpPr>
          <a:xfrm>
            <a:off x="4212008" y="260648"/>
            <a:ext cx="4466379" cy="3384376"/>
            <a:chOff x="2915816" y="1052736"/>
            <a:chExt cx="4466379" cy="3384376"/>
          </a:xfrm>
        </p:grpSpPr>
        <p:sp>
          <p:nvSpPr>
            <p:cNvPr id="63" name="角丸四角形 62"/>
            <p:cNvSpPr/>
            <p:nvPr/>
          </p:nvSpPr>
          <p:spPr bwMode="auto">
            <a:xfrm>
              <a:off x="2915816" y="1052736"/>
              <a:ext cx="4466379" cy="33843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64" name="Picture 2"/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422" y="1268760"/>
              <a:ext cx="4083166" cy="2907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730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: </a:t>
            </a:r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stage 4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 rot="5400000">
            <a:off x="-1680296" y="3318575"/>
            <a:ext cx="4628657" cy="476992"/>
            <a:chOff x="302708" y="2880000"/>
            <a:chExt cx="3189172" cy="476992"/>
          </a:xfrm>
        </p:grpSpPr>
        <p:cxnSp>
          <p:nvCxnSpPr>
            <p:cNvPr id="15" name="直線コネクタ 14"/>
            <p:cNvCxnSpPr/>
            <p:nvPr/>
          </p:nvCxnSpPr>
          <p:spPr>
            <a:xfrm>
              <a:off x="611560" y="2880000"/>
              <a:ext cx="0" cy="4592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2411760" y="2897773"/>
              <a:ext cx="0" cy="4592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ストライプ矢印 18"/>
            <p:cNvSpPr/>
            <p:nvPr/>
          </p:nvSpPr>
          <p:spPr>
            <a:xfrm>
              <a:off x="302708" y="2947520"/>
              <a:ext cx="3189172" cy="324178"/>
            </a:xfrm>
            <a:prstGeom prst="stripedRightArrow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/>
              <p:cNvSpPr txBox="1"/>
              <p:nvPr/>
            </p:nvSpPr>
            <p:spPr>
              <a:xfrm>
                <a:off x="-36512" y="1506333"/>
                <a:ext cx="6115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600" i="1" dirty="0" smtClean="0">
                            <a:latin typeface="Cambria Math"/>
                          </a:rPr>
                          <m:t>1</m:t>
                        </m:r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kumimoji="1" lang="ja-JP" altLang="en-US" sz="1600" dirty="0" smtClean="0"/>
                  <a:t> 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21" name="テキスト ボックス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1506333"/>
                <a:ext cx="611560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-36512" y="4134472"/>
                <a:ext cx="5908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600" i="1" dirty="0" smtClean="0">
                            <a:latin typeface="Cambria Math"/>
                          </a:rPr>
                          <m:t>1</m:t>
                        </m:r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kumimoji="1" lang="en-US" altLang="ja-JP" sz="1600" b="0" i="1" dirty="0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kumimoji="1" lang="ja-JP" altLang="en-US" sz="1600" dirty="0" smtClean="0"/>
                  <a:t> 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4134472"/>
                <a:ext cx="590855" cy="33855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155042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1201" y="1412776"/>
                <a:ext cx="3132405" cy="667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700" i="1" dirty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𝜎</m:t>
                            </m:r>
                            <m:r>
                              <a:rPr lang="en-US" altLang="ja-JP" sz="1700" i="1" dirty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𝑣</m:t>
                            </m:r>
                          </m:e>
                        </m:d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𝑚𝑚𝑑𝑑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sz="1700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&lt;</m:t>
                    </m:r>
                    <m:r>
                      <a:rPr lang="en-US" altLang="ja-JP" sz="1700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𝐻</m:t>
                    </m:r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, and </a:t>
                </a:r>
                <a:endParaRPr lang="en-US" altLang="ja-JP" sz="1700" i="1" dirty="0" smtClean="0">
                  <a:latin typeface="Cambria Math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r>
                      <a:rPr lang="en-US" altLang="ja-JP" sz="1700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→</m:t>
                    </m:r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is frozen</a:t>
                </a:r>
              </a:p>
            </p:txBody>
          </p:sp>
        </mc:Choice>
        <mc:Fallback xmlns="">
          <p:sp>
            <p:nvSpPr>
              <p:cNvPr id="24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201" y="1412776"/>
                <a:ext cx="3132405" cy="667875"/>
              </a:xfrm>
              <a:prstGeom prst="rect">
                <a:avLst/>
              </a:prstGeom>
              <a:blipFill rotWithShape="1">
                <a:blip r:embed="rId14"/>
                <a:stretch>
                  <a:fillRect l="-390" t="-2752" b="-825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4195174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テキスト ボックス 8"/>
          <p:cNvSpPr txBox="1">
            <a:spLocks noChangeArrowheads="1"/>
          </p:cNvSpPr>
          <p:nvPr/>
        </p:nvSpPr>
        <p:spPr bwMode="auto">
          <a:xfrm>
            <a:off x="1271202" y="4057530"/>
            <a:ext cx="3012766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True freeze out of DM </a:t>
            </a:r>
            <a:b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via the decoupling from mediator</a:t>
            </a:r>
            <a:endParaRPr lang="en-US" altLang="ja-JP" sz="17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541931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テキスト ボックス 8"/>
          <p:cNvSpPr txBox="1">
            <a:spLocks noChangeArrowheads="1"/>
          </p:cNvSpPr>
          <p:nvPr/>
        </p:nvSpPr>
        <p:spPr bwMode="auto">
          <a:xfrm>
            <a:off x="1271202" y="5281666"/>
            <a:ext cx="3012766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Observed DM density is obtained in DM-mediator degenerated system</a:t>
            </a:r>
            <a:endParaRPr lang="en-US" altLang="ja-JP" sz="17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029" y="2488207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/>
              <p:cNvSpPr txBox="1"/>
              <p:nvPr/>
            </p:nvSpPr>
            <p:spPr>
              <a:xfrm>
                <a:off x="107504" y="5912307"/>
                <a:ext cx="12069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i="1" dirty="0" smtClean="0">
                          <a:latin typeface="Cambria Math"/>
                        </a:rPr>
                        <m:t>𝑧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1" lang="en-US" altLang="ja-JP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38" name="テキスト ボックス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912307"/>
                <a:ext cx="1206924" cy="338554"/>
              </a:xfrm>
              <a:prstGeom prst="rect">
                <a:avLst/>
              </a:prstGeom>
              <a:blipFill rotWithShape="0">
                <a:blip r:embed="rId16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グループ化 1"/>
          <p:cNvGrpSpPr/>
          <p:nvPr/>
        </p:nvGrpSpPr>
        <p:grpSpPr>
          <a:xfrm>
            <a:off x="4212000" y="3492366"/>
            <a:ext cx="4613775" cy="3276000"/>
            <a:chOff x="4139952" y="3492366"/>
            <a:chExt cx="4613775" cy="3276000"/>
          </a:xfrm>
        </p:grpSpPr>
        <p:sp>
          <p:nvSpPr>
            <p:cNvPr id="39" name="角丸四角形 38"/>
            <p:cNvSpPr/>
            <p:nvPr/>
          </p:nvSpPr>
          <p:spPr bwMode="auto">
            <a:xfrm>
              <a:off x="4139952" y="3492366"/>
              <a:ext cx="4492801" cy="327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3675600"/>
              <a:ext cx="4104000" cy="289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0800" y="3774428"/>
              <a:ext cx="3394800" cy="238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5496" y="4084743"/>
                  <a:ext cx="414766" cy="276999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390" y="5121658"/>
                  <a:ext cx="773155" cy="276999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テキスト ボックス 52"/>
                <p:cNvSpPr txBox="1"/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ja-JP" sz="1200" b="0" i="0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200" b="0" i="0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ID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3" name="テキスト ボックス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9793" y="5764434"/>
                  <a:ext cx="845640" cy="276999"/>
                </a:xfrm>
                <a:prstGeom prst="rect">
                  <a:avLst/>
                </a:prstGeom>
                <a:blipFill rotWithShape="1"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テキスト ボックス 53"/>
                <p:cNvSpPr txBox="1"/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𝑑𝑑𝑚𝑚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テキスト ボックス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9631" y="5398657"/>
                  <a:ext cx="864096" cy="276999"/>
                </a:xfrm>
                <a:prstGeom prst="rect">
                  <a:avLst/>
                </a:prstGeom>
                <a:blipFill rotWithShape="1">
                  <a:blip r:embed="rId23"/>
                  <a:stretch>
                    <a:fillRect r="-845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テキスト ボックス 54"/>
                <p:cNvSpPr txBox="1"/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𝑚𝑚𝑑𝑑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テキスト ボックス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96336" y="5877272"/>
                  <a:ext cx="1152128" cy="276999"/>
                </a:xfrm>
                <a:prstGeom prst="rect">
                  <a:avLst/>
                </a:prstGeom>
                <a:blipFill rotWithShape="1"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テキスト ボックス 55"/>
                <p:cNvSpPr txBox="1"/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kumimoji="1" lang="en-US" altLang="ja-JP" sz="1200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𝜙𝜙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6" name="テキスト ボックス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6448" y="4191330"/>
                  <a:ext cx="1479870" cy="293478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208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グループ化 30"/>
          <p:cNvGrpSpPr/>
          <p:nvPr/>
        </p:nvGrpSpPr>
        <p:grpSpPr>
          <a:xfrm>
            <a:off x="4212000" y="260648"/>
            <a:ext cx="4466379" cy="3384376"/>
            <a:chOff x="2915816" y="1052736"/>
            <a:chExt cx="4466379" cy="3384376"/>
          </a:xfrm>
        </p:grpSpPr>
        <p:sp>
          <p:nvSpPr>
            <p:cNvPr id="32" name="角丸四角形 31"/>
            <p:cNvSpPr/>
            <p:nvPr/>
          </p:nvSpPr>
          <p:spPr bwMode="auto">
            <a:xfrm>
              <a:off x="2915816" y="1052736"/>
              <a:ext cx="4466379" cy="33843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422" y="1268760"/>
              <a:ext cx="4083166" cy="2907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270230" y="2350563"/>
                <a:ext cx="3373778" cy="667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altLang="ja-JP" sz="1700" i="1" dirty="0">
                                <a:latin typeface="Cambria Math" panose="02040503050406030204" pitchFamily="18" charset="0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</m:ctrlPr>
                          </m:dPr>
                          <m:e>
                            <m:r>
                              <a:rPr lang="en-US" altLang="ja-JP" sz="1700" i="1" dirty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𝜎</m:t>
                            </m:r>
                            <m:r>
                              <a:rPr lang="en-US" altLang="ja-JP" sz="1700" i="1" dirty="0">
                                <a:latin typeface="Cambria Math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𝑣</m:t>
                            </m:r>
                          </m:e>
                        </m:d>
                      </m:e>
                      <m:sub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𝑑𝑑</m:t>
                        </m:r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𝑚𝑚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sz="1700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&lt;</m:t>
                    </m:r>
                    <m:r>
                      <a:rPr lang="en-US" altLang="ja-JP" sz="1700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𝐻</m:t>
                    </m:r>
                  </m:oMath>
                </a14:m>
                <a:r>
                  <a:rPr lang="en-US" altLang="ja-JP" sz="1700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, and </a:t>
                </a:r>
                <a:endParaRPr lang="en-US" altLang="ja-JP" sz="1700" i="1" dirty="0">
                  <a:latin typeface="Cambria Math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sz="1700" i="1" dirty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→</m:t>
                    </m:r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ja-JP" sz="1700" i="1" dirty="0">
                            <a:latin typeface="Cambria Math" panose="02040503050406030204" pitchFamily="18" charset="0"/>
                            <a:ea typeface="Cambria Math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latin typeface="Cambria Math"/>
                            <a:ea typeface="Cambria Math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is also frozen</a:t>
                </a:r>
                <a:endParaRPr lang="en-US" altLang="ja-JP" sz="17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34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0230" y="2350563"/>
                <a:ext cx="3373778" cy="667875"/>
              </a:xfrm>
              <a:prstGeom prst="rect">
                <a:avLst/>
              </a:prstGeom>
              <a:blipFill rotWithShape="1">
                <a:blip r:embed="rId27"/>
                <a:stretch>
                  <a:fillRect l="-181" t="-2752" b="-825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235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50227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8"/>
          <p:cNvSpPr txBox="1">
            <a:spLocks noChangeArrowheads="1"/>
          </p:cNvSpPr>
          <p:nvPr/>
        </p:nvSpPr>
        <p:spPr bwMode="auto">
          <a:xfrm>
            <a:off x="749099" y="1364626"/>
            <a:ext cx="5258759" cy="3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 interaction between DM and SM?</a:t>
            </a:r>
            <a:endParaRPr lang="en-US" altLang="ja-JP" dirty="0">
              <a:solidFill>
                <a:schemeClr val="bg1">
                  <a:lumMod val="8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New scenarios secluded from SM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0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9849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8"/>
          <p:cNvSpPr txBox="1">
            <a:spLocks noChangeArrowheads="1"/>
          </p:cNvSpPr>
          <p:nvPr/>
        </p:nvSpPr>
        <p:spPr bwMode="auto">
          <a:xfrm>
            <a:off x="749098" y="2060848"/>
            <a:ext cx="5258760" cy="67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Various scenarios in light of theoretical and observational motivations</a:t>
            </a:r>
            <a:endParaRPr lang="en-US" altLang="ja-JP" dirty="0">
              <a:solidFill>
                <a:schemeClr val="bg1">
                  <a:lumMod val="8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テキスト ボックス 8"/>
          <p:cNvSpPr txBox="1">
            <a:spLocks noChangeArrowheads="1"/>
          </p:cNvSpPr>
          <p:nvPr/>
        </p:nvSpPr>
        <p:spPr bwMode="auto">
          <a:xfrm>
            <a:off x="899592" y="2889494"/>
            <a:ext cx="6120680" cy="78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Secluded WIMP dark matter</a:t>
            </a:r>
            <a:r>
              <a:rPr lang="en-US" altLang="ja-JP" sz="17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7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Pospelov, A.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Ritz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Voloshin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PLB (2007)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Arkani-Hamed, D.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Finkbeiner, T.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Slatyer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N.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Weiner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PRD (2009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200" dirty="0">
              <a:solidFill>
                <a:schemeClr val="bg1">
                  <a:lumMod val="8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5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08670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テキスト ボックス 8"/>
          <p:cNvSpPr txBox="1">
            <a:spLocks noChangeArrowheads="1"/>
          </p:cNvSpPr>
          <p:nvPr/>
        </p:nvSpPr>
        <p:spPr bwMode="auto">
          <a:xfrm>
            <a:off x="899592" y="3740890"/>
            <a:ext cx="6552728" cy="78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SIMP dark matter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Y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Hochberg, E.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Kuflik, T.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Volansky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J.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Wacker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PRL (2014)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Y.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Hochberg, E.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Kuflik, H.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Murayama, T.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Volansky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J.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Wacker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PRL (2015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200" dirty="0">
              <a:solidFill>
                <a:schemeClr val="bg1">
                  <a:lumMod val="8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7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48385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テキスト ボックス 8"/>
          <p:cNvSpPr txBox="1">
            <a:spLocks noChangeArrowheads="1"/>
          </p:cNvSpPr>
          <p:nvPr/>
        </p:nvSpPr>
        <p:spPr bwMode="auto">
          <a:xfrm>
            <a:off x="899592" y="4604986"/>
            <a:ext cx="5256584" cy="78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Cannibal dark matter</a:t>
            </a:r>
            <a:endParaRPr lang="en-US" altLang="ja-JP" sz="1700" dirty="0" smtClean="0">
              <a:solidFill>
                <a:schemeClr val="bg1">
                  <a:lumMod val="8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ja-JP" altLang="en-US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D.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Carlson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M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E.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Machacek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L.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Hall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APJ (1992)</a:t>
            </a:r>
            <a:b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D. </a:t>
            </a:r>
            <a:r>
              <a:rPr lang="ja-JP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Pappadopulo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J.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Ruderman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G.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Trevisan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PRD (2016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600" dirty="0">
              <a:solidFill>
                <a:schemeClr val="bg1">
                  <a:lumMod val="8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9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1248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テキスト ボックス 8"/>
          <p:cNvSpPr txBox="1">
            <a:spLocks noChangeArrowheads="1"/>
          </p:cNvSpPr>
          <p:nvPr/>
        </p:nvSpPr>
        <p:spPr bwMode="auto">
          <a:xfrm>
            <a:off x="899592" y="6189162"/>
            <a:ext cx="4176464" cy="33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</a:t>
            </a:r>
            <a:r>
              <a:rPr lang="en-US" altLang="ja-JP" sz="16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tc.</a:t>
            </a:r>
            <a:endParaRPr lang="en-US" altLang="ja-JP" sz="1600" dirty="0">
              <a:solidFill>
                <a:schemeClr val="bg1">
                  <a:lumMod val="8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1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96657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二等辺三角形 32"/>
          <p:cNvSpPr/>
          <p:nvPr/>
        </p:nvSpPr>
        <p:spPr>
          <a:xfrm rot="10800000">
            <a:off x="6608203" y="1628871"/>
            <a:ext cx="2209568" cy="1645873"/>
          </a:xfrm>
          <a:prstGeom prst="triangle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6317470" y="1349589"/>
            <a:ext cx="755905" cy="69775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470819" y="1537047"/>
            <a:ext cx="5494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DM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8352599" y="1349589"/>
            <a:ext cx="755905" cy="69775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316417" y="1559968"/>
            <a:ext cx="899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mediator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7305961" y="2803250"/>
            <a:ext cx="755905" cy="697758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478931" y="2996952"/>
            <a:ext cx="5494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SM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40" name="グループ化 39"/>
          <p:cNvGrpSpPr>
            <a:grpSpLocks noChangeAspect="1"/>
          </p:cNvGrpSpPr>
          <p:nvPr/>
        </p:nvGrpSpPr>
        <p:grpSpPr>
          <a:xfrm>
            <a:off x="6735145" y="2396225"/>
            <a:ext cx="840371" cy="76788"/>
            <a:chOff x="3932453" y="3502058"/>
            <a:chExt cx="1601116" cy="146299"/>
          </a:xfrm>
        </p:grpSpPr>
        <p:sp>
          <p:nvSpPr>
            <p:cNvPr id="41" name="正方形/長方形 40"/>
            <p:cNvSpPr/>
            <p:nvPr/>
          </p:nvSpPr>
          <p:spPr>
            <a:xfrm rot="2192665">
              <a:off x="3932453" y="3502058"/>
              <a:ext cx="1601116" cy="146298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 rot="19407335" flipH="1">
              <a:off x="3932453" y="3502059"/>
              <a:ext cx="1601116" cy="146298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8"/>
          <p:cNvSpPr txBox="1">
            <a:spLocks noChangeArrowheads="1"/>
          </p:cNvSpPr>
          <p:nvPr/>
        </p:nvSpPr>
        <p:spPr bwMode="auto">
          <a:xfrm>
            <a:off x="899592" y="5469082"/>
            <a:ext cx="6031720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Impeded dark matter</a:t>
            </a:r>
            <a:endParaRPr lang="en-US" altLang="ja-JP" sz="1700" dirty="0" smtClean="0">
              <a:solidFill>
                <a:schemeClr val="bg1">
                  <a:lumMod val="8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ja-JP" altLang="en-US" sz="1200" dirty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J. Kopp, J. Liu, T. </a:t>
            </a:r>
            <a:r>
              <a:rPr lang="en-US" altLang="ja-JP" sz="1200" dirty="0" err="1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Slatyer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X. Wang, W. </a:t>
            </a:r>
            <a:r>
              <a:rPr lang="en-US" altLang="ja-JP" sz="1200" dirty="0" err="1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Kue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arXiv1609.02174 (2016)</a:t>
            </a:r>
            <a:endParaRPr lang="en-US" altLang="ja-JP" sz="1600" dirty="0">
              <a:solidFill>
                <a:schemeClr val="bg1">
                  <a:lumMod val="8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4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576577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 rot="19440181">
            <a:off x="6576758" y="990205"/>
            <a:ext cx="1404664" cy="3040795"/>
          </a:xfrm>
          <a:prstGeom prst="rect">
            <a:avLst/>
          </a:prstGeom>
          <a:solidFill>
            <a:schemeClr val="lt1">
              <a:alpha val="81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 rot="18466791">
            <a:off x="7944290" y="1892152"/>
            <a:ext cx="688871" cy="741515"/>
          </a:xfrm>
          <a:prstGeom prst="rect">
            <a:avLst/>
          </a:prstGeom>
          <a:solidFill>
            <a:schemeClr val="lt1">
              <a:alpha val="81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7493945" y="1319333"/>
            <a:ext cx="822472" cy="741515"/>
          </a:xfrm>
          <a:prstGeom prst="rect">
            <a:avLst/>
          </a:prstGeom>
          <a:solidFill>
            <a:schemeClr val="lt1">
              <a:alpha val="81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>
            <a:spLocks noChangeAspect="1"/>
          </p:cNvSpPr>
          <p:nvPr/>
        </p:nvSpPr>
        <p:spPr bwMode="auto">
          <a:xfrm>
            <a:off x="2267744" y="2513826"/>
            <a:ext cx="5832648" cy="19952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0" name="テキスト ボックス 8"/>
          <p:cNvSpPr txBox="1">
            <a:spLocks noChangeArrowheads="1"/>
          </p:cNvSpPr>
          <p:nvPr/>
        </p:nvSpPr>
        <p:spPr bwMode="auto">
          <a:xfrm>
            <a:off x="2632773" y="2904443"/>
            <a:ext cx="5328592" cy="117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Mediator lifetime 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plays an important role to determine the DM relic density, particularly </a:t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 DM-mediator degenerated scenario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424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Aim and outline 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4496149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8"/>
          <p:cNvSpPr txBox="1">
            <a:spLocks noChangeArrowheads="1"/>
          </p:cNvSpPr>
          <p:nvPr/>
        </p:nvSpPr>
        <p:spPr bwMode="auto">
          <a:xfrm>
            <a:off x="4709540" y="4358505"/>
            <a:ext cx="4110932" cy="39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Toy model and analytic calculation</a:t>
            </a:r>
          </a:p>
        </p:txBody>
      </p:sp>
      <p:pic>
        <p:nvPicPr>
          <p:cNvPr id="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144221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8"/>
          <p:cNvSpPr txBox="1">
            <a:spLocks noChangeArrowheads="1"/>
          </p:cNvSpPr>
          <p:nvPr/>
        </p:nvSpPr>
        <p:spPr bwMode="auto">
          <a:xfrm>
            <a:off x="4709539" y="5006577"/>
            <a:ext cx="2382741" cy="3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Numerical analysis</a:t>
            </a:r>
          </a:p>
        </p:txBody>
      </p:sp>
      <p:pic>
        <p:nvPicPr>
          <p:cNvPr id="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864301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8"/>
          <p:cNvSpPr txBox="1">
            <a:spLocks noChangeArrowheads="1"/>
          </p:cNvSpPr>
          <p:nvPr/>
        </p:nvSpPr>
        <p:spPr bwMode="auto">
          <a:xfrm>
            <a:off x="4709539" y="5726657"/>
            <a:ext cx="1446637" cy="3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Summary </a:t>
            </a:r>
          </a:p>
        </p:txBody>
      </p:sp>
      <p:sp>
        <p:nvSpPr>
          <p:cNvPr id="10" name="テキスト ボックス 8"/>
          <p:cNvSpPr txBox="1">
            <a:spLocks noChangeArrowheads="1"/>
          </p:cNvSpPr>
          <p:nvPr/>
        </p:nvSpPr>
        <p:spPr bwMode="auto">
          <a:xfrm>
            <a:off x="2915816" y="5029005"/>
            <a:ext cx="1443399" cy="3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Outline </a:t>
            </a:r>
          </a:p>
        </p:txBody>
      </p:sp>
      <p:sp>
        <p:nvSpPr>
          <p:cNvPr id="11" name="角丸四角形 10"/>
          <p:cNvSpPr>
            <a:spLocks noChangeAspect="1"/>
          </p:cNvSpPr>
          <p:nvPr/>
        </p:nvSpPr>
        <p:spPr bwMode="auto">
          <a:xfrm>
            <a:off x="606570" y="1268760"/>
            <a:ext cx="6125669" cy="19952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pic>
        <p:nvPicPr>
          <p:cNvPr id="12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12525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8"/>
          <p:cNvSpPr txBox="1">
            <a:spLocks noChangeArrowheads="1"/>
          </p:cNvSpPr>
          <p:nvPr/>
        </p:nvSpPr>
        <p:spPr bwMode="auto">
          <a:xfrm>
            <a:off x="1181146" y="1574881"/>
            <a:ext cx="4038925" cy="3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Aim of work</a:t>
            </a:r>
          </a:p>
        </p:txBody>
      </p:sp>
      <p:sp>
        <p:nvSpPr>
          <p:cNvPr id="14" name="テキスト ボックス 8"/>
          <p:cNvSpPr txBox="1">
            <a:spLocks noChangeArrowheads="1"/>
          </p:cNvSpPr>
          <p:nvPr/>
        </p:nvSpPr>
        <p:spPr bwMode="auto">
          <a:xfrm>
            <a:off x="899592" y="2117350"/>
            <a:ext cx="576064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Analysis of mediator lifetime dependence on </a:t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relic density in secluded dark matter scenario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494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6696744" cy="914400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  <a:defRPr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Toy model and formulation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35168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8"/>
          <p:cNvSpPr txBox="1">
            <a:spLocks noChangeArrowheads="1"/>
          </p:cNvSpPr>
          <p:nvPr/>
        </p:nvSpPr>
        <p:spPr bwMode="auto">
          <a:xfrm>
            <a:off x="912662" y="3417913"/>
            <a:ext cx="5207234" cy="33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Toy model to illustrate new thermal relic scenario</a:t>
            </a:r>
          </a:p>
        </p:txBody>
      </p:sp>
      <p:pic>
        <p:nvPicPr>
          <p:cNvPr id="7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7175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8"/>
          <p:cNvSpPr txBox="1">
            <a:spLocks noChangeArrowheads="1"/>
          </p:cNvSpPr>
          <p:nvPr/>
        </p:nvSpPr>
        <p:spPr bwMode="auto">
          <a:xfrm>
            <a:off x="912662" y="3929920"/>
            <a:ext cx="394737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Boltzmann Eq. in the new scenario</a:t>
            </a:r>
          </a:p>
        </p:txBody>
      </p:sp>
      <p:pic>
        <p:nvPicPr>
          <p:cNvPr id="10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1231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8"/>
          <p:cNvSpPr txBox="1">
            <a:spLocks noChangeArrowheads="1"/>
          </p:cNvSpPr>
          <p:nvPr/>
        </p:nvSpPr>
        <p:spPr bwMode="auto">
          <a:xfrm>
            <a:off x="912662" y="4433976"/>
            <a:ext cx="7475762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Parameter space wherein the mediator lifetime controls the relic density</a:t>
            </a:r>
          </a:p>
        </p:txBody>
      </p:sp>
    </p:spTree>
    <p:extLst>
      <p:ext uri="{BB962C8B-B14F-4D97-AF65-F5344CB8AC3E}">
        <p14:creationId xmlns:p14="http://schemas.microsoft.com/office/powerpoint/2010/main" val="109252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Toy model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テキスト ボックス 8"/>
          <p:cNvSpPr txBox="1">
            <a:spLocks noChangeArrowheads="1"/>
          </p:cNvSpPr>
          <p:nvPr/>
        </p:nvSpPr>
        <p:spPr bwMode="auto">
          <a:xfrm>
            <a:off x="4788024" y="5558278"/>
            <a:ext cx="3888432" cy="60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6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Our idea holds for other scenarios in which communicator is not SM Higgs </a:t>
            </a:r>
          </a:p>
        </p:txBody>
      </p:sp>
      <p:pic>
        <p:nvPicPr>
          <p:cNvPr id="14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2" y="147841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1" y="2216581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1" y="2936661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611560" y="3424808"/>
            <a:ext cx="3638520" cy="2133724"/>
            <a:chOff x="699065" y="3424808"/>
            <a:chExt cx="3638520" cy="2133724"/>
          </a:xfrm>
        </p:grpSpPr>
        <p:sp>
          <p:nvSpPr>
            <p:cNvPr id="24" name="正方形/長方形 23"/>
            <p:cNvSpPr/>
            <p:nvPr/>
          </p:nvSpPr>
          <p:spPr>
            <a:xfrm>
              <a:off x="699065" y="3424808"/>
              <a:ext cx="881624" cy="65226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5" name="図 24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16594" y="3548626"/>
              <a:ext cx="3620991" cy="200990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92589" y="1340768"/>
                <a:ext cx="5551092" cy="371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SM</a:t>
                </a:r>
                <a:r>
                  <a:rPr lang="ja-JP" altLang="en-US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＋ 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dark matter</a:t>
                </a:r>
                <a:r>
                  <a:rPr lang="ja-JP" altLang="en-US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ja-JP" altLang="en-US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＋ 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mediator</a:t>
                </a:r>
                <a:r>
                  <a:rPr lang="ja-JP" altLang="en-US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6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589" y="1340768"/>
                <a:ext cx="5551092" cy="371127"/>
              </a:xfrm>
              <a:prstGeom prst="rect">
                <a:avLst/>
              </a:prstGeom>
              <a:blipFill rotWithShape="1">
                <a:blip r:embed="rId5"/>
                <a:stretch>
                  <a:fillRect l="-989" t="-8197" b="-245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92587" y="2799017"/>
                <a:ext cx="7423301" cy="397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Communicator between dark sector and SM: SM Higgs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chemeClr val="tx1"/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𝜙</m:t>
                    </m:r>
                  </m:oMath>
                </a14:m>
                <a:endParaRPr lang="en-US" altLang="ja-JP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7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587" y="2799017"/>
                <a:ext cx="7423301" cy="397032"/>
              </a:xfrm>
              <a:prstGeom prst="rect">
                <a:avLst/>
              </a:prstGeom>
              <a:blipFill rotWithShape="1">
                <a:blip r:embed="rId6"/>
                <a:stretch>
                  <a:fillRect l="-740" t="-7692" b="-1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92588" y="2078937"/>
                <a:ext cx="6775228" cy="397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Dark sector with degenerated in 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≃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588" y="2078937"/>
                <a:ext cx="6775228" cy="397032"/>
              </a:xfrm>
              <a:prstGeom prst="rect">
                <a:avLst/>
              </a:prstGeom>
              <a:blipFill rotWithShape="1">
                <a:blip r:embed="rId7"/>
                <a:stretch>
                  <a:fillRect l="-810" t="-7692" b="-1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24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Toy model (important point)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2" y="147841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1" y="2216581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1" y="2936661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3594340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5069579" y="3456696"/>
                <a:ext cx="3606877" cy="643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Important: strong interaction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b="0" i="1" dirty="0" smtClean="0">
                            <a:solidFill>
                              <a:srgbClr val="0000FF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solidFill>
                              <a:srgbClr val="0000FF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b="0" i="0" dirty="0" smtClean="0">
                    <a:solidFill>
                      <a:srgbClr val="0000FF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b="0" i="1" dirty="0" smtClean="0">
                            <a:solidFill>
                              <a:srgbClr val="0000FF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b="0" i="1" dirty="0" smtClean="0">
                            <a:solidFill>
                              <a:srgbClr val="0000FF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sz="1700" dirty="0" smtClean="0">
                  <a:solidFill>
                    <a:srgbClr val="0000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0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69579" y="3456696"/>
                <a:ext cx="3606877" cy="643381"/>
              </a:xfrm>
              <a:prstGeom prst="rect">
                <a:avLst/>
              </a:prstGeom>
              <a:blipFill rotWithShape="0">
                <a:blip r:embed="rId5"/>
                <a:stretch>
                  <a:fillRect l="-1184" t="-2830" b="-113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図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043" y="4320792"/>
            <a:ext cx="3220381" cy="215429"/>
          </a:xfrm>
          <a:prstGeom prst="rect">
            <a:avLst/>
          </a:prstGeom>
        </p:spPr>
      </p:pic>
      <p:grpSp>
        <p:nvGrpSpPr>
          <p:cNvPr id="14" name="グループ化 13"/>
          <p:cNvGrpSpPr/>
          <p:nvPr/>
        </p:nvGrpSpPr>
        <p:grpSpPr>
          <a:xfrm>
            <a:off x="611560" y="3424808"/>
            <a:ext cx="3658132" cy="2133724"/>
            <a:chOff x="899592" y="3424808"/>
            <a:chExt cx="3658132" cy="2133724"/>
          </a:xfrm>
        </p:grpSpPr>
        <p:sp>
          <p:nvSpPr>
            <p:cNvPr id="12" name="角丸四角形 11"/>
            <p:cNvSpPr/>
            <p:nvPr/>
          </p:nvSpPr>
          <p:spPr>
            <a:xfrm>
              <a:off x="1853225" y="3501009"/>
              <a:ext cx="2704499" cy="485995"/>
            </a:xfrm>
            <a:prstGeom prst="round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899592" y="3424808"/>
              <a:ext cx="881624" cy="65226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17121" y="3548626"/>
              <a:ext cx="3620991" cy="200990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92589" y="1340768"/>
                <a:ext cx="5551092" cy="371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solidFill>
                      <a:schemeClr val="bg1">
                        <a:lumMod val="9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SM</a:t>
                </a:r>
                <a:r>
                  <a:rPr lang="ja-JP" altLang="en-US" dirty="0" smtClean="0">
                    <a:solidFill>
                      <a:schemeClr val="bg1">
                        <a:lumMod val="9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＋ </a:t>
                </a:r>
                <a:r>
                  <a:rPr lang="en-US" altLang="ja-JP" dirty="0" smtClean="0">
                    <a:solidFill>
                      <a:schemeClr val="bg1">
                        <a:lumMod val="9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dark matter</a:t>
                </a:r>
                <a:r>
                  <a:rPr lang="ja-JP" altLang="en-US" dirty="0" smtClean="0">
                    <a:solidFill>
                      <a:schemeClr val="bg1">
                        <a:lumMod val="9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ja-JP" altLang="en-US" dirty="0" smtClean="0">
                    <a:solidFill>
                      <a:schemeClr val="bg1">
                        <a:lumMod val="9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＋ </a:t>
                </a:r>
                <a:r>
                  <a:rPr lang="en-US" altLang="ja-JP" dirty="0" smtClean="0">
                    <a:solidFill>
                      <a:schemeClr val="bg1">
                        <a:lumMod val="9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mediator</a:t>
                </a:r>
                <a:r>
                  <a:rPr lang="ja-JP" altLang="en-US" dirty="0" smtClean="0">
                    <a:solidFill>
                      <a:schemeClr val="bg1">
                        <a:lumMod val="9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 smtClean="0">
                  <a:solidFill>
                    <a:schemeClr val="bg1">
                      <a:lumMod val="9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7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589" y="1340768"/>
                <a:ext cx="5551092" cy="371127"/>
              </a:xfrm>
              <a:prstGeom prst="rect">
                <a:avLst/>
              </a:prstGeom>
              <a:blipFill rotWithShape="0">
                <a:blip r:embed="rId8"/>
                <a:stretch>
                  <a:fillRect l="-989" t="-9836" b="-245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92587" y="2799017"/>
                <a:ext cx="7423301" cy="397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solidFill>
                      <a:schemeClr val="bg1">
                        <a:lumMod val="9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Communicator between dark sector and SM: SM Higgs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𝜙</m:t>
                    </m:r>
                  </m:oMath>
                </a14:m>
                <a:endParaRPr lang="en-US" altLang="ja-JP" dirty="0" smtClean="0">
                  <a:solidFill>
                    <a:schemeClr val="bg1">
                      <a:lumMod val="9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587" y="2799017"/>
                <a:ext cx="7423301" cy="397032"/>
              </a:xfrm>
              <a:prstGeom prst="rect">
                <a:avLst/>
              </a:prstGeom>
              <a:blipFill rotWithShape="0">
                <a:blip r:embed="rId9"/>
                <a:stretch>
                  <a:fillRect l="-740" t="-7692" b="-1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角丸四角形 29"/>
          <p:cNvSpPr/>
          <p:nvPr/>
        </p:nvSpPr>
        <p:spPr>
          <a:xfrm>
            <a:off x="716593" y="2078937"/>
            <a:ext cx="5527087" cy="386644"/>
          </a:xfrm>
          <a:prstGeom prst="roundRect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92588" y="2078937"/>
                <a:ext cx="6775228" cy="397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Dark sector with degenerated in 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  <m:r>
                      <a:rPr lang="en-US" altLang="ja-JP" b="0" i="1" dirty="0" smtClean="0">
                        <a:latin typeface="Cambria Math"/>
                        <a:ea typeface="Meiryo UI" panose="020B0604030504040204" pitchFamily="50" charset="-128"/>
                        <a:cs typeface="Meiryo UI" panose="020B0604030504040204" pitchFamily="50" charset="-128"/>
                      </a:rPr>
                      <m:t>≃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31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588" y="2078937"/>
                <a:ext cx="6775228" cy="397032"/>
              </a:xfrm>
              <a:prstGeom prst="rect">
                <a:avLst/>
              </a:prstGeom>
              <a:blipFill rotWithShape="1">
                <a:blip r:embed="rId10"/>
                <a:stretch>
                  <a:fillRect l="-810" t="-7692" b="-1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98726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5069578" y="4849618"/>
                <a:ext cx="3930406" cy="9556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sz="17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7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1700" i="1" dirty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𝜙</m:t>
                        </m:r>
                      </m:e>
                      <m:sub>
                        <m:r>
                          <a:rPr lang="en-US" altLang="ja-JP" sz="1700" i="1" dirty="0">
                            <a:solidFill>
                              <a:schemeClr val="tx1"/>
                            </a:solidFill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go out of equilibrium </a:t>
                </a:r>
              </a:p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with SM at the same time, and their </a:t>
                </a:r>
                <a:r>
                  <a:rPr lang="en-US" altLang="ja-JP" sz="1700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densities </a:t>
                </a:r>
                <a:r>
                  <a:rPr lang="en-US" altLang="ja-JP" sz="17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interplay each other</a:t>
                </a:r>
                <a:endParaRPr lang="en-US" altLang="ja-JP" sz="17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8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69578" y="4849618"/>
                <a:ext cx="3930406" cy="955646"/>
              </a:xfrm>
              <a:prstGeom prst="rect">
                <a:avLst/>
              </a:prstGeom>
              <a:blipFill rotWithShape="0">
                <a:blip r:embed="rId11"/>
                <a:stretch>
                  <a:fillRect l="-1087" t="-2564" b="-576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177281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8"/>
          <p:cNvSpPr txBox="1">
            <a:spLocks noChangeArrowheads="1"/>
          </p:cNvSpPr>
          <p:nvPr/>
        </p:nvSpPr>
        <p:spPr bwMode="auto">
          <a:xfrm>
            <a:off x="5069578" y="6039637"/>
            <a:ext cx="3606878" cy="639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altLang="ja-JP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Necessary to solve a system of evolution equations</a:t>
            </a:r>
          </a:p>
        </p:txBody>
      </p:sp>
    </p:spTree>
    <p:extLst>
      <p:ext uri="{BB962C8B-B14F-4D97-AF65-F5344CB8AC3E}">
        <p14:creationId xmlns:p14="http://schemas.microsoft.com/office/powerpoint/2010/main" val="237021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7992" y="210344"/>
            <a:ext cx="8132440" cy="914400"/>
          </a:xfrm>
        </p:spPr>
        <p:txBody>
          <a:bodyPr>
            <a:normAutofit/>
          </a:bodyPr>
          <a:lstStyle/>
          <a:p>
            <a:pPr algn="l"/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Evolution Eq.</a:t>
            </a:r>
            <a:r>
              <a:rPr lang="ja-JP" alt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(Boltzmann Eq.)</a:t>
            </a:r>
            <a:endParaRPr kumimoji="1" lang="ja-JP" alt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1" name="Picture 5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8412"/>
            <a:ext cx="136208" cy="1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5083" y="1340768"/>
                <a:ext cx="4542981" cy="397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Boltzmann </a:t>
                </a:r>
                <a:r>
                  <a:rPr lang="en-US" altLang="ja-JP" dirty="0" err="1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Eqs</a:t>
                </a:r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.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𝑛</m:t>
                        </m:r>
                      </m:e>
                      <m:sub>
                        <m:r>
                          <a:rPr lang="en-US" altLang="ja-JP" i="1" dirty="0">
                            <a:latin typeface="Cambria Math"/>
                            <a:ea typeface="Meiryo UI" panose="020B0604030504040204" pitchFamily="50" charset="-128"/>
                            <a:cs typeface="Meiryo UI" panose="020B0604030504040204" pitchFamily="50" charset="-128"/>
                          </a:rPr>
                          <m:t>𝑚</m:t>
                        </m:r>
                      </m:sub>
                    </m:sSub>
                  </m:oMath>
                </a14:m>
                <a:endPara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2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5083" y="1340768"/>
                <a:ext cx="4542981" cy="397032"/>
              </a:xfrm>
              <a:prstGeom prst="rect">
                <a:avLst/>
              </a:prstGeom>
              <a:blipFill rotWithShape="1">
                <a:blip r:embed="rId4"/>
                <a:stretch>
                  <a:fillRect l="-1074" t="-7692" b="-1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978384" y="5301208"/>
                <a:ext cx="3096344" cy="363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r>
                      <a:rPr lang="en-US" altLang="ja-JP" sz="1600" i="1" dirty="0" smtClean="0">
                        <a:latin typeface="Cambria Math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m:t>𝐻</m:t>
                    </m:r>
                    <m:r>
                      <a:rPr lang="en-US" altLang="ja-JP" sz="1600" b="0" i="1" dirty="0" smtClean="0">
                        <a:latin typeface="Cambria Math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m:t>: </m:t>
                    </m:r>
                  </m:oMath>
                </a14:m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Hubble parameter</a:t>
                </a:r>
                <a:endParaRPr lang="ja-JP" altLang="en-US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3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8384" y="5301208"/>
                <a:ext cx="3096344" cy="363176"/>
              </a:xfrm>
              <a:prstGeom prst="rect">
                <a:avLst/>
              </a:prstGeom>
              <a:blipFill rotWithShape="0">
                <a:blip r:embed="rId5"/>
                <a:stretch>
                  <a:fillRect b="-220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60" y="5392719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978384" y="5763032"/>
                <a:ext cx="3953656" cy="363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altLang="ja-JP" sz="1600" b="0" i="1" dirty="0" smtClean="0">
                            <a:latin typeface="Cambria Math" panose="02040503050406030204" pitchFamily="18" charset="0"/>
                            <a:ea typeface="メイリオ" panose="020B0604030504040204" pitchFamily="50" charset="-128"/>
                            <a:cs typeface="メイリオ" panose="020B0604030504040204" pitchFamily="50" charset="-128"/>
                          </a:rPr>
                        </m:ctrlPr>
                      </m:dPr>
                      <m:e>
                        <m:r>
                          <a:rPr lang="en-US" altLang="ja-JP" sz="1600" b="0" i="1" dirty="0" smtClean="0">
                            <a:latin typeface="Cambria Math"/>
                            <a:ea typeface="メイリオ" panose="020B0604030504040204" pitchFamily="50" charset="-128"/>
                            <a:cs typeface="メイリオ" panose="020B0604030504040204" pitchFamily="50" charset="-128"/>
                          </a:rPr>
                          <m:t>𝜎</m:t>
                        </m:r>
                        <m:r>
                          <a:rPr lang="en-US" altLang="ja-JP" sz="1600" b="0" i="1" dirty="0" smtClean="0">
                            <a:latin typeface="Cambria Math"/>
                            <a:ea typeface="メイリオ" panose="020B0604030504040204" pitchFamily="50" charset="-128"/>
                            <a:cs typeface="メイリオ" panose="020B0604030504040204" pitchFamily="50" charset="-128"/>
                          </a:rPr>
                          <m:t>𝑣</m:t>
                        </m:r>
                      </m:e>
                    </m:d>
                    <m:r>
                      <a:rPr lang="en-US" altLang="ja-JP" sz="1600" b="0" i="0" dirty="0" smtClean="0">
                        <a:latin typeface="Cambria Math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m:t>: </m:t>
                    </m:r>
                  </m:oMath>
                </a14:m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thermal averaged cross section </a:t>
                </a:r>
                <a:endParaRPr lang="ja-JP" altLang="en-US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5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8384" y="5763032"/>
                <a:ext cx="3953656" cy="363176"/>
              </a:xfrm>
              <a:prstGeom prst="rect">
                <a:avLst/>
              </a:prstGeom>
              <a:blipFill rotWithShape="0">
                <a:blip r:embed="rId7"/>
                <a:stretch>
                  <a:fillRect b="-20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60" y="5870527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978383" y="6234176"/>
                <a:ext cx="3744417" cy="363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defRPr/>
                </a:pP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altLang="ja-JP" sz="1600" b="0" i="1" dirty="0" smtClean="0">
                            <a:latin typeface="Cambria Math" panose="02040503050406030204" pitchFamily="18" charset="0"/>
                            <a:ea typeface="メイリオ" panose="020B0604030504040204" pitchFamily="50" charset="-128"/>
                            <a:cs typeface="メイリオ" panose="020B0604030504040204" pitchFamily="50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1600" b="0" i="0" dirty="0" smtClean="0">
                            <a:latin typeface="Cambria Math"/>
                            <a:ea typeface="メイリオ" panose="020B0604030504040204" pitchFamily="50" charset="-128"/>
                            <a:cs typeface="メイリオ" panose="020B0604030504040204" pitchFamily="50" charset="-128"/>
                          </a:rPr>
                          <m:t>Γ</m:t>
                        </m:r>
                      </m:e>
                    </m:d>
                    <m:r>
                      <a:rPr lang="en-US" altLang="ja-JP" sz="1600" b="0" i="1" dirty="0" smtClean="0">
                        <a:latin typeface="Cambria Math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m:t>: </m:t>
                    </m:r>
                  </m:oMath>
                </a14:m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thermal averaged decay rate</a:t>
                </a:r>
                <a:endParaRPr lang="ja-JP" altLang="en-US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17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8383" y="6234176"/>
                <a:ext cx="3744417" cy="363176"/>
              </a:xfrm>
              <a:prstGeom prst="rect">
                <a:avLst/>
              </a:prstGeom>
              <a:blipFill rotWithShape="0">
                <a:blip r:embed="rId8"/>
                <a:stretch>
                  <a:fillRect b="-220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60" y="634167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3" descr="C:\Program Files\Microsoft Office\MEDIA\OFFICE14\Bullets\BD14981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60" y="6335487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Masato\Desktop\Boltz_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09755"/>
            <a:ext cx="4889759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asato\Desktop\Boltz_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65200"/>
            <a:ext cx="4961767" cy="164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6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}&#10;\usepackage{amsmath}&#10;\pagestyle{empty}&#10;&#10;&#10;\begin{document}&#10;&#10;\begin{equation*}&#10;\begin{split}&#10; \mathcal{L}_{toy} &#10; &amp;= \, &#10; g_{ddmm} &#10; \bigl( \phi_{d} \phi_{d} \bigr) &#10; \bigl( \phi_{m} \phi_{m} \bigr)&#10; \\[1mm]&amp; \ +&#10; g_{m\phi^\dagger\phi} m_{m} \phi_{m} \bigl( \phi^{\dagger} \phi \bigr)&#10; \\[1mm]&amp; \ + &#10; g_{dd\phi^\dagger\phi} \bigl( \phi_{d} \phi_{d} \bigr) \bigl( \phi^{\dagger} \phi \bigr) &#10; \\[1mm]&amp; \ + &#10; g_{mm\phi^\dagger\phi} \bigl( \phi_{m} \phi_{m} \bigr) \bigl( \phi^{\dagger} \phi \bigr) &#10;\end{split}&#10;\end{equation*}&#10;&#10;\end{document}&#10;"/>
  <p:tag name="FILENAME" val="TP_tmp"/>
  <p:tag name="FORMAT" val="pngmono"/>
  <p:tag name="RES" val="2400"/>
  <p:tag name="BLEND" val="0"/>
  <p:tag name="TRANSPARENT" val="1"/>
  <p:tag name="TBUG" val="0"/>
  <p:tag name="ALLOWFS" val="0"/>
  <p:tag name="ORIGWIDTH" val="720"/>
  <p:tag name="PICTUREFILESIZE" val="5757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}&#10;\usepackage{amsmath}&#10;\pagestyle{empty}&#10;&#10;&#10;\begin{document}&#10;&#10;\begin{equation*}&#10;\begin{split}&#10; \mathcal{L}_{toy} &#10; &amp;= \, &#10; g_{ddmm} &#10; \bigl( \phi_{d} \phi_{d} \bigr) &#10; \bigl( \phi_{m} \phi_{m} \bigr)&#10; \\[1mm]&amp; \ +&#10; g_{m\phi^\dagger\phi} m_{m} \phi_{m} \bigl( \phi^{\dagger} \phi \bigr)&#10; \\[1mm]&amp; \ + &#10; g_{dd\phi^\dagger\phi} \bigl( \phi_{d} \phi_{d} \bigr) \bigl( \phi^{\dagger} \phi \bigr) &#10; \\[1mm]&amp; \ + &#10; g_{mm\phi^\dagger\phi} \bigl( \phi_{m} \phi_{m} \bigr) \bigl( \phi^{\dagger} \phi \bigr) &#10;\end{split}&#10;\end{equation*}&#10;&#10;\end{document}&#10;"/>
  <p:tag name="FILENAME" val="TP_tmp"/>
  <p:tag name="FORMAT" val="pngmono"/>
  <p:tag name="RES" val="2400"/>
  <p:tag name="BLEND" val="0"/>
  <p:tag name="TRANSPARENT" val="1"/>
  <p:tag name="TBUG" val="0"/>
  <p:tag name="ALLOWFS" val="0"/>
  <p:tag name="ORIGWIDTH" val="720"/>
  <p:tag name="PICTUREFILESIZE" val="5757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}&#10;\usepackage{amsmath}&#10;\pagestyle{empty}&#10;&#10;&#10;\begin{document}&#10;&#10;\begin{equation*}&#10;\begin{split}&#10; \frac{T}{m_{m}} &#10; \frac{\langle \Gamma \rangle_{m &#10; \leftrightarrow \phi^{\dagger} \phi}}{H} &#10; \simeq    &#10; \left( \frac{g_{m\phi^\dagger\phi}}{10^{-7}} \right)^{2} &#10; \left( \frac{106.75}{g_{*}} \right)^{1/2} &#10; \left( \frac{100\,\text{GeV}}{T} \right)&#10; \gg 1&#10;\end{split}&#10;\end{equation*}&#10;&#10;\end{document}&#10;"/>
  <p:tag name="FILENAME" val="TP_tmp"/>
  <p:tag name="FORMAT" val="pngmono"/>
  <p:tag name="RES" val="2400"/>
  <p:tag name="BLEND" val="0"/>
  <p:tag name="TRANSPARENT" val="1"/>
  <p:tag name="TBUG" val="0"/>
  <p:tag name="ALLOWFS" val="0"/>
  <p:tag name="ORIGWIDTH" val="720"/>
  <p:tag name="PICTUREFILESIZE" val="391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}&#10;\usepackage{amsmath}&#10;\pagestyle{empty}&#10;&#10;&#10;\begin{document}&#10;&#10;\begin{equation*}&#10;\begin{split}&#10; \frac{dX_{m}}{dt} &#10; = &#10; - \frac{1}{2}\langle \Gamma \rangle_{m &#10; \leftrightarrow \phi^{\dagger} \phi} &#10; \left( X_{m} - X_{m}^{eq} \right)&#10;\end{split}&#10;\end{equation*}&#10;&#10;\end{document}&#10;"/>
  <p:tag name="FILENAME" val="TP_tmp"/>
  <p:tag name="FORMAT" val="pngmono"/>
  <p:tag name="RES" val="2400"/>
  <p:tag name="BLEND" val="0"/>
  <p:tag name="TRANSPARENT" val="1"/>
  <p:tag name="TBUG" val="0"/>
  <p:tag name="ALLOWFS" val="0"/>
  <p:tag name="ORIGWIDTH" val="720"/>
  <p:tag name="PICTUREFILESIZE" val="1906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}&#10;\usepackage{amsmath}&#10;\pagestyle{empty}&#10;&#10;&#10;\begin{document}&#10;&#10;\begin{equation*}&#10;\begin{split}&#10; \langle \Gamma \rangle_{m \leftrightarrow &#10; \phi^{\dagger} \phi} \Delta t \gg 1&#10;\end{split}&#10;\end{equation*}&#10;&#10;\end{document}&#10;"/>
  <p:tag name="FILENAME" val="TP_tmp"/>
  <p:tag name="FORMAT" val="pngmono"/>
  <p:tag name="RES" val="2400"/>
  <p:tag name="BLEND" val="0"/>
  <p:tag name="TRANSPARENT" val="1"/>
  <p:tag name="TBUG" val="0"/>
  <p:tag name="ALLOWFS" val="0"/>
  <p:tag name="ORIGWIDTH" val="720"/>
  <p:tag name="PICTUREFILESIZE" val="78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}&#10;\usepackage{amsmath}&#10;\pagestyle{empty}&#10;&#10;&#10;\begin{document}&#10;&#10;\begin{equation*}&#10;\begin{split}&#10; \frac{T}{m_{m}} &#10; \frac{\langle \Gamma \rangle_{m &#10; \leftrightarrow \phi^{\dagger} \phi}}{H} &#10; \simeq    &#10; \left( \frac{g_{m\phi^\dagger\phi}}{10^{-7}} \right)^{2} &#10; \left( \frac{106.75}{g_{*}} \right)^{1/2} &#10; \left( \frac{100\,\text{GeV}}{T} \right)&#10; \gg 1&#10;\end{split}&#10;\end{equation*}&#10;&#10;\end{document}&#10;"/>
  <p:tag name="FILENAME" val="TP_tmp"/>
  <p:tag name="FORMAT" val="pngmono"/>
  <p:tag name="RES" val="2400"/>
  <p:tag name="BLEND" val="0"/>
  <p:tag name="TRANSPARENT" val="1"/>
  <p:tag name="TBUG" val="0"/>
  <p:tag name="ALLOWFS" val="0"/>
  <p:tag name="ORIGWIDTH" val="720"/>
  <p:tag name="PICTUREFILESIZE" val="39110"/>
</p:tagLst>
</file>

<file path=ppt/theme/theme1.xml><?xml version="1.0" encoding="utf-8"?>
<a:theme xmlns:a="http://schemas.openxmlformats.org/drawingml/2006/main" name="コンポジット">
  <a:themeElements>
    <a:clrScheme name="コンポジット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コンポジット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コンポジッ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8868</TotalTime>
  <Words>988</Words>
  <Application>Microsoft Office PowerPoint</Application>
  <PresentationFormat>画面に合わせる (4:3)</PresentationFormat>
  <Paragraphs>305</Paragraphs>
  <Slides>38</Slides>
  <Notes>17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38</vt:i4>
      </vt:variant>
    </vt:vector>
  </HeadingPairs>
  <TitlesOfParts>
    <vt:vector size="47" baseType="lpstr">
      <vt:lpstr>Arial Unicode MS</vt:lpstr>
      <vt:lpstr>Meiryo UI</vt:lpstr>
      <vt:lpstr>ＭＳ Ｐゴシック</vt:lpstr>
      <vt:lpstr>メイリオ</vt:lpstr>
      <vt:lpstr>Arial</vt:lpstr>
      <vt:lpstr>Calibri</vt:lpstr>
      <vt:lpstr>Cambria Math</vt:lpstr>
      <vt:lpstr>Wingdings</vt:lpstr>
      <vt:lpstr>コンポジット</vt:lpstr>
      <vt:lpstr>Relic Abundance in Secluded Dark  Matter Scenario with Massive Mediator</vt:lpstr>
      <vt:lpstr>Dark matter</vt:lpstr>
      <vt:lpstr>New scenarios secluded from SM</vt:lpstr>
      <vt:lpstr>New scenarios secluded from SM</vt:lpstr>
      <vt:lpstr>Aim and outline </vt:lpstr>
      <vt:lpstr>Toy model and formulation</vt:lpstr>
      <vt:lpstr>Toy model</vt:lpstr>
      <vt:lpstr>Toy model (important point)</vt:lpstr>
      <vt:lpstr>Evolution Eq. (Boltzmann Eq.)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Parameter space where lifetime controls DM density</vt:lpstr>
      <vt:lpstr>Numerical analysis</vt:lpstr>
      <vt:lpstr>Evolution : stage 1</vt:lpstr>
      <vt:lpstr>Evolution : stage 2</vt:lpstr>
      <vt:lpstr>Evolution : stage 3</vt:lpstr>
      <vt:lpstr>Evolution : stage 4</vt:lpstr>
      <vt:lpstr>Lifetime dependence and effect of Y_m/Y_m^eq≠1</vt:lpstr>
      <vt:lpstr>Lifetime dependence and effect of Y_m/Y_m^eq≠1</vt:lpstr>
      <vt:lpstr>Summary </vt:lpstr>
      <vt:lpstr>Summary </vt:lpstr>
      <vt:lpstr>Thank you very much!</vt:lpstr>
      <vt:lpstr>Backup slides</vt:lpstr>
      <vt:lpstr>ダークセクター温度は標準模型セクターと同じ？</vt:lpstr>
      <vt:lpstr>Condition that lifetime controls DM density (derivation)</vt:lpstr>
      <vt:lpstr>Condition that lifetime controls DM density (derivation)</vt:lpstr>
      <vt:lpstr>Condition that lifetime controls DM density (derivation)</vt:lpstr>
      <vt:lpstr>In other parameter cases</vt:lpstr>
      <vt:lpstr>Relic density in degenerated DM-mediator system</vt:lpstr>
      <vt:lpstr>Ex. 1: Secluded DM scenario</vt:lpstr>
      <vt:lpstr>Ex. 2: SIMP DM scenario</vt:lpstr>
      <vt:lpstr>Scenario: Heavy DM with degenerated mediator</vt:lpstr>
      <vt:lpstr>Evolution : stage 1</vt:lpstr>
      <vt:lpstr>Evolution : stage 2</vt:lpstr>
      <vt:lpstr>Evolution : stage 3</vt:lpstr>
      <vt:lpstr>Evolution : stage 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Relic Abundance in Secluded Dark Matter Scenario with Massive Mediator</dc:title>
  <dc:creator>Masato</dc:creator>
  <cp:lastModifiedBy>Yamanaka</cp:lastModifiedBy>
  <cp:revision>547</cp:revision>
  <dcterms:created xsi:type="dcterms:W3CDTF">2016-09-02T08:58:07Z</dcterms:created>
  <dcterms:modified xsi:type="dcterms:W3CDTF">2016-12-01T01:22:03Z</dcterms:modified>
</cp:coreProperties>
</file>