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7" r:id="rId3"/>
    <p:sldId id="271" r:id="rId4"/>
    <p:sldId id="269" r:id="rId5"/>
    <p:sldId id="270" r:id="rId6"/>
    <p:sldId id="275" r:id="rId7"/>
    <p:sldId id="277" r:id="rId8"/>
    <p:sldId id="272" r:id="rId9"/>
    <p:sldId id="273" r:id="rId10"/>
    <p:sldId id="276" r:id="rId11"/>
    <p:sldId id="25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2" autoAdjust="0"/>
    <p:restoredTop sz="84444" autoAdjust="0"/>
  </p:normalViewPr>
  <p:slideViewPr>
    <p:cSldViewPr snapToGrid="0" snapToObjects="1">
      <p:cViewPr varScale="1">
        <p:scale>
          <a:sx n="87" d="100"/>
          <a:sy n="87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3FFD-AA8A-C74B-9819-99AA1A37261E}" type="datetime1">
              <a:rPr lang="en-US" smtClean="0"/>
              <a:t>08/02/16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D0090-28A0-D141-A2DB-4311617C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2439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A9ED3-A0F8-3145-8E11-152C4147473F}" type="datetime1">
              <a:rPr lang="en-US" smtClean="0"/>
              <a:t>08/02/16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5B4B7-62DD-1443-B7CB-B1AFD8C6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8018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Tim: A few slides to describe the various scenarios/investigations done would be </a:t>
            </a:r>
            <a:r>
              <a:rPr lang="en-US" i="1" dirty="0" err="1" smtClean="0"/>
              <a:t>usef</a:t>
            </a:r>
            <a:endParaRPr lang="en-US" i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Mail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mentioned before, we are hoping to learn from your experience with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 scale data processing, based on some of the issues we are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currently encountering.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are some of the topics we were thinking of: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Data storage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~ database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noSQL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~ file system storage and POSIX reliance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Data distribution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~ unified access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~ discoverability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Messaging queues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~ Handling streams of logging/event data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~ Aggregation</a:t>
            </a:r>
            <a:endParaRPr lang="en-US" i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TODO: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Pedro:</a:t>
            </a:r>
            <a:r>
              <a:rPr lang="en-US" i="1" baseline="0" dirty="0" smtClean="0"/>
              <a:t> good snapshot Kibana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Get good Zeppelin screenshot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5B4B7-62DD-1443-B7CB-B1AFD8C63BDD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9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5B4B7-62DD-1443-B7CB-B1AFD8C63BDD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54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Simplified workflow, mainstream technology</a:t>
            </a:r>
          </a:p>
          <a:p>
            <a:r>
              <a:rPr lang="en-US" dirty="0" smtClean="0"/>
              <a:t>Identify key </a:t>
            </a:r>
            <a:r>
              <a:rPr lang="en-US" dirty="0" err="1" smtClean="0"/>
              <a:t>functionaluti</a:t>
            </a:r>
            <a:r>
              <a:rPr lang="en-US" dirty="0" smtClean="0"/>
              <a:t> Focus</a:t>
            </a:r>
            <a:r>
              <a:rPr lang="en-US" baseline="0" dirty="0" smtClean="0"/>
              <a:t> on few technology on each block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5B4B7-62DD-1443-B7CB-B1AFD8C63BDD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09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 270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5B4B7-62DD-1443-B7CB-B1AFD8C63BDD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2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6516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186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6516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186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16516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186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EBI - CERN meeting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3"/>
          </p:nvPr>
        </p:nvSpPr>
        <p:spPr>
          <a:xfrm>
            <a:off x="16516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43186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EBI - CERN meeting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6516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186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EBI - CERN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databricks.com/blog/2014/10/10/spark-petabyte-sort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Streaming Analytics with Spark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85257"/>
            <a:ext cx="8115624" cy="9525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Magnoni Luca</a:t>
            </a:r>
          </a:p>
          <a:p>
            <a:r>
              <a:rPr lang="en-US" sz="2000" dirty="0" smtClean="0"/>
              <a:t>IT-CM-MM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615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Spark @ CERN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Analytics Working Group</a:t>
            </a:r>
          </a:p>
          <a:p>
            <a:pPr lvl="1"/>
            <a:r>
              <a:rPr lang="en-US" dirty="0" smtClean="0"/>
              <a:t>Offline analysis and data exploration</a:t>
            </a:r>
          </a:p>
          <a:p>
            <a:r>
              <a:rPr lang="en-US" dirty="0" smtClean="0"/>
              <a:t>LHC Experiments activities </a:t>
            </a:r>
          </a:p>
          <a:p>
            <a:pPr lvl="1"/>
            <a:r>
              <a:rPr lang="en-US" dirty="0" smtClean="0"/>
              <a:t>ATLAS study on data scrutiny and popularity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15281" y="4394372"/>
            <a:ext cx="373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Thank you!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4469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@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243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Provide monitoring facilities for CERN Data Centers and WLCG Infrastructure</a:t>
            </a:r>
            <a:endParaRPr lang="en-US" sz="3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789" y="2499648"/>
            <a:ext cx="4555607" cy="303390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166" y="2637708"/>
            <a:ext cx="5451300" cy="303390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331970" y="2867219"/>
            <a:ext cx="5592815" cy="29279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Font typeface="Arial"/>
              <a:buNone/>
            </a:pP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{\"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unique_id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\":\"30fbed9e-975b-11e4- 972217-5b82e4a9beef-4 ef6f2e\",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file_lfn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\":\"/store/mc/Fall-foo/QCD_Pt-80to1220_Tune4C_13TeV_pythia8/GEN-SIM-RAW/castor_tsg_40bx25_POSTLS32162_V2-v1/20000/6C4FDD71-1884-E3311-9FC2-3\":\"0\",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read_max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read_average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read_sigma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read_single_bytes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read_single_operations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read_single_min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read_single_max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read_single_average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read_single_sigma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read_vector_bytes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read_vector_operations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read_vector_min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read_vector_max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read_vector_average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read_vector_sigma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read_vector_count_min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read_vector_count_max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read_vector_count_average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read_vector_count_sigma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write_bytes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write_operations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write_min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write_max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write_average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write_sigma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\":\"0.000000\",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read_bytes_at_close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write_bytes_at_close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user_dn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\":\"/DC=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ch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/DC=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cern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/OU=Organic Units/OU=Users/CN=foo/CN=11223344/CN=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HomerSimpson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user_vo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\":\”none\",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user_role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\":\"NULL\",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user_fqan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\":\"/none\",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client_domain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\":\”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springfield.us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client_host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\":\”\",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server_username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user_protocol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xroot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app_info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\":\"39_https://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glidein.cern.ch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/39/150318:193421:capalmer:crab:QCD80:March18_039_https://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glidein.cern.ch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/39/1318:19342:crab:QCD80:March18_0\",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server_domain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brunel.ac.uk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server_host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\":\"dc-grid-pool-a4-03\", \"</a:t>
            </a:r>
            <a:r>
              <a:rPr lang="en-US" sz="850" dirty="0" err="1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server_site</a:t>
            </a:r>
            <a:r>
              <a:rPr lang="en-US" sz="850" dirty="0" smtClean="0">
                <a:solidFill>
                  <a:schemeClr val="bg2">
                    <a:lumMod val="10000"/>
                  </a:schemeClr>
                </a:solidFill>
                <a:latin typeface="Courier"/>
                <a:cs typeface="Courier"/>
              </a:rPr>
              <a:t>\":\"UKI-LT2-Brunel\"}"</a:t>
            </a:r>
            <a:endParaRPr lang="en-US" sz="850" dirty="0">
              <a:solidFill>
                <a:schemeClr val="bg2">
                  <a:lumMod val="10000"/>
                </a:schemeClr>
              </a:solidFill>
              <a:latin typeface="Courier"/>
              <a:cs typeface="Courier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9473" y="3065843"/>
            <a:ext cx="5483199" cy="292221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ight Arrow 10"/>
          <p:cNvSpPr/>
          <p:nvPr/>
        </p:nvSpPr>
        <p:spPr>
          <a:xfrm>
            <a:off x="2760974" y="4113629"/>
            <a:ext cx="745463" cy="524618"/>
          </a:xfrm>
          <a:prstGeom prst="rightArrow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7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Architecture &amp;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816868" y="1436588"/>
            <a:ext cx="1297657" cy="40588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Data</a:t>
            </a:r>
          </a:p>
          <a:p>
            <a:pPr algn="ctr"/>
            <a:r>
              <a:rPr lang="en-US" b="1" dirty="0" smtClean="0"/>
              <a:t>Sources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4122495" y="1450396"/>
            <a:ext cx="2705754" cy="18458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Storage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108323" y="3576478"/>
            <a:ext cx="2705754" cy="19189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Processing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404428" y="1436588"/>
            <a:ext cx="1420989" cy="40588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Transport</a:t>
            </a:r>
            <a:endParaRPr lang="en-US" b="1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832227" y="2331680"/>
            <a:ext cx="290268" cy="63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825418" y="4570492"/>
            <a:ext cx="29707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828249" y="2331680"/>
            <a:ext cx="3313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814077" y="4570492"/>
            <a:ext cx="345489" cy="63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868504" y="3300375"/>
            <a:ext cx="0" cy="2899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200767" y="3300375"/>
            <a:ext cx="1" cy="2899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7159566" y="1450396"/>
            <a:ext cx="1180044" cy="40588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View</a:t>
            </a:r>
            <a:endParaRPr lang="en-US" sz="1400" b="1" dirty="0"/>
          </a:p>
        </p:txBody>
      </p:sp>
      <p:cxnSp>
        <p:nvCxnSpPr>
          <p:cNvPr id="48" name="Straight Arrow Connector 47"/>
          <p:cNvCxnSpPr>
            <a:stCxn id="6" idx="3"/>
            <a:endCxn id="12" idx="1"/>
          </p:cNvCxnSpPr>
          <p:nvPr/>
        </p:nvCxnSpPr>
        <p:spPr>
          <a:xfrm>
            <a:off x="2114525" y="3466031"/>
            <a:ext cx="2899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203" y="4258195"/>
            <a:ext cx="1951455" cy="101638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724" y="2338047"/>
            <a:ext cx="958235" cy="958235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0260" y="1876035"/>
            <a:ext cx="1246443" cy="361288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0681" y="3707637"/>
            <a:ext cx="769930" cy="1201091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2750681" y="4827608"/>
            <a:ext cx="77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kafka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1940" y="1616064"/>
            <a:ext cx="1463414" cy="45731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9405" y="2121048"/>
            <a:ext cx="1031180" cy="2501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3010" y="4299615"/>
            <a:ext cx="1111450" cy="83523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5567" y="2578391"/>
            <a:ext cx="635057" cy="635057"/>
          </a:xfrm>
          <a:prstGeom prst="rect">
            <a:avLst/>
          </a:prstGeom>
        </p:spPr>
      </p:pic>
      <p:sp>
        <p:nvSpPr>
          <p:cNvPr id="77" name="Date Placeholder 7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78" name="Footer Placeholder 7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816868" y="1932060"/>
            <a:ext cx="1297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 </a:t>
            </a:r>
            <a:br>
              <a:rPr lang="en-US" sz="1400" b="1" dirty="0" smtClean="0"/>
            </a:br>
            <a:r>
              <a:rPr lang="en-US" sz="1400" b="1" dirty="0" smtClean="0"/>
              <a:t>Centers</a:t>
            </a:r>
          </a:p>
          <a:p>
            <a:pPr algn="ctr"/>
            <a:r>
              <a:rPr lang="en-US" sz="1400" dirty="0" smtClean="0"/>
              <a:t>~ 15 K</a:t>
            </a:r>
            <a:br>
              <a:rPr lang="en-US" sz="1400" dirty="0" smtClean="0"/>
            </a:br>
            <a:r>
              <a:rPr lang="en-US" sz="1400" dirty="0" smtClean="0"/>
              <a:t>nodes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816868" y="4099804"/>
            <a:ext cx="1297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WLCG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Sites</a:t>
            </a:r>
            <a:br>
              <a:rPr lang="en-US" sz="1400" dirty="0" smtClean="0"/>
            </a:br>
            <a:r>
              <a:rPr lang="en-US" sz="1400" dirty="0" smtClean="0"/>
              <a:t>&amp;</a:t>
            </a:r>
            <a:br>
              <a:rPr lang="en-US" sz="1400" dirty="0" smtClean="0"/>
            </a:br>
            <a:r>
              <a:rPr lang="en-US" sz="1400" dirty="0" smtClean="0"/>
              <a:t>Services</a:t>
            </a:r>
            <a:endParaRPr lang="en-US" sz="1400" dirty="0"/>
          </a:p>
        </p:txBody>
      </p:sp>
      <p:sp>
        <p:nvSpPr>
          <p:cNvPr id="81" name="Rounded Rectangle 80"/>
          <p:cNvSpPr/>
          <p:nvPr/>
        </p:nvSpPr>
        <p:spPr>
          <a:xfrm>
            <a:off x="992684" y="1888263"/>
            <a:ext cx="992683" cy="10312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992684" y="4037310"/>
            <a:ext cx="992683" cy="10312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56073" y="2619333"/>
            <a:ext cx="600259" cy="600259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4797939" y="2705599"/>
            <a:ext cx="1523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 Hebrew"/>
                <a:cs typeface="Arial Hebrew"/>
              </a:rPr>
              <a:t>elasticsearch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Arial Hebrew"/>
              <a:cs typeface="Arial Hebrew"/>
            </a:endParaRPr>
          </a:p>
        </p:txBody>
      </p:sp>
    </p:spTree>
    <p:extLst>
      <p:ext uri="{BB962C8B-B14F-4D97-AF65-F5344CB8AC3E}">
        <p14:creationId xmlns:p14="http://schemas.microsoft.com/office/powerpoint/2010/main" val="4245769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Apache Spark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902" y="1297994"/>
            <a:ext cx="8600434" cy="2415749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Distributed large-scale data processing engine</a:t>
            </a:r>
          </a:p>
          <a:p>
            <a:r>
              <a:rPr lang="en-US" dirty="0" smtClean="0"/>
              <a:t>Most active Apache project in 2014</a:t>
            </a:r>
          </a:p>
          <a:p>
            <a:r>
              <a:rPr lang="en-US" dirty="0" smtClean="0"/>
              <a:t>Simpler and </a:t>
            </a:r>
            <a:r>
              <a:rPr lang="en-US" dirty="0" smtClean="0">
                <a:hlinkClick r:id="rId2"/>
              </a:rPr>
              <a:t>faster</a:t>
            </a:r>
            <a:r>
              <a:rPr lang="en-US" dirty="0" smtClean="0"/>
              <a:t> than Hadoop/</a:t>
            </a:r>
            <a:r>
              <a:rPr lang="en-US" dirty="0" err="1" smtClean="0"/>
              <a:t>MapReduce</a:t>
            </a:r>
            <a:endParaRPr lang="en-US" dirty="0" smtClean="0"/>
          </a:p>
          <a:p>
            <a:pPr lvl="1"/>
            <a:r>
              <a:rPr lang="en-US" dirty="0" smtClean="0"/>
              <a:t>One framework for batch, streaming, SQL, iterative,…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057823" y="3954248"/>
            <a:ext cx="1449512" cy="6212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Spark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45097" y="3964569"/>
            <a:ext cx="1449512" cy="6212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MapReduce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1326" y="4744587"/>
            <a:ext cx="1749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General Batch</a:t>
            </a:r>
            <a:br>
              <a:rPr lang="en-US" b="1" dirty="0" smtClean="0"/>
            </a:br>
            <a:r>
              <a:rPr lang="en-US" b="1" dirty="0" smtClean="0"/>
              <a:t>Processing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89596" y="4882647"/>
            <a:ext cx="4148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Specialized Systems</a:t>
            </a:r>
            <a:br>
              <a:rPr lang="en-US" b="1" dirty="0" smtClean="0"/>
            </a:br>
            <a:r>
              <a:rPr lang="en-US" dirty="0" smtClean="0"/>
              <a:t>(iterative, interactive, ML, streaming…)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3526520" y="3575067"/>
            <a:ext cx="2207678" cy="1391014"/>
            <a:chOff x="3526520" y="3662478"/>
            <a:chExt cx="2207678" cy="1391014"/>
          </a:xfrm>
        </p:grpSpPr>
        <p:sp>
          <p:nvSpPr>
            <p:cNvPr id="18" name="TextBox 17"/>
            <p:cNvSpPr txBox="1"/>
            <p:nvPr/>
          </p:nvSpPr>
          <p:spPr>
            <a:xfrm>
              <a:off x="4624901" y="4580025"/>
              <a:ext cx="8002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Storm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84031" y="3662478"/>
              <a:ext cx="877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Giraph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54130" y="3811398"/>
              <a:ext cx="928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Dremel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6520" y="4473061"/>
              <a:ext cx="518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Pig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90322" y="4035770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Tez</a:t>
              </a:r>
              <a:endParaRPr lang="en-US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76255" y="4162428"/>
              <a:ext cx="954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Mahout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30948" y="468416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815032" y="4744587"/>
            <a:ext cx="1890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General Unified</a:t>
            </a:r>
            <a:br>
              <a:rPr lang="en-US" b="1" dirty="0" smtClean="0"/>
            </a:br>
            <a:r>
              <a:rPr lang="en-US" b="1" dirty="0" smtClean="0"/>
              <a:t>Engine</a:t>
            </a:r>
            <a:endParaRPr lang="en-US" b="1" dirty="0"/>
          </a:p>
        </p:txBody>
      </p:sp>
      <p:sp>
        <p:nvSpPr>
          <p:cNvPr id="27" name="Right Arrow 26"/>
          <p:cNvSpPr/>
          <p:nvPr/>
        </p:nvSpPr>
        <p:spPr>
          <a:xfrm>
            <a:off x="2381099" y="4055377"/>
            <a:ext cx="586948" cy="3958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6260814" y="4022040"/>
            <a:ext cx="586948" cy="3958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911120" y="5669478"/>
            <a:ext cx="89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2004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321537" y="5655675"/>
            <a:ext cx="89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2014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58902" y="5697090"/>
            <a:ext cx="7762238" cy="0"/>
          </a:xfrm>
          <a:prstGeom prst="straightConnector1">
            <a:avLst/>
          </a:prstGeom>
          <a:ln w="28575" cmpd="sng">
            <a:solidFill>
              <a:schemeClr val="tx1">
                <a:lumMod val="75000"/>
              </a:schemeClr>
            </a:soli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424506" y="5600448"/>
            <a:ext cx="475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37" name="Date Placeholder 3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4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/>
      <p:bldP spid="17" grpId="0"/>
      <p:bldP spid="25" grpId="0"/>
      <p:bldP spid="27" grpId="0" animBg="1"/>
      <p:bldP spid="28" grpId="0" animBg="1"/>
      <p:bldP spid="29" grpId="0"/>
      <p:bldP spid="30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analysis of data streams</a:t>
            </a:r>
          </a:p>
          <a:p>
            <a:pPr lvl="1"/>
            <a:r>
              <a:rPr lang="en-US" dirty="0" smtClean="0"/>
              <a:t>Micro-batch computation</a:t>
            </a:r>
          </a:p>
          <a:p>
            <a:r>
              <a:rPr lang="en-US" dirty="0" smtClean="0"/>
              <a:t>Scalable, High-Throughput, Fault-Tolerant</a:t>
            </a:r>
          </a:p>
          <a:p>
            <a:r>
              <a:rPr lang="en-US" dirty="0" smtClean="0"/>
              <a:t>Processing latency “</a:t>
            </a:r>
            <a:r>
              <a:rPr lang="en-US" i="1" dirty="0" smtClean="0"/>
              <a:t>as low as” </a:t>
            </a:r>
            <a:r>
              <a:rPr lang="en-US" dirty="0" smtClean="0"/>
              <a:t>few seconds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03" y="3155579"/>
            <a:ext cx="8179947" cy="30570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6060" y="5789161"/>
            <a:ext cx="4206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Source: http</a:t>
            </a:r>
            <a:r>
              <a:rPr lang="en-US" sz="900" dirty="0"/>
              <a:t>://</a:t>
            </a:r>
            <a:r>
              <a:rPr lang="en-US" sz="900" dirty="0" err="1"/>
              <a:t>spark.apache.org</a:t>
            </a:r>
            <a:r>
              <a:rPr lang="en-US" sz="900" dirty="0"/>
              <a:t>/docs/latest/streaming-programming-</a:t>
            </a:r>
            <a:r>
              <a:rPr lang="en-US" sz="900" dirty="0" err="1" smtClean="0"/>
              <a:t>guide.html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7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Transport for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17" y="1325606"/>
            <a:ext cx="848999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Streaming relies on transport to serve data as it is produced, at scale &amp; speed</a:t>
            </a:r>
          </a:p>
          <a:p>
            <a:r>
              <a:rPr lang="en-US" dirty="0" smtClean="0"/>
              <a:t>Tool-chain @ CERN:</a:t>
            </a:r>
          </a:p>
          <a:p>
            <a:pPr lvl="1"/>
            <a:r>
              <a:rPr lang="en-US" dirty="0" smtClean="0"/>
              <a:t>Collection/Aggregation of metrics and logs</a:t>
            </a:r>
          </a:p>
          <a:p>
            <a:pPr lvl="2"/>
            <a:r>
              <a:rPr lang="en-US" b="1" dirty="0" smtClean="0"/>
              <a:t>Flume</a:t>
            </a:r>
            <a:r>
              <a:rPr lang="en-US" dirty="0" smtClean="0"/>
              <a:t>, one </a:t>
            </a:r>
            <a:r>
              <a:rPr lang="en-US" dirty="0"/>
              <a:t>agent on each </a:t>
            </a:r>
            <a:r>
              <a:rPr lang="en-US" dirty="0" smtClean="0"/>
              <a:t>data centers node </a:t>
            </a:r>
          </a:p>
          <a:p>
            <a:pPr lvl="1"/>
            <a:r>
              <a:rPr lang="en-US" dirty="0" smtClean="0"/>
              <a:t>Reliable and scalable data consumption</a:t>
            </a:r>
          </a:p>
          <a:p>
            <a:pPr lvl="2"/>
            <a:r>
              <a:rPr lang="en-US" b="1" dirty="0" smtClean="0"/>
              <a:t>Kafka</a:t>
            </a:r>
            <a:r>
              <a:rPr lang="en-US" dirty="0" smtClean="0"/>
              <a:t>, as distributed high-volume </a:t>
            </a:r>
            <a:br>
              <a:rPr lang="en-US" dirty="0" smtClean="0"/>
            </a:br>
            <a:r>
              <a:rPr lang="en-US" dirty="0" smtClean="0"/>
              <a:t>publish</a:t>
            </a:r>
            <a:r>
              <a:rPr lang="en-US" dirty="0"/>
              <a:t>/subscribe </a:t>
            </a:r>
            <a:r>
              <a:rPr lang="en-US" dirty="0" smtClean="0"/>
              <a:t>messaging system</a:t>
            </a:r>
          </a:p>
          <a:p>
            <a:pPr lvl="1"/>
            <a:r>
              <a:rPr lang="en-US" dirty="0" smtClean="0"/>
              <a:t>External producers</a:t>
            </a:r>
          </a:p>
          <a:p>
            <a:pPr lvl="2"/>
            <a:r>
              <a:rPr lang="en-US" b="1" dirty="0" smtClean="0"/>
              <a:t>ActiveMQ</a:t>
            </a:r>
            <a:r>
              <a:rPr lang="en-US" dirty="0" smtClean="0"/>
              <a:t> (AMQ) over STOMP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97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Spark examples @ CERN: </a:t>
            </a:r>
            <a:br>
              <a:rPr lang="en-US" dirty="0" smtClean="0"/>
            </a:br>
            <a:r>
              <a:rPr lang="en-US" dirty="0" smtClean="0"/>
              <a:t>WLCG Data Transfers dashboards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66" y="1462311"/>
            <a:ext cx="6797199" cy="453146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2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Spark examples @ CERN:</a:t>
            </a:r>
            <a:br>
              <a:rPr lang="en-US" dirty="0" smtClean="0"/>
            </a:br>
            <a:r>
              <a:rPr lang="en-US" dirty="0"/>
              <a:t>WLCG Data Transfers </a:t>
            </a:r>
            <a:r>
              <a:rPr lang="en-US" dirty="0" smtClean="0"/>
              <a:t>dashboards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6054"/>
            <a:ext cx="8226854" cy="135521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~ 100 GB/day of monitoring data (data transfers and access logs) to be gathered and processed</a:t>
            </a:r>
          </a:p>
          <a:p>
            <a:r>
              <a:rPr lang="en-US" dirty="0" smtClean="0"/>
              <a:t>Compute and Aggregate over time the data transfer activities across WLCG sites from raw operation logs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8609" y="3031793"/>
            <a:ext cx="2095498" cy="5855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ATLAS</a:t>
            </a:r>
            <a:r>
              <a:rPr lang="en-US" dirty="0"/>
              <a:t> </a:t>
            </a:r>
            <a:r>
              <a:rPr lang="en-US" dirty="0" smtClean="0"/>
              <a:t>DDM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0525" y="3617392"/>
            <a:ext cx="2095498" cy="5855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FTS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0525" y="4206148"/>
            <a:ext cx="2095498" cy="5855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XRootD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72441" y="4791747"/>
            <a:ext cx="2095498" cy="585599"/>
          </a:xfrm>
          <a:prstGeom prst="roundRect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344804" y="3825968"/>
            <a:ext cx="738424" cy="6223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083229" y="2893733"/>
            <a:ext cx="2992136" cy="28512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2180387" y="4080934"/>
            <a:ext cx="243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AMQ / Flume / Kafka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16200000">
            <a:off x="3424074" y="3288884"/>
            <a:ext cx="2535928" cy="20500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83213" y="3847560"/>
            <a:ext cx="1851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Spark Batch &amp; </a:t>
            </a:r>
            <a:br>
              <a:rPr lang="en-US" dirty="0" smtClean="0"/>
            </a:br>
            <a:r>
              <a:rPr lang="en-US" dirty="0" smtClean="0"/>
              <a:t>Streaming Jobs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58796" y="4544935"/>
            <a:ext cx="19543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Parse &amp; Transform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Compute statistics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Merge with</a:t>
            </a:r>
            <a:br>
              <a:rPr lang="en-US" sz="1400" dirty="0" smtClean="0"/>
            </a:br>
            <a:r>
              <a:rPr lang="en-US" sz="1400" dirty="0" smtClean="0"/>
              <a:t>previous results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29514" y="5443825"/>
            <a:ext cx="132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JSON</a:t>
            </a:r>
            <a:endParaRPr lang="en-US" dirty="0"/>
          </a:p>
        </p:txBody>
      </p:sp>
      <p:pic>
        <p:nvPicPr>
          <p:cNvPr id="25" name="Picture 24" descr="1280px-CERN_Atlas_Control_Unit_Pic5_2010-07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71" y="2875934"/>
            <a:ext cx="2132777" cy="1421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226" y="4448268"/>
            <a:ext cx="2146722" cy="1432664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ight Arrow 11"/>
          <p:cNvSpPr/>
          <p:nvPr/>
        </p:nvSpPr>
        <p:spPr>
          <a:xfrm>
            <a:off x="5827514" y="4821525"/>
            <a:ext cx="827657" cy="6223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rot="16200000">
            <a:off x="6873246" y="4061192"/>
            <a:ext cx="379142" cy="6223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642562" y="5770800"/>
            <a:ext cx="1901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</a:t>
            </a:r>
            <a:r>
              <a:rPr lang="en-US" sz="1400" dirty="0" err="1" smtClean="0"/>
              <a:t>cern.ch</a:t>
            </a:r>
            <a:r>
              <a:rPr lang="en-US" sz="1400" dirty="0" smtClean="0"/>
              <a:t>/</a:t>
            </a:r>
            <a:r>
              <a:rPr lang="en-US" sz="1400" dirty="0" err="1" smtClean="0"/>
              <a:t>wdtmon</a:t>
            </a:r>
            <a:endParaRPr lang="en-US" sz="1400" dirty="0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3912340" y="3211836"/>
            <a:ext cx="1631266" cy="6141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CERN IT </a:t>
            </a:r>
            <a:br>
              <a:rPr lang="en-US" sz="1600" dirty="0" smtClean="0"/>
            </a:br>
            <a:r>
              <a:rPr lang="en-US" sz="1600" dirty="0" smtClean="0"/>
              <a:t>Hadoop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1203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Spark examples @ CERN: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i="1" dirty="0" smtClean="0"/>
              <a:t>Live</a:t>
            </a:r>
            <a:r>
              <a:rPr lang="en-US" dirty="0" smtClean="0"/>
              <a:t>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48346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Explore metrics and logs from data centers as they flow</a:t>
            </a:r>
          </a:p>
          <a:p>
            <a:r>
              <a:rPr lang="en-US" dirty="0" smtClean="0"/>
              <a:t>Process the raw information to correlate and make sense of the overall behavior (e.g. multi-node alarms)</a:t>
            </a:r>
          </a:p>
          <a:p>
            <a:r>
              <a:rPr lang="en-US" dirty="0" smtClean="0"/>
              <a:t>Notebooks </a:t>
            </a:r>
            <a:r>
              <a:rPr lang="en-US" i="1" dirty="0" smtClean="0"/>
              <a:t>as a service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220055" y="2809067"/>
            <a:ext cx="2122429" cy="28512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5400000">
            <a:off x="2317213" y="3996268"/>
            <a:ext cx="243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Flume / Kafka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16200000">
            <a:off x="3180951" y="3584169"/>
            <a:ext cx="2535928" cy="129017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81" y="3493661"/>
            <a:ext cx="2051073" cy="136595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966337" y="4948409"/>
            <a:ext cx="183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Sensors Metrics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03829" y="2935540"/>
            <a:ext cx="1290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Spark Streaming </a:t>
            </a:r>
          </a:p>
          <a:p>
            <a:pPr algn="ctr"/>
            <a:r>
              <a:rPr lang="en-US" dirty="0" smtClean="0"/>
              <a:t>Jobs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2792" y="3883589"/>
            <a:ext cx="1350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Filter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Aggregate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Detect Patterns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Generate</a:t>
            </a:r>
            <a:br>
              <a:rPr lang="en-US" sz="1400" dirty="0" smtClean="0"/>
            </a:br>
            <a:r>
              <a:rPr lang="en-US" sz="1400" dirty="0" smtClean="0"/>
              <a:t>Alarms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2605875" y="3916490"/>
            <a:ext cx="738424" cy="6223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521923" y="5507250"/>
            <a:ext cx="3366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Zeppelin notebook:</a:t>
            </a:r>
            <a:br>
              <a:rPr lang="en-US" dirty="0" smtClean="0"/>
            </a:br>
            <a:r>
              <a:rPr lang="en-US" dirty="0" smtClean="0"/>
              <a:t>Easy and Interactive Analytics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06431" y="5805444"/>
            <a:ext cx="1511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</a:t>
            </a:r>
            <a:r>
              <a:rPr lang="en-US" sz="1400" dirty="0" err="1" smtClean="0"/>
              <a:t>foz.cern.ch</a:t>
            </a:r>
            <a:endParaRPr lang="en-US" sz="1400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09/02/16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EBI - CERN meeting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2665" y="3243999"/>
            <a:ext cx="3237800" cy="2187286"/>
          </a:xfrm>
          <a:prstGeom prst="rect">
            <a:avLst/>
          </a:prstGeom>
          <a:ln w="6350" cmpd="sng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Right Arrow 22"/>
          <p:cNvSpPr/>
          <p:nvPr/>
        </p:nvSpPr>
        <p:spPr>
          <a:xfrm>
            <a:off x="5255333" y="3928710"/>
            <a:ext cx="570322" cy="6223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47" y="1365981"/>
            <a:ext cx="8185376" cy="4504667"/>
          </a:xfrm>
          <a:prstGeom prst="rect">
            <a:avLst/>
          </a:prstGeom>
          <a:ln w="9525" cmpd="sng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490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4545</TotalTime>
  <Words>1149</Words>
  <Application>Microsoft Macintosh PowerPoint</Application>
  <PresentationFormat>On-screen Show (4:3)</PresentationFormat>
  <Paragraphs>151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CERNCorporate4-3</vt:lpstr>
      <vt:lpstr>Streaming Analytics with Spark</vt:lpstr>
      <vt:lpstr>Monitoring @ CERN</vt:lpstr>
      <vt:lpstr>Monitoring Architecture &amp; Tools</vt:lpstr>
      <vt:lpstr>Apache Spark</vt:lpstr>
      <vt:lpstr>Spark Streaming</vt:lpstr>
      <vt:lpstr>Data Transport for Streaming</vt:lpstr>
      <vt:lpstr>Spark examples @ CERN:  WLCG Data Transfers dashboards</vt:lpstr>
      <vt:lpstr>Spark examples @ CERN: WLCG Data Transfers dashboards</vt:lpstr>
      <vt:lpstr>Spark examples @ CERN:  Live analytics</vt:lpstr>
      <vt:lpstr>More Spark @ CERN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Alberto Aimar</dc:creator>
  <cp:lastModifiedBy>Luca  Magnoni</cp:lastModifiedBy>
  <cp:revision>94</cp:revision>
  <dcterms:created xsi:type="dcterms:W3CDTF">2015-01-26T14:46:24Z</dcterms:created>
  <dcterms:modified xsi:type="dcterms:W3CDTF">2016-02-08T21:19:53Z</dcterms:modified>
</cp:coreProperties>
</file>