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01" r:id="rId3"/>
    <p:sldId id="269" r:id="rId4"/>
    <p:sldId id="279" r:id="rId5"/>
    <p:sldId id="288" r:id="rId6"/>
    <p:sldId id="272" r:id="rId7"/>
    <p:sldId id="271" r:id="rId8"/>
    <p:sldId id="273" r:id="rId9"/>
    <p:sldId id="303" r:id="rId10"/>
    <p:sldId id="302" r:id="rId11"/>
    <p:sldId id="296" r:id="rId12"/>
    <p:sldId id="297" r:id="rId13"/>
    <p:sldId id="300" r:id="rId14"/>
    <p:sldId id="265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414" y="72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99711-35A0-4DBD-AD94-60439DB92B52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41F19-3585-4CBC-9F5C-43712D71D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990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25AB5-DAE9-4303-AA78-1652BDF2A8A0}" type="datetimeFigureOut">
              <a:rPr lang="en-GB" smtClean="0"/>
              <a:t>09/02/2016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E5BFA-9DF3-42A8-8477-103B1749DE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67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1" y="1636247"/>
            <a:ext cx="2018743" cy="1996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1792" y="4956289"/>
            <a:ext cx="13195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Alberto Pace, slide </a:t>
            </a:r>
            <a:fld id="{F89E1AD4-6486-4C87-85E6-627915223F02}" type="slidenum">
              <a:rPr lang="en-US" sz="9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‹#›</a:t>
            </a:fld>
            <a:endParaRPr lang="en-GB" sz="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671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62"/>
            <a:ext cx="1009372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106514" cy="210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1"/>
            <a:ext cx="966400" cy="1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0988" indent="-280988"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47675" indent="-182563" defTabSz="360363">
              <a:defRPr/>
            </a:lvl2pPr>
            <a:lvl3pPr marL="719138" indent="-200025">
              <a:defRPr/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2822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2" name="AutoShape 16"/>
          <p:cNvSpPr>
            <a:spLocks noChangeAspect="1" noChangeArrowheads="1" noTextEdit="1"/>
          </p:cNvSpPr>
          <p:nvPr userDrawn="1"/>
        </p:nvSpPr>
        <p:spPr bwMode="auto">
          <a:xfrm>
            <a:off x="457200" y="3149601"/>
            <a:ext cx="682783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/>
          <p:nvPr userDrawn="1"/>
        </p:nvSpPr>
        <p:spPr>
          <a:xfrm>
            <a:off x="661847" y="4719519"/>
            <a:ext cx="74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IT-ST</a:t>
            </a:r>
            <a:endParaRPr lang="en-GB" dirty="0"/>
          </a:p>
        </p:txBody>
      </p:sp>
      <p:sp>
        <p:nvSpPr>
          <p:cNvPr id="45" name="TextBox 44"/>
          <p:cNvSpPr txBox="1"/>
          <p:nvPr userDrawn="1"/>
        </p:nvSpPr>
        <p:spPr>
          <a:xfrm>
            <a:off x="7699894" y="4827241"/>
            <a:ext cx="9925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Alberto Pace</a:t>
            </a:r>
            <a:endParaRPr lang="en-GB" sz="1100" dirty="0"/>
          </a:p>
        </p:txBody>
      </p:sp>
      <p:sp>
        <p:nvSpPr>
          <p:cNvPr id="46" name="TextBox 45"/>
          <p:cNvSpPr txBox="1"/>
          <p:nvPr userDrawn="1"/>
        </p:nvSpPr>
        <p:spPr>
          <a:xfrm>
            <a:off x="8705615" y="4827241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9127BC-A7E1-4D5F-ADF0-FAFFD62E2BC5}" type="slidenum">
              <a:rPr lang="en-GB" sz="1100" smtClean="0"/>
              <a:t>‹#›</a:t>
            </a:fld>
            <a:endParaRPr lang="en-GB" sz="1100" dirty="0"/>
          </a:p>
        </p:txBody>
      </p:sp>
      <p:sp>
        <p:nvSpPr>
          <p:cNvPr id="58" name="Freeform 40"/>
          <p:cNvSpPr>
            <a:spLocks noChangeAspect="1"/>
          </p:cNvSpPr>
          <p:nvPr userDrawn="1"/>
        </p:nvSpPr>
        <p:spPr bwMode="auto">
          <a:xfrm>
            <a:off x="621507" y="4750966"/>
            <a:ext cx="5557" cy="310039"/>
          </a:xfrm>
          <a:custGeom>
            <a:avLst/>
            <a:gdLst>
              <a:gd name="T0" fmla="*/ 0 w 9"/>
              <a:gd name="T1" fmla="*/ 0 h 537"/>
              <a:gd name="T2" fmla="*/ 0 w 9"/>
              <a:gd name="T3" fmla="*/ 0 h 537"/>
              <a:gd name="T4" fmla="*/ 9 w 9"/>
              <a:gd name="T5" fmla="*/ 0 h 537"/>
              <a:gd name="T6" fmla="*/ 9 w 9"/>
              <a:gd name="T7" fmla="*/ 537 h 537"/>
              <a:gd name="T8" fmla="*/ 0 w 9"/>
              <a:gd name="T9" fmla="*/ 537 h 537"/>
              <a:gd name="T10" fmla="*/ 0 w 9"/>
              <a:gd name="T1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537">
                <a:moveTo>
                  <a:pt x="0" y="0"/>
                </a:moveTo>
                <a:lnTo>
                  <a:pt x="0" y="0"/>
                </a:lnTo>
                <a:lnTo>
                  <a:pt x="9" y="0"/>
                </a:lnTo>
                <a:lnTo>
                  <a:pt x="9" y="537"/>
                </a:lnTo>
                <a:lnTo>
                  <a:pt x="0" y="537"/>
                </a:lnTo>
                <a:lnTo>
                  <a:pt x="0" y="0"/>
                </a:lnTo>
                <a:close/>
              </a:path>
            </a:pathLst>
          </a:custGeom>
          <a:solidFill>
            <a:srgbClr val="1E5AA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14300" y="4719519"/>
            <a:ext cx="362278" cy="350957"/>
            <a:chOff x="114300" y="4627563"/>
            <a:chExt cx="457200" cy="442913"/>
          </a:xfrm>
        </p:grpSpPr>
        <p:sp>
          <p:nvSpPr>
            <p:cNvPr id="49" name="Freeform 31"/>
            <p:cNvSpPr>
              <a:spLocks/>
            </p:cNvSpPr>
            <p:nvPr userDrawn="1"/>
          </p:nvSpPr>
          <p:spPr bwMode="auto">
            <a:xfrm>
              <a:off x="152400" y="4751388"/>
              <a:ext cx="58738" cy="66675"/>
            </a:xfrm>
            <a:custGeom>
              <a:avLst/>
              <a:gdLst>
                <a:gd name="T0" fmla="*/ 70 w 71"/>
                <a:gd name="T1" fmla="*/ 73 h 81"/>
                <a:gd name="T2" fmla="*/ 70 w 71"/>
                <a:gd name="T3" fmla="*/ 73 h 81"/>
                <a:gd name="T4" fmla="*/ 43 w 71"/>
                <a:gd name="T5" fmla="*/ 81 h 81"/>
                <a:gd name="T6" fmla="*/ 0 w 71"/>
                <a:gd name="T7" fmla="*/ 41 h 81"/>
                <a:gd name="T8" fmla="*/ 44 w 71"/>
                <a:gd name="T9" fmla="*/ 0 h 81"/>
                <a:gd name="T10" fmla="*/ 71 w 71"/>
                <a:gd name="T11" fmla="*/ 5 h 81"/>
                <a:gd name="T12" fmla="*/ 68 w 71"/>
                <a:gd name="T13" fmla="*/ 15 h 81"/>
                <a:gd name="T14" fmla="*/ 68 w 71"/>
                <a:gd name="T15" fmla="*/ 15 h 81"/>
                <a:gd name="T16" fmla="*/ 43 w 71"/>
                <a:gd name="T17" fmla="*/ 5 h 81"/>
                <a:gd name="T18" fmla="*/ 12 w 71"/>
                <a:gd name="T19" fmla="*/ 40 h 81"/>
                <a:gd name="T20" fmla="*/ 44 w 71"/>
                <a:gd name="T21" fmla="*/ 76 h 81"/>
                <a:gd name="T22" fmla="*/ 71 w 71"/>
                <a:gd name="T23" fmla="*/ 64 h 81"/>
                <a:gd name="T24" fmla="*/ 71 w 71"/>
                <a:gd name="T25" fmla="*/ 65 h 81"/>
                <a:gd name="T26" fmla="*/ 70 w 71"/>
                <a:gd name="T27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81">
                  <a:moveTo>
                    <a:pt x="70" y="73"/>
                  </a:moveTo>
                  <a:lnTo>
                    <a:pt x="70" y="73"/>
                  </a:lnTo>
                  <a:cubicBezTo>
                    <a:pt x="67" y="76"/>
                    <a:pt x="57" y="81"/>
                    <a:pt x="43" y="81"/>
                  </a:cubicBezTo>
                  <a:cubicBezTo>
                    <a:pt x="18" y="81"/>
                    <a:pt x="0" y="65"/>
                    <a:pt x="0" y="41"/>
                  </a:cubicBezTo>
                  <a:cubicBezTo>
                    <a:pt x="0" y="16"/>
                    <a:pt x="19" y="0"/>
                    <a:pt x="44" y="0"/>
                  </a:cubicBezTo>
                  <a:cubicBezTo>
                    <a:pt x="54" y="0"/>
                    <a:pt x="65" y="3"/>
                    <a:pt x="71" y="5"/>
                  </a:cubicBezTo>
                  <a:cubicBezTo>
                    <a:pt x="70" y="8"/>
                    <a:pt x="69" y="12"/>
                    <a:pt x="68" y="15"/>
                  </a:cubicBezTo>
                  <a:lnTo>
                    <a:pt x="68" y="15"/>
                  </a:lnTo>
                  <a:cubicBezTo>
                    <a:pt x="63" y="9"/>
                    <a:pt x="55" y="5"/>
                    <a:pt x="43" y="5"/>
                  </a:cubicBezTo>
                  <a:cubicBezTo>
                    <a:pt x="29" y="5"/>
                    <a:pt x="12" y="17"/>
                    <a:pt x="12" y="40"/>
                  </a:cubicBezTo>
                  <a:cubicBezTo>
                    <a:pt x="12" y="63"/>
                    <a:pt x="29" y="76"/>
                    <a:pt x="44" y="76"/>
                  </a:cubicBezTo>
                  <a:cubicBezTo>
                    <a:pt x="58" y="76"/>
                    <a:pt x="65" y="69"/>
                    <a:pt x="71" y="64"/>
                  </a:cubicBezTo>
                  <a:lnTo>
                    <a:pt x="71" y="65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2"/>
            <p:cNvSpPr>
              <a:spLocks/>
            </p:cNvSpPr>
            <p:nvPr userDrawn="1"/>
          </p:nvSpPr>
          <p:spPr bwMode="auto">
            <a:xfrm>
              <a:off x="222250" y="4751388"/>
              <a:ext cx="41275" cy="65088"/>
            </a:xfrm>
            <a:custGeom>
              <a:avLst/>
              <a:gdLst>
                <a:gd name="T0" fmla="*/ 49 w 49"/>
                <a:gd name="T1" fmla="*/ 75 h 79"/>
                <a:gd name="T2" fmla="*/ 49 w 49"/>
                <a:gd name="T3" fmla="*/ 75 h 79"/>
                <a:gd name="T4" fmla="*/ 49 w 49"/>
                <a:gd name="T5" fmla="*/ 70 h 79"/>
                <a:gd name="T6" fmla="*/ 12 w 49"/>
                <a:gd name="T7" fmla="*/ 72 h 79"/>
                <a:gd name="T8" fmla="*/ 12 w 49"/>
                <a:gd name="T9" fmla="*/ 41 h 79"/>
                <a:gd name="T10" fmla="*/ 41 w 49"/>
                <a:gd name="T11" fmla="*/ 42 h 79"/>
                <a:gd name="T12" fmla="*/ 40 w 49"/>
                <a:gd name="T13" fmla="*/ 38 h 79"/>
                <a:gd name="T14" fmla="*/ 41 w 49"/>
                <a:gd name="T15" fmla="*/ 34 h 79"/>
                <a:gd name="T16" fmla="*/ 12 w 49"/>
                <a:gd name="T17" fmla="*/ 35 h 79"/>
                <a:gd name="T18" fmla="*/ 12 w 49"/>
                <a:gd name="T19" fmla="*/ 7 h 79"/>
                <a:gd name="T20" fmla="*/ 48 w 49"/>
                <a:gd name="T21" fmla="*/ 8 h 79"/>
                <a:gd name="T22" fmla="*/ 48 w 49"/>
                <a:gd name="T23" fmla="*/ 4 h 79"/>
                <a:gd name="T24" fmla="*/ 48 w 49"/>
                <a:gd name="T25" fmla="*/ 0 h 79"/>
                <a:gd name="T26" fmla="*/ 24 w 49"/>
                <a:gd name="T27" fmla="*/ 1 h 79"/>
                <a:gd name="T28" fmla="*/ 0 w 49"/>
                <a:gd name="T29" fmla="*/ 0 h 79"/>
                <a:gd name="T30" fmla="*/ 1 w 49"/>
                <a:gd name="T31" fmla="*/ 30 h 79"/>
                <a:gd name="T32" fmla="*/ 1 w 49"/>
                <a:gd name="T33" fmla="*/ 49 h 79"/>
                <a:gd name="T34" fmla="*/ 0 w 49"/>
                <a:gd name="T35" fmla="*/ 79 h 79"/>
                <a:gd name="T36" fmla="*/ 25 w 49"/>
                <a:gd name="T37" fmla="*/ 78 h 79"/>
                <a:gd name="T38" fmla="*/ 26 w 49"/>
                <a:gd name="T39" fmla="*/ 78 h 79"/>
                <a:gd name="T40" fmla="*/ 34 w 49"/>
                <a:gd name="T41" fmla="*/ 78 h 79"/>
                <a:gd name="T42" fmla="*/ 49 w 49"/>
                <a:gd name="T43" fmla="*/ 79 h 79"/>
                <a:gd name="T44" fmla="*/ 49 w 49"/>
                <a:gd name="T45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79">
                  <a:moveTo>
                    <a:pt x="49" y="75"/>
                  </a:moveTo>
                  <a:lnTo>
                    <a:pt x="49" y="75"/>
                  </a:lnTo>
                  <a:cubicBezTo>
                    <a:pt x="49" y="73"/>
                    <a:pt x="49" y="71"/>
                    <a:pt x="49" y="70"/>
                  </a:cubicBezTo>
                  <a:cubicBezTo>
                    <a:pt x="42" y="71"/>
                    <a:pt x="20" y="72"/>
                    <a:pt x="12" y="72"/>
                  </a:cubicBezTo>
                  <a:cubicBezTo>
                    <a:pt x="12" y="70"/>
                    <a:pt x="12" y="45"/>
                    <a:pt x="12" y="41"/>
                  </a:cubicBezTo>
                  <a:cubicBezTo>
                    <a:pt x="15" y="41"/>
                    <a:pt x="33" y="42"/>
                    <a:pt x="41" y="42"/>
                  </a:cubicBezTo>
                  <a:cubicBezTo>
                    <a:pt x="40" y="41"/>
                    <a:pt x="40" y="39"/>
                    <a:pt x="40" y="38"/>
                  </a:cubicBezTo>
                  <a:cubicBezTo>
                    <a:pt x="40" y="37"/>
                    <a:pt x="40" y="35"/>
                    <a:pt x="41" y="34"/>
                  </a:cubicBezTo>
                  <a:cubicBezTo>
                    <a:pt x="34" y="35"/>
                    <a:pt x="25" y="35"/>
                    <a:pt x="12" y="35"/>
                  </a:cubicBezTo>
                  <a:cubicBezTo>
                    <a:pt x="12" y="32"/>
                    <a:pt x="12" y="11"/>
                    <a:pt x="12" y="7"/>
                  </a:cubicBezTo>
                  <a:cubicBezTo>
                    <a:pt x="27" y="7"/>
                    <a:pt x="40" y="8"/>
                    <a:pt x="48" y="8"/>
                  </a:cubicBezTo>
                  <a:cubicBezTo>
                    <a:pt x="48" y="7"/>
                    <a:pt x="48" y="6"/>
                    <a:pt x="48" y="4"/>
                  </a:cubicBezTo>
                  <a:cubicBezTo>
                    <a:pt x="48" y="3"/>
                    <a:pt x="48" y="1"/>
                    <a:pt x="48" y="0"/>
                  </a:cubicBezTo>
                  <a:cubicBezTo>
                    <a:pt x="44" y="1"/>
                    <a:pt x="31" y="1"/>
                    <a:pt x="24" y="1"/>
                  </a:cubicBezTo>
                  <a:cubicBezTo>
                    <a:pt x="18" y="1"/>
                    <a:pt x="7" y="1"/>
                    <a:pt x="0" y="0"/>
                  </a:cubicBezTo>
                  <a:cubicBezTo>
                    <a:pt x="1" y="10"/>
                    <a:pt x="1" y="20"/>
                    <a:pt x="1" y="30"/>
                  </a:cubicBezTo>
                  <a:lnTo>
                    <a:pt x="1" y="49"/>
                  </a:lnTo>
                  <a:cubicBezTo>
                    <a:pt x="1" y="59"/>
                    <a:pt x="1" y="69"/>
                    <a:pt x="0" y="79"/>
                  </a:cubicBezTo>
                  <a:cubicBezTo>
                    <a:pt x="7" y="79"/>
                    <a:pt x="18" y="78"/>
                    <a:pt x="25" y="78"/>
                  </a:cubicBezTo>
                  <a:cubicBezTo>
                    <a:pt x="25" y="78"/>
                    <a:pt x="25" y="78"/>
                    <a:pt x="26" y="78"/>
                  </a:cubicBezTo>
                  <a:cubicBezTo>
                    <a:pt x="28" y="78"/>
                    <a:pt x="31" y="78"/>
                    <a:pt x="34" y="78"/>
                  </a:cubicBezTo>
                  <a:cubicBezTo>
                    <a:pt x="40" y="79"/>
                    <a:pt x="45" y="79"/>
                    <a:pt x="49" y="79"/>
                  </a:cubicBezTo>
                  <a:cubicBezTo>
                    <a:pt x="49" y="78"/>
                    <a:pt x="49" y="76"/>
                    <a:pt x="49" y="7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3"/>
            <p:cNvSpPr>
              <a:spLocks noEditPoints="1"/>
            </p:cNvSpPr>
            <p:nvPr userDrawn="1"/>
          </p:nvSpPr>
          <p:spPr bwMode="auto">
            <a:xfrm>
              <a:off x="274638" y="4751388"/>
              <a:ext cx="52388" cy="65088"/>
            </a:xfrm>
            <a:custGeom>
              <a:avLst/>
              <a:gdLst>
                <a:gd name="T0" fmla="*/ 19 w 61"/>
                <a:gd name="T1" fmla="*/ 36 h 79"/>
                <a:gd name="T2" fmla="*/ 19 w 61"/>
                <a:gd name="T3" fmla="*/ 36 h 79"/>
                <a:gd name="T4" fmla="*/ 41 w 61"/>
                <a:gd name="T5" fmla="*/ 20 h 79"/>
                <a:gd name="T6" fmla="*/ 23 w 61"/>
                <a:gd name="T7" fmla="*/ 5 h 79"/>
                <a:gd name="T8" fmla="*/ 12 w 61"/>
                <a:gd name="T9" fmla="*/ 6 h 79"/>
                <a:gd name="T10" fmla="*/ 12 w 61"/>
                <a:gd name="T11" fmla="*/ 30 h 79"/>
                <a:gd name="T12" fmla="*/ 12 w 61"/>
                <a:gd name="T13" fmla="*/ 36 h 79"/>
                <a:gd name="T14" fmla="*/ 19 w 61"/>
                <a:gd name="T15" fmla="*/ 36 h 79"/>
                <a:gd name="T16" fmla="*/ 19 w 61"/>
                <a:gd name="T17" fmla="*/ 36 h 79"/>
                <a:gd name="T18" fmla="*/ 12 w 61"/>
                <a:gd name="T19" fmla="*/ 40 h 79"/>
                <a:gd name="T20" fmla="*/ 12 w 61"/>
                <a:gd name="T21" fmla="*/ 40 h 79"/>
                <a:gd name="T22" fmla="*/ 12 w 61"/>
                <a:gd name="T23" fmla="*/ 49 h 79"/>
                <a:gd name="T24" fmla="*/ 13 w 61"/>
                <a:gd name="T25" fmla="*/ 79 h 79"/>
                <a:gd name="T26" fmla="*/ 6 w 61"/>
                <a:gd name="T27" fmla="*/ 79 h 79"/>
                <a:gd name="T28" fmla="*/ 0 w 61"/>
                <a:gd name="T29" fmla="*/ 79 h 79"/>
                <a:gd name="T30" fmla="*/ 1 w 61"/>
                <a:gd name="T31" fmla="*/ 49 h 79"/>
                <a:gd name="T32" fmla="*/ 1 w 61"/>
                <a:gd name="T33" fmla="*/ 30 h 79"/>
                <a:gd name="T34" fmla="*/ 0 w 61"/>
                <a:gd name="T35" fmla="*/ 0 h 79"/>
                <a:gd name="T36" fmla="*/ 14 w 61"/>
                <a:gd name="T37" fmla="*/ 1 h 79"/>
                <a:gd name="T38" fmla="*/ 27 w 61"/>
                <a:gd name="T39" fmla="*/ 0 h 79"/>
                <a:gd name="T40" fmla="*/ 52 w 61"/>
                <a:gd name="T41" fmla="*/ 18 h 79"/>
                <a:gd name="T42" fmla="*/ 28 w 61"/>
                <a:gd name="T43" fmla="*/ 40 h 79"/>
                <a:gd name="T44" fmla="*/ 61 w 61"/>
                <a:gd name="T45" fmla="*/ 79 h 79"/>
                <a:gd name="T46" fmla="*/ 53 w 61"/>
                <a:gd name="T47" fmla="*/ 79 h 79"/>
                <a:gd name="T48" fmla="*/ 46 w 61"/>
                <a:gd name="T49" fmla="*/ 79 h 79"/>
                <a:gd name="T50" fmla="*/ 17 w 61"/>
                <a:gd name="T51" fmla="*/ 40 h 79"/>
                <a:gd name="T52" fmla="*/ 12 w 61"/>
                <a:gd name="T53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79">
                  <a:moveTo>
                    <a:pt x="19" y="36"/>
                  </a:moveTo>
                  <a:lnTo>
                    <a:pt x="19" y="36"/>
                  </a:lnTo>
                  <a:cubicBezTo>
                    <a:pt x="29" y="36"/>
                    <a:pt x="41" y="33"/>
                    <a:pt x="41" y="20"/>
                  </a:cubicBezTo>
                  <a:cubicBezTo>
                    <a:pt x="41" y="9"/>
                    <a:pt x="31" y="5"/>
                    <a:pt x="23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2" y="14"/>
                    <a:pt x="12" y="22"/>
                    <a:pt x="12" y="30"/>
                  </a:cubicBezTo>
                  <a:cubicBezTo>
                    <a:pt x="12" y="30"/>
                    <a:pt x="12" y="35"/>
                    <a:pt x="12" y="36"/>
                  </a:cubicBezTo>
                  <a:cubicBezTo>
                    <a:pt x="13" y="36"/>
                    <a:pt x="18" y="36"/>
                    <a:pt x="19" y="36"/>
                  </a:cubicBezTo>
                  <a:lnTo>
                    <a:pt x="19" y="36"/>
                  </a:lnTo>
                  <a:close/>
                  <a:moveTo>
                    <a:pt x="12" y="40"/>
                  </a:moveTo>
                  <a:lnTo>
                    <a:pt x="12" y="40"/>
                  </a:lnTo>
                  <a:lnTo>
                    <a:pt x="12" y="49"/>
                  </a:lnTo>
                  <a:cubicBezTo>
                    <a:pt x="12" y="59"/>
                    <a:pt x="12" y="69"/>
                    <a:pt x="13" y="79"/>
                  </a:cubicBezTo>
                  <a:cubicBezTo>
                    <a:pt x="11" y="79"/>
                    <a:pt x="7" y="79"/>
                    <a:pt x="6" y="79"/>
                  </a:cubicBezTo>
                  <a:cubicBezTo>
                    <a:pt x="6" y="79"/>
                    <a:pt x="2" y="79"/>
                    <a:pt x="0" y="79"/>
                  </a:cubicBezTo>
                  <a:cubicBezTo>
                    <a:pt x="1" y="69"/>
                    <a:pt x="1" y="59"/>
                    <a:pt x="1" y="49"/>
                  </a:cubicBezTo>
                  <a:lnTo>
                    <a:pt x="1" y="30"/>
                  </a:lnTo>
                  <a:cubicBezTo>
                    <a:pt x="1" y="20"/>
                    <a:pt x="1" y="10"/>
                    <a:pt x="0" y="0"/>
                  </a:cubicBezTo>
                  <a:cubicBezTo>
                    <a:pt x="5" y="1"/>
                    <a:pt x="10" y="1"/>
                    <a:pt x="14" y="1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40" y="0"/>
                    <a:pt x="52" y="4"/>
                    <a:pt x="52" y="18"/>
                  </a:cubicBezTo>
                  <a:cubicBezTo>
                    <a:pt x="52" y="34"/>
                    <a:pt x="37" y="39"/>
                    <a:pt x="28" y="40"/>
                  </a:cubicBezTo>
                  <a:cubicBezTo>
                    <a:pt x="34" y="47"/>
                    <a:pt x="54" y="72"/>
                    <a:pt x="61" y="79"/>
                  </a:cubicBezTo>
                  <a:cubicBezTo>
                    <a:pt x="58" y="79"/>
                    <a:pt x="54" y="79"/>
                    <a:pt x="53" y="79"/>
                  </a:cubicBezTo>
                  <a:cubicBezTo>
                    <a:pt x="52" y="79"/>
                    <a:pt x="48" y="79"/>
                    <a:pt x="46" y="79"/>
                  </a:cubicBezTo>
                  <a:cubicBezTo>
                    <a:pt x="42" y="72"/>
                    <a:pt x="27" y="50"/>
                    <a:pt x="17" y="40"/>
                  </a:cubicBezTo>
                  <a:cubicBezTo>
                    <a:pt x="17" y="40"/>
                    <a:pt x="12" y="40"/>
                    <a:pt x="12" y="40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4"/>
            <p:cNvSpPr>
              <a:spLocks/>
            </p:cNvSpPr>
            <p:nvPr userDrawn="1"/>
          </p:nvSpPr>
          <p:spPr bwMode="auto">
            <a:xfrm>
              <a:off x="334963" y="4751388"/>
              <a:ext cx="58738" cy="66675"/>
            </a:xfrm>
            <a:custGeom>
              <a:avLst/>
              <a:gdLst>
                <a:gd name="T0" fmla="*/ 70 w 70"/>
                <a:gd name="T1" fmla="*/ 1 h 81"/>
                <a:gd name="T2" fmla="*/ 70 w 70"/>
                <a:gd name="T3" fmla="*/ 1 h 81"/>
                <a:gd name="T4" fmla="*/ 65 w 70"/>
                <a:gd name="T5" fmla="*/ 2 h 81"/>
                <a:gd name="T6" fmla="*/ 60 w 70"/>
                <a:gd name="T7" fmla="*/ 1 h 81"/>
                <a:gd name="T8" fmla="*/ 61 w 70"/>
                <a:gd name="T9" fmla="*/ 39 h 81"/>
                <a:gd name="T10" fmla="*/ 61 w 70"/>
                <a:gd name="T11" fmla="*/ 59 h 81"/>
                <a:gd name="T12" fmla="*/ 4 w 70"/>
                <a:gd name="T13" fmla="*/ 0 h 81"/>
                <a:gd name="T14" fmla="*/ 1 w 70"/>
                <a:gd name="T15" fmla="*/ 0 h 81"/>
                <a:gd name="T16" fmla="*/ 1 w 70"/>
                <a:gd name="T17" fmla="*/ 30 h 81"/>
                <a:gd name="T18" fmla="*/ 0 w 70"/>
                <a:gd name="T19" fmla="*/ 80 h 81"/>
                <a:gd name="T20" fmla="*/ 5 w 70"/>
                <a:gd name="T21" fmla="*/ 80 h 81"/>
                <a:gd name="T22" fmla="*/ 10 w 70"/>
                <a:gd name="T23" fmla="*/ 80 h 81"/>
                <a:gd name="T24" fmla="*/ 8 w 70"/>
                <a:gd name="T25" fmla="*/ 42 h 81"/>
                <a:gd name="T26" fmla="*/ 8 w 70"/>
                <a:gd name="T27" fmla="*/ 20 h 81"/>
                <a:gd name="T28" fmla="*/ 65 w 70"/>
                <a:gd name="T29" fmla="*/ 81 h 81"/>
                <a:gd name="T30" fmla="*/ 69 w 70"/>
                <a:gd name="T31" fmla="*/ 81 h 81"/>
                <a:gd name="T32" fmla="*/ 68 w 70"/>
                <a:gd name="T33" fmla="*/ 51 h 81"/>
                <a:gd name="T34" fmla="*/ 70 w 70"/>
                <a:gd name="T3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81">
                  <a:moveTo>
                    <a:pt x="70" y="1"/>
                  </a:moveTo>
                  <a:lnTo>
                    <a:pt x="70" y="1"/>
                  </a:lnTo>
                  <a:cubicBezTo>
                    <a:pt x="68" y="1"/>
                    <a:pt x="67" y="2"/>
                    <a:pt x="65" y="2"/>
                  </a:cubicBezTo>
                  <a:cubicBezTo>
                    <a:pt x="63" y="2"/>
                    <a:pt x="61" y="1"/>
                    <a:pt x="60" y="1"/>
                  </a:cubicBezTo>
                  <a:cubicBezTo>
                    <a:pt x="60" y="11"/>
                    <a:pt x="61" y="28"/>
                    <a:pt x="61" y="39"/>
                  </a:cubicBezTo>
                  <a:cubicBezTo>
                    <a:pt x="61" y="48"/>
                    <a:pt x="61" y="55"/>
                    <a:pt x="61" y="59"/>
                  </a:cubicBezTo>
                  <a:cubicBezTo>
                    <a:pt x="57" y="55"/>
                    <a:pt x="9" y="6"/>
                    <a:pt x="4" y="0"/>
                  </a:cubicBezTo>
                  <a:lnTo>
                    <a:pt x="1" y="0"/>
                  </a:lnTo>
                  <a:cubicBezTo>
                    <a:pt x="1" y="8"/>
                    <a:pt x="1" y="16"/>
                    <a:pt x="1" y="30"/>
                  </a:cubicBezTo>
                  <a:cubicBezTo>
                    <a:pt x="1" y="48"/>
                    <a:pt x="1" y="68"/>
                    <a:pt x="0" y="80"/>
                  </a:cubicBezTo>
                  <a:cubicBezTo>
                    <a:pt x="1" y="80"/>
                    <a:pt x="3" y="80"/>
                    <a:pt x="5" y="80"/>
                  </a:cubicBezTo>
                  <a:cubicBezTo>
                    <a:pt x="7" y="80"/>
                    <a:pt x="9" y="80"/>
                    <a:pt x="10" y="80"/>
                  </a:cubicBezTo>
                  <a:cubicBezTo>
                    <a:pt x="9" y="71"/>
                    <a:pt x="8" y="53"/>
                    <a:pt x="8" y="42"/>
                  </a:cubicBezTo>
                  <a:cubicBezTo>
                    <a:pt x="8" y="33"/>
                    <a:pt x="8" y="25"/>
                    <a:pt x="8" y="20"/>
                  </a:cubicBezTo>
                  <a:cubicBezTo>
                    <a:pt x="13" y="25"/>
                    <a:pt x="60" y="75"/>
                    <a:pt x="65" y="81"/>
                  </a:cubicBezTo>
                  <a:lnTo>
                    <a:pt x="69" y="81"/>
                  </a:lnTo>
                  <a:cubicBezTo>
                    <a:pt x="69" y="74"/>
                    <a:pt x="68" y="66"/>
                    <a:pt x="68" y="51"/>
                  </a:cubicBezTo>
                  <a:cubicBezTo>
                    <a:pt x="68" y="33"/>
                    <a:pt x="69" y="13"/>
                    <a:pt x="70" y="1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"/>
            <p:cNvSpPr>
              <a:spLocks/>
            </p:cNvSpPr>
            <p:nvPr userDrawn="1"/>
          </p:nvSpPr>
          <p:spPr bwMode="auto">
            <a:xfrm>
              <a:off x="185738" y="4841875"/>
              <a:ext cx="33338" cy="79375"/>
            </a:xfrm>
            <a:custGeom>
              <a:avLst/>
              <a:gdLst>
                <a:gd name="T0" fmla="*/ 40 w 40"/>
                <a:gd name="T1" fmla="*/ 96 h 96"/>
                <a:gd name="T2" fmla="*/ 40 w 40"/>
                <a:gd name="T3" fmla="*/ 96 h 96"/>
                <a:gd name="T4" fmla="*/ 10 w 40"/>
                <a:gd name="T5" fmla="*/ 0 h 96"/>
                <a:gd name="T6" fmla="*/ 0 w 40"/>
                <a:gd name="T7" fmla="*/ 0 h 96"/>
                <a:gd name="T8" fmla="*/ 23 w 40"/>
                <a:gd name="T9" fmla="*/ 88 h 96"/>
                <a:gd name="T10" fmla="*/ 40 w 40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6">
                  <a:moveTo>
                    <a:pt x="40" y="96"/>
                  </a:moveTo>
                  <a:lnTo>
                    <a:pt x="40" y="96"/>
                  </a:lnTo>
                  <a:cubicBezTo>
                    <a:pt x="18" y="60"/>
                    <a:pt x="11" y="26"/>
                    <a:pt x="10" y="0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1" y="28"/>
                    <a:pt x="8" y="58"/>
                    <a:pt x="23" y="88"/>
                  </a:cubicBezTo>
                  <a:cubicBezTo>
                    <a:pt x="27" y="91"/>
                    <a:pt x="35" y="94"/>
                    <a:pt x="40" y="96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6"/>
            <p:cNvSpPr>
              <a:spLocks/>
            </p:cNvSpPr>
            <p:nvPr userDrawn="1"/>
          </p:nvSpPr>
          <p:spPr bwMode="auto">
            <a:xfrm>
              <a:off x="114300" y="4627563"/>
              <a:ext cx="457200" cy="441325"/>
            </a:xfrm>
            <a:custGeom>
              <a:avLst/>
              <a:gdLst>
                <a:gd name="T0" fmla="*/ 543 w 543"/>
                <a:gd name="T1" fmla="*/ 2 h 536"/>
                <a:gd name="T2" fmla="*/ 543 w 543"/>
                <a:gd name="T3" fmla="*/ 2 h 536"/>
                <a:gd name="T4" fmla="*/ 203 w 543"/>
                <a:gd name="T5" fmla="*/ 0 h 536"/>
                <a:gd name="T6" fmla="*/ 178 w 543"/>
                <a:gd name="T7" fmla="*/ 1 h 536"/>
                <a:gd name="T8" fmla="*/ 0 w 543"/>
                <a:gd name="T9" fmla="*/ 194 h 536"/>
                <a:gd name="T10" fmla="*/ 20 w 543"/>
                <a:gd name="T11" fmla="*/ 297 h 536"/>
                <a:gd name="T12" fmla="*/ 55 w 543"/>
                <a:gd name="T13" fmla="*/ 419 h 536"/>
                <a:gd name="T14" fmla="*/ 65 w 543"/>
                <a:gd name="T15" fmla="*/ 419 h 536"/>
                <a:gd name="T16" fmla="*/ 27 w 543"/>
                <a:gd name="T17" fmla="*/ 290 h 536"/>
                <a:gd name="T18" fmla="*/ 27 w 543"/>
                <a:gd name="T19" fmla="*/ 290 h 536"/>
                <a:gd name="T20" fmla="*/ 193 w 543"/>
                <a:gd name="T21" fmla="*/ 387 h 536"/>
                <a:gd name="T22" fmla="*/ 298 w 543"/>
                <a:gd name="T23" fmla="*/ 356 h 536"/>
                <a:gd name="T24" fmla="*/ 298 w 543"/>
                <a:gd name="T25" fmla="*/ 356 h 536"/>
                <a:gd name="T26" fmla="*/ 129 w 543"/>
                <a:gd name="T27" fmla="*/ 536 h 536"/>
                <a:gd name="T28" fmla="*/ 142 w 543"/>
                <a:gd name="T29" fmla="*/ 536 h 536"/>
                <a:gd name="T30" fmla="*/ 301 w 543"/>
                <a:gd name="T31" fmla="*/ 367 h 536"/>
                <a:gd name="T32" fmla="*/ 355 w 543"/>
                <a:gd name="T33" fmla="*/ 302 h 536"/>
                <a:gd name="T34" fmla="*/ 386 w 543"/>
                <a:gd name="T35" fmla="*/ 199 h 536"/>
                <a:gd name="T36" fmla="*/ 387 w 543"/>
                <a:gd name="T37" fmla="*/ 199 h 536"/>
                <a:gd name="T38" fmla="*/ 461 w 543"/>
                <a:gd name="T39" fmla="*/ 536 h 536"/>
                <a:gd name="T40" fmla="*/ 472 w 543"/>
                <a:gd name="T41" fmla="*/ 536 h 536"/>
                <a:gd name="T42" fmla="*/ 397 w 543"/>
                <a:gd name="T43" fmla="*/ 203 h 536"/>
                <a:gd name="T44" fmla="*/ 356 w 543"/>
                <a:gd name="T45" fmla="*/ 91 h 536"/>
                <a:gd name="T46" fmla="*/ 339 w 543"/>
                <a:gd name="T47" fmla="*/ 84 h 536"/>
                <a:gd name="T48" fmla="*/ 377 w 543"/>
                <a:gd name="T49" fmla="*/ 194 h 536"/>
                <a:gd name="T50" fmla="*/ 194 w 543"/>
                <a:gd name="T51" fmla="*/ 377 h 536"/>
                <a:gd name="T52" fmla="*/ 11 w 543"/>
                <a:gd name="T53" fmla="*/ 194 h 536"/>
                <a:gd name="T54" fmla="*/ 194 w 543"/>
                <a:gd name="T55" fmla="*/ 10 h 536"/>
                <a:gd name="T56" fmla="*/ 312 w 543"/>
                <a:gd name="T57" fmla="*/ 54 h 536"/>
                <a:gd name="T58" fmla="*/ 332 w 543"/>
                <a:gd name="T59" fmla="*/ 59 h 536"/>
                <a:gd name="T60" fmla="*/ 332 w 543"/>
                <a:gd name="T61" fmla="*/ 58 h 536"/>
                <a:gd name="T62" fmla="*/ 248 w 543"/>
                <a:gd name="T63" fmla="*/ 10 h 536"/>
                <a:gd name="T64" fmla="*/ 248 w 543"/>
                <a:gd name="T65" fmla="*/ 9 h 536"/>
                <a:gd name="T66" fmla="*/ 543 w 543"/>
                <a:gd name="T67" fmla="*/ 11 h 536"/>
                <a:gd name="T68" fmla="*/ 543 w 543"/>
                <a:gd name="T69" fmla="*/ 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536">
                  <a:moveTo>
                    <a:pt x="543" y="2"/>
                  </a:moveTo>
                  <a:lnTo>
                    <a:pt x="543" y="2"/>
                  </a:lnTo>
                  <a:cubicBezTo>
                    <a:pt x="543" y="2"/>
                    <a:pt x="285" y="0"/>
                    <a:pt x="203" y="0"/>
                  </a:cubicBezTo>
                  <a:cubicBezTo>
                    <a:pt x="190" y="0"/>
                    <a:pt x="181" y="1"/>
                    <a:pt x="178" y="1"/>
                  </a:cubicBezTo>
                  <a:cubicBezTo>
                    <a:pt x="77" y="8"/>
                    <a:pt x="0" y="97"/>
                    <a:pt x="0" y="194"/>
                  </a:cubicBezTo>
                  <a:cubicBezTo>
                    <a:pt x="0" y="222"/>
                    <a:pt x="7" y="254"/>
                    <a:pt x="20" y="297"/>
                  </a:cubicBezTo>
                  <a:cubicBezTo>
                    <a:pt x="36" y="354"/>
                    <a:pt x="55" y="419"/>
                    <a:pt x="55" y="419"/>
                  </a:cubicBezTo>
                  <a:lnTo>
                    <a:pt x="65" y="419"/>
                  </a:lnTo>
                  <a:lnTo>
                    <a:pt x="27" y="290"/>
                  </a:lnTo>
                  <a:lnTo>
                    <a:pt x="27" y="290"/>
                  </a:lnTo>
                  <a:cubicBezTo>
                    <a:pt x="55" y="344"/>
                    <a:pt x="120" y="387"/>
                    <a:pt x="193" y="387"/>
                  </a:cubicBezTo>
                  <a:cubicBezTo>
                    <a:pt x="232" y="387"/>
                    <a:pt x="269" y="376"/>
                    <a:pt x="298" y="356"/>
                  </a:cubicBezTo>
                  <a:lnTo>
                    <a:pt x="298" y="356"/>
                  </a:lnTo>
                  <a:lnTo>
                    <a:pt x="129" y="536"/>
                  </a:lnTo>
                  <a:lnTo>
                    <a:pt x="142" y="536"/>
                  </a:lnTo>
                  <a:cubicBezTo>
                    <a:pt x="142" y="536"/>
                    <a:pt x="261" y="410"/>
                    <a:pt x="301" y="367"/>
                  </a:cubicBezTo>
                  <a:cubicBezTo>
                    <a:pt x="332" y="334"/>
                    <a:pt x="348" y="313"/>
                    <a:pt x="355" y="302"/>
                  </a:cubicBezTo>
                  <a:cubicBezTo>
                    <a:pt x="363" y="289"/>
                    <a:pt x="387" y="253"/>
                    <a:pt x="386" y="199"/>
                  </a:cubicBezTo>
                  <a:lnTo>
                    <a:pt x="387" y="199"/>
                  </a:lnTo>
                  <a:lnTo>
                    <a:pt x="461" y="536"/>
                  </a:lnTo>
                  <a:lnTo>
                    <a:pt x="472" y="536"/>
                  </a:lnTo>
                  <a:cubicBezTo>
                    <a:pt x="472" y="536"/>
                    <a:pt x="409" y="260"/>
                    <a:pt x="397" y="203"/>
                  </a:cubicBezTo>
                  <a:cubicBezTo>
                    <a:pt x="385" y="146"/>
                    <a:pt x="371" y="111"/>
                    <a:pt x="356" y="91"/>
                  </a:cubicBezTo>
                  <a:cubicBezTo>
                    <a:pt x="351" y="88"/>
                    <a:pt x="343" y="84"/>
                    <a:pt x="339" y="84"/>
                  </a:cubicBezTo>
                  <a:cubicBezTo>
                    <a:pt x="361" y="111"/>
                    <a:pt x="377" y="153"/>
                    <a:pt x="377" y="194"/>
                  </a:cubicBezTo>
                  <a:cubicBezTo>
                    <a:pt x="377" y="295"/>
                    <a:pt x="295" y="377"/>
                    <a:pt x="194" y="377"/>
                  </a:cubicBezTo>
                  <a:cubicBezTo>
                    <a:pt x="93" y="377"/>
                    <a:pt x="11" y="295"/>
                    <a:pt x="11" y="194"/>
                  </a:cubicBezTo>
                  <a:cubicBezTo>
                    <a:pt x="11" y="93"/>
                    <a:pt x="93" y="10"/>
                    <a:pt x="194" y="10"/>
                  </a:cubicBezTo>
                  <a:cubicBezTo>
                    <a:pt x="239" y="10"/>
                    <a:pt x="280" y="27"/>
                    <a:pt x="312" y="54"/>
                  </a:cubicBezTo>
                  <a:cubicBezTo>
                    <a:pt x="319" y="55"/>
                    <a:pt x="327" y="57"/>
                    <a:pt x="332" y="59"/>
                  </a:cubicBezTo>
                  <a:lnTo>
                    <a:pt x="332" y="58"/>
                  </a:lnTo>
                  <a:cubicBezTo>
                    <a:pt x="309" y="36"/>
                    <a:pt x="280" y="19"/>
                    <a:pt x="248" y="10"/>
                  </a:cubicBezTo>
                  <a:cubicBezTo>
                    <a:pt x="248" y="9"/>
                    <a:pt x="248" y="9"/>
                    <a:pt x="248" y="9"/>
                  </a:cubicBezTo>
                  <a:lnTo>
                    <a:pt x="543" y="11"/>
                  </a:lnTo>
                  <a:lnTo>
                    <a:pt x="543" y="2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"/>
            <p:cNvSpPr>
              <a:spLocks/>
            </p:cNvSpPr>
            <p:nvPr userDrawn="1"/>
          </p:nvSpPr>
          <p:spPr bwMode="auto">
            <a:xfrm>
              <a:off x="223838" y="4943475"/>
              <a:ext cx="76200" cy="46038"/>
            </a:xfrm>
            <a:custGeom>
              <a:avLst/>
              <a:gdLst>
                <a:gd name="T0" fmla="*/ 20 w 90"/>
                <a:gd name="T1" fmla="*/ 5 h 56"/>
                <a:gd name="T2" fmla="*/ 20 w 90"/>
                <a:gd name="T3" fmla="*/ 5 h 56"/>
                <a:gd name="T4" fmla="*/ 0 w 90"/>
                <a:gd name="T5" fmla="*/ 0 h 56"/>
                <a:gd name="T6" fmla="*/ 82 w 90"/>
                <a:gd name="T7" fmla="*/ 56 h 56"/>
                <a:gd name="T8" fmla="*/ 90 w 90"/>
                <a:gd name="T9" fmla="*/ 48 h 56"/>
                <a:gd name="T10" fmla="*/ 20 w 90"/>
                <a:gd name="T11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6">
                  <a:moveTo>
                    <a:pt x="20" y="5"/>
                  </a:moveTo>
                  <a:lnTo>
                    <a:pt x="20" y="5"/>
                  </a:lnTo>
                  <a:cubicBezTo>
                    <a:pt x="13" y="4"/>
                    <a:pt x="5" y="2"/>
                    <a:pt x="0" y="0"/>
                  </a:cubicBezTo>
                  <a:cubicBezTo>
                    <a:pt x="22" y="25"/>
                    <a:pt x="52" y="45"/>
                    <a:pt x="82" y="56"/>
                  </a:cubicBezTo>
                  <a:lnTo>
                    <a:pt x="90" y="48"/>
                  </a:lnTo>
                  <a:cubicBezTo>
                    <a:pt x="58" y="37"/>
                    <a:pt x="34" y="20"/>
                    <a:pt x="20" y="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8"/>
            <p:cNvSpPr>
              <a:spLocks/>
            </p:cNvSpPr>
            <p:nvPr userDrawn="1"/>
          </p:nvSpPr>
          <p:spPr bwMode="auto">
            <a:xfrm>
              <a:off x="311150" y="4935538"/>
              <a:ext cx="158750" cy="63500"/>
            </a:xfrm>
            <a:custGeom>
              <a:avLst/>
              <a:gdLst>
                <a:gd name="T0" fmla="*/ 186 w 188"/>
                <a:gd name="T1" fmla="*/ 0 h 77"/>
                <a:gd name="T2" fmla="*/ 186 w 188"/>
                <a:gd name="T3" fmla="*/ 0 h 77"/>
                <a:gd name="T4" fmla="*/ 44 w 188"/>
                <a:gd name="T5" fmla="*/ 67 h 77"/>
                <a:gd name="T6" fmla="*/ 9 w 188"/>
                <a:gd name="T7" fmla="*/ 63 h 77"/>
                <a:gd name="T8" fmla="*/ 0 w 188"/>
                <a:gd name="T9" fmla="*/ 72 h 77"/>
                <a:gd name="T10" fmla="*/ 44 w 188"/>
                <a:gd name="T11" fmla="*/ 77 h 77"/>
                <a:gd name="T12" fmla="*/ 188 w 188"/>
                <a:gd name="T13" fmla="*/ 12 h 77"/>
                <a:gd name="T14" fmla="*/ 186 w 188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77">
                  <a:moveTo>
                    <a:pt x="186" y="0"/>
                  </a:moveTo>
                  <a:lnTo>
                    <a:pt x="186" y="0"/>
                  </a:lnTo>
                  <a:cubicBezTo>
                    <a:pt x="153" y="40"/>
                    <a:pt x="102" y="67"/>
                    <a:pt x="44" y="67"/>
                  </a:cubicBezTo>
                  <a:cubicBezTo>
                    <a:pt x="31" y="67"/>
                    <a:pt x="19" y="65"/>
                    <a:pt x="9" y="63"/>
                  </a:cubicBezTo>
                  <a:lnTo>
                    <a:pt x="0" y="72"/>
                  </a:lnTo>
                  <a:cubicBezTo>
                    <a:pt x="16" y="76"/>
                    <a:pt x="31" y="77"/>
                    <a:pt x="44" y="77"/>
                  </a:cubicBezTo>
                  <a:cubicBezTo>
                    <a:pt x="104" y="77"/>
                    <a:pt x="156" y="49"/>
                    <a:pt x="188" y="12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9"/>
            <p:cNvSpPr>
              <a:spLocks/>
            </p:cNvSpPr>
            <p:nvPr userDrawn="1"/>
          </p:nvSpPr>
          <p:spPr bwMode="auto">
            <a:xfrm>
              <a:off x="227013" y="4667250"/>
              <a:ext cx="306388" cy="260350"/>
            </a:xfrm>
            <a:custGeom>
              <a:avLst/>
              <a:gdLst>
                <a:gd name="T0" fmla="*/ 355 w 365"/>
                <a:gd name="T1" fmla="*/ 0 h 316"/>
                <a:gd name="T2" fmla="*/ 355 w 365"/>
                <a:gd name="T3" fmla="*/ 0 h 316"/>
                <a:gd name="T4" fmla="*/ 337 w 365"/>
                <a:gd name="T5" fmla="*/ 183 h 316"/>
                <a:gd name="T6" fmla="*/ 337 w 365"/>
                <a:gd name="T7" fmla="*/ 183 h 316"/>
                <a:gd name="T8" fmla="*/ 296 w 365"/>
                <a:gd name="T9" fmla="*/ 81 h 316"/>
                <a:gd name="T10" fmla="*/ 144 w 365"/>
                <a:gd name="T11" fmla="*/ 9 h 316"/>
                <a:gd name="T12" fmla="*/ 0 w 365"/>
                <a:gd name="T13" fmla="*/ 74 h 316"/>
                <a:gd name="T14" fmla="*/ 8 w 365"/>
                <a:gd name="T15" fmla="*/ 81 h 316"/>
                <a:gd name="T16" fmla="*/ 144 w 365"/>
                <a:gd name="T17" fmla="*/ 19 h 316"/>
                <a:gd name="T18" fmla="*/ 297 w 365"/>
                <a:gd name="T19" fmla="*/ 100 h 316"/>
                <a:gd name="T20" fmla="*/ 327 w 365"/>
                <a:gd name="T21" fmla="*/ 235 h 316"/>
                <a:gd name="T22" fmla="*/ 303 w 365"/>
                <a:gd name="T23" fmla="*/ 303 h 316"/>
                <a:gd name="T24" fmla="*/ 306 w 365"/>
                <a:gd name="T25" fmla="*/ 316 h 316"/>
                <a:gd name="T26" fmla="*/ 347 w 365"/>
                <a:gd name="T27" fmla="*/ 177 h 316"/>
                <a:gd name="T28" fmla="*/ 365 w 365"/>
                <a:gd name="T29" fmla="*/ 0 h 316"/>
                <a:gd name="T30" fmla="*/ 355 w 365"/>
                <a:gd name="T3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316">
                  <a:moveTo>
                    <a:pt x="355" y="0"/>
                  </a:moveTo>
                  <a:lnTo>
                    <a:pt x="355" y="0"/>
                  </a:lnTo>
                  <a:lnTo>
                    <a:pt x="337" y="183"/>
                  </a:lnTo>
                  <a:lnTo>
                    <a:pt x="337" y="183"/>
                  </a:lnTo>
                  <a:cubicBezTo>
                    <a:pt x="334" y="148"/>
                    <a:pt x="317" y="107"/>
                    <a:pt x="296" y="81"/>
                  </a:cubicBezTo>
                  <a:cubicBezTo>
                    <a:pt x="259" y="36"/>
                    <a:pt x="205" y="9"/>
                    <a:pt x="144" y="9"/>
                  </a:cubicBezTo>
                  <a:cubicBezTo>
                    <a:pt x="87" y="9"/>
                    <a:pt x="35" y="34"/>
                    <a:pt x="0" y="74"/>
                  </a:cubicBezTo>
                  <a:lnTo>
                    <a:pt x="8" y="81"/>
                  </a:lnTo>
                  <a:cubicBezTo>
                    <a:pt x="41" y="43"/>
                    <a:pt x="89" y="19"/>
                    <a:pt x="144" y="19"/>
                  </a:cubicBezTo>
                  <a:cubicBezTo>
                    <a:pt x="212" y="19"/>
                    <a:pt x="266" y="53"/>
                    <a:pt x="297" y="100"/>
                  </a:cubicBezTo>
                  <a:cubicBezTo>
                    <a:pt x="324" y="142"/>
                    <a:pt x="333" y="195"/>
                    <a:pt x="327" y="235"/>
                  </a:cubicBezTo>
                  <a:cubicBezTo>
                    <a:pt x="325" y="248"/>
                    <a:pt x="320" y="274"/>
                    <a:pt x="303" y="303"/>
                  </a:cubicBezTo>
                  <a:lnTo>
                    <a:pt x="306" y="316"/>
                  </a:lnTo>
                  <a:cubicBezTo>
                    <a:pt x="327" y="283"/>
                    <a:pt x="338" y="253"/>
                    <a:pt x="347" y="177"/>
                  </a:cubicBezTo>
                  <a:cubicBezTo>
                    <a:pt x="353" y="118"/>
                    <a:pt x="365" y="0"/>
                    <a:pt x="365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1"/>
            <p:cNvSpPr>
              <a:spLocks/>
            </p:cNvSpPr>
            <p:nvPr userDrawn="1"/>
          </p:nvSpPr>
          <p:spPr bwMode="auto">
            <a:xfrm>
              <a:off x="150813" y="4751388"/>
              <a:ext cx="60325" cy="66675"/>
            </a:xfrm>
            <a:custGeom>
              <a:avLst/>
              <a:gdLst>
                <a:gd name="T0" fmla="*/ 70 w 72"/>
                <a:gd name="T1" fmla="*/ 73 h 81"/>
                <a:gd name="T2" fmla="*/ 70 w 72"/>
                <a:gd name="T3" fmla="*/ 73 h 81"/>
                <a:gd name="T4" fmla="*/ 44 w 72"/>
                <a:gd name="T5" fmla="*/ 81 h 81"/>
                <a:gd name="T6" fmla="*/ 0 w 72"/>
                <a:gd name="T7" fmla="*/ 41 h 81"/>
                <a:gd name="T8" fmla="*/ 44 w 72"/>
                <a:gd name="T9" fmla="*/ 0 h 81"/>
                <a:gd name="T10" fmla="*/ 72 w 72"/>
                <a:gd name="T11" fmla="*/ 5 h 81"/>
                <a:gd name="T12" fmla="*/ 69 w 72"/>
                <a:gd name="T13" fmla="*/ 14 h 81"/>
                <a:gd name="T14" fmla="*/ 68 w 72"/>
                <a:gd name="T15" fmla="*/ 15 h 81"/>
                <a:gd name="T16" fmla="*/ 44 w 72"/>
                <a:gd name="T17" fmla="*/ 5 h 81"/>
                <a:gd name="T18" fmla="*/ 12 w 72"/>
                <a:gd name="T19" fmla="*/ 40 h 81"/>
                <a:gd name="T20" fmla="*/ 45 w 72"/>
                <a:gd name="T21" fmla="*/ 76 h 81"/>
                <a:gd name="T22" fmla="*/ 71 w 72"/>
                <a:gd name="T23" fmla="*/ 64 h 81"/>
                <a:gd name="T24" fmla="*/ 72 w 72"/>
                <a:gd name="T25" fmla="*/ 65 h 81"/>
                <a:gd name="T26" fmla="*/ 70 w 72"/>
                <a:gd name="T27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81">
                  <a:moveTo>
                    <a:pt x="70" y="73"/>
                  </a:moveTo>
                  <a:lnTo>
                    <a:pt x="70" y="73"/>
                  </a:lnTo>
                  <a:cubicBezTo>
                    <a:pt x="67" y="76"/>
                    <a:pt x="58" y="81"/>
                    <a:pt x="44" y="81"/>
                  </a:cubicBezTo>
                  <a:cubicBezTo>
                    <a:pt x="18" y="81"/>
                    <a:pt x="0" y="65"/>
                    <a:pt x="0" y="41"/>
                  </a:cubicBezTo>
                  <a:cubicBezTo>
                    <a:pt x="0" y="16"/>
                    <a:pt x="19" y="0"/>
                    <a:pt x="44" y="0"/>
                  </a:cubicBezTo>
                  <a:cubicBezTo>
                    <a:pt x="54" y="0"/>
                    <a:pt x="65" y="3"/>
                    <a:pt x="72" y="5"/>
                  </a:cubicBezTo>
                  <a:cubicBezTo>
                    <a:pt x="70" y="8"/>
                    <a:pt x="69" y="12"/>
                    <a:pt x="69" y="14"/>
                  </a:cubicBezTo>
                  <a:lnTo>
                    <a:pt x="68" y="15"/>
                  </a:lnTo>
                  <a:cubicBezTo>
                    <a:pt x="63" y="9"/>
                    <a:pt x="55" y="5"/>
                    <a:pt x="44" y="5"/>
                  </a:cubicBezTo>
                  <a:cubicBezTo>
                    <a:pt x="29" y="5"/>
                    <a:pt x="12" y="17"/>
                    <a:pt x="12" y="40"/>
                  </a:cubicBezTo>
                  <a:cubicBezTo>
                    <a:pt x="12" y="63"/>
                    <a:pt x="30" y="76"/>
                    <a:pt x="45" y="76"/>
                  </a:cubicBezTo>
                  <a:cubicBezTo>
                    <a:pt x="59" y="76"/>
                    <a:pt x="65" y="69"/>
                    <a:pt x="71" y="64"/>
                  </a:cubicBezTo>
                  <a:lnTo>
                    <a:pt x="72" y="65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"/>
            <p:cNvSpPr>
              <a:spLocks/>
            </p:cNvSpPr>
            <p:nvPr userDrawn="1"/>
          </p:nvSpPr>
          <p:spPr bwMode="auto">
            <a:xfrm>
              <a:off x="222250" y="4751388"/>
              <a:ext cx="41275" cy="65088"/>
            </a:xfrm>
            <a:custGeom>
              <a:avLst/>
              <a:gdLst>
                <a:gd name="T0" fmla="*/ 49 w 49"/>
                <a:gd name="T1" fmla="*/ 75 h 79"/>
                <a:gd name="T2" fmla="*/ 49 w 49"/>
                <a:gd name="T3" fmla="*/ 75 h 79"/>
                <a:gd name="T4" fmla="*/ 49 w 49"/>
                <a:gd name="T5" fmla="*/ 70 h 79"/>
                <a:gd name="T6" fmla="*/ 12 w 49"/>
                <a:gd name="T7" fmla="*/ 72 h 79"/>
                <a:gd name="T8" fmla="*/ 11 w 49"/>
                <a:gd name="T9" fmla="*/ 41 h 79"/>
                <a:gd name="T10" fmla="*/ 40 w 49"/>
                <a:gd name="T11" fmla="*/ 42 h 79"/>
                <a:gd name="T12" fmla="*/ 40 w 49"/>
                <a:gd name="T13" fmla="*/ 38 h 79"/>
                <a:gd name="T14" fmla="*/ 40 w 49"/>
                <a:gd name="T15" fmla="*/ 34 h 79"/>
                <a:gd name="T16" fmla="*/ 11 w 49"/>
                <a:gd name="T17" fmla="*/ 35 h 79"/>
                <a:gd name="T18" fmla="*/ 12 w 49"/>
                <a:gd name="T19" fmla="*/ 6 h 79"/>
                <a:gd name="T20" fmla="*/ 48 w 49"/>
                <a:gd name="T21" fmla="*/ 8 h 79"/>
                <a:gd name="T22" fmla="*/ 47 w 49"/>
                <a:gd name="T23" fmla="*/ 4 h 79"/>
                <a:gd name="T24" fmla="*/ 48 w 49"/>
                <a:gd name="T25" fmla="*/ 0 h 79"/>
                <a:gd name="T26" fmla="*/ 24 w 49"/>
                <a:gd name="T27" fmla="*/ 1 h 79"/>
                <a:gd name="T28" fmla="*/ 0 w 49"/>
                <a:gd name="T29" fmla="*/ 0 h 79"/>
                <a:gd name="T30" fmla="*/ 1 w 49"/>
                <a:gd name="T31" fmla="*/ 30 h 79"/>
                <a:gd name="T32" fmla="*/ 1 w 49"/>
                <a:gd name="T33" fmla="*/ 49 h 79"/>
                <a:gd name="T34" fmla="*/ 0 w 49"/>
                <a:gd name="T35" fmla="*/ 79 h 79"/>
                <a:gd name="T36" fmla="*/ 24 w 49"/>
                <a:gd name="T37" fmla="*/ 78 h 79"/>
                <a:gd name="T38" fmla="*/ 25 w 49"/>
                <a:gd name="T39" fmla="*/ 78 h 79"/>
                <a:gd name="T40" fmla="*/ 34 w 49"/>
                <a:gd name="T41" fmla="*/ 79 h 79"/>
                <a:gd name="T42" fmla="*/ 49 w 49"/>
                <a:gd name="T43" fmla="*/ 79 h 79"/>
                <a:gd name="T44" fmla="*/ 49 w 49"/>
                <a:gd name="T45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79">
                  <a:moveTo>
                    <a:pt x="49" y="75"/>
                  </a:moveTo>
                  <a:lnTo>
                    <a:pt x="49" y="75"/>
                  </a:lnTo>
                  <a:cubicBezTo>
                    <a:pt x="49" y="73"/>
                    <a:pt x="49" y="71"/>
                    <a:pt x="49" y="70"/>
                  </a:cubicBezTo>
                  <a:cubicBezTo>
                    <a:pt x="41" y="71"/>
                    <a:pt x="20" y="72"/>
                    <a:pt x="12" y="72"/>
                  </a:cubicBezTo>
                  <a:cubicBezTo>
                    <a:pt x="11" y="70"/>
                    <a:pt x="11" y="45"/>
                    <a:pt x="11" y="41"/>
                  </a:cubicBezTo>
                  <a:cubicBezTo>
                    <a:pt x="15" y="41"/>
                    <a:pt x="32" y="41"/>
                    <a:pt x="40" y="42"/>
                  </a:cubicBezTo>
                  <a:cubicBezTo>
                    <a:pt x="40" y="41"/>
                    <a:pt x="40" y="39"/>
                    <a:pt x="40" y="38"/>
                  </a:cubicBezTo>
                  <a:cubicBezTo>
                    <a:pt x="40" y="37"/>
                    <a:pt x="40" y="35"/>
                    <a:pt x="40" y="34"/>
                  </a:cubicBezTo>
                  <a:cubicBezTo>
                    <a:pt x="34" y="35"/>
                    <a:pt x="25" y="35"/>
                    <a:pt x="11" y="35"/>
                  </a:cubicBezTo>
                  <a:cubicBezTo>
                    <a:pt x="11" y="32"/>
                    <a:pt x="12" y="11"/>
                    <a:pt x="12" y="6"/>
                  </a:cubicBezTo>
                  <a:cubicBezTo>
                    <a:pt x="27" y="6"/>
                    <a:pt x="40" y="7"/>
                    <a:pt x="48" y="8"/>
                  </a:cubicBezTo>
                  <a:cubicBezTo>
                    <a:pt x="47" y="7"/>
                    <a:pt x="47" y="6"/>
                    <a:pt x="47" y="4"/>
                  </a:cubicBezTo>
                  <a:cubicBezTo>
                    <a:pt x="47" y="2"/>
                    <a:pt x="47" y="1"/>
                    <a:pt x="48" y="0"/>
                  </a:cubicBezTo>
                  <a:cubicBezTo>
                    <a:pt x="44" y="0"/>
                    <a:pt x="31" y="1"/>
                    <a:pt x="24" y="1"/>
                  </a:cubicBezTo>
                  <a:cubicBezTo>
                    <a:pt x="17" y="1"/>
                    <a:pt x="7" y="0"/>
                    <a:pt x="0" y="0"/>
                  </a:cubicBezTo>
                  <a:cubicBezTo>
                    <a:pt x="0" y="10"/>
                    <a:pt x="1" y="20"/>
                    <a:pt x="1" y="30"/>
                  </a:cubicBezTo>
                  <a:lnTo>
                    <a:pt x="1" y="49"/>
                  </a:lnTo>
                  <a:cubicBezTo>
                    <a:pt x="1" y="59"/>
                    <a:pt x="0" y="69"/>
                    <a:pt x="0" y="79"/>
                  </a:cubicBezTo>
                  <a:cubicBezTo>
                    <a:pt x="7" y="79"/>
                    <a:pt x="17" y="78"/>
                    <a:pt x="24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8" y="78"/>
                    <a:pt x="31" y="78"/>
                    <a:pt x="34" y="79"/>
                  </a:cubicBezTo>
                  <a:cubicBezTo>
                    <a:pt x="39" y="79"/>
                    <a:pt x="45" y="79"/>
                    <a:pt x="49" y="79"/>
                  </a:cubicBezTo>
                  <a:cubicBezTo>
                    <a:pt x="49" y="78"/>
                    <a:pt x="49" y="77"/>
                    <a:pt x="49" y="75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 noEditPoints="1"/>
            </p:cNvSpPr>
            <p:nvPr userDrawn="1"/>
          </p:nvSpPr>
          <p:spPr bwMode="auto">
            <a:xfrm>
              <a:off x="274638" y="4751388"/>
              <a:ext cx="50800" cy="65088"/>
            </a:xfrm>
            <a:custGeom>
              <a:avLst/>
              <a:gdLst>
                <a:gd name="T0" fmla="*/ 19 w 60"/>
                <a:gd name="T1" fmla="*/ 36 h 79"/>
                <a:gd name="T2" fmla="*/ 19 w 60"/>
                <a:gd name="T3" fmla="*/ 36 h 79"/>
                <a:gd name="T4" fmla="*/ 41 w 60"/>
                <a:gd name="T5" fmla="*/ 20 h 79"/>
                <a:gd name="T6" fmla="*/ 23 w 60"/>
                <a:gd name="T7" fmla="*/ 5 h 79"/>
                <a:gd name="T8" fmla="*/ 12 w 60"/>
                <a:gd name="T9" fmla="*/ 5 h 79"/>
                <a:gd name="T10" fmla="*/ 11 w 60"/>
                <a:gd name="T11" fmla="*/ 30 h 79"/>
                <a:gd name="T12" fmla="*/ 11 w 60"/>
                <a:gd name="T13" fmla="*/ 36 h 79"/>
                <a:gd name="T14" fmla="*/ 19 w 60"/>
                <a:gd name="T15" fmla="*/ 36 h 79"/>
                <a:gd name="T16" fmla="*/ 19 w 60"/>
                <a:gd name="T17" fmla="*/ 36 h 79"/>
                <a:gd name="T18" fmla="*/ 11 w 60"/>
                <a:gd name="T19" fmla="*/ 40 h 79"/>
                <a:gd name="T20" fmla="*/ 11 w 60"/>
                <a:gd name="T21" fmla="*/ 40 h 79"/>
                <a:gd name="T22" fmla="*/ 11 w 60"/>
                <a:gd name="T23" fmla="*/ 49 h 79"/>
                <a:gd name="T24" fmla="*/ 12 w 60"/>
                <a:gd name="T25" fmla="*/ 79 h 79"/>
                <a:gd name="T26" fmla="*/ 6 w 60"/>
                <a:gd name="T27" fmla="*/ 79 h 79"/>
                <a:gd name="T28" fmla="*/ 0 w 60"/>
                <a:gd name="T29" fmla="*/ 79 h 79"/>
                <a:gd name="T30" fmla="*/ 1 w 60"/>
                <a:gd name="T31" fmla="*/ 49 h 79"/>
                <a:gd name="T32" fmla="*/ 1 w 60"/>
                <a:gd name="T33" fmla="*/ 30 h 79"/>
                <a:gd name="T34" fmla="*/ 0 w 60"/>
                <a:gd name="T35" fmla="*/ 0 h 79"/>
                <a:gd name="T36" fmla="*/ 14 w 60"/>
                <a:gd name="T37" fmla="*/ 1 h 79"/>
                <a:gd name="T38" fmla="*/ 27 w 60"/>
                <a:gd name="T39" fmla="*/ 0 h 79"/>
                <a:gd name="T40" fmla="*/ 52 w 60"/>
                <a:gd name="T41" fmla="*/ 18 h 79"/>
                <a:gd name="T42" fmla="*/ 28 w 60"/>
                <a:gd name="T43" fmla="*/ 40 h 79"/>
                <a:gd name="T44" fmla="*/ 60 w 60"/>
                <a:gd name="T45" fmla="*/ 79 h 79"/>
                <a:gd name="T46" fmla="*/ 53 w 60"/>
                <a:gd name="T47" fmla="*/ 79 h 79"/>
                <a:gd name="T48" fmla="*/ 46 w 60"/>
                <a:gd name="T49" fmla="*/ 79 h 79"/>
                <a:gd name="T50" fmla="*/ 17 w 60"/>
                <a:gd name="T51" fmla="*/ 40 h 79"/>
                <a:gd name="T52" fmla="*/ 11 w 60"/>
                <a:gd name="T53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79">
                  <a:moveTo>
                    <a:pt x="19" y="36"/>
                  </a:moveTo>
                  <a:lnTo>
                    <a:pt x="19" y="36"/>
                  </a:lnTo>
                  <a:cubicBezTo>
                    <a:pt x="28" y="36"/>
                    <a:pt x="41" y="33"/>
                    <a:pt x="41" y="20"/>
                  </a:cubicBezTo>
                  <a:cubicBezTo>
                    <a:pt x="41" y="9"/>
                    <a:pt x="31" y="5"/>
                    <a:pt x="23" y="5"/>
                  </a:cubicBezTo>
                  <a:cubicBezTo>
                    <a:pt x="18" y="5"/>
                    <a:pt x="14" y="5"/>
                    <a:pt x="12" y="5"/>
                  </a:cubicBezTo>
                  <a:cubicBezTo>
                    <a:pt x="12" y="14"/>
                    <a:pt x="11" y="21"/>
                    <a:pt x="11" y="30"/>
                  </a:cubicBezTo>
                  <a:cubicBezTo>
                    <a:pt x="11" y="30"/>
                    <a:pt x="11" y="35"/>
                    <a:pt x="11" y="36"/>
                  </a:cubicBezTo>
                  <a:cubicBezTo>
                    <a:pt x="13" y="36"/>
                    <a:pt x="18" y="36"/>
                    <a:pt x="19" y="36"/>
                  </a:cubicBezTo>
                  <a:lnTo>
                    <a:pt x="19" y="36"/>
                  </a:lnTo>
                  <a:close/>
                  <a:moveTo>
                    <a:pt x="11" y="40"/>
                  </a:moveTo>
                  <a:lnTo>
                    <a:pt x="11" y="40"/>
                  </a:lnTo>
                  <a:lnTo>
                    <a:pt x="11" y="49"/>
                  </a:lnTo>
                  <a:cubicBezTo>
                    <a:pt x="11" y="59"/>
                    <a:pt x="12" y="69"/>
                    <a:pt x="12" y="79"/>
                  </a:cubicBezTo>
                  <a:cubicBezTo>
                    <a:pt x="10" y="79"/>
                    <a:pt x="7" y="79"/>
                    <a:pt x="6" y="79"/>
                  </a:cubicBezTo>
                  <a:cubicBezTo>
                    <a:pt x="5" y="79"/>
                    <a:pt x="2" y="79"/>
                    <a:pt x="0" y="79"/>
                  </a:cubicBezTo>
                  <a:cubicBezTo>
                    <a:pt x="0" y="69"/>
                    <a:pt x="1" y="59"/>
                    <a:pt x="1" y="49"/>
                  </a:cubicBezTo>
                  <a:lnTo>
                    <a:pt x="1" y="30"/>
                  </a:lnTo>
                  <a:cubicBezTo>
                    <a:pt x="1" y="20"/>
                    <a:pt x="0" y="10"/>
                    <a:pt x="0" y="0"/>
                  </a:cubicBezTo>
                  <a:cubicBezTo>
                    <a:pt x="4" y="0"/>
                    <a:pt x="10" y="1"/>
                    <a:pt x="14" y="1"/>
                  </a:cubicBezTo>
                  <a:cubicBezTo>
                    <a:pt x="18" y="1"/>
                    <a:pt x="23" y="0"/>
                    <a:pt x="27" y="0"/>
                  </a:cubicBezTo>
                  <a:cubicBezTo>
                    <a:pt x="40" y="0"/>
                    <a:pt x="52" y="4"/>
                    <a:pt x="52" y="18"/>
                  </a:cubicBezTo>
                  <a:cubicBezTo>
                    <a:pt x="52" y="34"/>
                    <a:pt x="37" y="39"/>
                    <a:pt x="28" y="40"/>
                  </a:cubicBezTo>
                  <a:cubicBezTo>
                    <a:pt x="34" y="47"/>
                    <a:pt x="54" y="72"/>
                    <a:pt x="60" y="79"/>
                  </a:cubicBezTo>
                  <a:cubicBezTo>
                    <a:pt x="58" y="79"/>
                    <a:pt x="54" y="79"/>
                    <a:pt x="53" y="79"/>
                  </a:cubicBezTo>
                  <a:cubicBezTo>
                    <a:pt x="52" y="79"/>
                    <a:pt x="48" y="79"/>
                    <a:pt x="46" y="79"/>
                  </a:cubicBezTo>
                  <a:cubicBezTo>
                    <a:pt x="41" y="72"/>
                    <a:pt x="27" y="50"/>
                    <a:pt x="17" y="40"/>
                  </a:cubicBezTo>
                  <a:cubicBezTo>
                    <a:pt x="17" y="40"/>
                    <a:pt x="11" y="40"/>
                    <a:pt x="11" y="40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 userDrawn="1"/>
          </p:nvSpPr>
          <p:spPr bwMode="auto">
            <a:xfrm>
              <a:off x="334963" y="4751388"/>
              <a:ext cx="58738" cy="66675"/>
            </a:xfrm>
            <a:custGeom>
              <a:avLst/>
              <a:gdLst>
                <a:gd name="T0" fmla="*/ 70 w 70"/>
                <a:gd name="T1" fmla="*/ 1 h 81"/>
                <a:gd name="T2" fmla="*/ 70 w 70"/>
                <a:gd name="T3" fmla="*/ 1 h 81"/>
                <a:gd name="T4" fmla="*/ 64 w 70"/>
                <a:gd name="T5" fmla="*/ 1 h 81"/>
                <a:gd name="T6" fmla="*/ 60 w 70"/>
                <a:gd name="T7" fmla="*/ 1 h 81"/>
                <a:gd name="T8" fmla="*/ 61 w 70"/>
                <a:gd name="T9" fmla="*/ 39 h 81"/>
                <a:gd name="T10" fmla="*/ 61 w 70"/>
                <a:gd name="T11" fmla="*/ 59 h 81"/>
                <a:gd name="T12" fmla="*/ 4 w 70"/>
                <a:gd name="T13" fmla="*/ 0 h 81"/>
                <a:gd name="T14" fmla="*/ 0 w 70"/>
                <a:gd name="T15" fmla="*/ 0 h 81"/>
                <a:gd name="T16" fmla="*/ 1 w 70"/>
                <a:gd name="T17" fmla="*/ 30 h 81"/>
                <a:gd name="T18" fmla="*/ 0 w 70"/>
                <a:gd name="T19" fmla="*/ 80 h 81"/>
                <a:gd name="T20" fmla="*/ 5 w 70"/>
                <a:gd name="T21" fmla="*/ 80 h 81"/>
                <a:gd name="T22" fmla="*/ 10 w 70"/>
                <a:gd name="T23" fmla="*/ 80 h 81"/>
                <a:gd name="T24" fmla="*/ 8 w 70"/>
                <a:gd name="T25" fmla="*/ 42 h 81"/>
                <a:gd name="T26" fmla="*/ 8 w 70"/>
                <a:gd name="T27" fmla="*/ 20 h 81"/>
                <a:gd name="T28" fmla="*/ 65 w 70"/>
                <a:gd name="T29" fmla="*/ 81 h 81"/>
                <a:gd name="T30" fmla="*/ 69 w 70"/>
                <a:gd name="T31" fmla="*/ 81 h 81"/>
                <a:gd name="T32" fmla="*/ 68 w 70"/>
                <a:gd name="T33" fmla="*/ 51 h 81"/>
                <a:gd name="T34" fmla="*/ 70 w 70"/>
                <a:gd name="T3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81">
                  <a:moveTo>
                    <a:pt x="70" y="1"/>
                  </a:moveTo>
                  <a:lnTo>
                    <a:pt x="70" y="1"/>
                  </a:lnTo>
                  <a:cubicBezTo>
                    <a:pt x="68" y="1"/>
                    <a:pt x="67" y="1"/>
                    <a:pt x="64" y="1"/>
                  </a:cubicBezTo>
                  <a:cubicBezTo>
                    <a:pt x="62" y="1"/>
                    <a:pt x="61" y="1"/>
                    <a:pt x="60" y="1"/>
                  </a:cubicBezTo>
                  <a:cubicBezTo>
                    <a:pt x="60" y="10"/>
                    <a:pt x="61" y="28"/>
                    <a:pt x="61" y="39"/>
                  </a:cubicBezTo>
                  <a:cubicBezTo>
                    <a:pt x="61" y="48"/>
                    <a:pt x="61" y="55"/>
                    <a:pt x="61" y="59"/>
                  </a:cubicBezTo>
                  <a:cubicBezTo>
                    <a:pt x="57" y="55"/>
                    <a:pt x="9" y="6"/>
                    <a:pt x="4" y="0"/>
                  </a:cubicBezTo>
                  <a:lnTo>
                    <a:pt x="0" y="0"/>
                  </a:lnTo>
                  <a:cubicBezTo>
                    <a:pt x="1" y="8"/>
                    <a:pt x="1" y="15"/>
                    <a:pt x="1" y="30"/>
                  </a:cubicBezTo>
                  <a:cubicBezTo>
                    <a:pt x="1" y="48"/>
                    <a:pt x="1" y="68"/>
                    <a:pt x="0" y="80"/>
                  </a:cubicBezTo>
                  <a:cubicBezTo>
                    <a:pt x="1" y="80"/>
                    <a:pt x="3" y="80"/>
                    <a:pt x="5" y="80"/>
                  </a:cubicBezTo>
                  <a:cubicBezTo>
                    <a:pt x="7" y="80"/>
                    <a:pt x="8" y="80"/>
                    <a:pt x="10" y="80"/>
                  </a:cubicBezTo>
                  <a:cubicBezTo>
                    <a:pt x="9" y="71"/>
                    <a:pt x="8" y="53"/>
                    <a:pt x="8" y="42"/>
                  </a:cubicBezTo>
                  <a:cubicBezTo>
                    <a:pt x="8" y="33"/>
                    <a:pt x="8" y="25"/>
                    <a:pt x="8" y="20"/>
                  </a:cubicBezTo>
                  <a:cubicBezTo>
                    <a:pt x="12" y="25"/>
                    <a:pt x="60" y="75"/>
                    <a:pt x="65" y="81"/>
                  </a:cubicBezTo>
                  <a:lnTo>
                    <a:pt x="69" y="81"/>
                  </a:lnTo>
                  <a:cubicBezTo>
                    <a:pt x="69" y="74"/>
                    <a:pt x="68" y="66"/>
                    <a:pt x="68" y="51"/>
                  </a:cubicBezTo>
                  <a:cubicBezTo>
                    <a:pt x="68" y="33"/>
                    <a:pt x="69" y="13"/>
                    <a:pt x="70" y="1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/>
            </p:cNvSpPr>
            <p:nvPr userDrawn="1"/>
          </p:nvSpPr>
          <p:spPr bwMode="auto">
            <a:xfrm>
              <a:off x="184150" y="4841875"/>
              <a:ext cx="33338" cy="79375"/>
            </a:xfrm>
            <a:custGeom>
              <a:avLst/>
              <a:gdLst>
                <a:gd name="T0" fmla="*/ 40 w 40"/>
                <a:gd name="T1" fmla="*/ 96 h 96"/>
                <a:gd name="T2" fmla="*/ 40 w 40"/>
                <a:gd name="T3" fmla="*/ 96 h 96"/>
                <a:gd name="T4" fmla="*/ 11 w 40"/>
                <a:gd name="T5" fmla="*/ 0 h 96"/>
                <a:gd name="T6" fmla="*/ 0 w 40"/>
                <a:gd name="T7" fmla="*/ 0 h 96"/>
                <a:gd name="T8" fmla="*/ 24 w 40"/>
                <a:gd name="T9" fmla="*/ 88 h 96"/>
                <a:gd name="T10" fmla="*/ 40 w 40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6">
                  <a:moveTo>
                    <a:pt x="40" y="96"/>
                  </a:moveTo>
                  <a:lnTo>
                    <a:pt x="40" y="96"/>
                  </a:lnTo>
                  <a:cubicBezTo>
                    <a:pt x="18" y="60"/>
                    <a:pt x="12" y="26"/>
                    <a:pt x="11" y="0"/>
                  </a:cubicBezTo>
                  <a:cubicBezTo>
                    <a:pt x="7" y="0"/>
                    <a:pt x="4" y="0"/>
                    <a:pt x="0" y="0"/>
                  </a:cubicBezTo>
                  <a:cubicBezTo>
                    <a:pt x="1" y="29"/>
                    <a:pt x="8" y="59"/>
                    <a:pt x="24" y="88"/>
                  </a:cubicBezTo>
                  <a:cubicBezTo>
                    <a:pt x="27" y="91"/>
                    <a:pt x="36" y="95"/>
                    <a:pt x="40" y="96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 userDrawn="1"/>
          </p:nvSpPr>
          <p:spPr bwMode="auto">
            <a:xfrm>
              <a:off x="114300" y="4627563"/>
              <a:ext cx="457200" cy="442913"/>
            </a:xfrm>
            <a:custGeom>
              <a:avLst/>
              <a:gdLst>
                <a:gd name="T0" fmla="*/ 544 w 544"/>
                <a:gd name="T1" fmla="*/ 2 h 537"/>
                <a:gd name="T2" fmla="*/ 544 w 544"/>
                <a:gd name="T3" fmla="*/ 2 h 537"/>
                <a:gd name="T4" fmla="*/ 203 w 544"/>
                <a:gd name="T5" fmla="*/ 0 h 537"/>
                <a:gd name="T6" fmla="*/ 179 w 544"/>
                <a:gd name="T7" fmla="*/ 1 h 537"/>
                <a:gd name="T8" fmla="*/ 0 w 544"/>
                <a:gd name="T9" fmla="*/ 194 h 537"/>
                <a:gd name="T10" fmla="*/ 20 w 544"/>
                <a:gd name="T11" fmla="*/ 297 h 537"/>
                <a:gd name="T12" fmla="*/ 55 w 544"/>
                <a:gd name="T13" fmla="*/ 419 h 537"/>
                <a:gd name="T14" fmla="*/ 65 w 544"/>
                <a:gd name="T15" fmla="*/ 419 h 537"/>
                <a:gd name="T16" fmla="*/ 27 w 544"/>
                <a:gd name="T17" fmla="*/ 290 h 537"/>
                <a:gd name="T18" fmla="*/ 28 w 544"/>
                <a:gd name="T19" fmla="*/ 290 h 537"/>
                <a:gd name="T20" fmla="*/ 193 w 544"/>
                <a:gd name="T21" fmla="*/ 388 h 537"/>
                <a:gd name="T22" fmla="*/ 299 w 544"/>
                <a:gd name="T23" fmla="*/ 356 h 537"/>
                <a:gd name="T24" fmla="*/ 299 w 544"/>
                <a:gd name="T25" fmla="*/ 357 h 537"/>
                <a:gd name="T26" fmla="*/ 129 w 544"/>
                <a:gd name="T27" fmla="*/ 537 h 537"/>
                <a:gd name="T28" fmla="*/ 142 w 544"/>
                <a:gd name="T29" fmla="*/ 537 h 537"/>
                <a:gd name="T30" fmla="*/ 302 w 544"/>
                <a:gd name="T31" fmla="*/ 367 h 537"/>
                <a:gd name="T32" fmla="*/ 356 w 544"/>
                <a:gd name="T33" fmla="*/ 302 h 537"/>
                <a:gd name="T34" fmla="*/ 387 w 544"/>
                <a:gd name="T35" fmla="*/ 199 h 537"/>
                <a:gd name="T36" fmla="*/ 388 w 544"/>
                <a:gd name="T37" fmla="*/ 199 h 537"/>
                <a:gd name="T38" fmla="*/ 462 w 544"/>
                <a:gd name="T39" fmla="*/ 537 h 537"/>
                <a:gd name="T40" fmla="*/ 473 w 544"/>
                <a:gd name="T41" fmla="*/ 537 h 537"/>
                <a:gd name="T42" fmla="*/ 398 w 544"/>
                <a:gd name="T43" fmla="*/ 203 h 537"/>
                <a:gd name="T44" fmla="*/ 357 w 544"/>
                <a:gd name="T45" fmla="*/ 90 h 537"/>
                <a:gd name="T46" fmla="*/ 340 w 544"/>
                <a:gd name="T47" fmla="*/ 83 h 537"/>
                <a:gd name="T48" fmla="*/ 378 w 544"/>
                <a:gd name="T49" fmla="*/ 194 h 537"/>
                <a:gd name="T50" fmla="*/ 195 w 544"/>
                <a:gd name="T51" fmla="*/ 378 h 537"/>
                <a:gd name="T52" fmla="*/ 11 w 544"/>
                <a:gd name="T53" fmla="*/ 194 h 537"/>
                <a:gd name="T54" fmla="*/ 195 w 544"/>
                <a:gd name="T55" fmla="*/ 10 h 537"/>
                <a:gd name="T56" fmla="*/ 313 w 544"/>
                <a:gd name="T57" fmla="*/ 54 h 537"/>
                <a:gd name="T58" fmla="*/ 333 w 544"/>
                <a:gd name="T59" fmla="*/ 58 h 537"/>
                <a:gd name="T60" fmla="*/ 333 w 544"/>
                <a:gd name="T61" fmla="*/ 58 h 537"/>
                <a:gd name="T62" fmla="*/ 249 w 544"/>
                <a:gd name="T63" fmla="*/ 9 h 537"/>
                <a:gd name="T64" fmla="*/ 249 w 544"/>
                <a:gd name="T65" fmla="*/ 9 h 537"/>
                <a:gd name="T66" fmla="*/ 544 w 544"/>
                <a:gd name="T67" fmla="*/ 11 h 537"/>
                <a:gd name="T68" fmla="*/ 544 w 544"/>
                <a:gd name="T69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4" h="537">
                  <a:moveTo>
                    <a:pt x="544" y="2"/>
                  </a:moveTo>
                  <a:lnTo>
                    <a:pt x="544" y="2"/>
                  </a:lnTo>
                  <a:cubicBezTo>
                    <a:pt x="544" y="2"/>
                    <a:pt x="286" y="0"/>
                    <a:pt x="203" y="0"/>
                  </a:cubicBezTo>
                  <a:cubicBezTo>
                    <a:pt x="190" y="0"/>
                    <a:pt x="182" y="1"/>
                    <a:pt x="179" y="1"/>
                  </a:cubicBezTo>
                  <a:cubicBezTo>
                    <a:pt x="77" y="7"/>
                    <a:pt x="1" y="97"/>
                    <a:pt x="0" y="194"/>
                  </a:cubicBezTo>
                  <a:cubicBezTo>
                    <a:pt x="0" y="222"/>
                    <a:pt x="8" y="254"/>
                    <a:pt x="20" y="297"/>
                  </a:cubicBezTo>
                  <a:cubicBezTo>
                    <a:pt x="36" y="354"/>
                    <a:pt x="55" y="419"/>
                    <a:pt x="55" y="419"/>
                  </a:cubicBezTo>
                  <a:lnTo>
                    <a:pt x="65" y="419"/>
                  </a:lnTo>
                  <a:lnTo>
                    <a:pt x="27" y="290"/>
                  </a:lnTo>
                  <a:lnTo>
                    <a:pt x="28" y="290"/>
                  </a:lnTo>
                  <a:cubicBezTo>
                    <a:pt x="56" y="344"/>
                    <a:pt x="120" y="388"/>
                    <a:pt x="193" y="388"/>
                  </a:cubicBezTo>
                  <a:cubicBezTo>
                    <a:pt x="233" y="388"/>
                    <a:pt x="270" y="377"/>
                    <a:pt x="299" y="356"/>
                  </a:cubicBezTo>
                  <a:lnTo>
                    <a:pt x="299" y="357"/>
                  </a:lnTo>
                  <a:lnTo>
                    <a:pt x="129" y="537"/>
                  </a:lnTo>
                  <a:lnTo>
                    <a:pt x="142" y="537"/>
                  </a:lnTo>
                  <a:cubicBezTo>
                    <a:pt x="142" y="537"/>
                    <a:pt x="262" y="410"/>
                    <a:pt x="302" y="367"/>
                  </a:cubicBezTo>
                  <a:cubicBezTo>
                    <a:pt x="333" y="334"/>
                    <a:pt x="349" y="313"/>
                    <a:pt x="356" y="302"/>
                  </a:cubicBezTo>
                  <a:cubicBezTo>
                    <a:pt x="364" y="289"/>
                    <a:pt x="388" y="253"/>
                    <a:pt x="387" y="199"/>
                  </a:cubicBezTo>
                  <a:lnTo>
                    <a:pt x="388" y="199"/>
                  </a:lnTo>
                  <a:lnTo>
                    <a:pt x="462" y="537"/>
                  </a:lnTo>
                  <a:lnTo>
                    <a:pt x="473" y="537"/>
                  </a:lnTo>
                  <a:cubicBezTo>
                    <a:pt x="473" y="537"/>
                    <a:pt x="410" y="261"/>
                    <a:pt x="398" y="203"/>
                  </a:cubicBezTo>
                  <a:cubicBezTo>
                    <a:pt x="386" y="146"/>
                    <a:pt x="372" y="111"/>
                    <a:pt x="357" y="90"/>
                  </a:cubicBezTo>
                  <a:cubicBezTo>
                    <a:pt x="352" y="87"/>
                    <a:pt x="344" y="84"/>
                    <a:pt x="340" y="83"/>
                  </a:cubicBezTo>
                  <a:cubicBezTo>
                    <a:pt x="362" y="111"/>
                    <a:pt x="378" y="152"/>
                    <a:pt x="378" y="194"/>
                  </a:cubicBezTo>
                  <a:cubicBezTo>
                    <a:pt x="378" y="295"/>
                    <a:pt x="296" y="378"/>
                    <a:pt x="195" y="378"/>
                  </a:cubicBezTo>
                  <a:cubicBezTo>
                    <a:pt x="93" y="378"/>
                    <a:pt x="11" y="295"/>
                    <a:pt x="11" y="194"/>
                  </a:cubicBezTo>
                  <a:cubicBezTo>
                    <a:pt x="11" y="92"/>
                    <a:pt x="94" y="10"/>
                    <a:pt x="195" y="10"/>
                  </a:cubicBezTo>
                  <a:cubicBezTo>
                    <a:pt x="240" y="10"/>
                    <a:pt x="281" y="27"/>
                    <a:pt x="313" y="54"/>
                  </a:cubicBezTo>
                  <a:cubicBezTo>
                    <a:pt x="320" y="55"/>
                    <a:pt x="328" y="56"/>
                    <a:pt x="333" y="58"/>
                  </a:cubicBezTo>
                  <a:lnTo>
                    <a:pt x="333" y="58"/>
                  </a:lnTo>
                  <a:cubicBezTo>
                    <a:pt x="310" y="35"/>
                    <a:pt x="281" y="18"/>
                    <a:pt x="249" y="9"/>
                  </a:cubicBezTo>
                  <a:cubicBezTo>
                    <a:pt x="249" y="9"/>
                    <a:pt x="249" y="9"/>
                    <a:pt x="249" y="9"/>
                  </a:cubicBezTo>
                  <a:lnTo>
                    <a:pt x="544" y="11"/>
                  </a:lnTo>
                  <a:lnTo>
                    <a:pt x="544" y="2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 userDrawn="1"/>
          </p:nvSpPr>
          <p:spPr bwMode="auto">
            <a:xfrm>
              <a:off x="223838" y="4943475"/>
              <a:ext cx="76200" cy="47625"/>
            </a:xfrm>
            <a:custGeom>
              <a:avLst/>
              <a:gdLst>
                <a:gd name="T0" fmla="*/ 19 w 90"/>
                <a:gd name="T1" fmla="*/ 6 h 57"/>
                <a:gd name="T2" fmla="*/ 19 w 90"/>
                <a:gd name="T3" fmla="*/ 6 h 57"/>
                <a:gd name="T4" fmla="*/ 0 w 90"/>
                <a:gd name="T5" fmla="*/ 0 h 57"/>
                <a:gd name="T6" fmla="*/ 82 w 90"/>
                <a:gd name="T7" fmla="*/ 57 h 57"/>
                <a:gd name="T8" fmla="*/ 90 w 90"/>
                <a:gd name="T9" fmla="*/ 49 h 57"/>
                <a:gd name="T10" fmla="*/ 19 w 90"/>
                <a:gd name="T11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19" y="6"/>
                  </a:moveTo>
                  <a:lnTo>
                    <a:pt x="19" y="6"/>
                  </a:lnTo>
                  <a:cubicBezTo>
                    <a:pt x="13" y="5"/>
                    <a:pt x="4" y="2"/>
                    <a:pt x="0" y="0"/>
                  </a:cubicBezTo>
                  <a:cubicBezTo>
                    <a:pt x="22" y="25"/>
                    <a:pt x="52" y="46"/>
                    <a:pt x="82" y="57"/>
                  </a:cubicBezTo>
                  <a:lnTo>
                    <a:pt x="90" y="49"/>
                  </a:lnTo>
                  <a:cubicBezTo>
                    <a:pt x="57" y="38"/>
                    <a:pt x="34" y="20"/>
                    <a:pt x="19" y="6"/>
                  </a:cubicBez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"/>
            <p:cNvSpPr>
              <a:spLocks/>
            </p:cNvSpPr>
            <p:nvPr userDrawn="1"/>
          </p:nvSpPr>
          <p:spPr bwMode="auto">
            <a:xfrm>
              <a:off x="311150" y="4935538"/>
              <a:ext cx="158750" cy="65088"/>
            </a:xfrm>
            <a:custGeom>
              <a:avLst/>
              <a:gdLst>
                <a:gd name="T0" fmla="*/ 186 w 188"/>
                <a:gd name="T1" fmla="*/ 0 h 78"/>
                <a:gd name="T2" fmla="*/ 186 w 188"/>
                <a:gd name="T3" fmla="*/ 0 h 78"/>
                <a:gd name="T4" fmla="*/ 43 w 188"/>
                <a:gd name="T5" fmla="*/ 67 h 78"/>
                <a:gd name="T6" fmla="*/ 8 w 188"/>
                <a:gd name="T7" fmla="*/ 64 h 78"/>
                <a:gd name="T8" fmla="*/ 0 w 188"/>
                <a:gd name="T9" fmla="*/ 73 h 78"/>
                <a:gd name="T10" fmla="*/ 44 w 188"/>
                <a:gd name="T11" fmla="*/ 78 h 78"/>
                <a:gd name="T12" fmla="*/ 188 w 188"/>
                <a:gd name="T13" fmla="*/ 13 h 78"/>
                <a:gd name="T14" fmla="*/ 186 w 188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78">
                  <a:moveTo>
                    <a:pt x="186" y="0"/>
                  </a:moveTo>
                  <a:lnTo>
                    <a:pt x="186" y="0"/>
                  </a:lnTo>
                  <a:cubicBezTo>
                    <a:pt x="153" y="40"/>
                    <a:pt x="102" y="67"/>
                    <a:pt x="43" y="67"/>
                  </a:cubicBezTo>
                  <a:cubicBezTo>
                    <a:pt x="31" y="67"/>
                    <a:pt x="19" y="66"/>
                    <a:pt x="8" y="64"/>
                  </a:cubicBezTo>
                  <a:lnTo>
                    <a:pt x="0" y="73"/>
                  </a:lnTo>
                  <a:cubicBezTo>
                    <a:pt x="16" y="76"/>
                    <a:pt x="30" y="78"/>
                    <a:pt x="44" y="78"/>
                  </a:cubicBezTo>
                  <a:cubicBezTo>
                    <a:pt x="104" y="78"/>
                    <a:pt x="156" y="50"/>
                    <a:pt x="188" y="13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"/>
            <p:cNvSpPr>
              <a:spLocks/>
            </p:cNvSpPr>
            <p:nvPr userDrawn="1"/>
          </p:nvSpPr>
          <p:spPr bwMode="auto">
            <a:xfrm>
              <a:off x="225425" y="4667250"/>
              <a:ext cx="307975" cy="261938"/>
            </a:xfrm>
            <a:custGeom>
              <a:avLst/>
              <a:gdLst>
                <a:gd name="T0" fmla="*/ 356 w 366"/>
                <a:gd name="T1" fmla="*/ 0 h 317"/>
                <a:gd name="T2" fmla="*/ 356 w 366"/>
                <a:gd name="T3" fmla="*/ 0 h 317"/>
                <a:gd name="T4" fmla="*/ 338 w 366"/>
                <a:gd name="T5" fmla="*/ 183 h 317"/>
                <a:gd name="T6" fmla="*/ 338 w 366"/>
                <a:gd name="T7" fmla="*/ 183 h 317"/>
                <a:gd name="T8" fmla="*/ 297 w 366"/>
                <a:gd name="T9" fmla="*/ 81 h 317"/>
                <a:gd name="T10" fmla="*/ 145 w 366"/>
                <a:gd name="T11" fmla="*/ 8 h 317"/>
                <a:gd name="T12" fmla="*/ 0 w 366"/>
                <a:gd name="T13" fmla="*/ 74 h 317"/>
                <a:gd name="T14" fmla="*/ 8 w 366"/>
                <a:gd name="T15" fmla="*/ 81 h 317"/>
                <a:gd name="T16" fmla="*/ 145 w 366"/>
                <a:gd name="T17" fmla="*/ 18 h 317"/>
                <a:gd name="T18" fmla="*/ 298 w 366"/>
                <a:gd name="T19" fmla="*/ 100 h 317"/>
                <a:gd name="T20" fmla="*/ 328 w 366"/>
                <a:gd name="T21" fmla="*/ 235 h 317"/>
                <a:gd name="T22" fmla="*/ 304 w 366"/>
                <a:gd name="T23" fmla="*/ 303 h 317"/>
                <a:gd name="T24" fmla="*/ 307 w 366"/>
                <a:gd name="T25" fmla="*/ 317 h 317"/>
                <a:gd name="T26" fmla="*/ 348 w 366"/>
                <a:gd name="T27" fmla="*/ 177 h 317"/>
                <a:gd name="T28" fmla="*/ 366 w 366"/>
                <a:gd name="T29" fmla="*/ 0 h 317"/>
                <a:gd name="T30" fmla="*/ 356 w 366"/>
                <a:gd name="T3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6" h="317">
                  <a:moveTo>
                    <a:pt x="356" y="0"/>
                  </a:moveTo>
                  <a:lnTo>
                    <a:pt x="356" y="0"/>
                  </a:lnTo>
                  <a:lnTo>
                    <a:pt x="338" y="183"/>
                  </a:lnTo>
                  <a:lnTo>
                    <a:pt x="338" y="183"/>
                  </a:lnTo>
                  <a:cubicBezTo>
                    <a:pt x="335" y="148"/>
                    <a:pt x="318" y="107"/>
                    <a:pt x="297" y="81"/>
                  </a:cubicBezTo>
                  <a:cubicBezTo>
                    <a:pt x="260" y="36"/>
                    <a:pt x="206" y="8"/>
                    <a:pt x="145" y="8"/>
                  </a:cubicBezTo>
                  <a:cubicBezTo>
                    <a:pt x="87" y="8"/>
                    <a:pt x="36" y="34"/>
                    <a:pt x="0" y="74"/>
                  </a:cubicBezTo>
                  <a:lnTo>
                    <a:pt x="8" y="81"/>
                  </a:lnTo>
                  <a:cubicBezTo>
                    <a:pt x="42" y="43"/>
                    <a:pt x="90" y="18"/>
                    <a:pt x="145" y="18"/>
                  </a:cubicBezTo>
                  <a:cubicBezTo>
                    <a:pt x="213" y="18"/>
                    <a:pt x="267" y="53"/>
                    <a:pt x="298" y="100"/>
                  </a:cubicBezTo>
                  <a:cubicBezTo>
                    <a:pt x="326" y="142"/>
                    <a:pt x="335" y="195"/>
                    <a:pt x="328" y="235"/>
                  </a:cubicBezTo>
                  <a:cubicBezTo>
                    <a:pt x="326" y="248"/>
                    <a:pt x="321" y="274"/>
                    <a:pt x="304" y="303"/>
                  </a:cubicBezTo>
                  <a:lnTo>
                    <a:pt x="307" y="317"/>
                  </a:lnTo>
                  <a:cubicBezTo>
                    <a:pt x="328" y="283"/>
                    <a:pt x="339" y="253"/>
                    <a:pt x="348" y="177"/>
                  </a:cubicBezTo>
                  <a:cubicBezTo>
                    <a:pt x="355" y="118"/>
                    <a:pt x="366" y="0"/>
                    <a:pt x="366" y="0"/>
                  </a:cubicBezTo>
                  <a:lnTo>
                    <a:pt x="356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7" r:id="rId9"/>
    <p:sldLayoutId id="2147483674" r:id="rId10"/>
    <p:sldLayoutId id="214748368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Tape Services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543887" cy="3500566"/>
          </a:xfrm>
        </p:spPr>
        <p:txBody>
          <a:bodyPr>
            <a:noAutofit/>
          </a:bodyPr>
          <a:lstStyle/>
          <a:p>
            <a:r>
              <a:rPr lang="en-GB" sz="1800" dirty="0"/>
              <a:t>Data:</a:t>
            </a:r>
          </a:p>
          <a:p>
            <a:pPr lvl="1"/>
            <a:r>
              <a:rPr lang="en-GB" sz="1400" dirty="0"/>
              <a:t>~120 PB </a:t>
            </a:r>
            <a:r>
              <a:rPr lang="en-GB" sz="1400" dirty="0" smtClean="0"/>
              <a:t>physics data </a:t>
            </a:r>
            <a:r>
              <a:rPr lang="en-GB" sz="1400" dirty="0"/>
              <a:t>(CASTOR)</a:t>
            </a:r>
          </a:p>
          <a:p>
            <a:pPr lvl="1"/>
            <a:r>
              <a:rPr lang="en-GB" sz="1400" dirty="0"/>
              <a:t>~10 PB backup (TSM)</a:t>
            </a:r>
          </a:p>
          <a:p>
            <a:r>
              <a:rPr lang="en-GB" sz="1800" dirty="0"/>
              <a:t>Tape libraries:</a:t>
            </a:r>
          </a:p>
          <a:p>
            <a:pPr lvl="1"/>
            <a:r>
              <a:rPr lang="en-GB" sz="1400" dirty="0"/>
              <a:t>IBM TS3500 (3+2)</a:t>
            </a:r>
          </a:p>
          <a:p>
            <a:pPr lvl="1"/>
            <a:r>
              <a:rPr lang="en-GB" sz="1400" dirty="0"/>
              <a:t>Oracle SL8500 (4)</a:t>
            </a:r>
          </a:p>
          <a:p>
            <a:r>
              <a:rPr lang="en-GB" sz="1800" dirty="0"/>
              <a:t>Tape drives:</a:t>
            </a:r>
          </a:p>
          <a:p>
            <a:pPr lvl="1"/>
            <a:r>
              <a:rPr lang="en-GB" sz="1400" dirty="0"/>
              <a:t>~100 archive </a:t>
            </a:r>
          </a:p>
          <a:p>
            <a:r>
              <a:rPr lang="en-GB" sz="1800" dirty="0"/>
              <a:t>Capacity:</a:t>
            </a:r>
          </a:p>
          <a:p>
            <a:pPr lvl="1"/>
            <a:r>
              <a:rPr lang="en-GB" sz="1400" dirty="0"/>
              <a:t>~70 000 slots</a:t>
            </a:r>
          </a:p>
          <a:p>
            <a:pPr lvl="1"/>
            <a:r>
              <a:rPr lang="en-GB" sz="1400" dirty="0"/>
              <a:t>~25 000 tapes</a:t>
            </a:r>
          </a:p>
          <a:p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087" y="1759226"/>
            <a:ext cx="5054503" cy="3255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89310" y="1890181"/>
            <a:ext cx="4296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Data on tape (2008-2015)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3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Do we need tapes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907389"/>
            <a:ext cx="6170141" cy="3500566"/>
          </a:xfrm>
        </p:spPr>
        <p:txBody>
          <a:bodyPr>
            <a:noAutofit/>
          </a:bodyPr>
          <a:lstStyle/>
          <a:p>
            <a:r>
              <a:rPr lang="en-US" sz="1500" dirty="0"/>
              <a:t>Tapes have a bad reputation in some use cases</a:t>
            </a:r>
          </a:p>
          <a:p>
            <a:pPr lvl="1"/>
            <a:r>
              <a:rPr lang="en-US" sz="1350" dirty="0"/>
              <a:t>Slow in random access mode</a:t>
            </a:r>
          </a:p>
          <a:p>
            <a:pPr lvl="2"/>
            <a:r>
              <a:rPr lang="en-US" sz="1200" dirty="0"/>
              <a:t>high latency in mounting process and when seeking data (F-FWD, REW)</a:t>
            </a:r>
          </a:p>
          <a:p>
            <a:pPr lvl="1"/>
            <a:r>
              <a:rPr lang="en-US" sz="1350" dirty="0"/>
              <a:t>Inefficient for small files (in some cases)</a:t>
            </a:r>
          </a:p>
          <a:p>
            <a:pPr lvl="1"/>
            <a:r>
              <a:rPr lang="en-US" sz="1350" dirty="0"/>
              <a:t>Comparable cost per (</a:t>
            </a:r>
            <a:r>
              <a:rPr lang="en-US" sz="1350" dirty="0" err="1"/>
              <a:t>peta</a:t>
            </a:r>
            <a:r>
              <a:rPr lang="en-US" sz="1350" dirty="0"/>
              <a:t>)byte as hard disks</a:t>
            </a:r>
          </a:p>
          <a:p>
            <a:endParaRPr lang="en-GB" sz="15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6246186" y="1631043"/>
            <a:ext cx="1644728" cy="832695"/>
            <a:chOff x="3297860" y="5571979"/>
            <a:chExt cx="1883073" cy="953365"/>
          </a:xfrm>
        </p:grpSpPr>
        <p:pic>
          <p:nvPicPr>
            <p:cNvPr id="4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97860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2127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06394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10661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14928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48571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2838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7105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1372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65639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992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03549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07816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20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6350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499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54260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8527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627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67061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07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49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09238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135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77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514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56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9950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642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84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5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63866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8133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3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666" y="6221077"/>
              <a:ext cx="304267" cy="3042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833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10574" y="4461960"/>
            <a:ext cx="980340" cy="627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Do we need tapes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907389"/>
            <a:ext cx="6170141" cy="3500566"/>
          </a:xfrm>
        </p:spPr>
        <p:txBody>
          <a:bodyPr>
            <a:noAutofit/>
          </a:bodyPr>
          <a:lstStyle/>
          <a:p>
            <a:r>
              <a:rPr lang="en-US" sz="1500" dirty="0"/>
              <a:t>Tapes have a bad reputation in some use cases</a:t>
            </a:r>
          </a:p>
          <a:p>
            <a:pPr lvl="1"/>
            <a:r>
              <a:rPr lang="en-US" sz="1350" dirty="0"/>
              <a:t>Slow in random access mode</a:t>
            </a:r>
          </a:p>
          <a:p>
            <a:pPr lvl="2"/>
            <a:r>
              <a:rPr lang="en-US" sz="1200" dirty="0"/>
              <a:t>high latency in mounting process and when seeking data (F-FWD, REW)</a:t>
            </a:r>
          </a:p>
          <a:p>
            <a:pPr lvl="1"/>
            <a:r>
              <a:rPr lang="en-US" sz="1350" dirty="0"/>
              <a:t>Inefficient for small files (in some cases)</a:t>
            </a:r>
          </a:p>
          <a:p>
            <a:pPr lvl="1"/>
            <a:r>
              <a:rPr lang="en-US" sz="1350" dirty="0"/>
              <a:t>Comparable cost per (</a:t>
            </a:r>
            <a:r>
              <a:rPr lang="en-US" sz="1350" dirty="0" err="1"/>
              <a:t>peta</a:t>
            </a:r>
            <a:r>
              <a:rPr lang="en-US" sz="1350" dirty="0"/>
              <a:t>)byte as hard disks</a:t>
            </a:r>
          </a:p>
          <a:p>
            <a:r>
              <a:rPr lang="en-US" sz="1500" dirty="0"/>
              <a:t>Tapes have also some advantages</a:t>
            </a:r>
          </a:p>
          <a:p>
            <a:pPr lvl="1"/>
            <a:r>
              <a:rPr lang="en-US" sz="1350" dirty="0"/>
              <a:t>Fast in sequential access mode</a:t>
            </a:r>
          </a:p>
          <a:p>
            <a:pPr lvl="2"/>
            <a:r>
              <a:rPr lang="en-US" sz="1200" dirty="0"/>
              <a:t>&gt; 2x faster than disk, with physical read after write verification (4x faster)</a:t>
            </a:r>
          </a:p>
          <a:p>
            <a:pPr lvl="1"/>
            <a:r>
              <a:rPr lang="en-US" sz="1350" dirty="0"/>
              <a:t>Several orders of magnitude more reliable than disks</a:t>
            </a:r>
          </a:p>
          <a:p>
            <a:pPr lvl="2"/>
            <a:r>
              <a:rPr lang="en-US" sz="1200" dirty="0"/>
              <a:t>Few hundreds GB loss per year on 80 PB raw tape repository</a:t>
            </a:r>
          </a:p>
          <a:p>
            <a:pPr lvl="2"/>
            <a:r>
              <a:rPr lang="en-US" sz="1200" dirty="0"/>
              <a:t>Few hundreds TB loss per year on 50 PB raw disk repository</a:t>
            </a:r>
          </a:p>
          <a:p>
            <a:pPr lvl="1"/>
            <a:r>
              <a:rPr lang="en-US" sz="1350" dirty="0"/>
              <a:t>No </a:t>
            </a:r>
            <a:r>
              <a:rPr lang="en-US" sz="1350" dirty="0">
                <a:solidFill>
                  <a:srgbClr val="FF0000"/>
                </a:solidFill>
              </a:rPr>
              <a:t>power required </a:t>
            </a:r>
            <a:r>
              <a:rPr lang="en-US" sz="1350" dirty="0"/>
              <a:t>to preserve the data</a:t>
            </a:r>
          </a:p>
          <a:p>
            <a:pPr lvl="1"/>
            <a:r>
              <a:rPr lang="en-US" sz="1350" dirty="0"/>
              <a:t>Less physical volume required per (</a:t>
            </a:r>
            <a:r>
              <a:rPr lang="en-US" sz="1350" dirty="0" err="1"/>
              <a:t>peta</a:t>
            </a:r>
            <a:r>
              <a:rPr lang="en-US" sz="1350" dirty="0"/>
              <a:t>)byte</a:t>
            </a:r>
          </a:p>
          <a:p>
            <a:pPr lvl="1"/>
            <a:r>
              <a:rPr lang="en-US" sz="1350" dirty="0"/>
              <a:t>Inefficiency for small files issue resolved by recent developments</a:t>
            </a:r>
          </a:p>
          <a:p>
            <a:pPr lvl="1"/>
            <a:r>
              <a:rPr lang="en-US" sz="1350" dirty="0">
                <a:solidFill>
                  <a:srgbClr val="FF0000"/>
                </a:solidFill>
              </a:rPr>
              <a:t>Cannot be deleted in few minutes</a:t>
            </a:r>
          </a:p>
          <a:p>
            <a:r>
              <a:rPr lang="en-US" sz="1500" dirty="0"/>
              <a:t>Bottom line: if not used for random access, tapes have a clear role in the architecture</a:t>
            </a:r>
          </a:p>
          <a:p>
            <a:endParaRPr lang="en-GB" sz="15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6246186" y="1631043"/>
            <a:ext cx="1644728" cy="832695"/>
            <a:chOff x="3297860" y="5571979"/>
            <a:chExt cx="1883073" cy="953365"/>
          </a:xfrm>
        </p:grpSpPr>
        <p:pic>
          <p:nvPicPr>
            <p:cNvPr id="4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97860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2127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06394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10661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14928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48571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2838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7105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1372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65639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992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03549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07816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20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6350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499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54260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8527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627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67061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07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49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09238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135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77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514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56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9950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642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84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5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63866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8133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3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666" y="6221077"/>
              <a:ext cx="304267" cy="3042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3259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mtClean="0"/>
              <a:t>Data Management solves the following problems</a:t>
            </a:r>
          </a:p>
          <a:p>
            <a:pPr lvl="1"/>
            <a:r>
              <a:rPr lang="en-GB" smtClean="0"/>
              <a:t>Data reliability</a:t>
            </a:r>
          </a:p>
          <a:p>
            <a:pPr lvl="1"/>
            <a:r>
              <a:rPr lang="en-GB" smtClean="0"/>
              <a:t>Access control</a:t>
            </a:r>
          </a:p>
          <a:p>
            <a:pPr lvl="1"/>
            <a:r>
              <a:rPr lang="en-GB" smtClean="0"/>
              <a:t>Data distribution</a:t>
            </a:r>
          </a:p>
          <a:p>
            <a:pPr lvl="1"/>
            <a:r>
              <a:rPr lang="en-GB" smtClean="0"/>
              <a:t>Data archives, history, long term preservation</a:t>
            </a:r>
          </a:p>
          <a:p>
            <a:pPr lvl="1"/>
            <a:r>
              <a:rPr lang="en-GB" smtClean="0"/>
              <a:t>In general:</a:t>
            </a:r>
          </a:p>
          <a:p>
            <a:pPr lvl="2"/>
            <a:r>
              <a:rPr lang="en-GB" smtClean="0"/>
              <a:t>Empower the implementation of a workflow for data processing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3875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46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Roles Storage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Three main roles</a:t>
            </a:r>
          </a:p>
          <a:p>
            <a:pPr lvl="1"/>
            <a:r>
              <a:rPr lang="en-US" sz="2400" dirty="0" smtClean="0"/>
              <a:t>Storage (store the data)</a:t>
            </a:r>
          </a:p>
          <a:p>
            <a:pPr lvl="1"/>
            <a:r>
              <a:rPr lang="en-US" sz="2400" dirty="0" smtClean="0"/>
              <a:t>Distribution (ensure that data is accessible)</a:t>
            </a:r>
          </a:p>
          <a:p>
            <a:pPr lvl="1"/>
            <a:r>
              <a:rPr lang="en-US" sz="2400" dirty="0" smtClean="0"/>
              <a:t>Preservation (ensure that data is not lost)</a:t>
            </a:r>
            <a:endParaRPr lang="en-GB" sz="2400" dirty="0"/>
          </a:p>
        </p:txBody>
      </p:sp>
      <p:sp>
        <p:nvSpPr>
          <p:cNvPr id="35" name="TextBox 34"/>
          <p:cNvSpPr txBox="1"/>
          <p:nvPr/>
        </p:nvSpPr>
        <p:spPr>
          <a:xfrm rot="20831747">
            <a:off x="4649541" y="1310748"/>
            <a:ext cx="21515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Size in PB + performance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20831747">
            <a:off x="6828424" y="1864306"/>
            <a:ext cx="9990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Availability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20831747">
            <a:off x="6777503" y="2325872"/>
            <a:ext cx="9252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Reliability</a:t>
            </a:r>
            <a:endParaRPr lang="en-GB" sz="13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4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“Why” data management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Data Management solves the following problems</a:t>
            </a:r>
          </a:p>
          <a:p>
            <a:pPr lvl="1"/>
            <a:r>
              <a:rPr lang="en-GB" sz="2000" dirty="0" smtClean="0"/>
              <a:t>Data reliability</a:t>
            </a:r>
          </a:p>
          <a:p>
            <a:pPr lvl="1"/>
            <a:r>
              <a:rPr lang="en-GB" sz="2000" dirty="0" smtClean="0"/>
              <a:t>Access control</a:t>
            </a:r>
          </a:p>
          <a:p>
            <a:pPr lvl="1"/>
            <a:r>
              <a:rPr lang="en-GB" sz="2000" dirty="0" smtClean="0"/>
              <a:t>Data distribution</a:t>
            </a:r>
          </a:p>
          <a:p>
            <a:pPr lvl="1"/>
            <a:r>
              <a:rPr lang="en-GB" sz="2000" dirty="0" smtClean="0"/>
              <a:t>Data archives, history, long term preservation</a:t>
            </a:r>
          </a:p>
          <a:p>
            <a:pPr lvl="1"/>
            <a:r>
              <a:rPr lang="en-GB" sz="2000" dirty="0" smtClean="0"/>
              <a:t>In general:</a:t>
            </a:r>
          </a:p>
          <a:p>
            <a:pPr lvl="2"/>
            <a:r>
              <a:rPr lang="en-GB" sz="2000" dirty="0" smtClean="0"/>
              <a:t>Empower the implementation of a workflow for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79181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7"/>
          <p:cNvSpPr txBox="1">
            <a:spLocks noChangeArrowheads="1"/>
          </p:cNvSpPr>
          <p:nvPr/>
        </p:nvSpPr>
        <p:spPr>
          <a:xfrm>
            <a:off x="1143000" y="171450"/>
            <a:ext cx="6858000" cy="514350"/>
          </a:xfrm>
          <a:prstGeom prst="rect">
            <a:avLst/>
          </a:prstGeom>
          <a:effectLst>
            <a:glow rad="127000">
              <a:schemeClr val="accent6">
                <a:lumMod val="50000"/>
              </a:schemeClr>
            </a:glow>
            <a:outerShdw blurRad="63500" dist="38099" dir="2700000" algn="ctr" rotWithShape="0">
              <a:schemeClr val="accent6">
                <a:lumMod val="50000"/>
                <a:alpha val="75000"/>
              </a:schemeClr>
            </a:outerShdw>
          </a:effectLst>
        </p:spPr>
        <p:txBody>
          <a:bodyPr vert="horz" lIns="34290" rIns="3429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sz="345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Computing Infrastructure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76242" y="4400985"/>
            <a:ext cx="11078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Network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21578" y="4400985"/>
            <a:ext cx="9542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CPUs</a:t>
            </a:r>
          </a:p>
        </p:txBody>
      </p:sp>
      <p:pic>
        <p:nvPicPr>
          <p:cNvPr id="13" name="Picture 1033" descr="Grid_globe_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9892" y="843559"/>
            <a:ext cx="1845639" cy="155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8" name="Right Arrow 17"/>
          <p:cNvSpPr/>
          <p:nvPr/>
        </p:nvSpPr>
        <p:spPr>
          <a:xfrm rot="8524693">
            <a:off x="2377103" y="2619103"/>
            <a:ext cx="422616" cy="270030"/>
          </a:xfrm>
          <a:prstGeom prst="rightArrow">
            <a:avLst/>
          </a:prstGeom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ight Arrow 18"/>
          <p:cNvSpPr/>
          <p:nvPr/>
        </p:nvSpPr>
        <p:spPr>
          <a:xfrm rot="5400000">
            <a:off x="4304241" y="2873499"/>
            <a:ext cx="422616" cy="270030"/>
          </a:xfrm>
          <a:prstGeom prst="rightArrow">
            <a:avLst/>
          </a:prstGeom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026" name="Picture 2" descr="https://mediastream.cern.ch/MediaArchive/Photo/Public/2010/1008294/1008294_03/1008294_03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216" y="3454642"/>
            <a:ext cx="1201910" cy="80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mediastream.cern.ch/MediaArchive/Photo/Public/2010/1008289/1008289_02/1008289_02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504" y="3454900"/>
            <a:ext cx="1206389" cy="80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mediastream.cern.ch/MediaArchive/Photo/Public/2012/1203081/1203081_07/1203081_07-A4-at-144-dp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71" y="3454641"/>
            <a:ext cx="1204535" cy="80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mediastream.cern.ch/MediaArchive/Photo/Public/2013/1302162/1302162_06/1302162_06-A4-at-144-dp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3454900"/>
            <a:ext cx="1185399" cy="80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ight Arrow 27"/>
          <p:cNvSpPr/>
          <p:nvPr/>
        </p:nvSpPr>
        <p:spPr>
          <a:xfrm rot="4153599">
            <a:off x="5229664" y="2785343"/>
            <a:ext cx="422616" cy="270030"/>
          </a:xfrm>
          <a:prstGeom prst="rightArrow">
            <a:avLst/>
          </a:prstGeom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Right Arrow 28"/>
          <p:cNvSpPr/>
          <p:nvPr/>
        </p:nvSpPr>
        <p:spPr>
          <a:xfrm rot="2661320">
            <a:off x="6231379" y="2626994"/>
            <a:ext cx="422616" cy="270030"/>
          </a:xfrm>
          <a:prstGeom prst="rightArrow">
            <a:avLst/>
          </a:prstGeom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" name="TextBox 29"/>
          <p:cNvSpPr txBox="1"/>
          <p:nvPr/>
        </p:nvSpPr>
        <p:spPr>
          <a:xfrm>
            <a:off x="5340710" y="4400985"/>
            <a:ext cx="11078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Storage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531355" y="4416771"/>
            <a:ext cx="13711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Infrastructure</a:t>
            </a:r>
          </a:p>
        </p:txBody>
      </p:sp>
      <p:pic>
        <p:nvPicPr>
          <p:cNvPr id="1042" name="Picture 18" descr="https://mediastream.cern.ch/MediaArchive/Photo/Public/2010/1008294/1008294_01/1008294_01-A4-at-144-dpi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43" b="24599"/>
          <a:stretch/>
        </p:blipFill>
        <p:spPr bwMode="auto">
          <a:xfrm>
            <a:off x="3958448" y="3454900"/>
            <a:ext cx="1206600" cy="80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4007819" y="4400985"/>
            <a:ext cx="11078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Databases</a:t>
            </a:r>
          </a:p>
        </p:txBody>
      </p:sp>
      <p:sp>
        <p:nvSpPr>
          <p:cNvPr id="34" name="Right Arrow 33"/>
          <p:cNvSpPr/>
          <p:nvPr/>
        </p:nvSpPr>
        <p:spPr>
          <a:xfrm rot="6302747">
            <a:off x="3378818" y="2778998"/>
            <a:ext cx="422616" cy="270030"/>
          </a:xfrm>
          <a:prstGeom prst="rightArrow">
            <a:avLst/>
          </a:prstGeom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Oval 16"/>
          <p:cNvSpPr/>
          <p:nvPr/>
        </p:nvSpPr>
        <p:spPr>
          <a:xfrm>
            <a:off x="4842030" y="3111810"/>
            <a:ext cx="2105528" cy="1605043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l="939" t="8383" r="993" b="59960"/>
          <a:stretch/>
        </p:blipFill>
        <p:spPr>
          <a:xfrm>
            <a:off x="157492" y="1237809"/>
            <a:ext cx="8829015" cy="20630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8411" y="1193800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9-FEB-2016 @ 13:05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23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 animBg="1"/>
      <p:bldP spid="19" grpId="0" animBg="1"/>
      <p:bldP spid="28" grpId="0" animBg="1"/>
      <p:bldP spid="29" grpId="0" animBg="1"/>
      <p:bldP spid="30" grpId="0"/>
      <p:bldP spid="31" grpId="0"/>
      <p:bldP spid="33" grpId="0"/>
      <p:bldP spid="34" grpId="0" animBg="1"/>
      <p:bldP spid="17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Storage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/>
              <a:t>Storage need to be able to adapt to the changing requirement of the experiments</a:t>
            </a:r>
          </a:p>
          <a:p>
            <a:pPr lvl="1"/>
            <a:r>
              <a:rPr lang="en-US" sz="1800" dirty="0"/>
              <a:t>Cover the whole area of the triangle and beyond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843808" y="2717573"/>
            <a:ext cx="3271731" cy="1800281"/>
            <a:chOff x="4286248" y="1428736"/>
            <a:chExt cx="4362307" cy="2400373"/>
          </a:xfrm>
        </p:grpSpPr>
        <p:sp>
          <p:nvSpPr>
            <p:cNvPr id="5" name="Isosceles Triangle 4"/>
            <p:cNvSpPr/>
            <p:nvPr/>
          </p:nvSpPr>
          <p:spPr>
            <a:xfrm>
              <a:off x="5072066" y="1785926"/>
              <a:ext cx="2357454" cy="164307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6248" y="3357562"/>
              <a:ext cx="78483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chemeClr val="accent1">
                      <a:lumMod val="25000"/>
                    </a:schemeClr>
                  </a:solidFill>
                </a:rPr>
                <a:t>Slow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29323" y="1428736"/>
              <a:ext cx="138756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chemeClr val="accent1">
                      <a:lumMod val="25000"/>
                    </a:schemeClr>
                  </a:solidFill>
                </a:rPr>
                <a:t>Expensive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6644" y="3429000"/>
              <a:ext cx="136191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chemeClr val="accent1">
                      <a:lumMod val="25000"/>
                    </a:schemeClr>
                  </a:solidFill>
                </a:rPr>
                <a:t>Unreliable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3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3393217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0988" indent="-2809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47675" indent="-182563" algn="l" defTabSz="360363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138" indent="-2000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Two building blocks to empower data processing</a:t>
            </a:r>
          </a:p>
          <a:p>
            <a:pPr lvl="1"/>
            <a:r>
              <a:rPr lang="en-US" sz="1800" dirty="0"/>
              <a:t>Data pools with different quality of services</a:t>
            </a:r>
          </a:p>
          <a:p>
            <a:pPr lvl="1"/>
            <a:r>
              <a:rPr lang="en-US" sz="1800" dirty="0"/>
              <a:t>Tools for data transfer between pools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So, … what is data management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Examples from LHC experiment data models</a:t>
            </a:r>
            <a:endParaRPr lang="en-GB" sz="2400" dirty="0"/>
          </a:p>
        </p:txBody>
      </p:sp>
      <p:pic>
        <p:nvPicPr>
          <p:cNvPr id="4" name="Picture 3" descr="new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2072" y="1551343"/>
            <a:ext cx="2500940" cy="18676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8866" t="8876" r="6641" b="2366"/>
          <a:stretch>
            <a:fillRect/>
          </a:stretch>
        </p:blipFill>
        <p:spPr bwMode="auto">
          <a:xfrm>
            <a:off x="975098" y="1658071"/>
            <a:ext cx="2113725" cy="156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11194" t="17988" r="13311" b="18750"/>
          <a:stretch>
            <a:fillRect/>
          </a:stretch>
        </p:blipFill>
        <p:spPr bwMode="auto">
          <a:xfrm>
            <a:off x="3313963" y="1658071"/>
            <a:ext cx="2132543" cy="165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526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multiple pools and quality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Derived data used for analysis and accessed by thousands of nodes</a:t>
            </a:r>
          </a:p>
          <a:p>
            <a:pPr lvl="1"/>
            <a:r>
              <a:rPr lang="en-US" sz="1500" dirty="0"/>
              <a:t>Need high performance, Low cost, </a:t>
            </a:r>
            <a:r>
              <a:rPr lang="en-US" sz="1500" dirty="0">
                <a:solidFill>
                  <a:srgbClr val="FF0000"/>
                </a:solidFill>
              </a:rPr>
              <a:t>minimal reliability </a:t>
            </a:r>
            <a:r>
              <a:rPr lang="en-US" sz="1500" dirty="0"/>
              <a:t>(derived data can be recalculated)</a:t>
            </a:r>
          </a:p>
          <a:p>
            <a:r>
              <a:rPr lang="en-US" sz="1800" dirty="0"/>
              <a:t>Raw data that need to be analyzed</a:t>
            </a:r>
          </a:p>
          <a:p>
            <a:pPr lvl="2"/>
            <a:r>
              <a:rPr lang="en-US" sz="1350" dirty="0"/>
              <a:t>Need high performance, High reliability, </a:t>
            </a:r>
            <a:r>
              <a:rPr lang="en-US" sz="1350" dirty="0">
                <a:solidFill>
                  <a:srgbClr val="FF0000"/>
                </a:solidFill>
              </a:rPr>
              <a:t>can be expensive </a:t>
            </a:r>
            <a:r>
              <a:rPr lang="en-US" sz="1350" dirty="0"/>
              <a:t>(small sizes)</a:t>
            </a:r>
          </a:p>
          <a:p>
            <a:r>
              <a:rPr lang="en-US" sz="1800" dirty="0"/>
              <a:t>Raw data that has been analyzed and archived</a:t>
            </a:r>
          </a:p>
          <a:p>
            <a:pPr lvl="2"/>
            <a:r>
              <a:rPr lang="en-US" sz="1350" dirty="0"/>
              <a:t>Must be low cost (huge volumes), High reliability (must be preserved), </a:t>
            </a:r>
            <a:r>
              <a:rPr lang="en-US" sz="1350" dirty="0">
                <a:solidFill>
                  <a:srgbClr val="FF0000"/>
                </a:solidFill>
              </a:rPr>
              <a:t>performance not necessary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016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pools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Different quality of services</a:t>
            </a:r>
          </a:p>
          <a:p>
            <a:pPr lvl="1"/>
            <a:r>
              <a:rPr lang="en-GB" dirty="0" smtClean="0"/>
              <a:t>Three parameters: (Performance, Reliability, Cost)</a:t>
            </a:r>
          </a:p>
          <a:p>
            <a:pPr lvl="1"/>
            <a:r>
              <a:rPr lang="en-GB" dirty="0" smtClean="0"/>
              <a:t>You can have two but not three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21901" y="2571750"/>
            <a:ext cx="4226686" cy="1800281"/>
            <a:chOff x="3786182" y="1428736"/>
            <a:chExt cx="5635580" cy="2400373"/>
          </a:xfrm>
        </p:grpSpPr>
        <p:sp>
          <p:nvSpPr>
            <p:cNvPr id="5" name="Isosceles Triangle 4"/>
            <p:cNvSpPr/>
            <p:nvPr/>
          </p:nvSpPr>
          <p:spPr>
            <a:xfrm>
              <a:off x="5072066" y="1785926"/>
              <a:ext cx="2357454" cy="164307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6249" y="3357562"/>
              <a:ext cx="78483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chemeClr val="accent1">
                      <a:lumMod val="25000"/>
                    </a:schemeClr>
                  </a:solidFill>
                </a:rPr>
                <a:t>Slow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29322" y="1428736"/>
              <a:ext cx="138756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chemeClr val="accent1">
                      <a:lumMod val="25000"/>
                    </a:schemeClr>
                  </a:solidFill>
                </a:rPr>
                <a:t>Expensive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6644" y="3429000"/>
              <a:ext cx="136191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b="1" dirty="0">
                  <a:solidFill>
                    <a:schemeClr val="accent1">
                      <a:lumMod val="25000"/>
                    </a:schemeClr>
                  </a:solidFill>
                </a:rPr>
                <a:t>Unreliable</a:t>
              </a:r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3786182" y="1714488"/>
              <a:ext cx="5635580" cy="1643074"/>
              <a:chOff x="3786182" y="1714488"/>
              <a:chExt cx="5635580" cy="1643074"/>
            </a:xfrm>
          </p:grpSpPr>
          <p:grpSp>
            <p:nvGrpSpPr>
              <p:cNvPr id="10" name="Group 17"/>
              <p:cNvGrpSpPr/>
              <p:nvPr/>
            </p:nvGrpSpPr>
            <p:grpSpPr>
              <a:xfrm>
                <a:off x="3786182" y="1714488"/>
                <a:ext cx="5635580" cy="1643074"/>
                <a:chOff x="3786182" y="1714488"/>
                <a:chExt cx="5635580" cy="1643074"/>
              </a:xfrm>
            </p:grpSpPr>
            <p:sp>
              <p:nvSpPr>
                <p:cNvPr id="15" name="TextBox 7"/>
                <p:cNvSpPr txBox="1"/>
                <p:nvPr/>
              </p:nvSpPr>
              <p:spPr>
                <a:xfrm>
                  <a:off x="3786182" y="2928934"/>
                  <a:ext cx="895972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350" b="1" dirty="0">
                      <a:solidFill>
                        <a:srgbClr val="ED2F2F"/>
                      </a:solidFill>
                    </a:rPr>
                    <a:t>Tapes</a:t>
                  </a:r>
                </a:p>
              </p:txBody>
            </p:sp>
            <p:sp>
              <p:nvSpPr>
                <p:cNvPr id="16" name="TextBox 8"/>
                <p:cNvSpPr txBox="1"/>
                <p:nvPr/>
              </p:nvSpPr>
              <p:spPr>
                <a:xfrm>
                  <a:off x="7500957" y="2928934"/>
                  <a:ext cx="861775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350" b="1" dirty="0">
                      <a:solidFill>
                        <a:srgbClr val="ED2F2F"/>
                      </a:solidFill>
                    </a:rPr>
                    <a:t>Disks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572264" y="1714488"/>
                  <a:ext cx="2849498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350" b="1" dirty="0">
                      <a:solidFill>
                        <a:srgbClr val="ED2F2F"/>
                      </a:solidFill>
                    </a:rPr>
                    <a:t>Flash, Solid State Disks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858016" y="2071679"/>
                  <a:ext cx="1836400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350" b="1" dirty="0">
                      <a:solidFill>
                        <a:srgbClr val="ED2F2F"/>
                      </a:solidFill>
                    </a:rPr>
                    <a:t>Mirrored disks</a:t>
                  </a:r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6072198" y="2143116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5286380" y="3214686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215074" y="2000240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7000892" y="3214686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cxnSp>
            <p:nvCxnSpPr>
              <p:cNvPr id="11" name="Straight Connector 10"/>
              <p:cNvCxnSpPr/>
              <p:nvPr/>
            </p:nvCxnSpPr>
            <p:spPr>
              <a:xfrm>
                <a:off x="4620578" y="3199188"/>
                <a:ext cx="594364" cy="71438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6377553" y="1928802"/>
                <a:ext cx="217571" cy="85978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6269064" y="2224007"/>
                <a:ext cx="631012" cy="44799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7191214" y="3122908"/>
                <a:ext cx="348711" cy="116238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4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Disk services and </a:t>
            </a:r>
            <a:r>
              <a:rPr lang="en-US" dirty="0" err="1" smtClean="0"/>
              <a:t>geolocalization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187490" y="1328812"/>
            <a:ext cx="2735036" cy="3167743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22526" y="1328811"/>
            <a:ext cx="2735036" cy="3167743"/>
          </a:xfrm>
          <a:prstGeom prst="rect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26333" y="1565575"/>
            <a:ext cx="4335236" cy="5388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350" b="1" dirty="0">
                <a:solidFill>
                  <a:schemeClr val="tx1">
                    <a:lumMod val="50000"/>
                  </a:schemeClr>
                </a:solidFill>
              </a:rPr>
              <a:t>EOS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4664" y="2230962"/>
            <a:ext cx="1138919" cy="5388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350" b="1" dirty="0" err="1">
                <a:solidFill>
                  <a:schemeClr val="tx1">
                    <a:lumMod val="50000"/>
                  </a:schemeClr>
                </a:solidFill>
              </a:rPr>
              <a:t>Ceph</a:t>
            </a:r>
            <a:endParaRPr lang="en-GB" sz="135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29109" y="2230962"/>
            <a:ext cx="913952" cy="5388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350" b="1" dirty="0" err="1">
                <a:solidFill>
                  <a:schemeClr val="tx1">
                    <a:lumMod val="50000"/>
                  </a:schemeClr>
                </a:solidFill>
              </a:rPr>
              <a:t>Ceph</a:t>
            </a:r>
            <a:endParaRPr lang="en-GB" sz="135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7922" y="3594402"/>
            <a:ext cx="2179865" cy="5388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350" b="1" dirty="0">
                <a:solidFill>
                  <a:schemeClr val="tx1">
                    <a:lumMod val="50000"/>
                  </a:schemeClr>
                </a:solidFill>
              </a:rPr>
              <a:t>CASTOR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17854" y="2896350"/>
            <a:ext cx="951140" cy="5388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350" b="1" dirty="0">
                <a:solidFill>
                  <a:schemeClr val="tx1">
                    <a:lumMod val="50000"/>
                  </a:schemeClr>
                </a:solidFill>
              </a:rPr>
              <a:t>AFS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77321" y="2894340"/>
            <a:ext cx="951140" cy="538843"/>
          </a:xfrm>
          <a:prstGeom prst="rect">
            <a:avLst/>
          </a:prstGeom>
          <a:pattFill prst="wdDnDiag">
            <a:fgClr>
              <a:schemeClr val="accent3"/>
            </a:fgClr>
            <a:bgClr>
              <a:srgbClr val="00B050"/>
            </a:bgClr>
          </a:patt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350" b="1" dirty="0">
                <a:solidFill>
                  <a:schemeClr val="tx1">
                    <a:lumMod val="50000"/>
                  </a:schemeClr>
                </a:solidFill>
              </a:rPr>
              <a:t>AFS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56874" y="1051812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GB" sz="1350" dirty="0" err="1">
                <a:solidFill>
                  <a:schemeClr val="tx1">
                    <a:lumMod val="50000"/>
                  </a:schemeClr>
                </a:solidFill>
              </a:rPr>
              <a:t>Meyrin</a:t>
            </a:r>
            <a:endParaRPr lang="en-GB" sz="135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62419" y="1051812"/>
            <a:ext cx="7328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GB" sz="1350" dirty="0">
                <a:solidFill>
                  <a:schemeClr val="tx1">
                    <a:lumMod val="50000"/>
                  </a:schemeClr>
                </a:solidFill>
              </a:rPr>
              <a:t>Wigner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86101" y="1622725"/>
            <a:ext cx="10807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GB" sz="2100" b="1" dirty="0">
                <a:solidFill>
                  <a:schemeClr val="tx1">
                    <a:lumMod val="50000"/>
                  </a:schemeClr>
                </a:solidFill>
              </a:rPr>
              <a:t>140 PB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86664" y="2230962"/>
            <a:ext cx="78258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GB" sz="2100" b="1" dirty="0">
                <a:solidFill>
                  <a:schemeClr val="tx1">
                    <a:lumMod val="50000"/>
                  </a:schemeClr>
                </a:solidFill>
              </a:rPr>
              <a:t>5 PB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36382" y="3594402"/>
            <a:ext cx="9316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GB" sz="2100" b="1" dirty="0">
                <a:solidFill>
                  <a:schemeClr val="tx1">
                    <a:lumMod val="50000"/>
                  </a:schemeClr>
                </a:solidFill>
              </a:rPr>
              <a:t>25 PB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10923" y="2912682"/>
            <a:ext cx="8579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GB" sz="2100" b="1" dirty="0">
                <a:solidFill>
                  <a:schemeClr val="tx1">
                    <a:lumMod val="50000"/>
                  </a:schemeClr>
                </a:solidFill>
              </a:rPr>
              <a:t> 3 PB</a:t>
            </a:r>
          </a:p>
        </p:txBody>
      </p:sp>
    </p:spTree>
    <p:extLst>
      <p:ext uri="{BB962C8B-B14F-4D97-AF65-F5344CB8AC3E}">
        <p14:creationId xmlns:p14="http://schemas.microsoft.com/office/powerpoint/2010/main" val="296917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589</TotalTime>
  <Words>575</Words>
  <Application>Microsoft Office PowerPoint</Application>
  <PresentationFormat>On-screen Show (16:9)</PresentationFormat>
  <Paragraphs>115</Paragraphs>
  <Slides>14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CERNCorporate4-3</vt:lpstr>
      <vt:lpstr>PowerPoint Presentation</vt:lpstr>
      <vt:lpstr>Roles Storage Services</vt:lpstr>
      <vt:lpstr>“Why” data management ?</vt:lpstr>
      <vt:lpstr>PowerPoint Presentation</vt:lpstr>
      <vt:lpstr>Storage services</vt:lpstr>
      <vt:lpstr>So, … what is data management ?</vt:lpstr>
      <vt:lpstr>Why multiple pools and quality ?</vt:lpstr>
      <vt:lpstr>Data pools</vt:lpstr>
      <vt:lpstr>Disk services and geolocalization</vt:lpstr>
      <vt:lpstr>Tape Services </vt:lpstr>
      <vt:lpstr>Do we need tapes ?</vt:lpstr>
      <vt:lpstr>Do we need tapes ?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Isnard</dc:creator>
  <cp:lastModifiedBy>Alberto Pace</cp:lastModifiedBy>
  <cp:revision>46</cp:revision>
  <dcterms:created xsi:type="dcterms:W3CDTF">2015-05-12T16:26:11Z</dcterms:created>
  <dcterms:modified xsi:type="dcterms:W3CDTF">2016-02-09T15:34:46Z</dcterms:modified>
</cp:coreProperties>
</file>