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72" r:id="rId3"/>
    <p:sldId id="264" r:id="rId4"/>
    <p:sldId id="273" r:id="rId5"/>
    <p:sldId id="268" r:id="rId6"/>
    <p:sldId id="270" r:id="rId7"/>
    <p:sldId id="27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BBBB"/>
    <a:srgbClr val="D7CFC5"/>
    <a:srgbClr val="327AEB"/>
    <a:srgbClr val="F1EFE3"/>
    <a:srgbClr val="0929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04" autoAdjust="0"/>
    <p:restoredTop sz="81791" autoAdjust="0"/>
  </p:normalViewPr>
  <p:slideViewPr>
    <p:cSldViewPr snapToGrid="0">
      <p:cViewPr varScale="1">
        <p:scale>
          <a:sx n="87" d="100"/>
          <a:sy n="87" d="100"/>
        </p:scale>
        <p:origin x="509" y="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8B94D1-1DF9-497D-9D85-211ED92244D4}" type="datetimeFigureOut">
              <a:rPr lang="en-GB" smtClean="0"/>
              <a:t>10/03/2016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543277-0FF8-4585-8F27-33C4B306C7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363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</a:t>
            </a:r>
            <a:r>
              <a:rPr lang="en-GB" baseline="0" dirty="0" smtClean="0"/>
              <a:t> Knowledge Transfer Group aims to maximise the impact of CERN technology and research in the industries and societies of our Member States. If Knowledge Transfer is a puzzle, I want to introduce you to one of the most important pieces.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43277-0FF8-4585-8F27-33C4B306C7E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76656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This is Emmet. Emmet works in the IT Department at CERN, and through</a:t>
            </a:r>
            <a:r>
              <a:rPr lang="en-GB" baseline="0" dirty="0" smtClean="0"/>
              <a:t> long night shifts and hours of coding, he’s come up with what he thinks might be a business idea. He’s looking for some advice, so he reaches out to…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43277-0FF8-4585-8F27-33C4B306C7E6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73737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 smtClean="0"/>
              <a:t>The CERN Knowledge Transfer Group. When Emmet calls or stop by, I tell him about the Entrepreneurship Meet-Ups we do every other Wednesday.</a:t>
            </a:r>
          </a:p>
          <a:p>
            <a:r>
              <a:rPr lang="en-GB" baseline="0" dirty="0" smtClean="0"/>
              <a:t>I give him a copy of our business plan package so that he can start gathering his thoughts a bit around his upcoming venture.</a:t>
            </a:r>
          </a:p>
          <a:p>
            <a:r>
              <a:rPr lang="en-GB" baseline="0" dirty="0" smtClean="0"/>
              <a:t>I tell him to let me know if he has any questions, if I can’t answer them, I ‘ll reach out to someone who can.</a:t>
            </a:r>
          </a:p>
          <a:p>
            <a:r>
              <a:rPr lang="en-GB" baseline="0" dirty="0" smtClean="0"/>
              <a:t>Perhaps I book a meeting with one of our IP specialists, and I tell him about the different CERN labels his business can benefit from.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43277-0FF8-4585-8F27-33C4B306C7E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74204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At one point, Emmet feels like he’s done with the Geneva region. He’s ready to move away, but he also</a:t>
            </a:r>
            <a:r>
              <a:rPr lang="en-GB" baseline="0" dirty="0" smtClean="0"/>
              <a:t> wants to keep going with his business venture.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43277-0FF8-4585-8F27-33C4B306C7E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8383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 smtClean="0"/>
              <a:t>No problem, I tell him! We have eight CERN business incubators across Europe that specialise in supporting CERN start-ups. If Emmet founds his company in one of these countries, we will put him in touch with the BIC.</a:t>
            </a:r>
          </a:p>
          <a:p>
            <a:r>
              <a:rPr lang="en-GB" baseline="0" dirty="0" smtClean="0"/>
              <a:t>One of the best examples of such an arrangement is actually from within the very walls of the IT Department. From our Norwegian BIC, the company TIND Technologies is commercialising </a:t>
            </a:r>
            <a:r>
              <a:rPr lang="en-GB" baseline="0" dirty="0" err="1" smtClean="0"/>
              <a:t>Invenio</a:t>
            </a:r>
            <a:r>
              <a:rPr lang="en-GB" baseline="0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43277-0FF8-4585-8F27-33C4B306C7E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007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After spending years</a:t>
            </a:r>
            <a:r>
              <a:rPr lang="en-GB" baseline="0" dirty="0" smtClean="0"/>
              <a:t> selling CERN technology to the world, Emmet decides to travel it for himself.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43277-0FF8-4585-8F27-33C4B306C7E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25563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If</a:t>
            </a:r>
            <a:r>
              <a:rPr lang="en-US" baseline="0" dirty="0" smtClean="0"/>
              <a:t> you think you are the next Emmet, let </a:t>
            </a:r>
            <a:r>
              <a:rPr lang="en-US" baseline="0" smtClean="0"/>
              <a:t>me know!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543277-0FF8-4585-8F27-33C4B306C7E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96322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+mj-lt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65933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2F302-1144-4C3A-8765-AFE1FF7667E8}" type="datetimeFigureOut">
              <a:rPr lang="en-GB" smtClean="0"/>
              <a:t>10/03/2016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19607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2F302-1144-4C3A-8765-AFE1FF7667E8}" type="datetimeFigureOut">
              <a:rPr lang="en-GB" smtClean="0"/>
              <a:t>10/03/2016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54047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  <a:cs typeface="Arial" panose="020B0604020202020204" pitchFamily="34" charset="0"/>
              </a:defRPr>
            </a:lvl1pPr>
            <a:lvl2pPr>
              <a:defRPr>
                <a:latin typeface="+mj-lt"/>
                <a:cs typeface="Arial" panose="020B0604020202020204" pitchFamily="34" charset="0"/>
              </a:defRPr>
            </a:lvl2pPr>
            <a:lvl3pPr>
              <a:defRPr>
                <a:latin typeface="+mj-lt"/>
                <a:cs typeface="Arial" panose="020B0604020202020204" pitchFamily="34" charset="0"/>
              </a:defRPr>
            </a:lvl3pPr>
            <a:lvl4pPr>
              <a:defRPr>
                <a:latin typeface="+mj-lt"/>
                <a:cs typeface="Arial" panose="020B0604020202020204" pitchFamily="34" charset="0"/>
              </a:defRPr>
            </a:lvl4pPr>
            <a:lvl5pPr>
              <a:defRPr>
                <a:latin typeface="+mj-lt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2F302-1144-4C3A-8765-AFE1FF7667E8}" type="datetimeFigureOut">
              <a:rPr lang="en-GB" smtClean="0"/>
              <a:t>10/03/2016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C6772-EF3C-4890-80A9-1F18325FFB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99332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+mj-lt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2F302-1144-4C3A-8765-AFE1FF7667E8}" type="datetimeFigureOut">
              <a:rPr lang="en-GB" smtClean="0"/>
              <a:t>10/03/2016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39499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+mj-lt"/>
                <a:cs typeface="Arial" panose="020B0604020202020204" pitchFamily="34" charset="0"/>
              </a:defRPr>
            </a:lvl1pPr>
            <a:lvl2pPr>
              <a:defRPr>
                <a:latin typeface="+mj-lt"/>
                <a:cs typeface="Arial" panose="020B0604020202020204" pitchFamily="34" charset="0"/>
              </a:defRPr>
            </a:lvl2pPr>
            <a:lvl3pPr>
              <a:defRPr>
                <a:latin typeface="+mj-lt"/>
                <a:cs typeface="Arial" panose="020B0604020202020204" pitchFamily="34" charset="0"/>
              </a:defRPr>
            </a:lvl3pPr>
            <a:lvl4pPr>
              <a:defRPr>
                <a:latin typeface="+mj-lt"/>
                <a:cs typeface="Arial" panose="020B0604020202020204" pitchFamily="34" charset="0"/>
              </a:defRPr>
            </a:lvl4pPr>
            <a:lvl5pPr>
              <a:defRPr>
                <a:latin typeface="+mj-lt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+mj-lt"/>
                <a:cs typeface="Arial" panose="020B0604020202020204" pitchFamily="34" charset="0"/>
              </a:defRPr>
            </a:lvl1pPr>
            <a:lvl2pPr>
              <a:defRPr>
                <a:latin typeface="+mj-lt"/>
                <a:cs typeface="Arial" panose="020B0604020202020204" pitchFamily="34" charset="0"/>
              </a:defRPr>
            </a:lvl2pPr>
            <a:lvl3pPr>
              <a:defRPr>
                <a:latin typeface="+mj-lt"/>
                <a:cs typeface="Arial" panose="020B0604020202020204" pitchFamily="34" charset="0"/>
              </a:defRPr>
            </a:lvl3pPr>
            <a:lvl4pPr>
              <a:defRPr>
                <a:latin typeface="+mj-lt"/>
                <a:cs typeface="Arial" panose="020B0604020202020204" pitchFamily="34" charset="0"/>
              </a:defRPr>
            </a:lvl4pPr>
            <a:lvl5pPr>
              <a:defRPr>
                <a:latin typeface="+mj-lt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2F302-1144-4C3A-8765-AFE1FF7667E8}" type="datetimeFigureOut">
              <a:rPr lang="en-GB" smtClean="0"/>
              <a:t>10/03/2016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C6772-EF3C-4890-80A9-1F18325FFB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39018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latin typeface="+mj-lt"/>
                <a:cs typeface="Arial" panose="020B0604020202020204" pitchFamily="34" charset="0"/>
              </a:defRPr>
            </a:lvl1pPr>
            <a:lvl2pPr>
              <a:defRPr>
                <a:latin typeface="+mj-lt"/>
                <a:cs typeface="Arial" panose="020B0604020202020204" pitchFamily="34" charset="0"/>
              </a:defRPr>
            </a:lvl2pPr>
            <a:lvl3pPr>
              <a:defRPr>
                <a:latin typeface="+mj-lt"/>
                <a:cs typeface="Arial" panose="020B0604020202020204" pitchFamily="34" charset="0"/>
              </a:defRPr>
            </a:lvl3pPr>
            <a:lvl4pPr>
              <a:defRPr>
                <a:latin typeface="+mj-lt"/>
                <a:cs typeface="Arial" panose="020B0604020202020204" pitchFamily="34" charset="0"/>
              </a:defRPr>
            </a:lvl4pPr>
            <a:lvl5pPr>
              <a:defRPr>
                <a:latin typeface="+mj-lt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+mj-lt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latin typeface="+mj-lt"/>
                <a:cs typeface="Arial" panose="020B0604020202020204" pitchFamily="34" charset="0"/>
              </a:defRPr>
            </a:lvl1pPr>
            <a:lvl2pPr>
              <a:defRPr>
                <a:latin typeface="+mj-lt"/>
                <a:cs typeface="Arial" panose="020B0604020202020204" pitchFamily="34" charset="0"/>
              </a:defRPr>
            </a:lvl2pPr>
            <a:lvl3pPr>
              <a:defRPr>
                <a:latin typeface="+mj-lt"/>
                <a:cs typeface="Arial" panose="020B0604020202020204" pitchFamily="34" charset="0"/>
              </a:defRPr>
            </a:lvl3pPr>
            <a:lvl4pPr>
              <a:defRPr>
                <a:latin typeface="+mj-lt"/>
                <a:cs typeface="Arial" panose="020B0604020202020204" pitchFamily="34" charset="0"/>
              </a:defRPr>
            </a:lvl4pPr>
            <a:lvl5pPr>
              <a:defRPr>
                <a:latin typeface="+mj-lt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2F302-1144-4C3A-8765-AFE1FF7667E8}" type="datetimeFigureOut">
              <a:rPr lang="en-GB" smtClean="0"/>
              <a:t>10/03/2016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C6772-EF3C-4890-80A9-1F18325FFB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4786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2F302-1144-4C3A-8765-AFE1FF7667E8}" type="datetimeFigureOut">
              <a:rPr lang="en-GB" smtClean="0"/>
              <a:t>10/03/2016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27252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2F302-1144-4C3A-8765-AFE1FF7667E8}" type="datetimeFigureOut">
              <a:rPr lang="en-GB" smtClean="0"/>
              <a:t>10/03/2016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08616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2F302-1144-4C3A-8765-AFE1FF7667E8}" type="datetimeFigureOut">
              <a:rPr lang="en-GB" smtClean="0"/>
              <a:t>10/03/2016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38858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2F302-1144-4C3A-8765-AFE1FF7667E8}" type="datetimeFigureOut">
              <a:rPr lang="en-GB" smtClean="0"/>
              <a:t>10/03/2016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3831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82F302-1144-4C3A-8765-AFE1FF7667E8}" type="datetimeFigureOut">
              <a:rPr lang="en-GB" smtClean="0"/>
              <a:t>10/03/2016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C6772-EF3C-4890-80A9-1F18325FFB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3812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235200"/>
            <a:ext cx="9144000" cy="2387600"/>
          </a:xfrm>
        </p:spPr>
        <p:txBody>
          <a:bodyPr anchor="ctr">
            <a:normAutofit/>
          </a:bodyPr>
          <a:lstStyle/>
          <a:p>
            <a:r>
              <a:rPr lang="en-GB" sz="3300" dirty="0" smtClean="0"/>
              <a:t>CERN Knowledge Transfer:</a:t>
            </a:r>
            <a:br>
              <a:rPr lang="en-GB" sz="3300" dirty="0" smtClean="0"/>
            </a:br>
            <a:r>
              <a:rPr lang="en-GB" dirty="0" smtClean="0"/>
              <a:t>Fostering CERN start-ups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260598"/>
            <a:ext cx="9144000" cy="1655762"/>
          </a:xfrm>
        </p:spPr>
        <p:txBody>
          <a:bodyPr>
            <a:normAutofit/>
          </a:bodyPr>
          <a:lstStyle/>
          <a:p>
            <a:endParaRPr lang="en-GB" dirty="0" smtClean="0"/>
          </a:p>
          <a:p>
            <a:r>
              <a:rPr lang="en-GB" sz="2600" dirty="0" smtClean="0">
                <a:solidFill>
                  <a:srgbClr val="327AEB"/>
                </a:solidFill>
              </a:rPr>
              <a:t>Marthe Dehli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6259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2.staticflickr.com/6/5523/12779630003_1d21949b7d_b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03" t="5305" r="13437" b="8845"/>
          <a:stretch/>
        </p:blipFill>
        <p:spPr bwMode="auto">
          <a:xfrm>
            <a:off x="4435970" y="1649559"/>
            <a:ext cx="3320060" cy="509263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89791" y="506896"/>
            <a:ext cx="86124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 smtClean="0"/>
              <a:t>This is </a:t>
            </a:r>
            <a:r>
              <a:rPr lang="en-GB" sz="6000" b="1" dirty="0" smtClean="0">
                <a:solidFill>
                  <a:srgbClr val="327AEB"/>
                </a:solidFill>
              </a:rPr>
              <a:t>Emmet</a:t>
            </a:r>
            <a:endParaRPr lang="en-GB" sz="6000" b="1" dirty="0">
              <a:solidFill>
                <a:srgbClr val="327AE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673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farm6.staticflickr.com/5253/5534971045_42ea844ca9_o_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412" y="-518341"/>
            <a:ext cx="12274825" cy="829793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427054" y="2921169"/>
            <a:ext cx="3337892" cy="1015663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6000" b="1" dirty="0" smtClean="0">
                <a:solidFill>
                  <a:srgbClr val="09295C"/>
                </a:solidFill>
              </a:rPr>
              <a:t>CERN </a:t>
            </a:r>
            <a:r>
              <a:rPr lang="en-GB" sz="6000" b="1" dirty="0" smtClean="0">
                <a:solidFill>
                  <a:srgbClr val="327AEB"/>
                </a:solidFill>
              </a:rPr>
              <a:t>KT</a:t>
            </a:r>
            <a:endParaRPr lang="en-GB" sz="6000" b="1" dirty="0">
              <a:solidFill>
                <a:srgbClr val="327AEB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27054" y="5148755"/>
            <a:ext cx="3337892" cy="1015663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6000" dirty="0" smtClean="0">
                <a:solidFill>
                  <a:srgbClr val="327AEB"/>
                </a:solidFill>
              </a:rPr>
              <a:t>Network</a:t>
            </a:r>
            <a:endParaRPr lang="en-GB" sz="6000" dirty="0">
              <a:solidFill>
                <a:srgbClr val="327AEB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31243" y="1807376"/>
            <a:ext cx="3485958" cy="1015663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6000" dirty="0" smtClean="0">
                <a:solidFill>
                  <a:srgbClr val="327AEB"/>
                </a:solidFill>
              </a:rPr>
              <a:t>Meet-Ups</a:t>
            </a:r>
            <a:endParaRPr lang="en-GB" sz="6000" dirty="0">
              <a:solidFill>
                <a:srgbClr val="327AEB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60051" y="1807376"/>
            <a:ext cx="5338589" cy="1015663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6000" dirty="0" smtClean="0">
                <a:solidFill>
                  <a:srgbClr val="327AEB"/>
                </a:solidFill>
              </a:rPr>
              <a:t>Business Plans</a:t>
            </a:r>
            <a:endParaRPr lang="en-GB" sz="6000" dirty="0">
              <a:solidFill>
                <a:srgbClr val="327AEB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764946" y="4034959"/>
            <a:ext cx="1483717" cy="1015663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6000" dirty="0" smtClean="0">
                <a:solidFill>
                  <a:srgbClr val="327AEB"/>
                </a:solidFill>
              </a:rPr>
              <a:t>IP</a:t>
            </a:r>
            <a:endParaRPr lang="en-GB" sz="6000" dirty="0">
              <a:solidFill>
                <a:srgbClr val="327AEB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0333" y="4034960"/>
            <a:ext cx="4270442" cy="1015663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n-GB" sz="6000" dirty="0" smtClean="0">
                <a:solidFill>
                  <a:srgbClr val="327AEB"/>
                </a:solidFill>
              </a:rPr>
              <a:t>CERN labels</a:t>
            </a:r>
            <a:endParaRPr lang="en-GB" sz="6000" dirty="0">
              <a:solidFill>
                <a:srgbClr val="327AE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3524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8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7CF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arm6.staticflickr.com/5191/5818794375_1ebbde96f5_o_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4088" y="-12979"/>
            <a:ext cx="9183825" cy="68839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574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651787" y="0"/>
            <a:ext cx="1614792" cy="7013643"/>
          </a:xfrm>
          <a:prstGeom prst="rect">
            <a:avLst/>
          </a:prstGeom>
          <a:solidFill>
            <a:srgbClr val="BBBB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 descr="http://knowledgetransfer.web.cern.ch/sites/knowledgetransfer.web.cern.ch/files/bicmap05111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216" y="7973"/>
            <a:ext cx="9903568" cy="8893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CERN Business Incubation Centre Network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69511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farm3.staticflickr.com/2431/3875936992_b96fa58786_o_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51011"/>
            <a:ext cx="12192000" cy="81090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668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 smtClean="0"/>
              <a:t>Are you the next Emmet?</a:t>
            </a:r>
            <a:br>
              <a:rPr lang="en-GB" b="1" dirty="0" smtClean="0"/>
            </a:br>
            <a:r>
              <a:rPr lang="en-GB" b="1" dirty="0" smtClean="0">
                <a:solidFill>
                  <a:srgbClr val="327AEB"/>
                </a:solidFill>
              </a:rPr>
              <a:t>Let me know!</a:t>
            </a:r>
            <a:endParaRPr lang="en-GB" b="1" dirty="0">
              <a:solidFill>
                <a:srgbClr val="327AEB"/>
              </a:solidFill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271988"/>
          </a:xfrm>
        </p:spPr>
        <p:txBody>
          <a:bodyPr>
            <a:normAutofit/>
          </a:bodyPr>
          <a:lstStyle/>
          <a:p>
            <a:r>
              <a:rPr lang="en-GB" dirty="0" smtClean="0"/>
              <a:t>Marthe Dehli</a:t>
            </a:r>
          </a:p>
          <a:p>
            <a:r>
              <a:rPr lang="en-GB" dirty="0" smtClean="0"/>
              <a:t>@</a:t>
            </a:r>
            <a:r>
              <a:rPr lang="en-GB" dirty="0" err="1" smtClean="0"/>
              <a:t>marthedehli</a:t>
            </a:r>
            <a:endParaRPr lang="en-GB" dirty="0" smtClean="0"/>
          </a:p>
          <a:p>
            <a:endParaRPr lang="en-GB" dirty="0" smtClean="0"/>
          </a:p>
          <a:p>
            <a:r>
              <a:rPr lang="en-GB" smtClean="0"/>
              <a:t>marthe.dehli@cern.ch</a:t>
            </a:r>
            <a:endParaRPr lang="en-GB" dirty="0" smtClean="0"/>
          </a:p>
          <a:p>
            <a:r>
              <a:rPr lang="en-GB" dirty="0"/>
              <a:t>c</a:t>
            </a:r>
            <a:r>
              <a:rPr lang="en-GB" dirty="0" smtClean="0"/>
              <a:t>ern.ch/</a:t>
            </a:r>
            <a:r>
              <a:rPr lang="en-GB" dirty="0" err="1" smtClean="0"/>
              <a:t>kt</a:t>
            </a:r>
            <a:r>
              <a:rPr lang="en-GB" dirty="0" smtClean="0"/>
              <a:t>/meet-up</a:t>
            </a:r>
          </a:p>
        </p:txBody>
      </p:sp>
    </p:spTree>
    <p:extLst>
      <p:ext uri="{BB962C8B-B14F-4D97-AF65-F5344CB8AC3E}">
        <p14:creationId xmlns:p14="http://schemas.microsoft.com/office/powerpoint/2010/main" val="2319000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2">
      <a:dk1>
        <a:srgbClr val="09295C"/>
      </a:dk1>
      <a:lt1>
        <a:sysClr val="window" lastClr="FFFFFF"/>
      </a:lt1>
      <a:dk2>
        <a:srgbClr val="327AEB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orbe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665</TotalTime>
  <Words>381</Words>
  <Application>Microsoft Office PowerPoint</Application>
  <PresentationFormat>Widescreen</PresentationFormat>
  <Paragraphs>35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Corbel</vt:lpstr>
      <vt:lpstr>Office Theme</vt:lpstr>
      <vt:lpstr>CERN Knowledge Transfer: Fostering CERN start-ups</vt:lpstr>
      <vt:lpstr>PowerPoint Presentation</vt:lpstr>
      <vt:lpstr>PowerPoint Presentation</vt:lpstr>
      <vt:lpstr>PowerPoint Presentation</vt:lpstr>
      <vt:lpstr>CERN Business Incubation Centre Network</vt:lpstr>
      <vt:lpstr>PowerPoint Presentation</vt:lpstr>
      <vt:lpstr>Are you the next Emmet? Let me know!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Marthe Dehli</dc:creator>
  <cp:lastModifiedBy>Marthe Dehli</cp:lastModifiedBy>
  <cp:revision>42</cp:revision>
  <dcterms:created xsi:type="dcterms:W3CDTF">2016-02-08T08:59:17Z</dcterms:created>
  <dcterms:modified xsi:type="dcterms:W3CDTF">2016-03-10T14:17:29Z</dcterms:modified>
</cp:coreProperties>
</file>