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3" r:id="rId1"/>
  </p:sldMasterIdLst>
  <p:notesMasterIdLst>
    <p:notesMasterId r:id="rId8"/>
  </p:notesMasterIdLst>
  <p:sldIdLst>
    <p:sldId id="256" r:id="rId2"/>
    <p:sldId id="276" r:id="rId3"/>
    <p:sldId id="284" r:id="rId4"/>
    <p:sldId id="285" r:id="rId5"/>
    <p:sldId id="286" r:id="rId6"/>
    <p:sldId id="283" r:id="rId7"/>
  </p:sldIdLst>
  <p:sldSz cx="9144000" cy="6858000" type="screen4x3"/>
  <p:notesSz cx="7099300" cy="10234613"/>
  <p:embeddedFontLst>
    <p:embeddedFont>
      <p:font typeface="Tahoma" pitchFamily="34" charset="0"/>
      <p:regular r:id="rId9"/>
      <p:bold r:id="rId10"/>
    </p:embeddedFont>
    <p:embeddedFont>
      <p:font typeface="Calibri" pitchFamily="34" charset="0"/>
      <p:regular r:id="rId11"/>
      <p:bold r:id="rId12"/>
      <p:italic r:id="rId13"/>
      <p:boldItalic r:id="rId14"/>
    </p:embeddedFont>
  </p:embeddedFontLst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  <a:srgbClr val="FFCC99"/>
    <a:srgbClr val="00FFFF"/>
    <a:srgbClr val="FF0000"/>
    <a:srgbClr val="00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94" autoAdjust="0"/>
    <p:restoredTop sz="94670" autoAdjust="0"/>
  </p:normalViewPr>
  <p:slideViewPr>
    <p:cSldViewPr>
      <p:cViewPr varScale="1">
        <p:scale>
          <a:sx n="117" d="100"/>
          <a:sy n="117" d="100"/>
        </p:scale>
        <p:origin x="-102" y="-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4906" tIns="47453" rIns="94906" bIns="47453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4906" tIns="47453" rIns="94906" bIns="47453" rtlCol="0"/>
          <a:lstStyle>
            <a:lvl1pPr algn="r">
              <a:defRPr sz="1200"/>
            </a:lvl1pPr>
          </a:lstStyle>
          <a:p>
            <a:pPr>
              <a:defRPr/>
            </a:pPr>
            <a:fld id="{78A37A7D-AFDC-4FEA-A042-F9F0A230EB47}" type="datetimeFigureOut">
              <a:rPr lang="es-ES"/>
              <a:pPr>
                <a:defRPr/>
              </a:pPr>
              <a:t>02/02/2016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06" tIns="47453" rIns="94906" bIns="47453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4906" tIns="47453" rIns="94906" bIns="47453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4906" tIns="47453" rIns="94906" bIns="4745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4906" tIns="47453" rIns="94906" bIns="47453" rtlCol="0" anchor="b"/>
          <a:lstStyle>
            <a:lvl1pPr algn="r">
              <a:defRPr sz="1200"/>
            </a:lvl1pPr>
          </a:lstStyle>
          <a:p>
            <a:pPr>
              <a:defRPr/>
            </a:pPr>
            <a:fld id="{72184BAA-186D-4793-BD2F-60AD87E7A38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s-ES" altLang="es-ES" smtClean="0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s-ES" altLang="es-ES" smtClean="0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s-ES" altLang="es-ES" smtClean="0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s-ES" altLang="es-ES" smtClean="0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 smtClean="0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 smtClean="0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 smtClean="0"/>
            </a:p>
          </p:txBody>
        </p:sp>
      </p:grpSp>
      <p:sp>
        <p:nvSpPr>
          <p:cNvPr id="5838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5838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66EE3A16-54CC-41D3-9AC2-1D637BC61EE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364C6-1A0D-4AF0-BC76-4859CA7B5A1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B0DE69-0099-40BF-A05C-A46587A1354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AF6D5-C78A-41FB-9DEB-233DF0BD98C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F35AB-FAFE-4562-A75A-5A4CBEF51AC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0CC97-E4D1-4AB9-A989-A05A420F974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3ECFE-AC36-4546-A4DE-E5146C60A52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A3B813-C99C-405F-A2D6-01068798BA2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27F8E-BC80-4714-9499-7AC0923CA98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8C5A8-F404-4D7C-9770-16DB92A4C8A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ED7E2-1CDF-4C80-8ED5-84FE3B861D4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D2FA8-2E2A-425A-9BDD-A87A8C33404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369888" y="344488"/>
            <a:ext cx="438150" cy="474662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s-ES_tradnl" altLang="es-ES" sz="2400" smtClean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752475" y="344488"/>
            <a:ext cx="328613" cy="474662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s-ES_tradnl" altLang="es-ES" sz="2400" smtClean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493713" y="766763"/>
            <a:ext cx="422275" cy="474662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s-ES_tradnl" altLang="es-ES" sz="2400" smtClean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863600" y="766763"/>
            <a:ext cx="368300" cy="474662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s-ES_tradnl" altLang="es-ES" sz="2400" smtClean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79375" y="693738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s-ES_tradnl" altLang="es-ES" sz="2400" smtClean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14375" y="236538"/>
            <a:ext cx="31750" cy="10525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s-ES_tradnl" altLang="es-ES" sz="2400" smtClean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395288" y="1027113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s-ES_tradnl" altLang="es-ES" sz="2400" smtClean="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22363" y="0"/>
            <a:ext cx="7793037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cambiar el estilo de título	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texto del patrón</a:t>
            </a:r>
          </a:p>
          <a:p>
            <a:pPr lvl="1"/>
            <a:r>
              <a:rPr lang="es-ES" altLang="es-ES" smtClean="0"/>
              <a:t>Segundo nivel</a:t>
            </a:r>
          </a:p>
          <a:p>
            <a:pPr lvl="2"/>
            <a:r>
              <a:rPr lang="es-ES" altLang="es-ES" smtClean="0"/>
              <a:t>Tercer nivel</a:t>
            </a:r>
          </a:p>
          <a:p>
            <a:pPr lvl="3"/>
            <a:r>
              <a:rPr lang="es-ES" altLang="es-ES" smtClean="0"/>
              <a:t>Cuarto nivel</a:t>
            </a:r>
          </a:p>
          <a:p>
            <a:pPr lvl="4"/>
            <a:r>
              <a:rPr lang="es-ES" altLang="es-ES" smtClean="0"/>
              <a:t>Quinto nivel</a:t>
            </a:r>
          </a:p>
        </p:txBody>
      </p:sp>
      <p:sp>
        <p:nvSpPr>
          <p:cNvPr id="5735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735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735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308831E-447F-4FDF-83FE-800F3AF7986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76" r:id="rId2"/>
    <p:sldLayoutId id="2147483977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3" r:id="rId9"/>
    <p:sldLayoutId id="2147483984" r:id="rId10"/>
    <p:sldLayoutId id="2147483985" r:id="rId11"/>
    <p:sldLayoutId id="2147483986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>
          <a:xfrm>
            <a:off x="611560" y="2636912"/>
            <a:ext cx="8027988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GB" sz="3600" dirty="0" smtClean="0"/>
              <a:t>Common coil 16 T dipole: </a:t>
            </a:r>
            <a:br>
              <a:rPr lang="en-GB" sz="3600" dirty="0" smtClean="0"/>
            </a:br>
            <a:r>
              <a:rPr lang="en-GB" sz="3600" dirty="0" smtClean="0"/>
              <a:t>2-D </a:t>
            </a:r>
            <a:r>
              <a:rPr lang="en-GB" sz="3600" dirty="0" smtClean="0"/>
              <a:t>magnetic design</a:t>
            </a:r>
            <a:endParaRPr lang="en-US" sz="36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75" name="Text Box 11"/>
          <p:cNvSpPr txBox="1">
            <a:spLocks noChangeArrowheads="1"/>
          </p:cNvSpPr>
          <p:nvPr/>
        </p:nvSpPr>
        <p:spPr bwMode="auto">
          <a:xfrm>
            <a:off x="323850" y="5661025"/>
            <a:ext cx="84963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>
              <a:spcBef>
                <a:spcPct val="50000"/>
              </a:spcBef>
            </a:pPr>
            <a:r>
              <a:rPr lang="es-ES_tradnl" altLang="es-ES" sz="1400" u="sng" dirty="0"/>
              <a:t>F. </a:t>
            </a:r>
            <a:r>
              <a:rPr lang="es-ES_tradnl" altLang="es-ES" sz="1400" u="sng" dirty="0" smtClean="0"/>
              <a:t>Toral</a:t>
            </a:r>
            <a:r>
              <a:rPr lang="es-ES_tradnl" altLang="es-ES" sz="1400" dirty="0" smtClean="0"/>
              <a:t>, T. </a:t>
            </a:r>
            <a:r>
              <a:rPr lang="es-ES_tradnl" altLang="es-ES" sz="1400" dirty="0" err="1" smtClean="0"/>
              <a:t>Martinez</a:t>
            </a:r>
            <a:r>
              <a:rPr lang="es-ES_tradnl" altLang="es-ES" sz="1400" dirty="0" smtClean="0"/>
              <a:t>, J. </a:t>
            </a:r>
            <a:r>
              <a:rPr lang="es-ES_tradnl" altLang="es-ES" sz="1400" dirty="0" err="1" smtClean="0"/>
              <a:t>Munilla</a:t>
            </a:r>
            <a:r>
              <a:rPr lang="es-ES_tradnl" altLang="es-ES" sz="1400" dirty="0" smtClean="0"/>
              <a:t> </a:t>
            </a:r>
            <a:r>
              <a:rPr lang="es-ES" altLang="es-ES" sz="1400" dirty="0" smtClean="0">
                <a:latin typeface="Arial" pitchFamily="34" charset="0"/>
              </a:rPr>
              <a:t>-  </a:t>
            </a:r>
            <a:r>
              <a:rPr lang="es-ES" altLang="es-ES" sz="1400" dirty="0">
                <a:latin typeface="Arial" pitchFamily="34" charset="0"/>
              </a:rPr>
              <a:t>CIEMAT</a:t>
            </a:r>
          </a:p>
        </p:txBody>
      </p:sp>
      <p:sp>
        <p:nvSpPr>
          <p:cNvPr id="3076" name="Text Box 12"/>
          <p:cNvSpPr txBox="1">
            <a:spLocks noChangeArrowheads="1"/>
          </p:cNvSpPr>
          <p:nvPr/>
        </p:nvSpPr>
        <p:spPr bwMode="auto">
          <a:xfrm>
            <a:off x="0" y="6488113"/>
            <a:ext cx="42839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s-ES" b="1" dirty="0" smtClean="0">
                <a:solidFill>
                  <a:srgbClr val="FFCC99"/>
                </a:solidFill>
                <a:latin typeface="Arial" pitchFamily="34" charset="0"/>
              </a:rPr>
              <a:t>Progress Meeting #7, Feb. 5th</a:t>
            </a:r>
            <a:r>
              <a:rPr lang="en-US" altLang="es-ES" b="1" dirty="0">
                <a:solidFill>
                  <a:srgbClr val="FFCC99"/>
                </a:solidFill>
                <a:latin typeface="Arial" pitchFamily="34" charset="0"/>
              </a:rPr>
              <a:t>, </a:t>
            </a:r>
            <a:r>
              <a:rPr lang="en-US" altLang="es-ES" b="1" dirty="0" smtClean="0">
                <a:solidFill>
                  <a:srgbClr val="FFCC99"/>
                </a:solidFill>
                <a:latin typeface="Arial" pitchFamily="34" charset="0"/>
              </a:rPr>
              <a:t>2016</a:t>
            </a:r>
            <a:endParaRPr lang="en-US" altLang="es-ES" b="1" dirty="0">
              <a:solidFill>
                <a:srgbClr val="FFCC99"/>
              </a:solidFill>
              <a:latin typeface="Arial" pitchFamily="34" charset="0"/>
            </a:endParaRPr>
          </a:p>
        </p:txBody>
      </p:sp>
      <p:pic>
        <p:nvPicPr>
          <p:cNvPr id="3078" name="1 Imagen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5650" y="6057900"/>
            <a:ext cx="454342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260648"/>
            <a:ext cx="1308007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21"/>
          <p:cNvSpPr>
            <a:spLocks noGrp="1" noChangeArrowheads="1"/>
          </p:cNvSpPr>
          <p:nvPr>
            <p:ph type="title" idx="4294967295"/>
          </p:nvPr>
        </p:nvSpPr>
        <p:spPr>
          <a:xfrm>
            <a:off x="1350963" y="333375"/>
            <a:ext cx="7793037" cy="574675"/>
          </a:xfrm>
          <a:noFill/>
        </p:spPr>
        <p:txBody>
          <a:bodyPr anchor="ctr"/>
          <a:lstStyle/>
          <a:p>
            <a:pPr eaLnBrk="1" hangingPunct="1">
              <a:lnSpc>
                <a:spcPct val="80000"/>
              </a:lnSpc>
            </a:pPr>
            <a:r>
              <a:rPr lang="en-US" altLang="es-ES" sz="3200" dirty="0" smtClean="0"/>
              <a:t>General remarks</a:t>
            </a:r>
          </a:p>
        </p:txBody>
      </p:sp>
      <p:sp>
        <p:nvSpPr>
          <p:cNvPr id="5123" name="7 Marcador de número de diapositiva"/>
          <p:cNvSpPr txBox="1">
            <a:spLocks noGrp="1"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FD8B1B1-4D42-40D6-9148-E2002348983F}" type="slidenum">
              <a:rPr lang="es-ES" altLang="es-ES" sz="1400"/>
              <a:pPr algn="r"/>
              <a:t>2</a:t>
            </a:fld>
            <a:endParaRPr lang="es-ES" altLang="es-ES" sz="140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539552" y="1340768"/>
            <a:ext cx="8064896" cy="136815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The </a:t>
            </a:r>
            <a:r>
              <a:rPr lang="en-US" altLang="es-ES" sz="1600" kern="0" dirty="0" smtClean="0">
                <a:latin typeface="+mn-lt"/>
              </a:rPr>
              <a:t>main conclusion of the preliminary 2-D magnetic calculations was that the amount of superconductor necessary to provide 16 T in a common-coil dipole was too large.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All the designs are based on double-layer flat coils.</a:t>
            </a:r>
            <a:endParaRPr lang="en-US" altLang="es-ES" sz="1600" kern="0" dirty="0" smtClean="0"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The critical current density of the cable has been improved: intrinsic properties of the superconductor and no cabling degradation.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The </a:t>
            </a:r>
            <a:r>
              <a:rPr lang="en-US" altLang="es-ES" sz="1600" kern="0" dirty="0" smtClean="0">
                <a:latin typeface="+mn-lt"/>
              </a:rPr>
              <a:t>sensitivity of the different parameters has been analyzed for a full Nb3Sn magnet:</a:t>
            </a: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Intra-beam distance</a:t>
            </a: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Number of coils</a:t>
            </a:r>
            <a:endParaRPr lang="en-US" altLang="es-ES" sz="1600" kern="0" dirty="0" smtClean="0">
              <a:latin typeface="+mn-lt"/>
            </a:endParaRP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Nominal current</a:t>
            </a: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Strand diameter</a:t>
            </a: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Iron outer diameter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21"/>
          <p:cNvSpPr>
            <a:spLocks noGrp="1" noChangeArrowheads="1"/>
          </p:cNvSpPr>
          <p:nvPr>
            <p:ph type="title" idx="4294967295"/>
          </p:nvPr>
        </p:nvSpPr>
        <p:spPr>
          <a:xfrm>
            <a:off x="1350963" y="333375"/>
            <a:ext cx="7793037" cy="574675"/>
          </a:xfrm>
          <a:noFill/>
        </p:spPr>
        <p:txBody>
          <a:bodyPr anchor="ctr"/>
          <a:lstStyle/>
          <a:p>
            <a:pPr eaLnBrk="1" hangingPunct="1">
              <a:lnSpc>
                <a:spcPct val="80000"/>
              </a:lnSpc>
            </a:pPr>
            <a:r>
              <a:rPr lang="en-US" altLang="es-ES" sz="3200" dirty="0" smtClean="0"/>
              <a:t>Results</a:t>
            </a:r>
            <a:endParaRPr lang="en-US" altLang="es-ES" sz="3200" dirty="0" smtClean="0"/>
          </a:p>
        </p:txBody>
      </p:sp>
      <p:sp>
        <p:nvSpPr>
          <p:cNvPr id="5123" name="7 Marcador de número de diapositiva"/>
          <p:cNvSpPr txBox="1">
            <a:spLocks noGrp="1"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FD8B1B1-4D42-40D6-9148-E2002348983F}" type="slidenum">
              <a:rPr lang="es-ES" altLang="es-ES" sz="1400"/>
              <a:pPr algn="r"/>
              <a:t>3</a:t>
            </a:fld>
            <a:endParaRPr lang="es-ES" altLang="es-ES" sz="140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96752"/>
            <a:ext cx="7610475" cy="5472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21"/>
          <p:cNvSpPr>
            <a:spLocks noGrp="1" noChangeArrowheads="1"/>
          </p:cNvSpPr>
          <p:nvPr>
            <p:ph type="title" idx="4294967295"/>
          </p:nvPr>
        </p:nvSpPr>
        <p:spPr>
          <a:xfrm>
            <a:off x="1350963" y="333375"/>
            <a:ext cx="7793037" cy="574675"/>
          </a:xfrm>
          <a:noFill/>
        </p:spPr>
        <p:txBody>
          <a:bodyPr anchor="ctr"/>
          <a:lstStyle/>
          <a:p>
            <a:pPr eaLnBrk="1" hangingPunct="1">
              <a:lnSpc>
                <a:spcPct val="80000"/>
              </a:lnSpc>
            </a:pPr>
            <a:r>
              <a:rPr lang="en-US" altLang="es-ES" sz="3200" dirty="0" smtClean="0"/>
              <a:t>Base solution: field at coils</a:t>
            </a:r>
            <a:endParaRPr lang="en-US" altLang="es-ES" sz="3200" dirty="0" smtClean="0"/>
          </a:p>
        </p:txBody>
      </p:sp>
      <p:sp>
        <p:nvSpPr>
          <p:cNvPr id="5123" name="7 Marcador de número de diapositiva"/>
          <p:cNvSpPr txBox="1">
            <a:spLocks noGrp="1"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FD8B1B1-4D42-40D6-9148-E2002348983F}" type="slidenum">
              <a:rPr lang="es-ES" altLang="es-ES" sz="1400"/>
              <a:pPr algn="r"/>
              <a:t>4</a:t>
            </a:fld>
            <a:endParaRPr lang="es-ES" altLang="es-ES" sz="14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268760"/>
            <a:ext cx="5256585" cy="5230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21"/>
          <p:cNvSpPr>
            <a:spLocks noGrp="1" noChangeArrowheads="1"/>
          </p:cNvSpPr>
          <p:nvPr>
            <p:ph type="title" idx="4294967295"/>
          </p:nvPr>
        </p:nvSpPr>
        <p:spPr>
          <a:xfrm>
            <a:off x="1350963" y="333375"/>
            <a:ext cx="7793037" cy="574675"/>
          </a:xfrm>
          <a:noFill/>
        </p:spPr>
        <p:txBody>
          <a:bodyPr anchor="ctr"/>
          <a:lstStyle/>
          <a:p>
            <a:pPr eaLnBrk="1" hangingPunct="1">
              <a:lnSpc>
                <a:spcPct val="80000"/>
              </a:lnSpc>
            </a:pPr>
            <a:r>
              <a:rPr lang="en-US" altLang="es-ES" sz="3200" dirty="0" smtClean="0"/>
              <a:t>Base solution: field at iron</a:t>
            </a:r>
            <a:endParaRPr lang="en-US" altLang="es-ES" sz="3200" dirty="0" smtClean="0"/>
          </a:p>
        </p:txBody>
      </p:sp>
      <p:sp>
        <p:nvSpPr>
          <p:cNvPr id="5123" name="7 Marcador de número de diapositiva"/>
          <p:cNvSpPr txBox="1">
            <a:spLocks noGrp="1"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FD8B1B1-4D42-40D6-9148-E2002348983F}" type="slidenum">
              <a:rPr lang="es-ES" altLang="es-ES" sz="1400"/>
              <a:pPr algn="r"/>
              <a:t>5</a:t>
            </a:fld>
            <a:endParaRPr lang="es-ES" altLang="es-ES" sz="140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12776"/>
            <a:ext cx="7163936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21"/>
          <p:cNvSpPr>
            <a:spLocks noGrp="1" noChangeArrowheads="1"/>
          </p:cNvSpPr>
          <p:nvPr>
            <p:ph type="title" idx="4294967295"/>
          </p:nvPr>
        </p:nvSpPr>
        <p:spPr>
          <a:xfrm>
            <a:off x="1350963" y="333375"/>
            <a:ext cx="7793037" cy="574675"/>
          </a:xfrm>
          <a:noFill/>
        </p:spPr>
        <p:txBody>
          <a:bodyPr anchor="ctr"/>
          <a:lstStyle/>
          <a:p>
            <a:pPr eaLnBrk="1" hangingPunct="1">
              <a:lnSpc>
                <a:spcPct val="80000"/>
              </a:lnSpc>
            </a:pPr>
            <a:r>
              <a:rPr lang="en-US" altLang="es-ES" sz="3200" dirty="0" smtClean="0"/>
              <a:t>Conclusions</a:t>
            </a:r>
          </a:p>
        </p:txBody>
      </p:sp>
      <p:sp>
        <p:nvSpPr>
          <p:cNvPr id="5123" name="7 Marcador de número de diapositiva"/>
          <p:cNvSpPr txBox="1">
            <a:spLocks noGrp="1"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FD8B1B1-4D42-40D6-9148-E2002348983F}" type="slidenum">
              <a:rPr lang="es-ES" altLang="es-ES" sz="1400"/>
              <a:pPr algn="r"/>
              <a:t>6</a:t>
            </a:fld>
            <a:endParaRPr lang="es-ES" altLang="es-ES" sz="140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539552" y="1340768"/>
            <a:ext cx="7992888" cy="136815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Field quality can only be achieved with a distance between beams larger than 300 mm.</a:t>
            </a:r>
            <a:endParaRPr lang="en-US" altLang="es-ES" sz="1600" kern="0" dirty="0" smtClean="0"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For a distance between beams of 320 mm, about 15000 tons of Nb</a:t>
            </a:r>
            <a:r>
              <a:rPr lang="en-US" altLang="es-ES" sz="1600" kern="0" baseline="-25000" dirty="0" smtClean="0">
                <a:latin typeface="+mn-lt"/>
              </a:rPr>
              <a:t>3</a:t>
            </a:r>
            <a:r>
              <a:rPr lang="en-US" altLang="es-ES" sz="1600" kern="0" dirty="0" smtClean="0">
                <a:latin typeface="+mn-lt"/>
              </a:rPr>
              <a:t>Sn are necessary for FCC. Optimization still ongoing, but no major improvements are expected.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No significant improvements with even larger distance between beams, larger iron diameter or higher currents. 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Higher currents or a layout based on two coils are slightly worse from the point of view of superconductor efficiency but maybe necessary depending on the magnet protection studies.</a:t>
            </a:r>
            <a:endParaRPr lang="en-US" altLang="es-ES" sz="1600" kern="0" dirty="0" smtClean="0"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Grading with </a:t>
            </a:r>
            <a:r>
              <a:rPr lang="en-US" altLang="es-ES" sz="1600" kern="0" dirty="0" err="1" smtClean="0">
                <a:latin typeface="+mn-lt"/>
              </a:rPr>
              <a:t>NbTi</a:t>
            </a:r>
            <a:r>
              <a:rPr lang="en-US" altLang="es-ES" sz="1600" kern="0" dirty="0" smtClean="0">
                <a:latin typeface="+mn-lt"/>
              </a:rPr>
              <a:t> is possible, very promising at 1.9 K. Which is the cost saving? To be discussed…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The dependence of superconductor volume on nominal field will be analyzed.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A mechanical 2-D analysis has been started.</a:t>
            </a:r>
            <a:endParaRPr lang="en-US" altLang="es-ES" sz="1600" kern="0" dirty="0" smtClean="0"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endParaRPr lang="en-US" altLang="es-ES" sz="1600" kern="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zclas">
  <a:themeElements>
    <a:clrScheme name="Mezcla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Mezcla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ezcla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zcla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zcla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13453</TotalTime>
  <Words>271</Words>
  <Application>Microsoft Office PowerPoint</Application>
  <PresentationFormat>Presentación en pantalla (4:3)</PresentationFormat>
  <Paragraphs>29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1" baseType="lpstr">
      <vt:lpstr>Arial</vt:lpstr>
      <vt:lpstr>Tahoma</vt:lpstr>
      <vt:lpstr>Wingdings</vt:lpstr>
      <vt:lpstr>Calibri</vt:lpstr>
      <vt:lpstr>Mezclas</vt:lpstr>
      <vt:lpstr>Common coil 16 T dipole:  2-D magnetic design</vt:lpstr>
      <vt:lpstr>General remarks</vt:lpstr>
      <vt:lpstr>Results</vt:lpstr>
      <vt:lpstr>Base solution: field at coils</vt:lpstr>
      <vt:lpstr>Base solution: field at iron</vt:lpstr>
      <vt:lpstr>Conclusions</vt:lpstr>
    </vt:vector>
  </TitlesOfParts>
  <Company>CIEMAT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CTF3 Kicker TDR</dc:title>
  <dc:creator>Iker Rodriguez</dc:creator>
  <cp:lastModifiedBy>Fernando Toral</cp:lastModifiedBy>
  <cp:revision>654</cp:revision>
  <dcterms:created xsi:type="dcterms:W3CDTF">2006-04-04T07:28:52Z</dcterms:created>
  <dcterms:modified xsi:type="dcterms:W3CDTF">2016-02-05T07:48:30Z</dcterms:modified>
</cp:coreProperties>
</file>