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79" r:id="rId2"/>
    <p:sldId id="337" r:id="rId3"/>
    <p:sldId id="291" r:id="rId4"/>
    <p:sldId id="327" r:id="rId5"/>
    <p:sldId id="322" r:id="rId6"/>
    <p:sldId id="315" r:id="rId7"/>
    <p:sldId id="329" r:id="rId8"/>
    <p:sldId id="331" r:id="rId9"/>
    <p:sldId id="330" r:id="rId10"/>
    <p:sldId id="336" r:id="rId11"/>
    <p:sldId id="332" r:id="rId12"/>
    <p:sldId id="306" r:id="rId13"/>
    <p:sldId id="314" r:id="rId14"/>
    <p:sldId id="334" r:id="rId15"/>
    <p:sldId id="290" r:id="rId16"/>
    <p:sldId id="303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90" autoAdjust="0"/>
    <p:restoredTop sz="96866" autoAdjust="0"/>
  </p:normalViewPr>
  <p:slideViewPr>
    <p:cSldViewPr snapToGrid="0" snapToObjects="1">
      <p:cViewPr varScale="1">
        <p:scale>
          <a:sx n="134" d="100"/>
          <a:sy n="134" d="100"/>
        </p:scale>
        <p:origin x="49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CERN\dfs\Workspaces\d\dschoerlWS\FCC\2_EuroCirCol\1_CostEstimates\CostvsTemperature\ResultsV4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Jc!$T$1</c:f>
              <c:strCache>
                <c:ptCount val="1"/>
                <c:pt idx="0">
                  <c:v>1.9 K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Jc!$S$2:$S$82</c:f>
              <c:numCache>
                <c:formatCode>General</c:formatCode>
                <c:ptCount val="81"/>
                <c:pt idx="0">
                  <c:v>12</c:v>
                </c:pt>
                <c:pt idx="1">
                  <c:v>12.1</c:v>
                </c:pt>
                <c:pt idx="2">
                  <c:v>12.2</c:v>
                </c:pt>
                <c:pt idx="3">
                  <c:v>12.299999999999999</c:v>
                </c:pt>
                <c:pt idx="4">
                  <c:v>12.399999999999999</c:v>
                </c:pt>
                <c:pt idx="5">
                  <c:v>12.499999999999998</c:v>
                </c:pt>
                <c:pt idx="6">
                  <c:v>12.599999999999998</c:v>
                </c:pt>
                <c:pt idx="7">
                  <c:v>12.699999999999998</c:v>
                </c:pt>
                <c:pt idx="8">
                  <c:v>12.799999999999997</c:v>
                </c:pt>
                <c:pt idx="9">
                  <c:v>12.899999999999997</c:v>
                </c:pt>
                <c:pt idx="10">
                  <c:v>12.999999999999996</c:v>
                </c:pt>
                <c:pt idx="11">
                  <c:v>13.099999999999996</c:v>
                </c:pt>
                <c:pt idx="12">
                  <c:v>13.199999999999996</c:v>
                </c:pt>
                <c:pt idx="13">
                  <c:v>13.299999999999995</c:v>
                </c:pt>
                <c:pt idx="14">
                  <c:v>13.399999999999995</c:v>
                </c:pt>
                <c:pt idx="15">
                  <c:v>13.499999999999995</c:v>
                </c:pt>
                <c:pt idx="16">
                  <c:v>13.599999999999994</c:v>
                </c:pt>
                <c:pt idx="17">
                  <c:v>13.699999999999994</c:v>
                </c:pt>
                <c:pt idx="18">
                  <c:v>13.799999999999994</c:v>
                </c:pt>
                <c:pt idx="19">
                  <c:v>13.899999999999993</c:v>
                </c:pt>
                <c:pt idx="20">
                  <c:v>13.999999999999993</c:v>
                </c:pt>
                <c:pt idx="21">
                  <c:v>14.099999999999993</c:v>
                </c:pt>
                <c:pt idx="22">
                  <c:v>14.199999999999992</c:v>
                </c:pt>
                <c:pt idx="23">
                  <c:v>14.299999999999992</c:v>
                </c:pt>
                <c:pt idx="24">
                  <c:v>14.399999999999991</c:v>
                </c:pt>
                <c:pt idx="25">
                  <c:v>14.499999999999991</c:v>
                </c:pt>
                <c:pt idx="26">
                  <c:v>14.599999999999991</c:v>
                </c:pt>
                <c:pt idx="27">
                  <c:v>14.69999999999999</c:v>
                </c:pt>
                <c:pt idx="28">
                  <c:v>14.79999999999999</c:v>
                </c:pt>
                <c:pt idx="29">
                  <c:v>14.89999999999999</c:v>
                </c:pt>
                <c:pt idx="30">
                  <c:v>14.999999999999989</c:v>
                </c:pt>
                <c:pt idx="31">
                  <c:v>15.099999999999989</c:v>
                </c:pt>
                <c:pt idx="32">
                  <c:v>15.199999999999989</c:v>
                </c:pt>
                <c:pt idx="33">
                  <c:v>15.299999999999988</c:v>
                </c:pt>
                <c:pt idx="34">
                  <c:v>15.399999999999988</c:v>
                </c:pt>
                <c:pt idx="35">
                  <c:v>15.499999999999988</c:v>
                </c:pt>
                <c:pt idx="36">
                  <c:v>15.599999999999987</c:v>
                </c:pt>
                <c:pt idx="37">
                  <c:v>15.699999999999987</c:v>
                </c:pt>
                <c:pt idx="38">
                  <c:v>15.799999999999986</c:v>
                </c:pt>
                <c:pt idx="39">
                  <c:v>15.899999999999986</c:v>
                </c:pt>
                <c:pt idx="40">
                  <c:v>15.999999999999986</c:v>
                </c:pt>
                <c:pt idx="41">
                  <c:v>16.099999999999987</c:v>
                </c:pt>
                <c:pt idx="42">
                  <c:v>16.199999999999989</c:v>
                </c:pt>
                <c:pt idx="43">
                  <c:v>16.29999999999999</c:v>
                </c:pt>
                <c:pt idx="44">
                  <c:v>16.399999999999991</c:v>
                </c:pt>
                <c:pt idx="45">
                  <c:v>16.499999999999993</c:v>
                </c:pt>
                <c:pt idx="46">
                  <c:v>16.599999999999994</c:v>
                </c:pt>
                <c:pt idx="47">
                  <c:v>16.699999999999996</c:v>
                </c:pt>
                <c:pt idx="48">
                  <c:v>16.799999999999997</c:v>
                </c:pt>
                <c:pt idx="49">
                  <c:v>16.899999999999999</c:v>
                </c:pt>
                <c:pt idx="50">
                  <c:v>17</c:v>
                </c:pt>
                <c:pt idx="51">
                  <c:v>17.100000000000001</c:v>
                </c:pt>
                <c:pt idx="52">
                  <c:v>17.200000000000003</c:v>
                </c:pt>
                <c:pt idx="53">
                  <c:v>17.300000000000004</c:v>
                </c:pt>
                <c:pt idx="54">
                  <c:v>17.400000000000006</c:v>
                </c:pt>
                <c:pt idx="55">
                  <c:v>17.500000000000007</c:v>
                </c:pt>
                <c:pt idx="56">
                  <c:v>17.600000000000009</c:v>
                </c:pt>
                <c:pt idx="57">
                  <c:v>17.70000000000001</c:v>
                </c:pt>
                <c:pt idx="58">
                  <c:v>17.800000000000011</c:v>
                </c:pt>
                <c:pt idx="59">
                  <c:v>17.900000000000013</c:v>
                </c:pt>
                <c:pt idx="60">
                  <c:v>18.000000000000014</c:v>
                </c:pt>
                <c:pt idx="61">
                  <c:v>18.100000000000016</c:v>
                </c:pt>
                <c:pt idx="62">
                  <c:v>18.200000000000017</c:v>
                </c:pt>
                <c:pt idx="63">
                  <c:v>18.300000000000018</c:v>
                </c:pt>
                <c:pt idx="64">
                  <c:v>18.40000000000002</c:v>
                </c:pt>
                <c:pt idx="65">
                  <c:v>18.500000000000021</c:v>
                </c:pt>
                <c:pt idx="66">
                  <c:v>18.600000000000023</c:v>
                </c:pt>
                <c:pt idx="67">
                  <c:v>18.700000000000024</c:v>
                </c:pt>
                <c:pt idx="68">
                  <c:v>18.800000000000026</c:v>
                </c:pt>
                <c:pt idx="69">
                  <c:v>18.900000000000027</c:v>
                </c:pt>
                <c:pt idx="70">
                  <c:v>19.000000000000028</c:v>
                </c:pt>
                <c:pt idx="71">
                  <c:v>19.10000000000003</c:v>
                </c:pt>
                <c:pt idx="72">
                  <c:v>19.200000000000031</c:v>
                </c:pt>
                <c:pt idx="73">
                  <c:v>19.300000000000033</c:v>
                </c:pt>
                <c:pt idx="74">
                  <c:v>19.400000000000034</c:v>
                </c:pt>
                <c:pt idx="75">
                  <c:v>19.500000000000036</c:v>
                </c:pt>
                <c:pt idx="76">
                  <c:v>19.600000000000037</c:v>
                </c:pt>
                <c:pt idx="77">
                  <c:v>19.700000000000038</c:v>
                </c:pt>
                <c:pt idx="78">
                  <c:v>19.80000000000004</c:v>
                </c:pt>
                <c:pt idx="79">
                  <c:v>19.900000000000041</c:v>
                </c:pt>
                <c:pt idx="80">
                  <c:v>20.000000000000043</c:v>
                </c:pt>
              </c:numCache>
            </c:numRef>
          </c:xVal>
          <c:yVal>
            <c:numRef>
              <c:f>Jc!$T$2:$T$82</c:f>
              <c:numCache>
                <c:formatCode>General</c:formatCode>
                <c:ptCount val="81"/>
                <c:pt idx="0">
                  <c:v>4565.8471261273016</c:v>
                </c:pt>
                <c:pt idx="1">
                  <c:v>4491.0749025616797</c:v>
                </c:pt>
                <c:pt idx="2">
                  <c:v>4417.3383767036667</c:v>
                </c:pt>
                <c:pt idx="3">
                  <c:v>4344.6201910000573</c:v>
                </c:pt>
                <c:pt idx="4">
                  <c:v>4272.9034505151549</c:v>
                </c:pt>
                <c:pt idx="5">
                  <c:v>4202.1717067422087</c:v>
                </c:pt>
                <c:pt idx="6">
                  <c:v>4132.4089421098142</c:v>
                </c:pt>
                <c:pt idx="7">
                  <c:v>4063.5995551481146</c:v>
                </c:pt>
                <c:pt idx="8">
                  <c:v>3995.7283462816122</c:v>
                </c:pt>
                <c:pt idx="9">
                  <c:v>3928.7805042174118</c:v>
                </c:pt>
                <c:pt idx="10">
                  <c:v>3862.7415928994283</c:v>
                </c:pt>
                <c:pt idx="11">
                  <c:v>3797.5975390007688</c:v>
                </c:pt>
                <c:pt idx="12">
                  <c:v>3733.3346199281223</c:v>
                </c:pt>
                <c:pt idx="13">
                  <c:v>3669.9394523134019</c:v>
                </c:pt>
                <c:pt idx="14">
                  <c:v>3607.3989809692616</c:v>
                </c:pt>
                <c:pt idx="15">
                  <c:v>3545.7004682864408</c:v>
                </c:pt>
                <c:pt idx="16">
                  <c:v>3484.8314840520475</c:v>
                </c:pt>
                <c:pt idx="17">
                  <c:v>3424.7798956690526</c:v>
                </c:pt>
                <c:pt idx="18">
                  <c:v>3365.5338587583101</c:v>
                </c:pt>
                <c:pt idx="19">
                  <c:v>3307.0818081254743</c:v>
                </c:pt>
                <c:pt idx="20">
                  <c:v>3249.4124490760155</c:v>
                </c:pt>
                <c:pt idx="21">
                  <c:v>3192.5147490625386</c:v>
                </c:pt>
                <c:pt idx="22">
                  <c:v>3136.3779296493626</c:v>
                </c:pt>
                <c:pt idx="23">
                  <c:v>3080.9914587801213</c:v>
                </c:pt>
                <c:pt idx="24">
                  <c:v>3026.3450433348776</c:v>
                </c:pt>
                <c:pt idx="25">
                  <c:v>2972.4286219639539</c:v>
                </c:pt>
                <c:pt idx="26">
                  <c:v>2919.2323581863088</c:v>
                </c:pt>
                <c:pt idx="27">
                  <c:v>2866.7466337409091</c:v>
                </c:pt>
                <c:pt idx="28">
                  <c:v>2814.9620421801487</c:v>
                </c:pt>
                <c:pt idx="29">
                  <c:v>2763.8693826948888</c:v>
                </c:pt>
                <c:pt idx="30">
                  <c:v>2713.4596541612082</c:v>
                </c:pt>
                <c:pt idx="31">
                  <c:v>2663.7240493994591</c:v>
                </c:pt>
                <c:pt idx="32">
                  <c:v>2614.6539496366863</c:v>
                </c:pt>
                <c:pt idx="33">
                  <c:v>2566.2409191638571</c:v>
                </c:pt>
                <c:pt idx="34">
                  <c:v>2518.47670017982</c:v>
                </c:pt>
                <c:pt idx="35">
                  <c:v>2471.3532078142698</c:v>
                </c:pt>
                <c:pt idx="36">
                  <c:v>2424.8625253223504</c:v>
                </c:pt>
                <c:pt idx="37">
                  <c:v>2378.9968994439123</c:v>
                </c:pt>
                <c:pt idx="38">
                  <c:v>2333.7487359207275</c:v>
                </c:pt>
                <c:pt idx="39">
                  <c:v>2289.1105951653135</c:v>
                </c:pt>
                <c:pt idx="40">
                  <c:v>2245.075188075296</c:v>
                </c:pt>
                <c:pt idx="41">
                  <c:v>2201.6353719875078</c:v>
                </c:pt>
                <c:pt idx="42">
                  <c:v>2158.7841467663247</c:v>
                </c:pt>
                <c:pt idx="43">
                  <c:v>2116.5146510209379</c:v>
                </c:pt>
                <c:pt idx="44">
                  <c:v>2074.8201584465551</c:v>
                </c:pt>
                <c:pt idx="45">
                  <c:v>2033.6940742847062</c:v>
                </c:pt>
                <c:pt idx="46">
                  <c:v>1993.1299318980684</c:v>
                </c:pt>
                <c:pt idx="47">
                  <c:v>1953.1213894554226</c:v>
                </c:pt>
                <c:pt idx="48">
                  <c:v>1913.6622267225448</c:v>
                </c:pt>
                <c:pt idx="49">
                  <c:v>1874.7463419550218</c:v>
                </c:pt>
                <c:pt idx="50">
                  <c:v>1836.3677488891565</c:v>
                </c:pt>
                <c:pt idx="51">
                  <c:v>1798.5205738273003</c:v>
                </c:pt>
                <c:pt idx="52">
                  <c:v>1761.1990528140864</c:v>
                </c:pt>
                <c:pt idx="53">
                  <c:v>1724.3975289002201</c:v>
                </c:pt>
                <c:pt idx="54">
                  <c:v>1688.1104494906003</c:v>
                </c:pt>
                <c:pt idx="55">
                  <c:v>1652.3323637736919</c:v>
                </c:pt>
                <c:pt idx="56">
                  <c:v>1617.0579202291997</c:v>
                </c:pt>
                <c:pt idx="57">
                  <c:v>1582.28186421122</c:v>
                </c:pt>
                <c:pt idx="58">
                  <c:v>1547.9990356041474</c:v>
                </c:pt>
                <c:pt idx="59">
                  <c:v>1514.204366548759</c:v>
                </c:pt>
                <c:pt idx="60">
                  <c:v>1480.8928792359661</c:v>
                </c:pt>
                <c:pt idx="61">
                  <c:v>1448.0596837658582</c:v>
                </c:pt>
                <c:pt idx="62">
                  <c:v>1415.6999760697402</c:v>
                </c:pt>
                <c:pt idx="63">
                  <c:v>1383.8090358929687</c:v>
                </c:pt>
                <c:pt idx="64">
                  <c:v>1352.382224836477</c:v>
                </c:pt>
                <c:pt idx="65">
                  <c:v>1321.4149844549556</c:v>
                </c:pt>
                <c:pt idx="66">
                  <c:v>1290.9028344097605</c:v>
                </c:pt>
                <c:pt idx="67">
                  <c:v>1260.8413706746601</c:v>
                </c:pt>
                <c:pt idx="68">
                  <c:v>1231.226263792644</c:v>
                </c:pt>
                <c:pt idx="69">
                  <c:v>1202.0532571820568</c:v>
                </c:pt>
                <c:pt idx="70">
                  <c:v>1173.3181654904113</c:v>
                </c:pt>
                <c:pt idx="71">
                  <c:v>1145.01687299428</c:v>
                </c:pt>
                <c:pt idx="72">
                  <c:v>1117.1453320437374</c:v>
                </c:pt>
                <c:pt idx="73">
                  <c:v>1089.6995615498799</c:v>
                </c:pt>
                <c:pt idx="74">
                  <c:v>1062.6756455140064</c:v>
                </c:pt>
                <c:pt idx="75">
                  <c:v>1036.0697315971011</c:v>
                </c:pt>
                <c:pt idx="76">
                  <c:v>1009.878029728299</c:v>
                </c:pt>
                <c:pt idx="77">
                  <c:v>984.09681075108165</c:v>
                </c:pt>
                <c:pt idx="78">
                  <c:v>958.72240510598135</c:v>
                </c:pt>
                <c:pt idx="79">
                  <c:v>933.75120154863066</c:v>
                </c:pt>
                <c:pt idx="80">
                  <c:v>909.17964590202075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Jc!$U$1</c:f>
              <c:strCache>
                <c:ptCount val="1"/>
                <c:pt idx="0">
                  <c:v>4.2 K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Jc!$S$2:$S$82</c:f>
              <c:numCache>
                <c:formatCode>General</c:formatCode>
                <c:ptCount val="81"/>
                <c:pt idx="0">
                  <c:v>12</c:v>
                </c:pt>
                <c:pt idx="1">
                  <c:v>12.1</c:v>
                </c:pt>
                <c:pt idx="2">
                  <c:v>12.2</c:v>
                </c:pt>
                <c:pt idx="3">
                  <c:v>12.299999999999999</c:v>
                </c:pt>
                <c:pt idx="4">
                  <c:v>12.399999999999999</c:v>
                </c:pt>
                <c:pt idx="5">
                  <c:v>12.499999999999998</c:v>
                </c:pt>
                <c:pt idx="6">
                  <c:v>12.599999999999998</c:v>
                </c:pt>
                <c:pt idx="7">
                  <c:v>12.699999999999998</c:v>
                </c:pt>
                <c:pt idx="8">
                  <c:v>12.799999999999997</c:v>
                </c:pt>
                <c:pt idx="9">
                  <c:v>12.899999999999997</c:v>
                </c:pt>
                <c:pt idx="10">
                  <c:v>12.999999999999996</c:v>
                </c:pt>
                <c:pt idx="11">
                  <c:v>13.099999999999996</c:v>
                </c:pt>
                <c:pt idx="12">
                  <c:v>13.199999999999996</c:v>
                </c:pt>
                <c:pt idx="13">
                  <c:v>13.299999999999995</c:v>
                </c:pt>
                <c:pt idx="14">
                  <c:v>13.399999999999995</c:v>
                </c:pt>
                <c:pt idx="15">
                  <c:v>13.499999999999995</c:v>
                </c:pt>
                <c:pt idx="16">
                  <c:v>13.599999999999994</c:v>
                </c:pt>
                <c:pt idx="17">
                  <c:v>13.699999999999994</c:v>
                </c:pt>
                <c:pt idx="18">
                  <c:v>13.799999999999994</c:v>
                </c:pt>
                <c:pt idx="19">
                  <c:v>13.899999999999993</c:v>
                </c:pt>
                <c:pt idx="20">
                  <c:v>13.999999999999993</c:v>
                </c:pt>
                <c:pt idx="21">
                  <c:v>14.099999999999993</c:v>
                </c:pt>
                <c:pt idx="22">
                  <c:v>14.199999999999992</c:v>
                </c:pt>
                <c:pt idx="23">
                  <c:v>14.299999999999992</c:v>
                </c:pt>
                <c:pt idx="24">
                  <c:v>14.399999999999991</c:v>
                </c:pt>
                <c:pt idx="25">
                  <c:v>14.499999999999991</c:v>
                </c:pt>
                <c:pt idx="26">
                  <c:v>14.599999999999991</c:v>
                </c:pt>
                <c:pt idx="27">
                  <c:v>14.69999999999999</c:v>
                </c:pt>
                <c:pt idx="28">
                  <c:v>14.79999999999999</c:v>
                </c:pt>
                <c:pt idx="29">
                  <c:v>14.89999999999999</c:v>
                </c:pt>
                <c:pt idx="30">
                  <c:v>14.999999999999989</c:v>
                </c:pt>
                <c:pt idx="31">
                  <c:v>15.099999999999989</c:v>
                </c:pt>
                <c:pt idx="32">
                  <c:v>15.199999999999989</c:v>
                </c:pt>
                <c:pt idx="33">
                  <c:v>15.299999999999988</c:v>
                </c:pt>
                <c:pt idx="34">
                  <c:v>15.399999999999988</c:v>
                </c:pt>
                <c:pt idx="35">
                  <c:v>15.499999999999988</c:v>
                </c:pt>
                <c:pt idx="36">
                  <c:v>15.599999999999987</c:v>
                </c:pt>
                <c:pt idx="37">
                  <c:v>15.699999999999987</c:v>
                </c:pt>
                <c:pt idx="38">
                  <c:v>15.799999999999986</c:v>
                </c:pt>
                <c:pt idx="39">
                  <c:v>15.899999999999986</c:v>
                </c:pt>
                <c:pt idx="40">
                  <c:v>15.999999999999986</c:v>
                </c:pt>
                <c:pt idx="41">
                  <c:v>16.099999999999987</c:v>
                </c:pt>
                <c:pt idx="42">
                  <c:v>16.199999999999989</c:v>
                </c:pt>
                <c:pt idx="43">
                  <c:v>16.29999999999999</c:v>
                </c:pt>
                <c:pt idx="44">
                  <c:v>16.399999999999991</c:v>
                </c:pt>
                <c:pt idx="45">
                  <c:v>16.499999999999993</c:v>
                </c:pt>
                <c:pt idx="46">
                  <c:v>16.599999999999994</c:v>
                </c:pt>
                <c:pt idx="47">
                  <c:v>16.699999999999996</c:v>
                </c:pt>
                <c:pt idx="48">
                  <c:v>16.799999999999997</c:v>
                </c:pt>
                <c:pt idx="49">
                  <c:v>16.899999999999999</c:v>
                </c:pt>
                <c:pt idx="50">
                  <c:v>17</c:v>
                </c:pt>
                <c:pt idx="51">
                  <c:v>17.100000000000001</c:v>
                </c:pt>
                <c:pt idx="52">
                  <c:v>17.200000000000003</c:v>
                </c:pt>
                <c:pt idx="53">
                  <c:v>17.300000000000004</c:v>
                </c:pt>
                <c:pt idx="54">
                  <c:v>17.400000000000006</c:v>
                </c:pt>
                <c:pt idx="55">
                  <c:v>17.500000000000007</c:v>
                </c:pt>
                <c:pt idx="56">
                  <c:v>17.600000000000009</c:v>
                </c:pt>
                <c:pt idx="57">
                  <c:v>17.70000000000001</c:v>
                </c:pt>
                <c:pt idx="58">
                  <c:v>17.800000000000011</c:v>
                </c:pt>
                <c:pt idx="59">
                  <c:v>17.900000000000013</c:v>
                </c:pt>
                <c:pt idx="60">
                  <c:v>18.000000000000014</c:v>
                </c:pt>
                <c:pt idx="61">
                  <c:v>18.100000000000016</c:v>
                </c:pt>
                <c:pt idx="62">
                  <c:v>18.200000000000017</c:v>
                </c:pt>
                <c:pt idx="63">
                  <c:v>18.300000000000018</c:v>
                </c:pt>
                <c:pt idx="64">
                  <c:v>18.40000000000002</c:v>
                </c:pt>
                <c:pt idx="65">
                  <c:v>18.500000000000021</c:v>
                </c:pt>
                <c:pt idx="66">
                  <c:v>18.600000000000023</c:v>
                </c:pt>
                <c:pt idx="67">
                  <c:v>18.700000000000024</c:v>
                </c:pt>
                <c:pt idx="68">
                  <c:v>18.800000000000026</c:v>
                </c:pt>
                <c:pt idx="69">
                  <c:v>18.900000000000027</c:v>
                </c:pt>
                <c:pt idx="70">
                  <c:v>19.000000000000028</c:v>
                </c:pt>
                <c:pt idx="71">
                  <c:v>19.10000000000003</c:v>
                </c:pt>
                <c:pt idx="72">
                  <c:v>19.200000000000031</c:v>
                </c:pt>
                <c:pt idx="73">
                  <c:v>19.300000000000033</c:v>
                </c:pt>
                <c:pt idx="74">
                  <c:v>19.400000000000034</c:v>
                </c:pt>
                <c:pt idx="75">
                  <c:v>19.500000000000036</c:v>
                </c:pt>
                <c:pt idx="76">
                  <c:v>19.600000000000037</c:v>
                </c:pt>
                <c:pt idx="77">
                  <c:v>19.700000000000038</c:v>
                </c:pt>
                <c:pt idx="78">
                  <c:v>19.80000000000004</c:v>
                </c:pt>
                <c:pt idx="79">
                  <c:v>19.900000000000041</c:v>
                </c:pt>
                <c:pt idx="80">
                  <c:v>20.000000000000043</c:v>
                </c:pt>
              </c:numCache>
            </c:numRef>
          </c:xVal>
          <c:yVal>
            <c:numRef>
              <c:f>Jc!$U$2:$U$82</c:f>
              <c:numCache>
                <c:formatCode>General</c:formatCode>
                <c:ptCount val="81"/>
                <c:pt idx="0">
                  <c:v>3507.8912991872626</c:v>
                </c:pt>
                <c:pt idx="1">
                  <c:v>3441.9289795168402</c:v>
                </c:pt>
                <c:pt idx="2">
                  <c:v>3376.9480295643057</c:v>
                </c:pt>
                <c:pt idx="3">
                  <c:v>3312.932417649984</c:v>
                </c:pt>
                <c:pt idx="4">
                  <c:v>3249.8665363312157</c:v>
                </c:pt>
                <c:pt idx="5">
                  <c:v>3187.7351876087928</c:v>
                </c:pt>
                <c:pt idx="6">
                  <c:v>3126.5235687671475</c:v>
                </c:pt>
                <c:pt idx="7">
                  <c:v>3066.217258816243</c:v>
                </c:pt>
                <c:pt idx="8">
                  <c:v>3006.8022055049978</c:v>
                </c:pt>
                <c:pt idx="9">
                  <c:v>2948.2647128777708</c:v>
                </c:pt>
                <c:pt idx="10">
                  <c:v>2890.5914293471255</c:v>
                </c:pt>
                <c:pt idx="11">
                  <c:v>2833.7693362575492</c:v>
                </c:pt>
                <c:pt idx="12">
                  <c:v>2777.7857369162771</c:v>
                </c:pt>
                <c:pt idx="13">
                  <c:v>2722.6282460686798</c:v>
                </c:pt>
                <c:pt idx="14">
                  <c:v>2668.2847797969184</c:v>
                </c:pt>
                <c:pt idx="15">
                  <c:v>2614.7435458217824</c:v>
                </c:pt>
                <c:pt idx="16">
                  <c:v>2561.9930341886611</c:v>
                </c:pt>
                <c:pt idx="17">
                  <c:v>2510.0220083196941</c:v>
                </c:pt>
                <c:pt idx="18">
                  <c:v>2458.8194964150757</c:v>
                </c:pt>
                <c:pt idx="19">
                  <c:v>2408.3747831874057</c:v>
                </c:pt>
                <c:pt idx="20">
                  <c:v>2358.6774019138466</c:v>
                </c:pt>
                <c:pt idx="21">
                  <c:v>2309.7171267916242</c:v>
                </c:pt>
                <c:pt idx="22">
                  <c:v>2261.4839655832084</c:v>
                </c:pt>
                <c:pt idx="23">
                  <c:v>2213.9681525381593</c:v>
                </c:pt>
                <c:pt idx="24">
                  <c:v>2167.160141579358</c:v>
                </c:pt>
                <c:pt idx="25">
                  <c:v>2121.0505997419309</c:v>
                </c:pt>
                <c:pt idx="26">
                  <c:v>2075.6304008537686</c:v>
                </c:pt>
                <c:pt idx="27">
                  <c:v>2030.8906194471469</c:v>
                </c:pt>
                <c:pt idx="28">
                  <c:v>1986.8225248914141</c:v>
                </c:pt>
                <c:pt idx="29">
                  <c:v>1943.4175757372686</c:v>
                </c:pt>
                <c:pt idx="30">
                  <c:v>1900.6674142635886</c:v>
                </c:pt>
                <c:pt idx="31">
                  <c:v>1858.5638612182352</c:v>
                </c:pt>
                <c:pt idx="32">
                  <c:v>1817.0989107446449</c:v>
                </c:pt>
                <c:pt idx="33">
                  <c:v>1776.2647254864626</c:v>
                </c:pt>
                <c:pt idx="34">
                  <c:v>1736.053631862799</c:v>
                </c:pt>
                <c:pt idx="35">
                  <c:v>1696.4581155070878</c:v>
                </c:pt>
                <c:pt idx="36">
                  <c:v>1657.4708168628176</c:v>
                </c:pt>
                <c:pt idx="37">
                  <c:v>1619.0845269297599</c:v>
                </c:pt>
                <c:pt idx="38">
                  <c:v>1581.2921831545998</c:v>
                </c:pt>
                <c:pt idx="39">
                  <c:v>1544.0868654601552</c:v>
                </c:pt>
                <c:pt idx="40">
                  <c:v>1507.4617924076626</c:v>
                </c:pt>
                <c:pt idx="41">
                  <c:v>1471.4103174868271</c:v>
                </c:pt>
                <c:pt idx="42">
                  <c:v>1435.9259255286127</c:v>
                </c:pt>
                <c:pt idx="43">
                  <c:v>1401.002229235952</c:v>
                </c:pt>
                <c:pt idx="44">
                  <c:v>1366.6329658277793</c:v>
                </c:pt>
                <c:pt idx="45">
                  <c:v>1332.8119937920101</c:v>
                </c:pt>
                <c:pt idx="46">
                  <c:v>1299.5332897432638</c:v>
                </c:pt>
                <c:pt idx="47">
                  <c:v>1266.7909453813252</c:v>
                </c:pt>
                <c:pt idx="48">
                  <c:v>1234.5791645465249</c:v>
                </c:pt>
                <c:pt idx="49">
                  <c:v>1202.8922603683629</c:v>
                </c:pt>
                <c:pt idx="50">
                  <c:v>1171.7246525038838</c:v>
                </c:pt>
                <c:pt idx="51">
                  <c:v>1141.0708644624528</c:v>
                </c:pt>
                <c:pt idx="52">
                  <c:v>1110.9255210137153</c:v>
                </c:pt>
                <c:pt idx="53">
                  <c:v>1081.2833456756896</c:v>
                </c:pt>
                <c:pt idx="54">
                  <c:v>1052.1391582800363</c:v>
                </c:pt>
                <c:pt idx="55">
                  <c:v>1023.4878726117034</c:v>
                </c:pt>
                <c:pt idx="56">
                  <c:v>995.32449412024539</c:v>
                </c:pt>
                <c:pt idx="57">
                  <c:v>967.6441177002331</c:v>
                </c:pt>
                <c:pt idx="58">
                  <c:v>940.44192553828441</c:v>
                </c:pt>
                <c:pt idx="59">
                  <c:v>913.7131850243336</c:v>
                </c:pt>
                <c:pt idx="60">
                  <c:v>887.453246724873</c:v>
                </c:pt>
                <c:pt idx="61">
                  <c:v>861.65754241598131</c:v>
                </c:pt>
                <c:pt idx="62">
                  <c:v>836.3215831740365</c:v>
                </c:pt>
                <c:pt idx="63">
                  <c:v>811.44095752212354</c:v>
                </c:pt>
                <c:pt idx="64">
                  <c:v>787.01132963018256</c:v>
                </c:pt>
                <c:pt idx="65">
                  <c:v>763.02843756707341</c:v>
                </c:pt>
                <c:pt idx="66">
                  <c:v>739.48809160275459</c:v>
                </c:pt>
                <c:pt idx="67">
                  <c:v>716.38617255888698</c:v>
                </c:pt>
                <c:pt idx="68">
                  <c:v>693.71863020621436</c:v>
                </c:pt>
                <c:pt idx="69">
                  <c:v>671.48148170714069</c:v>
                </c:pt>
                <c:pt idx="70">
                  <c:v>649.67081010200252</c:v>
                </c:pt>
                <c:pt idx="71">
                  <c:v>628.2827628375627</c:v>
                </c:pt>
                <c:pt idx="72">
                  <c:v>607.3135503363427</c:v>
                </c:pt>
                <c:pt idx="73">
                  <c:v>586.75944460543576</c:v>
                </c:pt>
                <c:pt idx="74">
                  <c:v>566.61677788350607</c:v>
                </c:pt>
                <c:pt idx="75">
                  <c:v>546.88194132473848</c:v>
                </c:pt>
                <c:pt idx="76">
                  <c:v>527.55138371852286</c:v>
                </c:pt>
                <c:pt idx="77">
                  <c:v>508.62161024373444</c:v>
                </c:pt>
                <c:pt idx="78">
                  <c:v>490.08918125649183</c:v>
                </c:pt>
                <c:pt idx="79">
                  <c:v>471.95071111031876</c:v>
                </c:pt>
                <c:pt idx="80">
                  <c:v>454.20286700769157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0946496"/>
        <c:axId val="530946888"/>
      </c:scatterChart>
      <c:valAx>
        <c:axId val="530946496"/>
        <c:scaling>
          <c:orientation val="minMax"/>
          <c:max val="20"/>
          <c:min val="1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i="1" dirty="0"/>
                  <a:t>B</a:t>
                </a:r>
                <a:r>
                  <a:rPr lang="en-GB" dirty="0"/>
                  <a:t>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946888"/>
        <c:crosses val="autoZero"/>
        <c:crossBetween val="midCat"/>
      </c:valAx>
      <c:valAx>
        <c:axId val="530946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i="1" dirty="0" err="1"/>
                  <a:t>J</a:t>
                </a:r>
                <a:r>
                  <a:rPr lang="en-GB" sz="800" dirty="0" err="1"/>
                  <a:t>c</a:t>
                </a:r>
                <a:r>
                  <a:rPr lang="en-GB" dirty="0"/>
                  <a:t> in A/mm</a:t>
                </a:r>
                <a:r>
                  <a:rPr lang="en-GB" baseline="30000" dirty="0"/>
                  <a:t>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9464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Temperature</a:t>
            </a:r>
            <a:r>
              <a:rPr lang="en-GB" baseline="0" dirty="0" smtClean="0"/>
              <a:t> 1</a:t>
            </a:r>
            <a:r>
              <a:rPr lang="en-GB" dirty="0" smtClean="0"/>
              <a:t>.9 K</a:t>
            </a:r>
            <a:endParaRPr lang="en-GB" dirty="0"/>
          </a:p>
        </c:rich>
      </c:tx>
      <c:layout>
        <c:manualLayout>
          <c:xMode val="edge"/>
          <c:yMode val="edge"/>
          <c:x val="0.38985138179510981"/>
          <c:y val="3.22394875335812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strRef>
              <c:f>'1.9K'!$D$26</c:f>
              <c:strCache>
                <c:ptCount val="1"/>
                <c:pt idx="0">
                  <c:v>20%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5"/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'1.9K'!$D$27:$D$32</c:f>
              <c:numCache>
                <c:formatCode>General</c:formatCode>
                <c:ptCount val="6"/>
                <c:pt idx="0">
                  <c:v>16</c:v>
                </c:pt>
                <c:pt idx="1">
                  <c:v>15.600000000000001</c:v>
                </c:pt>
                <c:pt idx="2">
                  <c:v>15.12</c:v>
                </c:pt>
                <c:pt idx="3">
                  <c:v>13.92</c:v>
                </c:pt>
                <c:pt idx="4">
                  <c:v>13.12</c:v>
                </c:pt>
                <c:pt idx="5">
                  <c:v>12.08</c:v>
                </c:pt>
              </c:numCache>
            </c:numRef>
          </c:xVal>
          <c:yVal>
            <c:numRef>
              <c:f>'1.9K'!$E$27:$E$32</c:f>
              <c:numCache>
                <c:formatCode>0</c:formatCode>
                <c:ptCount val="6"/>
                <c:pt idx="0">
                  <c:v>12399.9176952</c:v>
                </c:pt>
                <c:pt idx="1">
                  <c:v>10846.442980799999</c:v>
                </c:pt>
                <c:pt idx="2">
                  <c:v>9349.8435071999993</c:v>
                </c:pt>
                <c:pt idx="3">
                  <c:v>6759.2320487999996</c:v>
                </c:pt>
                <c:pt idx="4">
                  <c:v>5478.9815303999994</c:v>
                </c:pt>
                <c:pt idx="5">
                  <c:v>4353.7439231999997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'1.9K'!$C$26</c:f>
              <c:strCache>
                <c:ptCount val="1"/>
                <c:pt idx="0">
                  <c:v>15%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5"/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'1.9K'!$C$27:$C$32</c:f>
              <c:numCache>
                <c:formatCode>General</c:formatCode>
                <c:ptCount val="6"/>
                <c:pt idx="0">
                  <c:v>17</c:v>
                </c:pt>
                <c:pt idx="1">
                  <c:v>16.574999999999999</c:v>
                </c:pt>
                <c:pt idx="2">
                  <c:v>16.064999999999998</c:v>
                </c:pt>
                <c:pt idx="3">
                  <c:v>14.79</c:v>
                </c:pt>
                <c:pt idx="4">
                  <c:v>13.939999999999998</c:v>
                </c:pt>
                <c:pt idx="5">
                  <c:v>12.834999999999999</c:v>
                </c:pt>
              </c:numCache>
            </c:numRef>
          </c:xVal>
          <c:yVal>
            <c:numRef>
              <c:f>'1.9K'!$E$27:$E$32</c:f>
              <c:numCache>
                <c:formatCode>0</c:formatCode>
                <c:ptCount val="6"/>
                <c:pt idx="0">
                  <c:v>12399.9176952</c:v>
                </c:pt>
                <c:pt idx="1">
                  <c:v>10846.442980799999</c:v>
                </c:pt>
                <c:pt idx="2">
                  <c:v>9349.8435071999993</c:v>
                </c:pt>
                <c:pt idx="3">
                  <c:v>6759.2320487999996</c:v>
                </c:pt>
                <c:pt idx="4">
                  <c:v>5478.9815303999994</c:v>
                </c:pt>
                <c:pt idx="5">
                  <c:v>4353.7439231999997</c:v>
                </c:pt>
              </c:numCache>
            </c:numRef>
          </c:yVal>
          <c:smooth val="0"/>
        </c:ser>
        <c:ser>
          <c:idx val="0"/>
          <c:order val="2"/>
          <c:tx>
            <c:strRef>
              <c:f>'1.9K'!$B$26</c:f>
              <c:strCache>
                <c:ptCount val="1"/>
                <c:pt idx="0">
                  <c:v>10%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'1.9K'!$B$27:$B$32</c:f>
              <c:numCache>
                <c:formatCode>General</c:formatCode>
                <c:ptCount val="6"/>
                <c:pt idx="0">
                  <c:v>18</c:v>
                </c:pt>
                <c:pt idx="1">
                  <c:v>17.55</c:v>
                </c:pt>
                <c:pt idx="2">
                  <c:v>17.009999999999998</c:v>
                </c:pt>
                <c:pt idx="3">
                  <c:v>15.659999999999998</c:v>
                </c:pt>
                <c:pt idx="4">
                  <c:v>14.76</c:v>
                </c:pt>
                <c:pt idx="5">
                  <c:v>13.59</c:v>
                </c:pt>
              </c:numCache>
            </c:numRef>
          </c:xVal>
          <c:yVal>
            <c:numRef>
              <c:f>'1.9K'!$E$27:$E$32</c:f>
              <c:numCache>
                <c:formatCode>0</c:formatCode>
                <c:ptCount val="6"/>
                <c:pt idx="0">
                  <c:v>12399.9176952</c:v>
                </c:pt>
                <c:pt idx="1">
                  <c:v>10846.442980799999</c:v>
                </c:pt>
                <c:pt idx="2">
                  <c:v>9349.8435071999993</c:v>
                </c:pt>
                <c:pt idx="3">
                  <c:v>6759.2320487999996</c:v>
                </c:pt>
                <c:pt idx="4">
                  <c:v>5478.9815303999994</c:v>
                </c:pt>
                <c:pt idx="5">
                  <c:v>4353.7439231999997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8418704"/>
        <c:axId val="529390504"/>
      </c:scatterChart>
      <c:valAx>
        <c:axId val="418418704"/>
        <c:scaling>
          <c:orientation val="minMax"/>
          <c:max val="18"/>
          <c:min val="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Operational field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390504"/>
        <c:crosses val="autoZero"/>
        <c:crossBetween val="midCat"/>
      </c:valAx>
      <c:valAx>
        <c:axId val="529390504"/>
        <c:scaling>
          <c:orientation val="minMax"/>
          <c:max val="2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84187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Temperature 4.2 </a:t>
            </a:r>
            <a:r>
              <a:rPr lang="en-GB" dirty="0"/>
              <a:t>K</a:t>
            </a:r>
          </a:p>
        </c:rich>
      </c:tx>
      <c:layout>
        <c:manualLayout>
          <c:xMode val="edge"/>
          <c:yMode val="edge"/>
          <c:x val="0.4045519539833217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2"/>
          <c:order val="0"/>
          <c:tx>
            <c:strRef>
              <c:f>'4.2K'!$D$27</c:f>
              <c:strCache>
                <c:ptCount val="1"/>
                <c:pt idx="0">
                  <c:v>20%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'4.2K'!$D$28:$D$34</c:f>
              <c:numCache>
                <c:formatCode>General</c:formatCode>
                <c:ptCount val="7"/>
                <c:pt idx="0">
                  <c:v>15.52</c:v>
                </c:pt>
                <c:pt idx="1">
                  <c:v>15.040000000000001</c:v>
                </c:pt>
                <c:pt idx="2">
                  <c:v>14.719999999999999</c:v>
                </c:pt>
                <c:pt idx="3">
                  <c:v>14.32</c:v>
                </c:pt>
                <c:pt idx="4">
                  <c:v>13.92</c:v>
                </c:pt>
                <c:pt idx="5">
                  <c:v>13.280000000000001</c:v>
                </c:pt>
                <c:pt idx="6">
                  <c:v>12.240000000000002</c:v>
                </c:pt>
              </c:numCache>
            </c:numRef>
          </c:xVal>
          <c:yVal>
            <c:numRef>
              <c:f>'4.2K'!$E$28:$E$34</c:f>
              <c:numCache>
                <c:formatCode>0</c:formatCode>
                <c:ptCount val="7"/>
                <c:pt idx="0">
                  <c:v>20381.4098208</c:v>
                </c:pt>
                <c:pt idx="1">
                  <c:v>15524.710336799995</c:v>
                </c:pt>
                <c:pt idx="2">
                  <c:v>12094.352676</c:v>
                </c:pt>
                <c:pt idx="3">
                  <c:v>10413.7450704</c:v>
                </c:pt>
                <c:pt idx="4">
                  <c:v>9078.8497127999999</c:v>
                </c:pt>
                <c:pt idx="5">
                  <c:v>6926.5121687999981</c:v>
                </c:pt>
                <c:pt idx="6">
                  <c:v>5376.3830567999994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'4.2K'!$C$27</c:f>
              <c:strCache>
                <c:ptCount val="1"/>
                <c:pt idx="0">
                  <c:v>15%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'4.2K'!$C$28:$C$34</c:f>
              <c:numCache>
                <c:formatCode>General</c:formatCode>
                <c:ptCount val="7"/>
                <c:pt idx="0">
                  <c:v>16.489999999999998</c:v>
                </c:pt>
                <c:pt idx="1">
                  <c:v>15.98</c:v>
                </c:pt>
                <c:pt idx="2">
                  <c:v>15.639999999999999</c:v>
                </c:pt>
                <c:pt idx="3">
                  <c:v>15.214999999999998</c:v>
                </c:pt>
                <c:pt idx="4">
                  <c:v>14.79</c:v>
                </c:pt>
                <c:pt idx="5">
                  <c:v>14.110000000000001</c:v>
                </c:pt>
                <c:pt idx="6">
                  <c:v>13.005000000000001</c:v>
                </c:pt>
              </c:numCache>
            </c:numRef>
          </c:xVal>
          <c:yVal>
            <c:numRef>
              <c:f>'4.2K'!$E$28:$E$34</c:f>
              <c:numCache>
                <c:formatCode>0</c:formatCode>
                <c:ptCount val="7"/>
                <c:pt idx="0">
                  <c:v>20381.4098208</c:v>
                </c:pt>
                <c:pt idx="1">
                  <c:v>15524.710336799995</c:v>
                </c:pt>
                <c:pt idx="2">
                  <c:v>12094.352676</c:v>
                </c:pt>
                <c:pt idx="3">
                  <c:v>10413.7450704</c:v>
                </c:pt>
                <c:pt idx="4">
                  <c:v>9078.8497127999999</c:v>
                </c:pt>
                <c:pt idx="5">
                  <c:v>6926.5121687999981</c:v>
                </c:pt>
                <c:pt idx="6">
                  <c:v>5376.3830567999994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'4.2K'!$B$27</c:f>
              <c:strCache>
                <c:ptCount val="1"/>
                <c:pt idx="0">
                  <c:v>10%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'4.2K'!$B$28:$B$34</c:f>
              <c:numCache>
                <c:formatCode>General</c:formatCode>
                <c:ptCount val="7"/>
                <c:pt idx="0">
                  <c:v>17.46</c:v>
                </c:pt>
                <c:pt idx="1">
                  <c:v>16.920000000000002</c:v>
                </c:pt>
                <c:pt idx="2">
                  <c:v>16.559999999999999</c:v>
                </c:pt>
                <c:pt idx="3">
                  <c:v>16.11</c:v>
                </c:pt>
                <c:pt idx="4">
                  <c:v>15.659999999999998</c:v>
                </c:pt>
                <c:pt idx="5">
                  <c:v>14.940000000000001</c:v>
                </c:pt>
                <c:pt idx="6">
                  <c:v>13.770000000000001</c:v>
                </c:pt>
              </c:numCache>
            </c:numRef>
          </c:xVal>
          <c:yVal>
            <c:numRef>
              <c:f>'4.2K'!$E$28:$E$34</c:f>
              <c:numCache>
                <c:formatCode>0</c:formatCode>
                <c:ptCount val="7"/>
                <c:pt idx="0">
                  <c:v>20381.4098208</c:v>
                </c:pt>
                <c:pt idx="1">
                  <c:v>15524.710336799995</c:v>
                </c:pt>
                <c:pt idx="2">
                  <c:v>12094.352676</c:v>
                </c:pt>
                <c:pt idx="3">
                  <c:v>10413.7450704</c:v>
                </c:pt>
                <c:pt idx="4">
                  <c:v>9078.8497127999999</c:v>
                </c:pt>
                <c:pt idx="5">
                  <c:v>6926.5121687999981</c:v>
                </c:pt>
                <c:pt idx="6">
                  <c:v>5376.3830567999994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4905856"/>
        <c:axId val="494906248"/>
      </c:scatterChart>
      <c:valAx>
        <c:axId val="494905856"/>
        <c:scaling>
          <c:orientation val="minMax"/>
          <c:max val="18"/>
          <c:min val="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Operational field</a:t>
                </a:r>
                <a:r>
                  <a:rPr lang="en-GB" baseline="0"/>
                  <a:t> in T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4906248"/>
        <c:crosses val="autoZero"/>
        <c:crossBetween val="midCat"/>
      </c:valAx>
      <c:valAx>
        <c:axId val="494906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49058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4.2 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'4.2K'!$G$1</c:f>
              <c:strCache>
                <c:ptCount val="1"/>
                <c:pt idx="0">
                  <c:v>Cable mass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'4.2K'!$A$2:$A$8</c:f>
              <c:numCache>
                <c:formatCode>General</c:formatCode>
                <c:ptCount val="7"/>
                <c:pt idx="0">
                  <c:v>19.399999999999999</c:v>
                </c:pt>
                <c:pt idx="1">
                  <c:v>18.8</c:v>
                </c:pt>
                <c:pt idx="2">
                  <c:v>18.399999999999999</c:v>
                </c:pt>
                <c:pt idx="3">
                  <c:v>17.899999999999999</c:v>
                </c:pt>
                <c:pt idx="4">
                  <c:v>17.399999999999999</c:v>
                </c:pt>
                <c:pt idx="5">
                  <c:v>16.600000000000001</c:v>
                </c:pt>
                <c:pt idx="6">
                  <c:v>15.3</c:v>
                </c:pt>
              </c:numCache>
            </c:numRef>
          </c:xVal>
          <c:yVal>
            <c:numRef>
              <c:f>'4.2K'!$G$2:$G$8</c:f>
              <c:numCache>
                <c:formatCode>0</c:formatCode>
                <c:ptCount val="7"/>
                <c:pt idx="0">
                  <c:v>20381.4098208</c:v>
                </c:pt>
                <c:pt idx="1">
                  <c:v>15524.710336799995</c:v>
                </c:pt>
                <c:pt idx="2">
                  <c:v>12094.352676</c:v>
                </c:pt>
                <c:pt idx="3">
                  <c:v>10413.7450704</c:v>
                </c:pt>
                <c:pt idx="4">
                  <c:v>9078.8497127999999</c:v>
                </c:pt>
                <c:pt idx="5">
                  <c:v>6926.5121687999981</c:v>
                </c:pt>
                <c:pt idx="6">
                  <c:v>5376.3830567999994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'4.2K'!$I$1</c:f>
              <c:strCache>
                <c:ptCount val="1"/>
                <c:pt idx="0">
                  <c:v>Non-Cu/Cu 1:1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'4.2K'!$A$2:$A$8</c:f>
              <c:numCache>
                <c:formatCode>General</c:formatCode>
                <c:ptCount val="7"/>
                <c:pt idx="0">
                  <c:v>19.399999999999999</c:v>
                </c:pt>
                <c:pt idx="1">
                  <c:v>18.8</c:v>
                </c:pt>
                <c:pt idx="2">
                  <c:v>18.399999999999999</c:v>
                </c:pt>
                <c:pt idx="3">
                  <c:v>17.899999999999999</c:v>
                </c:pt>
                <c:pt idx="4">
                  <c:v>17.399999999999999</c:v>
                </c:pt>
                <c:pt idx="5">
                  <c:v>16.600000000000001</c:v>
                </c:pt>
                <c:pt idx="6">
                  <c:v>15.3</c:v>
                </c:pt>
              </c:numCache>
            </c:numRef>
          </c:xVal>
          <c:yVal>
            <c:numRef>
              <c:f>'4.2K'!$I$2:$I$8</c:f>
              <c:numCache>
                <c:formatCode>General</c:formatCode>
                <c:ptCount val="7"/>
                <c:pt idx="0">
                  <c:v>18949.491993600001</c:v>
                </c:pt>
                <c:pt idx="1">
                  <c:v>13790.573092799999</c:v>
                </c:pt>
                <c:pt idx="2">
                  <c:v>10523.034748799999</c:v>
                </c:pt>
                <c:pt idx="3">
                  <c:v>8787.7823040000003</c:v>
                </c:pt>
                <c:pt idx="4">
                  <c:v>7576.6742352000001</c:v>
                </c:pt>
                <c:pt idx="5">
                  <c:v>5303.8950048000006</c:v>
                </c:pt>
                <c:pt idx="6">
                  <c:v>3619.9417968000002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4907032"/>
        <c:axId val="494907424"/>
      </c:scatterChart>
      <c:valAx>
        <c:axId val="494907032"/>
        <c:scaling>
          <c:orientation val="minMax"/>
          <c:max val="20"/>
          <c:min val="1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Short sample magnetic field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4907424"/>
        <c:crosses val="autoZero"/>
        <c:crossBetween val="midCat"/>
      </c:valAx>
      <c:valAx>
        <c:axId val="494907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4907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1.9 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'1.9K'!$G$1</c:f>
              <c:strCache>
                <c:ptCount val="1"/>
                <c:pt idx="0">
                  <c:v>Cable mass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'1.9K'!$A$2:$A$7</c:f>
              <c:numCache>
                <c:formatCode>General</c:formatCode>
                <c:ptCount val="6"/>
                <c:pt idx="0">
                  <c:v>20</c:v>
                </c:pt>
                <c:pt idx="1">
                  <c:v>19.5</c:v>
                </c:pt>
                <c:pt idx="2">
                  <c:v>18.899999999999999</c:v>
                </c:pt>
                <c:pt idx="3">
                  <c:v>17.399999999999999</c:v>
                </c:pt>
                <c:pt idx="4">
                  <c:v>16.399999999999999</c:v>
                </c:pt>
                <c:pt idx="5">
                  <c:v>15.1</c:v>
                </c:pt>
              </c:numCache>
            </c:numRef>
          </c:xVal>
          <c:yVal>
            <c:numRef>
              <c:f>'1.9K'!$G$2:$G$7</c:f>
              <c:numCache>
                <c:formatCode>0</c:formatCode>
                <c:ptCount val="6"/>
                <c:pt idx="0">
                  <c:v>12399.9176952</c:v>
                </c:pt>
                <c:pt idx="1">
                  <c:v>10846.442980799999</c:v>
                </c:pt>
                <c:pt idx="2">
                  <c:v>9349.8435071999993</c:v>
                </c:pt>
                <c:pt idx="3">
                  <c:v>6759.2320487999996</c:v>
                </c:pt>
                <c:pt idx="4">
                  <c:v>5478.9815303999994</c:v>
                </c:pt>
                <c:pt idx="5">
                  <c:v>4353.7439231999997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'1.9K'!$J$1</c:f>
              <c:strCache>
                <c:ptCount val="1"/>
                <c:pt idx="0">
                  <c:v>Non-Cu/Cu 1:1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'1.9K'!$A$2:$A$7</c:f>
              <c:numCache>
                <c:formatCode>General</c:formatCode>
                <c:ptCount val="6"/>
                <c:pt idx="0">
                  <c:v>20</c:v>
                </c:pt>
                <c:pt idx="1">
                  <c:v>19.5</c:v>
                </c:pt>
                <c:pt idx="2">
                  <c:v>18.899999999999999</c:v>
                </c:pt>
                <c:pt idx="3">
                  <c:v>17.399999999999999</c:v>
                </c:pt>
                <c:pt idx="4">
                  <c:v>16.399999999999999</c:v>
                </c:pt>
                <c:pt idx="5">
                  <c:v>15.1</c:v>
                </c:pt>
              </c:numCache>
            </c:numRef>
          </c:xVal>
          <c:yVal>
            <c:numRef>
              <c:f>'1.9K'!$J$2:$J$7</c:f>
              <c:numCache>
                <c:formatCode>General</c:formatCode>
                <c:ptCount val="6"/>
                <c:pt idx="0">
                  <c:v>10344.6026208</c:v>
                </c:pt>
                <c:pt idx="1">
                  <c:v>9006.3616607999993</c:v>
                </c:pt>
                <c:pt idx="2">
                  <c:v>7288.9524287999993</c:v>
                </c:pt>
                <c:pt idx="3">
                  <c:v>4857.8146847999988</c:v>
                </c:pt>
                <c:pt idx="4">
                  <c:v>3457.1224799999995</c:v>
                </c:pt>
                <c:pt idx="5">
                  <c:v>2379.8385072000001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7474592"/>
        <c:axId val="527474984"/>
      </c:scatterChart>
      <c:valAx>
        <c:axId val="527474592"/>
        <c:scaling>
          <c:orientation val="minMax"/>
          <c:max val="20"/>
          <c:min val="1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Short sample magnetic field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7474984"/>
        <c:crosses val="autoZero"/>
        <c:crossBetween val="midCat"/>
      </c:valAx>
      <c:valAx>
        <c:axId val="527474984"/>
        <c:scaling>
          <c:orientation val="minMax"/>
          <c:max val="2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7474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'1.9K'!$E$38</c:f>
              <c:strCache>
                <c:ptCount val="1"/>
                <c:pt idx="0">
                  <c:v>1.9 K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'1.9K'!$E$39:$E$44</c:f>
              <c:numCache>
                <c:formatCode>General</c:formatCode>
                <c:ptCount val="6"/>
                <c:pt idx="0">
                  <c:v>17</c:v>
                </c:pt>
                <c:pt idx="1">
                  <c:v>16.574999999999999</c:v>
                </c:pt>
                <c:pt idx="2">
                  <c:v>16.064999999999998</c:v>
                </c:pt>
                <c:pt idx="3">
                  <c:v>14.79</c:v>
                </c:pt>
                <c:pt idx="4">
                  <c:v>13.939999999999998</c:v>
                </c:pt>
                <c:pt idx="5">
                  <c:v>12.834999999999999</c:v>
                </c:pt>
              </c:numCache>
            </c:numRef>
          </c:xVal>
          <c:yVal>
            <c:numRef>
              <c:f>'1.9K'!$F$39:$F$44</c:f>
              <c:numCache>
                <c:formatCode>General</c:formatCode>
                <c:ptCount val="6"/>
                <c:pt idx="0">
                  <c:v>12399.9176952</c:v>
                </c:pt>
                <c:pt idx="1">
                  <c:v>10846.442980799999</c:v>
                </c:pt>
                <c:pt idx="2">
                  <c:v>9349.8435071999993</c:v>
                </c:pt>
                <c:pt idx="3">
                  <c:v>6759.2320487999996</c:v>
                </c:pt>
                <c:pt idx="4">
                  <c:v>5478.9815303999994</c:v>
                </c:pt>
                <c:pt idx="5">
                  <c:v>4353.7439231999997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'1.9K'!$B$38</c:f>
              <c:strCache>
                <c:ptCount val="1"/>
                <c:pt idx="0">
                  <c:v>4.2 K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'1.9K'!$B$39:$B$45</c:f>
              <c:numCache>
                <c:formatCode>General</c:formatCode>
                <c:ptCount val="7"/>
                <c:pt idx="0">
                  <c:v>17.46</c:v>
                </c:pt>
                <c:pt idx="1">
                  <c:v>16.920000000000002</c:v>
                </c:pt>
                <c:pt idx="2">
                  <c:v>16.559999999999999</c:v>
                </c:pt>
                <c:pt idx="3">
                  <c:v>16.11</c:v>
                </c:pt>
                <c:pt idx="4">
                  <c:v>15.659999999999998</c:v>
                </c:pt>
                <c:pt idx="5">
                  <c:v>14.940000000000001</c:v>
                </c:pt>
                <c:pt idx="6">
                  <c:v>13.770000000000001</c:v>
                </c:pt>
              </c:numCache>
            </c:numRef>
          </c:xVal>
          <c:yVal>
            <c:numRef>
              <c:f>'1.9K'!$C$39:$C$45</c:f>
              <c:numCache>
                <c:formatCode>General</c:formatCode>
                <c:ptCount val="7"/>
                <c:pt idx="0">
                  <c:v>20381.4098208</c:v>
                </c:pt>
                <c:pt idx="1">
                  <c:v>15524.710336799995</c:v>
                </c:pt>
                <c:pt idx="2">
                  <c:v>12094.352676</c:v>
                </c:pt>
                <c:pt idx="3">
                  <c:v>10413.7450704</c:v>
                </c:pt>
                <c:pt idx="4">
                  <c:v>9078.8497127999999</c:v>
                </c:pt>
                <c:pt idx="5">
                  <c:v>6926.5121687999981</c:v>
                </c:pt>
                <c:pt idx="6">
                  <c:v>5376.3830567999994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615440"/>
        <c:axId val="201615832"/>
      </c:scatterChart>
      <c:valAx>
        <c:axId val="201615440"/>
        <c:scaling>
          <c:orientation val="minMax"/>
          <c:max val="17"/>
          <c:min val="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Operational field</a:t>
                </a:r>
                <a:r>
                  <a:rPr lang="en-GB" baseline="0"/>
                  <a:t> in T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615832"/>
        <c:crosses val="autoZero"/>
        <c:crossBetween val="midCat"/>
      </c:valAx>
      <c:valAx>
        <c:axId val="201615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6154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16</a:t>
            </a:r>
            <a:r>
              <a:rPr lang="en-GB" baseline="0"/>
              <a:t> T with 10% margin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CostvsTemperature!$A$2:$A$5</c:f>
              <c:numCache>
                <c:formatCode>General</c:formatCode>
                <c:ptCount val="4"/>
                <c:pt idx="0">
                  <c:v>4.2</c:v>
                </c:pt>
                <c:pt idx="1">
                  <c:v>4.5</c:v>
                </c:pt>
                <c:pt idx="2">
                  <c:v>4.7</c:v>
                </c:pt>
                <c:pt idx="3">
                  <c:v>4.9000000000000004</c:v>
                </c:pt>
              </c:numCache>
            </c:numRef>
          </c:xVal>
          <c:yVal>
            <c:numRef>
              <c:f>CostvsTemperature!$H$2:$H$5</c:f>
              <c:numCache>
                <c:formatCode>0</c:formatCode>
                <c:ptCount val="4"/>
                <c:pt idx="0">
                  <c:v>10413.7450704</c:v>
                </c:pt>
                <c:pt idx="1">
                  <c:v>10879.8990048</c:v>
                </c:pt>
                <c:pt idx="2">
                  <c:v>11682.843580799999</c:v>
                </c:pt>
                <c:pt idx="3">
                  <c:v>12441.180124799999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616616"/>
        <c:axId val="201617008"/>
      </c:scatterChart>
      <c:valAx>
        <c:axId val="2016166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Temperature in 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617008"/>
        <c:crosses val="autoZero"/>
        <c:crossBetween val="midCat"/>
      </c:valAx>
      <c:valAx>
        <c:axId val="201617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Mass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6166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847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2"/>
            <a:ext cx="2946400" cy="49847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9751"/>
            <a:ext cx="2946400" cy="49847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847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9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20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606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15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473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1826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727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98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91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19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32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906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36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643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23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66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524BE-1E9D-4408-B69F-D17CE857AF14}" type="datetime1">
              <a:rPr lang="en-US" smtClean="0"/>
              <a:t>2/18/2016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828CD-5C1F-4BEB-B297-998A7EF950BC}" type="datetime1">
              <a:rPr lang="en-US" smtClean="0"/>
              <a:t>2/18/2016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75AA-D988-44BB-AEBB-D9265FB6E213}" type="datetime1">
              <a:rPr lang="en-US" smtClean="0"/>
              <a:t>2/18/2016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DBB08-84CC-4F99-BE99-49090A071429}" type="datetime1">
              <a:rPr lang="en-US" smtClean="0"/>
              <a:t>2/18/2016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6B4DF-9D55-49F2-A805-76ED38ECF280}" type="datetime1">
              <a:rPr lang="en-US" smtClean="0"/>
              <a:t>2/18/2016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964D4-7A68-4F9C-8E42-3006D75262D2}" type="datetime1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63234-0300-4B12-A1D4-ABA341ADEFFE}" type="datetime1">
              <a:rPr lang="en-US" smtClean="0"/>
              <a:t>2/18/2016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6C0B-3839-4628-B3D2-D8560CF5D8C5}" type="datetime1">
              <a:rPr lang="en-US" smtClean="0"/>
              <a:t>2/18/2016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CBCD2-BE27-4B81-9ED6-8BDEADAFA146}" type="datetime1">
              <a:rPr lang="en-US" smtClean="0"/>
              <a:t>2/18/2016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67B84-611B-4F9D-AEAE-AB5E7C494951}" type="datetime1">
              <a:rPr lang="en-US" smtClean="0"/>
              <a:t>2/18/2016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2EF64-6BBD-421B-9C9F-90860407EE16}" type="datetime1">
              <a:rPr lang="en-US" smtClean="0"/>
              <a:t>2/18/2016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9144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C99F6-77AA-4A88-A543-7DB6D9FAFB57}" type="datetime1">
              <a:rPr lang="en-US" smtClean="0"/>
              <a:t>2/18/2016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hyperlink" Target="mailto:ipong@lbl.gov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0.png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877953"/>
            <a:ext cx="9119121" cy="3360874"/>
          </a:xfrm>
        </p:spPr>
        <p:txBody>
          <a:bodyPr>
            <a:normAutofit/>
          </a:bodyPr>
          <a:lstStyle/>
          <a:p>
            <a:pPr algn="r"/>
            <a:r>
              <a:rPr lang="en-GB" sz="4000" dirty="0"/>
              <a:t>Task 5.3: Develop dipole magnet cost model: Distribution of the work and status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597144" y="3791415"/>
            <a:ext cx="8100640" cy="1617454"/>
          </a:xfrm>
        </p:spPr>
        <p:txBody>
          <a:bodyPr>
            <a:normAutofit/>
          </a:bodyPr>
          <a:lstStyle/>
          <a:p>
            <a:pPr algn="r"/>
            <a:r>
              <a:rPr lang="en-US" b="1" dirty="0" smtClean="0"/>
              <a:t>D. Schoerling</a:t>
            </a:r>
          </a:p>
          <a:p>
            <a:pPr algn="r"/>
            <a:r>
              <a:rPr lang="en-US" dirty="0" smtClean="0"/>
              <a:t>February 19</a:t>
            </a:r>
            <a:r>
              <a:rPr lang="en-US" baseline="30000" dirty="0" smtClean="0"/>
              <a:t>th</a:t>
            </a:r>
            <a:r>
              <a:rPr lang="en-US" dirty="0" smtClean="0"/>
              <a:t>, 2016</a:t>
            </a:r>
            <a:endParaRPr lang="en-US" dirty="0"/>
          </a:p>
        </p:txBody>
      </p:sp>
      <p:pic>
        <p:nvPicPr>
          <p:cNvPr id="4" name="Picture 3" descr="FCCLogoForWebSit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127" y="35475"/>
            <a:ext cx="1342994" cy="56428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1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dirty="0" err="1" smtClean="0"/>
              <a:t>amount</a:t>
            </a:r>
            <a:r>
              <a:rPr lang="de-CH" sz="4000" dirty="0" smtClean="0"/>
              <a:t> </a:t>
            </a:r>
            <a:r>
              <a:rPr lang="de-CH" sz="4000" dirty="0" err="1" smtClean="0"/>
              <a:t>vs</a:t>
            </a:r>
            <a:r>
              <a:rPr lang="de-CH" sz="4000" dirty="0" smtClean="0"/>
              <a:t> </a:t>
            </a:r>
            <a:r>
              <a:rPr lang="de-CH" sz="4000" dirty="0" err="1" smtClean="0"/>
              <a:t>field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-2" y="1094832"/>
            <a:ext cx="914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Assuming </a:t>
            </a:r>
            <a:r>
              <a:rPr lang="en-GB" dirty="0" smtClean="0"/>
              <a:t>the copper in excess of 1:1 can be added for the material price of copper, savings can be achieved</a:t>
            </a:r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2921786"/>
              </p:ext>
            </p:extLst>
          </p:nvPr>
        </p:nvGraphicFramePr>
        <p:xfrm>
          <a:off x="4533900" y="2010521"/>
          <a:ext cx="4152900" cy="2767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5572477"/>
              </p:ext>
            </p:extLst>
          </p:nvPr>
        </p:nvGraphicFramePr>
        <p:xfrm>
          <a:off x="409575" y="2010521"/>
          <a:ext cx="4124325" cy="2757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65668" y="4768009"/>
            <a:ext cx="4412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Ex: For a </a:t>
            </a:r>
            <a:r>
              <a:rPr lang="fr-CH" sz="1200" dirty="0" err="1" smtClean="0"/>
              <a:t>magnet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an operating </a:t>
            </a:r>
            <a:r>
              <a:rPr lang="fr-CH" sz="1200" dirty="0" err="1" smtClean="0"/>
              <a:t>field</a:t>
            </a:r>
            <a:r>
              <a:rPr lang="fr-CH" sz="1200" dirty="0" smtClean="0"/>
              <a:t> of 16T </a:t>
            </a:r>
            <a:r>
              <a:rPr lang="fr-CH" sz="1200" dirty="0" err="1" smtClean="0"/>
              <a:t>with</a:t>
            </a:r>
            <a:r>
              <a:rPr lang="fr-CH" sz="1200" dirty="0" smtClean="0"/>
              <a:t> 15% of </a:t>
            </a:r>
            <a:r>
              <a:rPr lang="fr-CH" sz="1200" dirty="0" err="1" smtClean="0"/>
              <a:t>margin</a:t>
            </a:r>
            <a:r>
              <a:rPr lang="fr-CH" sz="1200" dirty="0" smtClean="0"/>
              <a:t> </a:t>
            </a:r>
            <a:r>
              <a:rPr lang="fr-CH" sz="1200" dirty="0" err="1" smtClean="0"/>
              <a:t>around</a:t>
            </a:r>
            <a:r>
              <a:rPr lang="fr-CH" sz="1200" dirty="0" smtClean="0"/>
              <a:t> 2000 t of </a:t>
            </a:r>
            <a:r>
              <a:rPr lang="fr-CH" sz="1200" dirty="0" err="1" smtClean="0"/>
              <a:t>conductor</a:t>
            </a:r>
            <a:r>
              <a:rPr lang="fr-CH" sz="1200" dirty="0" smtClean="0"/>
              <a:t> </a:t>
            </a:r>
            <a:r>
              <a:rPr lang="fr-CH" sz="1200" dirty="0" err="1" smtClean="0"/>
              <a:t>cost</a:t>
            </a:r>
            <a:r>
              <a:rPr lang="fr-CH" sz="1200" dirty="0" smtClean="0"/>
              <a:t> (~25%) </a:t>
            </a:r>
            <a:r>
              <a:rPr lang="fr-CH" sz="1200" dirty="0" err="1" smtClean="0"/>
              <a:t>can</a:t>
            </a:r>
            <a:r>
              <a:rPr lang="fr-CH" sz="1200" dirty="0" smtClean="0"/>
              <a:t> </a:t>
            </a:r>
            <a:r>
              <a:rPr lang="fr-CH" sz="1200" dirty="0" err="1" smtClean="0"/>
              <a:t>be</a:t>
            </a:r>
            <a:r>
              <a:rPr lang="fr-CH" sz="1200" dirty="0" smtClean="0"/>
              <a:t> </a:t>
            </a:r>
            <a:r>
              <a:rPr lang="fr-CH" sz="1200" dirty="0" err="1" smtClean="0"/>
              <a:t>saved</a:t>
            </a:r>
            <a:r>
              <a:rPr lang="fr-CH" sz="1200" dirty="0" smtClean="0"/>
              <a:t> if the Non-Cu/Cu </a:t>
            </a:r>
            <a:r>
              <a:rPr lang="fr-CH" sz="1200" dirty="0" err="1" smtClean="0"/>
              <a:t>is</a:t>
            </a:r>
            <a:r>
              <a:rPr lang="fr-CH" sz="1200" dirty="0" smtClean="0"/>
              <a:t> </a:t>
            </a:r>
            <a:r>
              <a:rPr lang="fr-CH" sz="1200" dirty="0" err="1" smtClean="0"/>
              <a:t>limited</a:t>
            </a:r>
            <a:r>
              <a:rPr lang="fr-CH" sz="1200" dirty="0" smtClean="0"/>
              <a:t> to 1:1.</a:t>
            </a:r>
            <a:endParaRPr lang="en-GB" sz="1200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3574130" y="2461472"/>
            <a:ext cx="19050" cy="1466849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065995" y="2461472"/>
            <a:ext cx="19050" cy="1466849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31859" y="4734743"/>
            <a:ext cx="4412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Ex: For a </a:t>
            </a:r>
            <a:r>
              <a:rPr lang="fr-CH" sz="1200" dirty="0" err="1" smtClean="0"/>
              <a:t>magnet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an operating </a:t>
            </a:r>
            <a:r>
              <a:rPr lang="fr-CH" sz="1200" dirty="0" err="1" smtClean="0"/>
              <a:t>field</a:t>
            </a:r>
            <a:r>
              <a:rPr lang="fr-CH" sz="1200" dirty="0" smtClean="0"/>
              <a:t> of 16T </a:t>
            </a:r>
            <a:r>
              <a:rPr lang="fr-CH" sz="1200" dirty="0" err="1" smtClean="0"/>
              <a:t>with</a:t>
            </a:r>
            <a:r>
              <a:rPr lang="fr-CH" sz="1200" dirty="0" smtClean="0"/>
              <a:t> 10% of </a:t>
            </a:r>
            <a:r>
              <a:rPr lang="fr-CH" sz="1200" dirty="0" err="1" smtClean="0"/>
              <a:t>margin</a:t>
            </a:r>
            <a:r>
              <a:rPr lang="fr-CH" sz="1200" dirty="0" smtClean="0"/>
              <a:t> </a:t>
            </a:r>
            <a:r>
              <a:rPr lang="fr-CH" sz="1200" dirty="0" err="1" smtClean="0"/>
              <a:t>around</a:t>
            </a:r>
            <a:r>
              <a:rPr lang="fr-CH" sz="1200" dirty="0" smtClean="0"/>
              <a:t> 1500 t of </a:t>
            </a:r>
            <a:r>
              <a:rPr lang="fr-CH" sz="1200" dirty="0" err="1" smtClean="0"/>
              <a:t>conductor</a:t>
            </a:r>
            <a:r>
              <a:rPr lang="fr-CH" sz="1200" dirty="0" smtClean="0"/>
              <a:t> (~15%) </a:t>
            </a:r>
            <a:r>
              <a:rPr lang="fr-CH" sz="1200" dirty="0" err="1" smtClean="0"/>
              <a:t>can</a:t>
            </a:r>
            <a:r>
              <a:rPr lang="fr-CH" sz="1200" dirty="0" smtClean="0"/>
              <a:t> </a:t>
            </a:r>
            <a:r>
              <a:rPr lang="fr-CH" sz="1200" dirty="0" err="1" smtClean="0"/>
              <a:t>be</a:t>
            </a:r>
            <a:r>
              <a:rPr lang="fr-CH" sz="1200" dirty="0" smtClean="0"/>
              <a:t> </a:t>
            </a:r>
            <a:r>
              <a:rPr lang="fr-CH" sz="1200" dirty="0" err="1" smtClean="0"/>
              <a:t>saved</a:t>
            </a:r>
            <a:r>
              <a:rPr lang="fr-CH" sz="1200" dirty="0" smtClean="0"/>
              <a:t> if the Non-Cu/Cu </a:t>
            </a:r>
            <a:r>
              <a:rPr lang="fr-CH" sz="1200" dirty="0" err="1" smtClean="0"/>
              <a:t>is</a:t>
            </a:r>
            <a:r>
              <a:rPr lang="fr-CH" sz="1200" dirty="0" smtClean="0"/>
              <a:t> </a:t>
            </a:r>
            <a:r>
              <a:rPr lang="fr-CH" sz="1200" dirty="0" err="1" smtClean="0"/>
              <a:t>limited</a:t>
            </a:r>
            <a:r>
              <a:rPr lang="fr-CH" sz="1200" dirty="0" smtClean="0"/>
              <a:t> to 1:1.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2792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Conductor amount vs operating temperature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996854"/>
            <a:ext cx="914400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We assume the enthalpy margin is meaningful to compare the margin to quench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In terms of enthalpy margin 10% on the load at 4.2 K corresponds to </a:t>
            </a:r>
            <a:r>
              <a:rPr lang="fr-CH" dirty="0"/>
              <a:t>~</a:t>
            </a:r>
            <a:r>
              <a:rPr lang="en-GB" dirty="0" smtClean="0"/>
              <a:t>15% at 1.9 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same cross section with a margin on the </a:t>
            </a:r>
            <a:r>
              <a:rPr lang="en-GB" dirty="0" err="1" smtClean="0"/>
              <a:t>loadline</a:t>
            </a:r>
            <a:r>
              <a:rPr lang="en-GB" dirty="0" smtClean="0"/>
              <a:t> of 10% at 4.2 K gives a margin of 18% at 1.9 K (due to the different critical curves)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Under these assumptions we gain </a:t>
            </a:r>
            <a:r>
              <a:rPr lang="fr-CH" dirty="0" smtClean="0"/>
              <a:t>~3</a:t>
            </a:r>
            <a:r>
              <a:rPr lang="en-GB" dirty="0" smtClean="0"/>
              <a:t>% of margin on the </a:t>
            </a:r>
            <a:r>
              <a:rPr lang="en-GB" dirty="0" err="1" smtClean="0"/>
              <a:t>loadline</a:t>
            </a:r>
            <a:r>
              <a:rPr lang="en-GB" dirty="0" smtClean="0"/>
              <a:t> from 4.2 K to 1.9 K or with the same margin we can gain some conductor mass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9987820"/>
              </p:ext>
            </p:extLst>
          </p:nvPr>
        </p:nvGraphicFramePr>
        <p:xfrm>
          <a:off x="2170771" y="307948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5620196" y="3243719"/>
            <a:ext cx="0" cy="1735189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24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163478"/>
              </p:ext>
            </p:extLst>
          </p:nvPr>
        </p:nvGraphicFramePr>
        <p:xfrm>
          <a:off x="2297151" y="288285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4894" y="941315"/>
            <a:ext cx="9089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Depending on the cooling scenario the temperature may be 4.7 K (instead of 4.2 K)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Keeping the same margin at 4.7 K would require more conductor than at 4.2 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Going from 4.2 K to 4.7 K increases the required amount of conductor by ~1300 t (~650 MUSD).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Comparing 1.9 K to 4.7 K makes a difference in the range of 1 GUSD</a:t>
            </a: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Conductor amount vs operating temperature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0951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	Total cost of FCC-</a:t>
            </a:r>
            <a:r>
              <a:rPr lang="en-US" sz="4000" dirty="0" err="1" smtClean="0"/>
              <a:t>hh</a:t>
            </a:r>
            <a:r>
              <a:rPr lang="en-US" sz="4000" dirty="0" smtClean="0"/>
              <a:t> dipoles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64914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-1" y="911400"/>
            <a:ext cx="9143999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FCC with LHC magnet cost without conductor: 630 </a:t>
            </a:r>
            <a:r>
              <a:rPr lang="en-GB" dirty="0" err="1" smtClean="0"/>
              <a:t>kEUR</a:t>
            </a:r>
            <a:r>
              <a:rPr lang="en-GB" dirty="0" smtClean="0"/>
              <a:t>/unit x 4578 unit= 3000 MEUR</a:t>
            </a:r>
            <a:endParaRPr lang="en-GB" baseline="3000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Conductor for 16 T and baseline margin at 4.2 K or 1.9 K ~10000 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Conductor </a:t>
            </a:r>
            <a:r>
              <a:rPr lang="en-GB" dirty="0"/>
              <a:t>for </a:t>
            </a:r>
            <a:r>
              <a:rPr lang="en-GB" dirty="0" smtClean="0"/>
              <a:t>15 </a:t>
            </a:r>
            <a:r>
              <a:rPr lang="en-GB" dirty="0"/>
              <a:t>T and baseline margin at 4.2 K or 1.9 K </a:t>
            </a:r>
            <a:r>
              <a:rPr lang="en-GB" dirty="0" smtClean="0"/>
              <a:t>~7000 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There is a potential to save around 1 GEUR </a:t>
            </a:r>
            <a:r>
              <a:rPr lang="en-GB" dirty="0"/>
              <a:t>by </a:t>
            </a:r>
            <a:r>
              <a:rPr lang="en-GB" dirty="0" smtClean="0"/>
              <a:t>replacing “</a:t>
            </a:r>
            <a:r>
              <a:rPr lang="en-GB" dirty="0"/>
              <a:t>expensive” copper in the SC strand through “cheap” pure-copper strands or a copper </a:t>
            </a:r>
            <a:r>
              <a:rPr lang="en-GB" dirty="0" smtClean="0"/>
              <a:t>jack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spcAft>
                <a:spcPts val="600"/>
              </a:spcAft>
            </a:pPr>
            <a:r>
              <a:rPr lang="en-GB" dirty="0" smtClean="0"/>
              <a:t>Scenario 1 (conductor cost 500 EUR/kg):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</a:t>
            </a:r>
            <a:r>
              <a:rPr lang="en-GB" dirty="0"/>
              <a:t>16 T: 8000 MEUR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FCC-</a:t>
            </a:r>
            <a:r>
              <a:rPr lang="en-GB" dirty="0" err="1"/>
              <a:t>hh</a:t>
            </a:r>
            <a:r>
              <a:rPr lang="en-GB" dirty="0"/>
              <a:t> 15 T: 6500 </a:t>
            </a:r>
            <a:r>
              <a:rPr lang="en-GB" dirty="0" smtClean="0"/>
              <a:t>MEUR</a:t>
            </a:r>
          </a:p>
          <a:p>
            <a:pPr>
              <a:spcAft>
                <a:spcPts val="600"/>
              </a:spcAft>
            </a:pPr>
            <a:endParaRPr lang="en-GB" dirty="0" smtClean="0"/>
          </a:p>
          <a:p>
            <a:pPr>
              <a:spcAft>
                <a:spcPts val="600"/>
              </a:spcAft>
            </a:pPr>
            <a:r>
              <a:rPr lang="en-GB" dirty="0" smtClean="0"/>
              <a:t>Scenario 2 </a:t>
            </a:r>
            <a:r>
              <a:rPr lang="en-GB" dirty="0"/>
              <a:t>(conductor cost </a:t>
            </a:r>
            <a:r>
              <a:rPr lang="en-GB" dirty="0" smtClean="0"/>
              <a:t>800 </a:t>
            </a:r>
            <a:r>
              <a:rPr lang="en-GB" dirty="0"/>
              <a:t>EUR/kg</a:t>
            </a:r>
            <a:r>
              <a:rPr lang="en-GB" dirty="0" smtClean="0"/>
              <a:t>):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FCC-</a:t>
            </a:r>
            <a:r>
              <a:rPr lang="en-GB" dirty="0" err="1"/>
              <a:t>hh</a:t>
            </a:r>
            <a:r>
              <a:rPr lang="en-GB" dirty="0"/>
              <a:t> 16 T: </a:t>
            </a:r>
            <a:r>
              <a:rPr lang="en-GB" dirty="0" smtClean="0"/>
              <a:t>11000 </a:t>
            </a:r>
            <a:r>
              <a:rPr lang="en-GB" dirty="0"/>
              <a:t>MEUR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FCC-</a:t>
            </a:r>
            <a:r>
              <a:rPr lang="en-GB" dirty="0" err="1"/>
              <a:t>hh</a:t>
            </a:r>
            <a:r>
              <a:rPr lang="en-GB" dirty="0"/>
              <a:t> 15 T: </a:t>
            </a:r>
            <a:r>
              <a:rPr lang="en-GB" dirty="0" smtClean="0"/>
              <a:t>8600 </a:t>
            </a:r>
            <a:r>
              <a:rPr lang="en-GB" dirty="0"/>
              <a:t>MEUR</a:t>
            </a:r>
          </a:p>
          <a:p>
            <a:pPr>
              <a:spcAft>
                <a:spcPts val="600"/>
              </a:spcAft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83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	Total cost of HE-LHC dipoles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64914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47361" y="1124050"/>
            <a:ext cx="8539439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 smtClean="0"/>
              <a:t>Scenario 1 (conductor cost 500 EUR/kg):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16 T: 2200 MEUR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15 T: 1800 MEUR</a:t>
            </a:r>
          </a:p>
          <a:p>
            <a:pPr>
              <a:spcAft>
                <a:spcPts val="600"/>
              </a:spcAft>
            </a:pPr>
            <a:endParaRPr lang="en-GB" dirty="0" smtClean="0"/>
          </a:p>
          <a:p>
            <a:pPr>
              <a:spcAft>
                <a:spcPts val="600"/>
              </a:spcAft>
            </a:pPr>
            <a:r>
              <a:rPr lang="en-GB" dirty="0"/>
              <a:t>Scenario </a:t>
            </a:r>
            <a:r>
              <a:rPr lang="en-GB" dirty="0" smtClean="0"/>
              <a:t>2 </a:t>
            </a:r>
            <a:r>
              <a:rPr lang="en-GB" dirty="0"/>
              <a:t>(conductor cost </a:t>
            </a:r>
            <a:r>
              <a:rPr lang="en-GB" dirty="0" smtClean="0"/>
              <a:t>1000 EUR/kg</a:t>
            </a:r>
            <a:r>
              <a:rPr lang="en-GB" dirty="0"/>
              <a:t>):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16 T: </a:t>
            </a:r>
            <a:r>
              <a:rPr lang="en-GB" dirty="0" smtClean="0"/>
              <a:t>3500 </a:t>
            </a:r>
            <a:r>
              <a:rPr lang="en-GB" dirty="0"/>
              <a:t>MEUR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15 T: </a:t>
            </a:r>
            <a:r>
              <a:rPr lang="en-GB" dirty="0" smtClean="0"/>
              <a:t>2700 </a:t>
            </a:r>
            <a:r>
              <a:rPr lang="en-GB" dirty="0"/>
              <a:t>MEUR</a:t>
            </a:r>
          </a:p>
          <a:p>
            <a:pPr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1010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Conclusion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124050"/>
            <a:ext cx="9143999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difference in cost of operating at 1.9 K or 4.7 K </a:t>
            </a:r>
            <a:r>
              <a:rPr lang="en-GB" dirty="0"/>
              <a:t>is </a:t>
            </a:r>
            <a:r>
              <a:rPr lang="en-GB" dirty="0" smtClean="0"/>
              <a:t>~1 GEUR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Operating at 15 T instead of 16 T represents a cost reduction of ~1.5 GEUR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Margin is very expensive especially at 4.2 K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/>
              <a:t>5% (10%-&gt;15%) margin at 4.2 K  =&gt; 40% more conductor cost (~ 3 GEUR)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/>
              <a:t>5% (15%-&gt;20%) margin at 1.9 K  =&gt; 25% more conductor cost (~ 1.5 GEUR)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Replacing “expensive” copper in the SC strand through “cheap” pure-copper strands or a copper jack may save ~1 GEUR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All above if we can achieve a target cost for the conductor of 500 EUR/kg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1227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3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Distribution of </a:t>
            </a:r>
            <a:r>
              <a:rPr lang="de-CH" sz="4000" dirty="0" err="1" smtClean="0"/>
              <a:t>the</a:t>
            </a:r>
            <a:r>
              <a:rPr lang="de-CH" sz="4000" dirty="0" smtClean="0"/>
              <a:t> </a:t>
            </a:r>
            <a:r>
              <a:rPr lang="de-CH" sz="4000" dirty="0" err="1" smtClean="0"/>
              <a:t>work</a:t>
            </a:r>
            <a:endParaRPr lang="en-US" sz="4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236651"/>
              </p:ext>
            </p:extLst>
          </p:nvPr>
        </p:nvGraphicFramePr>
        <p:xfrm>
          <a:off x="89211" y="1181410"/>
          <a:ext cx="8958144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6048"/>
                <a:gridCol w="2986048"/>
                <a:gridCol w="298604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CIEMAT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CEA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Coordination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Parameter</a:t>
                      </a:r>
                      <a:r>
                        <a:rPr lang="en-GB" baseline="0" dirty="0" smtClean="0"/>
                        <a:t> studies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Extrapolating of cost from LHC magnet cost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Scaling for cos-theta (see this presentation + </a:t>
                      </a:r>
                      <a:r>
                        <a:rPr lang="en-GB" baseline="0" smtClean="0"/>
                        <a:t>aperture vs cost)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Analytical model of a “typical” FCC-</a:t>
                      </a:r>
                      <a:r>
                        <a:rPr lang="en-GB" dirty="0" err="1" smtClean="0"/>
                        <a:t>hh</a:t>
                      </a:r>
                      <a:r>
                        <a:rPr lang="en-GB" dirty="0" smtClean="0"/>
                        <a:t> high-field magnet</a:t>
                      </a:r>
                      <a:r>
                        <a:rPr lang="en-GB" baseline="0" dirty="0" smtClean="0"/>
                        <a:t> (</a:t>
                      </a:r>
                      <a:r>
                        <a:rPr lang="en-GB" dirty="0" smtClean="0"/>
                        <a:t>cost</a:t>
                      </a:r>
                      <a:r>
                        <a:rPr lang="en-GB" baseline="0" dirty="0" smtClean="0"/>
                        <a:t> of individual components as a function of magnet size &amp; design, cost of conductor as a function of magnet design relevant input parameters (Cu/Non-Cu, diameter, etc.))</a:t>
                      </a:r>
                    </a:p>
                    <a:p>
                      <a:endParaRPr lang="en-GB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Scaling for common-coil</a:t>
                      </a:r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Assembly cost</a:t>
                      </a:r>
                    </a:p>
                    <a:p>
                      <a:endParaRPr lang="en-GB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Scaling for</a:t>
                      </a:r>
                      <a:r>
                        <a:rPr lang="en-GB" baseline="0" dirty="0" smtClean="0"/>
                        <a:t> b</a:t>
                      </a:r>
                      <a:r>
                        <a:rPr lang="en-GB" dirty="0" smtClean="0"/>
                        <a:t>lock design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39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Status - </a:t>
            </a:r>
            <a:r>
              <a:rPr lang="de-CH" sz="4000" smtClean="0"/>
              <a:t>Introduction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1" y="953670"/>
            <a:ext cx="914399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Goal: Provide preliminary estimates of the cost of the dipole magnets as a function of field and temperature based on cross-sections scaled from the </a:t>
            </a:r>
            <a:r>
              <a:rPr lang="en-GB" dirty="0" err="1" smtClean="0"/>
              <a:t>EuroCirCol</a:t>
            </a:r>
            <a:r>
              <a:rPr lang="en-GB" dirty="0" smtClean="0"/>
              <a:t> 16 T dipole design and from LHC magnet cost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Reference parameters: 50 mm aperture, 4578 magnets, 14.3 m long, 16 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7194" t="28025" r="15636" b="33013"/>
          <a:stretch/>
        </p:blipFill>
        <p:spPr>
          <a:xfrm>
            <a:off x="601378" y="2427953"/>
            <a:ext cx="1438363" cy="10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7652" t="27495" r="15865" b="33013"/>
          <a:stretch/>
        </p:blipFill>
        <p:spPr>
          <a:xfrm>
            <a:off x="2168078" y="2427953"/>
            <a:ext cx="1404484" cy="10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3966" y="2427953"/>
            <a:ext cx="1436145" cy="108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17194" t="28203" r="14031" b="32659"/>
          <a:stretch/>
        </p:blipFill>
        <p:spPr>
          <a:xfrm>
            <a:off x="5363907" y="2427953"/>
            <a:ext cx="1466063" cy="108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l="16775" t="25728" r="11833" b="33544"/>
          <a:stretch/>
        </p:blipFill>
        <p:spPr>
          <a:xfrm>
            <a:off x="6902641" y="2427953"/>
            <a:ext cx="1462463" cy="108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/>
          <a:srcRect l="17547" t="26960" r="11598" b="32610"/>
          <a:stretch/>
        </p:blipFill>
        <p:spPr>
          <a:xfrm>
            <a:off x="601378" y="3624910"/>
            <a:ext cx="1462154" cy="108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/>
          <a:srcRect l="17580" t="27222" r="12236" b="32659"/>
          <a:stretch/>
        </p:blipFill>
        <p:spPr>
          <a:xfrm>
            <a:off x="2140553" y="3624910"/>
            <a:ext cx="1459535" cy="108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0"/>
          <a:srcRect l="16734" t="28203" r="11051" b="33013"/>
          <a:stretch/>
        </p:blipFill>
        <p:spPr>
          <a:xfrm>
            <a:off x="3677109" y="3624910"/>
            <a:ext cx="1553424" cy="108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1"/>
          <a:srcRect l="17424" t="27849" r="11279" b="32836"/>
          <a:stretch/>
        </p:blipFill>
        <p:spPr>
          <a:xfrm>
            <a:off x="5307554" y="3624910"/>
            <a:ext cx="1512972" cy="108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2"/>
          <a:srcRect l="16677" t="27781" r="11280" b="32903"/>
          <a:stretch/>
        </p:blipFill>
        <p:spPr>
          <a:xfrm>
            <a:off x="6828147" y="3624910"/>
            <a:ext cx="1528783" cy="108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3"/>
          <a:srcRect l="16741" t="28344" r="11598" b="32659"/>
          <a:stretch/>
        </p:blipFill>
        <p:spPr>
          <a:xfrm>
            <a:off x="601378" y="4891014"/>
            <a:ext cx="1533092" cy="108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4"/>
          <a:srcRect l="16741" t="28244" r="11733" b="32866"/>
          <a:stretch/>
        </p:blipFill>
        <p:spPr>
          <a:xfrm>
            <a:off x="2142657" y="4861491"/>
            <a:ext cx="1534452" cy="108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5"/>
          <a:srcRect l="17412" t="26689" r="11330" b="34110"/>
          <a:stretch/>
        </p:blipFill>
        <p:spPr>
          <a:xfrm>
            <a:off x="3713966" y="4811592"/>
            <a:ext cx="1516567" cy="108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6"/>
          <a:srcRect l="17542" t="27004" r="11871" b="32255"/>
          <a:stretch/>
        </p:blipFill>
        <p:spPr>
          <a:xfrm>
            <a:off x="5341292" y="4773664"/>
            <a:ext cx="1445496" cy="108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7"/>
          <a:srcRect l="16472" t="28467" r="11197" b="32555"/>
          <a:stretch/>
        </p:blipFill>
        <p:spPr>
          <a:xfrm>
            <a:off x="6808738" y="4773664"/>
            <a:ext cx="1548192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3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err="1" smtClean="0"/>
              <a:t>Cost</a:t>
            </a:r>
            <a:r>
              <a:rPr lang="de-CH" sz="4000" dirty="0" smtClean="0"/>
              <a:t> </a:t>
            </a:r>
            <a:r>
              <a:rPr lang="de-CH" sz="4000" dirty="0" err="1" smtClean="0"/>
              <a:t>of</a:t>
            </a:r>
            <a:r>
              <a:rPr lang="de-CH" sz="4000" dirty="0" smtClean="0"/>
              <a:t> </a:t>
            </a:r>
            <a:r>
              <a:rPr lang="de-CH" sz="4000" dirty="0" err="1" smtClean="0"/>
              <a:t>magnet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97288"/>
            <a:ext cx="9144000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Cost of LHC dipole magnet taken as reference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LHC dipole cost was around 1 MCHF/dipole, 2000 (around 660 </a:t>
            </a:r>
            <a:r>
              <a:rPr lang="en-GB" dirty="0" err="1" smtClean="0"/>
              <a:t>kEUR</a:t>
            </a:r>
            <a:r>
              <a:rPr lang="en-GB" dirty="0" smtClean="0"/>
              <a:t>/dipole, 2000).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conductor cost was around 200 </a:t>
            </a:r>
            <a:r>
              <a:rPr lang="en-GB" dirty="0" err="1" smtClean="0"/>
              <a:t>kEUR</a:t>
            </a:r>
            <a:r>
              <a:rPr lang="en-GB" dirty="0" smtClean="0"/>
              <a:t>/dipole, 2000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Assuming 2% inflation over 16 years for the dipoles one finds 900 </a:t>
            </a:r>
            <a:r>
              <a:rPr lang="en-GB" smtClean="0"/>
              <a:t>kEUR</a:t>
            </a:r>
            <a:r>
              <a:rPr lang="en-GB" dirty="0" smtClean="0"/>
              <a:t>/dipole, 2015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cost of the </a:t>
            </a:r>
            <a:r>
              <a:rPr lang="en-GB" dirty="0"/>
              <a:t>LHC dipole without conductor </a:t>
            </a:r>
            <a:r>
              <a:rPr lang="en-GB" dirty="0" smtClean="0"/>
              <a:t>is 630 </a:t>
            </a:r>
            <a:r>
              <a:rPr lang="en-GB" dirty="0" err="1" smtClean="0"/>
              <a:t>kEUR</a:t>
            </a:r>
            <a:r>
              <a:rPr lang="en-GB" dirty="0" smtClean="0"/>
              <a:t>/dipole, 2015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Manufacturing process involves more steps due to heat treatment, different insulation technique, etc., but number of units is larger (detailed study started with CEA &amp; CIEMAT)</a:t>
            </a:r>
          </a:p>
        </p:txBody>
      </p:sp>
    </p:spTree>
    <p:extLst>
      <p:ext uri="{BB962C8B-B14F-4D97-AF65-F5344CB8AC3E}">
        <p14:creationId xmlns:p14="http://schemas.microsoft.com/office/powerpoint/2010/main" val="423182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err="1" smtClean="0"/>
              <a:t>Cost</a:t>
            </a:r>
            <a:r>
              <a:rPr lang="de-CH" sz="4000" dirty="0" smtClean="0"/>
              <a:t> </a:t>
            </a:r>
            <a:r>
              <a:rPr lang="de-CH" sz="4000" dirty="0" err="1" smtClean="0"/>
              <a:t>of</a:t>
            </a:r>
            <a:r>
              <a:rPr lang="de-CH" sz="4000" dirty="0" smtClean="0"/>
              <a:t> </a:t>
            </a:r>
            <a:r>
              <a:rPr lang="de-CH" sz="4000" dirty="0" err="1" smtClean="0"/>
              <a:t>conductor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1036238"/>
            <a:ext cx="914399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Target cost for FCC is set to 5 EUR/</a:t>
            </a:r>
            <a:r>
              <a:rPr lang="en-GB" dirty="0" err="1" smtClean="0"/>
              <a:t>kA.m</a:t>
            </a:r>
            <a:r>
              <a:rPr lang="en-GB" dirty="0" smtClean="0"/>
              <a:t> at 16 T and 4.2 </a:t>
            </a:r>
            <a:r>
              <a:rPr lang="en-GB" dirty="0"/>
              <a:t>K </a:t>
            </a:r>
            <a:r>
              <a:rPr lang="en-GB" dirty="0" smtClean="0"/>
              <a:t>(CERN-ACC-2015-0021)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With </a:t>
            </a:r>
            <a:r>
              <a:rPr lang="en-GB" i="1" dirty="0" err="1" smtClean="0"/>
              <a:t>J</a:t>
            </a:r>
            <a:r>
              <a:rPr lang="en-GB" baseline="-25000" dirty="0" err="1" smtClean="0"/>
              <a:t>c</a:t>
            </a:r>
            <a:r>
              <a:rPr lang="en-GB" dirty="0" smtClean="0"/>
              <a:t>(4.2 K, 16 T) = 1500 A/mm</a:t>
            </a:r>
            <a:r>
              <a:rPr lang="en-GB" baseline="30000" dirty="0" smtClean="0"/>
              <a:t>2</a:t>
            </a:r>
            <a:r>
              <a:rPr lang="en-GB" dirty="0" smtClean="0"/>
              <a:t> and Cu/Non-Cu = 1:1 =&gt; 500 EUR/kg </a:t>
            </a:r>
          </a:p>
          <a:p>
            <a:pPr>
              <a:spcBef>
                <a:spcPts val="600"/>
              </a:spcBef>
            </a:pPr>
            <a:endParaRPr lang="en-GB" dirty="0" smtClean="0"/>
          </a:p>
          <a:p>
            <a:pPr>
              <a:spcBef>
                <a:spcPts val="600"/>
              </a:spcBef>
            </a:pPr>
            <a:r>
              <a:rPr lang="en-GB" dirty="0" smtClean="0"/>
              <a:t>Remark: considering what above, the Cu placed in the conductor becomes expensive!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692" y="2554319"/>
            <a:ext cx="4572638" cy="342947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91774" y="4989048"/>
            <a:ext cx="33656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Source:</a:t>
            </a:r>
          </a:p>
          <a:p>
            <a:r>
              <a:rPr lang="en-GB" sz="1200" dirty="0" smtClean="0"/>
              <a:t>Ian </a:t>
            </a:r>
            <a:r>
              <a:rPr lang="en-GB" sz="1200" dirty="0"/>
              <a:t>Pong (</a:t>
            </a:r>
            <a:r>
              <a:rPr lang="en-GB" sz="1200" dirty="0">
                <a:hlinkClick r:id="rId4"/>
              </a:rPr>
              <a:t>ipong@lbl.gov</a:t>
            </a:r>
            <a:r>
              <a:rPr lang="en-GB" sz="1200" dirty="0" smtClean="0"/>
              <a:t>), Dan </a:t>
            </a:r>
            <a:r>
              <a:rPr lang="en-GB" sz="1200" dirty="0" err="1"/>
              <a:t>Dietderich</a:t>
            </a:r>
            <a:r>
              <a:rPr lang="en-GB" sz="1200" dirty="0"/>
              <a:t>, </a:t>
            </a:r>
            <a:r>
              <a:rPr lang="en-GB" sz="1200" dirty="0" smtClean="0"/>
              <a:t>Lance </a:t>
            </a:r>
            <a:r>
              <a:rPr lang="en-GB" sz="1200" dirty="0"/>
              <a:t>Cooley, Arup </a:t>
            </a:r>
            <a:r>
              <a:rPr lang="en-GB" sz="1200" dirty="0" smtClean="0"/>
              <a:t>Ghosh: Cost </a:t>
            </a:r>
            <a:r>
              <a:rPr lang="en-GB" sz="1200" dirty="0"/>
              <a:t>and Performance of Nb</a:t>
            </a:r>
            <a:r>
              <a:rPr lang="en-GB" sz="1200" baseline="-25000" dirty="0"/>
              <a:t>3</a:t>
            </a:r>
            <a:r>
              <a:rPr lang="en-GB" sz="1200" dirty="0"/>
              <a:t>Sn </a:t>
            </a:r>
            <a:r>
              <a:rPr lang="en-GB" sz="1200" dirty="0" smtClean="0"/>
              <a:t>for </a:t>
            </a:r>
            <a:r>
              <a:rPr lang="en-GB" sz="1200" dirty="0"/>
              <a:t>the Next Big Project</a:t>
            </a:r>
          </a:p>
        </p:txBody>
      </p:sp>
    </p:spTree>
    <p:extLst>
      <p:ext uri="{BB962C8B-B14F-4D97-AF65-F5344CB8AC3E}">
        <p14:creationId xmlns:p14="http://schemas.microsoft.com/office/powerpoint/2010/main" val="382854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Estimate</a:t>
            </a:r>
            <a:r>
              <a:rPr lang="de-CH" sz="4000" dirty="0" smtClean="0"/>
              <a:t> </a:t>
            </a:r>
            <a:r>
              <a:rPr lang="de-CH" sz="4000" dirty="0" err="1" smtClean="0"/>
              <a:t>of</a:t>
            </a:r>
            <a:r>
              <a:rPr lang="de-CH" sz="4000" dirty="0" smtClean="0"/>
              <a:t> 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dirty="0" err="1" smtClean="0"/>
              <a:t>amount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-2" y="902562"/>
            <a:ext cx="9144000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/>
              <a:t>Assumptions: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Cos-theta magnet </a:t>
            </a:r>
            <a:r>
              <a:rPr lang="en-GB" dirty="0" smtClean="0"/>
              <a:t>based on a schematized </a:t>
            </a:r>
            <a:r>
              <a:rPr lang="en-GB" dirty="0" err="1" smtClean="0"/>
              <a:t>EuroCirCol</a:t>
            </a:r>
            <a:r>
              <a:rPr lang="en-GB" dirty="0" smtClean="0"/>
              <a:t> INFN design (two </a:t>
            </a:r>
            <a:r>
              <a:rPr lang="en-GB" dirty="0"/>
              <a:t>double pan-cake, two-layer grading</a:t>
            </a:r>
            <a:r>
              <a:rPr lang="en-GB" dirty="0" smtClean="0"/>
              <a:t>), simplified for the purpose of this study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i="1" dirty="0" err="1" smtClean="0"/>
              <a:t>J</a:t>
            </a:r>
            <a:r>
              <a:rPr lang="en-GB" baseline="-25000" dirty="0" err="1" smtClean="0"/>
              <a:t>cu</a:t>
            </a:r>
            <a:r>
              <a:rPr lang="en-GB" baseline="-25000" dirty="0" smtClean="0"/>
              <a:t> </a:t>
            </a:r>
            <a:r>
              <a:rPr lang="en-GB" dirty="0"/>
              <a:t>≤ 1200 A/mm</a:t>
            </a:r>
            <a:r>
              <a:rPr lang="en-GB" baseline="30000" dirty="0"/>
              <a:t>2 </a:t>
            </a:r>
            <a:r>
              <a:rPr lang="en-GB" dirty="0"/>
              <a:t>(magnet </a:t>
            </a:r>
            <a:r>
              <a:rPr lang="en-GB" dirty="0" smtClean="0"/>
              <a:t>protection at short sample) and </a:t>
            </a:r>
            <a:r>
              <a:rPr lang="en-GB" dirty="0"/>
              <a:t>Cu/Non-Cu ≥ </a:t>
            </a:r>
            <a:r>
              <a:rPr lang="en-GB" dirty="0" smtClean="0"/>
              <a:t>1:1(optimized strand production)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Field </a:t>
            </a:r>
            <a:r>
              <a:rPr lang="en-GB" dirty="0"/>
              <a:t>quality (b</a:t>
            </a:r>
            <a:r>
              <a:rPr lang="en-GB" baseline="-25000" dirty="0"/>
              <a:t>3</a:t>
            </a:r>
            <a:r>
              <a:rPr lang="en-GB" dirty="0"/>
              <a:t> ≤ 100 units</a:t>
            </a:r>
            <a:r>
              <a:rPr lang="en-GB" dirty="0" smtClean="0"/>
              <a:t>), non-optimized, no insulation, NOGRAD, LSELF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Cable without </a:t>
            </a:r>
            <a:r>
              <a:rPr lang="en-GB" dirty="0" err="1" smtClean="0"/>
              <a:t>keystoning</a:t>
            </a:r>
            <a:r>
              <a:rPr lang="en-GB" dirty="0" smtClean="0"/>
              <a:t>, 0% degradation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Calculation of required conductor mass for FCC-</a:t>
            </a:r>
            <a:r>
              <a:rPr lang="en-GB" dirty="0" err="1" smtClean="0"/>
              <a:t>hh</a:t>
            </a:r>
            <a:r>
              <a:rPr lang="en-GB" dirty="0" smtClean="0"/>
              <a:t>: 2 x Area x 140 </a:t>
            </a:r>
            <a:r>
              <a:rPr lang="en-GB" dirty="0" err="1" smtClean="0"/>
              <a:t>dm</a:t>
            </a:r>
            <a:r>
              <a:rPr lang="en-GB" dirty="0" smtClean="0"/>
              <a:t>/unit x 4578 unit x 8.7 kg/dm</a:t>
            </a:r>
            <a:r>
              <a:rPr lang="en-GB" baseline="30000" dirty="0" smtClean="0"/>
              <a:t>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110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i="1" dirty="0" err="1" smtClean="0"/>
              <a:t>J</a:t>
            </a:r>
            <a:r>
              <a:rPr lang="de-CH" sz="4000" baseline="-25000" dirty="0" err="1" smtClean="0"/>
              <a:t>c</a:t>
            </a:r>
            <a:r>
              <a:rPr lang="de-CH" sz="4000" dirty="0" smtClean="0"/>
              <a:t>-fit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75890" y="1865374"/>
                <a:ext cx="3617466" cy="2088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1.52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1.52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 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890" y="1865374"/>
                <a:ext cx="3617466" cy="20883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6280867"/>
              </p:ext>
            </p:extLst>
          </p:nvPr>
        </p:nvGraphicFramePr>
        <p:xfrm>
          <a:off x="4432319" y="1639200"/>
          <a:ext cx="4468793" cy="2912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42887" y="4592590"/>
                <a:ext cx="6565107" cy="13685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Where: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 ; 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en-GB" dirty="0"/>
                  <a:t> 		</a:t>
                </a:r>
              </a:p>
              <a:p>
                <a:r>
                  <a:rPr lang="en-GB" dirty="0"/>
                  <a:t>with </a:t>
                </a:r>
                <a:r>
                  <a:rPr lang="en-GB" i="1" dirty="0" err="1"/>
                  <a:t>B</a:t>
                </a:r>
                <a:r>
                  <a:rPr lang="en-GB" i="1" baseline="-25000" dirty="0" err="1"/>
                  <a:t>p</a:t>
                </a:r>
                <a:r>
                  <a:rPr lang="en-GB" i="1" dirty="0"/>
                  <a:t> </a:t>
                </a:r>
                <a:r>
                  <a:rPr lang="en-GB" dirty="0"/>
                  <a:t> peak field on the conductor</a:t>
                </a:r>
              </a:p>
              <a:p>
                <a:r>
                  <a:rPr lang="en-GB" i="1" dirty="0"/>
                  <a:t>T</a:t>
                </a:r>
                <a:r>
                  <a:rPr lang="en-GB" i="1" baseline="-25000" dirty="0"/>
                  <a:t>c0 </a:t>
                </a:r>
                <a:r>
                  <a:rPr lang="en-GB" i="1" dirty="0"/>
                  <a:t>= 16 K, B</a:t>
                </a:r>
                <a:r>
                  <a:rPr lang="en-GB" i="1" baseline="-25000" dirty="0"/>
                  <a:t>c20</a:t>
                </a:r>
                <a:r>
                  <a:rPr lang="en-GB" i="1" dirty="0"/>
                  <a:t> =</a:t>
                </a:r>
                <a:r>
                  <a:rPr lang="en-GB" i="1" dirty="0" smtClean="0"/>
                  <a:t>29.4 </a:t>
                </a:r>
                <a:r>
                  <a:rPr lang="en-GB" i="1" dirty="0"/>
                  <a:t>T, α = 0.96, C</a:t>
                </a:r>
                <a:r>
                  <a:rPr lang="en-GB" i="1" baseline="-25000" dirty="0"/>
                  <a:t>0 </a:t>
                </a:r>
                <a:r>
                  <a:rPr lang="en-GB" i="1" dirty="0"/>
                  <a:t>= </a:t>
                </a:r>
                <a:r>
                  <a:rPr lang="en-GB" i="1" dirty="0" smtClean="0"/>
                  <a:t>270 k</a:t>
                </a:r>
                <a:r>
                  <a:rPr lang="en-GB" dirty="0" smtClean="0"/>
                  <a:t>A/mm</a:t>
                </a:r>
                <a:r>
                  <a:rPr lang="en-GB" i="1" baseline="30000" dirty="0" smtClean="0"/>
                  <a:t>2</a:t>
                </a:r>
                <a:r>
                  <a:rPr lang="en-GB" i="1" dirty="0" smtClean="0"/>
                  <a:t> </a:t>
                </a:r>
                <a:r>
                  <a:rPr lang="en-GB" i="1" dirty="0"/>
                  <a:t>T. </a:t>
                </a:r>
              </a:p>
              <a:p>
                <a:r>
                  <a:rPr lang="en-GB" dirty="0"/>
                  <a:t>Cable degradation: 0%.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87" y="4592590"/>
                <a:ext cx="6565107" cy="1368580"/>
              </a:xfrm>
              <a:prstGeom prst="rect">
                <a:avLst/>
              </a:prstGeom>
              <a:blipFill rotWithShape="0">
                <a:blip r:embed="rId5"/>
                <a:stretch>
                  <a:fillRect l="-836" b="-6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547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dirty="0" err="1" smtClean="0"/>
              <a:t>amount</a:t>
            </a:r>
            <a:r>
              <a:rPr lang="de-CH" sz="4000" dirty="0" smtClean="0"/>
              <a:t> </a:t>
            </a:r>
            <a:r>
              <a:rPr lang="de-CH" sz="4000" dirty="0" err="1" smtClean="0"/>
              <a:t>vs</a:t>
            </a:r>
            <a:r>
              <a:rPr lang="de-CH" sz="4000" dirty="0" smtClean="0"/>
              <a:t> </a:t>
            </a:r>
            <a:r>
              <a:rPr lang="de-CH" sz="4000" dirty="0" err="1" smtClean="0"/>
              <a:t>field</a:t>
            </a:r>
            <a:r>
              <a:rPr lang="de-CH" sz="4000" dirty="0" smtClean="0"/>
              <a:t> @ 1.9 K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1040361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Conductor amount is sensitive to the operational field and margin!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5368261"/>
              </p:ext>
            </p:extLst>
          </p:nvPr>
        </p:nvGraphicFramePr>
        <p:xfrm>
          <a:off x="1857035" y="2504277"/>
          <a:ext cx="4167188" cy="2757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4533900" y="2974391"/>
            <a:ext cx="0" cy="144607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402696"/>
              </p:ext>
            </p:extLst>
          </p:nvPr>
        </p:nvGraphicFramePr>
        <p:xfrm>
          <a:off x="6481594" y="3230076"/>
          <a:ext cx="147126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423"/>
                <a:gridCol w="490423"/>
                <a:gridCol w="490423"/>
              </a:tblGrid>
              <a:tr h="209583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15 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16 T</a:t>
                      </a:r>
                      <a:endParaRPr lang="en-GB" sz="10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</a:t>
                      </a:r>
                      <a:endParaRPr lang="en-GB" sz="10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15%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9</a:t>
                      </a:r>
                      <a:endParaRPr lang="en-GB" sz="10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9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12</a:t>
                      </a:r>
                      <a:endParaRPr lang="en-GB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584633" y="3016824"/>
            <a:ext cx="12522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Conductor amount in </a:t>
            </a:r>
            <a:r>
              <a:rPr lang="en-GB" sz="800" dirty="0" err="1" smtClean="0"/>
              <a:t>kt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69479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dirty="0" err="1" smtClean="0"/>
              <a:t>amount</a:t>
            </a:r>
            <a:r>
              <a:rPr lang="de-CH" sz="4000" dirty="0" smtClean="0"/>
              <a:t> </a:t>
            </a:r>
            <a:r>
              <a:rPr lang="de-CH" sz="4000" dirty="0" err="1" smtClean="0"/>
              <a:t>vs</a:t>
            </a:r>
            <a:r>
              <a:rPr lang="de-CH" sz="4000" dirty="0" smtClean="0"/>
              <a:t> </a:t>
            </a:r>
            <a:r>
              <a:rPr lang="de-CH" sz="4000" dirty="0" err="1" smtClean="0"/>
              <a:t>field</a:t>
            </a:r>
            <a:r>
              <a:rPr lang="de-CH" sz="4000" dirty="0" smtClean="0"/>
              <a:t> @ 4.2 K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103970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Conductor amount is </a:t>
            </a:r>
            <a:r>
              <a:rPr lang="en-GB" b="1" dirty="0" smtClean="0"/>
              <a:t>very</a:t>
            </a:r>
            <a:r>
              <a:rPr lang="en-GB" dirty="0" smtClean="0"/>
              <a:t> sensitive to the operational field and margin!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238090"/>
              </p:ext>
            </p:extLst>
          </p:nvPr>
        </p:nvGraphicFramePr>
        <p:xfrm>
          <a:off x="6481594" y="3230076"/>
          <a:ext cx="147126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423"/>
                <a:gridCol w="490423"/>
                <a:gridCol w="490423"/>
              </a:tblGrid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 smtClean="0"/>
                        <a:t>kt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15 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16 T</a:t>
                      </a:r>
                      <a:endParaRPr lang="en-GB" sz="10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7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10</a:t>
                      </a:r>
                      <a:endParaRPr lang="en-GB" sz="10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15%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10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16</a:t>
                      </a:r>
                      <a:endParaRPr lang="en-GB" sz="10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15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&gt;25</a:t>
                      </a:r>
                      <a:endParaRPr lang="en-GB" sz="10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4533900" y="2974391"/>
            <a:ext cx="0" cy="144607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33901" y="2974391"/>
            <a:ext cx="0" cy="144607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7315397"/>
              </p:ext>
            </p:extLst>
          </p:nvPr>
        </p:nvGraphicFramePr>
        <p:xfrm>
          <a:off x="1857035" y="2511092"/>
          <a:ext cx="414371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4533901" y="2974391"/>
            <a:ext cx="0" cy="144607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84633" y="3016824"/>
            <a:ext cx="12522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Conductor amount in </a:t>
            </a:r>
            <a:r>
              <a:rPr lang="en-GB" sz="800" dirty="0" err="1" smtClean="0"/>
              <a:t>kt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20273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29183</TotalTime>
  <Words>900</Words>
  <Application>Microsoft Office PowerPoint</Application>
  <PresentationFormat>On-screen Show (4:3)</PresentationFormat>
  <Paragraphs>176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Cambria Math</vt:lpstr>
      <vt:lpstr>CERN(4-3)</vt:lpstr>
      <vt:lpstr>Task 5.3: Develop dipole magnet cost model: Distribution of the work and status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499</cp:revision>
  <cp:lastPrinted>2016-02-16T13:17:22Z</cp:lastPrinted>
  <dcterms:created xsi:type="dcterms:W3CDTF">2012-11-30T11:04:26Z</dcterms:created>
  <dcterms:modified xsi:type="dcterms:W3CDTF">2016-02-18T17:22:20Z</dcterms:modified>
</cp:coreProperties>
</file>