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8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53"/>
  </p:notesMasterIdLst>
  <p:handoutMasterIdLst>
    <p:handoutMasterId r:id="rId54"/>
  </p:handoutMasterIdLst>
  <p:sldIdLst>
    <p:sldId id="305" r:id="rId5"/>
    <p:sldId id="306" r:id="rId6"/>
    <p:sldId id="326" r:id="rId7"/>
    <p:sldId id="317" r:id="rId8"/>
    <p:sldId id="328" r:id="rId9"/>
    <p:sldId id="337" r:id="rId10"/>
    <p:sldId id="284" r:id="rId11"/>
    <p:sldId id="330" r:id="rId12"/>
    <p:sldId id="289" r:id="rId13"/>
    <p:sldId id="331" r:id="rId14"/>
    <p:sldId id="296" r:id="rId15"/>
    <p:sldId id="314" r:id="rId16"/>
    <p:sldId id="308" r:id="rId17"/>
    <p:sldId id="309" r:id="rId18"/>
    <p:sldId id="327" r:id="rId19"/>
    <p:sldId id="334" r:id="rId20"/>
    <p:sldId id="311" r:id="rId21"/>
    <p:sldId id="312" r:id="rId22"/>
    <p:sldId id="316" r:id="rId23"/>
    <p:sldId id="272" r:id="rId24"/>
    <p:sldId id="274" r:id="rId25"/>
    <p:sldId id="325" r:id="rId26"/>
    <p:sldId id="339" r:id="rId27"/>
    <p:sldId id="320" r:id="rId28"/>
    <p:sldId id="280" r:id="rId29"/>
    <p:sldId id="315" r:id="rId30"/>
    <p:sldId id="319" r:id="rId31"/>
    <p:sldId id="318" r:id="rId32"/>
    <p:sldId id="324" r:id="rId33"/>
    <p:sldId id="333" r:id="rId34"/>
    <p:sldId id="341" r:id="rId35"/>
    <p:sldId id="342" r:id="rId36"/>
    <p:sldId id="343" r:id="rId37"/>
    <p:sldId id="345" r:id="rId38"/>
    <p:sldId id="346" r:id="rId39"/>
    <p:sldId id="322" r:id="rId40"/>
    <p:sldId id="323" r:id="rId41"/>
    <p:sldId id="344" r:id="rId42"/>
    <p:sldId id="338" r:id="rId43"/>
    <p:sldId id="293" r:id="rId44"/>
    <p:sldId id="288" r:id="rId45"/>
    <p:sldId id="298" r:id="rId46"/>
    <p:sldId id="299" r:id="rId47"/>
    <p:sldId id="271" r:id="rId48"/>
    <p:sldId id="273" r:id="rId49"/>
    <p:sldId id="276" r:id="rId50"/>
    <p:sldId id="277" r:id="rId51"/>
    <p:sldId id="281" r:id="rId5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E05"/>
    <a:srgbClr val="00B050"/>
    <a:srgbClr val="7574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53" autoAdjust="0"/>
    <p:restoredTop sz="94660"/>
  </p:normalViewPr>
  <p:slideViewPr>
    <p:cSldViewPr snapToGrid="0" snapToObjects="1" showGuides="1">
      <p:cViewPr varScale="1">
        <p:scale>
          <a:sx n="145" d="100"/>
          <a:sy n="145" d="100"/>
        </p:scale>
        <p:origin x="600" y="126"/>
      </p:cViewPr>
      <p:guideLst>
        <p:guide orient="horz" pos="1643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DCBC78-620D-4C79-A93D-B76F7762EB76}" type="presOf" srcId="{1A83E6D0-32E5-45E4-A006-ED1C2C307F0D}" destId="{2CE8426C-F8C5-4DCD-A1CD-1F84F17B12CF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ADE4EF13-09A1-4541-84F7-38F8FFDB2260}" type="presOf" srcId="{CDE61DF8-4F9E-4382-878D-9B496ED2AE02}" destId="{6CFA771C-0859-443A-9079-D3065922566D}" srcOrd="0" destOrd="0" presId="urn:microsoft.com/office/officeart/2005/8/layout/process1"/>
    <dgm:cxn modelId="{5E7EBA91-1358-4935-8862-2B374DCBAB09}" type="presOf" srcId="{3A9BA80D-3520-4C50-9440-9E8D4C02B845}" destId="{D551C82D-0B87-4C34-84E0-E5C47F9B81D5}" srcOrd="0" destOrd="0" presId="urn:microsoft.com/office/officeart/2005/8/layout/process1"/>
    <dgm:cxn modelId="{DB460EBA-F8CC-4644-ABA4-27B8D94CE454}" type="presOf" srcId="{CDFF526D-F66B-40E4-BB03-2053D8E6F303}" destId="{7EE8D5A2-0630-49D5-9785-3BE1BBA510BE}" srcOrd="1" destOrd="0" presId="urn:microsoft.com/office/officeart/2005/8/layout/process1"/>
    <dgm:cxn modelId="{C02C75EF-3693-4644-BCFA-321A309A74F7}" type="presOf" srcId="{F3B55EA6-8268-4C97-9553-340D5DED5682}" destId="{927A4019-A8D3-42A5-90ED-C3539DBC5323}" srcOrd="0" destOrd="0" presId="urn:microsoft.com/office/officeart/2005/8/layout/process1"/>
    <dgm:cxn modelId="{47A78E91-2028-47BD-99B6-75099D121469}" type="presOf" srcId="{F3B55EA6-8268-4C97-9553-340D5DED5682}" destId="{CF02794E-61FF-47A9-B4F4-FD25258A5197}" srcOrd="1" destOrd="0" presId="urn:microsoft.com/office/officeart/2005/8/layout/process1"/>
    <dgm:cxn modelId="{84FF5A5D-8B8E-4540-A2FE-8BEA93CB2D5E}" type="presOf" srcId="{CDFF526D-F66B-40E4-BB03-2053D8E6F303}" destId="{2017C4D5-9F3C-4D5E-B01F-E1AB3DD19D5F}" srcOrd="0" destOrd="0" presId="urn:microsoft.com/office/officeart/2005/8/layout/process1"/>
    <dgm:cxn modelId="{90861716-CC84-4BB9-999C-8659083F9120}" type="presOf" srcId="{1D44E8DB-C513-405F-A3A9-2CC4E3648A13}" destId="{4011265D-396A-4B99-A98E-4E930EBBC27D}" srcOrd="0" destOrd="0" presId="urn:microsoft.com/office/officeart/2005/8/layout/process1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3CE2E99B-8173-49B7-8B78-3D55349975C5}" type="presParOf" srcId="{6CFA771C-0859-443A-9079-D3065922566D}" destId="{2CE8426C-F8C5-4DCD-A1CD-1F84F17B12CF}" srcOrd="0" destOrd="0" presId="urn:microsoft.com/office/officeart/2005/8/layout/process1"/>
    <dgm:cxn modelId="{90A7ADC8-252D-4BF4-85FC-03A6BDC7C735}" type="presParOf" srcId="{6CFA771C-0859-443A-9079-D3065922566D}" destId="{2017C4D5-9F3C-4D5E-B01F-E1AB3DD19D5F}" srcOrd="1" destOrd="0" presId="urn:microsoft.com/office/officeart/2005/8/layout/process1"/>
    <dgm:cxn modelId="{C584CDF3-604D-48E0-82E3-A96E16AD8449}" type="presParOf" srcId="{2017C4D5-9F3C-4D5E-B01F-E1AB3DD19D5F}" destId="{7EE8D5A2-0630-49D5-9785-3BE1BBA510BE}" srcOrd="0" destOrd="0" presId="urn:microsoft.com/office/officeart/2005/8/layout/process1"/>
    <dgm:cxn modelId="{7079C059-6481-4D9F-86BE-C3422E8DAAD4}" type="presParOf" srcId="{6CFA771C-0859-443A-9079-D3065922566D}" destId="{D551C82D-0B87-4C34-84E0-E5C47F9B81D5}" srcOrd="2" destOrd="0" presId="urn:microsoft.com/office/officeart/2005/8/layout/process1"/>
    <dgm:cxn modelId="{D46BB40E-8205-4147-8360-8F8480600B38}" type="presParOf" srcId="{6CFA771C-0859-443A-9079-D3065922566D}" destId="{927A4019-A8D3-42A5-90ED-C3539DBC5323}" srcOrd="3" destOrd="0" presId="urn:microsoft.com/office/officeart/2005/8/layout/process1"/>
    <dgm:cxn modelId="{38FD1A67-E26E-435B-BD6C-B80081F82333}" type="presParOf" srcId="{927A4019-A8D3-42A5-90ED-C3539DBC5323}" destId="{CF02794E-61FF-47A9-B4F4-FD25258A5197}" srcOrd="0" destOrd="0" presId="urn:microsoft.com/office/officeart/2005/8/layout/process1"/>
    <dgm:cxn modelId="{FE7BA4B2-C097-47DE-8455-8631B35CC62A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2C7D66-BA70-4F9E-A78F-2390FA53C9AC}" type="presOf" srcId="{CDE61DF8-4F9E-4382-878D-9B496ED2AE02}" destId="{6CFA771C-0859-443A-9079-D3065922566D}" srcOrd="0" destOrd="0" presId="urn:microsoft.com/office/officeart/2005/8/layout/process1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8A88ED32-CAE5-4FCD-825F-2A5F2F402324}" type="presOf" srcId="{1D44E8DB-C513-405F-A3A9-2CC4E3648A13}" destId="{4011265D-396A-4B99-A98E-4E930EBBC27D}" srcOrd="0" destOrd="0" presId="urn:microsoft.com/office/officeart/2005/8/layout/process1"/>
    <dgm:cxn modelId="{14583ABC-5157-47C2-95E6-9E3C3E02DFC5}" type="presOf" srcId="{CDFF526D-F66B-40E4-BB03-2053D8E6F303}" destId="{2017C4D5-9F3C-4D5E-B01F-E1AB3DD19D5F}" srcOrd="0" destOrd="0" presId="urn:microsoft.com/office/officeart/2005/8/layout/process1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9AAB8964-EE25-42DC-AA49-AB2663840E07}" type="presOf" srcId="{1A83E6D0-32E5-45E4-A006-ED1C2C307F0D}" destId="{2CE8426C-F8C5-4DCD-A1CD-1F84F17B12CF}" srcOrd="0" destOrd="0" presId="urn:microsoft.com/office/officeart/2005/8/layout/process1"/>
    <dgm:cxn modelId="{A6189F38-DDB5-4523-A58D-3BC3D580C147}" type="presOf" srcId="{F3B55EA6-8268-4C97-9553-340D5DED5682}" destId="{927A4019-A8D3-42A5-90ED-C3539DBC5323}" srcOrd="0" destOrd="0" presId="urn:microsoft.com/office/officeart/2005/8/layout/process1"/>
    <dgm:cxn modelId="{2D48BDA2-7DFC-4FF3-84F1-FE26846780E3}" type="presOf" srcId="{3A9BA80D-3520-4C50-9440-9E8D4C02B845}" destId="{D551C82D-0B87-4C34-84E0-E5C47F9B81D5}" srcOrd="0" destOrd="0" presId="urn:microsoft.com/office/officeart/2005/8/layout/process1"/>
    <dgm:cxn modelId="{C285152C-F155-4CC9-8D00-7E4E2846CEFC}" type="presOf" srcId="{F3B55EA6-8268-4C97-9553-340D5DED5682}" destId="{CF02794E-61FF-47A9-B4F4-FD25258A5197}" srcOrd="1" destOrd="0" presId="urn:microsoft.com/office/officeart/2005/8/layout/process1"/>
    <dgm:cxn modelId="{2EE57BBA-DD35-48F7-A418-1EC47A705A70}" type="presOf" srcId="{CDFF526D-F66B-40E4-BB03-2053D8E6F303}" destId="{7EE8D5A2-0630-49D5-9785-3BE1BBA510BE}" srcOrd="1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162183AF-ADA0-4C2B-B4CC-0CECA9D9A92F}" type="presParOf" srcId="{6CFA771C-0859-443A-9079-D3065922566D}" destId="{2CE8426C-F8C5-4DCD-A1CD-1F84F17B12CF}" srcOrd="0" destOrd="0" presId="urn:microsoft.com/office/officeart/2005/8/layout/process1"/>
    <dgm:cxn modelId="{DE01CE26-D5DB-48C7-ACEB-BDFE25833450}" type="presParOf" srcId="{6CFA771C-0859-443A-9079-D3065922566D}" destId="{2017C4D5-9F3C-4D5E-B01F-E1AB3DD19D5F}" srcOrd="1" destOrd="0" presId="urn:microsoft.com/office/officeart/2005/8/layout/process1"/>
    <dgm:cxn modelId="{7C5C99A5-3AC7-46CA-A63D-48AD48F31C1C}" type="presParOf" srcId="{2017C4D5-9F3C-4D5E-B01F-E1AB3DD19D5F}" destId="{7EE8D5A2-0630-49D5-9785-3BE1BBA510BE}" srcOrd="0" destOrd="0" presId="urn:microsoft.com/office/officeart/2005/8/layout/process1"/>
    <dgm:cxn modelId="{737E6DE0-E93B-4705-9C60-288A54619823}" type="presParOf" srcId="{6CFA771C-0859-443A-9079-D3065922566D}" destId="{D551C82D-0B87-4C34-84E0-E5C47F9B81D5}" srcOrd="2" destOrd="0" presId="urn:microsoft.com/office/officeart/2005/8/layout/process1"/>
    <dgm:cxn modelId="{742840B5-03BD-4819-B9E0-08656385B68B}" type="presParOf" srcId="{6CFA771C-0859-443A-9079-D3065922566D}" destId="{927A4019-A8D3-42A5-90ED-C3539DBC5323}" srcOrd="3" destOrd="0" presId="urn:microsoft.com/office/officeart/2005/8/layout/process1"/>
    <dgm:cxn modelId="{2705911A-C15F-4091-9841-681E1C4123EC}" type="presParOf" srcId="{927A4019-A8D3-42A5-90ED-C3539DBC5323}" destId="{CF02794E-61FF-47A9-B4F4-FD25258A5197}" srcOrd="0" destOrd="0" presId="urn:microsoft.com/office/officeart/2005/8/layout/process1"/>
    <dgm:cxn modelId="{A41D9F65-E5A0-45A2-9879-0FE68FEF8739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12BD0055-9C89-4150-91FC-D8F6FE65867F}" type="presOf" srcId="{CDE61DF8-4F9E-4382-878D-9B496ED2AE02}" destId="{6CFA771C-0859-443A-9079-D3065922566D}" srcOrd="0" destOrd="0" presId="urn:microsoft.com/office/officeart/2005/8/layout/process1"/>
    <dgm:cxn modelId="{479AA36B-3E9F-4CA5-A2A3-FF72181A35AC}" type="presOf" srcId="{1D44E8DB-C513-405F-A3A9-2CC4E3648A13}" destId="{4011265D-396A-4B99-A98E-4E930EBBC27D}" srcOrd="0" destOrd="0" presId="urn:microsoft.com/office/officeart/2005/8/layout/process1"/>
    <dgm:cxn modelId="{7F587B5C-8214-48E4-A430-B1262AD0447D}" type="presOf" srcId="{3A9BA80D-3520-4C50-9440-9E8D4C02B845}" destId="{D551C82D-0B87-4C34-84E0-E5C47F9B81D5}" srcOrd="0" destOrd="0" presId="urn:microsoft.com/office/officeart/2005/8/layout/process1"/>
    <dgm:cxn modelId="{827D9FBC-F6D2-49B9-8D31-8AB8982198A4}" type="presOf" srcId="{CDFF526D-F66B-40E4-BB03-2053D8E6F303}" destId="{2017C4D5-9F3C-4D5E-B01F-E1AB3DD19D5F}" srcOrd="0" destOrd="0" presId="urn:microsoft.com/office/officeart/2005/8/layout/process1"/>
    <dgm:cxn modelId="{98AAC503-6774-4E09-84A8-D2D9C84491DD}" type="presOf" srcId="{F3B55EA6-8268-4C97-9553-340D5DED5682}" destId="{927A4019-A8D3-42A5-90ED-C3539DBC5323}" srcOrd="0" destOrd="0" presId="urn:microsoft.com/office/officeart/2005/8/layout/process1"/>
    <dgm:cxn modelId="{C4AD29B6-8C62-4B7C-B890-F31A3C7F6D7D}" type="presOf" srcId="{CDFF526D-F66B-40E4-BB03-2053D8E6F303}" destId="{7EE8D5A2-0630-49D5-9785-3BE1BBA510BE}" srcOrd="1" destOrd="0" presId="urn:microsoft.com/office/officeart/2005/8/layout/process1"/>
    <dgm:cxn modelId="{CE7981BD-1C21-4FCB-BE91-7AACABF14A29}" type="presOf" srcId="{1A83E6D0-32E5-45E4-A006-ED1C2C307F0D}" destId="{2CE8426C-F8C5-4DCD-A1CD-1F84F17B12CF}" srcOrd="0" destOrd="0" presId="urn:microsoft.com/office/officeart/2005/8/layout/process1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022A93A4-9655-4A7D-8AE1-663D3081A172}" type="presOf" srcId="{F3B55EA6-8268-4C97-9553-340D5DED5682}" destId="{CF02794E-61FF-47A9-B4F4-FD25258A5197}" srcOrd="1" destOrd="0" presId="urn:microsoft.com/office/officeart/2005/8/layout/process1"/>
    <dgm:cxn modelId="{02920060-6F41-4BEF-B21B-8AFE53328D40}" type="presParOf" srcId="{6CFA771C-0859-443A-9079-D3065922566D}" destId="{2CE8426C-F8C5-4DCD-A1CD-1F84F17B12CF}" srcOrd="0" destOrd="0" presId="urn:microsoft.com/office/officeart/2005/8/layout/process1"/>
    <dgm:cxn modelId="{393E1F3E-AF29-4D93-9043-C9F0093675D5}" type="presParOf" srcId="{6CFA771C-0859-443A-9079-D3065922566D}" destId="{2017C4D5-9F3C-4D5E-B01F-E1AB3DD19D5F}" srcOrd="1" destOrd="0" presId="urn:microsoft.com/office/officeart/2005/8/layout/process1"/>
    <dgm:cxn modelId="{00E481C4-BDD8-41AA-8848-7D1AE861A227}" type="presParOf" srcId="{2017C4D5-9F3C-4D5E-B01F-E1AB3DD19D5F}" destId="{7EE8D5A2-0630-49D5-9785-3BE1BBA510BE}" srcOrd="0" destOrd="0" presId="urn:microsoft.com/office/officeart/2005/8/layout/process1"/>
    <dgm:cxn modelId="{6ADDC853-6ABE-4C8C-9F18-205431E3A07C}" type="presParOf" srcId="{6CFA771C-0859-443A-9079-D3065922566D}" destId="{D551C82D-0B87-4C34-84E0-E5C47F9B81D5}" srcOrd="2" destOrd="0" presId="urn:microsoft.com/office/officeart/2005/8/layout/process1"/>
    <dgm:cxn modelId="{EA4093DD-D0B4-4BAE-912C-B90FB3D2CDD2}" type="presParOf" srcId="{6CFA771C-0859-443A-9079-D3065922566D}" destId="{927A4019-A8D3-42A5-90ED-C3539DBC5323}" srcOrd="3" destOrd="0" presId="urn:microsoft.com/office/officeart/2005/8/layout/process1"/>
    <dgm:cxn modelId="{CFB0AFF9-8993-4F44-B62C-46831F736CB4}" type="presParOf" srcId="{927A4019-A8D3-42A5-90ED-C3539DBC5323}" destId="{CF02794E-61FF-47A9-B4F4-FD25258A5197}" srcOrd="0" destOrd="0" presId="urn:microsoft.com/office/officeart/2005/8/layout/process1"/>
    <dgm:cxn modelId="{810A8B83-DA5E-4F03-B46D-19AC4C3E3E52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75C141C-2908-43CC-A301-868996E04255}" type="presOf" srcId="{1D44E8DB-C513-405F-A3A9-2CC4E3648A13}" destId="{4011265D-396A-4B99-A98E-4E930EBBC27D}" srcOrd="0" destOrd="0" presId="urn:microsoft.com/office/officeart/2005/8/layout/process1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DE04E020-7398-48AC-975C-95EACF812D97}" type="presOf" srcId="{3A9BA80D-3520-4C50-9440-9E8D4C02B845}" destId="{D551C82D-0B87-4C34-84E0-E5C47F9B81D5}" srcOrd="0" destOrd="0" presId="urn:microsoft.com/office/officeart/2005/8/layout/process1"/>
    <dgm:cxn modelId="{893B836B-89D5-46AB-9DDA-D41FC722B016}" type="presOf" srcId="{CDFF526D-F66B-40E4-BB03-2053D8E6F303}" destId="{2017C4D5-9F3C-4D5E-B01F-E1AB3DD19D5F}" srcOrd="0" destOrd="0" presId="urn:microsoft.com/office/officeart/2005/8/layout/process1"/>
    <dgm:cxn modelId="{8D36569D-C105-469A-86C3-942CC4D9D771}" type="presOf" srcId="{CDE61DF8-4F9E-4382-878D-9B496ED2AE02}" destId="{6CFA771C-0859-443A-9079-D3065922566D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1239C473-A2B6-4E3F-8199-BFFE2238881E}" type="presOf" srcId="{CDFF526D-F66B-40E4-BB03-2053D8E6F303}" destId="{7EE8D5A2-0630-49D5-9785-3BE1BBA510BE}" srcOrd="1" destOrd="0" presId="urn:microsoft.com/office/officeart/2005/8/layout/process1"/>
    <dgm:cxn modelId="{DBFDE9C8-178D-480C-8B12-A13D1F6A6CA0}" type="presOf" srcId="{F3B55EA6-8268-4C97-9553-340D5DED5682}" destId="{927A4019-A8D3-42A5-90ED-C3539DBC5323}" srcOrd="0" destOrd="0" presId="urn:microsoft.com/office/officeart/2005/8/layout/process1"/>
    <dgm:cxn modelId="{2E36BE2F-D6E6-4385-8503-B8A4A81A7D7F}" type="presOf" srcId="{1A83E6D0-32E5-45E4-A006-ED1C2C307F0D}" destId="{2CE8426C-F8C5-4DCD-A1CD-1F84F17B12CF}" srcOrd="0" destOrd="0" presId="urn:microsoft.com/office/officeart/2005/8/layout/process1"/>
    <dgm:cxn modelId="{2DCC57BE-E4D8-4079-A38F-D1C3447BCEA1}" type="presOf" srcId="{F3B55EA6-8268-4C97-9553-340D5DED5682}" destId="{CF02794E-61FF-47A9-B4F4-FD25258A5197}" srcOrd="1" destOrd="0" presId="urn:microsoft.com/office/officeart/2005/8/layout/process1"/>
    <dgm:cxn modelId="{C7F0DE1E-E087-49EA-BA92-6CA07E9753E7}" type="presParOf" srcId="{6CFA771C-0859-443A-9079-D3065922566D}" destId="{2CE8426C-F8C5-4DCD-A1CD-1F84F17B12CF}" srcOrd="0" destOrd="0" presId="urn:microsoft.com/office/officeart/2005/8/layout/process1"/>
    <dgm:cxn modelId="{6922BDA2-1A0B-4640-9746-92B7858D8B2D}" type="presParOf" srcId="{6CFA771C-0859-443A-9079-D3065922566D}" destId="{2017C4D5-9F3C-4D5E-B01F-E1AB3DD19D5F}" srcOrd="1" destOrd="0" presId="urn:microsoft.com/office/officeart/2005/8/layout/process1"/>
    <dgm:cxn modelId="{6A7AB851-D5FA-468C-B7C3-184A09F74510}" type="presParOf" srcId="{2017C4D5-9F3C-4D5E-B01F-E1AB3DD19D5F}" destId="{7EE8D5A2-0630-49D5-9785-3BE1BBA510BE}" srcOrd="0" destOrd="0" presId="urn:microsoft.com/office/officeart/2005/8/layout/process1"/>
    <dgm:cxn modelId="{EC2DC00C-1923-4D7A-8BB6-761AB3681FA0}" type="presParOf" srcId="{6CFA771C-0859-443A-9079-D3065922566D}" destId="{D551C82D-0B87-4C34-84E0-E5C47F9B81D5}" srcOrd="2" destOrd="0" presId="urn:microsoft.com/office/officeart/2005/8/layout/process1"/>
    <dgm:cxn modelId="{883BF728-CF09-4574-8836-6CBB19601CC0}" type="presParOf" srcId="{6CFA771C-0859-443A-9079-D3065922566D}" destId="{927A4019-A8D3-42A5-90ED-C3539DBC5323}" srcOrd="3" destOrd="0" presId="urn:microsoft.com/office/officeart/2005/8/layout/process1"/>
    <dgm:cxn modelId="{34393871-799C-4112-92AF-68068925341E}" type="presParOf" srcId="{927A4019-A8D3-42A5-90ED-C3539DBC5323}" destId="{CF02794E-61FF-47A9-B4F4-FD25258A5197}" srcOrd="0" destOrd="0" presId="urn:microsoft.com/office/officeart/2005/8/layout/process1"/>
    <dgm:cxn modelId="{B5E4635C-7675-4345-825A-295777C1F84E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</dgm:ptLst>
  <dgm:cxnLst>
    <dgm:cxn modelId="{34588564-C096-40AE-965C-5B8FE11533E8}" type="presOf" srcId="{CDE61DF8-4F9E-4382-878D-9B496ED2AE02}" destId="{6CFA771C-0859-443A-9079-D3065922566D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39D4326-4697-4365-BF70-0E876F551EED}" type="presOf" srcId="{CDFF526D-F66B-40E4-BB03-2053D8E6F303}" destId="{2017C4D5-9F3C-4D5E-B01F-E1AB3DD19D5F}" srcOrd="0" destOrd="0" presId="urn:microsoft.com/office/officeart/2005/8/layout/process1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3EED0E13-6A76-41E0-8576-90676C723DB1}" type="presOf" srcId="{1D44E8DB-C513-405F-A3A9-2CC4E3648A13}" destId="{4011265D-396A-4B99-A98E-4E930EBBC27D}" srcOrd="0" destOrd="0" presId="urn:microsoft.com/office/officeart/2005/8/layout/process1"/>
    <dgm:cxn modelId="{AD39DB68-62E4-46A9-8911-22EAE96AF8C7}" type="presOf" srcId="{F3B55EA6-8268-4C97-9553-340D5DED5682}" destId="{CF02794E-61FF-47A9-B4F4-FD25258A5197}" srcOrd="1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FC454205-5FF5-47B2-A529-B3B20D4D5830}" type="presOf" srcId="{3A9BA80D-3520-4C50-9440-9E8D4C02B845}" destId="{D551C82D-0B87-4C34-84E0-E5C47F9B81D5}" srcOrd="0" destOrd="0" presId="urn:microsoft.com/office/officeart/2005/8/layout/process1"/>
    <dgm:cxn modelId="{BEE0F21A-8213-4574-B75A-6E1351D920A6}" type="presOf" srcId="{F3B55EA6-8268-4C97-9553-340D5DED5682}" destId="{927A4019-A8D3-42A5-90ED-C3539DBC5323}" srcOrd="0" destOrd="0" presId="urn:microsoft.com/office/officeart/2005/8/layout/process1"/>
    <dgm:cxn modelId="{4F0E5DEF-7F31-4C35-AF43-2D3F1ECFDAA1}" type="presOf" srcId="{1A83E6D0-32E5-45E4-A006-ED1C2C307F0D}" destId="{2CE8426C-F8C5-4DCD-A1CD-1F84F17B12CF}" srcOrd="0" destOrd="0" presId="urn:microsoft.com/office/officeart/2005/8/layout/process1"/>
    <dgm:cxn modelId="{E300473F-136A-44EA-9D68-2207A1FD41E7}" type="presOf" srcId="{CDE61DF8-4F9E-4382-878D-9B496ED2AE02}" destId="{6CFA771C-0859-443A-9079-D3065922566D}" srcOrd="0" destOrd="0" presId="urn:microsoft.com/office/officeart/2005/8/layout/process1"/>
    <dgm:cxn modelId="{BCAA01DF-B61E-439F-BAEB-409DE08C8256}" type="presOf" srcId="{CDFF526D-F66B-40E4-BB03-2053D8E6F303}" destId="{7EE8D5A2-0630-49D5-9785-3BE1BBA510BE}" srcOrd="1" destOrd="0" presId="urn:microsoft.com/office/officeart/2005/8/layout/process1"/>
    <dgm:cxn modelId="{8129B4C3-A6EC-4AAA-9B65-E18F52828DF3}" type="presParOf" srcId="{6CFA771C-0859-443A-9079-D3065922566D}" destId="{2CE8426C-F8C5-4DCD-A1CD-1F84F17B12CF}" srcOrd="0" destOrd="0" presId="urn:microsoft.com/office/officeart/2005/8/layout/process1"/>
    <dgm:cxn modelId="{38A91236-90AD-4E2B-A43B-159D3FA55AF7}" type="presParOf" srcId="{6CFA771C-0859-443A-9079-D3065922566D}" destId="{2017C4D5-9F3C-4D5E-B01F-E1AB3DD19D5F}" srcOrd="1" destOrd="0" presId="urn:microsoft.com/office/officeart/2005/8/layout/process1"/>
    <dgm:cxn modelId="{33D1A8F6-A5C8-4A41-BC4F-A91C6B7D681C}" type="presParOf" srcId="{2017C4D5-9F3C-4D5E-B01F-E1AB3DD19D5F}" destId="{7EE8D5A2-0630-49D5-9785-3BE1BBA510BE}" srcOrd="0" destOrd="0" presId="urn:microsoft.com/office/officeart/2005/8/layout/process1"/>
    <dgm:cxn modelId="{7330C5E5-A5A7-4AE7-A408-7179293487DE}" type="presParOf" srcId="{6CFA771C-0859-443A-9079-D3065922566D}" destId="{D551C82D-0B87-4C34-84E0-E5C47F9B81D5}" srcOrd="2" destOrd="0" presId="urn:microsoft.com/office/officeart/2005/8/layout/process1"/>
    <dgm:cxn modelId="{65D68FFD-CC67-4D10-856F-7C0CDA4EC846}" type="presParOf" srcId="{6CFA771C-0859-443A-9079-D3065922566D}" destId="{927A4019-A8D3-42A5-90ED-C3539DBC5323}" srcOrd="3" destOrd="0" presId="urn:microsoft.com/office/officeart/2005/8/layout/process1"/>
    <dgm:cxn modelId="{EEA446B7-80AA-4A07-9630-493946347CA8}" type="presParOf" srcId="{927A4019-A8D3-42A5-90ED-C3539DBC5323}" destId="{CF02794E-61FF-47A9-B4F4-FD25258A5197}" srcOrd="0" destOrd="0" presId="urn:microsoft.com/office/officeart/2005/8/layout/process1"/>
    <dgm:cxn modelId="{D10ABE4B-813A-492B-B9DB-A27A43665BCE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9FEBACC-14DB-46DE-AB80-9C4D1B91D793}" type="presOf" srcId="{1A83E6D0-32E5-45E4-A006-ED1C2C307F0D}" destId="{2CE8426C-F8C5-4DCD-A1CD-1F84F17B12CF}" srcOrd="0" destOrd="0" presId="urn:microsoft.com/office/officeart/2005/8/layout/process1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2DA8D930-3925-4009-89A2-5F667E7AEA51}" type="presOf" srcId="{CDFF526D-F66B-40E4-BB03-2053D8E6F303}" destId="{7EE8D5A2-0630-49D5-9785-3BE1BBA510BE}" srcOrd="1" destOrd="0" presId="urn:microsoft.com/office/officeart/2005/8/layout/process1"/>
    <dgm:cxn modelId="{06D536B5-AE05-4AC3-9A92-11AE7BDEE694}" type="presOf" srcId="{CDE61DF8-4F9E-4382-878D-9B496ED2AE02}" destId="{6CFA771C-0859-443A-9079-D3065922566D}" srcOrd="0" destOrd="0" presId="urn:microsoft.com/office/officeart/2005/8/layout/process1"/>
    <dgm:cxn modelId="{A056EF8E-E460-45B1-B4CC-59D7BFC7773B}" type="presOf" srcId="{1D44E8DB-C513-405F-A3A9-2CC4E3648A13}" destId="{4011265D-396A-4B99-A98E-4E930EBBC27D}" srcOrd="0" destOrd="0" presId="urn:microsoft.com/office/officeart/2005/8/layout/process1"/>
    <dgm:cxn modelId="{A70B0B56-36A1-46EF-9F76-5B4EFDB54A94}" type="presOf" srcId="{3A9BA80D-3520-4C50-9440-9E8D4C02B845}" destId="{D551C82D-0B87-4C34-84E0-E5C47F9B81D5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72562035-6A6C-46DE-A03B-00BBDB8C2E38}" type="presOf" srcId="{CDFF526D-F66B-40E4-BB03-2053D8E6F303}" destId="{2017C4D5-9F3C-4D5E-B01F-E1AB3DD19D5F}" srcOrd="0" destOrd="0" presId="urn:microsoft.com/office/officeart/2005/8/layout/process1"/>
    <dgm:cxn modelId="{876539E3-E82D-4EB5-A14F-3427FCF7F9D8}" type="presOf" srcId="{F3B55EA6-8268-4C97-9553-340D5DED5682}" destId="{CF02794E-61FF-47A9-B4F4-FD25258A5197}" srcOrd="1" destOrd="0" presId="urn:microsoft.com/office/officeart/2005/8/layout/process1"/>
    <dgm:cxn modelId="{3D5EEC41-73FE-44E0-9934-EF66EA03CF5B}" type="presOf" srcId="{F3B55EA6-8268-4C97-9553-340D5DED5682}" destId="{927A4019-A8D3-42A5-90ED-C3539DBC5323}" srcOrd="0" destOrd="0" presId="urn:microsoft.com/office/officeart/2005/8/layout/process1"/>
    <dgm:cxn modelId="{52F350A9-5B94-4D94-A136-123A9CA83E1A}" type="presParOf" srcId="{6CFA771C-0859-443A-9079-D3065922566D}" destId="{2CE8426C-F8C5-4DCD-A1CD-1F84F17B12CF}" srcOrd="0" destOrd="0" presId="urn:microsoft.com/office/officeart/2005/8/layout/process1"/>
    <dgm:cxn modelId="{0810F3C8-89E5-48EA-8BF5-925ABBB7D145}" type="presParOf" srcId="{6CFA771C-0859-443A-9079-D3065922566D}" destId="{2017C4D5-9F3C-4D5E-B01F-E1AB3DD19D5F}" srcOrd="1" destOrd="0" presId="urn:microsoft.com/office/officeart/2005/8/layout/process1"/>
    <dgm:cxn modelId="{7104FA2A-7097-440D-A358-A147B95A1E80}" type="presParOf" srcId="{2017C4D5-9F3C-4D5E-B01F-E1AB3DD19D5F}" destId="{7EE8D5A2-0630-49D5-9785-3BE1BBA510BE}" srcOrd="0" destOrd="0" presId="urn:microsoft.com/office/officeart/2005/8/layout/process1"/>
    <dgm:cxn modelId="{1F801D83-CA42-4C35-8FE5-9B3F495CCFB2}" type="presParOf" srcId="{6CFA771C-0859-443A-9079-D3065922566D}" destId="{D551C82D-0B87-4C34-84E0-E5C47F9B81D5}" srcOrd="2" destOrd="0" presId="urn:microsoft.com/office/officeart/2005/8/layout/process1"/>
    <dgm:cxn modelId="{6E2E2972-C78F-4277-B419-6AA8FC3935AF}" type="presParOf" srcId="{6CFA771C-0859-443A-9079-D3065922566D}" destId="{927A4019-A8D3-42A5-90ED-C3539DBC5323}" srcOrd="3" destOrd="0" presId="urn:microsoft.com/office/officeart/2005/8/layout/process1"/>
    <dgm:cxn modelId="{D159B6C1-0966-4FE5-9178-A3EEA6880A2B}" type="presParOf" srcId="{927A4019-A8D3-42A5-90ED-C3539DBC5323}" destId="{CF02794E-61FF-47A9-B4F4-FD25258A5197}" srcOrd="0" destOrd="0" presId="urn:microsoft.com/office/officeart/2005/8/layout/process1"/>
    <dgm:cxn modelId="{E9DB0457-590E-4512-B13C-FE2F344FB206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smtClean="0"/>
            <a:t>In </a:t>
          </a:r>
          <a:r>
            <a:rPr lang="fr-FR" b="1" dirty="0" err="1" smtClean="0"/>
            <a:t>operation</a:t>
          </a:r>
          <a:endParaRPr lang="en-GB" dirty="0"/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EC49BE3-B9B2-469F-9F76-1997B9F2F4FC}" type="presOf" srcId="{3A9BA80D-3520-4C50-9440-9E8D4C02B845}" destId="{D551C82D-0B87-4C34-84E0-E5C47F9B81D5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5B964592-6D34-46F7-9A1A-9B3B4F8F8D31}" type="presOf" srcId="{CDE61DF8-4F9E-4382-878D-9B496ED2AE02}" destId="{6CFA771C-0859-443A-9079-D3065922566D}" srcOrd="0" destOrd="0" presId="urn:microsoft.com/office/officeart/2005/8/layout/process1"/>
    <dgm:cxn modelId="{7330CB86-844D-4BD9-9A4A-798FB837F78B}" type="presOf" srcId="{1A83E6D0-32E5-45E4-A006-ED1C2C307F0D}" destId="{2CE8426C-F8C5-4DCD-A1CD-1F84F17B12CF}" srcOrd="0" destOrd="0" presId="urn:microsoft.com/office/officeart/2005/8/layout/process1"/>
    <dgm:cxn modelId="{0C3332A7-D8D1-4E80-A5B5-C19C116FB4B3}" type="presOf" srcId="{CDFF526D-F66B-40E4-BB03-2053D8E6F303}" destId="{2017C4D5-9F3C-4D5E-B01F-E1AB3DD19D5F}" srcOrd="0" destOrd="0" presId="urn:microsoft.com/office/officeart/2005/8/layout/process1"/>
    <dgm:cxn modelId="{DA313BE7-2E7C-45E6-9A2A-F0D0B5835397}" type="presOf" srcId="{CDFF526D-F66B-40E4-BB03-2053D8E6F303}" destId="{7EE8D5A2-0630-49D5-9785-3BE1BBA510BE}" srcOrd="1" destOrd="0" presId="urn:microsoft.com/office/officeart/2005/8/layout/process1"/>
    <dgm:cxn modelId="{55825E3F-9B90-4D12-8FEF-125633949C1F}" type="presOf" srcId="{F3B55EA6-8268-4C97-9553-340D5DED5682}" destId="{CF02794E-61FF-47A9-B4F4-FD25258A5197}" srcOrd="1" destOrd="0" presId="urn:microsoft.com/office/officeart/2005/8/layout/process1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1F9AFC22-016B-4E49-8CE9-71FE72BD4190}" type="presOf" srcId="{1D44E8DB-C513-405F-A3A9-2CC4E3648A13}" destId="{4011265D-396A-4B99-A98E-4E930EBBC27D}" srcOrd="0" destOrd="0" presId="urn:microsoft.com/office/officeart/2005/8/layout/process1"/>
    <dgm:cxn modelId="{A9B6EE2D-DCFA-4329-9CD4-0E8CC5784156}" type="presOf" srcId="{F3B55EA6-8268-4C97-9553-340D5DED5682}" destId="{927A4019-A8D3-42A5-90ED-C3539DBC5323}" srcOrd="0" destOrd="0" presId="urn:microsoft.com/office/officeart/2005/8/layout/process1"/>
    <dgm:cxn modelId="{C471A9B2-579C-439A-AAD9-11CFEE475708}" type="presParOf" srcId="{6CFA771C-0859-443A-9079-D3065922566D}" destId="{2CE8426C-F8C5-4DCD-A1CD-1F84F17B12CF}" srcOrd="0" destOrd="0" presId="urn:microsoft.com/office/officeart/2005/8/layout/process1"/>
    <dgm:cxn modelId="{C7D67366-41DF-4778-9A2E-C36696C40ECF}" type="presParOf" srcId="{6CFA771C-0859-443A-9079-D3065922566D}" destId="{2017C4D5-9F3C-4D5E-B01F-E1AB3DD19D5F}" srcOrd="1" destOrd="0" presId="urn:microsoft.com/office/officeart/2005/8/layout/process1"/>
    <dgm:cxn modelId="{A9D0AD62-86E8-4386-9D5F-7486E6018BF4}" type="presParOf" srcId="{2017C4D5-9F3C-4D5E-B01F-E1AB3DD19D5F}" destId="{7EE8D5A2-0630-49D5-9785-3BE1BBA510BE}" srcOrd="0" destOrd="0" presId="urn:microsoft.com/office/officeart/2005/8/layout/process1"/>
    <dgm:cxn modelId="{27239330-24E8-4FD0-B04C-712B21F44DD0}" type="presParOf" srcId="{6CFA771C-0859-443A-9079-D3065922566D}" destId="{D551C82D-0B87-4C34-84E0-E5C47F9B81D5}" srcOrd="2" destOrd="0" presId="urn:microsoft.com/office/officeart/2005/8/layout/process1"/>
    <dgm:cxn modelId="{2C85358F-EDF6-45FA-AE96-018A43420F10}" type="presParOf" srcId="{6CFA771C-0859-443A-9079-D3065922566D}" destId="{927A4019-A8D3-42A5-90ED-C3539DBC5323}" srcOrd="3" destOrd="0" presId="urn:microsoft.com/office/officeart/2005/8/layout/process1"/>
    <dgm:cxn modelId="{46E28AD4-3FA7-44FE-9D05-F92075DBE34F}" type="presParOf" srcId="{927A4019-A8D3-42A5-90ED-C3539DBC5323}" destId="{CF02794E-61FF-47A9-B4F4-FD25258A5197}" srcOrd="0" destOrd="0" presId="urn:microsoft.com/office/officeart/2005/8/layout/process1"/>
    <dgm:cxn modelId="{1A3AC893-E0CE-4515-97E8-DCAAF56768F9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noFill/>
        <a:ln>
          <a:solidFill>
            <a:srgbClr val="00B050"/>
          </a:solidFill>
        </a:ln>
      </dgm:spPr>
      <dgm:t>
        <a:bodyPr/>
        <a:lstStyle/>
        <a:p>
          <a:pPr rtl="0"/>
          <a:r>
            <a:rPr lang="fr-FR" b="1" dirty="0" err="1" smtClean="0">
              <a:solidFill>
                <a:schemeClr val="tx1"/>
              </a:solidFill>
            </a:rPr>
            <a:t>Comissioned</a:t>
          </a:r>
          <a:r>
            <a:rPr lang="fr-FR" b="1" dirty="0" smtClean="0">
              <a:solidFill>
                <a:schemeClr val="tx1"/>
              </a:solidFill>
            </a:rPr>
            <a:t> </a:t>
          </a:r>
          <a:endParaRPr lang="en-GB" dirty="0">
            <a:solidFill>
              <a:schemeClr val="tx1"/>
            </a:solidFill>
          </a:endParaRPr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noFill/>
      </dgm:spPr>
      <dgm:t>
        <a:bodyPr/>
        <a:lstStyle/>
        <a:p>
          <a:pPr rtl="0"/>
          <a:r>
            <a:rPr lang="fr-FR" b="1" dirty="0" smtClean="0">
              <a:solidFill>
                <a:schemeClr val="tx1"/>
              </a:solidFill>
            </a:rPr>
            <a:t>In </a:t>
          </a:r>
          <a:r>
            <a:rPr lang="fr-FR" b="1" dirty="0" err="1" smtClean="0">
              <a:solidFill>
                <a:schemeClr val="tx1"/>
              </a:solidFill>
            </a:rPr>
            <a:t>operation</a:t>
          </a:r>
          <a:endParaRPr lang="en-GB" dirty="0">
            <a:solidFill>
              <a:schemeClr val="tx1"/>
            </a:solidFill>
          </a:endParaRPr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60AE2CA9-B659-4A32-A03E-63A140B69081}" type="presOf" srcId="{CDFF526D-F66B-40E4-BB03-2053D8E6F303}" destId="{7EE8D5A2-0630-49D5-9785-3BE1BBA510BE}" srcOrd="1" destOrd="0" presId="urn:microsoft.com/office/officeart/2005/8/layout/process1"/>
    <dgm:cxn modelId="{CEF70AD9-C1B8-4C83-8638-D91151FCE419}" type="presOf" srcId="{3A9BA80D-3520-4C50-9440-9E8D4C02B845}" destId="{D551C82D-0B87-4C34-84E0-E5C47F9B81D5}" srcOrd="0" destOrd="0" presId="urn:microsoft.com/office/officeart/2005/8/layout/process1"/>
    <dgm:cxn modelId="{81821B68-8431-4F3E-9893-CEE550FECE5D}" type="presOf" srcId="{1D44E8DB-C513-405F-A3A9-2CC4E3648A13}" destId="{4011265D-396A-4B99-A98E-4E930EBBC27D}" srcOrd="0" destOrd="0" presId="urn:microsoft.com/office/officeart/2005/8/layout/process1"/>
    <dgm:cxn modelId="{B287A00F-73F6-4481-A6AC-85BA7EC2C3FF}" type="presOf" srcId="{F3B55EA6-8268-4C97-9553-340D5DED5682}" destId="{927A4019-A8D3-42A5-90ED-C3539DBC5323}" srcOrd="0" destOrd="0" presId="urn:microsoft.com/office/officeart/2005/8/layout/process1"/>
    <dgm:cxn modelId="{0D3724E7-EB9E-46C1-BC77-0B56CFBB033C}" type="presOf" srcId="{F3B55EA6-8268-4C97-9553-340D5DED5682}" destId="{CF02794E-61FF-47A9-B4F4-FD25258A5197}" srcOrd="1" destOrd="0" presId="urn:microsoft.com/office/officeart/2005/8/layout/process1"/>
    <dgm:cxn modelId="{CDDDCF9E-A198-4D66-B18E-1CFCBCD90474}" type="presOf" srcId="{CDFF526D-F66B-40E4-BB03-2053D8E6F303}" destId="{2017C4D5-9F3C-4D5E-B01F-E1AB3DD19D5F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00EA5096-2448-43E7-A7FB-091FB7145D35}" type="presOf" srcId="{CDE61DF8-4F9E-4382-878D-9B496ED2AE02}" destId="{6CFA771C-0859-443A-9079-D3065922566D}" srcOrd="0" destOrd="0" presId="urn:microsoft.com/office/officeart/2005/8/layout/process1"/>
    <dgm:cxn modelId="{84B3477E-E658-4162-80A1-CB5A284CC1FA}" type="presOf" srcId="{1A83E6D0-32E5-45E4-A006-ED1C2C307F0D}" destId="{2CE8426C-F8C5-4DCD-A1CD-1F84F17B12CF}" srcOrd="0" destOrd="0" presId="urn:microsoft.com/office/officeart/2005/8/layout/process1"/>
    <dgm:cxn modelId="{B00F29B5-3B2D-45E8-A563-16022700E3B7}" type="presParOf" srcId="{6CFA771C-0859-443A-9079-D3065922566D}" destId="{2CE8426C-F8C5-4DCD-A1CD-1F84F17B12CF}" srcOrd="0" destOrd="0" presId="urn:microsoft.com/office/officeart/2005/8/layout/process1"/>
    <dgm:cxn modelId="{D4EC9395-CF89-4601-A3BD-D40227A1224F}" type="presParOf" srcId="{6CFA771C-0859-443A-9079-D3065922566D}" destId="{2017C4D5-9F3C-4D5E-B01F-E1AB3DD19D5F}" srcOrd="1" destOrd="0" presId="urn:microsoft.com/office/officeart/2005/8/layout/process1"/>
    <dgm:cxn modelId="{86FCF599-A9C6-4FC3-BFA2-08B20A31630C}" type="presParOf" srcId="{2017C4D5-9F3C-4D5E-B01F-E1AB3DD19D5F}" destId="{7EE8D5A2-0630-49D5-9785-3BE1BBA510BE}" srcOrd="0" destOrd="0" presId="urn:microsoft.com/office/officeart/2005/8/layout/process1"/>
    <dgm:cxn modelId="{EFE4FE2D-35A5-4FD9-884B-C44E4BC44B74}" type="presParOf" srcId="{6CFA771C-0859-443A-9079-D3065922566D}" destId="{D551C82D-0B87-4C34-84E0-E5C47F9B81D5}" srcOrd="2" destOrd="0" presId="urn:microsoft.com/office/officeart/2005/8/layout/process1"/>
    <dgm:cxn modelId="{66CFC34A-4795-4A67-9036-5D3DD7071F84}" type="presParOf" srcId="{6CFA771C-0859-443A-9079-D3065922566D}" destId="{927A4019-A8D3-42A5-90ED-C3539DBC5323}" srcOrd="3" destOrd="0" presId="urn:microsoft.com/office/officeart/2005/8/layout/process1"/>
    <dgm:cxn modelId="{C18FB073-F77B-4676-8975-1301341EADD5}" type="presParOf" srcId="{927A4019-A8D3-42A5-90ED-C3539DBC5323}" destId="{CF02794E-61FF-47A9-B4F4-FD25258A5197}" srcOrd="0" destOrd="0" presId="urn:microsoft.com/office/officeart/2005/8/layout/process1"/>
    <dgm:cxn modelId="{05322BCA-DC8D-4566-BC8E-58CB1E30CE08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chemeClr val="bg1">
            <a:lumMod val="85000"/>
          </a:schemeClr>
        </a:solidFill>
        <a:ln>
          <a:solidFill>
            <a:schemeClr val="accent3"/>
          </a:solidFill>
        </a:ln>
      </dgm:spPr>
      <dgm:t>
        <a:bodyPr/>
        <a:lstStyle/>
        <a:p>
          <a:pPr rtl="0"/>
          <a:r>
            <a:rPr lang="fr-FR" b="1" dirty="0" smtClean="0">
              <a:solidFill>
                <a:schemeClr val="tx1"/>
              </a:solidFill>
            </a:rPr>
            <a:t>Modification in </a:t>
          </a:r>
          <a:r>
            <a:rPr lang="fr-FR" b="1" dirty="0" err="1" smtClean="0">
              <a:solidFill>
                <a:schemeClr val="tx1"/>
              </a:solidFill>
            </a:rPr>
            <a:t>progress</a:t>
          </a:r>
          <a:endParaRPr lang="en-GB" dirty="0">
            <a:solidFill>
              <a:schemeClr val="tx1"/>
            </a:solidFill>
          </a:endParaRPr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1" custLinFactNeighborX="10928" custLinFactNeighborY="211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19A38FBC-3261-4FAB-A45A-C7D90635D3EA}" type="presOf" srcId="{CDE61DF8-4F9E-4382-878D-9B496ED2AE02}" destId="{6CFA771C-0859-443A-9079-D3065922566D}" srcOrd="0" destOrd="0" presId="urn:microsoft.com/office/officeart/2005/8/layout/process1"/>
    <dgm:cxn modelId="{59BDF0E6-C347-493E-8453-27718CE0198D}" type="presOf" srcId="{1A83E6D0-32E5-45E4-A006-ED1C2C307F0D}" destId="{2CE8426C-F8C5-4DCD-A1CD-1F84F17B12CF}" srcOrd="0" destOrd="0" presId="urn:microsoft.com/office/officeart/2005/8/layout/process1"/>
    <dgm:cxn modelId="{26261C22-F38A-4455-8302-7B355FD4B6C6}" type="presParOf" srcId="{6CFA771C-0859-443A-9079-D3065922566D}" destId="{2CE8426C-F8C5-4DCD-A1CD-1F84F17B12CF}" srcOrd="0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DE61DF8-4F9E-4382-878D-9B496ED2AE02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A83E6D0-32E5-45E4-A006-ED1C2C307F0D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Installed</a:t>
          </a:r>
          <a:r>
            <a:rPr lang="fr-FR" b="1" dirty="0" smtClean="0"/>
            <a:t> </a:t>
          </a:r>
          <a:endParaRPr lang="en-GB" dirty="0"/>
        </a:p>
      </dgm:t>
    </dgm:pt>
    <dgm:pt modelId="{34104E81-7E21-4326-84F5-17ACA46D975C}" type="parTrans" cxnId="{39F719D3-E907-488C-8B74-E9D6E1824FFA}">
      <dgm:prSet/>
      <dgm:spPr/>
      <dgm:t>
        <a:bodyPr/>
        <a:lstStyle/>
        <a:p>
          <a:endParaRPr lang="en-US"/>
        </a:p>
      </dgm:t>
    </dgm:pt>
    <dgm:pt modelId="{CDFF526D-F66B-40E4-BB03-2053D8E6F303}" type="sibTrans" cxnId="{39F719D3-E907-488C-8B74-E9D6E1824FFA}">
      <dgm:prSet/>
      <dgm:spPr/>
      <dgm:t>
        <a:bodyPr/>
        <a:lstStyle/>
        <a:p>
          <a:endParaRPr lang="en-US"/>
        </a:p>
      </dgm:t>
    </dgm:pt>
    <dgm:pt modelId="{3A9BA80D-3520-4C50-9440-9E8D4C02B845}">
      <dgm:prSet/>
      <dgm:spPr>
        <a:solidFill>
          <a:srgbClr val="00B050"/>
        </a:solidFill>
      </dgm:spPr>
      <dgm:t>
        <a:bodyPr/>
        <a:lstStyle/>
        <a:p>
          <a:pPr rtl="0"/>
          <a:r>
            <a:rPr lang="fr-FR" b="1" dirty="0" err="1" smtClean="0"/>
            <a:t>Comissioned</a:t>
          </a:r>
          <a:r>
            <a:rPr lang="fr-FR" b="1" dirty="0" smtClean="0"/>
            <a:t> </a:t>
          </a:r>
          <a:endParaRPr lang="en-GB" dirty="0"/>
        </a:p>
      </dgm:t>
    </dgm:pt>
    <dgm:pt modelId="{325E79C0-20FB-4652-8889-E41486C0D601}" type="parTrans" cxnId="{9E997EE0-00C9-4FA8-BD76-7A2B3125EAA1}">
      <dgm:prSet/>
      <dgm:spPr/>
      <dgm:t>
        <a:bodyPr/>
        <a:lstStyle/>
        <a:p>
          <a:endParaRPr lang="en-US"/>
        </a:p>
      </dgm:t>
    </dgm:pt>
    <dgm:pt modelId="{F3B55EA6-8268-4C97-9553-340D5DED5682}" type="sibTrans" cxnId="{9E997EE0-00C9-4FA8-BD76-7A2B3125EAA1}">
      <dgm:prSet/>
      <dgm:spPr/>
      <dgm:t>
        <a:bodyPr/>
        <a:lstStyle/>
        <a:p>
          <a:endParaRPr lang="en-US"/>
        </a:p>
      </dgm:t>
    </dgm:pt>
    <dgm:pt modelId="{1D44E8DB-C513-405F-A3A9-2CC4E3648A13}">
      <dgm:prSet/>
      <dgm:spPr>
        <a:noFill/>
        <a:ln>
          <a:solidFill>
            <a:srgbClr val="00B050"/>
          </a:solidFill>
        </a:ln>
      </dgm:spPr>
      <dgm:t>
        <a:bodyPr/>
        <a:lstStyle/>
        <a:p>
          <a:pPr rtl="0"/>
          <a:r>
            <a:rPr lang="fr-FR" b="1" dirty="0" smtClean="0">
              <a:solidFill>
                <a:schemeClr val="tx1"/>
              </a:solidFill>
            </a:rPr>
            <a:t>In </a:t>
          </a:r>
          <a:r>
            <a:rPr lang="fr-FR" b="1" dirty="0" err="1" smtClean="0">
              <a:solidFill>
                <a:schemeClr val="tx1"/>
              </a:solidFill>
            </a:rPr>
            <a:t>operation</a:t>
          </a:r>
          <a:endParaRPr lang="en-GB" dirty="0">
            <a:solidFill>
              <a:schemeClr val="tx1"/>
            </a:solidFill>
          </a:endParaRPr>
        </a:p>
      </dgm:t>
    </dgm:pt>
    <dgm:pt modelId="{2D38B37D-E936-49EA-B6BF-8DA19A854264}" type="parTrans" cxnId="{36A6473C-F76E-4F96-A8BB-2686222BEEE4}">
      <dgm:prSet/>
      <dgm:spPr/>
      <dgm:t>
        <a:bodyPr/>
        <a:lstStyle/>
        <a:p>
          <a:endParaRPr lang="en-US"/>
        </a:p>
      </dgm:t>
    </dgm:pt>
    <dgm:pt modelId="{5DF905F7-6F76-4C7B-8838-CA37D5AD65BC}" type="sibTrans" cxnId="{36A6473C-F76E-4F96-A8BB-2686222BEEE4}">
      <dgm:prSet/>
      <dgm:spPr/>
      <dgm:t>
        <a:bodyPr/>
        <a:lstStyle/>
        <a:p>
          <a:endParaRPr lang="en-US"/>
        </a:p>
      </dgm:t>
    </dgm:pt>
    <dgm:pt modelId="{6CFA771C-0859-443A-9079-D3065922566D}" type="pres">
      <dgm:prSet presAssocID="{CDE61DF8-4F9E-4382-878D-9B496ED2AE0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8426C-F8C5-4DCD-A1CD-1F84F17B12CF}" type="pres">
      <dgm:prSet presAssocID="{1A83E6D0-32E5-45E4-A006-ED1C2C307F0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17C4D5-9F3C-4D5E-B01F-E1AB3DD19D5F}" type="pres">
      <dgm:prSet presAssocID="{CDFF526D-F66B-40E4-BB03-2053D8E6F303}" presName="sibTrans" presStyleLbl="sibTrans2D1" presStyleIdx="0" presStyleCnt="2"/>
      <dgm:spPr/>
      <dgm:t>
        <a:bodyPr/>
        <a:lstStyle/>
        <a:p>
          <a:endParaRPr lang="en-US"/>
        </a:p>
      </dgm:t>
    </dgm:pt>
    <dgm:pt modelId="{7EE8D5A2-0630-49D5-9785-3BE1BBA510BE}" type="pres">
      <dgm:prSet presAssocID="{CDFF526D-F66B-40E4-BB03-2053D8E6F303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D551C82D-0B87-4C34-84E0-E5C47F9B81D5}" type="pres">
      <dgm:prSet presAssocID="{3A9BA80D-3520-4C50-9440-9E8D4C02B84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7A4019-A8D3-42A5-90ED-C3539DBC5323}" type="pres">
      <dgm:prSet presAssocID="{F3B55EA6-8268-4C97-9553-340D5DED568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02794E-61FF-47A9-B4F4-FD25258A5197}" type="pres">
      <dgm:prSet presAssocID="{F3B55EA6-8268-4C97-9553-340D5DED568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011265D-396A-4B99-A98E-4E930EBBC27D}" type="pres">
      <dgm:prSet presAssocID="{1D44E8DB-C513-405F-A3A9-2CC4E3648A1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F719D3-E907-488C-8B74-E9D6E1824FFA}" srcId="{CDE61DF8-4F9E-4382-878D-9B496ED2AE02}" destId="{1A83E6D0-32E5-45E4-A006-ED1C2C307F0D}" srcOrd="0" destOrd="0" parTransId="{34104E81-7E21-4326-84F5-17ACA46D975C}" sibTransId="{CDFF526D-F66B-40E4-BB03-2053D8E6F303}"/>
    <dgm:cxn modelId="{172A655E-6B3C-4A15-B233-7D93EDE5B1A1}" type="presOf" srcId="{CDFF526D-F66B-40E4-BB03-2053D8E6F303}" destId="{2017C4D5-9F3C-4D5E-B01F-E1AB3DD19D5F}" srcOrd="0" destOrd="0" presId="urn:microsoft.com/office/officeart/2005/8/layout/process1"/>
    <dgm:cxn modelId="{9E997EE0-00C9-4FA8-BD76-7A2B3125EAA1}" srcId="{CDE61DF8-4F9E-4382-878D-9B496ED2AE02}" destId="{3A9BA80D-3520-4C50-9440-9E8D4C02B845}" srcOrd="1" destOrd="0" parTransId="{325E79C0-20FB-4652-8889-E41486C0D601}" sibTransId="{F3B55EA6-8268-4C97-9553-340D5DED5682}"/>
    <dgm:cxn modelId="{FDD7B320-7F44-4E6F-B1F1-526FC77C8276}" type="presOf" srcId="{CDE61DF8-4F9E-4382-878D-9B496ED2AE02}" destId="{6CFA771C-0859-443A-9079-D3065922566D}" srcOrd="0" destOrd="0" presId="urn:microsoft.com/office/officeart/2005/8/layout/process1"/>
    <dgm:cxn modelId="{BBA97E66-FF6B-4DCB-8585-4318B5E1B9D4}" type="presOf" srcId="{1A83E6D0-32E5-45E4-A006-ED1C2C307F0D}" destId="{2CE8426C-F8C5-4DCD-A1CD-1F84F17B12CF}" srcOrd="0" destOrd="0" presId="urn:microsoft.com/office/officeart/2005/8/layout/process1"/>
    <dgm:cxn modelId="{48ED7536-7AF8-4807-9297-68C15D5DB712}" type="presOf" srcId="{F3B55EA6-8268-4C97-9553-340D5DED5682}" destId="{927A4019-A8D3-42A5-90ED-C3539DBC5323}" srcOrd="0" destOrd="0" presId="urn:microsoft.com/office/officeart/2005/8/layout/process1"/>
    <dgm:cxn modelId="{36A6473C-F76E-4F96-A8BB-2686222BEEE4}" srcId="{CDE61DF8-4F9E-4382-878D-9B496ED2AE02}" destId="{1D44E8DB-C513-405F-A3A9-2CC4E3648A13}" srcOrd="2" destOrd="0" parTransId="{2D38B37D-E936-49EA-B6BF-8DA19A854264}" sibTransId="{5DF905F7-6F76-4C7B-8838-CA37D5AD65BC}"/>
    <dgm:cxn modelId="{D67CD29A-6971-4C83-80D1-5AA45A9CFF42}" type="presOf" srcId="{CDFF526D-F66B-40E4-BB03-2053D8E6F303}" destId="{7EE8D5A2-0630-49D5-9785-3BE1BBA510BE}" srcOrd="1" destOrd="0" presId="urn:microsoft.com/office/officeart/2005/8/layout/process1"/>
    <dgm:cxn modelId="{9E7B8F93-789E-4416-BB1C-B1716A508237}" type="presOf" srcId="{F3B55EA6-8268-4C97-9553-340D5DED5682}" destId="{CF02794E-61FF-47A9-B4F4-FD25258A5197}" srcOrd="1" destOrd="0" presId="urn:microsoft.com/office/officeart/2005/8/layout/process1"/>
    <dgm:cxn modelId="{9E6B0745-B4B2-4738-8727-59B204F3444C}" type="presOf" srcId="{1D44E8DB-C513-405F-A3A9-2CC4E3648A13}" destId="{4011265D-396A-4B99-A98E-4E930EBBC27D}" srcOrd="0" destOrd="0" presId="urn:microsoft.com/office/officeart/2005/8/layout/process1"/>
    <dgm:cxn modelId="{930DA4F7-F58D-44D2-812A-28305500EA41}" type="presOf" srcId="{3A9BA80D-3520-4C50-9440-9E8D4C02B845}" destId="{D551C82D-0B87-4C34-84E0-E5C47F9B81D5}" srcOrd="0" destOrd="0" presId="urn:microsoft.com/office/officeart/2005/8/layout/process1"/>
    <dgm:cxn modelId="{D823DF5C-D6A3-44E2-A8D4-A7A8AD53EC33}" type="presParOf" srcId="{6CFA771C-0859-443A-9079-D3065922566D}" destId="{2CE8426C-F8C5-4DCD-A1CD-1F84F17B12CF}" srcOrd="0" destOrd="0" presId="urn:microsoft.com/office/officeart/2005/8/layout/process1"/>
    <dgm:cxn modelId="{FFD92010-B1FF-4057-8A66-B51FE1EFAC0C}" type="presParOf" srcId="{6CFA771C-0859-443A-9079-D3065922566D}" destId="{2017C4D5-9F3C-4D5E-B01F-E1AB3DD19D5F}" srcOrd="1" destOrd="0" presId="urn:microsoft.com/office/officeart/2005/8/layout/process1"/>
    <dgm:cxn modelId="{72EAA979-E0B1-439F-9351-20A251B255EF}" type="presParOf" srcId="{2017C4D5-9F3C-4D5E-B01F-E1AB3DD19D5F}" destId="{7EE8D5A2-0630-49D5-9785-3BE1BBA510BE}" srcOrd="0" destOrd="0" presId="urn:microsoft.com/office/officeart/2005/8/layout/process1"/>
    <dgm:cxn modelId="{E20EA9BF-AAA9-44FA-8CF1-FFBDA6E6716A}" type="presParOf" srcId="{6CFA771C-0859-443A-9079-D3065922566D}" destId="{D551C82D-0B87-4C34-84E0-E5C47F9B81D5}" srcOrd="2" destOrd="0" presId="urn:microsoft.com/office/officeart/2005/8/layout/process1"/>
    <dgm:cxn modelId="{3E31C651-9614-4C22-8670-D83BAE4452DA}" type="presParOf" srcId="{6CFA771C-0859-443A-9079-D3065922566D}" destId="{927A4019-A8D3-42A5-90ED-C3539DBC5323}" srcOrd="3" destOrd="0" presId="urn:microsoft.com/office/officeart/2005/8/layout/process1"/>
    <dgm:cxn modelId="{4333C925-988F-439D-B943-F16809EF0085}" type="presParOf" srcId="{927A4019-A8D3-42A5-90ED-C3539DBC5323}" destId="{CF02794E-61FF-47A9-B4F4-FD25258A5197}" srcOrd="0" destOrd="0" presId="urn:microsoft.com/office/officeart/2005/8/layout/process1"/>
    <dgm:cxn modelId="{05B23726-5A1C-4047-8236-E7610EC12238}" type="presParOf" srcId="{6CFA771C-0859-443A-9079-D3065922566D}" destId="{4011265D-396A-4B99-A98E-4E930EBBC27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596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5356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4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4460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8063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1932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955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466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18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0F58B-D5A4-425A-8F6D-EF6E4FB306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72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23D0-917B-454D-B128-D36A6B988E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F. Lackner, Status on tooling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1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5.xml"/><Relationship Id="rId3" Type="http://schemas.openxmlformats.org/officeDocument/2006/relationships/image" Target="../media/image34.jpeg"/><Relationship Id="rId7" Type="http://schemas.openxmlformats.org/officeDocument/2006/relationships/diagramLayout" Target="../diagrams/layou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5.xml"/><Relationship Id="rId5" Type="http://schemas.openxmlformats.org/officeDocument/2006/relationships/image" Target="../media/image36.wmf"/><Relationship Id="rId10" Type="http://schemas.microsoft.com/office/2007/relationships/diagramDrawing" Target="../diagrams/drawing5.xml"/><Relationship Id="rId4" Type="http://schemas.openxmlformats.org/officeDocument/2006/relationships/image" Target="../media/image35.png"/><Relationship Id="rId9" Type="http://schemas.openxmlformats.org/officeDocument/2006/relationships/diagramColors" Target="../diagrams/colors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7.xml"/><Relationship Id="rId3" Type="http://schemas.openxmlformats.org/officeDocument/2006/relationships/image" Target="../media/image39.jpeg"/><Relationship Id="rId7" Type="http://schemas.openxmlformats.org/officeDocument/2006/relationships/diagramLayout" Target="../diagrams/layou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Data" Target="../diagrams/data7.xml"/><Relationship Id="rId5" Type="http://schemas.openxmlformats.org/officeDocument/2006/relationships/image" Target="../media/image5.jpg"/><Relationship Id="rId10" Type="http://schemas.microsoft.com/office/2007/relationships/diagramDrawing" Target="../diagrams/drawing7.xml"/><Relationship Id="rId4" Type="http://schemas.openxmlformats.org/officeDocument/2006/relationships/image" Target="../media/image40.jpeg"/><Relationship Id="rId9" Type="http://schemas.openxmlformats.org/officeDocument/2006/relationships/diagramColors" Target="../diagrams/colors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openxmlformats.org/officeDocument/2006/relationships/image" Target="../media/image47.jpeg"/><Relationship Id="rId7" Type="http://schemas.openxmlformats.org/officeDocument/2006/relationships/diagramColors" Target="../diagrams/colors8.xml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8.xml"/><Relationship Id="rId5" Type="http://schemas.openxmlformats.org/officeDocument/2006/relationships/diagramLayout" Target="../diagrams/layout8.xml"/><Relationship Id="rId4" Type="http://schemas.openxmlformats.org/officeDocument/2006/relationships/diagramData" Target="../diagrams/data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9.xml"/><Relationship Id="rId3" Type="http://schemas.openxmlformats.org/officeDocument/2006/relationships/image" Target="../media/image49.jpg"/><Relationship Id="rId7" Type="http://schemas.openxmlformats.org/officeDocument/2006/relationships/diagramQuickStyle" Target="../diagrams/quickStyle9.xml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9.xml"/><Relationship Id="rId5" Type="http://schemas.openxmlformats.org/officeDocument/2006/relationships/diagramData" Target="../diagrams/data9.xml"/><Relationship Id="rId4" Type="http://schemas.openxmlformats.org/officeDocument/2006/relationships/image" Target="../media/image50.jpg"/><Relationship Id="rId9" Type="http://schemas.microsoft.com/office/2007/relationships/diagramDrawing" Target="../diagrams/drawing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3" Type="http://schemas.openxmlformats.org/officeDocument/2006/relationships/image" Target="../media/image53.png"/><Relationship Id="rId7" Type="http://schemas.openxmlformats.org/officeDocument/2006/relationships/diagramQuickStyle" Target="../diagrams/quickStyle10.xm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8.xml"/><Relationship Id="rId6" Type="http://schemas.openxmlformats.org/officeDocument/2006/relationships/diagramLayout" Target="../diagrams/layout10.xml"/><Relationship Id="rId5" Type="http://schemas.openxmlformats.org/officeDocument/2006/relationships/diagramData" Target="../diagrams/data10.xml"/><Relationship Id="rId4" Type="http://schemas.openxmlformats.org/officeDocument/2006/relationships/image" Target="../media/image54.jpeg"/><Relationship Id="rId9" Type="http://schemas.microsoft.com/office/2007/relationships/diagramDrawing" Target="../diagrams/drawing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jp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jpeg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1.xml"/><Relationship Id="rId3" Type="http://schemas.openxmlformats.org/officeDocument/2006/relationships/image" Target="../media/image15.jpeg"/><Relationship Id="rId7" Type="http://schemas.openxmlformats.org/officeDocument/2006/relationships/diagramColors" Target="../diagrams/colors11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11.xml"/><Relationship Id="rId5" Type="http://schemas.openxmlformats.org/officeDocument/2006/relationships/diagramLayout" Target="../diagrams/layout11.xml"/><Relationship Id="rId4" Type="http://schemas.openxmlformats.org/officeDocument/2006/relationships/diagramData" Target="../diagrams/data1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7.jpeg"/><Relationship Id="rId4" Type="http://schemas.openxmlformats.org/officeDocument/2006/relationships/image" Target="../media/image4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4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7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16.jpeg"/><Relationship Id="rId4" Type="http://schemas.openxmlformats.org/officeDocument/2006/relationships/diagramData" Target="../diagrams/data1.xml"/><Relationship Id="rId9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9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image" Target="../media/image20.jpeg"/><Relationship Id="rId7" Type="http://schemas.openxmlformats.org/officeDocument/2006/relationships/diagramData" Target="../diagrams/data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3.jpeg"/><Relationship Id="rId11" Type="http://schemas.microsoft.com/office/2007/relationships/diagramDrawing" Target="../diagrams/drawing3.xml"/><Relationship Id="rId5" Type="http://schemas.openxmlformats.org/officeDocument/2006/relationships/image" Target="../media/image22.jpeg"/><Relationship Id="rId10" Type="http://schemas.openxmlformats.org/officeDocument/2006/relationships/diagramColors" Target="../diagrams/colors3.xml"/><Relationship Id="rId4" Type="http://schemas.openxmlformats.org/officeDocument/2006/relationships/image" Target="../media/image21.jpeg"/><Relationship Id="rId9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085123" y="2248476"/>
            <a:ext cx="7113572" cy="528568"/>
          </a:xfrm>
        </p:spPr>
        <p:txBody>
          <a:bodyPr/>
          <a:lstStyle/>
          <a:p>
            <a:r>
              <a:rPr lang="en-GB" sz="3600" dirty="0" smtClean="0"/>
              <a:t>Tooling status</a:t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GB" sz="32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069891" y="2943847"/>
            <a:ext cx="7044447" cy="1196343"/>
          </a:xfrm>
        </p:spPr>
        <p:txBody>
          <a:bodyPr>
            <a:noAutofit/>
          </a:bodyPr>
          <a:lstStyle/>
          <a:p>
            <a:r>
              <a:rPr lang="en-GB" sz="1600" u="sng" dirty="0" smtClean="0"/>
              <a:t>F. Lackner</a:t>
            </a:r>
            <a:r>
              <a:rPr lang="en-GB" sz="1600" dirty="0"/>
              <a:t>, H. Prin, M. Duret, F. Savary, D. Gerard, </a:t>
            </a:r>
            <a:r>
              <a:rPr lang="en-GB" sz="1600" dirty="0" smtClean="0"/>
              <a:t>L. Favier, S</a:t>
            </a:r>
            <a:r>
              <a:rPr lang="en-GB" sz="1600" dirty="0"/>
              <a:t>. Triquet, D. </a:t>
            </a:r>
            <a:endParaRPr lang="en-GB" sz="1600" dirty="0" smtClean="0"/>
          </a:p>
          <a:p>
            <a:r>
              <a:rPr lang="en-GB" sz="1600" dirty="0" smtClean="0"/>
              <a:t>Smekens</a:t>
            </a:r>
            <a:r>
              <a:rPr lang="en-GB" sz="1600" dirty="0"/>
              <a:t>, S. Luzieux, R. Principe, C. Scheuerlein, C. </a:t>
            </a:r>
            <a:r>
              <a:rPr lang="en-GB" sz="1600" dirty="0" err="1"/>
              <a:t>Loeffler</a:t>
            </a:r>
            <a:r>
              <a:rPr lang="en-GB" sz="1600" dirty="0"/>
              <a:t>, </a:t>
            </a:r>
            <a:r>
              <a:rPr lang="en-GB" sz="1600" dirty="0" smtClean="0"/>
              <a:t>J-C</a:t>
            </a:r>
            <a:r>
              <a:rPr lang="en-GB" sz="1600" dirty="0"/>
              <a:t>. Perez, </a:t>
            </a:r>
            <a:endParaRPr lang="en-GB" sz="1600" dirty="0" smtClean="0"/>
          </a:p>
          <a:p>
            <a:r>
              <a:rPr lang="en-GB" sz="1600" dirty="0" smtClean="0"/>
              <a:t>O. Housiaux, P</a:t>
            </a:r>
            <a:r>
              <a:rPr lang="en-GB" sz="1600" dirty="0"/>
              <a:t>. Revilak, T. Genestier, V. </a:t>
            </a:r>
            <a:r>
              <a:rPr lang="en-GB" sz="1600" dirty="0" err="1"/>
              <a:t>Letellier</a:t>
            </a:r>
            <a:r>
              <a:rPr lang="en-GB" sz="1600" dirty="0" smtClean="0"/>
              <a:t>, E. Cavanna</a:t>
            </a:r>
            <a:r>
              <a:rPr lang="en-GB" sz="1600" dirty="0"/>
              <a:t>,</a:t>
            </a:r>
            <a:endParaRPr lang="en-GB" sz="1600" dirty="0" smtClean="0"/>
          </a:p>
          <a:p>
            <a:r>
              <a:rPr lang="en-GB" sz="1600" dirty="0" smtClean="0"/>
              <a:t>&amp; all other colleagues involved in the LMF 11T activities.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69892" y="4424009"/>
            <a:ext cx="6861000" cy="494593"/>
          </a:xfrm>
        </p:spPr>
        <p:txBody>
          <a:bodyPr>
            <a:normAutofit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Review of the11T </a:t>
            </a:r>
            <a:r>
              <a:rPr lang="en-GB" b="0" i="0" dirty="0" smtClean="0">
                <a:solidFill>
                  <a:schemeClr val="bg2"/>
                </a:solidFill>
              </a:rPr>
              <a:t>dipoles at </a:t>
            </a:r>
            <a:r>
              <a:rPr lang="en-GB" b="0" i="0" dirty="0">
                <a:solidFill>
                  <a:schemeClr val="bg2"/>
                </a:solidFill>
              </a:rPr>
              <a:t>Collimator </a:t>
            </a:r>
            <a:r>
              <a:rPr lang="en-GB" b="0" i="0" dirty="0" smtClean="0">
                <a:solidFill>
                  <a:schemeClr val="bg2"/>
                </a:solidFill>
              </a:rPr>
              <a:t>Section for the HL-LHC</a:t>
            </a:r>
            <a:r>
              <a:rPr lang="en-GB" b="0" i="0" dirty="0">
                <a:solidFill>
                  <a:schemeClr val="bg2"/>
                </a:solidFill>
              </a:rPr>
              <a:t>,</a:t>
            </a:r>
          </a:p>
          <a:p>
            <a:r>
              <a:rPr lang="en-GB" b="0" i="0" dirty="0" smtClean="0">
                <a:solidFill>
                  <a:schemeClr val="bg2"/>
                </a:solidFill>
              </a:rPr>
              <a:t>7 </a:t>
            </a:r>
            <a:r>
              <a:rPr lang="en-GB" b="0" i="0" dirty="0">
                <a:solidFill>
                  <a:schemeClr val="bg2"/>
                </a:solidFill>
              </a:rPr>
              <a:t>April 2016, </a:t>
            </a:r>
            <a:r>
              <a:rPr lang="en-GB" b="0" i="0" dirty="0" smtClean="0">
                <a:solidFill>
                  <a:schemeClr val="bg2"/>
                </a:solidFill>
              </a:rPr>
              <a:t>CERN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1"/>
            <a:ext cx="613410" cy="60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00392" y="41378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22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CH" b="0" dirty="0" err="1" smtClean="0"/>
              <a:t>Curing</a:t>
            </a:r>
            <a:r>
              <a:rPr lang="fr-CH" dirty="0" smtClean="0"/>
              <a:t> </a:t>
            </a:r>
            <a:r>
              <a:rPr lang="fr-CH" b="0" dirty="0" err="1"/>
              <a:t>press</a:t>
            </a:r>
            <a:endParaRPr lang="en-GB" b="0" dirty="0"/>
          </a:p>
        </p:txBody>
      </p:sp>
      <p:sp>
        <p:nvSpPr>
          <p:cNvPr id="8" name="TextBox 7"/>
          <p:cNvSpPr txBox="1"/>
          <p:nvPr/>
        </p:nvSpPr>
        <p:spPr>
          <a:xfrm>
            <a:off x="1956991" y="3638998"/>
            <a:ext cx="5126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dirty="0" err="1">
                <a:solidFill>
                  <a:schemeClr val="accent5"/>
                </a:solidFill>
              </a:rPr>
              <a:t>Hydraulic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sectoring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was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finalized</a:t>
            </a:r>
            <a:r>
              <a:rPr lang="fr-CH" dirty="0">
                <a:solidFill>
                  <a:schemeClr val="accent5"/>
                </a:solidFill>
              </a:rPr>
              <a:t> for full compatibility </a:t>
            </a:r>
            <a:r>
              <a:rPr lang="fr-CH" dirty="0" err="1" smtClean="0">
                <a:solidFill>
                  <a:schemeClr val="accent5"/>
                </a:solidFill>
              </a:rPr>
              <a:t>with</a:t>
            </a:r>
            <a:r>
              <a:rPr lang="fr-CH" dirty="0" smtClean="0">
                <a:solidFill>
                  <a:schemeClr val="accent5"/>
                </a:solidFill>
              </a:rPr>
              <a:t> the 11T </a:t>
            </a:r>
            <a:r>
              <a:rPr lang="fr-CH" dirty="0" err="1">
                <a:solidFill>
                  <a:schemeClr val="accent5"/>
                </a:solidFill>
              </a:rPr>
              <a:t>coil</a:t>
            </a:r>
            <a:r>
              <a:rPr lang="fr-CH" dirty="0">
                <a:solidFill>
                  <a:schemeClr val="accent5"/>
                </a:solidFill>
              </a:rPr>
              <a:t> design</a:t>
            </a:r>
            <a:r>
              <a:rPr lang="fr-CH" dirty="0" smtClean="0">
                <a:solidFill>
                  <a:schemeClr val="accent5"/>
                </a:solidFill>
              </a:rPr>
              <a:t>.</a:t>
            </a:r>
            <a:endParaRPr lang="en-GB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7467" y="1596491"/>
            <a:ext cx="5116041" cy="19132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95536" y="579427"/>
            <a:ext cx="8716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err="1">
                <a:solidFill>
                  <a:schemeClr val="accent5"/>
                </a:solidFill>
              </a:rPr>
              <a:t>Curing</a:t>
            </a:r>
            <a:r>
              <a:rPr lang="fr-FR" sz="2000" dirty="0">
                <a:solidFill>
                  <a:schemeClr val="accent5"/>
                </a:solidFill>
              </a:rPr>
              <a:t> </a:t>
            </a:r>
            <a:r>
              <a:rPr lang="fr-FR" sz="2000" dirty="0" err="1">
                <a:solidFill>
                  <a:schemeClr val="accent5"/>
                </a:solidFill>
              </a:rPr>
              <a:t>Press</a:t>
            </a:r>
            <a:r>
              <a:rPr lang="fr-FR" sz="2000" dirty="0">
                <a:solidFill>
                  <a:schemeClr val="accent5"/>
                </a:solidFill>
              </a:rPr>
              <a:t> : </a:t>
            </a:r>
          </a:p>
          <a:p>
            <a:pPr lvl="1"/>
            <a:r>
              <a:rPr lang="fr-FR" dirty="0" err="1">
                <a:solidFill>
                  <a:schemeClr val="accent5"/>
                </a:solidFill>
              </a:rPr>
              <a:t>Re-use</a:t>
            </a:r>
            <a:r>
              <a:rPr lang="fr-FR" dirty="0">
                <a:solidFill>
                  <a:schemeClr val="accent5"/>
                </a:solidFill>
              </a:rPr>
              <a:t> of the 15m long </a:t>
            </a:r>
            <a:r>
              <a:rPr lang="fr-FR" dirty="0" err="1">
                <a:solidFill>
                  <a:schemeClr val="accent5"/>
                </a:solidFill>
              </a:rPr>
              <a:t>press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used</a:t>
            </a:r>
            <a:r>
              <a:rPr lang="fr-FR" dirty="0">
                <a:solidFill>
                  <a:schemeClr val="accent5"/>
                </a:solidFill>
              </a:rPr>
              <a:t> for </a:t>
            </a:r>
            <a:r>
              <a:rPr lang="fr-FR" dirty="0" err="1">
                <a:solidFill>
                  <a:schemeClr val="accent5"/>
                </a:solidFill>
              </a:rPr>
              <a:t>NbTi</a:t>
            </a:r>
            <a:r>
              <a:rPr lang="fr-FR" dirty="0">
                <a:solidFill>
                  <a:schemeClr val="accent5"/>
                </a:solidFill>
              </a:rPr>
              <a:t> LHC </a:t>
            </a:r>
            <a:r>
              <a:rPr lang="fr-FR" dirty="0" err="1">
                <a:solidFill>
                  <a:schemeClr val="accent5"/>
                </a:solidFill>
              </a:rPr>
              <a:t>dipole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magnets</a:t>
            </a:r>
            <a:endParaRPr lang="fr-FR" dirty="0">
              <a:solidFill>
                <a:schemeClr val="accent5"/>
              </a:solidFill>
            </a:endParaRPr>
          </a:p>
          <a:p>
            <a:pPr lvl="1"/>
            <a:r>
              <a:rPr lang="fr-FR" dirty="0" err="1">
                <a:solidFill>
                  <a:schemeClr val="accent5"/>
                </a:solidFill>
              </a:rPr>
              <a:t>Hydraulic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sectoring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was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required</a:t>
            </a:r>
            <a:r>
              <a:rPr lang="fr-FR" dirty="0">
                <a:solidFill>
                  <a:schemeClr val="accent5"/>
                </a:solidFill>
              </a:rPr>
              <a:t> for compatibility </a:t>
            </a:r>
            <a:r>
              <a:rPr lang="fr-FR" dirty="0" err="1">
                <a:solidFill>
                  <a:schemeClr val="accent5"/>
                </a:solidFill>
              </a:rPr>
              <a:t>with</a:t>
            </a:r>
            <a:r>
              <a:rPr lang="fr-FR" dirty="0">
                <a:solidFill>
                  <a:schemeClr val="accent5"/>
                </a:solidFill>
              </a:rPr>
              <a:t> the </a:t>
            </a:r>
            <a:r>
              <a:rPr lang="fr-FR" dirty="0" smtClean="0">
                <a:solidFill>
                  <a:schemeClr val="accent5"/>
                </a:solidFill>
              </a:rPr>
              <a:t>change in </a:t>
            </a:r>
            <a:r>
              <a:rPr lang="fr-FR" dirty="0" err="1">
                <a:solidFill>
                  <a:schemeClr val="accent5"/>
                </a:solidFill>
              </a:rPr>
              <a:t>coil</a:t>
            </a:r>
            <a:r>
              <a:rPr lang="fr-FR" dirty="0">
                <a:solidFill>
                  <a:schemeClr val="accent5"/>
                </a:solidFill>
              </a:rPr>
              <a:t> </a:t>
            </a:r>
            <a:r>
              <a:rPr lang="fr-FR" dirty="0" err="1">
                <a:solidFill>
                  <a:schemeClr val="accent5"/>
                </a:solidFill>
              </a:rPr>
              <a:t>length</a:t>
            </a:r>
            <a:r>
              <a:rPr lang="fr-FR" dirty="0">
                <a:solidFill>
                  <a:schemeClr val="accent5"/>
                </a:solidFill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554197572"/>
              </p:ext>
            </p:extLst>
          </p:nvPr>
        </p:nvGraphicFramePr>
        <p:xfrm>
          <a:off x="2115280" y="4492613"/>
          <a:ext cx="44067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7401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30003"/>
            <a:ext cx="3833813" cy="2156519"/>
          </a:xfrm>
        </p:spPr>
      </p:pic>
      <p:pic>
        <p:nvPicPr>
          <p:cNvPr id="5" name="Content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09" y="1530003"/>
            <a:ext cx="2880321" cy="216024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135000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800" b="0" dirty="0" err="1"/>
              <a:t>C</a:t>
            </a:r>
            <a:r>
              <a:rPr lang="fr-CH" sz="2800" b="0" dirty="0" err="1" smtClean="0"/>
              <a:t>uring</a:t>
            </a:r>
            <a:r>
              <a:rPr lang="fr-CH" sz="2800" dirty="0" smtClean="0"/>
              <a:t> </a:t>
            </a:r>
            <a:r>
              <a:rPr lang="fr-CH" sz="2800" b="0" dirty="0" err="1" smtClean="0"/>
              <a:t>tool</a:t>
            </a:r>
            <a:endParaRPr lang="en-GB" sz="2800" b="0" dirty="0"/>
          </a:p>
        </p:txBody>
      </p:sp>
      <p:sp>
        <p:nvSpPr>
          <p:cNvPr id="6" name="Rectangle 5"/>
          <p:cNvSpPr/>
          <p:nvPr/>
        </p:nvSpPr>
        <p:spPr>
          <a:xfrm>
            <a:off x="577994" y="772093"/>
            <a:ext cx="8367913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/>
                </a:solidFill>
              </a:rPr>
              <a:t>Lifting beam for transfer to curing press is available &amp; compatible the MQXFB coils</a:t>
            </a:r>
            <a:endParaRPr lang="en-US" sz="1600" dirty="0">
              <a:solidFill>
                <a:schemeClr val="accent5"/>
              </a:solidFill>
            </a:endParaRP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5"/>
                </a:solidFill>
              </a:rPr>
              <a:t>Curing </a:t>
            </a:r>
            <a:r>
              <a:rPr lang="en-US" sz="1600" dirty="0" err="1" smtClean="0">
                <a:solidFill>
                  <a:schemeClr val="accent5"/>
                </a:solidFill>
              </a:rPr>
              <a:t>mould</a:t>
            </a:r>
            <a:r>
              <a:rPr lang="en-US" sz="1600" dirty="0" smtClean="0">
                <a:solidFill>
                  <a:schemeClr val="accent5"/>
                </a:solidFill>
              </a:rPr>
              <a:t> and heaters are available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9252" y="3774540"/>
            <a:ext cx="3235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err="1" smtClean="0">
                <a:solidFill>
                  <a:schemeClr val="accent5"/>
                </a:solidFill>
              </a:rPr>
              <a:t>Curing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mould</a:t>
            </a:r>
            <a:r>
              <a:rPr lang="fr-CH" sz="1400" dirty="0" smtClean="0">
                <a:solidFill>
                  <a:schemeClr val="accent5"/>
                </a:solidFill>
              </a:rPr>
              <a:t> and </a:t>
            </a:r>
            <a:r>
              <a:rPr lang="fr-CH" sz="1400" dirty="0" err="1" smtClean="0">
                <a:solidFill>
                  <a:schemeClr val="accent5"/>
                </a:solidFill>
              </a:rPr>
              <a:t>stainless</a:t>
            </a:r>
            <a:r>
              <a:rPr lang="fr-CH" sz="1400" dirty="0" smtClean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steel</a:t>
            </a:r>
            <a:r>
              <a:rPr lang="fr-CH" sz="1400" dirty="0" smtClean="0">
                <a:solidFill>
                  <a:schemeClr val="accent5"/>
                </a:solidFill>
              </a:rPr>
              <a:t> protection </a:t>
            </a:r>
            <a:r>
              <a:rPr lang="fr-CH" sz="1400" dirty="0" err="1" smtClean="0">
                <a:solidFill>
                  <a:schemeClr val="accent5"/>
                </a:solidFill>
              </a:rPr>
              <a:t>sheet</a:t>
            </a:r>
            <a:endParaRPr lang="en-GB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761950" y="3774540"/>
            <a:ext cx="32359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fr-CH" sz="1400" dirty="0" smtClean="0">
                <a:solidFill>
                  <a:schemeClr val="accent5"/>
                </a:solidFill>
              </a:rPr>
              <a:t>Lifting </a:t>
            </a:r>
            <a:r>
              <a:rPr lang="fr-CH" sz="1400" dirty="0" err="1" smtClean="0">
                <a:solidFill>
                  <a:schemeClr val="accent5"/>
                </a:solidFill>
              </a:rPr>
              <a:t>beam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56160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 smtClean="0">
                <a:solidFill>
                  <a:schemeClr val="accent5"/>
                </a:solidFill>
              </a:rPr>
              <a:t>Reaction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heat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treatment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85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51904"/>
            <a:ext cx="2627512" cy="1970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0" y="17632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Handling of reaction fixture</a:t>
            </a:r>
            <a:endParaRPr lang="de-DE" sz="1050" dirty="0"/>
          </a:p>
        </p:txBody>
      </p:sp>
      <p:sp>
        <p:nvSpPr>
          <p:cNvPr id="3" name="Textfeld 2"/>
          <p:cNvSpPr txBox="1"/>
          <p:nvPr/>
        </p:nvSpPr>
        <p:spPr>
          <a:xfrm>
            <a:off x="466769" y="2885059"/>
            <a:ext cx="4847938" cy="161890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de-DE" sz="1600" dirty="0" smtClean="0">
                <a:solidFill>
                  <a:schemeClr val="accent5"/>
                </a:solidFill>
              </a:rPr>
              <a:t>To increase the efficiency an </a:t>
            </a:r>
            <a:r>
              <a:rPr lang="de-DE" sz="1600" dirty="0">
                <a:solidFill>
                  <a:schemeClr val="accent5"/>
                </a:solidFill>
              </a:rPr>
              <a:t>additional RHT-baseplate and mandrel set have been procured in order to reduce downtime between RHTs</a:t>
            </a:r>
            <a:r>
              <a:rPr lang="de-DE" sz="1600" dirty="0" smtClean="0">
                <a:solidFill>
                  <a:schemeClr val="accent5"/>
                </a:solidFill>
              </a:rPr>
              <a:t>.</a:t>
            </a:r>
            <a:endParaRPr lang="de-DE" sz="1600" dirty="0">
              <a:solidFill>
                <a:schemeClr val="accent5"/>
              </a:solidFill>
            </a:endParaRPr>
          </a:p>
          <a:p>
            <a:pPr algn="just">
              <a:lnSpc>
                <a:spcPct val="150000"/>
              </a:lnSpc>
              <a:spcBef>
                <a:spcPct val="20000"/>
              </a:spcBef>
              <a:buClr>
                <a:schemeClr val="accent6"/>
              </a:buClr>
            </a:pPr>
            <a:r>
              <a:rPr lang="de-DE" sz="1600" dirty="0">
                <a:solidFill>
                  <a:schemeClr val="accent5"/>
                </a:solidFill>
              </a:rPr>
              <a:t>Status: To be delivered beginning of April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1696" y="4767263"/>
            <a:ext cx="6550800" cy="270000"/>
          </a:xfrm>
        </p:spPr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6769" y="702662"/>
            <a:ext cx="4572000" cy="211134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de-DE" sz="1600" dirty="0">
                <a:solidFill>
                  <a:schemeClr val="accent5"/>
                </a:solidFill>
              </a:rPr>
              <a:t>Actions: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P</a:t>
            </a:r>
            <a:r>
              <a:rPr lang="de-DE" sz="1600" dirty="0" smtClean="0">
                <a:solidFill>
                  <a:schemeClr val="accent5"/>
                </a:solidFill>
              </a:rPr>
              <a:t>lace coil</a:t>
            </a:r>
            <a:endParaRPr lang="de-DE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C</a:t>
            </a:r>
            <a:r>
              <a:rPr lang="de-DE" sz="1600" dirty="0" smtClean="0">
                <a:solidFill>
                  <a:schemeClr val="accent5"/>
                </a:solidFill>
              </a:rPr>
              <a:t>lose </a:t>
            </a:r>
            <a:r>
              <a:rPr lang="de-DE" sz="1600" dirty="0">
                <a:solidFill>
                  <a:schemeClr val="accent5"/>
                </a:solidFill>
              </a:rPr>
              <a:t>fixture 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de-DE" sz="1600" dirty="0" smtClean="0">
                <a:solidFill>
                  <a:schemeClr val="accent5"/>
                </a:solidFill>
              </a:rPr>
              <a:t>Tooling</a:t>
            </a:r>
            <a:r>
              <a:rPr lang="de-DE" sz="1600" dirty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 smtClean="0">
                <a:solidFill>
                  <a:schemeClr val="accent5"/>
                </a:solidFill>
              </a:rPr>
              <a:t>Lifting </a:t>
            </a:r>
            <a:r>
              <a:rPr lang="de-DE" sz="1600" dirty="0">
                <a:solidFill>
                  <a:schemeClr val="accent5"/>
                </a:solidFill>
              </a:rPr>
              <a:t>tool - </a:t>
            </a:r>
            <a:r>
              <a:rPr lang="de-DE" sz="1600" dirty="0" smtClean="0">
                <a:solidFill>
                  <a:schemeClr val="accent5"/>
                </a:solidFill>
              </a:rPr>
              <a:t>available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 smtClean="0">
                <a:solidFill>
                  <a:schemeClr val="accent5"/>
                </a:solidFill>
              </a:rPr>
              <a:t>Reaction </a:t>
            </a:r>
            <a:r>
              <a:rPr lang="de-DE" sz="1600" dirty="0">
                <a:solidFill>
                  <a:schemeClr val="accent5"/>
                </a:solidFill>
              </a:rPr>
              <a:t>fixture – available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Mounting table – </a:t>
            </a:r>
            <a:r>
              <a:rPr lang="de-DE" sz="1600" dirty="0" smtClean="0">
                <a:solidFill>
                  <a:schemeClr val="accent5"/>
                </a:solidFill>
              </a:rPr>
              <a:t>available</a:t>
            </a:r>
            <a:endParaRPr lang="de-DE" sz="1600" dirty="0">
              <a:solidFill>
                <a:schemeClr val="accent5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358" y="1053914"/>
            <a:ext cx="1370290" cy="1370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1911" y="1055333"/>
            <a:ext cx="1825162" cy="136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40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Fixture </a:t>
            </a:r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handling and assembly</a:t>
            </a:r>
            <a:endParaRPr lang="de-DE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97325" y="3097157"/>
            <a:ext cx="1845936" cy="138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759429" y="2866415"/>
            <a:ext cx="1856542" cy="1856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88526" y="3093934"/>
            <a:ext cx="1820150" cy="1365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470" y="2860883"/>
            <a:ext cx="2901665" cy="16120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683568" y="617617"/>
            <a:ext cx="7550669" cy="2111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de-DE" sz="1600" dirty="0" smtClean="0">
                <a:solidFill>
                  <a:schemeClr val="accent5"/>
                </a:solidFill>
              </a:rPr>
              <a:t>Actions</a:t>
            </a:r>
            <a:r>
              <a:rPr lang="de-DE" sz="1600" dirty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Handling </a:t>
            </a:r>
            <a:r>
              <a:rPr lang="de-DE" sz="1600" dirty="0" smtClean="0">
                <a:solidFill>
                  <a:schemeClr val="accent5"/>
                </a:solidFill>
              </a:rPr>
              <a:t>and assembly of reaction </a:t>
            </a:r>
            <a:r>
              <a:rPr lang="de-DE" sz="1600" dirty="0">
                <a:solidFill>
                  <a:schemeClr val="accent5"/>
                </a:solidFill>
              </a:rPr>
              <a:t>and impregnation fixture 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endParaRPr lang="de-DE" sz="1600" dirty="0" smtClean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de-DE" sz="1600" dirty="0" smtClean="0">
                <a:solidFill>
                  <a:schemeClr val="accent5"/>
                </a:solidFill>
              </a:rPr>
              <a:t>Tooling</a:t>
            </a:r>
            <a:r>
              <a:rPr lang="de-DE" sz="1600" dirty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 smtClean="0">
                <a:solidFill>
                  <a:schemeClr val="accent5"/>
                </a:solidFill>
              </a:rPr>
              <a:t>Handling </a:t>
            </a:r>
            <a:r>
              <a:rPr lang="de-DE" sz="1600" dirty="0">
                <a:solidFill>
                  <a:schemeClr val="accent5"/>
                </a:solidFill>
              </a:rPr>
              <a:t>beam - available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Handling equipment - available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de-DE" sz="1600" dirty="0">
                <a:solidFill>
                  <a:schemeClr val="accent5"/>
                </a:solidFill>
              </a:rPr>
              <a:t>Transport chariot - available</a:t>
            </a:r>
          </a:p>
        </p:txBody>
      </p:sp>
    </p:spTree>
    <p:extLst>
      <p:ext uri="{BB962C8B-B14F-4D97-AF65-F5344CB8AC3E}">
        <p14:creationId xmlns:p14="http://schemas.microsoft.com/office/powerpoint/2010/main" val="231631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Reaction furnace I</a:t>
            </a:r>
            <a:endParaRPr lang="en-US" b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7" t="4315" r="14167" b="8737"/>
          <a:stretch/>
        </p:blipFill>
        <p:spPr>
          <a:xfrm>
            <a:off x="493969" y="405000"/>
            <a:ext cx="2957528" cy="235802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TextBox 9"/>
          <p:cNvSpPr txBox="1"/>
          <p:nvPr/>
        </p:nvSpPr>
        <p:spPr>
          <a:xfrm>
            <a:off x="326952" y="2430102"/>
            <a:ext cx="3590361" cy="2117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</a:rPr>
              <a:t>Length</a:t>
            </a:r>
            <a:r>
              <a:rPr lang="fr-CH" sz="1400" dirty="0">
                <a:solidFill>
                  <a:schemeClr val="accent5"/>
                </a:solidFill>
              </a:rPr>
              <a:t>: 6.5 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5"/>
                </a:solidFill>
              </a:rPr>
              <a:t>Cross-section: 0.5 x 0.6 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</a:rPr>
              <a:t>Inert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gas</a:t>
            </a:r>
            <a:r>
              <a:rPr lang="fr-CH" sz="1400" dirty="0">
                <a:solidFill>
                  <a:schemeClr val="accent5"/>
                </a:solidFill>
              </a:rPr>
              <a:t>: Ar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5"/>
                </a:solidFill>
              </a:rPr>
              <a:t>Recirculation fans: 2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</a:rPr>
              <a:t>Heating</a:t>
            </a:r>
            <a:r>
              <a:rPr lang="fr-CH" sz="1400" dirty="0">
                <a:solidFill>
                  <a:schemeClr val="accent5"/>
                </a:solidFill>
              </a:rPr>
              <a:t> zones: 5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5"/>
                </a:solidFill>
              </a:rPr>
              <a:t>Max. </a:t>
            </a:r>
            <a:r>
              <a:rPr lang="fr-CH" sz="1400" dirty="0" err="1">
                <a:solidFill>
                  <a:schemeClr val="accent5"/>
                </a:solidFill>
              </a:rPr>
              <a:t>heating</a:t>
            </a:r>
            <a:r>
              <a:rPr lang="fr-CH" sz="1400" dirty="0">
                <a:solidFill>
                  <a:schemeClr val="accent5"/>
                </a:solidFill>
              </a:rPr>
              <a:t> power: 350 kW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5"/>
                </a:solidFill>
              </a:rPr>
              <a:t>Max. operating </a:t>
            </a:r>
            <a:r>
              <a:rPr lang="fr-CH" sz="1400" dirty="0" err="1">
                <a:solidFill>
                  <a:schemeClr val="accent5"/>
                </a:solidFill>
              </a:rPr>
              <a:t>temperature</a:t>
            </a:r>
            <a:r>
              <a:rPr lang="fr-CH" sz="1400" dirty="0">
                <a:solidFill>
                  <a:schemeClr val="accent5"/>
                </a:solidFill>
              </a:rPr>
              <a:t>: 900°C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</a:rPr>
              <a:t>Allows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simultanious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reaction</a:t>
            </a:r>
            <a:r>
              <a:rPr lang="fr-CH" sz="1400" dirty="0">
                <a:solidFill>
                  <a:schemeClr val="accent5"/>
                </a:solidFill>
              </a:rPr>
              <a:t> of </a:t>
            </a:r>
            <a:r>
              <a:rPr lang="fr-CH" sz="1400" dirty="0" err="1">
                <a:solidFill>
                  <a:schemeClr val="accent5"/>
                </a:solidFill>
              </a:rPr>
              <a:t>two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coils</a:t>
            </a:r>
            <a:endParaRPr lang="fr-CH" sz="1400" dirty="0">
              <a:solidFill>
                <a:schemeClr val="accent5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l="32866" t="28977" r="32243" b="44318"/>
          <a:stretch/>
        </p:blipFill>
        <p:spPr>
          <a:xfrm>
            <a:off x="4360445" y="3305726"/>
            <a:ext cx="2117140" cy="88844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489593" y="3467088"/>
            <a:ext cx="194237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accent5"/>
                </a:solidFill>
              </a:rPr>
              <a:t>Measured temperature homogeneities during </a:t>
            </a:r>
            <a:r>
              <a:rPr lang="en-GB" sz="900" dirty="0" smtClean="0">
                <a:solidFill>
                  <a:schemeClr val="accent5"/>
                </a:solidFill>
              </a:rPr>
              <a:t>a copper coil heat treatment cycle</a:t>
            </a:r>
            <a:endParaRPr lang="en-GB" sz="900" dirty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07242" y="3207740"/>
            <a:ext cx="4171226" cy="10633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pic>
        <p:nvPicPr>
          <p:cNvPr id="11" name="Picture 10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2"/>
          <a:stretch/>
        </p:blipFill>
        <p:spPr bwMode="auto">
          <a:xfrm>
            <a:off x="3917313" y="709943"/>
            <a:ext cx="4614687" cy="2321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207243" y="4287620"/>
            <a:ext cx="417122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Specified temperature uniformity was </a:t>
            </a:r>
            <a:r>
              <a:rPr lang="en-GB" sz="1200" dirty="0" smtClean="0">
                <a:solidFill>
                  <a:schemeClr val="accent5"/>
                </a:solidFill>
              </a:rPr>
              <a:t>achieved during </a:t>
            </a:r>
            <a:r>
              <a:rPr lang="en-GB" sz="1200" dirty="0">
                <a:solidFill>
                  <a:schemeClr val="accent5"/>
                </a:solidFill>
              </a:rPr>
              <a:t>heat treatments of the short model and full length coils</a:t>
            </a:r>
            <a:r>
              <a:rPr lang="en-GB" sz="1400" dirty="0" smtClean="0">
                <a:solidFill>
                  <a:schemeClr val="accent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US" sz="1400" dirty="0">
              <a:solidFill>
                <a:schemeClr val="accent5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val="4190691426"/>
              </p:ext>
            </p:extLst>
          </p:nvPr>
        </p:nvGraphicFramePr>
        <p:xfrm>
          <a:off x="4591635" y="3066787"/>
          <a:ext cx="3529096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419421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54"/>
          <a:stretch/>
        </p:blipFill>
        <p:spPr>
          <a:xfrm>
            <a:off x="4681332" y="1471344"/>
            <a:ext cx="4275233" cy="2968276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6" name="Rectangle 5"/>
          <p:cNvSpPr/>
          <p:nvPr/>
        </p:nvSpPr>
        <p:spPr>
          <a:xfrm>
            <a:off x="224820" y="1379666"/>
            <a:ext cx="5328592" cy="315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Contract launched in April 2015 – </a:t>
            </a:r>
            <a:r>
              <a:rPr lang="en-US" sz="1400" b="1" dirty="0" smtClean="0">
                <a:solidFill>
                  <a:schemeClr val="accent5"/>
                </a:solidFill>
              </a:rPr>
              <a:t>reception April 13</a:t>
            </a:r>
            <a:r>
              <a:rPr lang="en-US" sz="1400" b="1" baseline="30000" dirty="0" smtClean="0">
                <a:solidFill>
                  <a:schemeClr val="accent5"/>
                </a:solidFill>
              </a:rPr>
              <a:t>th</a:t>
            </a:r>
            <a:r>
              <a:rPr lang="en-US" sz="1400" b="1" dirty="0" smtClean="0">
                <a:solidFill>
                  <a:schemeClr val="accent5"/>
                </a:solidFill>
              </a:rPr>
              <a:t>, 2016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In-house acceptance: </a:t>
            </a:r>
            <a:r>
              <a:rPr lang="en-US" sz="1400" b="1" dirty="0" smtClean="0">
                <a:solidFill>
                  <a:schemeClr val="accent5"/>
                </a:solidFill>
              </a:rPr>
              <a:t>20</a:t>
            </a:r>
            <a:r>
              <a:rPr lang="en-US" sz="1400" b="1" baseline="30000" dirty="0" smtClean="0">
                <a:solidFill>
                  <a:schemeClr val="accent5"/>
                </a:solidFill>
              </a:rPr>
              <a:t>th</a:t>
            </a:r>
            <a:r>
              <a:rPr lang="en-US" sz="1400" b="1" dirty="0" smtClean="0">
                <a:solidFill>
                  <a:schemeClr val="accent5"/>
                </a:solidFill>
              </a:rPr>
              <a:t> of May</a:t>
            </a:r>
            <a:endParaRPr lang="en-US" sz="1400" b="1" dirty="0">
              <a:solidFill>
                <a:schemeClr val="accent5"/>
              </a:solidFill>
            </a:endParaRP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Plateaus 210°C; 400°C; 665°C; +-3°C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Heated length Ø1 m; l 10,5 m; 700 kg/m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accent5"/>
                </a:solidFill>
              </a:rPr>
              <a:t>Width &lt; 4 m; l &lt; 30 m; h&lt; 4 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40 probe TCs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chemeClr val="accent5"/>
                </a:solidFill>
              </a:rPr>
              <a:t>Evacuation at RT to 10-2 mbar; 700 l/s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Loading and unloading automatic 20mm/s2, 0,5 mm/m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accent5"/>
                </a:solidFill>
              </a:rPr>
              <a:t>Oxygen reduction in &lt; 10 h 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Heat treatment start oxygen level &lt; 10 ppm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5"/>
                </a:solidFill>
              </a:rPr>
              <a:t>52 weeks </a:t>
            </a:r>
            <a:r>
              <a:rPr lang="en-US" sz="1400" dirty="0" smtClean="0">
                <a:solidFill>
                  <a:schemeClr val="accent5"/>
                </a:solidFill>
              </a:rPr>
              <a:t>delivery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5"/>
                </a:solidFill>
              </a:rPr>
              <a:t>Allows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simultanious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>
                <a:solidFill>
                  <a:schemeClr val="accent5"/>
                </a:solidFill>
              </a:rPr>
              <a:t>reaction</a:t>
            </a:r>
            <a:r>
              <a:rPr lang="fr-CH" sz="1400" dirty="0">
                <a:solidFill>
                  <a:schemeClr val="accent5"/>
                </a:solidFill>
              </a:rPr>
              <a:t> of </a:t>
            </a:r>
            <a:r>
              <a:rPr lang="fr-CH" sz="1400" dirty="0" err="1">
                <a:solidFill>
                  <a:schemeClr val="accent5"/>
                </a:solidFill>
              </a:rPr>
              <a:t>two</a:t>
            </a:r>
            <a:r>
              <a:rPr lang="fr-CH" sz="1400" dirty="0">
                <a:solidFill>
                  <a:schemeClr val="accent5"/>
                </a:solidFill>
              </a:rPr>
              <a:t> </a:t>
            </a:r>
            <a:r>
              <a:rPr lang="fr-CH" sz="1400" dirty="0" err="1" smtClean="0">
                <a:solidFill>
                  <a:schemeClr val="accent5"/>
                </a:solidFill>
              </a:rPr>
              <a:t>coils</a:t>
            </a:r>
            <a:endParaRPr lang="fr-CH" sz="1400" dirty="0">
              <a:solidFill>
                <a:schemeClr val="accent5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Reaction furnace II</a:t>
            </a:r>
            <a:endParaRPr lang="en-US" b="0" dirty="0"/>
          </a:p>
        </p:txBody>
      </p:sp>
      <p:sp>
        <p:nvSpPr>
          <p:cNvPr id="9" name="Rectangle 8"/>
          <p:cNvSpPr/>
          <p:nvPr/>
        </p:nvSpPr>
        <p:spPr>
          <a:xfrm>
            <a:off x="224820" y="951157"/>
            <a:ext cx="58230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dirty="0" smtClean="0">
                <a:solidFill>
                  <a:schemeClr val="accent5"/>
                </a:solidFill>
              </a:rPr>
              <a:t>RHT – redundancy will be given by the MQXF furnace: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4282698"/>
            <a:ext cx="3816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400" dirty="0">
                <a:solidFill>
                  <a:schemeClr val="accent5"/>
                </a:solidFill>
              </a:rPr>
              <a:t>Final </a:t>
            </a:r>
            <a:r>
              <a:rPr lang="en-US" sz="1400" dirty="0" smtClean="0">
                <a:solidFill>
                  <a:schemeClr val="accent5"/>
                </a:solidFill>
              </a:rPr>
              <a:t>factory acceptance </a:t>
            </a:r>
            <a:r>
              <a:rPr lang="en-US" sz="1400" dirty="0">
                <a:solidFill>
                  <a:schemeClr val="accent5"/>
                </a:solidFill>
              </a:rPr>
              <a:t>in March 2016</a:t>
            </a:r>
          </a:p>
        </p:txBody>
      </p:sp>
    </p:spTree>
    <p:extLst>
      <p:ext uri="{BB962C8B-B14F-4D97-AF65-F5344CB8AC3E}">
        <p14:creationId xmlns:p14="http://schemas.microsoft.com/office/powerpoint/2010/main" val="15509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762737" y="1110234"/>
            <a:ext cx="4536504" cy="2702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Actions: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</a:rPr>
              <a:t>Opening</a:t>
            </a:r>
            <a:r>
              <a:rPr lang="en-US" sz="1600" dirty="0" smtClean="0">
                <a:solidFill>
                  <a:schemeClr val="accent5"/>
                </a:solidFill>
              </a:rPr>
              <a:t> reaction fixture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</a:rPr>
              <a:t>Splicing</a:t>
            </a:r>
            <a:r>
              <a:rPr lang="en-US" sz="1600" dirty="0" smtClean="0">
                <a:solidFill>
                  <a:schemeClr val="accent5"/>
                </a:solidFill>
              </a:rPr>
              <a:t> of the  coil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</a:rPr>
              <a:t>Mounting</a:t>
            </a:r>
            <a:r>
              <a:rPr lang="en-US" sz="1600" dirty="0" smtClean="0">
                <a:solidFill>
                  <a:schemeClr val="accent5"/>
                </a:solidFill>
              </a:rPr>
              <a:t> Impregnation fixture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endParaRPr lang="en-US" sz="1600" dirty="0" smtClean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Tooling: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Rotating table - available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Splicing tooling – available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Impregnation fixture – available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864" y="756171"/>
            <a:ext cx="3528392" cy="35283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6" name="Textfeld 1"/>
          <p:cNvSpPr txBox="1"/>
          <p:nvPr/>
        </p:nvSpPr>
        <p:spPr>
          <a:xfrm>
            <a:off x="0" y="104314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Change from reaction to impregnation fixture:</a:t>
            </a:r>
            <a:endParaRPr lang="de-DE" sz="1050" dirty="0"/>
          </a:p>
        </p:txBody>
      </p:sp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624325512"/>
              </p:ext>
            </p:extLst>
          </p:nvPr>
        </p:nvGraphicFramePr>
        <p:xfrm>
          <a:off x="2807452" y="4356721"/>
          <a:ext cx="3529096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4405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539552" y="510058"/>
            <a:ext cx="6534726" cy="122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Actions: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Impregnating coils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Tooling: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VPI machine, </a:t>
            </a:r>
            <a:r>
              <a:rPr lang="en-US" sz="1600" b="1" dirty="0" smtClean="0">
                <a:solidFill>
                  <a:schemeClr val="accent5"/>
                </a:solidFill>
              </a:rPr>
              <a:t>currently under commissionin</a:t>
            </a:r>
            <a:r>
              <a:rPr lang="en-US" sz="1600" dirty="0" smtClean="0">
                <a:solidFill>
                  <a:schemeClr val="accent5"/>
                </a:solidFill>
              </a:rPr>
              <a:t>g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5078533" y="3312964"/>
            <a:ext cx="3792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5"/>
                </a:solidFill>
              </a:rPr>
              <a:t>Three </a:t>
            </a:r>
            <a:r>
              <a:rPr lang="en-US" sz="1600" dirty="0">
                <a:solidFill>
                  <a:schemeClr val="accent5"/>
                </a:solidFill>
              </a:rPr>
              <a:t>short model coils (sm201, sm114, sm115) </a:t>
            </a:r>
            <a:r>
              <a:rPr lang="en-US" sz="1600" dirty="0" smtClean="0">
                <a:solidFill>
                  <a:schemeClr val="accent5"/>
                </a:solidFill>
              </a:rPr>
              <a:t>already impregnated. </a:t>
            </a:r>
            <a:endParaRPr lang="en-US" sz="1600" dirty="0">
              <a:solidFill>
                <a:schemeClr val="accent5"/>
              </a:solidFill>
            </a:endParaRPr>
          </a:p>
          <a:p>
            <a:r>
              <a:rPr lang="en-US" sz="1600" dirty="0" smtClean="0">
                <a:solidFill>
                  <a:schemeClr val="accent5"/>
                </a:solidFill>
              </a:rPr>
              <a:t>The first </a:t>
            </a:r>
            <a:r>
              <a:rPr lang="en-US" sz="1600" dirty="0">
                <a:solidFill>
                  <a:schemeClr val="accent5"/>
                </a:solidFill>
              </a:rPr>
              <a:t>5.5 m copper coil impregnation is </a:t>
            </a:r>
            <a:r>
              <a:rPr lang="en-US" sz="1600" dirty="0" smtClean="0">
                <a:solidFill>
                  <a:schemeClr val="accent5"/>
                </a:solidFill>
              </a:rPr>
              <a:t>currently in preparation.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02" y="2109360"/>
            <a:ext cx="3065788" cy="229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39614" y="2396776"/>
            <a:ext cx="2299341" cy="172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23922" y="4767263"/>
            <a:ext cx="3208078" cy="270000"/>
          </a:xfrm>
        </p:spPr>
        <p:txBody>
          <a:bodyPr/>
          <a:lstStyle/>
          <a:p>
            <a:r>
              <a:rPr lang="en-US" dirty="0" smtClean="0"/>
              <a:t>F. Lackner, Status on tooling</a:t>
            </a:r>
            <a:endParaRPr lang="en-US" dirty="0"/>
          </a:p>
        </p:txBody>
      </p:sp>
      <p:sp>
        <p:nvSpPr>
          <p:cNvPr id="8" name="Textfeld 1"/>
          <p:cNvSpPr txBox="1"/>
          <p:nvPr/>
        </p:nvSpPr>
        <p:spPr>
          <a:xfrm>
            <a:off x="0" y="39497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Impregnation system</a:t>
            </a:r>
            <a:endParaRPr lang="en-US" sz="105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2" t="44351" r="27220" b="29879"/>
          <a:stretch/>
        </p:blipFill>
        <p:spPr>
          <a:xfrm>
            <a:off x="5164476" y="617570"/>
            <a:ext cx="3783088" cy="2695394"/>
          </a:xfrm>
          <a:prstGeom prst="rect">
            <a:avLst/>
          </a:prstGeom>
          <a:effectLst>
            <a:softEdge rad="317500"/>
          </a:effectLst>
        </p:spPr>
      </p:pic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110877416"/>
              </p:ext>
            </p:extLst>
          </p:nvPr>
        </p:nvGraphicFramePr>
        <p:xfrm>
          <a:off x="2526933" y="4499165"/>
          <a:ext cx="3529096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val="280231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1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 smtClean="0">
                <a:solidFill>
                  <a:schemeClr val="accent5"/>
                </a:solidFill>
              </a:rPr>
              <a:t>Collaring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2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80044" y="796164"/>
            <a:ext cx="7044977" cy="372409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b="1" dirty="0" smtClean="0">
                <a:solidFill>
                  <a:schemeClr val="accent5"/>
                </a:solidFill>
              </a:rPr>
              <a:t>Coil and cold mass assembly tooling status</a:t>
            </a:r>
            <a:r>
              <a:rPr lang="en-US" sz="2000" dirty="0" smtClean="0">
                <a:solidFill>
                  <a:schemeClr val="accent5"/>
                </a:solidFill>
              </a:rPr>
              <a:t>:</a:t>
            </a: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</a:rPr>
              <a:t>Winding </a:t>
            </a:r>
            <a:r>
              <a:rPr lang="en-US" sz="2000" dirty="0">
                <a:solidFill>
                  <a:schemeClr val="accent5"/>
                </a:solidFill>
              </a:rPr>
              <a:t>and curing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Reaction heat </a:t>
            </a:r>
            <a:r>
              <a:rPr lang="en-US" sz="2000" dirty="0" smtClean="0">
                <a:solidFill>
                  <a:schemeClr val="accent5"/>
                </a:solidFill>
              </a:rPr>
              <a:t>treatment and impregnation</a:t>
            </a: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Collaring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</a:rPr>
              <a:t>Cold mass assembly </a:t>
            </a:r>
            <a:r>
              <a:rPr lang="en-US" sz="2000" dirty="0">
                <a:solidFill>
                  <a:schemeClr val="accent5"/>
                </a:solidFill>
              </a:rPr>
              <a:t>and shell welding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Geometrical inspection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accent5"/>
                </a:solidFill>
              </a:rPr>
              <a:t>Leak </a:t>
            </a:r>
            <a:r>
              <a:rPr lang="en-US" sz="2000" dirty="0" smtClean="0">
                <a:solidFill>
                  <a:schemeClr val="accent5"/>
                </a:solidFill>
              </a:rPr>
              <a:t>test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</a:rPr>
              <a:t>Mechanical workshop</a:t>
            </a: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 err="1" smtClean="0">
                <a:solidFill>
                  <a:schemeClr val="accent5"/>
                </a:solidFill>
              </a:rPr>
              <a:t>Busbar</a:t>
            </a:r>
            <a:r>
              <a:rPr lang="en-US" sz="2000" dirty="0" smtClean="0">
                <a:solidFill>
                  <a:schemeClr val="accent5"/>
                </a:solidFill>
              </a:rPr>
              <a:t> preparation</a:t>
            </a:r>
            <a:endParaRPr lang="en-US" sz="2000" dirty="0">
              <a:solidFill>
                <a:schemeClr val="accent5"/>
              </a:solidFill>
            </a:endParaRPr>
          </a:p>
          <a:p>
            <a:pPr marL="742950" lvl="1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000" dirty="0" smtClean="0">
                <a:solidFill>
                  <a:schemeClr val="accent5"/>
                </a:solidFill>
              </a:rPr>
              <a:t>Quality </a:t>
            </a:r>
            <a:r>
              <a:rPr lang="en-US" sz="2000" dirty="0">
                <a:solidFill>
                  <a:schemeClr val="accent5"/>
                </a:solidFill>
              </a:rPr>
              <a:t>and </a:t>
            </a:r>
            <a:r>
              <a:rPr lang="en-US" sz="2000" dirty="0" smtClean="0">
                <a:solidFill>
                  <a:schemeClr val="accent5"/>
                </a:solidFill>
              </a:rPr>
              <a:t>Safety aspects</a:t>
            </a:r>
            <a:endParaRPr lang="en-US" sz="2000" dirty="0">
              <a:solidFill>
                <a:schemeClr val="accent5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80044" y="256164"/>
            <a:ext cx="1547888" cy="5400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810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Bench for pairing and collaring</a:t>
            </a:r>
            <a:endParaRPr lang="en-GB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809504"/>
            <a:ext cx="7920000" cy="3680222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Main components for this bench are:</a:t>
            </a:r>
          </a:p>
          <a:p>
            <a:r>
              <a:rPr lang="en-US" sz="1600" dirty="0" smtClean="0"/>
              <a:t>Support frame</a:t>
            </a:r>
          </a:p>
          <a:p>
            <a:r>
              <a:rPr lang="en-US" sz="1600" dirty="0" smtClean="0"/>
              <a:t>Different sets of wheels properly shaped to allow the assembly of the components and its rotation, from the single coil to the fully collared assembly</a:t>
            </a:r>
          </a:p>
          <a:p>
            <a:r>
              <a:rPr lang="en-US" sz="1600" dirty="0" smtClean="0"/>
              <a:t>Transmission of the motion: electrical motor / manual actuator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564" y="2564740"/>
            <a:ext cx="4018950" cy="19268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688" y="2042576"/>
            <a:ext cx="1578378" cy="25273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4805" y="4076076"/>
            <a:ext cx="2395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Courtesy Fantini Sud S.p.A.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630950" y="2567971"/>
            <a:ext cx="2654219" cy="18158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accent5"/>
                </a:solidFill>
              </a:rPr>
              <a:t>The system is designed in order to have a high stiffness, to minimize its deformation under load and keep the deformation of the coils within safe limits (i.e. 0.5 mm/m)</a:t>
            </a:r>
            <a:endParaRPr lang="en-GB" sz="1600" dirty="0">
              <a:solidFill>
                <a:schemeClr val="accent5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789138" y="4567834"/>
            <a:ext cx="3440732" cy="281905"/>
            <a:chOff x="2698" y="0"/>
            <a:chExt cx="2760773" cy="281905"/>
          </a:xfrm>
        </p:grpSpPr>
        <p:sp>
          <p:nvSpPr>
            <p:cNvPr id="11" name="Rounded Rectangle 10"/>
            <p:cNvSpPr/>
            <p:nvPr/>
          </p:nvSpPr>
          <p:spPr>
            <a:xfrm>
              <a:off x="2698" y="0"/>
              <a:ext cx="2760773" cy="28190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10955" y="8257"/>
              <a:ext cx="2744259" cy="2653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kern="1200" dirty="0" err="1" smtClean="0">
                  <a:solidFill>
                    <a:schemeClr val="tx1"/>
                  </a:solidFill>
                </a:rPr>
                <a:t>Procurement</a:t>
              </a:r>
              <a:r>
                <a:rPr lang="fr-FR" sz="1200" b="1" kern="1200" dirty="0" smtClean="0">
                  <a:solidFill>
                    <a:schemeClr val="tx1"/>
                  </a:solidFill>
                </a:rPr>
                <a:t> in </a:t>
              </a:r>
              <a:r>
                <a:rPr lang="fr-FR" sz="1200" b="1" kern="1200" dirty="0" err="1" smtClean="0">
                  <a:solidFill>
                    <a:schemeClr val="tx1"/>
                  </a:solidFill>
                </a:rPr>
                <a:t>progress</a:t>
              </a:r>
              <a:endParaRPr lang="en-GB" sz="12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5307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Collaring tool</a:t>
            </a:r>
            <a:endParaRPr lang="en-GB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60" y="1605741"/>
            <a:ext cx="2470761" cy="1264047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44464" y="708227"/>
            <a:ext cx="8446573" cy="936685"/>
          </a:xfrm>
        </p:spPr>
        <p:txBody>
          <a:bodyPr>
            <a:normAutofit/>
          </a:bodyPr>
          <a:lstStyle/>
          <a:p>
            <a:pPr marL="0" indent="0">
              <a:buFont typeface="Wingdings" charset="2"/>
              <a:buNone/>
            </a:pPr>
            <a:r>
              <a:rPr lang="en-US" sz="1800" dirty="0"/>
              <a:t>The assembly of coils and collars is placed under the </a:t>
            </a:r>
            <a:r>
              <a:rPr lang="en-US" sz="1800" dirty="0" smtClean="0"/>
              <a:t>existing collaring press </a:t>
            </a:r>
            <a:r>
              <a:rPr lang="en-US" sz="1800" dirty="0"/>
              <a:t>inside </a:t>
            </a:r>
            <a:r>
              <a:rPr lang="en-US" sz="1800" dirty="0" smtClean="0"/>
              <a:t>the collaring tool. This allows </a:t>
            </a:r>
            <a:r>
              <a:rPr lang="en-US" sz="1800" dirty="0"/>
              <a:t>to </a:t>
            </a:r>
            <a:r>
              <a:rPr lang="en-US" sz="1800" dirty="0" smtClean="0"/>
              <a:t>transfer </a:t>
            </a:r>
            <a:r>
              <a:rPr lang="en-US" sz="1800" dirty="0"/>
              <a:t>the force </a:t>
            </a:r>
            <a:r>
              <a:rPr lang="en-US" sz="1800" dirty="0" smtClean="0"/>
              <a:t>into </a:t>
            </a:r>
            <a:r>
              <a:rPr lang="en-US" sz="1800" dirty="0"/>
              <a:t>the collars in order to </a:t>
            </a:r>
            <a:r>
              <a:rPr lang="en-US" sz="1800" dirty="0" smtClean="0"/>
              <a:t>achieve adequate pre-stress on coils.</a:t>
            </a:r>
            <a:endParaRPr lang="en-US" sz="1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3206268" y="1550032"/>
            <a:ext cx="3473575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Collaring press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Collaring </a:t>
            </a:r>
            <a:r>
              <a:rPr lang="en-US" sz="1400" dirty="0">
                <a:solidFill>
                  <a:schemeClr val="accent5"/>
                </a:solidFill>
              </a:rPr>
              <a:t>test in bldg. 180 based on </a:t>
            </a:r>
            <a:r>
              <a:rPr lang="en-US" sz="1400" dirty="0" smtClean="0">
                <a:solidFill>
                  <a:schemeClr val="accent5"/>
                </a:solidFill>
              </a:rPr>
              <a:t>short model Al </a:t>
            </a:r>
            <a:r>
              <a:rPr lang="en-US" sz="1400" dirty="0">
                <a:solidFill>
                  <a:schemeClr val="accent5"/>
                </a:solidFill>
              </a:rPr>
              <a:t>dummy coil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>
                <a:solidFill>
                  <a:schemeClr val="accent5"/>
                </a:solidFill>
              </a:rPr>
              <a:t>No hydraulic </a:t>
            </a:r>
            <a:r>
              <a:rPr lang="en-US" sz="1400" dirty="0" smtClean="0">
                <a:solidFill>
                  <a:schemeClr val="accent5"/>
                </a:solidFill>
              </a:rPr>
              <a:t>sectoring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400" dirty="0" smtClean="0">
                <a:solidFill>
                  <a:schemeClr val="accent5"/>
                </a:solidFill>
              </a:rPr>
              <a:t>Foreseen upgrade of obsolete control system</a:t>
            </a:r>
            <a:endParaRPr lang="en-US" sz="1200" dirty="0">
              <a:solidFill>
                <a:schemeClr val="accent5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365" y="3269454"/>
            <a:ext cx="2880366" cy="118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3122070"/>
              </p:ext>
            </p:extLst>
          </p:nvPr>
        </p:nvGraphicFramePr>
        <p:xfrm>
          <a:off x="3288766" y="3073156"/>
          <a:ext cx="5317351" cy="1554459"/>
        </p:xfrm>
        <a:graphic>
          <a:graphicData uri="http://schemas.openxmlformats.org/drawingml/2006/table">
            <a:tbl>
              <a:tblPr/>
              <a:tblGrid>
                <a:gridCol w="2207203"/>
                <a:gridCol w="840981"/>
                <a:gridCol w="1018027"/>
                <a:gridCol w="1251140"/>
              </a:tblGrid>
              <a:tr h="3223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in progress</a:t>
                      </a:r>
                      <a:endParaRPr lang="en-GB" sz="11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Construction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Deliveries</a:t>
                      </a:r>
                      <a:r>
                        <a:rPr lang="en-GB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304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 for the shaping of insulation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 fontAlgn="b">
                        <a:buFont typeface="Wingdings" panose="05000000000000000000" pitchFamily="2" charset="2"/>
                        <a:buChar char="ü"/>
                      </a:pPr>
                      <a:r>
                        <a:rPr lang="en-GB" sz="11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 done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May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304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Bench for pairing and rotation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 fontAlgn="b">
                        <a:buFont typeface="Wingdings" panose="05000000000000000000" pitchFamily="2" charset="2"/>
                        <a:buChar char="ü"/>
                      </a:pPr>
                      <a:r>
                        <a:rPr lang="en-GB" sz="11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Beginning of June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7EE"/>
                    </a:solidFill>
                  </a:tcPr>
                </a:tc>
              </a:tr>
              <a:tr h="30422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Collaring tool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ctr" fontAlgn="b">
                        <a:buFont typeface="Wingdings" panose="05000000000000000000" pitchFamily="2" charset="2"/>
                        <a:buChar char="ü"/>
                      </a:pPr>
                      <a:r>
                        <a:rPr lang="en-GB" sz="11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100" b="1" i="0" u="none" strike="noStrike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April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</a:tr>
              <a:tr h="31943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Lifting tool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Ongoing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 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 done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of July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65" y="1583259"/>
            <a:ext cx="2981903" cy="1686195"/>
          </a:xfrm>
          <a:prstGeom prst="rect">
            <a:avLst/>
          </a:prstGeom>
          <a:effectLst>
            <a:softEdge rad="127000"/>
          </a:effectLst>
        </p:spPr>
      </p:pic>
      <p:cxnSp>
        <p:nvCxnSpPr>
          <p:cNvPr id="5" name="Straight Connector 4"/>
          <p:cNvCxnSpPr>
            <a:stCxn id="6" idx="0"/>
            <a:endCxn id="6" idx="2"/>
          </p:cNvCxnSpPr>
          <p:nvPr/>
        </p:nvCxnSpPr>
        <p:spPr>
          <a:xfrm>
            <a:off x="7785441" y="1605741"/>
            <a:ext cx="0" cy="1264047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endCxn id="6" idx="3"/>
          </p:cNvCxnSpPr>
          <p:nvPr/>
        </p:nvCxnSpPr>
        <p:spPr>
          <a:xfrm>
            <a:off x="6550060" y="2237764"/>
            <a:ext cx="2470761" cy="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8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chemeClr val="accent5"/>
                </a:solidFill>
              </a:rPr>
              <a:t>Cold mass </a:t>
            </a:r>
            <a:r>
              <a:rPr lang="fr-FR" sz="3600" dirty="0" err="1" smtClean="0">
                <a:solidFill>
                  <a:schemeClr val="accent5"/>
                </a:solidFill>
              </a:rPr>
              <a:t>assembly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22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9"/>
          <a:stretch/>
        </p:blipFill>
        <p:spPr>
          <a:xfrm>
            <a:off x="361180" y="953741"/>
            <a:ext cx="8451600" cy="3318358"/>
          </a:xfrm>
          <a:prstGeom prst="rect">
            <a:avLst/>
          </a:prstGeom>
          <a:effectLst>
            <a:softEdge rad="317500"/>
          </a:effectLst>
        </p:spPr>
      </p:pic>
      <p:cxnSp>
        <p:nvCxnSpPr>
          <p:cNvPr id="10" name="Straight Arrow Connector 9"/>
          <p:cNvCxnSpPr/>
          <p:nvPr/>
        </p:nvCxnSpPr>
        <p:spPr>
          <a:xfrm flipV="1">
            <a:off x="2905884" y="3383716"/>
            <a:ext cx="413616" cy="66993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321580" y="3310206"/>
            <a:ext cx="0" cy="68546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199478" y="3383716"/>
            <a:ext cx="232194" cy="724067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6685799" y="3215400"/>
            <a:ext cx="432047" cy="33663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232745" y="3446414"/>
            <a:ext cx="158003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</a:t>
            </a:r>
            <a:r>
              <a:rPr lang="en-GB" sz="1000" b="1" i="1" dirty="0" smtClean="0">
                <a:solidFill>
                  <a:schemeClr val="tx1"/>
                </a:solidFill>
              </a:rPr>
              <a:t>old mass magnetic measurement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6004276" y="3390696"/>
            <a:ext cx="611677" cy="60497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2384" y="4132584"/>
            <a:ext cx="1800201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magnetic measurement bench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826718" y="4144717"/>
            <a:ext cx="1152127" cy="438311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returning bench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799954" y="4132583"/>
            <a:ext cx="1080119" cy="416229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Cold mass assembly bench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323788" y="4150302"/>
            <a:ext cx="1080119" cy="478427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Half Yoke returning bench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5310" y="4129866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Welding press for 2m models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715333" y="726592"/>
            <a:ext cx="156337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Pressure/leak  bench</a:t>
            </a:r>
          </a:p>
        </p:txBody>
      </p:sp>
      <p:sp>
        <p:nvSpPr>
          <p:cNvPr id="37" name="Rounded Rectangle 36"/>
          <p:cNvSpPr/>
          <p:nvPr/>
        </p:nvSpPr>
        <p:spPr>
          <a:xfrm>
            <a:off x="405015" y="709445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Finishing benches</a:t>
            </a:r>
          </a:p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Geometry measurements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130214" y="1428714"/>
            <a:ext cx="908830" cy="1029419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616331" y="1403376"/>
            <a:ext cx="296601" cy="100176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2692586" y="728290"/>
            <a:ext cx="1838614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Welding press</a:t>
            </a:r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4600856" y="1292839"/>
            <a:ext cx="440028" cy="112131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F. Lackner,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on </a:t>
            </a:r>
            <a:r>
              <a:rPr lang="fr-FR" noProof="0" dirty="0" err="1" smtClean="0"/>
              <a:t>tooling</a:t>
            </a:r>
            <a:endParaRPr lang="en-GB" noProof="0" dirty="0"/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496859" y="2596667"/>
            <a:ext cx="788857" cy="35849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4" t="26084" r="24628"/>
          <a:stretch/>
        </p:blipFill>
        <p:spPr>
          <a:xfrm>
            <a:off x="475466" y="1867774"/>
            <a:ext cx="1192875" cy="795123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436879" y="2669075"/>
            <a:ext cx="134458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Yoke assembly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sp>
        <p:nvSpPr>
          <p:cNvPr id="24" name="Titre 7"/>
          <p:cNvSpPr txBox="1">
            <a:spLocks/>
          </p:cNvSpPr>
          <p:nvPr/>
        </p:nvSpPr>
        <p:spPr>
          <a:xfrm>
            <a:off x="0" y="135000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/>
              <a:t>Cold mass assembly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14791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chemeClr val="accent5"/>
                </a:solidFill>
              </a:rPr>
              <a:t>Shell </a:t>
            </a:r>
            <a:r>
              <a:rPr lang="fr-FR" sz="3600" dirty="0" err="1" smtClean="0">
                <a:solidFill>
                  <a:schemeClr val="accent5"/>
                </a:solidFill>
              </a:rPr>
              <a:t>welding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72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42428" y="933162"/>
            <a:ext cx="5544616" cy="2751522"/>
          </a:xfrm>
          <a:prstGeom prst="rect">
            <a:avLst/>
          </a:prstGeom>
          <a:noFill/>
          <a:ln>
            <a:solidFill>
              <a:srgbClr val="75747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Change </a:t>
            </a:r>
            <a:r>
              <a:rPr lang="en-GB" dirty="0">
                <a:solidFill>
                  <a:schemeClr val="accent5"/>
                </a:solidFill>
              </a:rPr>
              <a:t>the hydraulic system </a:t>
            </a:r>
            <a:r>
              <a:rPr lang="en-GB" dirty="0" smtClean="0">
                <a:solidFill>
                  <a:schemeClr val="accent5"/>
                </a:solidFill>
              </a:rPr>
              <a:t>and sectoring </a:t>
            </a:r>
            <a:r>
              <a:rPr lang="en-GB" dirty="0">
                <a:solidFill>
                  <a:schemeClr val="accent5"/>
                </a:solidFill>
              </a:rPr>
              <a:t>of the </a:t>
            </a:r>
            <a:r>
              <a:rPr lang="en-GB" dirty="0" smtClean="0">
                <a:solidFill>
                  <a:schemeClr val="accent5"/>
                </a:solidFill>
              </a:rPr>
              <a:t>press. Move </a:t>
            </a:r>
            <a:r>
              <a:rPr lang="en-GB" dirty="0">
                <a:solidFill>
                  <a:schemeClr val="accent5"/>
                </a:solidFill>
              </a:rPr>
              <a:t>the pressing </a:t>
            </a:r>
            <a:r>
              <a:rPr lang="en-GB" dirty="0" smtClean="0">
                <a:solidFill>
                  <a:schemeClr val="accent5"/>
                </a:solidFill>
              </a:rPr>
              <a:t>cylinder </a:t>
            </a:r>
            <a:r>
              <a:rPr lang="en-GB" dirty="0">
                <a:solidFill>
                  <a:schemeClr val="accent5"/>
                </a:solidFill>
              </a:rPr>
              <a:t>from the </a:t>
            </a:r>
            <a:r>
              <a:rPr lang="en-GB" dirty="0" smtClean="0">
                <a:solidFill>
                  <a:schemeClr val="accent5"/>
                </a:solidFill>
              </a:rPr>
              <a:t>bottom </a:t>
            </a:r>
            <a:r>
              <a:rPr lang="en-GB" dirty="0">
                <a:solidFill>
                  <a:schemeClr val="accent5"/>
                </a:solidFill>
              </a:rPr>
              <a:t>to the </a:t>
            </a:r>
            <a:r>
              <a:rPr lang="en-GB" dirty="0" smtClean="0">
                <a:solidFill>
                  <a:schemeClr val="accent5"/>
                </a:solidFill>
              </a:rPr>
              <a:t>top </a:t>
            </a:r>
            <a:r>
              <a:rPr lang="en-GB" dirty="0">
                <a:solidFill>
                  <a:schemeClr val="accent5"/>
                </a:solidFill>
              </a:rPr>
              <a:t>(</a:t>
            </a:r>
            <a:r>
              <a:rPr lang="en-GB" dirty="0" smtClean="0">
                <a:solidFill>
                  <a:schemeClr val="accent5"/>
                </a:solidFill>
              </a:rPr>
              <a:t>inverting pressing direction).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Allows sectoring flexibility while keeping the 15 m long pressing table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Modification </a:t>
            </a:r>
            <a:r>
              <a:rPr lang="en-GB" dirty="0">
                <a:solidFill>
                  <a:schemeClr val="accent5"/>
                </a:solidFill>
              </a:rPr>
              <a:t>implies to change the </a:t>
            </a:r>
            <a:r>
              <a:rPr lang="en-GB" dirty="0" smtClean="0">
                <a:solidFill>
                  <a:schemeClr val="accent5"/>
                </a:solidFill>
              </a:rPr>
              <a:t>conveying </a:t>
            </a:r>
            <a:r>
              <a:rPr lang="en-GB" dirty="0">
                <a:solidFill>
                  <a:schemeClr val="accent5"/>
                </a:solidFill>
              </a:rPr>
              <a:t>system of the table in and out the press from friction wheel to cable </a:t>
            </a:r>
            <a:r>
              <a:rPr lang="en-GB" dirty="0" smtClean="0">
                <a:solidFill>
                  <a:schemeClr val="accent5"/>
                </a:solidFill>
              </a:rPr>
              <a:t>winch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Change of the entire and obsolete control system</a:t>
            </a:r>
            <a:endParaRPr lang="en-GB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6" name="Titre 7"/>
          <p:cNvSpPr txBox="1">
            <a:spLocks/>
          </p:cNvSpPr>
          <p:nvPr/>
        </p:nvSpPr>
        <p:spPr>
          <a:xfrm>
            <a:off x="0" y="195486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/>
              <a:t>Hydraulic sectoring of Large Welding Press </a:t>
            </a:r>
            <a:endParaRPr lang="en-GB" b="0" dirty="0"/>
          </a:p>
        </p:txBody>
      </p:sp>
      <p:sp>
        <p:nvSpPr>
          <p:cNvPr id="5" name="Rectangle 4"/>
          <p:cNvSpPr/>
          <p:nvPr/>
        </p:nvSpPr>
        <p:spPr>
          <a:xfrm>
            <a:off x="3142428" y="3737705"/>
            <a:ext cx="5544616" cy="72019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WEEK 17-18-19: install electrical and hydraulic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dirty="0">
                <a:solidFill>
                  <a:schemeClr val="accent5"/>
                </a:solidFill>
              </a:rPr>
              <a:t>WEEK 20: test + reception at CERN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200" b="1" dirty="0">
                <a:solidFill>
                  <a:schemeClr val="accent5"/>
                </a:solidFill>
              </a:rPr>
              <a:t>WEEK 22 (May 29</a:t>
            </a:r>
            <a:r>
              <a:rPr lang="en-GB" sz="1200" b="1" baseline="30000" dirty="0">
                <a:solidFill>
                  <a:schemeClr val="accent5"/>
                </a:solidFill>
              </a:rPr>
              <a:t>th</a:t>
            </a:r>
            <a:r>
              <a:rPr lang="en-GB" sz="1200" b="1" dirty="0">
                <a:solidFill>
                  <a:schemeClr val="accent5"/>
                </a:solidFill>
              </a:rPr>
              <a:t> 2016): </a:t>
            </a:r>
            <a:r>
              <a:rPr lang="en-GB" sz="1200" b="1" dirty="0" smtClean="0">
                <a:solidFill>
                  <a:schemeClr val="accent5"/>
                </a:solidFill>
              </a:rPr>
              <a:t>commissioning and training </a:t>
            </a:r>
            <a:endParaRPr lang="en-GB" sz="1200" b="1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68" y="735486"/>
            <a:ext cx="3010212" cy="225765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04" b="15500"/>
          <a:stretch/>
        </p:blipFill>
        <p:spPr>
          <a:xfrm>
            <a:off x="633374" y="2851977"/>
            <a:ext cx="2034707" cy="1760605"/>
          </a:xfrm>
          <a:prstGeom prst="rect">
            <a:avLst/>
          </a:prstGeom>
          <a:effectLst>
            <a:softEdge rad="127000"/>
          </a:effectLst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2598127350"/>
              </p:ext>
            </p:extLst>
          </p:nvPr>
        </p:nvGraphicFramePr>
        <p:xfrm>
          <a:off x="3142428" y="4548970"/>
          <a:ext cx="2763472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0161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499742"/>
            <a:ext cx="2471096" cy="18533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499742"/>
            <a:ext cx="2468893" cy="18516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51474" y="1003778"/>
            <a:ext cx="7931224" cy="1224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New TIG welding system was fully integrated in the LWP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Welding units were successfully used during welding of short models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First trials were performed during the commissioning and final acceptance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Test welding is foreseen prior welding a 5.5 m shell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12" name="Titre 7"/>
          <p:cNvSpPr txBox="1">
            <a:spLocks/>
          </p:cNvSpPr>
          <p:nvPr/>
        </p:nvSpPr>
        <p:spPr>
          <a:xfrm>
            <a:off x="0" y="195486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/>
              <a:t>Welding equipment</a:t>
            </a:r>
            <a:endParaRPr lang="en-GB" b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04" y="2499742"/>
            <a:ext cx="3274532" cy="1851670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79870864"/>
              </p:ext>
            </p:extLst>
          </p:nvPr>
        </p:nvGraphicFramePr>
        <p:xfrm>
          <a:off x="2952538" y="4418385"/>
          <a:ext cx="3529096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20679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err="1" smtClean="0">
                <a:solidFill>
                  <a:schemeClr val="accent5"/>
                </a:solidFill>
              </a:rPr>
              <a:t>Coil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metrology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9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6" name="Textfeld 1"/>
          <p:cNvSpPr txBox="1"/>
          <p:nvPr/>
        </p:nvSpPr>
        <p:spPr>
          <a:xfrm>
            <a:off x="544357" y="661730"/>
            <a:ext cx="6534726" cy="2111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 smtClean="0">
                <a:solidFill>
                  <a:schemeClr val="accent5"/>
                </a:solidFill>
              </a:rPr>
              <a:t>Actions</a:t>
            </a:r>
            <a:r>
              <a:rPr lang="en-GB" sz="1600" dirty="0">
                <a:solidFill>
                  <a:schemeClr val="accent5"/>
                </a:solidFill>
              </a:rPr>
              <a:t>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Geometrical assessment of coil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600" dirty="0">
              <a:solidFill>
                <a:schemeClr val="accent5"/>
              </a:solidFill>
            </a:endParaRP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600" dirty="0">
                <a:solidFill>
                  <a:schemeClr val="accent5"/>
                </a:solidFill>
              </a:rPr>
              <a:t>Tooling: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Measurement table – to be delivered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FARO-Arm (Coil metrology)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err="1" smtClean="0">
                <a:solidFill>
                  <a:schemeClr val="accent5"/>
                </a:solidFill>
              </a:rPr>
              <a:t>Lasertracker</a:t>
            </a:r>
            <a:r>
              <a:rPr lang="en-GB" sz="1600" dirty="0" smtClean="0">
                <a:solidFill>
                  <a:schemeClr val="accent5"/>
                </a:solidFill>
              </a:rPr>
              <a:t> (Cold mass metrology)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7" name="Textfeld 1"/>
          <p:cNvSpPr txBox="1"/>
          <p:nvPr/>
        </p:nvSpPr>
        <p:spPr>
          <a:xfrm>
            <a:off x="0" y="12347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Metrology instruments</a:t>
            </a:r>
            <a:endParaRPr lang="de-DE" sz="1050" dirty="0"/>
          </a:p>
        </p:txBody>
      </p:sp>
      <p:pic>
        <p:nvPicPr>
          <p:cNvPr id="9" name="Picture 7" descr="Z:\Management and Administration\Open Days 2013\LMF Poster JPO 7_Picture 1.jpg"/>
          <p:cNvPicPr>
            <a:picLocks noChangeAspect="1" noChangeArrowheads="1"/>
          </p:cNvPicPr>
          <p:nvPr/>
        </p:nvPicPr>
        <p:blipFill rotWithShape="1">
          <a:blip r:embed="rId2"/>
          <a:srcRect t="27388" b="6647"/>
          <a:stretch/>
        </p:blipFill>
        <p:spPr bwMode="auto">
          <a:xfrm>
            <a:off x="4509504" y="549862"/>
            <a:ext cx="4234925" cy="2096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118413" y="3014279"/>
            <a:ext cx="8503074" cy="1475985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laser tracker </a:t>
            </a:r>
            <a:r>
              <a:rPr lang="en-GB" sz="14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Leïca</a:t>
            </a: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LTD500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will be replaced by AT-402 or AT-930.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Axyz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 software is  being substituted by Spatial Analyser.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The Magnet Geometrical Measurement automated process (MGM-SA) is being programmed with EN-STI-ECE leaning on past developments (MGM).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Faro edge 2.7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will be used inside the winding house, delivery: already received</a:t>
            </a:r>
          </a:p>
          <a:p>
            <a:pPr marL="285750" indent="-285750" algn="l">
              <a:buFont typeface="Wingdings" panose="05000000000000000000" pitchFamily="2" charset="2"/>
              <a:buChar char="§"/>
            </a:pPr>
            <a:r>
              <a:rPr lang="en-GB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Granite table </a:t>
            </a:r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for winding house metrology, delivery: May 2016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394456" y="2646547"/>
            <a:ext cx="2735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Finishing </a:t>
            </a:r>
            <a:r>
              <a:rPr lang="en-US" sz="1200" i="1" dirty="0" smtClean="0">
                <a:solidFill>
                  <a:schemeClr val="accent5"/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benches and metrology</a:t>
            </a:r>
            <a:endParaRPr lang="en-US" sz="1200" i="1" dirty="0">
              <a:solidFill>
                <a:schemeClr val="accent5"/>
              </a:solidFill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89138" y="4567834"/>
            <a:ext cx="3440732" cy="281905"/>
            <a:chOff x="2698" y="0"/>
            <a:chExt cx="2760773" cy="281905"/>
          </a:xfrm>
        </p:grpSpPr>
        <p:sp>
          <p:nvSpPr>
            <p:cNvPr id="10" name="Rounded Rectangle 9"/>
            <p:cNvSpPr/>
            <p:nvPr/>
          </p:nvSpPr>
          <p:spPr>
            <a:xfrm>
              <a:off x="2698" y="0"/>
              <a:ext cx="2760773" cy="28190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8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/>
            <p:cNvSpPr/>
            <p:nvPr/>
          </p:nvSpPr>
          <p:spPr>
            <a:xfrm>
              <a:off x="10955" y="8257"/>
              <a:ext cx="2744259" cy="2653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FR" sz="1200" b="1" kern="1200" dirty="0" err="1" smtClean="0">
                  <a:solidFill>
                    <a:schemeClr val="tx1"/>
                  </a:solidFill>
                </a:rPr>
                <a:t>Procurement</a:t>
              </a:r>
              <a:r>
                <a:rPr lang="fr-FR" sz="1200" b="1" kern="1200" dirty="0" smtClean="0">
                  <a:solidFill>
                    <a:schemeClr val="tx1"/>
                  </a:solidFill>
                </a:rPr>
                <a:t> and modification in </a:t>
              </a:r>
              <a:r>
                <a:rPr lang="fr-FR" sz="1200" b="1" kern="1200" dirty="0" err="1" smtClean="0">
                  <a:solidFill>
                    <a:schemeClr val="tx1"/>
                  </a:solidFill>
                </a:rPr>
                <a:t>progress</a:t>
              </a:r>
              <a:endParaRPr lang="en-GB" sz="1200" kern="12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26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 smtClean="0">
                <a:solidFill>
                  <a:schemeClr val="accent5"/>
                </a:solidFill>
              </a:rPr>
              <a:t>Leak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testing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9"/>
          <a:stretch/>
        </p:blipFill>
        <p:spPr>
          <a:xfrm>
            <a:off x="362100" y="1172191"/>
            <a:ext cx="8451600" cy="331835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86"/>
          <a:stretch/>
        </p:blipFill>
        <p:spPr bwMode="auto">
          <a:xfrm>
            <a:off x="237493" y="2919080"/>
            <a:ext cx="1636183" cy="1426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>
            <a:stCxn id="8" idx="3"/>
          </p:cNvCxnSpPr>
          <p:nvPr/>
        </p:nvCxnSpPr>
        <p:spPr>
          <a:xfrm flipV="1">
            <a:off x="1873676" y="3168483"/>
            <a:ext cx="1250159" cy="463858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906804" y="3602166"/>
            <a:ext cx="413616" cy="66993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4223514" y="3528656"/>
            <a:ext cx="98986" cy="68546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991558" y="3508579"/>
            <a:ext cx="441033" cy="8176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7193424" y="3620408"/>
            <a:ext cx="432047" cy="336632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7625471" y="3902399"/>
            <a:ext cx="158003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</a:t>
            </a:r>
            <a:r>
              <a:rPr lang="en-GB" sz="1000" b="1" i="1" dirty="0" smtClean="0">
                <a:solidFill>
                  <a:schemeClr val="tx1"/>
                </a:solidFill>
              </a:rPr>
              <a:t>old mass magnetic measurement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stCxn id="18" idx="0"/>
          </p:cNvCxnSpPr>
          <p:nvPr/>
        </p:nvCxnSpPr>
        <p:spPr>
          <a:xfrm flipH="1" flipV="1">
            <a:off x="6641826" y="4021931"/>
            <a:ext cx="371579" cy="32910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6113304" y="4351034"/>
            <a:ext cx="1800201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magnetic measurement bench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827638" y="4363168"/>
            <a:ext cx="115212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Collared coil returning bench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3800874" y="4351034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Cold mass assembly bench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2324708" y="4382537"/>
            <a:ext cx="108011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Half Yoke returning bench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76230" y="4348316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Welding press for 2m models</a:t>
            </a:r>
          </a:p>
        </p:txBody>
      </p:sp>
      <p:pic>
        <p:nvPicPr>
          <p:cNvPr id="26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62"/>
          <a:stretch/>
        </p:blipFill>
        <p:spPr bwMode="auto">
          <a:xfrm>
            <a:off x="6393259" y="51612"/>
            <a:ext cx="1357678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ounded Rectangle 26"/>
          <p:cNvSpPr/>
          <p:nvPr/>
        </p:nvSpPr>
        <p:spPr>
          <a:xfrm>
            <a:off x="6301328" y="1239337"/>
            <a:ext cx="156337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Pressure/leak  bench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556642" y="2162164"/>
            <a:ext cx="815806" cy="39399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ounded Rectangle 29"/>
          <p:cNvSpPr/>
          <p:nvPr/>
        </p:nvSpPr>
        <p:spPr>
          <a:xfrm>
            <a:off x="7660740" y="1780152"/>
            <a:ext cx="143074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9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“Winding house”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4818267" y="1627944"/>
            <a:ext cx="1536966" cy="97694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4" r="23071"/>
          <a:stretch/>
        </p:blipFill>
        <p:spPr bwMode="auto">
          <a:xfrm>
            <a:off x="4732300" y="60414"/>
            <a:ext cx="1476164" cy="11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 flipH="1">
            <a:off x="4602998" y="1626462"/>
            <a:ext cx="867384" cy="1039617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691324" y="1244450"/>
            <a:ext cx="1544725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Collaring press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33"/>
          <a:stretch/>
        </p:blipFill>
        <p:spPr bwMode="auto">
          <a:xfrm>
            <a:off x="2693506" y="51612"/>
            <a:ext cx="1822101" cy="1168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6" name="Picture 7" descr="Z:\Management and Administration\Open Days 2013\LMF Poster JPO 7_Picture 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88" b="6647"/>
          <a:stretch/>
        </p:blipFill>
        <p:spPr bwMode="auto">
          <a:xfrm>
            <a:off x="237493" y="51612"/>
            <a:ext cx="2318792" cy="1147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ounded Rectangle 36"/>
          <p:cNvSpPr/>
          <p:nvPr/>
        </p:nvSpPr>
        <p:spPr>
          <a:xfrm>
            <a:off x="405935" y="1228217"/>
            <a:ext cx="2103437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Finishing benches</a:t>
            </a:r>
          </a:p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Geometrical </a:t>
            </a:r>
            <a:r>
              <a:rPr lang="en-GB" sz="1000" b="1" i="1" dirty="0">
                <a:solidFill>
                  <a:schemeClr val="tx1"/>
                </a:solidFill>
              </a:rPr>
              <a:t>measurements</a:t>
            </a:r>
          </a:p>
        </p:txBody>
      </p:sp>
      <p:cxnSp>
        <p:nvCxnSpPr>
          <p:cNvPr id="38" name="Straight Arrow Connector 37"/>
          <p:cNvCxnSpPr>
            <a:stCxn id="37" idx="2"/>
          </p:cNvCxnSpPr>
          <p:nvPr/>
        </p:nvCxnSpPr>
        <p:spPr>
          <a:xfrm>
            <a:off x="1457654" y="1610229"/>
            <a:ext cx="1582310" cy="1066354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617251" y="1621826"/>
            <a:ext cx="522703" cy="1044253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2693506" y="1239814"/>
            <a:ext cx="1838614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15m Welding press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7570" y="60414"/>
            <a:ext cx="1012825" cy="1150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2" name="Straight Arrow Connector 41"/>
          <p:cNvCxnSpPr/>
          <p:nvPr/>
        </p:nvCxnSpPr>
        <p:spPr>
          <a:xfrm flipH="1">
            <a:off x="4991557" y="1574755"/>
            <a:ext cx="2992332" cy="1027026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Rounded Rectangle 42"/>
          <p:cNvSpPr/>
          <p:nvPr/>
        </p:nvSpPr>
        <p:spPr>
          <a:xfrm>
            <a:off x="7983889" y="1236326"/>
            <a:ext cx="1152129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Nb3Sn Reaction furnace</a:t>
            </a:r>
          </a:p>
        </p:txBody>
      </p:sp>
      <p:sp>
        <p:nvSpPr>
          <p:cNvPr id="52" name="Footer Placeholder 5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F. Lackner, </a:t>
            </a:r>
            <a:r>
              <a:rPr lang="fr-FR" noProof="0" dirty="0" err="1" smtClean="0"/>
              <a:t>Status</a:t>
            </a:r>
            <a:r>
              <a:rPr lang="fr-FR" noProof="0" dirty="0" smtClean="0"/>
              <a:t> on </a:t>
            </a:r>
            <a:r>
              <a:rPr lang="fr-FR" noProof="0" dirty="0" err="1" smtClean="0"/>
              <a:t>tooling</a:t>
            </a:r>
            <a:endParaRPr lang="en-GB" noProof="0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727051" y="2623594"/>
            <a:ext cx="645148" cy="17589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6018582" y="2271706"/>
            <a:ext cx="125803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solidFill>
                  <a:schemeClr val="tx1"/>
                </a:solidFill>
              </a:rPr>
              <a:t>Impregnation chamber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64" t="26084" r="24628"/>
          <a:stretch/>
        </p:blipFill>
        <p:spPr>
          <a:xfrm>
            <a:off x="237493" y="1661627"/>
            <a:ext cx="1192875" cy="795123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113073" y="2459464"/>
            <a:ext cx="1344582" cy="382012"/>
          </a:xfrm>
          <a:prstGeom prst="roundRect">
            <a:avLst>
              <a:gd name="adj" fmla="val 50000"/>
            </a:avLst>
          </a:prstGeom>
          <a:solidFill>
            <a:schemeClr val="bg1">
              <a:alpha val="63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i="1" dirty="0" smtClean="0">
                <a:solidFill>
                  <a:schemeClr val="tx1"/>
                </a:solidFill>
              </a:rPr>
              <a:t>Yoke assembly bench</a:t>
            </a:r>
            <a:endParaRPr lang="en-GB" sz="1000" b="1" i="1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1471080" y="2162164"/>
            <a:ext cx="617865" cy="1074000"/>
          </a:xfrm>
          <a:prstGeom prst="straightConnector1">
            <a:avLst/>
          </a:prstGeom>
          <a:ln w="38100">
            <a:solidFill>
              <a:srgbClr val="FF66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6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64189" y="4778160"/>
            <a:ext cx="6550800" cy="270000"/>
          </a:xfrm>
        </p:spPr>
        <p:txBody>
          <a:bodyPr/>
          <a:lstStyle/>
          <a:p>
            <a:r>
              <a:rPr lang="en-GB" dirty="0" smtClean="0"/>
              <a:t>F. Lackner, Status on tooling</a:t>
            </a:r>
            <a:endParaRPr lang="en-GB" dirty="0"/>
          </a:p>
        </p:txBody>
      </p:sp>
      <p:pic>
        <p:nvPicPr>
          <p:cNvPr id="7" name="Picture 6" descr="\\cern.ch\dfs\Users\r\rfaes\Desktop\IMG_057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5"/>
          <a:stretch/>
        </p:blipFill>
        <p:spPr bwMode="auto">
          <a:xfrm>
            <a:off x="467544" y="703657"/>
            <a:ext cx="2479761" cy="169604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65866" t="35480" b="30840"/>
          <a:stretch/>
        </p:blipFill>
        <p:spPr>
          <a:xfrm>
            <a:off x="5716921" y="663135"/>
            <a:ext cx="2660213" cy="3824397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12" name="Picture 11" descr="\\cern.ch\dfs\Users\r\rfaes\Documents\My Pictures\Pictur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5989" y="715063"/>
            <a:ext cx="2232248" cy="1684638"/>
          </a:xfrm>
          <a:prstGeom prst="rect">
            <a:avLst/>
          </a:prstGeom>
          <a:ln>
            <a:noFill/>
          </a:ln>
          <a:effectLst/>
          <a:extLst/>
        </p:spPr>
      </p:pic>
      <p:sp>
        <p:nvSpPr>
          <p:cNvPr id="13" name="TextBox 47"/>
          <p:cNvSpPr txBox="1"/>
          <p:nvPr/>
        </p:nvSpPr>
        <p:spPr>
          <a:xfrm>
            <a:off x="467544" y="2495397"/>
            <a:ext cx="5134917" cy="19882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Cold mass assembly with respect  to insulation vacuum</a:t>
            </a:r>
            <a:br>
              <a:rPr lang="en-GB" sz="1400" dirty="0">
                <a:solidFill>
                  <a:schemeClr val="accent5"/>
                </a:solidFill>
              </a:rPr>
            </a:br>
            <a:r>
              <a:rPr lang="en-GB" sz="1400" dirty="0">
                <a:solidFill>
                  <a:schemeClr val="accent5"/>
                </a:solidFill>
              </a:rPr>
              <a:t>[25 bar inside </a:t>
            </a:r>
            <a:r>
              <a:rPr lang="en-GB" sz="1400" dirty="0" smtClean="0">
                <a:solidFill>
                  <a:schemeClr val="accent5"/>
                </a:solidFill>
              </a:rPr>
              <a:t>CM]</a:t>
            </a:r>
            <a:endParaRPr lang="en-GB" sz="1400" dirty="0">
              <a:solidFill>
                <a:schemeClr val="accent5"/>
              </a:solidFill>
            </a:endParaRP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Heat exchanger with respect to cold mass assembly</a:t>
            </a:r>
            <a:br>
              <a:rPr lang="en-GB" sz="1400" dirty="0">
                <a:solidFill>
                  <a:schemeClr val="accent5"/>
                </a:solidFill>
              </a:rPr>
            </a:br>
            <a:r>
              <a:rPr lang="en-GB" sz="1400" dirty="0">
                <a:solidFill>
                  <a:schemeClr val="accent5"/>
                </a:solidFill>
              </a:rPr>
              <a:t>[25 bar inside </a:t>
            </a:r>
            <a:r>
              <a:rPr lang="en-GB" sz="1400" dirty="0" smtClean="0">
                <a:solidFill>
                  <a:schemeClr val="accent5"/>
                </a:solidFill>
              </a:rPr>
              <a:t>CM]</a:t>
            </a:r>
            <a:endParaRPr lang="en-GB" sz="1400" dirty="0">
              <a:solidFill>
                <a:schemeClr val="accent5"/>
              </a:solidFill>
            </a:endParaRP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>
                <a:solidFill>
                  <a:schemeClr val="accent5"/>
                </a:solidFill>
              </a:rPr>
              <a:t>Heat exchanger with respect to insulation vacuum</a:t>
            </a:r>
            <a:br>
              <a:rPr lang="en-GB" sz="1400" dirty="0">
                <a:solidFill>
                  <a:schemeClr val="accent5"/>
                </a:solidFill>
              </a:rPr>
            </a:br>
            <a:r>
              <a:rPr lang="en-GB" sz="1400" dirty="0">
                <a:solidFill>
                  <a:schemeClr val="accent5"/>
                </a:solidFill>
              </a:rPr>
              <a:t>[5 bar inside HET</a:t>
            </a:r>
            <a:r>
              <a:rPr lang="en-GB" sz="1400" dirty="0" smtClean="0">
                <a:solidFill>
                  <a:schemeClr val="accent5"/>
                </a:solidFill>
              </a:rPr>
              <a:t>]</a:t>
            </a: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GB" sz="1400" dirty="0">
              <a:solidFill>
                <a:schemeClr val="accent5"/>
              </a:solidFill>
            </a:endParaRPr>
          </a:p>
          <a:p>
            <a:pPr marL="342900" indent="-342900" defTabSz="4572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Additional test station is available in bldg. 181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Pressure &amp; Leak Test </a:t>
            </a:r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Station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399853603"/>
              </p:ext>
            </p:extLst>
          </p:nvPr>
        </p:nvGraphicFramePr>
        <p:xfrm>
          <a:off x="2073365" y="4519181"/>
          <a:ext cx="3529096" cy="2819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4214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6512" y="3133802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 smtClean="0">
                <a:solidFill>
                  <a:schemeClr val="accent5"/>
                </a:solidFill>
              </a:rPr>
              <a:t>Mechanical workshop &amp; </a:t>
            </a:r>
            <a:r>
              <a:rPr lang="en-GB" sz="3600" dirty="0" err="1" smtClean="0">
                <a:solidFill>
                  <a:schemeClr val="accent5"/>
                </a:solidFill>
              </a:rPr>
              <a:t>Busbar</a:t>
            </a:r>
            <a:r>
              <a:rPr lang="en-GB" sz="3600" dirty="0" smtClean="0">
                <a:solidFill>
                  <a:schemeClr val="accent5"/>
                </a:solidFill>
              </a:rPr>
              <a:t> zone</a:t>
            </a:r>
          </a:p>
          <a:p>
            <a:r>
              <a:rPr lang="fr-CH" sz="3600" dirty="0" err="1" smtClean="0">
                <a:solidFill>
                  <a:schemeClr val="accent5"/>
                </a:solidFill>
              </a:rPr>
              <a:t>Safety</a:t>
            </a:r>
            <a:r>
              <a:rPr lang="fr-CH" sz="3600" dirty="0" smtClean="0">
                <a:solidFill>
                  <a:schemeClr val="accent5"/>
                </a:solidFill>
              </a:rPr>
              <a:t> and </a:t>
            </a:r>
            <a:r>
              <a:rPr lang="fr-CH" sz="3600" dirty="0" err="1" smtClean="0">
                <a:solidFill>
                  <a:schemeClr val="accent5"/>
                </a:solidFill>
              </a:rPr>
              <a:t>quality</a:t>
            </a:r>
            <a:r>
              <a:rPr lang="fr-CH" sz="3600" dirty="0" smtClean="0">
                <a:solidFill>
                  <a:schemeClr val="accent5"/>
                </a:solidFill>
              </a:rPr>
              <a:t> aspects</a:t>
            </a:r>
            <a:endParaRPr lang="en-GB" sz="3600" dirty="0">
              <a:solidFill>
                <a:schemeClr val="accent5"/>
              </a:solidFill>
            </a:endParaRPr>
          </a:p>
          <a:p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329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1" t="13231" r="-376" b="6650"/>
          <a:stretch/>
        </p:blipFill>
        <p:spPr>
          <a:xfrm>
            <a:off x="4511593" y="681608"/>
            <a:ext cx="2798113" cy="1376363"/>
          </a:xfrm>
          <a:prstGeom prst="rect">
            <a:avLst/>
          </a:prstGeom>
        </p:spPr>
      </p:pic>
      <p:pic>
        <p:nvPicPr>
          <p:cNvPr id="1026" name="Picture 2" descr="IMG_17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6" r="6157" b="17738"/>
          <a:stretch>
            <a:fillRect/>
          </a:stretch>
        </p:blipFill>
        <p:spPr bwMode="auto">
          <a:xfrm>
            <a:off x="2200275" y="2509668"/>
            <a:ext cx="1328310" cy="83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Departments\AT\Projects\MAR and Long Magnets Facilities\Quality\Procedures Busbars\Insertion cable cintrage\photos\DSC08320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16"/>
          <a:stretch/>
        </p:blipFill>
        <p:spPr bwMode="auto">
          <a:xfrm>
            <a:off x="2200275" y="3391007"/>
            <a:ext cx="1633538" cy="11225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 descr="IMG_204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04" b="21286"/>
          <a:stretch>
            <a:fillRect/>
          </a:stretch>
        </p:blipFill>
        <p:spPr bwMode="auto">
          <a:xfrm>
            <a:off x="3575437" y="2509668"/>
            <a:ext cx="1854071" cy="83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037" y="681608"/>
            <a:ext cx="2395671" cy="1354695"/>
          </a:xfrm>
          <a:prstGeom prst="rect">
            <a:avLst/>
          </a:prstGeom>
        </p:spPr>
      </p:pic>
      <p:pic>
        <p:nvPicPr>
          <p:cNvPr id="1028" name="Picture 4" descr="IMG_109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15"/>
          <a:stretch>
            <a:fillRect/>
          </a:stretch>
        </p:blipFill>
        <p:spPr bwMode="auto">
          <a:xfrm>
            <a:off x="1190625" y="3391007"/>
            <a:ext cx="944562" cy="112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Mechanical workshop </a:t>
            </a:r>
            <a:r>
              <a:rPr lang="en-US" sz="28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&amp; </a:t>
            </a:r>
            <a:r>
              <a:rPr lang="en-US" sz="2800" dirty="0" err="1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Busbar</a:t>
            </a:r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 zone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99037" y="2036303"/>
            <a:ext cx="23956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accent5"/>
                </a:solidFill>
              </a:rPr>
              <a:t>LMF - </a:t>
            </a:r>
            <a:r>
              <a:rPr lang="fr-CH" sz="1400" dirty="0" err="1" smtClean="0">
                <a:solidFill>
                  <a:schemeClr val="accent5"/>
                </a:solidFill>
              </a:rPr>
              <a:t>Busbar</a:t>
            </a:r>
            <a:r>
              <a:rPr lang="fr-CH" sz="1400" dirty="0" smtClean="0">
                <a:solidFill>
                  <a:schemeClr val="accent5"/>
                </a:solidFill>
              </a:rPr>
              <a:t> zone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11593" y="2057580"/>
            <a:ext cx="27981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>
                <a:solidFill>
                  <a:schemeClr val="accent5"/>
                </a:solidFill>
              </a:rPr>
              <a:t>LMF - </a:t>
            </a:r>
            <a:r>
              <a:rPr lang="fr-CH" sz="1400" dirty="0" err="1" smtClean="0">
                <a:solidFill>
                  <a:schemeClr val="accent5"/>
                </a:solidFill>
              </a:rPr>
              <a:t>Mechanical</a:t>
            </a:r>
            <a:r>
              <a:rPr lang="fr-CH" sz="1400" dirty="0" smtClean="0">
                <a:solidFill>
                  <a:schemeClr val="accent5"/>
                </a:solidFill>
              </a:rPr>
              <a:t> workshop</a:t>
            </a:r>
            <a:endParaRPr lang="en-GB" sz="1400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6" t="15234" r="31051" b="3383"/>
          <a:stretch/>
        </p:blipFill>
        <p:spPr>
          <a:xfrm>
            <a:off x="3898901" y="3385801"/>
            <a:ext cx="1358899" cy="11277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949" y="2509668"/>
            <a:ext cx="1486639" cy="840659"/>
          </a:xfrm>
          <a:prstGeom prst="rect">
            <a:avLst/>
          </a:prstGeom>
        </p:spPr>
      </p:pic>
      <p:pic>
        <p:nvPicPr>
          <p:cNvPr id="1029" name="Picture 5" descr="IMG_106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7" b="29491"/>
          <a:stretch>
            <a:fillRect/>
          </a:stretch>
        </p:blipFill>
        <p:spPr bwMode="auto">
          <a:xfrm>
            <a:off x="5322888" y="3392674"/>
            <a:ext cx="2497930" cy="11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6345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89" y="641909"/>
            <a:ext cx="8396206" cy="1966354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en-US" sz="1600" dirty="0" smtClean="0"/>
              <a:t>A CERN number is given for each machine.</a:t>
            </a:r>
          </a:p>
          <a:p>
            <a:r>
              <a:rPr lang="en-US" sz="1600" dirty="0" smtClean="0"/>
              <a:t>All </a:t>
            </a:r>
            <a:r>
              <a:rPr lang="en-US" sz="1600" b="1" dirty="0" smtClean="0"/>
              <a:t>technical documentation </a:t>
            </a:r>
            <a:r>
              <a:rPr lang="en-US" sz="1600" dirty="0" smtClean="0"/>
              <a:t>relevant are archived inside EDMS:</a:t>
            </a:r>
          </a:p>
          <a:p>
            <a:pPr lvl="2"/>
            <a:r>
              <a:rPr lang="en-US" sz="1200" dirty="0" smtClean="0"/>
              <a:t>Certificate of conformity, User manual, Drawings…</a:t>
            </a:r>
          </a:p>
          <a:p>
            <a:r>
              <a:rPr lang="en-US" sz="1600" dirty="0" smtClean="0"/>
              <a:t>A </a:t>
            </a:r>
            <a:r>
              <a:rPr lang="en-US" sz="1600" b="1" dirty="0" smtClean="0"/>
              <a:t>preliminary safety report </a:t>
            </a:r>
            <a:r>
              <a:rPr lang="en-US" sz="1600" dirty="0" smtClean="0"/>
              <a:t>is prepared by WP11 QA,</a:t>
            </a:r>
          </a:p>
          <a:p>
            <a:r>
              <a:rPr lang="en-US" sz="1600" dirty="0" smtClean="0"/>
              <a:t>A </a:t>
            </a:r>
            <a:r>
              <a:rPr lang="en-US" sz="1600" b="1" dirty="0" smtClean="0"/>
              <a:t>safety </a:t>
            </a:r>
            <a:r>
              <a:rPr lang="en-US" sz="1600" b="1" dirty="0"/>
              <a:t>d</a:t>
            </a:r>
            <a:r>
              <a:rPr lang="en-US" sz="1600" b="1" dirty="0" smtClean="0"/>
              <a:t>iagnose </a:t>
            </a:r>
            <a:r>
              <a:rPr lang="en-US" sz="1600" dirty="0" smtClean="0"/>
              <a:t>is made by a certified company,</a:t>
            </a:r>
          </a:p>
          <a:p>
            <a:r>
              <a:rPr lang="en-US" sz="1600" dirty="0" smtClean="0"/>
              <a:t>The </a:t>
            </a:r>
            <a:r>
              <a:rPr lang="en-US" sz="1600" b="1" dirty="0" smtClean="0"/>
              <a:t>working procedure </a:t>
            </a:r>
            <a:r>
              <a:rPr lang="en-US" sz="1600" dirty="0" smtClean="0"/>
              <a:t>written by WP11 QA includes the safety instructions,</a:t>
            </a:r>
          </a:p>
          <a:p>
            <a:r>
              <a:rPr lang="en-US" sz="1600" dirty="0" smtClean="0"/>
              <a:t>Finally the </a:t>
            </a:r>
            <a:r>
              <a:rPr lang="en-US" sz="1600" b="1" dirty="0" smtClean="0"/>
              <a:t>workspace safety </a:t>
            </a:r>
            <a:r>
              <a:rPr lang="en-US" sz="1600" dirty="0" smtClean="0"/>
              <a:t>is analyzed by TE department.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Safety and quality aspects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409" y="3078714"/>
            <a:ext cx="1256106" cy="177578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0699" y="3078713"/>
            <a:ext cx="1258718" cy="17757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112" y="3078713"/>
            <a:ext cx="1294515" cy="1775784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1322" y="3074601"/>
            <a:ext cx="1263085" cy="17798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3102" y="3066916"/>
            <a:ext cx="1263698" cy="177578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601145" y="2687876"/>
            <a:ext cx="43985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5"/>
                </a:solidFill>
              </a:rPr>
              <a:t>C</a:t>
            </a:r>
            <a:r>
              <a:rPr lang="en-US" sz="1400" i="1" dirty="0" smtClean="0">
                <a:solidFill>
                  <a:schemeClr val="accent5"/>
                </a:solidFill>
              </a:rPr>
              <a:t>overed in detail by R</a:t>
            </a:r>
            <a:r>
              <a:rPr lang="fr-CH" sz="1400" i="1" dirty="0" smtClean="0">
                <a:solidFill>
                  <a:schemeClr val="accent5"/>
                </a:solidFill>
              </a:rPr>
              <a:t>. </a:t>
            </a:r>
            <a:r>
              <a:rPr lang="fr-CH" sz="1400" i="1" dirty="0">
                <a:solidFill>
                  <a:schemeClr val="accent5"/>
                </a:solidFill>
              </a:rPr>
              <a:t>Principe &amp; T. </a:t>
            </a:r>
            <a:r>
              <a:rPr lang="fr-CH" sz="1400" i="1" dirty="0" smtClean="0">
                <a:solidFill>
                  <a:schemeClr val="accent5"/>
                </a:solidFill>
              </a:rPr>
              <a:t>Otto (Session 3)</a:t>
            </a:r>
            <a:endParaRPr lang="en-GB" sz="1400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62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062310"/>
              </p:ext>
            </p:extLst>
          </p:nvPr>
        </p:nvGraphicFramePr>
        <p:xfrm>
          <a:off x="84084" y="568774"/>
          <a:ext cx="8923282" cy="4339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833"/>
                <a:gridCol w="1397876"/>
                <a:gridCol w="6169573"/>
              </a:tblGrid>
              <a:tr h="689122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Winding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4 –</a:t>
                      </a:r>
                      <a:r>
                        <a:rPr lang="en-US" sz="1400" b="0" kern="1200" baseline="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5 weeks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2 winding machines are operational, MQXF machine is compatible with the 15 m LHC MB and the 5.5 m 11T design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9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Curing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3 days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 curing tool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35665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Reaction heat treatment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14 days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Two furnaces will be available, each allows to heat treat two coils simultaneously.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7905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Impregnation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3 – 4 weeks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system – bottle</a:t>
                      </a:r>
                      <a:r>
                        <a:rPr lang="en-US" sz="1400" b="0" kern="1200" baseline="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neck in the production flow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9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Collaring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baseline="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week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 system</a:t>
                      </a:r>
                      <a:endParaRPr lang="en-US" sz="1400" b="0" kern="1200" noProof="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56233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Assembly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Assembly benches from LHC MB production and yoke assembly tool available</a:t>
                      </a:r>
                    </a:p>
                    <a:p>
                      <a:pPr algn="l"/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9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Shell welding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 week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1 system, 2 welding units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20243">
                <a:tc>
                  <a:txBody>
                    <a:bodyPr/>
                    <a:lstStyle/>
                    <a:p>
                      <a:pPr marL="0" lvl="1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</a:pPr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Metrology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</a:pP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400" b="0" kern="1200" dirty="0" smtClean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</a:pP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New laser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tracker</a:t>
                      </a: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to replace the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obsolete</a:t>
                      </a: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equipment</a:t>
                      </a:r>
                      <a:endParaRPr lang="en-GB" sz="1400" b="0" kern="1200" dirty="0" smtClean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1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</a:pP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FARO system for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coil</a:t>
                      </a: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metrology</a:t>
                      </a: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, new </a:t>
                      </a:r>
                      <a:r>
                        <a:rPr lang="fr-CH" sz="1400" b="0" kern="1200" dirty="0" err="1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measurment</a:t>
                      </a:r>
                      <a:r>
                        <a:rPr lang="fr-CH" sz="1400" b="0" kern="120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 table</a:t>
                      </a:r>
                      <a:endParaRPr lang="en-GB" sz="1400" b="0" kern="1200" dirty="0" smtClean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097"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Leak test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2 systems (180 &amp; 181)</a:t>
                      </a:r>
                      <a:endParaRPr lang="en-US" sz="1400" b="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Rectangle 10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Risk mitigation and redundancy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1879427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2970579"/>
              </p:ext>
            </p:extLst>
          </p:nvPr>
        </p:nvGraphicFramePr>
        <p:xfrm>
          <a:off x="268016" y="902967"/>
          <a:ext cx="8607970" cy="2852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594"/>
                <a:gridCol w="1721594"/>
                <a:gridCol w="1721594"/>
                <a:gridCol w="1721594"/>
                <a:gridCol w="1721594"/>
              </a:tblGrid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Production step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Change coil cross-section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Change collar outer diam.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Change of yoke diam./shape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Change of shell</a:t>
                      </a:r>
                    </a:p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thickness/diam.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Winding &amp; curing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RHT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Impregnation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Collaring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Yoking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(X)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Shell welding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(X)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(X)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spcBef>
                          <a:spcPct val="20000"/>
                        </a:spcBef>
                        <a:buClr>
                          <a:schemeClr val="accent6"/>
                        </a:buClr>
                        <a:buFontTx/>
                        <a:buNone/>
                      </a:pPr>
                      <a:r>
                        <a:rPr lang="en-US" sz="1600" kern="1200" noProof="0" dirty="0" smtClean="0">
                          <a:solidFill>
                            <a:schemeClr val="accent5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endParaRPr lang="en-US" sz="1600" kern="1200" noProof="0" dirty="0">
                        <a:solidFill>
                          <a:schemeClr val="accent5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Impact of design change on the tooling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" y="383077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Change of </a:t>
            </a:r>
            <a:r>
              <a:rPr lang="en-US" dirty="0" smtClean="0">
                <a:solidFill>
                  <a:schemeClr val="accent5"/>
                </a:solidFill>
              </a:rPr>
              <a:t>design </a:t>
            </a:r>
            <a:r>
              <a:rPr lang="en-US" dirty="0">
                <a:solidFill>
                  <a:schemeClr val="accent5"/>
                </a:solidFill>
              </a:rPr>
              <a:t>parameters can result in a large impact on the tooling, inducing additional procurement and budget. 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790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smtClean="0">
                <a:solidFill>
                  <a:schemeClr val="accent5"/>
                </a:solidFill>
              </a:rPr>
              <a:t>Conclusion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5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9582" y="764681"/>
            <a:ext cx="8205787" cy="373640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</a:rPr>
              <a:t>Production line preparation is close to finalization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Winding house </a:t>
            </a:r>
            <a:r>
              <a:rPr lang="en-US" sz="1600" dirty="0" smtClean="0">
                <a:solidFill>
                  <a:schemeClr val="accent5"/>
                </a:solidFill>
              </a:rPr>
              <a:t>– </a:t>
            </a:r>
            <a:r>
              <a:rPr lang="en-US" sz="1600" dirty="0">
                <a:solidFill>
                  <a:schemeClr val="accent5"/>
                </a:solidFill>
              </a:rPr>
              <a:t>T</a:t>
            </a:r>
            <a:r>
              <a:rPr lang="en-US" sz="1600" dirty="0" smtClean="0">
                <a:solidFill>
                  <a:schemeClr val="accent5"/>
                </a:solidFill>
              </a:rPr>
              <a:t>ransition to Nb</a:t>
            </a:r>
            <a:r>
              <a:rPr lang="en-US" sz="1600" baseline="-25000" dirty="0" smtClean="0">
                <a:solidFill>
                  <a:schemeClr val="accent5"/>
                </a:solidFill>
              </a:rPr>
              <a:t>3</a:t>
            </a:r>
            <a:r>
              <a:rPr lang="en-US" sz="1600" dirty="0" smtClean="0">
                <a:solidFill>
                  <a:schemeClr val="accent5"/>
                </a:solidFill>
              </a:rPr>
              <a:t>Sn coil production is well advanced, finalization in </a:t>
            </a:r>
            <a:r>
              <a:rPr lang="en-US" sz="1600" dirty="0">
                <a:solidFill>
                  <a:schemeClr val="accent5"/>
                </a:solidFill>
              </a:rPr>
              <a:t>summer 2016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Heat treatment </a:t>
            </a:r>
            <a:r>
              <a:rPr lang="en-US" sz="1600" dirty="0" smtClean="0">
                <a:solidFill>
                  <a:schemeClr val="accent5"/>
                </a:solidFill>
              </a:rPr>
              <a:t>– 2</a:t>
            </a:r>
            <a:r>
              <a:rPr lang="en-US" sz="1600" baseline="30000" dirty="0" smtClean="0">
                <a:solidFill>
                  <a:schemeClr val="accent5"/>
                </a:solidFill>
              </a:rPr>
              <a:t>nd</a:t>
            </a:r>
            <a:r>
              <a:rPr lang="en-US" sz="1600" dirty="0" smtClean="0">
                <a:solidFill>
                  <a:schemeClr val="accent5"/>
                </a:solidFill>
              </a:rPr>
              <a:t> pair </a:t>
            </a:r>
            <a:r>
              <a:rPr lang="en-US" sz="1600" dirty="0">
                <a:solidFill>
                  <a:schemeClr val="accent5"/>
                </a:solidFill>
              </a:rPr>
              <a:t>of reaction and impregnation fixtures will be ordered </a:t>
            </a:r>
            <a:r>
              <a:rPr lang="en-US" sz="1600" dirty="0" smtClean="0">
                <a:solidFill>
                  <a:schemeClr val="accent5"/>
                </a:solidFill>
              </a:rPr>
              <a:t>once the </a:t>
            </a:r>
            <a:r>
              <a:rPr lang="en-US" sz="1600" dirty="0">
                <a:solidFill>
                  <a:schemeClr val="accent5"/>
                </a:solidFill>
              </a:rPr>
              <a:t>production process has saddled and </a:t>
            </a:r>
            <a:r>
              <a:rPr lang="en-US" sz="1600" dirty="0" smtClean="0">
                <a:solidFill>
                  <a:schemeClr val="accent5"/>
                </a:solidFill>
              </a:rPr>
              <a:t>no modifications are needed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 smtClean="0">
                <a:solidFill>
                  <a:schemeClr val="accent5"/>
                </a:solidFill>
              </a:rPr>
              <a:t>Impregnation</a:t>
            </a:r>
            <a:r>
              <a:rPr lang="en-US" sz="1600" dirty="0" smtClean="0">
                <a:solidFill>
                  <a:schemeClr val="accent5"/>
                </a:solidFill>
              </a:rPr>
              <a:t> </a:t>
            </a:r>
            <a:r>
              <a:rPr lang="en-US" sz="1600" dirty="0">
                <a:solidFill>
                  <a:schemeClr val="accent5"/>
                </a:solidFill>
              </a:rPr>
              <a:t>- Commissioning of impregnation system is </a:t>
            </a:r>
            <a:r>
              <a:rPr lang="en-US" sz="1600" dirty="0" smtClean="0">
                <a:solidFill>
                  <a:schemeClr val="accent5"/>
                </a:solidFill>
              </a:rPr>
              <a:t>ongoing</a:t>
            </a:r>
            <a:endParaRPr lang="en-US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Continuous improvement </a:t>
            </a:r>
            <a:r>
              <a:rPr lang="en-US" sz="1600" dirty="0">
                <a:solidFill>
                  <a:schemeClr val="accent5"/>
                </a:solidFill>
              </a:rPr>
              <a:t>is necessary </a:t>
            </a:r>
            <a:r>
              <a:rPr lang="en-US" sz="1600" dirty="0" smtClean="0">
                <a:solidFill>
                  <a:schemeClr val="accent5"/>
                </a:solidFill>
              </a:rPr>
              <a:t>for reducing onsite preparation time</a:t>
            </a:r>
            <a:endParaRPr lang="en-US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Collaring</a:t>
            </a:r>
            <a:r>
              <a:rPr lang="en-US" sz="1600" dirty="0">
                <a:solidFill>
                  <a:schemeClr val="accent5"/>
                </a:solidFill>
              </a:rPr>
              <a:t> - All tooling will be at CERN in June 2016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Test </a:t>
            </a:r>
            <a:r>
              <a:rPr lang="en-US" sz="1600" dirty="0" smtClean="0">
                <a:solidFill>
                  <a:schemeClr val="accent5"/>
                </a:solidFill>
              </a:rPr>
              <a:t>will be </a:t>
            </a:r>
            <a:r>
              <a:rPr lang="en-US" sz="1600" dirty="0">
                <a:solidFill>
                  <a:schemeClr val="accent5"/>
                </a:solidFill>
              </a:rPr>
              <a:t>performed once the tooling was received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Launching update </a:t>
            </a:r>
            <a:r>
              <a:rPr lang="en-US" sz="1600" dirty="0" smtClean="0">
                <a:solidFill>
                  <a:schemeClr val="accent5"/>
                </a:solidFill>
              </a:rPr>
              <a:t>on </a:t>
            </a:r>
            <a:r>
              <a:rPr lang="en-US" sz="1600" dirty="0">
                <a:solidFill>
                  <a:schemeClr val="accent5"/>
                </a:solidFill>
              </a:rPr>
              <a:t>obsolete hydraulic control system prior </a:t>
            </a:r>
            <a:r>
              <a:rPr lang="en-US" sz="1600" dirty="0" smtClean="0">
                <a:solidFill>
                  <a:schemeClr val="accent5"/>
                </a:solidFill>
              </a:rPr>
              <a:t>the </a:t>
            </a:r>
            <a:r>
              <a:rPr lang="en-US" sz="1600" dirty="0">
                <a:solidFill>
                  <a:schemeClr val="accent5"/>
                </a:solidFill>
              </a:rPr>
              <a:t>series production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Assembly &amp; shell welding </a:t>
            </a:r>
            <a:r>
              <a:rPr lang="en-US" sz="1600" dirty="0">
                <a:solidFill>
                  <a:schemeClr val="accent5"/>
                </a:solidFill>
              </a:rPr>
              <a:t>- Finalizing sectoring of </a:t>
            </a:r>
            <a:r>
              <a:rPr lang="en-US" sz="1600" dirty="0" smtClean="0">
                <a:solidFill>
                  <a:schemeClr val="accent5"/>
                </a:solidFill>
              </a:rPr>
              <a:t>LWP (June 2016), performing a 5.5 m </a:t>
            </a:r>
            <a:r>
              <a:rPr lang="en-US" sz="1600" dirty="0">
                <a:solidFill>
                  <a:schemeClr val="accent5"/>
                </a:solidFill>
              </a:rPr>
              <a:t>welding test </a:t>
            </a:r>
            <a:r>
              <a:rPr lang="en-US" sz="1600" dirty="0" smtClean="0">
                <a:solidFill>
                  <a:schemeClr val="accent5"/>
                </a:solidFill>
              </a:rPr>
              <a:t>with new </a:t>
            </a:r>
            <a:r>
              <a:rPr lang="en-US" sz="1600" dirty="0">
                <a:solidFill>
                  <a:schemeClr val="accent5"/>
                </a:solidFill>
              </a:rPr>
              <a:t>TIG </a:t>
            </a:r>
            <a:r>
              <a:rPr lang="en-US" sz="1600" dirty="0" smtClean="0">
                <a:solidFill>
                  <a:schemeClr val="accent5"/>
                </a:solidFill>
              </a:rPr>
              <a:t>weld units.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Validate all remaining assembly </a:t>
            </a:r>
            <a:r>
              <a:rPr lang="en-US" sz="1600" dirty="0">
                <a:solidFill>
                  <a:schemeClr val="accent5"/>
                </a:solidFill>
              </a:rPr>
              <a:t>process and tooling during first prototype </a:t>
            </a:r>
            <a:r>
              <a:rPr lang="en-US" sz="1600" dirty="0" smtClean="0">
                <a:solidFill>
                  <a:schemeClr val="accent5"/>
                </a:solidFill>
              </a:rPr>
              <a:t>assembly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" y="96147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Conclusions</a:t>
            </a:r>
            <a:endParaRPr lang="en-US" sz="2800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0999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19"/>
          <a:stretch/>
        </p:blipFill>
        <p:spPr>
          <a:xfrm>
            <a:off x="401638" y="1298503"/>
            <a:ext cx="8267700" cy="323858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744538" y="4479985"/>
            <a:ext cx="7237412" cy="247602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400" dirty="0" err="1" smtClean="0">
                <a:solidFill>
                  <a:schemeClr val="accent5"/>
                </a:solidFill>
              </a:rPr>
              <a:t>We</a:t>
            </a:r>
            <a:r>
              <a:rPr lang="fr-FR" sz="1400" dirty="0" smtClean="0">
                <a:solidFill>
                  <a:schemeClr val="accent5"/>
                </a:solidFill>
              </a:rPr>
              <a:t> are </a:t>
            </a:r>
            <a:r>
              <a:rPr lang="fr-FR" sz="1400" dirty="0" err="1" smtClean="0">
                <a:solidFill>
                  <a:schemeClr val="accent5"/>
                </a:solidFill>
              </a:rPr>
              <a:t>looking</a:t>
            </a:r>
            <a:r>
              <a:rPr lang="fr-FR" sz="1400" dirty="0" smtClean="0">
                <a:solidFill>
                  <a:schemeClr val="accent5"/>
                </a:solidFill>
              </a:rPr>
              <a:t> </a:t>
            </a:r>
            <a:r>
              <a:rPr lang="fr-FR" sz="1400" dirty="0" err="1" smtClean="0">
                <a:solidFill>
                  <a:schemeClr val="accent5"/>
                </a:solidFill>
              </a:rPr>
              <a:t>forward</a:t>
            </a:r>
            <a:r>
              <a:rPr lang="fr-FR" sz="1400" dirty="0" smtClean="0">
                <a:solidFill>
                  <a:schemeClr val="accent5"/>
                </a:solidFill>
              </a:rPr>
              <a:t> to </a:t>
            </a:r>
            <a:r>
              <a:rPr lang="fr-FR" sz="1400" dirty="0" err="1" smtClean="0">
                <a:solidFill>
                  <a:schemeClr val="accent5"/>
                </a:solidFill>
              </a:rPr>
              <a:t>your</a:t>
            </a:r>
            <a:r>
              <a:rPr lang="fr-FR" sz="1400" dirty="0" smtClean="0">
                <a:solidFill>
                  <a:schemeClr val="accent5"/>
                </a:solidFill>
              </a:rPr>
              <a:t> </a:t>
            </a:r>
            <a:r>
              <a:rPr lang="fr-FR" sz="1400" dirty="0" err="1" smtClean="0">
                <a:solidFill>
                  <a:schemeClr val="accent5"/>
                </a:solidFill>
              </a:rPr>
              <a:t>visit</a:t>
            </a:r>
            <a:r>
              <a:rPr lang="fr-FR" sz="1400" dirty="0" smtClean="0">
                <a:solidFill>
                  <a:schemeClr val="accent5"/>
                </a:solidFill>
              </a:rPr>
              <a:t> in the Large </a:t>
            </a:r>
            <a:r>
              <a:rPr lang="fr-FR" sz="1400" dirty="0" err="1" smtClean="0">
                <a:solidFill>
                  <a:schemeClr val="accent5"/>
                </a:solidFill>
              </a:rPr>
              <a:t>Magnet</a:t>
            </a:r>
            <a:r>
              <a:rPr lang="fr-FR" sz="1400" dirty="0" smtClean="0">
                <a:solidFill>
                  <a:schemeClr val="accent5"/>
                </a:solidFill>
              </a:rPr>
              <a:t> Facility</a:t>
            </a:r>
            <a:endParaRPr lang="fr-FR" sz="1400" dirty="0">
              <a:solidFill>
                <a:schemeClr val="accent5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509424" y="2640274"/>
            <a:ext cx="1707639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400" b="1" i="1" dirty="0" smtClean="0">
                <a:solidFill>
                  <a:schemeClr val="tx2"/>
                </a:solidFill>
                <a:latin typeface="Arial" panose="020B0604020202020204" pitchFamily="34" charset="0"/>
              </a:rPr>
              <a:t>Thank you 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0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2019377"/>
            <a:ext cx="9144000" cy="54000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3600" dirty="0" err="1" smtClean="0">
                <a:solidFill>
                  <a:schemeClr val="accent5"/>
                </a:solidFill>
              </a:rPr>
              <a:t>Spare</a:t>
            </a:r>
            <a:r>
              <a:rPr lang="fr-FR" sz="3600" dirty="0" smtClean="0">
                <a:solidFill>
                  <a:schemeClr val="accent5"/>
                </a:solidFill>
              </a:rPr>
              <a:t> slides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33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019377"/>
            <a:ext cx="9144000" cy="540000"/>
          </a:xfrm>
        </p:spPr>
        <p:txBody>
          <a:bodyPr/>
          <a:lstStyle/>
          <a:p>
            <a:pPr algn="l"/>
            <a:r>
              <a:rPr lang="fr-FR" sz="3600" dirty="0" err="1" smtClean="0">
                <a:solidFill>
                  <a:schemeClr val="accent5"/>
                </a:solidFill>
              </a:rPr>
              <a:t>Coil</a:t>
            </a:r>
            <a:r>
              <a:rPr lang="fr-FR" sz="3600" dirty="0" smtClean="0">
                <a:solidFill>
                  <a:schemeClr val="accent5"/>
                </a:solidFill>
              </a:rPr>
              <a:t> </a:t>
            </a:r>
            <a:r>
              <a:rPr lang="fr-FR" sz="3600" dirty="0" err="1" smtClean="0">
                <a:solidFill>
                  <a:schemeClr val="accent5"/>
                </a:solidFill>
              </a:rPr>
              <a:t>winding</a:t>
            </a:r>
            <a:r>
              <a:rPr lang="fr-FR" sz="3600" dirty="0" smtClean="0">
                <a:solidFill>
                  <a:schemeClr val="accent5"/>
                </a:solidFill>
              </a:rPr>
              <a:t> and </a:t>
            </a:r>
            <a:r>
              <a:rPr lang="fr-FR" sz="3600" dirty="0" err="1" smtClean="0">
                <a:solidFill>
                  <a:schemeClr val="accent5"/>
                </a:solidFill>
              </a:rPr>
              <a:t>curing</a:t>
            </a:r>
            <a:endParaRPr lang="fr-FR" sz="36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9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0684"/>
            <a:ext cx="9144000" cy="540000"/>
          </a:xfrm>
        </p:spPr>
        <p:txBody>
          <a:bodyPr>
            <a:normAutofit/>
          </a:bodyPr>
          <a:lstStyle/>
          <a:p>
            <a:r>
              <a:rPr lang="fr-FR" b="0" dirty="0" smtClean="0"/>
              <a:t>11T </a:t>
            </a:r>
            <a:r>
              <a:rPr lang="fr-FR" b="0" dirty="0" err="1" smtClean="0"/>
              <a:t>Dipole</a:t>
            </a:r>
            <a:r>
              <a:rPr lang="fr-FR" b="0" dirty="0" smtClean="0"/>
              <a:t>: </a:t>
            </a:r>
            <a:r>
              <a:rPr lang="fr-FR" b="0" dirty="0" err="1" smtClean="0"/>
              <a:t>Interlayer</a:t>
            </a:r>
            <a:r>
              <a:rPr lang="fr-FR" b="0" dirty="0" smtClean="0"/>
              <a:t> </a:t>
            </a:r>
            <a:r>
              <a:rPr lang="fr-FR" b="0" dirty="0" err="1" smtClean="0"/>
              <a:t>cutting</a:t>
            </a:r>
            <a:r>
              <a:rPr lang="fr-FR" b="0" dirty="0" smtClean="0"/>
              <a:t> </a:t>
            </a:r>
            <a:r>
              <a:rPr lang="fr-FR" b="0" dirty="0" err="1" smtClean="0"/>
              <a:t>template</a:t>
            </a:r>
            <a:endParaRPr lang="en-GB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3997" y="1283612"/>
            <a:ext cx="4040188" cy="479822"/>
          </a:xfrm>
        </p:spPr>
        <p:txBody>
          <a:bodyPr>
            <a:noAutofit/>
          </a:bodyPr>
          <a:lstStyle/>
          <a:p>
            <a:r>
              <a:rPr lang="fr-FR" sz="1400" b="0" dirty="0" err="1" smtClean="0"/>
              <a:t>Cutting</a:t>
            </a:r>
            <a:r>
              <a:rPr lang="fr-FR" sz="1400" b="0" dirty="0" smtClean="0"/>
              <a:t> of a 5.5m long glass </a:t>
            </a:r>
            <a:r>
              <a:rPr lang="fr-FR" sz="1400" b="0" dirty="0" err="1" smtClean="0"/>
              <a:t>fiber</a:t>
            </a:r>
            <a:r>
              <a:rPr lang="fr-FR" sz="1400" b="0" dirty="0" smtClean="0"/>
              <a:t> </a:t>
            </a:r>
            <a:r>
              <a:rPr lang="fr-FR" sz="1400" b="0" dirty="0" err="1" smtClean="0"/>
              <a:t>sheet</a:t>
            </a:r>
            <a:endParaRPr lang="en-GB" sz="1400" b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6782" y="1664480"/>
            <a:ext cx="3031331" cy="1705124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13" y="1664480"/>
            <a:ext cx="964344" cy="1714390"/>
          </a:xfrm>
        </p:spPr>
      </p:pic>
      <p:pic>
        <p:nvPicPr>
          <p:cNvPr id="9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237" y="1664480"/>
            <a:ext cx="3049227" cy="171519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43608" y="3507854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5"/>
                </a:solidFill>
              </a:rPr>
              <a:t>All tools have been improved to avoid damage of </a:t>
            </a:r>
            <a:r>
              <a:rPr lang="en-GB" dirty="0" err="1" smtClean="0">
                <a:solidFill>
                  <a:schemeClr val="accent5"/>
                </a:solidFill>
              </a:rPr>
              <a:t>fiber</a:t>
            </a:r>
            <a:r>
              <a:rPr lang="en-GB" dirty="0" smtClean="0">
                <a:solidFill>
                  <a:schemeClr val="accent5"/>
                </a:solidFill>
              </a:rPr>
              <a:t> glass (e.g. gentle edges and protective coating). The Insulation still remains very fragile.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4536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787"/>
            <a:ext cx="9144000" cy="494755"/>
          </a:xfrm>
        </p:spPr>
        <p:txBody>
          <a:bodyPr/>
          <a:lstStyle/>
          <a:p>
            <a:r>
              <a:rPr lang="fr-FR" sz="2800" b="0" dirty="0" err="1" smtClean="0"/>
              <a:t>Cable</a:t>
            </a:r>
            <a:r>
              <a:rPr lang="fr-FR" sz="2800" b="0" dirty="0" smtClean="0"/>
              <a:t> </a:t>
            </a:r>
            <a:r>
              <a:rPr lang="fr-FR" sz="2800" b="0" dirty="0" err="1" smtClean="0"/>
              <a:t>spooling</a:t>
            </a:r>
            <a:r>
              <a:rPr lang="fr-FR" sz="2800" b="0" dirty="0" smtClean="0"/>
              <a:t> </a:t>
            </a:r>
            <a:r>
              <a:rPr lang="fr-FR" sz="2800" b="0" dirty="0" err="1"/>
              <a:t>operation</a:t>
            </a:r>
            <a:endParaRPr lang="en-GB" sz="2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370" y="1448174"/>
            <a:ext cx="3234680" cy="2267904"/>
          </a:xfrm>
        </p:spPr>
        <p:txBody>
          <a:bodyPr>
            <a:normAutofit/>
          </a:bodyPr>
          <a:lstStyle/>
          <a:p>
            <a:pPr marL="171450" indent="-171450">
              <a:buFont typeface="Wingdings" charset="2"/>
              <a:buChar char="§"/>
            </a:pPr>
            <a:r>
              <a:rPr lang="fr-FR" sz="1800" dirty="0" err="1"/>
              <a:t>Around</a:t>
            </a:r>
            <a:r>
              <a:rPr lang="fr-FR" sz="1800" dirty="0"/>
              <a:t> </a:t>
            </a:r>
            <a:r>
              <a:rPr lang="fr-FR" sz="1800" dirty="0" smtClean="0"/>
              <a:t>750 m </a:t>
            </a:r>
            <a:r>
              <a:rPr lang="fr-FR" sz="1800" dirty="0"/>
              <a:t>of </a:t>
            </a:r>
            <a:r>
              <a:rPr lang="fr-FR" sz="1800" dirty="0" err="1"/>
              <a:t>insulated</a:t>
            </a:r>
            <a:r>
              <a:rPr lang="fr-FR" sz="1800" dirty="0"/>
              <a:t> </a:t>
            </a:r>
            <a:r>
              <a:rPr lang="fr-FR" sz="1800" dirty="0" err="1"/>
              <a:t>cable</a:t>
            </a:r>
            <a:r>
              <a:rPr lang="fr-FR" sz="1800" dirty="0"/>
              <a:t> </a:t>
            </a:r>
            <a:r>
              <a:rPr lang="fr-FR" sz="1800" dirty="0" smtClean="0"/>
              <a:t>are </a:t>
            </a:r>
            <a:r>
              <a:rPr lang="fr-FR" sz="1800" dirty="0" err="1" smtClean="0"/>
              <a:t>splited</a:t>
            </a:r>
            <a:r>
              <a:rPr lang="fr-FR" sz="1800" dirty="0" smtClean="0"/>
              <a:t> </a:t>
            </a:r>
            <a:r>
              <a:rPr lang="fr-FR" sz="1800" dirty="0"/>
              <a:t>in </a:t>
            </a:r>
            <a:r>
              <a:rPr lang="fr-FR" sz="1800" dirty="0" err="1" smtClean="0"/>
              <a:t>two</a:t>
            </a:r>
            <a:r>
              <a:rPr lang="fr-FR" sz="1800" dirty="0" smtClean="0"/>
              <a:t> </a:t>
            </a:r>
            <a:r>
              <a:rPr lang="fr-FR" sz="1800" dirty="0" err="1"/>
              <a:t>reels</a:t>
            </a:r>
            <a:r>
              <a:rPr lang="fr-FR" sz="1800" dirty="0"/>
              <a:t> for </a:t>
            </a:r>
            <a:r>
              <a:rPr lang="fr-FR" sz="1800" dirty="0" err="1"/>
              <a:t>inner</a:t>
            </a:r>
            <a:r>
              <a:rPr lang="fr-FR" sz="1800" dirty="0"/>
              <a:t> and </a:t>
            </a:r>
            <a:r>
              <a:rPr lang="fr-FR" sz="1800" dirty="0" err="1"/>
              <a:t>outer</a:t>
            </a:r>
            <a:r>
              <a:rPr lang="fr-FR" sz="1800" dirty="0"/>
              <a:t> </a:t>
            </a:r>
            <a:r>
              <a:rPr lang="fr-FR" sz="1800" dirty="0" err="1"/>
              <a:t>layers</a:t>
            </a:r>
            <a:endParaRPr lang="fr-FR" sz="1800" dirty="0"/>
          </a:p>
          <a:p>
            <a:pPr marL="171450" indent="-171450">
              <a:buFont typeface="Wingdings" charset="2"/>
              <a:buChar char="§"/>
            </a:pPr>
            <a:endParaRPr lang="fr-FR" sz="1800" dirty="0"/>
          </a:p>
          <a:p>
            <a:pPr marL="171450" indent="-171450">
              <a:buFont typeface="Wingdings" charset="2"/>
              <a:buChar char="§"/>
            </a:pPr>
            <a:r>
              <a:rPr lang="fr-FR" sz="1800" dirty="0" err="1"/>
              <a:t>Insulation</a:t>
            </a:r>
            <a:r>
              <a:rPr lang="fr-FR" sz="1800" dirty="0"/>
              <a:t> </a:t>
            </a:r>
            <a:r>
              <a:rPr lang="fr-FR" sz="1800" dirty="0" err="1"/>
              <a:t>checks</a:t>
            </a:r>
            <a:r>
              <a:rPr lang="fr-FR" sz="1800" dirty="0"/>
              <a:t> are </a:t>
            </a:r>
            <a:r>
              <a:rPr lang="fr-FR" sz="1800" dirty="0" err="1"/>
              <a:t>performed</a:t>
            </a:r>
            <a:r>
              <a:rPr lang="fr-FR" sz="1800" dirty="0"/>
              <a:t> </a:t>
            </a:r>
            <a:r>
              <a:rPr lang="fr-FR" sz="1800" dirty="0" smtClean="0"/>
              <a:t>on </a:t>
            </a:r>
            <a:r>
              <a:rPr lang="fr-FR" sz="1800" dirty="0" err="1" smtClean="0"/>
              <a:t>entire</a:t>
            </a:r>
            <a:r>
              <a:rPr lang="fr-FR" sz="1800" dirty="0" smtClean="0"/>
              <a:t> </a:t>
            </a:r>
            <a:r>
              <a:rPr lang="fr-FR" sz="1800" dirty="0" err="1" smtClean="0"/>
              <a:t>length</a:t>
            </a:r>
            <a:r>
              <a:rPr lang="fr-FR" sz="1800" dirty="0" smtClean="0"/>
              <a:t> </a:t>
            </a:r>
            <a:r>
              <a:rPr lang="fr-FR" sz="1800" dirty="0" err="1" smtClean="0"/>
              <a:t>prior</a:t>
            </a:r>
            <a:r>
              <a:rPr lang="fr-FR" sz="1800" dirty="0" smtClean="0"/>
              <a:t> the </a:t>
            </a:r>
            <a:r>
              <a:rPr lang="fr-FR" sz="1800" dirty="0" err="1" smtClean="0"/>
              <a:t>spooling</a:t>
            </a:r>
            <a:r>
              <a:rPr lang="fr-FR" sz="1800" dirty="0" smtClean="0"/>
              <a:t>  </a:t>
            </a:r>
            <a:r>
              <a:rPr lang="fr-FR" sz="1800" dirty="0" err="1"/>
              <a:t>operation</a:t>
            </a:r>
            <a:endParaRPr lang="fr-FR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080"/>
          <a:stretch/>
        </p:blipFill>
        <p:spPr>
          <a:xfrm>
            <a:off x="3892696" y="1462136"/>
            <a:ext cx="1773007" cy="2219227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92"/>
          <a:stretch/>
        </p:blipFill>
        <p:spPr>
          <a:xfrm>
            <a:off x="5793336" y="1462137"/>
            <a:ext cx="2592288" cy="2219226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153893427"/>
              </p:ext>
            </p:extLst>
          </p:nvPr>
        </p:nvGraphicFramePr>
        <p:xfrm>
          <a:off x="2115280" y="4198877"/>
          <a:ext cx="44067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509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93062"/>
            <a:ext cx="9144001" cy="393388"/>
          </a:xfrm>
        </p:spPr>
        <p:txBody>
          <a:bodyPr/>
          <a:lstStyle/>
          <a:p>
            <a:r>
              <a:rPr lang="fr-FR" sz="2800" b="0" dirty="0" smtClean="0"/>
              <a:t>Training </a:t>
            </a:r>
            <a:r>
              <a:rPr lang="fr-FR" sz="2800" b="0" dirty="0" err="1" smtClean="0"/>
              <a:t>coils</a:t>
            </a:r>
            <a:r>
              <a:rPr lang="fr-FR" sz="2800" b="0" dirty="0" smtClean="0"/>
              <a:t> </a:t>
            </a:r>
            <a:r>
              <a:rPr lang="fr-FR" sz="2800" b="0" dirty="0" err="1" smtClean="0"/>
              <a:t>before</a:t>
            </a:r>
            <a:r>
              <a:rPr lang="fr-FR" sz="2800" b="0" dirty="0" smtClean="0"/>
              <a:t> first prototype</a:t>
            </a:r>
            <a:endParaRPr lang="en-GB" sz="2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7544" y="1222626"/>
            <a:ext cx="4220708" cy="2621621"/>
          </a:xfrm>
        </p:spPr>
        <p:txBody>
          <a:bodyPr>
            <a:no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/>
              <a:t>1</a:t>
            </a:r>
            <a:r>
              <a:rPr lang="fr-FR" sz="1400" baseline="30000" dirty="0"/>
              <a:t>st</a:t>
            </a:r>
            <a:r>
              <a:rPr lang="fr-FR" sz="1400" dirty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: Copper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without</a:t>
            </a:r>
            <a:r>
              <a:rPr lang="fr-FR" sz="1400" dirty="0" smtClean="0"/>
              <a:t> </a:t>
            </a:r>
            <a:r>
              <a:rPr lang="fr-FR" sz="1400" dirty="0" err="1" smtClean="0"/>
              <a:t>insulation</a:t>
            </a:r>
            <a:r>
              <a:rPr lang="fr-FR" sz="1400" dirty="0" smtClean="0"/>
              <a:t>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 err="1" smtClean="0"/>
              <a:t>Winding</a:t>
            </a:r>
            <a:r>
              <a:rPr lang="fr-FR" sz="1400" dirty="0" smtClean="0"/>
              <a:t> &amp; </a:t>
            </a:r>
            <a:r>
              <a:rPr lang="fr-FR" sz="1400" dirty="0" err="1" smtClean="0"/>
              <a:t>Reaction</a:t>
            </a:r>
            <a:r>
              <a:rPr lang="fr-FR" sz="1400" dirty="0" smtClean="0"/>
              <a:t> </a:t>
            </a:r>
            <a:r>
              <a:rPr lang="fr-FR" sz="1400" dirty="0" err="1" smtClean="0"/>
              <a:t>performed</a:t>
            </a:r>
            <a:r>
              <a:rPr lang="fr-FR" sz="1400" dirty="0" smtClean="0"/>
              <a:t>, not </a:t>
            </a:r>
            <a:r>
              <a:rPr lang="fr-FR" sz="1400" dirty="0" err="1" smtClean="0"/>
              <a:t>impregnated</a:t>
            </a:r>
            <a:r>
              <a:rPr lang="fr-FR" sz="1400" dirty="0" smtClean="0"/>
              <a:t> (</a:t>
            </a:r>
            <a:r>
              <a:rPr lang="fr-FR" sz="1400" dirty="0" err="1" smtClean="0"/>
              <a:t>copper</a:t>
            </a:r>
            <a:r>
              <a:rPr lang="fr-FR" sz="1400" dirty="0" smtClean="0"/>
              <a:t> </a:t>
            </a:r>
            <a:r>
              <a:rPr lang="fr-FR" sz="1400" dirty="0" err="1" smtClean="0"/>
              <a:t>only</a:t>
            </a:r>
            <a:r>
              <a:rPr lang="fr-FR" sz="1400" dirty="0" smtClean="0"/>
              <a:t>)</a:t>
            </a:r>
            <a:endParaRPr lang="fr-FR" sz="14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/>
              <a:t>2</a:t>
            </a:r>
            <a:r>
              <a:rPr lang="fr-FR" sz="1400" baseline="30000" dirty="0"/>
              <a:t>nd</a:t>
            </a:r>
            <a:r>
              <a:rPr lang="fr-FR" sz="1400" dirty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: Copper </a:t>
            </a:r>
            <a:r>
              <a:rPr lang="fr-FR" sz="1400" dirty="0" err="1" smtClean="0"/>
              <a:t>coil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err="1" smtClean="0"/>
              <a:t>insulation</a:t>
            </a:r>
            <a:endParaRPr lang="fr-FR" sz="1400" dirty="0" smtClean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 err="1" smtClean="0"/>
              <a:t>Winding</a:t>
            </a:r>
            <a:r>
              <a:rPr lang="fr-FR" sz="1400" dirty="0" smtClean="0"/>
              <a:t> </a:t>
            </a:r>
            <a:r>
              <a:rPr lang="fr-FR" sz="1400" dirty="0"/>
              <a:t>&amp; </a:t>
            </a:r>
            <a:r>
              <a:rPr lang="fr-FR" sz="1400" dirty="0" err="1" smtClean="0"/>
              <a:t>Reaction</a:t>
            </a:r>
            <a:r>
              <a:rPr lang="fr-FR" sz="1400" dirty="0" smtClean="0"/>
              <a:t> </a:t>
            </a:r>
            <a:r>
              <a:rPr lang="fr-FR" sz="1400" dirty="0" err="1" smtClean="0"/>
              <a:t>finished</a:t>
            </a:r>
            <a:r>
              <a:rPr lang="fr-FR" sz="1400" dirty="0" smtClean="0"/>
              <a:t>, </a:t>
            </a:r>
            <a:r>
              <a:rPr lang="fr-FR" sz="1400" dirty="0" err="1" smtClean="0"/>
              <a:t>impregnation</a:t>
            </a:r>
            <a:r>
              <a:rPr lang="fr-FR" sz="1400" dirty="0" smtClean="0"/>
              <a:t> on </a:t>
            </a:r>
            <a:r>
              <a:rPr lang="fr-FR" sz="1400" dirty="0" err="1" smtClean="0"/>
              <a:t>going</a:t>
            </a:r>
            <a:endParaRPr lang="fr-FR" sz="14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/>
              <a:t>3</a:t>
            </a:r>
            <a:r>
              <a:rPr lang="fr-FR" sz="1400" baseline="30000" dirty="0"/>
              <a:t>rd</a:t>
            </a:r>
            <a:r>
              <a:rPr lang="fr-FR" sz="1400" dirty="0"/>
              <a:t> </a:t>
            </a:r>
            <a:r>
              <a:rPr lang="fr-FR" sz="1400" dirty="0" err="1" smtClean="0"/>
              <a:t>coil</a:t>
            </a:r>
            <a:r>
              <a:rPr lang="fr-FR" sz="1400" dirty="0" smtClean="0"/>
              <a:t> : </a:t>
            </a:r>
            <a:r>
              <a:rPr lang="fr-FR" sz="1400" dirty="0" err="1" smtClean="0"/>
              <a:t>Low</a:t>
            </a:r>
            <a:r>
              <a:rPr lang="fr-FR" sz="1400" dirty="0" smtClean="0"/>
              <a:t> Grade (CR001)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 err="1" smtClean="0"/>
              <a:t>Winding</a:t>
            </a:r>
            <a:r>
              <a:rPr lang="fr-FR" sz="1400" dirty="0" smtClean="0"/>
              <a:t> &amp; </a:t>
            </a:r>
            <a:r>
              <a:rPr lang="fr-FR" sz="1400" dirty="0" err="1" smtClean="0"/>
              <a:t>Reaction</a:t>
            </a:r>
            <a:r>
              <a:rPr lang="fr-FR" sz="1400" dirty="0" smtClean="0"/>
              <a:t> </a:t>
            </a:r>
            <a:r>
              <a:rPr lang="fr-FR" sz="1400" dirty="0" err="1" smtClean="0"/>
              <a:t>finished</a:t>
            </a:r>
            <a:endParaRPr lang="fr-FR" sz="140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 smtClean="0"/>
              <a:t>4</a:t>
            </a:r>
            <a:r>
              <a:rPr lang="fr-FR" sz="1400" baseline="30000" dirty="0" smtClean="0"/>
              <a:t>th</a:t>
            </a:r>
            <a:r>
              <a:rPr lang="fr-FR" sz="1400" dirty="0" smtClean="0"/>
              <a:t> </a:t>
            </a:r>
            <a:r>
              <a:rPr lang="fr-FR" sz="1400" dirty="0" err="1"/>
              <a:t>coil</a:t>
            </a:r>
            <a:r>
              <a:rPr lang="fr-FR" sz="1400" dirty="0"/>
              <a:t> : </a:t>
            </a:r>
            <a:r>
              <a:rPr lang="fr-FR" sz="1400" dirty="0" err="1"/>
              <a:t>Low</a:t>
            </a:r>
            <a:r>
              <a:rPr lang="fr-FR" sz="1400" dirty="0"/>
              <a:t> Grade (</a:t>
            </a:r>
            <a:r>
              <a:rPr lang="fr-FR" sz="1400" dirty="0" smtClean="0"/>
              <a:t>CR002)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 err="1" smtClean="0"/>
              <a:t>Winding</a:t>
            </a:r>
            <a:r>
              <a:rPr lang="fr-FR" sz="1400" dirty="0" smtClean="0"/>
              <a:t> </a:t>
            </a:r>
            <a:r>
              <a:rPr lang="fr-FR" sz="1400" dirty="0" err="1" smtClean="0"/>
              <a:t>finished</a:t>
            </a:r>
            <a:endParaRPr lang="fr-FR" sz="1400" dirty="0"/>
          </a:p>
          <a:p>
            <a:endParaRPr lang="en-GB" sz="1400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602" y="1116923"/>
            <a:ext cx="3744416" cy="29096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6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486"/>
            <a:ext cx="9144000" cy="302483"/>
          </a:xfrm>
        </p:spPr>
        <p:txBody>
          <a:bodyPr/>
          <a:lstStyle/>
          <a:p>
            <a:r>
              <a:rPr lang="fr-FR" sz="2800" b="0" dirty="0" err="1" smtClean="0"/>
              <a:t>Coil</a:t>
            </a:r>
            <a:r>
              <a:rPr lang="fr-FR" sz="2800" b="0" dirty="0" smtClean="0"/>
              <a:t> production for the prototype</a:t>
            </a:r>
            <a:endParaRPr lang="fr-FR" sz="2800" b="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8187" y="873467"/>
            <a:ext cx="3833813" cy="3255458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082" y="742047"/>
            <a:ext cx="4240986" cy="3518297"/>
          </a:xfrm>
        </p:spPr>
        <p:txBody>
          <a:bodyPr>
            <a:norm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b="1" dirty="0"/>
              <a:t>5 </a:t>
            </a:r>
            <a:r>
              <a:rPr lang="fr-FR" sz="1400" b="1" dirty="0" err="1"/>
              <a:t>coils</a:t>
            </a:r>
            <a:endParaRPr lang="fr-FR" sz="1400" b="1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/>
              <a:t>4 for the prototype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fr-FR" sz="1400" dirty="0"/>
              <a:t>1 </a:t>
            </a:r>
            <a:r>
              <a:rPr lang="fr-FR" sz="1400" dirty="0" err="1"/>
              <a:t>spare</a:t>
            </a:r>
            <a:endParaRPr lang="fr-FR" sz="140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sz="14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B050"/>
                </a:solidFill>
              </a:rPr>
              <a:t>1st Nb3Sn Full Performance </a:t>
            </a:r>
            <a:r>
              <a:rPr lang="fr-FR" sz="1400" dirty="0" err="1">
                <a:solidFill>
                  <a:srgbClr val="00B050"/>
                </a:solidFill>
              </a:rPr>
              <a:t>coil</a:t>
            </a:r>
            <a:r>
              <a:rPr lang="fr-FR" sz="1400" dirty="0">
                <a:solidFill>
                  <a:srgbClr val="00B050"/>
                </a:solidFill>
              </a:rPr>
              <a:t> (CR003) </a:t>
            </a:r>
            <a:r>
              <a:rPr lang="fr-FR" sz="1400" dirty="0" err="1">
                <a:solidFill>
                  <a:srgbClr val="00B050"/>
                </a:solidFill>
              </a:rPr>
              <a:t>winding</a:t>
            </a:r>
            <a:r>
              <a:rPr lang="fr-FR" sz="1400" dirty="0">
                <a:solidFill>
                  <a:srgbClr val="00B050"/>
                </a:solidFill>
              </a:rPr>
              <a:t> &amp; </a:t>
            </a:r>
            <a:r>
              <a:rPr lang="fr-FR" sz="1400" dirty="0" err="1">
                <a:solidFill>
                  <a:srgbClr val="00B050"/>
                </a:solidFill>
              </a:rPr>
              <a:t>curing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err="1">
                <a:solidFill>
                  <a:srgbClr val="00B050"/>
                </a:solidFill>
              </a:rPr>
              <a:t>finished</a:t>
            </a:r>
            <a:endParaRPr lang="fr-FR" sz="1400" dirty="0">
              <a:solidFill>
                <a:srgbClr val="00B05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B050"/>
                </a:solidFill>
              </a:rPr>
              <a:t>2nd Nb3Sn Full Performance </a:t>
            </a:r>
            <a:r>
              <a:rPr lang="fr-FR" sz="1400" dirty="0" err="1">
                <a:solidFill>
                  <a:srgbClr val="00B050"/>
                </a:solidFill>
              </a:rPr>
              <a:t>coil</a:t>
            </a:r>
            <a:r>
              <a:rPr lang="fr-FR" sz="1400" dirty="0">
                <a:solidFill>
                  <a:srgbClr val="00B050"/>
                </a:solidFill>
              </a:rPr>
              <a:t> (CR004) </a:t>
            </a:r>
            <a:r>
              <a:rPr lang="fr-FR" sz="1400" dirty="0" err="1">
                <a:solidFill>
                  <a:srgbClr val="00B050"/>
                </a:solidFill>
              </a:rPr>
              <a:t>winding</a:t>
            </a:r>
            <a:r>
              <a:rPr lang="fr-FR" sz="1400" dirty="0">
                <a:solidFill>
                  <a:srgbClr val="00B050"/>
                </a:solidFill>
              </a:rPr>
              <a:t> &amp; </a:t>
            </a:r>
            <a:r>
              <a:rPr lang="fr-FR" sz="1400" dirty="0" err="1">
                <a:solidFill>
                  <a:srgbClr val="00B050"/>
                </a:solidFill>
              </a:rPr>
              <a:t>curing</a:t>
            </a:r>
            <a:r>
              <a:rPr lang="fr-FR" sz="1400" dirty="0">
                <a:solidFill>
                  <a:srgbClr val="00B050"/>
                </a:solidFill>
              </a:rPr>
              <a:t> </a:t>
            </a:r>
            <a:r>
              <a:rPr lang="fr-FR" sz="1400" dirty="0" err="1">
                <a:solidFill>
                  <a:srgbClr val="00B050"/>
                </a:solidFill>
              </a:rPr>
              <a:t>finished</a:t>
            </a:r>
            <a:endParaRPr lang="fr-FR" sz="1400" dirty="0">
              <a:solidFill>
                <a:srgbClr val="00B050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chemeClr val="tx2"/>
                </a:solidFill>
              </a:rPr>
              <a:t>3rd Nb3Sn Full Performance </a:t>
            </a:r>
            <a:r>
              <a:rPr lang="fr-FR" sz="1400" dirty="0" err="1">
                <a:solidFill>
                  <a:schemeClr val="tx2"/>
                </a:solidFill>
              </a:rPr>
              <a:t>coil</a:t>
            </a:r>
            <a:r>
              <a:rPr lang="fr-FR" sz="1400" dirty="0">
                <a:solidFill>
                  <a:schemeClr val="tx2"/>
                </a:solidFill>
              </a:rPr>
              <a:t> (CR005) </a:t>
            </a:r>
            <a:r>
              <a:rPr lang="fr-FR" sz="1400" dirty="0" err="1">
                <a:solidFill>
                  <a:schemeClr val="tx2"/>
                </a:solidFill>
              </a:rPr>
              <a:t>preparation</a:t>
            </a:r>
            <a:r>
              <a:rPr lang="fr-FR" sz="1400" dirty="0">
                <a:solidFill>
                  <a:schemeClr val="tx2"/>
                </a:solidFill>
              </a:rPr>
              <a:t> for </a:t>
            </a:r>
            <a:r>
              <a:rPr lang="fr-FR" sz="1400" dirty="0" err="1">
                <a:solidFill>
                  <a:schemeClr val="tx2"/>
                </a:solidFill>
              </a:rPr>
              <a:t>winding</a:t>
            </a:r>
            <a:r>
              <a:rPr lang="fr-FR" sz="1400" dirty="0">
                <a:solidFill>
                  <a:schemeClr val="tx2"/>
                </a:solidFill>
              </a:rPr>
              <a:t> </a:t>
            </a:r>
            <a:r>
              <a:rPr lang="fr-FR" sz="1400" dirty="0" err="1">
                <a:solidFill>
                  <a:schemeClr val="tx2"/>
                </a:solidFill>
              </a:rPr>
              <a:t>ongoing</a:t>
            </a:r>
            <a:endParaRPr lang="fr-FR" sz="1400" dirty="0">
              <a:solidFill>
                <a:schemeClr val="tx2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/>
              <a:t>4th Nb3Sn Full Performance </a:t>
            </a:r>
            <a:r>
              <a:rPr lang="fr-FR" sz="1400" dirty="0" err="1"/>
              <a:t>coil</a:t>
            </a:r>
            <a:r>
              <a:rPr lang="fr-FR" sz="1400" dirty="0"/>
              <a:t> (CR006) </a:t>
            </a:r>
            <a:r>
              <a:rPr lang="fr-FR" sz="1400" dirty="0" err="1" smtClean="0"/>
              <a:t>Cable</a:t>
            </a:r>
            <a:r>
              <a:rPr lang="fr-FR" sz="1400" dirty="0" smtClean="0"/>
              <a:t> </a:t>
            </a:r>
            <a:r>
              <a:rPr lang="fr-FR" sz="1400" dirty="0"/>
              <a:t>not </a:t>
            </a:r>
            <a:r>
              <a:rPr lang="fr-FR" sz="1400" dirty="0" err="1"/>
              <a:t>delivered</a:t>
            </a:r>
            <a:r>
              <a:rPr lang="fr-FR" sz="1400" dirty="0"/>
              <a:t> </a:t>
            </a:r>
            <a:r>
              <a:rPr lang="fr-FR" sz="1400" dirty="0" err="1" smtClean="0"/>
              <a:t>yet</a:t>
            </a:r>
            <a:r>
              <a:rPr lang="fr-FR" sz="1400" dirty="0" smtClean="0"/>
              <a:t>, </a:t>
            </a:r>
            <a:r>
              <a:rPr lang="fr-FR" sz="1400" dirty="0" err="1" smtClean="0"/>
              <a:t>foreseen</a:t>
            </a:r>
            <a:r>
              <a:rPr lang="fr-FR" sz="1400" dirty="0" smtClean="0"/>
              <a:t> in </a:t>
            </a:r>
            <a:r>
              <a:rPr lang="fr-FR" sz="1400" dirty="0" err="1" smtClean="0"/>
              <a:t>June</a:t>
            </a:r>
            <a:r>
              <a:rPr lang="fr-FR" sz="1400" dirty="0" smtClean="0"/>
              <a:t> 2016</a:t>
            </a:r>
            <a:endParaRPr lang="fr-FR" sz="140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sz="1400" dirty="0"/>
              <a:t>5th Nb3Sn Full Performance </a:t>
            </a:r>
            <a:r>
              <a:rPr lang="fr-FR" sz="1400" dirty="0" err="1"/>
              <a:t>coil</a:t>
            </a:r>
            <a:r>
              <a:rPr lang="fr-FR" sz="1400" dirty="0"/>
              <a:t> (CR007) </a:t>
            </a:r>
            <a:r>
              <a:rPr lang="fr-FR" sz="1400" dirty="0" err="1" smtClean="0"/>
              <a:t>Cable</a:t>
            </a:r>
            <a:r>
              <a:rPr lang="fr-FR" sz="1400" dirty="0" smtClean="0"/>
              <a:t> </a:t>
            </a:r>
            <a:r>
              <a:rPr lang="fr-FR" sz="1400" dirty="0"/>
              <a:t>not </a:t>
            </a:r>
            <a:r>
              <a:rPr lang="fr-FR" sz="1400" dirty="0" err="1"/>
              <a:t>delivered</a:t>
            </a:r>
            <a:r>
              <a:rPr lang="fr-FR" sz="1400" dirty="0"/>
              <a:t> </a:t>
            </a:r>
            <a:r>
              <a:rPr lang="fr-FR" sz="1400" dirty="0" err="1" smtClean="0"/>
              <a:t>yet</a:t>
            </a:r>
            <a:r>
              <a:rPr lang="fr-FR" sz="1400" dirty="0" smtClean="0"/>
              <a:t>, </a:t>
            </a:r>
            <a:r>
              <a:rPr lang="fr-FR" sz="1400" dirty="0" err="1" smtClean="0"/>
              <a:t>foreseen</a:t>
            </a:r>
            <a:r>
              <a:rPr lang="fr-FR" sz="1400" dirty="0" smtClean="0"/>
              <a:t> in Sept. 2016</a:t>
            </a:r>
            <a:endParaRPr lang="fr-FR" sz="1400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557213" lvl="1" indent="-214313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21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201761"/>
            <a:ext cx="9144000" cy="540000"/>
          </a:xfrm>
        </p:spPr>
        <p:txBody>
          <a:bodyPr/>
          <a:lstStyle/>
          <a:p>
            <a:r>
              <a:rPr lang="en-US" dirty="0" smtClean="0"/>
              <a:t>Bench for pairing and collaring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827584" y="917242"/>
            <a:ext cx="7920000" cy="368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The preparation of the coils for the collaring will be done on bench.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 operations to be performed are:</a:t>
            </a:r>
          </a:p>
          <a:p>
            <a:r>
              <a:rPr lang="en-US" sz="2000" dirty="0" smtClean="0"/>
              <a:t>Pairing of the coils</a:t>
            </a:r>
          </a:p>
          <a:p>
            <a:r>
              <a:rPr lang="en-US" sz="2000" dirty="0" smtClean="0"/>
              <a:t>Installation of the beam tube between the coils</a:t>
            </a:r>
          </a:p>
          <a:p>
            <a:r>
              <a:rPr lang="en-US" sz="2000" dirty="0" smtClean="0"/>
              <a:t>Installation of the layers of insulation around the coils</a:t>
            </a:r>
          </a:p>
          <a:p>
            <a:r>
              <a:rPr lang="en-US" sz="2000" dirty="0" smtClean="0"/>
              <a:t>Placement of the collaring shoes</a:t>
            </a:r>
          </a:p>
          <a:p>
            <a:r>
              <a:rPr lang="en-US" sz="2000" dirty="0" smtClean="0"/>
              <a:t>Placement of the collar packs around the coils</a:t>
            </a:r>
          </a:p>
        </p:txBody>
      </p:sp>
    </p:spTree>
    <p:extLst>
      <p:ext uri="{BB962C8B-B14F-4D97-AF65-F5344CB8AC3E}">
        <p14:creationId xmlns:p14="http://schemas.microsoft.com/office/powerpoint/2010/main" val="224202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74" y="1683582"/>
            <a:ext cx="5536301" cy="283238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Collaring tool</a:t>
            </a:r>
            <a:endParaRPr lang="en-GB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15113" y="1308439"/>
            <a:ext cx="360040" cy="5994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135773" y="1050632"/>
            <a:ext cx="33530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2x6m single piece baseplates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17" idx="3"/>
          </p:cNvCxnSpPr>
          <p:nvPr/>
        </p:nvCxnSpPr>
        <p:spPr>
          <a:xfrm>
            <a:off x="2551703" y="990973"/>
            <a:ext cx="681184" cy="1382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7404" y="729363"/>
            <a:ext cx="2124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4x60 collaring profiles:</a:t>
            </a:r>
          </a:p>
          <a:p>
            <a:r>
              <a:rPr lang="de-CH" sz="1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hey push on the collars 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stCxn id="22" idx="0"/>
          </p:cNvCxnSpPr>
          <p:nvPr/>
        </p:nvCxnSpPr>
        <p:spPr>
          <a:xfrm flipV="1">
            <a:off x="1388533" y="3324664"/>
            <a:ext cx="1600539" cy="4248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27404" y="3749486"/>
            <a:ext cx="19222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4x60 stoppers:</a:t>
            </a:r>
          </a:p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control of the stiffness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3483618" y="2712753"/>
            <a:ext cx="0" cy="720081"/>
          </a:xfrm>
          <a:prstGeom prst="straightConnector1">
            <a:avLst/>
          </a:prstGeom>
          <a:ln>
            <a:solidFill>
              <a:schemeClr val="accent2">
                <a:lumMod val="40000"/>
                <a:lumOff val="60000"/>
              </a:schemeClr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584515" y="2600489"/>
            <a:ext cx="172764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Distance between the profiles: </a:t>
            </a:r>
          </a:p>
          <a:p>
            <a:pPr algn="ctr"/>
            <a:r>
              <a:rPr lang="de-CH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70.05 mm</a:t>
            </a:r>
          </a:p>
          <a:p>
            <a:pPr algn="ctr"/>
            <a:r>
              <a:rPr lang="de-CH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(adjustable by shims)</a:t>
            </a:r>
            <a:endParaRPr lang="en-GB" sz="14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6188205" y="1812495"/>
            <a:ext cx="335923" cy="9603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574557" y="1123109"/>
            <a:ext cx="22681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Automatic system for the pre-insertion and insertion of the keys.</a:t>
            </a:r>
          </a:p>
          <a:p>
            <a:r>
              <a:rPr lang="de-CH" sz="1400" dirty="0" smtClean="0">
                <a:solidFill>
                  <a:schemeClr val="accent1">
                    <a:lumMod val="75000"/>
                  </a:schemeClr>
                </a:solidFill>
              </a:rPr>
              <a:t>System of pre-load given by springs.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99571" y="2373333"/>
            <a:ext cx="15944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400" dirty="0" smtClean="0">
                <a:solidFill>
                  <a:srgbClr val="7030A0"/>
                </a:solidFill>
              </a:rPr>
              <a:t>Additional system for the insertion of the keys by means of screws manually driven.</a:t>
            </a:r>
          </a:p>
          <a:p>
            <a:pPr algn="just"/>
            <a:r>
              <a:rPr lang="de-CH" sz="1400" dirty="0" smtClean="0">
                <a:solidFill>
                  <a:srgbClr val="7030A0"/>
                </a:solidFill>
              </a:rPr>
              <a:t>To be used in case the automatic system is not sufficient. 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1520" y="1508726"/>
            <a:ext cx="272205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solidFill>
                  <a:srgbClr val="00B050"/>
                </a:solidFill>
              </a:rPr>
              <a:t>Force applied by the press 14 MN/m: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B050"/>
                </a:solidFill>
              </a:rPr>
              <a:t>9 MN/m absorbed by the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400" dirty="0" smtClean="0">
                <a:solidFill>
                  <a:srgbClr val="00B050"/>
                </a:solidFill>
              </a:rPr>
              <a:t>5 MN/m on the coils</a:t>
            </a:r>
          </a:p>
          <a:p>
            <a:r>
              <a:rPr lang="de-CH" sz="1400" dirty="0" smtClean="0">
                <a:solidFill>
                  <a:srgbClr val="00B050"/>
                </a:solidFill>
              </a:rPr>
              <a:t>Compression of the stoppers: 0.05 mm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87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Lifting tool for collaring and collared coil assembly</a:t>
            </a:r>
            <a:endParaRPr lang="en-GB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76171" y="747371"/>
            <a:ext cx="7920000" cy="122530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 smtClean="0"/>
              <a:t>A lifting tool is needed to lift and displace the coil:</a:t>
            </a:r>
          </a:p>
          <a:p>
            <a:r>
              <a:rPr lang="en-US" sz="1800" dirty="0" smtClean="0"/>
              <a:t>From the bench of pairing and collaring, to the press before collaring</a:t>
            </a:r>
          </a:p>
          <a:p>
            <a:r>
              <a:rPr lang="en-US" sz="1800" dirty="0" smtClean="0"/>
              <a:t>From the press to the bench of pairing and collaring, after collaring</a:t>
            </a:r>
          </a:p>
          <a:p>
            <a:r>
              <a:rPr lang="en-US" sz="1800" dirty="0" smtClean="0"/>
              <a:t>From the bench of pairing and collaring to the yokes, after 90° rotation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44" y="2139702"/>
            <a:ext cx="6516216" cy="2681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feld 1"/>
          <p:cNvSpPr txBox="1"/>
          <p:nvPr/>
        </p:nvSpPr>
        <p:spPr>
          <a:xfrm>
            <a:off x="6773660" y="4215221"/>
            <a:ext cx="2274982" cy="6001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Feet</a:t>
            </a:r>
            <a:r>
              <a:rPr lang="de-DE" sz="1100" dirty="0" smtClean="0"/>
              <a:t> </a:t>
            </a:r>
            <a:r>
              <a:rPr lang="de-DE" sz="1100" dirty="0" err="1" smtClean="0"/>
              <a:t>can</a:t>
            </a:r>
            <a:r>
              <a:rPr lang="de-DE" sz="1100" dirty="0" smtClean="0"/>
              <a:t> </a:t>
            </a:r>
            <a:r>
              <a:rPr lang="de-DE" sz="1100" dirty="0" err="1" smtClean="0"/>
              <a:t>be</a:t>
            </a:r>
            <a:r>
              <a:rPr lang="de-DE" sz="1100" dirty="0" smtClean="0"/>
              <a:t> </a:t>
            </a:r>
            <a:r>
              <a:rPr lang="de-DE" sz="1100" dirty="0" err="1" smtClean="0"/>
              <a:t>retracted</a:t>
            </a:r>
            <a:r>
              <a:rPr lang="de-DE" sz="1100" dirty="0" smtClean="0"/>
              <a:t> </a:t>
            </a:r>
            <a:r>
              <a:rPr lang="de-DE" sz="1100" dirty="0" err="1" smtClean="0"/>
              <a:t>when</a:t>
            </a:r>
            <a:r>
              <a:rPr lang="de-DE" sz="1100" dirty="0" smtClean="0"/>
              <a:t> in </a:t>
            </a:r>
            <a:r>
              <a:rPr lang="de-DE" sz="1100" dirty="0" err="1" smtClean="0"/>
              <a:t>use</a:t>
            </a:r>
            <a:r>
              <a:rPr lang="de-DE" sz="1100" dirty="0" smtClean="0"/>
              <a:t>.</a:t>
            </a:r>
          </a:p>
          <a:p>
            <a:r>
              <a:rPr lang="de-DE" sz="1100" dirty="0" smtClean="0"/>
              <a:t>Rounded form, beam </a:t>
            </a:r>
            <a:r>
              <a:rPr lang="de-DE" sz="1100" dirty="0" err="1" smtClean="0"/>
              <a:t>can</a:t>
            </a:r>
            <a:r>
              <a:rPr lang="de-DE" sz="1100" dirty="0" smtClean="0"/>
              <a:t> </a:t>
            </a:r>
            <a:r>
              <a:rPr lang="de-DE" sz="1100" dirty="0" err="1" smtClean="0"/>
              <a:t>be</a:t>
            </a:r>
            <a:r>
              <a:rPr lang="de-DE" sz="1100" dirty="0" smtClean="0"/>
              <a:t> </a:t>
            </a:r>
            <a:r>
              <a:rPr lang="de-DE" sz="1100" dirty="0" err="1" smtClean="0"/>
              <a:t>parked</a:t>
            </a:r>
            <a:r>
              <a:rPr lang="de-DE" sz="1100" dirty="0" smtClean="0"/>
              <a:t> </a:t>
            </a:r>
          </a:p>
          <a:p>
            <a:r>
              <a:rPr lang="de-DE" sz="1100" dirty="0" err="1" smtClean="0"/>
              <a:t>when</a:t>
            </a:r>
            <a:r>
              <a:rPr lang="de-DE" sz="1100" dirty="0" smtClean="0"/>
              <a:t> open </a:t>
            </a:r>
            <a:r>
              <a:rPr lang="de-DE" sz="1100" dirty="0" err="1" smtClean="0"/>
              <a:t>or</a:t>
            </a:r>
            <a:r>
              <a:rPr lang="de-DE" sz="1100" dirty="0" smtClean="0"/>
              <a:t> </a:t>
            </a:r>
            <a:r>
              <a:rPr lang="de-DE" sz="1100" dirty="0" err="1" smtClean="0"/>
              <a:t>closed</a:t>
            </a:r>
            <a:r>
              <a:rPr lang="de-DE" sz="1100" dirty="0" smtClean="0"/>
              <a:t>.</a:t>
            </a:r>
            <a:endParaRPr lang="en-GB" sz="1100" dirty="0"/>
          </a:p>
        </p:txBody>
      </p:sp>
      <p:cxnSp>
        <p:nvCxnSpPr>
          <p:cNvPr id="11" name="Gerade Verbindung mit Pfeil 5"/>
          <p:cNvCxnSpPr/>
          <p:nvPr/>
        </p:nvCxnSpPr>
        <p:spPr>
          <a:xfrm flipH="1" flipV="1">
            <a:off x="6557636" y="4332815"/>
            <a:ext cx="216024" cy="132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0"/>
          <p:cNvSpPr txBox="1"/>
          <p:nvPr/>
        </p:nvSpPr>
        <p:spPr>
          <a:xfrm>
            <a:off x="84214" y="3218763"/>
            <a:ext cx="203951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dirty="0" smtClean="0"/>
              <a:t>Counter </a:t>
            </a:r>
            <a:r>
              <a:rPr lang="de-DE" sz="1100" dirty="0" err="1" smtClean="0"/>
              <a:t>weights</a:t>
            </a:r>
            <a:r>
              <a:rPr lang="de-DE" sz="1100" dirty="0"/>
              <a:t> </a:t>
            </a:r>
            <a:r>
              <a:rPr lang="de-DE" sz="1100" dirty="0" err="1" smtClean="0"/>
              <a:t>for</a:t>
            </a:r>
            <a:r>
              <a:rPr lang="de-DE" sz="1100" dirty="0" smtClean="0"/>
              <a:t> </a:t>
            </a:r>
            <a:r>
              <a:rPr lang="de-DE" sz="1100" dirty="0" err="1" smtClean="0"/>
              <a:t>balancing</a:t>
            </a:r>
            <a:endParaRPr lang="en-GB" sz="1100" dirty="0"/>
          </a:p>
        </p:txBody>
      </p:sp>
      <p:cxnSp>
        <p:nvCxnSpPr>
          <p:cNvPr id="13" name="Gerade Verbindung mit Pfeil 11"/>
          <p:cNvCxnSpPr>
            <a:stCxn id="12" idx="2"/>
          </p:cNvCxnSpPr>
          <p:nvPr/>
        </p:nvCxnSpPr>
        <p:spPr>
          <a:xfrm>
            <a:off x="1103971" y="3480373"/>
            <a:ext cx="715600" cy="5485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4"/>
          <p:cNvSpPr txBox="1"/>
          <p:nvPr/>
        </p:nvSpPr>
        <p:spPr>
          <a:xfrm>
            <a:off x="84215" y="4762248"/>
            <a:ext cx="1965603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Bolts</a:t>
            </a:r>
            <a:r>
              <a:rPr lang="de-DE" sz="1100" dirty="0" smtClean="0"/>
              <a:t> </a:t>
            </a:r>
            <a:r>
              <a:rPr lang="de-DE" sz="1100" dirty="0" err="1" smtClean="0"/>
              <a:t>to</a:t>
            </a:r>
            <a:r>
              <a:rPr lang="de-DE" sz="1100" dirty="0" smtClean="0"/>
              <a:t> </a:t>
            </a:r>
            <a:r>
              <a:rPr lang="de-DE" sz="1100" dirty="0" err="1" smtClean="0"/>
              <a:t>secure</a:t>
            </a:r>
            <a:r>
              <a:rPr lang="de-DE" sz="1100" dirty="0" smtClean="0"/>
              <a:t> </a:t>
            </a:r>
            <a:r>
              <a:rPr lang="de-DE" sz="1100" dirty="0" err="1" smtClean="0"/>
              <a:t>against</a:t>
            </a:r>
            <a:r>
              <a:rPr lang="de-DE" sz="1100" dirty="0" smtClean="0"/>
              <a:t> </a:t>
            </a:r>
            <a:r>
              <a:rPr lang="de-DE" sz="1100" dirty="0" err="1" smtClean="0"/>
              <a:t>opening</a:t>
            </a:r>
            <a:endParaRPr lang="en-GB" sz="1100" dirty="0"/>
          </a:p>
        </p:txBody>
      </p:sp>
      <p:cxnSp>
        <p:nvCxnSpPr>
          <p:cNvPr id="15" name="Gerade Verbindung mit Pfeil 15"/>
          <p:cNvCxnSpPr>
            <a:stCxn id="14" idx="0"/>
          </p:cNvCxnSpPr>
          <p:nvPr/>
        </p:nvCxnSpPr>
        <p:spPr>
          <a:xfrm flipV="1">
            <a:off x="1067017" y="4346026"/>
            <a:ext cx="450059" cy="41622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8"/>
          <p:cNvCxnSpPr>
            <a:stCxn id="17" idx="2"/>
          </p:cNvCxnSpPr>
          <p:nvPr/>
        </p:nvCxnSpPr>
        <p:spPr>
          <a:xfrm flipH="1">
            <a:off x="6125606" y="2928328"/>
            <a:ext cx="1959637" cy="740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9"/>
          <p:cNvSpPr txBox="1"/>
          <p:nvPr/>
        </p:nvSpPr>
        <p:spPr>
          <a:xfrm>
            <a:off x="7133700" y="2666718"/>
            <a:ext cx="1903085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smtClean="0"/>
              <a:t>Frame open </a:t>
            </a:r>
            <a:r>
              <a:rPr lang="de-DE" sz="1100" dirty="0" err="1" smtClean="0"/>
              <a:t>for</a:t>
            </a:r>
            <a:r>
              <a:rPr lang="de-DE" sz="1100" dirty="0" smtClean="0"/>
              <a:t> </a:t>
            </a:r>
            <a:r>
              <a:rPr lang="de-DE" sz="1100" dirty="0" err="1" smtClean="0"/>
              <a:t>visual</a:t>
            </a:r>
            <a:r>
              <a:rPr lang="de-DE" sz="1100" dirty="0" smtClean="0"/>
              <a:t> </a:t>
            </a:r>
            <a:r>
              <a:rPr lang="de-DE" sz="1100" dirty="0" err="1" smtClean="0"/>
              <a:t>control</a:t>
            </a:r>
            <a:endParaRPr lang="en-GB" sz="1100" dirty="0"/>
          </a:p>
        </p:txBody>
      </p:sp>
      <p:sp>
        <p:nvSpPr>
          <p:cNvPr id="18" name="Textfeld 24"/>
          <p:cNvSpPr txBox="1"/>
          <p:nvPr/>
        </p:nvSpPr>
        <p:spPr>
          <a:xfrm>
            <a:off x="3677316" y="2153789"/>
            <a:ext cx="923651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smtClean="0"/>
              <a:t>Lifting </a:t>
            </a:r>
            <a:r>
              <a:rPr lang="de-DE" sz="1100" dirty="0" err="1" smtClean="0"/>
              <a:t>points</a:t>
            </a:r>
            <a:endParaRPr lang="en-GB" sz="1100" dirty="0"/>
          </a:p>
        </p:txBody>
      </p:sp>
      <p:cxnSp>
        <p:nvCxnSpPr>
          <p:cNvPr id="19" name="Gerade Verbindung mit Pfeil 25"/>
          <p:cNvCxnSpPr/>
          <p:nvPr/>
        </p:nvCxnSpPr>
        <p:spPr>
          <a:xfrm flipH="1">
            <a:off x="3101252" y="2284595"/>
            <a:ext cx="576064" cy="38212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28"/>
          <p:cNvCxnSpPr>
            <a:stCxn id="18" idx="3"/>
          </p:cNvCxnSpPr>
          <p:nvPr/>
        </p:nvCxnSpPr>
        <p:spPr>
          <a:xfrm>
            <a:off x="4600967" y="2284594"/>
            <a:ext cx="1164581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33"/>
          <p:cNvSpPr txBox="1"/>
          <p:nvPr/>
        </p:nvSpPr>
        <p:spPr>
          <a:xfrm>
            <a:off x="4139141" y="4557046"/>
            <a:ext cx="1205779" cy="2616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Built</a:t>
            </a:r>
            <a:r>
              <a:rPr lang="de-DE" sz="1100" dirty="0" smtClean="0"/>
              <a:t> in </a:t>
            </a:r>
            <a:r>
              <a:rPr lang="de-DE" sz="1100" dirty="0" err="1" smtClean="0"/>
              <a:t>spirit</a:t>
            </a:r>
            <a:r>
              <a:rPr lang="de-DE" sz="1100" dirty="0" smtClean="0"/>
              <a:t> </a:t>
            </a:r>
            <a:r>
              <a:rPr lang="de-DE" sz="1100" dirty="0" err="1" smtClean="0"/>
              <a:t>level</a:t>
            </a:r>
            <a:endParaRPr lang="en-GB" sz="1100" dirty="0"/>
          </a:p>
        </p:txBody>
      </p:sp>
      <p:cxnSp>
        <p:nvCxnSpPr>
          <p:cNvPr id="22" name="Gerade Verbindung mit Pfeil 34"/>
          <p:cNvCxnSpPr>
            <a:stCxn id="21" idx="0"/>
          </p:cNvCxnSpPr>
          <p:nvPr/>
        </p:nvCxnSpPr>
        <p:spPr>
          <a:xfrm flipV="1">
            <a:off x="4742031" y="4215222"/>
            <a:ext cx="159422" cy="3418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8756" y="2340480"/>
            <a:ext cx="10502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800" dirty="0" smtClean="0"/>
              <a:t>Courtesy of Axzion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7963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Lifting tool</a:t>
            </a:r>
            <a:endParaRPr lang="en-GB" b="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4043"/>
            <a:ext cx="6627000" cy="270000"/>
          </a:xfrm>
        </p:spPr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286" y="903149"/>
            <a:ext cx="1388783" cy="202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903149"/>
            <a:ext cx="1296144" cy="2036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80743" y="2983430"/>
            <a:ext cx="24350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Lifting from the upper groove of the collars.</a:t>
            </a:r>
          </a:p>
          <a:p>
            <a:r>
              <a:rPr lang="de-CH" sz="1200" dirty="0" smtClean="0"/>
              <a:t>From the pairing bench to the press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3528450" y="3014402"/>
            <a:ext cx="28071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Lifting from the notches of the collars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200" dirty="0" smtClean="0"/>
              <a:t>From the press to the pairing bench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200" dirty="0" smtClean="0"/>
              <a:t>From the pairing bench to the yokes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1979712" y="1891752"/>
            <a:ext cx="1296144" cy="752006"/>
          </a:xfrm>
          <a:prstGeom prst="straightConnector1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563887" y="1906675"/>
            <a:ext cx="1224137" cy="737083"/>
          </a:xfrm>
          <a:prstGeom prst="straightConnector1">
            <a:avLst/>
          </a:prstGeom>
          <a:ln w="9525">
            <a:solidFill>
              <a:schemeClr val="accent2">
                <a:lumMod val="40000"/>
                <a:lumOff val="6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774025" y="798066"/>
            <a:ext cx="13681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de-CH" sz="1200" dirty="0" smtClean="0"/>
              <a:t>Rotatable clamps fixed by screws allow to change the configuration of lifting</a:t>
            </a:r>
            <a:endParaRPr lang="en-GB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320377" y="1269413"/>
            <a:ext cx="2376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Issue:</a:t>
            </a:r>
          </a:p>
          <a:p>
            <a:pPr algn="just"/>
            <a:r>
              <a:rPr lang="de-CH" sz="1200" dirty="0" smtClean="0"/>
              <a:t>The current geometry will interfere with the yokes when inserting the first collared assembly inside the 2 in 1 aperture.</a:t>
            </a:r>
          </a:p>
          <a:p>
            <a:r>
              <a:rPr lang="de-CH" sz="1200" dirty="0" smtClean="0"/>
              <a:t>To be checked and solved.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148064" y="2070965"/>
            <a:ext cx="1147237" cy="583443"/>
          </a:xfrm>
          <a:prstGeom prst="straightConnector1">
            <a:avLst/>
          </a:prstGeom>
          <a:ln w="9525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5301" y="2784637"/>
            <a:ext cx="2496947" cy="126573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333056" y="3873105"/>
            <a:ext cx="4607096" cy="73866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The tool is designed in order to have a high stiffness,</a:t>
            </a:r>
          </a:p>
          <a:p>
            <a:r>
              <a:rPr lang="de-CH" sz="1400" dirty="0" smtClean="0"/>
              <a:t>to minimize its deformation under load and keep the deformation of the coils within safe limits (i.e. 0.5 mm/m)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341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790" y="2355727"/>
            <a:ext cx="1589581" cy="21194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2355726"/>
            <a:ext cx="1586591" cy="21154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22" y="2351740"/>
            <a:ext cx="2825920" cy="2119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000" y="797802"/>
            <a:ext cx="7812839" cy="1471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Removal of the upper </a:t>
            </a:r>
            <a:r>
              <a:rPr lang="en-GB" sz="1600" dirty="0">
                <a:solidFill>
                  <a:schemeClr val="accent5"/>
                </a:solidFill>
              </a:rPr>
              <a:t>press table and </a:t>
            </a:r>
            <a:r>
              <a:rPr lang="en-GB" sz="1600" dirty="0" smtClean="0">
                <a:solidFill>
                  <a:schemeClr val="accent5"/>
                </a:solidFill>
              </a:rPr>
              <a:t>cradles 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Invert pressing direction (bottom to top)</a:t>
            </a:r>
            <a:endParaRPr lang="en-GB" sz="1600" dirty="0">
              <a:solidFill>
                <a:schemeClr val="accent5"/>
              </a:solidFill>
            </a:endParaRP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Dismantling of hydraulic system (hydraulic </a:t>
            </a:r>
            <a:r>
              <a:rPr lang="en-GB" sz="1600" dirty="0">
                <a:solidFill>
                  <a:schemeClr val="accent5"/>
                </a:solidFill>
              </a:rPr>
              <a:t>group, distribution box, tube, friction wheel with hydraulic motor</a:t>
            </a:r>
            <a:r>
              <a:rPr lang="en-GB" sz="1600" dirty="0" smtClean="0">
                <a:solidFill>
                  <a:schemeClr val="accent5"/>
                </a:solidFill>
              </a:rPr>
              <a:t>,…)</a:t>
            </a:r>
          </a:p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 smtClean="0">
                <a:solidFill>
                  <a:schemeClr val="accent5"/>
                </a:solidFill>
              </a:rPr>
              <a:t>Removal of obsolete electronic cabinets and obsolete control racks</a:t>
            </a:r>
            <a:endParaRPr lang="en-GB" sz="1600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0">
            <a:off x="3523820" y="2355727"/>
            <a:ext cx="1589580" cy="21194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F. Lackner, Status on tooling</a:t>
            </a:r>
            <a:endParaRPr lang="en-GB"/>
          </a:p>
        </p:txBody>
      </p:sp>
      <p:sp>
        <p:nvSpPr>
          <p:cNvPr id="10" name="Titre 7"/>
          <p:cNvSpPr txBox="1">
            <a:spLocks/>
          </p:cNvSpPr>
          <p:nvPr/>
        </p:nvSpPr>
        <p:spPr>
          <a:xfrm>
            <a:off x="0" y="195486"/>
            <a:ext cx="9144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0" dirty="0" smtClean="0"/>
              <a:t>Progress welding press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52631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Winding house (bldg. 180)</a:t>
            </a:r>
            <a:endParaRPr lang="en-US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43" y="726608"/>
            <a:ext cx="7054314" cy="3989046"/>
          </a:xfrm>
          <a:prstGeom prst="rect">
            <a:avLst/>
          </a:pr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03205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Layout of the LMF - Winding House</a:t>
            </a:r>
          </a:p>
        </p:txBody>
      </p:sp>
      <p:sp>
        <p:nvSpPr>
          <p:cNvPr id="7" name="Rechteck 6"/>
          <p:cNvSpPr/>
          <p:nvPr/>
        </p:nvSpPr>
        <p:spPr>
          <a:xfrm>
            <a:off x="1457685" y="1429126"/>
            <a:ext cx="6397053" cy="25745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8" name="Rechteck 7"/>
          <p:cNvSpPr/>
          <p:nvPr/>
        </p:nvSpPr>
        <p:spPr>
          <a:xfrm>
            <a:off x="1556921" y="1519066"/>
            <a:ext cx="2520295" cy="157397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/>
              <a:t>curing</a:t>
            </a:r>
            <a:r>
              <a:rPr lang="de-DE" sz="1350" dirty="0"/>
              <a:t> press</a:t>
            </a:r>
          </a:p>
        </p:txBody>
      </p:sp>
      <p:sp>
        <p:nvSpPr>
          <p:cNvPr id="9" name="Rechteck 8"/>
          <p:cNvSpPr/>
          <p:nvPr/>
        </p:nvSpPr>
        <p:spPr>
          <a:xfrm>
            <a:off x="4346965" y="1429125"/>
            <a:ext cx="3507773" cy="247337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/>
              <a:t>cable</a:t>
            </a:r>
            <a:r>
              <a:rPr lang="de-DE" sz="1350" dirty="0"/>
              <a:t> </a:t>
            </a:r>
            <a:r>
              <a:rPr lang="de-DE" sz="1350" dirty="0" err="1"/>
              <a:t>insulation</a:t>
            </a:r>
            <a:endParaRPr lang="de-DE" sz="1350" dirty="0"/>
          </a:p>
        </p:txBody>
      </p:sp>
      <p:sp>
        <p:nvSpPr>
          <p:cNvPr id="10" name="Rechteck 9"/>
          <p:cNvSpPr/>
          <p:nvPr/>
        </p:nvSpPr>
        <p:spPr>
          <a:xfrm>
            <a:off x="1984138" y="1925674"/>
            <a:ext cx="1945048" cy="790731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/>
              <a:t>winding</a:t>
            </a:r>
            <a:r>
              <a:rPr lang="de-DE" sz="1350" dirty="0"/>
              <a:t> </a:t>
            </a:r>
            <a:r>
              <a:rPr lang="de-DE" sz="1350" dirty="0" err="1"/>
              <a:t>machine</a:t>
            </a:r>
            <a:r>
              <a:rPr lang="de-DE" sz="1350" dirty="0"/>
              <a:t> 1</a:t>
            </a:r>
          </a:p>
        </p:txBody>
      </p:sp>
      <p:sp>
        <p:nvSpPr>
          <p:cNvPr id="11" name="Rechteck 10"/>
          <p:cNvSpPr/>
          <p:nvPr/>
        </p:nvSpPr>
        <p:spPr>
          <a:xfrm>
            <a:off x="4346966" y="1925674"/>
            <a:ext cx="1945048" cy="790731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/>
              <a:t>winding</a:t>
            </a:r>
            <a:r>
              <a:rPr lang="de-DE" sz="1350" dirty="0"/>
              <a:t> </a:t>
            </a:r>
            <a:r>
              <a:rPr lang="de-DE" sz="1350" dirty="0" err="1"/>
              <a:t>machine</a:t>
            </a:r>
            <a:r>
              <a:rPr lang="de-DE" sz="1350" dirty="0"/>
              <a:t> 2</a:t>
            </a:r>
          </a:p>
        </p:txBody>
      </p:sp>
      <p:sp>
        <p:nvSpPr>
          <p:cNvPr id="12" name="Rechteck 11"/>
          <p:cNvSpPr/>
          <p:nvPr/>
        </p:nvSpPr>
        <p:spPr>
          <a:xfrm>
            <a:off x="6505546" y="1925675"/>
            <a:ext cx="1115045" cy="492802"/>
          </a:xfrm>
          <a:prstGeom prst="rect">
            <a:avLst/>
          </a:prstGeom>
          <a:solidFill>
            <a:srgbClr val="92D05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dirty="0" err="1"/>
              <a:t>metrology</a:t>
            </a:r>
            <a:endParaRPr lang="de-DE" sz="1350" dirty="0"/>
          </a:p>
        </p:txBody>
      </p:sp>
      <p:sp>
        <p:nvSpPr>
          <p:cNvPr id="13" name="Rechteck 12"/>
          <p:cNvSpPr/>
          <p:nvPr/>
        </p:nvSpPr>
        <p:spPr>
          <a:xfrm>
            <a:off x="1984138" y="2943131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instrument</a:t>
            </a:r>
            <a:r>
              <a:rPr lang="de-DE" sz="1050" dirty="0"/>
              <a:t>.</a:t>
            </a:r>
          </a:p>
        </p:txBody>
      </p:sp>
      <p:sp>
        <p:nvSpPr>
          <p:cNvPr id="14" name="Rechteck 13"/>
          <p:cNvSpPr/>
          <p:nvPr/>
        </p:nvSpPr>
        <p:spPr>
          <a:xfrm>
            <a:off x="4369451" y="2967490"/>
            <a:ext cx="1945048" cy="12741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5" name="Rechteck 14"/>
          <p:cNvSpPr/>
          <p:nvPr/>
        </p:nvSpPr>
        <p:spPr>
          <a:xfrm>
            <a:off x="4369451" y="3209207"/>
            <a:ext cx="1945048" cy="12741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6" name="Rechteck 15"/>
          <p:cNvSpPr/>
          <p:nvPr/>
        </p:nvSpPr>
        <p:spPr>
          <a:xfrm>
            <a:off x="4369451" y="3460292"/>
            <a:ext cx="1945048" cy="127417"/>
          </a:xfrm>
          <a:prstGeom prst="rect">
            <a:avLst/>
          </a:prstGeom>
          <a:solidFill>
            <a:srgbClr val="0070C0"/>
          </a:solidFill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7" name="Rechteck 16"/>
          <p:cNvSpPr/>
          <p:nvPr/>
        </p:nvSpPr>
        <p:spPr>
          <a:xfrm>
            <a:off x="3092475" y="2943131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assem</a:t>
            </a:r>
            <a:r>
              <a:rPr lang="de-DE" sz="1050" dirty="0"/>
              <a:t>. </a:t>
            </a:r>
            <a:r>
              <a:rPr lang="de-DE" sz="1050" dirty="0" err="1"/>
              <a:t>static</a:t>
            </a:r>
            <a:endParaRPr lang="de-DE" sz="1050" dirty="0"/>
          </a:p>
        </p:txBody>
      </p:sp>
      <p:sp>
        <p:nvSpPr>
          <p:cNvPr id="18" name="Rechteck 17"/>
          <p:cNvSpPr/>
          <p:nvPr/>
        </p:nvSpPr>
        <p:spPr>
          <a:xfrm>
            <a:off x="1996355" y="3235438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collaring</a:t>
            </a:r>
            <a:endParaRPr lang="de-DE" sz="1050" dirty="0"/>
          </a:p>
        </p:txBody>
      </p:sp>
      <p:sp>
        <p:nvSpPr>
          <p:cNvPr id="19" name="Rechteck 18"/>
          <p:cNvSpPr/>
          <p:nvPr/>
        </p:nvSpPr>
        <p:spPr>
          <a:xfrm>
            <a:off x="3104692" y="3235438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assem</a:t>
            </a:r>
            <a:r>
              <a:rPr lang="de-DE" sz="1050" dirty="0"/>
              <a:t>. </a:t>
            </a:r>
            <a:r>
              <a:rPr lang="de-DE" sz="1050" dirty="0" err="1"/>
              <a:t>rotat</a:t>
            </a:r>
            <a:r>
              <a:rPr lang="de-DE" sz="1050" dirty="0"/>
              <a:t>.</a:t>
            </a:r>
          </a:p>
        </p:txBody>
      </p:sp>
      <p:sp>
        <p:nvSpPr>
          <p:cNvPr id="20" name="Rechteck 19"/>
          <p:cNvSpPr/>
          <p:nvPr/>
        </p:nvSpPr>
        <p:spPr>
          <a:xfrm>
            <a:off x="1997326" y="3550231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collaring</a:t>
            </a:r>
            <a:endParaRPr lang="de-DE" sz="1050" dirty="0"/>
          </a:p>
        </p:txBody>
      </p:sp>
      <p:sp>
        <p:nvSpPr>
          <p:cNvPr id="21" name="Rechteck 20"/>
          <p:cNvSpPr/>
          <p:nvPr/>
        </p:nvSpPr>
        <p:spPr>
          <a:xfrm>
            <a:off x="3105663" y="3550231"/>
            <a:ext cx="972524" cy="127417"/>
          </a:xfrm>
          <a:prstGeom prst="rect">
            <a:avLst/>
          </a:prstGeom>
          <a:solidFill>
            <a:srgbClr val="00B0F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preparation</a:t>
            </a:r>
            <a:endParaRPr lang="de-DE" sz="1050" dirty="0"/>
          </a:p>
        </p:txBody>
      </p:sp>
      <p:sp>
        <p:nvSpPr>
          <p:cNvPr id="22" name="Rechteck 21"/>
          <p:cNvSpPr/>
          <p:nvPr/>
        </p:nvSpPr>
        <p:spPr>
          <a:xfrm>
            <a:off x="2175260" y="3866898"/>
            <a:ext cx="3638899" cy="127417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coil</a:t>
            </a:r>
            <a:r>
              <a:rPr lang="de-DE" sz="1050" dirty="0"/>
              <a:t> </a:t>
            </a:r>
            <a:r>
              <a:rPr lang="de-DE" sz="1050" dirty="0" err="1"/>
              <a:t>storage</a:t>
            </a:r>
            <a:endParaRPr lang="de-DE" sz="1050" dirty="0"/>
          </a:p>
        </p:txBody>
      </p:sp>
      <p:sp>
        <p:nvSpPr>
          <p:cNvPr id="23" name="Rechteck 22"/>
          <p:cNvSpPr/>
          <p:nvPr/>
        </p:nvSpPr>
        <p:spPr>
          <a:xfrm>
            <a:off x="1510129" y="1961130"/>
            <a:ext cx="259087" cy="1274308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DE" sz="1350" dirty="0" err="1"/>
              <a:t>spooling</a:t>
            </a:r>
            <a:endParaRPr lang="de-DE" sz="1350" dirty="0"/>
          </a:p>
        </p:txBody>
      </p:sp>
      <p:sp>
        <p:nvSpPr>
          <p:cNvPr id="24" name="Rechteck 23"/>
          <p:cNvSpPr/>
          <p:nvPr/>
        </p:nvSpPr>
        <p:spPr>
          <a:xfrm>
            <a:off x="5887169" y="3868770"/>
            <a:ext cx="1945048" cy="6370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5" name="Rechteck 24"/>
          <p:cNvSpPr/>
          <p:nvPr/>
        </p:nvSpPr>
        <p:spPr>
          <a:xfrm>
            <a:off x="5889044" y="3758220"/>
            <a:ext cx="1945048" cy="6370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" name="Rechteck 2"/>
          <p:cNvSpPr/>
          <p:nvPr/>
        </p:nvSpPr>
        <p:spPr>
          <a:xfrm>
            <a:off x="7832217" y="2716406"/>
            <a:ext cx="34289" cy="87130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6" name="Textfeld 5"/>
          <p:cNvSpPr txBox="1"/>
          <p:nvPr/>
        </p:nvSpPr>
        <p:spPr>
          <a:xfrm rot="16200000">
            <a:off x="7380234" y="3021582"/>
            <a:ext cx="588898" cy="288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75" b="1" dirty="0">
                <a:solidFill>
                  <a:schemeClr val="accent5"/>
                </a:solidFill>
              </a:rPr>
              <a:t>Gate</a:t>
            </a:r>
          </a:p>
        </p:txBody>
      </p:sp>
      <p:sp>
        <p:nvSpPr>
          <p:cNvPr id="26" name="Rechteck 25"/>
          <p:cNvSpPr/>
          <p:nvPr/>
        </p:nvSpPr>
        <p:spPr>
          <a:xfrm>
            <a:off x="2340320" y="4253551"/>
            <a:ext cx="239381" cy="63708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7" name="Rechteck 26"/>
          <p:cNvSpPr/>
          <p:nvPr/>
        </p:nvSpPr>
        <p:spPr>
          <a:xfrm>
            <a:off x="2342195" y="4446548"/>
            <a:ext cx="239381" cy="63708"/>
          </a:xfrm>
          <a:prstGeom prst="rect">
            <a:avLst/>
          </a:prstGeom>
          <a:solidFill>
            <a:srgbClr val="0070C0"/>
          </a:soli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8" name="Rechteck 27"/>
          <p:cNvSpPr/>
          <p:nvPr/>
        </p:nvSpPr>
        <p:spPr>
          <a:xfrm>
            <a:off x="2340320" y="4641417"/>
            <a:ext cx="239381" cy="63708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29" name="Rechteck 28"/>
          <p:cNvSpPr/>
          <p:nvPr/>
        </p:nvSpPr>
        <p:spPr>
          <a:xfrm>
            <a:off x="2342195" y="4834414"/>
            <a:ext cx="239381" cy="63708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0" name="Textfeld 29"/>
          <p:cNvSpPr txBox="1"/>
          <p:nvPr/>
        </p:nvSpPr>
        <p:spPr>
          <a:xfrm>
            <a:off x="2579701" y="4181091"/>
            <a:ext cx="124143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11T Dipole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2592889" y="4373746"/>
            <a:ext cx="16391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MQXFB / Main </a:t>
            </a:r>
            <a:r>
              <a:rPr lang="de-DE" sz="1050" b="1" dirty="0" err="1">
                <a:solidFill>
                  <a:schemeClr val="accent5"/>
                </a:solidFill>
              </a:rPr>
              <a:t>dipole</a:t>
            </a:r>
            <a:endParaRPr lang="de-DE" sz="1050" b="1" dirty="0">
              <a:solidFill>
                <a:schemeClr val="accent5"/>
              </a:solidFill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591918" y="4557854"/>
            <a:ext cx="187987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Main </a:t>
            </a:r>
            <a:r>
              <a:rPr lang="de-DE" sz="1050" b="1" dirty="0" err="1">
                <a:solidFill>
                  <a:schemeClr val="accent5"/>
                </a:solidFill>
              </a:rPr>
              <a:t>dipole</a:t>
            </a:r>
            <a:r>
              <a:rPr lang="de-DE" sz="1050" b="1" dirty="0">
                <a:solidFill>
                  <a:schemeClr val="accent5"/>
                </a:solidFill>
              </a:rPr>
              <a:t> (</a:t>
            </a:r>
            <a:r>
              <a:rPr lang="de-DE" sz="1050" b="1" dirty="0" err="1">
                <a:solidFill>
                  <a:schemeClr val="accent5"/>
                </a:solidFill>
              </a:rPr>
              <a:t>pre-collaring</a:t>
            </a:r>
            <a:r>
              <a:rPr lang="de-DE" sz="1050" b="1" dirty="0">
                <a:solidFill>
                  <a:schemeClr val="accent5"/>
                </a:solidFill>
              </a:rPr>
              <a:t>)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2592889" y="4750852"/>
            <a:ext cx="16391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Common </a:t>
            </a:r>
            <a:r>
              <a:rPr lang="de-DE" sz="1050" b="1" dirty="0" err="1">
                <a:solidFill>
                  <a:schemeClr val="accent5"/>
                </a:solidFill>
              </a:rPr>
              <a:t>zone</a:t>
            </a:r>
            <a:endParaRPr lang="de-DE" sz="1050" b="1" dirty="0">
              <a:solidFill>
                <a:schemeClr val="accent5"/>
              </a:solidFill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4346965" y="1694589"/>
            <a:ext cx="2158581" cy="131166"/>
          </a:xfrm>
          <a:prstGeom prst="rect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coil</a:t>
            </a:r>
            <a:r>
              <a:rPr lang="de-DE" sz="1050" dirty="0"/>
              <a:t> </a:t>
            </a:r>
            <a:r>
              <a:rPr lang="de-DE" sz="1050" dirty="0" err="1"/>
              <a:t>storage</a:t>
            </a:r>
            <a:endParaRPr lang="de-DE" sz="1050" dirty="0"/>
          </a:p>
        </p:txBody>
      </p:sp>
      <p:sp>
        <p:nvSpPr>
          <p:cNvPr id="35" name="Rechteck 34"/>
          <p:cNvSpPr/>
          <p:nvPr/>
        </p:nvSpPr>
        <p:spPr>
          <a:xfrm>
            <a:off x="4729574" y="4288175"/>
            <a:ext cx="239381" cy="63708"/>
          </a:xfrm>
          <a:prstGeom prst="rect">
            <a:avLst/>
          </a:prstGeom>
          <a:solidFill>
            <a:srgbClr val="00B0F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6" name="Textfeld 35"/>
          <p:cNvSpPr txBox="1"/>
          <p:nvPr/>
        </p:nvSpPr>
        <p:spPr>
          <a:xfrm>
            <a:off x="4968954" y="4215715"/>
            <a:ext cx="16904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11T Dipole - </a:t>
            </a:r>
            <a:r>
              <a:rPr lang="de-DE" sz="1050" b="1" dirty="0" err="1">
                <a:solidFill>
                  <a:schemeClr val="accent5"/>
                </a:solidFill>
              </a:rPr>
              <a:t>available</a:t>
            </a:r>
            <a:endParaRPr lang="de-DE" sz="1050" b="1" dirty="0">
              <a:solidFill>
                <a:schemeClr val="accent5"/>
              </a:solidFill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4729574" y="4484383"/>
            <a:ext cx="239381" cy="63708"/>
          </a:xfrm>
          <a:prstGeom prst="rect">
            <a:avLst/>
          </a:prstGeom>
          <a:solidFill>
            <a:srgbClr val="00B0F0"/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38" name="Textfeld 37"/>
          <p:cNvSpPr txBox="1"/>
          <p:nvPr/>
        </p:nvSpPr>
        <p:spPr>
          <a:xfrm>
            <a:off x="4968955" y="4411924"/>
            <a:ext cx="160577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>
                <a:solidFill>
                  <a:schemeClr val="accent5"/>
                </a:solidFill>
              </a:rPr>
              <a:t>11T Dipole - </a:t>
            </a:r>
            <a:r>
              <a:rPr lang="de-DE" sz="1050" b="1" dirty="0" err="1">
                <a:solidFill>
                  <a:schemeClr val="accent5"/>
                </a:solidFill>
              </a:rPr>
              <a:t>ongoing</a:t>
            </a:r>
            <a:endParaRPr lang="de-DE" sz="1050" b="1" dirty="0">
              <a:solidFill>
                <a:schemeClr val="accent5"/>
              </a:solidFill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1637653" y="1726488"/>
            <a:ext cx="2158581" cy="131166"/>
          </a:xfrm>
          <a:prstGeom prst="rect">
            <a:avLst/>
          </a:prstGeom>
          <a:solidFill>
            <a:srgbClr val="92D050"/>
          </a:solidFill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 dirty="0" err="1"/>
              <a:t>curing</a:t>
            </a:r>
            <a:r>
              <a:rPr lang="de-DE" sz="1050" dirty="0"/>
              <a:t> </a:t>
            </a:r>
            <a:r>
              <a:rPr lang="de-DE" sz="1050" dirty="0" err="1"/>
              <a:t>preparation</a:t>
            </a:r>
            <a:endParaRPr lang="de-DE" sz="1050" dirty="0"/>
          </a:p>
        </p:txBody>
      </p:sp>
      <p:sp>
        <p:nvSpPr>
          <p:cNvPr id="4" name="Rectangle 3"/>
          <p:cNvSpPr/>
          <p:nvPr/>
        </p:nvSpPr>
        <p:spPr>
          <a:xfrm>
            <a:off x="383650" y="662443"/>
            <a:ext cx="8586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accent6"/>
              </a:buClr>
            </a:pPr>
            <a:r>
              <a:rPr lang="en-US" sz="1600" dirty="0">
                <a:solidFill>
                  <a:schemeClr val="accent5"/>
                </a:solidFill>
              </a:rPr>
              <a:t>Re-arrangement of existing winding </a:t>
            </a:r>
            <a:r>
              <a:rPr lang="en-US" sz="1600" dirty="0" smtClean="0">
                <a:solidFill>
                  <a:schemeClr val="accent5"/>
                </a:solidFill>
              </a:rPr>
              <a:t>house layout and infrastructure </a:t>
            </a:r>
            <a:r>
              <a:rPr lang="en-US" sz="1600" dirty="0">
                <a:solidFill>
                  <a:schemeClr val="accent5"/>
                </a:solidFill>
              </a:rPr>
              <a:t>for simultaneous winding </a:t>
            </a:r>
            <a:r>
              <a:rPr lang="en-US" sz="1600" dirty="0" smtClean="0">
                <a:solidFill>
                  <a:schemeClr val="accent5"/>
                </a:solidFill>
              </a:rPr>
              <a:t>operations for 11T and MQXF. Subsequent </a:t>
            </a:r>
            <a:r>
              <a:rPr lang="en-US" sz="1600" dirty="0">
                <a:solidFill>
                  <a:schemeClr val="accent5"/>
                </a:solidFill>
              </a:rPr>
              <a:t>adaptation of </a:t>
            </a:r>
            <a:r>
              <a:rPr lang="en-US" sz="1600" dirty="0" smtClean="0">
                <a:solidFill>
                  <a:schemeClr val="accent5"/>
                </a:solidFill>
              </a:rPr>
              <a:t>zone, finalization in June 2016.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347575" y="1348641"/>
            <a:ext cx="2785858" cy="2709260"/>
          </a:xfrm>
          <a:prstGeom prst="rect">
            <a:avLst/>
          </a:prstGeom>
          <a:noFill/>
          <a:ln>
            <a:solidFill>
              <a:schemeClr val="accent4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0162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fr-FR" b="0" dirty="0" smtClean="0"/>
              <a:t>11T – 5.5 m </a:t>
            </a:r>
            <a:r>
              <a:rPr lang="fr-FR" b="0" dirty="0" err="1" smtClean="0"/>
              <a:t>coil</a:t>
            </a:r>
            <a:r>
              <a:rPr lang="fr-FR" b="0" dirty="0" smtClean="0"/>
              <a:t> </a:t>
            </a:r>
            <a:r>
              <a:rPr lang="fr-FR" b="0" dirty="0" err="1" smtClean="0"/>
              <a:t>winding</a:t>
            </a:r>
            <a:r>
              <a:rPr lang="fr-FR" b="0" dirty="0" smtClean="0"/>
              <a:t> machine</a:t>
            </a:r>
            <a:endParaRPr lang="fr-FR" b="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4836" y="796501"/>
            <a:ext cx="4643133" cy="3561533"/>
          </a:xfrm>
          <a:effectLst>
            <a:softEdge rad="317500"/>
          </a:effectLst>
        </p:spPr>
      </p:pic>
      <p:sp>
        <p:nvSpPr>
          <p:cNvPr id="7" name="Rectangle 6"/>
          <p:cNvSpPr/>
          <p:nvPr/>
        </p:nvSpPr>
        <p:spPr>
          <a:xfrm>
            <a:off x="347385" y="675000"/>
            <a:ext cx="41881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600" dirty="0" smtClean="0">
                <a:solidFill>
                  <a:schemeClr val="accent5"/>
                </a:solidFill>
              </a:rPr>
              <a:t>Refurbishment of previous quadrupole winding machine for LHC: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1600" dirty="0">
                <a:solidFill>
                  <a:schemeClr val="accent5"/>
                </a:solidFill>
              </a:rPr>
              <a:t>Insulated cable is separated  on two reels for inner and outer layers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Fixed </a:t>
            </a:r>
            <a:r>
              <a:rPr lang="en-US" sz="1600" dirty="0">
                <a:solidFill>
                  <a:schemeClr val="accent5"/>
                </a:solidFill>
              </a:rPr>
              <a:t>mandrel &amp; mobile gantry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Integrated </a:t>
            </a:r>
            <a:r>
              <a:rPr lang="en-US" sz="1600" dirty="0">
                <a:solidFill>
                  <a:schemeClr val="accent5"/>
                </a:solidFill>
              </a:rPr>
              <a:t>strain </a:t>
            </a:r>
            <a:r>
              <a:rPr lang="en-US" sz="1600" dirty="0" smtClean="0">
                <a:solidFill>
                  <a:schemeClr val="accent5"/>
                </a:solidFill>
              </a:rPr>
              <a:t>tension force </a:t>
            </a:r>
            <a:r>
              <a:rPr lang="en-US" sz="1600" dirty="0">
                <a:solidFill>
                  <a:schemeClr val="accent5"/>
                </a:solidFill>
              </a:rPr>
              <a:t>measurement system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Refurbished control system </a:t>
            </a:r>
          </a:p>
          <a:p>
            <a:pPr marL="285750" indent="-28575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Automatic driving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195845694"/>
              </p:ext>
            </p:extLst>
          </p:nvPr>
        </p:nvGraphicFramePr>
        <p:xfrm>
          <a:off x="2001927" y="4513096"/>
          <a:ext cx="44067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392"/>
          <a:stretch/>
        </p:blipFill>
        <p:spPr>
          <a:xfrm>
            <a:off x="951215" y="3220234"/>
            <a:ext cx="1372320" cy="1174826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0080"/>
          <a:stretch/>
        </p:blipFill>
        <p:spPr>
          <a:xfrm>
            <a:off x="2497227" y="3229545"/>
            <a:ext cx="931165" cy="1165515"/>
          </a:xfrm>
          <a:prstGeom prst="rect">
            <a:avLst/>
          </a:prstGeom>
        </p:spPr>
      </p:pic>
      <p:pic>
        <p:nvPicPr>
          <p:cNvPr id="12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084" y="3229545"/>
            <a:ext cx="655591" cy="1165496"/>
          </a:xfrm>
        </p:spPr>
      </p:pic>
    </p:spTree>
    <p:extLst>
      <p:ext uri="{BB962C8B-B14F-4D97-AF65-F5344CB8AC3E}">
        <p14:creationId xmlns:p14="http://schemas.microsoft.com/office/powerpoint/2010/main" val="387789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000"/>
            <a:ext cx="9144000" cy="540000"/>
          </a:xfrm>
        </p:spPr>
        <p:txBody>
          <a:bodyPr/>
          <a:lstStyle/>
          <a:p>
            <a:r>
              <a:rPr lang="en-US" b="0" dirty="0" smtClean="0"/>
              <a:t>LMF - Winding machine - refurbishment</a:t>
            </a:r>
            <a:endParaRPr lang="en-US" b="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646136"/>
            <a:ext cx="8820472" cy="169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dirty="0" smtClean="0">
                <a:solidFill>
                  <a:schemeClr val="accent5"/>
                </a:solidFill>
              </a:rPr>
              <a:t>Redundancy is given by the refurbishment </a:t>
            </a:r>
            <a:r>
              <a:rPr lang="en-US" dirty="0">
                <a:solidFill>
                  <a:schemeClr val="accent5"/>
                </a:solidFill>
              </a:rPr>
              <a:t>of 15 m LHC dipole winding machine: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Adaptation for full compatibility with the MQXFB coil design;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New winding table, increased mechanical stability (in-house production);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Replacement of control soft- and hardware including all drive systems;</a:t>
            </a:r>
          </a:p>
          <a:p>
            <a:pPr marL="214313" indent="-214313">
              <a:spcBef>
                <a:spcPct val="20000"/>
              </a:spcBef>
              <a:buClr>
                <a:schemeClr val="accent6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5"/>
                </a:solidFill>
              </a:rPr>
              <a:t>Implementation of improved force tensioning system;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0503" y="684463"/>
            <a:ext cx="2743200" cy="1551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208" y="684463"/>
            <a:ext cx="2743199" cy="15512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72308" y="2224556"/>
            <a:ext cx="2977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 err="1"/>
              <a:t>Refurbished</a:t>
            </a:r>
            <a:r>
              <a:rPr lang="fr-CH" sz="1350" dirty="0"/>
              <a:t> </a:t>
            </a:r>
            <a:r>
              <a:rPr lang="fr-CH" sz="1350" dirty="0" err="1"/>
              <a:t>winding</a:t>
            </a:r>
            <a:r>
              <a:rPr lang="fr-CH" sz="1350" dirty="0"/>
              <a:t> machine – 11T </a:t>
            </a:r>
            <a:endParaRPr lang="en-GB" sz="1350" dirty="0"/>
          </a:p>
        </p:txBody>
      </p:sp>
      <p:sp>
        <p:nvSpPr>
          <p:cNvPr id="12" name="TextBox 11"/>
          <p:cNvSpPr txBox="1"/>
          <p:nvPr/>
        </p:nvSpPr>
        <p:spPr>
          <a:xfrm>
            <a:off x="1017109" y="2221395"/>
            <a:ext cx="30508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dirty="0" err="1"/>
              <a:t>Refurbished</a:t>
            </a:r>
            <a:r>
              <a:rPr lang="fr-CH" sz="1350" dirty="0"/>
              <a:t> </a:t>
            </a:r>
            <a:r>
              <a:rPr lang="fr-CH" sz="1350" dirty="0" err="1"/>
              <a:t>winding</a:t>
            </a:r>
            <a:r>
              <a:rPr lang="fr-CH" sz="1350" dirty="0"/>
              <a:t> machine – </a:t>
            </a:r>
            <a:r>
              <a:rPr lang="fr-CH" sz="1350" dirty="0" smtClean="0"/>
              <a:t>QXF </a:t>
            </a:r>
            <a:endParaRPr lang="en-GB" sz="13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 Lackner, Status on tooling</a:t>
            </a:r>
            <a:endParaRPr lang="en-GB" noProof="0"/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010135050"/>
              </p:ext>
            </p:extLst>
          </p:nvPr>
        </p:nvGraphicFramePr>
        <p:xfrm>
          <a:off x="2115280" y="4492613"/>
          <a:ext cx="44067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430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3692"/>
            <a:ext cx="9144000" cy="425209"/>
          </a:xfrm>
        </p:spPr>
        <p:txBody>
          <a:bodyPr/>
          <a:lstStyle/>
          <a:p>
            <a:r>
              <a:rPr lang="en-US" sz="2800" b="0" dirty="0" smtClean="0"/>
              <a:t>Specific tools required for coil winding</a:t>
            </a:r>
            <a:endParaRPr lang="en-US" sz="28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9416" y="770177"/>
            <a:ext cx="5063330" cy="2016224"/>
          </a:xfrm>
        </p:spPr>
        <p:txBody>
          <a:bodyPr>
            <a:normAutofit/>
          </a:bodyPr>
          <a:lstStyle/>
          <a:p>
            <a:r>
              <a:rPr lang="en-US" sz="1400" dirty="0" smtClean="0"/>
              <a:t>Dedicated tools coming from short models experiences, specially in the heads zones: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Heads upper pushers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Lateral pushers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Upper guides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Cable « strain gauge » to monitor the winding tension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400" dirty="0" smtClean="0"/>
              <a:t>Interlayer template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5699" y="1411651"/>
            <a:ext cx="3789069" cy="2131351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292530" y="3838303"/>
            <a:ext cx="1552905" cy="4798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Heads upper pushers</a:t>
            </a:r>
            <a:endParaRPr lang="en-US" sz="1400" dirty="0"/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1799804" y="3820740"/>
            <a:ext cx="1368152" cy="4798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 smtClean="0"/>
              <a:t>Lateral pushers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4958783" y="3917199"/>
            <a:ext cx="38159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US" sz="1400" dirty="0" smtClean="0">
                <a:solidFill>
                  <a:schemeClr val="accent5"/>
                </a:solidFill>
              </a:rPr>
              <a:t>Upper guides to keep the outer radius of the coil in a good position during winding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F. Lackner, Status on tooling</a:t>
            </a:r>
            <a:endParaRPr lang="en-US" dirty="0"/>
          </a:p>
        </p:txBody>
      </p:sp>
      <p:pic>
        <p:nvPicPr>
          <p:cNvPr id="17" name="Content Placeholder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774" y="2638911"/>
            <a:ext cx="1267885" cy="1690512"/>
          </a:xfrm>
          <a:prstGeom prst="rect">
            <a:avLst/>
          </a:prstGeom>
        </p:spPr>
      </p:pic>
      <p:pic>
        <p:nvPicPr>
          <p:cNvPr id="18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22" y="2644378"/>
            <a:ext cx="1568482" cy="1176362"/>
          </a:xfrm>
          <a:prstGeom prst="rect">
            <a:avLst/>
          </a:prstGeom>
        </p:spPr>
      </p:pic>
      <p:pic>
        <p:nvPicPr>
          <p:cNvPr id="19" name="Content Placeholder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7725" y="2638911"/>
            <a:ext cx="1568127" cy="1176095"/>
          </a:xfrm>
          <a:prstGeom prst="rect">
            <a:avLst/>
          </a:prstGeom>
        </p:spPr>
      </p:pic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808457742"/>
              </p:ext>
            </p:extLst>
          </p:nvPr>
        </p:nvGraphicFramePr>
        <p:xfrm>
          <a:off x="2115280" y="4529677"/>
          <a:ext cx="2870419" cy="378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0961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Props1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E9E49B-3FD6-4C9C-9B49-2AADA36A41AB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8946e33d-fd2f-4ae4-8ee9-d90c129cdf9e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1570</TotalTime>
  <Words>2850</Words>
  <Application>Microsoft Office PowerPoint</Application>
  <PresentationFormat>On-screen Show (16:9)</PresentationFormat>
  <Paragraphs>493</Paragraphs>
  <Slides>48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4" baseType="lpstr">
      <vt:lpstr>Arial</vt:lpstr>
      <vt:lpstr>Calibri</vt:lpstr>
      <vt:lpstr>Times New Roman</vt:lpstr>
      <vt:lpstr>Verdana</vt:lpstr>
      <vt:lpstr>Wingdings</vt:lpstr>
      <vt:lpstr>Thème Office</vt:lpstr>
      <vt:lpstr>Tooling status    </vt:lpstr>
      <vt:lpstr>Content</vt:lpstr>
      <vt:lpstr>PowerPoint Presentation</vt:lpstr>
      <vt:lpstr>Coil winding and curing</vt:lpstr>
      <vt:lpstr>LMF - Winding house (bldg. 180)</vt:lpstr>
      <vt:lpstr>Layout of the LMF - Winding House</vt:lpstr>
      <vt:lpstr>11T – 5.5 m coil winding machine</vt:lpstr>
      <vt:lpstr>LMF - Winding machine - refurbishment</vt:lpstr>
      <vt:lpstr>Specific tools required for coil winding</vt:lpstr>
      <vt:lpstr>Curing press</vt:lpstr>
      <vt:lpstr>PowerPoint Presentation</vt:lpstr>
      <vt:lpstr>PowerPoint Presentation</vt:lpstr>
      <vt:lpstr>PowerPoint Presentation</vt:lpstr>
      <vt:lpstr>PowerPoint Presentation</vt:lpstr>
      <vt:lpstr>LMF - Reaction furnace I</vt:lpstr>
      <vt:lpstr>LMF - Reaction furnace II</vt:lpstr>
      <vt:lpstr>PowerPoint Presentation</vt:lpstr>
      <vt:lpstr>PowerPoint Presentation</vt:lpstr>
      <vt:lpstr>PowerPoint Presentation</vt:lpstr>
      <vt:lpstr>Bench for pairing and collaring</vt:lpstr>
      <vt:lpstr>Collaring tool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11T Dipole: Interlayer cutting template</vt:lpstr>
      <vt:lpstr>Cable spooling operation</vt:lpstr>
      <vt:lpstr>Training coils before first prototype</vt:lpstr>
      <vt:lpstr>Coil production for the prototype</vt:lpstr>
      <vt:lpstr>Bench for pairing and collaring</vt:lpstr>
      <vt:lpstr>Collaring tool</vt:lpstr>
      <vt:lpstr>Lifting tool for collaring and collared coil assembly</vt:lpstr>
      <vt:lpstr>Lifting tool</vt:lpstr>
      <vt:lpstr>PowerPoint Presentation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Friedrich Lackner</cp:lastModifiedBy>
  <cp:revision>316</cp:revision>
  <dcterms:created xsi:type="dcterms:W3CDTF">2016-02-11T10:47:23Z</dcterms:created>
  <dcterms:modified xsi:type="dcterms:W3CDTF">2016-04-07T13:13:17Z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