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3" r:id="rId5"/>
    <p:sldId id="288" r:id="rId6"/>
    <p:sldId id="280" r:id="rId7"/>
    <p:sldId id="281" r:id="rId8"/>
    <p:sldId id="294" r:id="rId9"/>
    <p:sldId id="295" r:id="rId10"/>
    <p:sldId id="261" r:id="rId11"/>
    <p:sldId id="277" r:id="rId12"/>
    <p:sldId id="276" r:id="rId13"/>
    <p:sldId id="278" r:id="rId14"/>
    <p:sldId id="291" r:id="rId15"/>
    <p:sldId id="272" r:id="rId16"/>
    <p:sldId id="289" r:id="rId17"/>
    <p:sldId id="274" r:id="rId18"/>
    <p:sldId id="292" r:id="rId19"/>
    <p:sldId id="283" r:id="rId20"/>
    <p:sldId id="268" r:id="rId21"/>
    <p:sldId id="290" r:id="rId22"/>
    <p:sldId id="269" r:id="rId23"/>
    <p:sldId id="270" r:id="rId24"/>
    <p:sldId id="293" r:id="rId25"/>
    <p:sldId id="271" r:id="rId26"/>
    <p:sldId id="266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4" autoAdjust="0"/>
    <p:restoredTop sz="94660"/>
  </p:normalViewPr>
  <p:slideViewPr>
    <p:cSldViewPr snapToObjects="1" showGuides="1">
      <p:cViewPr varScale="1">
        <p:scale>
          <a:sx n="78" d="100"/>
          <a:sy n="78" d="100"/>
        </p:scale>
        <p:origin x="13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6969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8325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705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Cold acceptance tests and test bench </a:t>
            </a:r>
            <a:r>
              <a:rPr lang="en-GB" dirty="0" smtClean="0"/>
              <a:t>readiness for the 11T </a:t>
            </a:r>
            <a:r>
              <a:rPr lang="en-GB" dirty="0" err="1" smtClean="0"/>
              <a:t>cryodipoles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G. Willering on </a:t>
            </a:r>
            <a:r>
              <a:rPr lang="nl-NL" dirty="0" err="1" smtClean="0"/>
              <a:t>behalf</a:t>
            </a:r>
            <a:r>
              <a:rPr lang="nl-NL" dirty="0" smtClean="0"/>
              <a:t> of TE-MSC-TF</a:t>
            </a:r>
          </a:p>
          <a:p>
            <a:r>
              <a:rPr lang="nl-NL" sz="1700" dirty="0" err="1" smtClean="0"/>
              <a:t>With</a:t>
            </a:r>
            <a:r>
              <a:rPr lang="nl-NL" sz="1700" dirty="0" smtClean="0"/>
              <a:t> input </a:t>
            </a:r>
            <a:r>
              <a:rPr lang="nl-NL" sz="1700" dirty="0" err="1" smtClean="0"/>
              <a:t>from</a:t>
            </a:r>
            <a:r>
              <a:rPr lang="nl-NL" sz="1700" dirty="0" smtClean="0"/>
              <a:t> M. </a:t>
            </a:r>
            <a:r>
              <a:rPr lang="nl-NL" sz="1700" dirty="0"/>
              <a:t>Bajko, G. D’Angelo, H. </a:t>
            </a:r>
            <a:r>
              <a:rPr lang="nl-NL" sz="1700" dirty="0" smtClean="0"/>
              <a:t>Bajas, G. Dib, O. Ditsch, C. Giloux, L. Fiscarelli, F. Savary, M. Strychalski and </a:t>
            </a:r>
            <a:r>
              <a:rPr lang="nl-NL" sz="1700" dirty="0" err="1" smtClean="0"/>
              <a:t>others</a:t>
            </a:r>
            <a:endParaRPr lang="en-GB" sz="17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482178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Review of </a:t>
            </a:r>
            <a:r>
              <a:rPr lang="nl-NL" dirty="0" err="1" smtClean="0"/>
              <a:t>the</a:t>
            </a:r>
            <a:r>
              <a:rPr lang="nl-NL" dirty="0" smtClean="0"/>
              <a:t> 11T </a:t>
            </a:r>
            <a:r>
              <a:rPr lang="nl-NL" dirty="0" err="1" smtClean="0"/>
              <a:t>dipoles</a:t>
            </a:r>
            <a:r>
              <a:rPr lang="nl-NL" dirty="0" smtClean="0"/>
              <a:t> at Collimator </a:t>
            </a:r>
            <a:r>
              <a:rPr lang="nl-NL" dirty="0" err="1" smtClean="0"/>
              <a:t>Section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HL-LHC, </a:t>
            </a:r>
          </a:p>
          <a:p>
            <a:r>
              <a:rPr lang="nl-NL" dirty="0" smtClean="0"/>
              <a:t>6-8 April 2016, CERN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Test </a:t>
            </a:r>
            <a:r>
              <a:rPr lang="nl-NL" dirty="0" err="1"/>
              <a:t>bench</a:t>
            </a:r>
            <a:r>
              <a:rPr lang="nl-NL" dirty="0"/>
              <a:t> </a:t>
            </a:r>
            <a:r>
              <a:rPr lang="nl-NL" dirty="0" err="1" smtClean="0"/>
              <a:t>modifications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1219202"/>
            <a:ext cx="7200360" cy="4906963"/>
          </a:xfrm>
        </p:spPr>
        <p:txBody>
          <a:bodyPr>
            <a:normAutofit lnSpcReduction="10000"/>
          </a:bodyPr>
          <a:lstStyle/>
          <a:p>
            <a:r>
              <a:rPr lang="nl-NL" sz="2000" dirty="0"/>
              <a:t>Instrumentation</a:t>
            </a:r>
          </a:p>
          <a:p>
            <a:pPr lvl="1"/>
            <a:r>
              <a:rPr lang="nl-NL" sz="1600" dirty="0"/>
              <a:t>40 – 50  </a:t>
            </a:r>
            <a:r>
              <a:rPr lang="nl-NL" sz="1600" dirty="0" err="1"/>
              <a:t>vtaps</a:t>
            </a:r>
            <a:r>
              <a:rPr lang="nl-NL" sz="1600" dirty="0"/>
              <a:t> </a:t>
            </a:r>
            <a:r>
              <a:rPr lang="nl-NL" sz="1600" dirty="0" err="1"/>
              <a:t>wires</a:t>
            </a:r>
            <a:r>
              <a:rPr lang="nl-NL" sz="1600" dirty="0"/>
              <a:t> </a:t>
            </a:r>
            <a:r>
              <a:rPr lang="nl-NL" sz="1600" dirty="0" err="1"/>
              <a:t>from</a:t>
            </a:r>
            <a:r>
              <a:rPr lang="nl-NL" sz="1600" dirty="0"/>
              <a:t> 2 MBH units </a:t>
            </a:r>
            <a:r>
              <a:rPr lang="nl-NL" sz="1600" dirty="0" err="1"/>
              <a:t>assembly</a:t>
            </a:r>
            <a:endParaRPr lang="nl-NL" sz="1600" dirty="0"/>
          </a:p>
          <a:p>
            <a:r>
              <a:rPr lang="nl-NL" sz="2000" dirty="0" err="1"/>
              <a:t>Quench</a:t>
            </a:r>
            <a:r>
              <a:rPr lang="nl-NL" sz="2000" dirty="0"/>
              <a:t> </a:t>
            </a:r>
            <a:r>
              <a:rPr lang="nl-NL" sz="2000" dirty="0" err="1"/>
              <a:t>heater</a:t>
            </a:r>
            <a:r>
              <a:rPr lang="nl-NL" sz="2000" dirty="0"/>
              <a:t> circuits: </a:t>
            </a:r>
          </a:p>
          <a:p>
            <a:pPr lvl="1"/>
            <a:r>
              <a:rPr lang="nl-NL" sz="1600" dirty="0"/>
              <a:t>4 in MB, 8 in single unit MBH and 16 in </a:t>
            </a:r>
            <a:r>
              <a:rPr lang="nl-NL" sz="1600" dirty="0" err="1"/>
              <a:t>two</a:t>
            </a:r>
            <a:r>
              <a:rPr lang="nl-NL" sz="1600" dirty="0"/>
              <a:t> units MBH.</a:t>
            </a:r>
          </a:p>
          <a:p>
            <a:pPr lvl="1"/>
            <a:r>
              <a:rPr lang="nl-NL" sz="1600" dirty="0" err="1"/>
              <a:t>Higher</a:t>
            </a:r>
            <a:r>
              <a:rPr lang="nl-NL" sz="1600" dirty="0"/>
              <a:t> </a:t>
            </a:r>
            <a:r>
              <a:rPr lang="nl-NL" sz="1600" dirty="0" err="1"/>
              <a:t>current</a:t>
            </a:r>
            <a:r>
              <a:rPr lang="nl-NL" sz="1600" dirty="0"/>
              <a:t> rating</a:t>
            </a:r>
          </a:p>
          <a:p>
            <a:r>
              <a:rPr lang="nl-NL" sz="2000" dirty="0" err="1"/>
              <a:t>Quench</a:t>
            </a:r>
            <a:r>
              <a:rPr lang="nl-NL" sz="2000" dirty="0"/>
              <a:t> </a:t>
            </a:r>
            <a:r>
              <a:rPr lang="nl-NL" sz="2000" dirty="0" err="1"/>
              <a:t>detection</a:t>
            </a:r>
            <a:r>
              <a:rPr lang="nl-NL" sz="2000" dirty="0"/>
              <a:t> system</a:t>
            </a:r>
          </a:p>
          <a:p>
            <a:pPr lvl="1"/>
            <a:r>
              <a:rPr lang="nl-NL" sz="1600" dirty="0"/>
              <a:t>New QDS in development </a:t>
            </a:r>
            <a:r>
              <a:rPr lang="nl-NL" sz="1600" dirty="0" err="1"/>
              <a:t>for</a:t>
            </a:r>
            <a:r>
              <a:rPr lang="nl-NL" sz="1600" dirty="0"/>
              <a:t> </a:t>
            </a:r>
            <a:r>
              <a:rPr lang="nl-NL" sz="1600" dirty="0" err="1"/>
              <a:t>the</a:t>
            </a:r>
            <a:r>
              <a:rPr lang="nl-NL" sz="1600" dirty="0"/>
              <a:t> </a:t>
            </a:r>
            <a:r>
              <a:rPr lang="nl-NL" sz="1600" dirty="0" err="1"/>
              <a:t>quench</a:t>
            </a:r>
            <a:r>
              <a:rPr lang="nl-NL" sz="1600" dirty="0"/>
              <a:t> </a:t>
            </a:r>
            <a:r>
              <a:rPr lang="nl-NL" sz="1600" dirty="0" err="1"/>
              <a:t>detection</a:t>
            </a:r>
            <a:r>
              <a:rPr lang="nl-NL" sz="1600" dirty="0"/>
              <a:t> system. Prototype </a:t>
            </a:r>
            <a:r>
              <a:rPr lang="nl-NL" sz="1600" dirty="0" err="1"/>
              <a:t>expected</a:t>
            </a:r>
            <a:r>
              <a:rPr lang="nl-NL" sz="1600" dirty="0"/>
              <a:t> </a:t>
            </a:r>
            <a:r>
              <a:rPr lang="nl-NL" sz="1600" dirty="0" err="1"/>
              <a:t>this</a:t>
            </a:r>
            <a:r>
              <a:rPr lang="nl-NL" sz="1600" dirty="0"/>
              <a:t> </a:t>
            </a:r>
            <a:r>
              <a:rPr lang="nl-NL" sz="1600" dirty="0" err="1"/>
              <a:t>year</a:t>
            </a:r>
            <a:r>
              <a:rPr lang="nl-NL" sz="1600" dirty="0"/>
              <a:t> </a:t>
            </a:r>
            <a:r>
              <a:rPr lang="nl-NL" sz="1600" dirty="0" err="1"/>
              <a:t>with</a:t>
            </a:r>
            <a:r>
              <a:rPr lang="nl-NL" sz="1600" dirty="0"/>
              <a:t> </a:t>
            </a:r>
            <a:r>
              <a:rPr lang="nl-NL" sz="1600" dirty="0" err="1"/>
              <a:t>variable</a:t>
            </a:r>
            <a:r>
              <a:rPr lang="nl-NL" sz="1600" dirty="0"/>
              <a:t> </a:t>
            </a:r>
            <a:r>
              <a:rPr lang="nl-NL" sz="1600" dirty="0" err="1"/>
              <a:t>detection</a:t>
            </a:r>
            <a:r>
              <a:rPr lang="nl-NL" sz="1600" dirty="0"/>
              <a:t> </a:t>
            </a:r>
            <a:r>
              <a:rPr lang="nl-NL" sz="1600" dirty="0" err="1"/>
              <a:t>thresholds</a:t>
            </a:r>
            <a:r>
              <a:rPr lang="nl-NL" sz="1600" dirty="0"/>
              <a:t> </a:t>
            </a:r>
            <a:r>
              <a:rPr lang="nl-NL" sz="1700" dirty="0"/>
              <a:t>(</a:t>
            </a:r>
            <a:r>
              <a:rPr lang="nl-NL" sz="1700" dirty="0" err="1"/>
              <a:t>see</a:t>
            </a:r>
            <a:r>
              <a:rPr lang="nl-NL" sz="1700" dirty="0"/>
              <a:t> </a:t>
            </a:r>
            <a:r>
              <a:rPr lang="nl-NL" sz="1700" dirty="0" err="1"/>
              <a:t>HiLumi</a:t>
            </a:r>
            <a:r>
              <a:rPr lang="nl-NL" sz="1700" dirty="0"/>
              <a:t> circuit review </a:t>
            </a:r>
            <a:r>
              <a:rPr lang="nl-NL" sz="1700" dirty="0" err="1"/>
              <a:t>by</a:t>
            </a:r>
            <a:r>
              <a:rPr lang="nl-NL" sz="1700" dirty="0"/>
              <a:t> J. Steckert, </a:t>
            </a:r>
            <a:r>
              <a:rPr lang="nl-NL" sz="1700" dirty="0" err="1"/>
              <a:t>indico</a:t>
            </a:r>
            <a:r>
              <a:rPr lang="nl-NL" sz="1700" dirty="0"/>
              <a:t> 477759)</a:t>
            </a:r>
          </a:p>
          <a:p>
            <a:r>
              <a:rPr lang="nl-NL" sz="2000" dirty="0" err="1"/>
              <a:t>Quench</a:t>
            </a:r>
            <a:r>
              <a:rPr lang="nl-NL" sz="2000" dirty="0"/>
              <a:t> </a:t>
            </a:r>
            <a:r>
              <a:rPr lang="nl-NL" sz="2000" dirty="0" err="1"/>
              <a:t>Heater</a:t>
            </a:r>
            <a:r>
              <a:rPr lang="nl-NL" sz="2000" dirty="0"/>
              <a:t> Discharge units </a:t>
            </a:r>
          </a:p>
          <a:p>
            <a:pPr lvl="1"/>
            <a:r>
              <a:rPr lang="nl-NL" sz="1600" dirty="0" err="1"/>
              <a:t>Need</a:t>
            </a:r>
            <a:r>
              <a:rPr lang="nl-NL" sz="1600" dirty="0"/>
              <a:t> electronics upgrade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reduce</a:t>
            </a:r>
            <a:r>
              <a:rPr lang="nl-NL" sz="1600" dirty="0"/>
              <a:t> QH delay </a:t>
            </a:r>
            <a:r>
              <a:rPr lang="nl-NL" sz="1600" dirty="0" err="1"/>
              <a:t>from</a:t>
            </a:r>
            <a:r>
              <a:rPr lang="nl-NL" sz="1600" dirty="0"/>
              <a:t> 5 </a:t>
            </a:r>
            <a:r>
              <a:rPr lang="nl-NL" sz="1600" dirty="0" err="1"/>
              <a:t>to</a:t>
            </a:r>
            <a:r>
              <a:rPr lang="nl-NL" sz="1600" dirty="0"/>
              <a:t> &lt; 1 ms. </a:t>
            </a:r>
            <a:r>
              <a:rPr lang="nl-NL" sz="1400" dirty="0"/>
              <a:t>(TE-MPE)</a:t>
            </a:r>
            <a:endParaRPr lang="nl-NL" sz="1600" dirty="0"/>
          </a:p>
          <a:p>
            <a:pPr lvl="1"/>
            <a:r>
              <a:rPr lang="nl-NL" sz="1600" dirty="0" err="1"/>
              <a:t>Need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handle 150 A </a:t>
            </a:r>
            <a:r>
              <a:rPr lang="nl-NL" sz="1600" dirty="0" err="1"/>
              <a:t>during</a:t>
            </a:r>
            <a:r>
              <a:rPr lang="nl-NL" sz="1600" dirty="0"/>
              <a:t> discharge </a:t>
            </a:r>
            <a:r>
              <a:rPr lang="nl-NL" sz="1600" dirty="0" err="1"/>
              <a:t>from</a:t>
            </a:r>
            <a:r>
              <a:rPr lang="nl-NL" sz="1600" dirty="0"/>
              <a:t> ± 450 V </a:t>
            </a:r>
            <a:r>
              <a:rPr lang="nl-NL" sz="1600" dirty="0" err="1"/>
              <a:t>with</a:t>
            </a:r>
            <a:r>
              <a:rPr lang="nl-NL" sz="1600" dirty="0"/>
              <a:t> 7 </a:t>
            </a:r>
            <a:r>
              <a:rPr lang="nl-NL" sz="1600" dirty="0" err="1"/>
              <a:t>mF</a:t>
            </a:r>
            <a:r>
              <a:rPr lang="nl-NL" sz="1600" dirty="0"/>
              <a:t> of </a:t>
            </a:r>
            <a:r>
              <a:rPr lang="nl-NL" sz="1600" dirty="0" err="1"/>
              <a:t>capacitance</a:t>
            </a:r>
            <a:endParaRPr lang="nl-NL" sz="1600" dirty="0"/>
          </a:p>
          <a:p>
            <a:r>
              <a:rPr lang="nl-NL" sz="2000" dirty="0" err="1"/>
              <a:t>Request</a:t>
            </a:r>
            <a:r>
              <a:rPr lang="nl-NL" sz="1600" dirty="0"/>
              <a:t> (</a:t>
            </a:r>
            <a:r>
              <a:rPr lang="nl-NL" sz="1600" dirty="0" err="1"/>
              <a:t>see</a:t>
            </a:r>
            <a:r>
              <a:rPr lang="nl-NL" sz="1600" dirty="0"/>
              <a:t> </a:t>
            </a:r>
            <a:r>
              <a:rPr lang="nl-NL" sz="1600" dirty="0" err="1"/>
              <a:t>presentation</a:t>
            </a:r>
            <a:r>
              <a:rPr lang="nl-NL" sz="1600" dirty="0"/>
              <a:t> S. Yammine) </a:t>
            </a:r>
            <a:r>
              <a:rPr lang="nl-NL" sz="2000" dirty="0" err="1"/>
              <a:t>to</a:t>
            </a:r>
            <a:r>
              <a:rPr lang="nl-NL" sz="2000" dirty="0"/>
              <a:t> test </a:t>
            </a:r>
            <a:r>
              <a:rPr lang="nl-NL" sz="2000" dirty="0" err="1"/>
              <a:t>the</a:t>
            </a:r>
            <a:r>
              <a:rPr lang="nl-NL" sz="2000" dirty="0"/>
              <a:t> trim power converter in </a:t>
            </a:r>
            <a:r>
              <a:rPr lang="nl-NL" sz="2000" dirty="0" err="1"/>
              <a:t>combination</a:t>
            </a:r>
            <a:r>
              <a:rPr lang="nl-NL" sz="2000" dirty="0"/>
              <a:t>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main</a:t>
            </a:r>
            <a:r>
              <a:rPr lang="nl-NL" sz="2000" dirty="0"/>
              <a:t> power converter. Test goal and type </a:t>
            </a:r>
            <a:r>
              <a:rPr lang="nl-NL" sz="2000" dirty="0" err="1"/>
              <a:t>under</a:t>
            </a:r>
            <a:r>
              <a:rPr lang="nl-NL" sz="2000" dirty="0"/>
              <a:t> </a:t>
            </a:r>
            <a:r>
              <a:rPr lang="nl-NL" sz="2000" dirty="0" err="1"/>
              <a:t>discussion</a:t>
            </a:r>
            <a:r>
              <a:rPr lang="nl-NL" sz="2000" dirty="0"/>
              <a:t>.</a:t>
            </a:r>
          </a:p>
          <a:p>
            <a:endParaRPr lang="nl-NL" sz="2000" dirty="0"/>
          </a:p>
          <a:p>
            <a:pPr lvl="1"/>
            <a:endParaRPr lang="nl-NL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4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Test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bench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readiness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lvl="1"/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SM18 test station</a:t>
            </a:r>
            <a:endParaRPr lang="nl-NL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Modifications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benches</a:t>
            </a:r>
            <a:endParaRPr lang="nl-NL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Hardware </a:t>
            </a:r>
            <a:r>
              <a:rPr lang="nl-NL" dirty="0" err="1">
                <a:solidFill>
                  <a:schemeClr val="tx1"/>
                </a:solidFill>
              </a:rPr>
              <a:t>commissioning</a:t>
            </a:r>
            <a:r>
              <a:rPr lang="nl-NL" dirty="0">
                <a:solidFill>
                  <a:schemeClr val="tx1"/>
                </a:solidFill>
              </a:rPr>
              <a:t> in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LHC</a:t>
            </a:r>
          </a:p>
          <a:p>
            <a:pPr lvl="1"/>
            <a:r>
              <a:rPr lang="nl-NL" dirty="0" err="1">
                <a:solidFill>
                  <a:schemeClr val="tx1"/>
                </a:solidFill>
              </a:rPr>
              <a:t>Individual</a:t>
            </a:r>
            <a:r>
              <a:rPr lang="nl-NL" dirty="0">
                <a:solidFill>
                  <a:schemeClr val="tx1"/>
                </a:solidFill>
              </a:rPr>
              <a:t> system tests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Circuit tests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Acceptance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 tests in SM18</a:t>
            </a:r>
          </a:p>
          <a:p>
            <a:pPr lvl="1"/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Prototype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testing</a:t>
            </a:r>
            <a:endParaRPr lang="nl-NL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Baseline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 series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cold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powering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 tests.</a:t>
            </a:r>
            <a:endParaRPr lang="nl-NL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Documentation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for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acceptance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tests and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quality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assurance</a:t>
            </a:r>
            <a:endParaRPr lang="nl-NL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88688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LHC: </a:t>
            </a:r>
            <a:r>
              <a:rPr lang="nl-NL" dirty="0" err="1" smtClean="0"/>
              <a:t>Individual</a:t>
            </a:r>
            <a:r>
              <a:rPr lang="nl-NL" dirty="0" smtClean="0"/>
              <a:t> System Tests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174695"/>
            <a:ext cx="3960000" cy="4906963"/>
          </a:xfrm>
        </p:spPr>
        <p:txBody>
          <a:bodyPr>
            <a:normAutofit/>
          </a:bodyPr>
          <a:lstStyle/>
          <a:p>
            <a:r>
              <a:rPr lang="nl-NL" sz="2000" dirty="0"/>
              <a:t>Tests and </a:t>
            </a:r>
            <a:r>
              <a:rPr lang="nl-NL" sz="2000" dirty="0" err="1"/>
              <a:t>documentation</a:t>
            </a:r>
            <a:r>
              <a:rPr lang="nl-NL" sz="2000" dirty="0"/>
              <a:t> </a:t>
            </a:r>
            <a:r>
              <a:rPr lang="nl-NL" sz="2000" dirty="0" err="1"/>
              <a:t>by</a:t>
            </a:r>
            <a:r>
              <a:rPr lang="nl-NL" sz="2000" dirty="0"/>
              <a:t> </a:t>
            </a:r>
            <a:r>
              <a:rPr lang="nl-NL" sz="2000" dirty="0" err="1"/>
              <a:t>ElQA</a:t>
            </a:r>
            <a:r>
              <a:rPr lang="nl-NL" sz="2000" dirty="0"/>
              <a:t>, </a:t>
            </a:r>
            <a:r>
              <a:rPr lang="nl-NL" sz="2000" dirty="0" err="1"/>
              <a:t>see</a:t>
            </a:r>
            <a:r>
              <a:rPr lang="nl-NL" sz="2000" dirty="0"/>
              <a:t> EDMS 788197 and QPS teams</a:t>
            </a:r>
            <a:endParaRPr lang="en-GB" sz="2000" dirty="0"/>
          </a:p>
          <a:p>
            <a:r>
              <a:rPr lang="nl-NL" sz="2000" dirty="0"/>
              <a:t>Major updates in 2013, </a:t>
            </a:r>
            <a:r>
              <a:rPr lang="nl-NL" sz="2000" dirty="0" err="1"/>
              <a:t>see</a:t>
            </a:r>
            <a:r>
              <a:rPr lang="nl-NL" sz="2000" dirty="0"/>
              <a:t> </a:t>
            </a:r>
            <a:r>
              <a:rPr lang="nl-NL" sz="2000" dirty="0" err="1"/>
              <a:t>also</a:t>
            </a:r>
            <a:r>
              <a:rPr lang="nl-NL" sz="2000" dirty="0"/>
              <a:t> </a:t>
            </a:r>
            <a:r>
              <a:rPr lang="nl-NL" sz="2000" dirty="0" err="1"/>
              <a:t>presentation</a:t>
            </a:r>
            <a:r>
              <a:rPr lang="nl-NL" sz="2000" dirty="0"/>
              <a:t> in TE-TM, EDMS </a:t>
            </a:r>
            <a:r>
              <a:rPr lang="en-GB" sz="2000" dirty="0"/>
              <a:t>1250945</a:t>
            </a:r>
          </a:p>
          <a:p>
            <a:r>
              <a:rPr lang="nl-NL" sz="2000" dirty="0" err="1"/>
              <a:t>Currently</a:t>
            </a:r>
            <a:r>
              <a:rPr lang="nl-NL" sz="2000" dirty="0"/>
              <a:t> </a:t>
            </a:r>
            <a:r>
              <a:rPr lang="nl-NL" sz="2000" dirty="0" err="1"/>
              <a:t>used</a:t>
            </a:r>
            <a:r>
              <a:rPr lang="nl-NL" sz="2000" dirty="0"/>
              <a:t> in </a:t>
            </a:r>
            <a:r>
              <a:rPr lang="nl-NL" sz="2000" dirty="0" err="1"/>
              <a:t>the</a:t>
            </a:r>
            <a:r>
              <a:rPr lang="nl-NL" sz="2000" dirty="0"/>
              <a:t> LHC circuits</a:t>
            </a:r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01740">
            <a:off x="4494399" y="1221117"/>
            <a:ext cx="4188594" cy="5830601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618420"/>
              </p:ext>
            </p:extLst>
          </p:nvPr>
        </p:nvGraphicFramePr>
        <p:xfrm>
          <a:off x="101370" y="3762374"/>
          <a:ext cx="3938951" cy="23469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30478"/>
                <a:gridCol w="3108473"/>
              </a:tblGrid>
              <a:tr h="171280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Test name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171280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ORC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err="1" smtClean="0"/>
                        <a:t>Ohmic</a:t>
                      </a:r>
                      <a:r>
                        <a:rPr lang="nl-NL" sz="1400" baseline="0" dirty="0" smtClean="0"/>
                        <a:t> </a:t>
                      </a:r>
                      <a:r>
                        <a:rPr lang="nl-NL" sz="1400" baseline="0" dirty="0" err="1" smtClean="0"/>
                        <a:t>Resistance</a:t>
                      </a:r>
                      <a:r>
                        <a:rPr lang="nl-NL" sz="1400" baseline="0" dirty="0" smtClean="0"/>
                        <a:t> Circuit</a:t>
                      </a:r>
                      <a:endParaRPr lang="en-GB" sz="1400" dirty="0"/>
                    </a:p>
                  </a:txBody>
                  <a:tcPr/>
                </a:tc>
              </a:tr>
              <a:tr h="171280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HVQ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High Voltage </a:t>
                      </a:r>
                      <a:r>
                        <a:rPr lang="nl-NL" sz="1400" dirty="0" err="1" smtClean="0"/>
                        <a:t>Qualification</a:t>
                      </a:r>
                      <a:endParaRPr lang="en-GB" sz="1400" dirty="0"/>
                    </a:p>
                  </a:txBody>
                  <a:tcPr/>
                </a:tc>
              </a:tr>
              <a:tr h="171280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TFM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Transfer </a:t>
                      </a:r>
                      <a:r>
                        <a:rPr lang="nl-NL" sz="1400" dirty="0" err="1" smtClean="0"/>
                        <a:t>Function</a:t>
                      </a:r>
                      <a:r>
                        <a:rPr lang="nl-NL" sz="1400" dirty="0" smtClean="0"/>
                        <a:t> </a:t>
                      </a:r>
                      <a:r>
                        <a:rPr lang="nl-NL" sz="1400" dirty="0" err="1" smtClean="0"/>
                        <a:t>Measurement</a:t>
                      </a:r>
                      <a:endParaRPr lang="en-GB" sz="1400" dirty="0"/>
                    </a:p>
                  </a:txBody>
                  <a:tcPr/>
                </a:tc>
              </a:tr>
              <a:tr h="171280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ICC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Instrumentation</a:t>
                      </a:r>
                      <a:r>
                        <a:rPr lang="nl-NL" sz="1400" baseline="0" dirty="0" smtClean="0"/>
                        <a:t> </a:t>
                      </a:r>
                      <a:r>
                        <a:rPr lang="nl-NL" sz="1400" baseline="0" dirty="0" err="1" smtClean="0"/>
                        <a:t>Continuity</a:t>
                      </a:r>
                      <a:r>
                        <a:rPr lang="nl-NL" sz="1400" baseline="0" dirty="0" smtClean="0"/>
                        <a:t> Check</a:t>
                      </a:r>
                      <a:endParaRPr lang="en-GB" sz="1400" dirty="0"/>
                    </a:p>
                  </a:txBody>
                  <a:tcPr/>
                </a:tc>
              </a:tr>
              <a:tr h="171280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DPC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Diode</a:t>
                      </a:r>
                      <a:r>
                        <a:rPr lang="nl-NL" sz="1400" baseline="0" dirty="0" smtClean="0"/>
                        <a:t> </a:t>
                      </a:r>
                      <a:r>
                        <a:rPr lang="nl-NL" sz="1400" baseline="0" dirty="0" err="1" smtClean="0"/>
                        <a:t>Polarity</a:t>
                      </a:r>
                      <a:r>
                        <a:rPr lang="nl-NL" sz="1400" baseline="0" dirty="0" smtClean="0"/>
                        <a:t> Check</a:t>
                      </a:r>
                      <a:endParaRPr lang="en-GB" sz="1400" dirty="0"/>
                    </a:p>
                  </a:txBody>
                  <a:tcPr/>
                </a:tc>
              </a:tr>
              <a:tr h="171280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MIC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Magnet Instrumentation Check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9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LHC: </a:t>
            </a:r>
            <a:r>
              <a:rPr lang="nl-NL" dirty="0" err="1"/>
              <a:t>Individual</a:t>
            </a:r>
            <a:r>
              <a:rPr lang="nl-NL" dirty="0"/>
              <a:t> System Tests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Instrumentation check</a:t>
            </a:r>
          </a:p>
          <a:p>
            <a:pPr lvl="1"/>
            <a:r>
              <a:rPr lang="nl-NL" dirty="0" smtClean="0"/>
              <a:t>Voltage tap </a:t>
            </a:r>
            <a:r>
              <a:rPr lang="nl-NL" dirty="0" err="1" smtClean="0"/>
              <a:t>verification</a:t>
            </a:r>
            <a:r>
              <a:rPr lang="nl-NL" dirty="0" smtClean="0"/>
              <a:t>, </a:t>
            </a:r>
            <a:r>
              <a:rPr lang="nl-NL" dirty="0" err="1" smtClean="0"/>
              <a:t>magnet</a:t>
            </a:r>
            <a:r>
              <a:rPr lang="nl-NL" dirty="0" smtClean="0"/>
              <a:t> </a:t>
            </a:r>
            <a:r>
              <a:rPr lang="nl-NL" dirty="0" err="1" smtClean="0"/>
              <a:t>resistance</a:t>
            </a:r>
            <a:r>
              <a:rPr lang="nl-NL" dirty="0" smtClean="0"/>
              <a:t> </a:t>
            </a:r>
            <a:r>
              <a:rPr lang="nl-NL" dirty="0" err="1" smtClean="0"/>
              <a:t>measured</a:t>
            </a:r>
            <a:r>
              <a:rPr lang="nl-NL" dirty="0" smtClean="0"/>
              <a:t>.</a:t>
            </a:r>
          </a:p>
          <a:p>
            <a:r>
              <a:rPr lang="nl-NL" dirty="0" smtClean="0"/>
              <a:t>HV test QH </a:t>
            </a:r>
            <a:r>
              <a:rPr lang="nl-NL" dirty="0" err="1" smtClean="0"/>
              <a:t>vs</a:t>
            </a:r>
            <a:r>
              <a:rPr lang="nl-NL" dirty="0" smtClean="0"/>
              <a:t> </a:t>
            </a:r>
            <a:r>
              <a:rPr lang="nl-NL" dirty="0" err="1" smtClean="0"/>
              <a:t>Coil+ground</a:t>
            </a:r>
            <a:endParaRPr lang="nl-NL" dirty="0" smtClean="0"/>
          </a:p>
          <a:p>
            <a:pPr lvl="1"/>
            <a:r>
              <a:rPr lang="nl-NL" dirty="0" smtClean="0"/>
              <a:t>600 V at 300 K</a:t>
            </a:r>
          </a:p>
          <a:p>
            <a:pPr lvl="1"/>
            <a:r>
              <a:rPr lang="nl-NL" dirty="0" smtClean="0"/>
              <a:t>2 kV at 1.9 K</a:t>
            </a:r>
          </a:p>
          <a:p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heater</a:t>
            </a:r>
            <a:r>
              <a:rPr lang="nl-NL" dirty="0" smtClean="0"/>
              <a:t> </a:t>
            </a:r>
            <a:r>
              <a:rPr lang="nl-NL" dirty="0" err="1" smtClean="0"/>
              <a:t>resistance</a:t>
            </a:r>
            <a:r>
              <a:rPr lang="nl-NL" dirty="0" smtClean="0"/>
              <a:t> tests</a:t>
            </a:r>
          </a:p>
          <a:p>
            <a:r>
              <a:rPr lang="nl-NL" dirty="0"/>
              <a:t>QPS tests</a:t>
            </a:r>
          </a:p>
          <a:p>
            <a:pPr lvl="1"/>
            <a:r>
              <a:rPr lang="nl-NL" dirty="0" smtClean="0"/>
              <a:t>Discharge voltage 200 V in </a:t>
            </a:r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heaters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Changes </a:t>
            </a:r>
            <a:r>
              <a:rPr lang="nl-NL" dirty="0" err="1" smtClean="0"/>
              <a:t>with</a:t>
            </a:r>
            <a:r>
              <a:rPr lang="nl-NL" dirty="0" smtClean="0"/>
              <a:t> 11T MBH </a:t>
            </a:r>
            <a:r>
              <a:rPr lang="nl-NL" dirty="0" err="1" smtClean="0"/>
              <a:t>magnets</a:t>
            </a:r>
            <a:endParaRPr lang="nl-NL" dirty="0" smtClean="0"/>
          </a:p>
          <a:p>
            <a:pPr lvl="1"/>
            <a:r>
              <a:rPr lang="nl-NL" dirty="0" smtClean="0"/>
              <a:t>More QH circuits, more </a:t>
            </a:r>
            <a:r>
              <a:rPr lang="nl-NL" dirty="0" err="1" smtClean="0"/>
              <a:t>vtaps</a:t>
            </a:r>
            <a:r>
              <a:rPr lang="nl-NL" dirty="0" smtClean="0"/>
              <a:t>, but </a:t>
            </a:r>
            <a:r>
              <a:rPr lang="nl-NL" dirty="0" err="1" smtClean="0"/>
              <a:t>same</a:t>
            </a:r>
            <a:r>
              <a:rPr lang="nl-NL" dirty="0" smtClean="0"/>
              <a:t> tests</a:t>
            </a:r>
          </a:p>
          <a:p>
            <a:pPr lvl="1"/>
            <a:r>
              <a:rPr lang="nl-NL" dirty="0" smtClean="0"/>
              <a:t>Trim circuit </a:t>
            </a:r>
            <a:r>
              <a:rPr lang="nl-NL" dirty="0" err="1" smtClean="0"/>
              <a:t>to</a:t>
            </a:r>
            <a:r>
              <a:rPr lang="nl-NL" dirty="0" smtClean="0"/>
              <a:t> test in </a:t>
            </a:r>
            <a:r>
              <a:rPr lang="nl-NL" dirty="0" err="1" smtClean="0"/>
              <a:t>addition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03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nl-NL" dirty="0" smtClean="0"/>
              <a:t>LHC: Circuit tests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900002"/>
            <a:ext cx="7920000" cy="4906963"/>
          </a:xfrm>
        </p:spPr>
        <p:txBody>
          <a:bodyPr>
            <a:normAutofit/>
          </a:bodyPr>
          <a:lstStyle/>
          <a:p>
            <a:r>
              <a:rPr lang="nl-NL" sz="2000" dirty="0"/>
              <a:t>HV test at 1.9 K at </a:t>
            </a:r>
            <a:r>
              <a:rPr lang="nl-NL" sz="2000" dirty="0" err="1"/>
              <a:t>cold</a:t>
            </a:r>
            <a:r>
              <a:rPr lang="nl-NL" sz="2000" dirty="0"/>
              <a:t> </a:t>
            </a:r>
            <a:r>
              <a:rPr lang="nl-NL" sz="2000" dirty="0" err="1"/>
              <a:t>from</a:t>
            </a:r>
            <a:r>
              <a:rPr lang="nl-NL" sz="2000" dirty="0"/>
              <a:t> </a:t>
            </a:r>
            <a:r>
              <a:rPr lang="nl-NL" sz="2000" dirty="0" err="1"/>
              <a:t>magnet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ground</a:t>
            </a:r>
            <a:r>
              <a:rPr lang="nl-NL" sz="2000" dirty="0"/>
              <a:t> at 2.1 kV. </a:t>
            </a:r>
          </a:p>
          <a:p>
            <a:pPr lvl="1"/>
            <a:r>
              <a:rPr lang="nl-NL" sz="1600" dirty="0"/>
              <a:t>MP3 </a:t>
            </a:r>
            <a:r>
              <a:rPr lang="nl-NL" sz="1600" dirty="0" err="1"/>
              <a:t>requests</a:t>
            </a:r>
            <a:r>
              <a:rPr lang="nl-NL" sz="1600" dirty="0"/>
              <a:t> no changes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this</a:t>
            </a:r>
            <a:r>
              <a:rPr lang="nl-NL" sz="1600" dirty="0"/>
              <a:t> </a:t>
            </a:r>
            <a:r>
              <a:rPr lang="nl-NL" sz="1600" dirty="0" err="1"/>
              <a:t>value</a:t>
            </a:r>
            <a:r>
              <a:rPr lang="nl-NL" sz="1050" dirty="0"/>
              <a:t> </a:t>
            </a:r>
            <a:r>
              <a:rPr lang="nl-NL" sz="1600" dirty="0"/>
              <a:t>(</a:t>
            </a:r>
            <a:r>
              <a:rPr lang="nl-NL" sz="1600" dirty="0" err="1"/>
              <a:t>see</a:t>
            </a:r>
            <a:r>
              <a:rPr lang="nl-NL" sz="1600" dirty="0"/>
              <a:t> Verweij in HL-LHC circuit review, </a:t>
            </a:r>
            <a:r>
              <a:rPr lang="nl-NL" sz="1600" dirty="0" err="1"/>
              <a:t>indico</a:t>
            </a:r>
            <a:r>
              <a:rPr lang="nl-NL" sz="1600" dirty="0"/>
              <a:t> 477759)</a:t>
            </a:r>
          </a:p>
          <a:p>
            <a:r>
              <a:rPr lang="nl-NL" sz="2000" dirty="0"/>
              <a:t>Powering tests up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I</a:t>
            </a:r>
            <a:r>
              <a:rPr lang="nl-NL" sz="2000" baseline="-25000" dirty="0" err="1"/>
              <a:t>nominal</a:t>
            </a:r>
            <a:r>
              <a:rPr lang="nl-NL" sz="2000" dirty="0"/>
              <a:t> + 100 A.</a:t>
            </a:r>
          </a:p>
          <a:p>
            <a:r>
              <a:rPr lang="nl-NL" sz="2000" dirty="0"/>
              <a:t>Hardware </a:t>
            </a:r>
            <a:r>
              <a:rPr lang="nl-NL" sz="2000" dirty="0" err="1"/>
              <a:t>commissioning</a:t>
            </a:r>
            <a:r>
              <a:rPr lang="nl-NL" sz="2000" dirty="0"/>
              <a:t> procedures </a:t>
            </a:r>
            <a:r>
              <a:rPr lang="nl-NL" sz="2000" dirty="0" err="1"/>
              <a:t>by</a:t>
            </a:r>
            <a:r>
              <a:rPr lang="nl-NL" sz="2000" dirty="0"/>
              <a:t> MP3: EDMS </a:t>
            </a:r>
            <a:r>
              <a:rPr lang="en-GB" sz="2000" dirty="0"/>
              <a:t>874713.</a:t>
            </a:r>
          </a:p>
          <a:p>
            <a:r>
              <a:rPr lang="nl-NL" sz="2000" dirty="0" err="1"/>
              <a:t>Splice</a:t>
            </a:r>
            <a:r>
              <a:rPr lang="nl-NL" sz="2000" dirty="0"/>
              <a:t> </a:t>
            </a:r>
            <a:r>
              <a:rPr lang="nl-NL" sz="2000" dirty="0" err="1"/>
              <a:t>mapping</a:t>
            </a:r>
            <a:r>
              <a:rPr lang="nl-NL" sz="2000" dirty="0"/>
              <a:t> at 1.9 K at high </a:t>
            </a:r>
            <a:r>
              <a:rPr lang="nl-NL" sz="2000" dirty="0" err="1"/>
              <a:t>current</a:t>
            </a:r>
            <a:r>
              <a:rPr lang="nl-NL" sz="2000" dirty="0"/>
              <a:t> </a:t>
            </a:r>
            <a:r>
              <a:rPr lang="nl-NL" sz="2000" dirty="0" err="1"/>
              <a:t>specifically</a:t>
            </a:r>
            <a:r>
              <a:rPr lang="nl-NL" sz="2000" dirty="0"/>
              <a:t> </a:t>
            </a:r>
            <a:r>
              <a:rPr lang="nl-NL" sz="2000" dirty="0" err="1"/>
              <a:t>for</a:t>
            </a:r>
            <a:r>
              <a:rPr lang="nl-NL" sz="2000" dirty="0"/>
              <a:t> bus bar </a:t>
            </a:r>
            <a:r>
              <a:rPr lang="nl-NL" sz="2000" dirty="0" err="1"/>
              <a:t>segments</a:t>
            </a:r>
            <a:r>
              <a:rPr lang="nl-NL" sz="2000" dirty="0"/>
              <a:t>.</a:t>
            </a:r>
          </a:p>
          <a:p>
            <a:r>
              <a:rPr lang="nl-NL" sz="2000" dirty="0"/>
              <a:t>Test of </a:t>
            </a:r>
            <a:r>
              <a:rPr lang="nl-NL" sz="2000" dirty="0" err="1"/>
              <a:t>protection</a:t>
            </a:r>
            <a:r>
              <a:rPr lang="nl-NL" sz="2000" dirty="0"/>
              <a:t> systems and </a:t>
            </a:r>
            <a:r>
              <a:rPr lang="nl-NL" sz="2000" dirty="0" err="1"/>
              <a:t>powering</a:t>
            </a:r>
            <a:r>
              <a:rPr lang="nl-NL" sz="2000" dirty="0"/>
              <a:t> </a:t>
            </a:r>
            <a:r>
              <a:rPr lang="nl-NL" sz="2000" dirty="0" err="1"/>
              <a:t>interlocks</a:t>
            </a:r>
            <a:r>
              <a:rPr lang="nl-NL" sz="2000" dirty="0"/>
              <a:t>.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en-GB" sz="20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312989" y="2742012"/>
            <a:ext cx="2751680" cy="4269673"/>
          </a:xfrm>
          <a:prstGeom prst="rect">
            <a:avLst/>
          </a:prstGeom>
        </p:spPr>
      </p:pic>
      <p:sp>
        <p:nvSpPr>
          <p:cNvPr id="9" name="Content Placeholder 4"/>
          <p:cNvSpPr txBox="1">
            <a:spLocks/>
          </p:cNvSpPr>
          <p:nvPr/>
        </p:nvSpPr>
        <p:spPr>
          <a:xfrm>
            <a:off x="642673" y="3861048"/>
            <a:ext cx="3743785" cy="249530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 err="1"/>
              <a:t>Main</a:t>
            </a:r>
            <a:r>
              <a:rPr lang="nl-NL" sz="2000" dirty="0"/>
              <a:t> change in circuit test </a:t>
            </a:r>
            <a:r>
              <a:rPr lang="nl-NL" sz="2000" dirty="0" err="1"/>
              <a:t>linked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trim, </a:t>
            </a:r>
            <a:r>
              <a:rPr lang="nl-NL" sz="2000" dirty="0" err="1"/>
              <a:t>see</a:t>
            </a:r>
            <a:r>
              <a:rPr lang="nl-NL" sz="2000" dirty="0"/>
              <a:t> </a:t>
            </a:r>
            <a:r>
              <a:rPr lang="nl-NL" sz="2000" dirty="0" err="1"/>
              <a:t>presentation</a:t>
            </a:r>
            <a:r>
              <a:rPr lang="nl-NL" sz="2000" dirty="0"/>
              <a:t> S. Yammine. </a:t>
            </a:r>
            <a:r>
              <a:rPr lang="nl-NL" sz="2000" dirty="0" err="1"/>
              <a:t>Additional</a:t>
            </a:r>
            <a:r>
              <a:rPr lang="nl-NL" sz="2000" dirty="0"/>
              <a:t> </a:t>
            </a:r>
            <a:r>
              <a:rPr lang="nl-NL" sz="2000" dirty="0" err="1"/>
              <a:t>cycles</a:t>
            </a:r>
            <a:r>
              <a:rPr lang="nl-NL" sz="2000" dirty="0"/>
              <a:t> </a:t>
            </a:r>
            <a:r>
              <a:rPr lang="nl-NL" sz="2000" dirty="0" err="1"/>
              <a:t>may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added</a:t>
            </a:r>
            <a:r>
              <a:rPr lang="nl-NL" sz="2000" dirty="0"/>
              <a:t>. </a:t>
            </a:r>
          </a:p>
          <a:p>
            <a:r>
              <a:rPr lang="nl-NL" sz="2000" i="1" dirty="0"/>
              <a:t>Using trim </a:t>
            </a:r>
            <a:r>
              <a:rPr lang="nl-NL" sz="2000" i="1" dirty="0" err="1"/>
              <a:t>one</a:t>
            </a:r>
            <a:r>
              <a:rPr lang="nl-NL" sz="2000" i="1" dirty="0"/>
              <a:t> </a:t>
            </a:r>
            <a:r>
              <a:rPr lang="nl-NL" sz="2000" i="1" dirty="0" err="1"/>
              <a:t>could</a:t>
            </a:r>
            <a:r>
              <a:rPr lang="nl-NL" sz="2000" i="1" dirty="0"/>
              <a:t> </a:t>
            </a:r>
            <a:r>
              <a:rPr lang="nl-NL" sz="2000" i="1" dirty="0" err="1"/>
              <a:t>imagine</a:t>
            </a:r>
            <a:r>
              <a:rPr lang="nl-NL" sz="2000" i="1" dirty="0"/>
              <a:t> ‘overtraining’ </a:t>
            </a:r>
            <a:r>
              <a:rPr lang="nl-NL" sz="2000" i="1" dirty="0" err="1"/>
              <a:t>the</a:t>
            </a:r>
            <a:r>
              <a:rPr lang="nl-NL" sz="2000" i="1" dirty="0"/>
              <a:t> MBH 250 A more </a:t>
            </a:r>
            <a:r>
              <a:rPr lang="nl-NL" sz="2000" i="1" dirty="0" err="1"/>
              <a:t>compared</a:t>
            </a:r>
            <a:r>
              <a:rPr lang="nl-NL" sz="2000" i="1" dirty="0"/>
              <a:t> </a:t>
            </a:r>
            <a:r>
              <a:rPr lang="nl-NL" sz="2000" i="1" dirty="0" err="1"/>
              <a:t>to</a:t>
            </a:r>
            <a:r>
              <a:rPr lang="nl-NL" sz="2000" i="1" dirty="0"/>
              <a:t> </a:t>
            </a:r>
            <a:r>
              <a:rPr lang="nl-NL" sz="2000" i="1" dirty="0" err="1"/>
              <a:t>the</a:t>
            </a:r>
            <a:r>
              <a:rPr lang="nl-NL" sz="2000" i="1" dirty="0"/>
              <a:t> rest of </a:t>
            </a:r>
            <a:r>
              <a:rPr lang="nl-NL" sz="2000" i="1" dirty="0" err="1"/>
              <a:t>the</a:t>
            </a:r>
            <a:r>
              <a:rPr lang="nl-NL" sz="2000" i="1" dirty="0"/>
              <a:t> circuit.</a:t>
            </a:r>
            <a:endParaRPr lang="en-GB" sz="2000" i="1" dirty="0"/>
          </a:p>
          <a:p>
            <a:endParaRPr lang="en-GB" sz="2000" dirty="0"/>
          </a:p>
          <a:p>
            <a:endParaRPr lang="en-GB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5007424" y="3435386"/>
            <a:ext cx="15840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200" dirty="0"/>
              <a:t>MP3: EDMS </a:t>
            </a:r>
            <a:r>
              <a:rPr lang="en-GB" sz="1200" dirty="0"/>
              <a:t>874713</a:t>
            </a:r>
          </a:p>
        </p:txBody>
      </p:sp>
    </p:spTree>
    <p:extLst>
      <p:ext uri="{BB962C8B-B14F-4D97-AF65-F5344CB8AC3E}">
        <p14:creationId xmlns:p14="http://schemas.microsoft.com/office/powerpoint/2010/main" val="415453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Test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bench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readiness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lvl="1"/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SM18 test station</a:t>
            </a:r>
            <a:endParaRPr lang="nl-NL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Modifications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benches</a:t>
            </a:r>
            <a:endParaRPr lang="nl-NL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nl-NL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Hardware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commissioning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LHC</a:t>
            </a:r>
          </a:p>
          <a:p>
            <a:pPr lvl="1"/>
            <a:r>
              <a:rPr lang="nl-NL" dirty="0" err="1">
                <a:solidFill>
                  <a:schemeClr val="bg1">
                    <a:lumMod val="65000"/>
                  </a:schemeClr>
                </a:solidFill>
              </a:rPr>
              <a:t>Individual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 system tests</a:t>
            </a:r>
          </a:p>
          <a:p>
            <a:pPr lvl="1"/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Circuit tests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tx1"/>
                </a:solidFill>
              </a:rPr>
              <a:t>Acceptance</a:t>
            </a:r>
            <a:r>
              <a:rPr lang="nl-NL" dirty="0" smtClean="0">
                <a:solidFill>
                  <a:schemeClr val="tx1"/>
                </a:solidFill>
              </a:rPr>
              <a:t> tests in SM18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Prototype </a:t>
            </a:r>
            <a:r>
              <a:rPr lang="nl-NL" dirty="0" err="1" smtClean="0">
                <a:solidFill>
                  <a:schemeClr val="tx1"/>
                </a:solidFill>
              </a:rPr>
              <a:t>testing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Baseline </a:t>
            </a:r>
            <a:r>
              <a:rPr lang="nl-NL" dirty="0" err="1" smtClean="0">
                <a:solidFill>
                  <a:schemeClr val="tx1"/>
                </a:solidFill>
              </a:rPr>
              <a:t>for</a:t>
            </a:r>
            <a:r>
              <a:rPr lang="nl-NL" dirty="0" smtClean="0">
                <a:solidFill>
                  <a:schemeClr val="tx1"/>
                </a:solidFill>
              </a:rPr>
              <a:t> series </a:t>
            </a:r>
            <a:r>
              <a:rPr lang="nl-NL" dirty="0" err="1" smtClean="0">
                <a:solidFill>
                  <a:schemeClr val="tx1"/>
                </a:solidFill>
              </a:rPr>
              <a:t>cold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powering</a:t>
            </a:r>
            <a:r>
              <a:rPr lang="nl-NL" dirty="0" smtClean="0">
                <a:solidFill>
                  <a:schemeClr val="tx1"/>
                </a:solidFill>
              </a:rPr>
              <a:t> tests.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Documentation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for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acceptance</a:t>
            </a:r>
            <a:r>
              <a:rPr lang="nl-NL" dirty="0">
                <a:solidFill>
                  <a:schemeClr val="tx1"/>
                </a:solidFill>
              </a:rPr>
              <a:t> tests and </a:t>
            </a:r>
            <a:r>
              <a:rPr lang="nl-NL" dirty="0" err="1">
                <a:solidFill>
                  <a:schemeClr val="tx1"/>
                </a:solidFill>
              </a:rPr>
              <a:t>quality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assurance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41152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Prototype </a:t>
            </a:r>
            <a:r>
              <a:rPr lang="nl-NL" dirty="0" err="1" smtClean="0"/>
              <a:t>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Feedback on </a:t>
            </a:r>
            <a:r>
              <a:rPr lang="nl-NL" b="1" dirty="0" err="1" smtClean="0"/>
              <a:t>magnet</a:t>
            </a:r>
            <a:r>
              <a:rPr lang="nl-NL" b="1" dirty="0" smtClean="0"/>
              <a:t> performance </a:t>
            </a:r>
            <a:r>
              <a:rPr lang="nl-NL" dirty="0" err="1" smtClean="0"/>
              <a:t>needs</a:t>
            </a:r>
            <a:r>
              <a:rPr lang="nl-NL" dirty="0" smtClean="0"/>
              <a:t> </a:t>
            </a:r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localization</a:t>
            </a:r>
            <a:r>
              <a:rPr lang="nl-NL" dirty="0" smtClean="0"/>
              <a:t>. </a:t>
            </a:r>
          </a:p>
          <a:p>
            <a:pPr lvl="1"/>
            <a:r>
              <a:rPr lang="nl-NL" dirty="0" err="1" smtClean="0"/>
              <a:t>Much</a:t>
            </a:r>
            <a:r>
              <a:rPr lang="nl-NL" dirty="0" smtClean="0"/>
              <a:t> </a:t>
            </a:r>
            <a:r>
              <a:rPr lang="nl-NL" dirty="0" err="1" smtClean="0"/>
              <a:t>less</a:t>
            </a:r>
            <a:r>
              <a:rPr lang="nl-NL" dirty="0" smtClean="0"/>
              <a:t> voltage taps in prototype </a:t>
            </a:r>
            <a:r>
              <a:rPr lang="nl-NL" dirty="0" err="1" smtClean="0"/>
              <a:t>than</a:t>
            </a:r>
            <a:r>
              <a:rPr lang="nl-NL" dirty="0" smtClean="0"/>
              <a:t> in model </a:t>
            </a:r>
            <a:r>
              <a:rPr lang="nl-NL" dirty="0" err="1" smtClean="0"/>
              <a:t>coils</a:t>
            </a:r>
            <a:endParaRPr lang="nl-NL" dirty="0" smtClean="0"/>
          </a:p>
          <a:p>
            <a:pPr lvl="1"/>
            <a:r>
              <a:rPr lang="nl-NL" dirty="0" err="1" smtClean="0"/>
              <a:t>Longitudinal</a:t>
            </a:r>
            <a:r>
              <a:rPr lang="nl-NL" dirty="0" smtClean="0"/>
              <a:t> </a:t>
            </a:r>
            <a:r>
              <a:rPr lang="nl-NL" dirty="0" err="1" smtClean="0"/>
              <a:t>localization</a:t>
            </a:r>
            <a:r>
              <a:rPr lang="nl-NL" dirty="0" smtClean="0"/>
              <a:t> </a:t>
            </a:r>
            <a:r>
              <a:rPr lang="nl-NL" dirty="0" err="1" smtClean="0"/>
              <a:t>using</a:t>
            </a:r>
            <a:r>
              <a:rPr lang="nl-NL" dirty="0" smtClean="0"/>
              <a:t> </a:t>
            </a:r>
            <a:r>
              <a:rPr lang="nl-NL" dirty="0" err="1" smtClean="0"/>
              <a:t>magnetic</a:t>
            </a:r>
            <a:r>
              <a:rPr lang="nl-NL" dirty="0" smtClean="0"/>
              <a:t> </a:t>
            </a:r>
            <a:r>
              <a:rPr lang="nl-NL" dirty="0" err="1" smtClean="0"/>
              <a:t>measurement</a:t>
            </a:r>
            <a:r>
              <a:rPr lang="nl-NL" dirty="0" smtClean="0"/>
              <a:t> </a:t>
            </a:r>
            <a:r>
              <a:rPr lang="nl-NL" dirty="0" err="1" smtClean="0"/>
              <a:t>shaft</a:t>
            </a:r>
            <a:r>
              <a:rPr lang="nl-NL" dirty="0" smtClean="0"/>
              <a:t> as </a:t>
            </a:r>
            <a:r>
              <a:rPr lang="nl-NL" dirty="0" err="1" smtClean="0"/>
              <a:t>pickup</a:t>
            </a:r>
            <a:r>
              <a:rPr lang="nl-NL" dirty="0" smtClean="0"/>
              <a:t> </a:t>
            </a:r>
            <a:r>
              <a:rPr lang="nl-NL" dirty="0" err="1" smtClean="0"/>
              <a:t>coils</a:t>
            </a:r>
            <a:endParaRPr lang="nl-NL" dirty="0" smtClean="0"/>
          </a:p>
          <a:p>
            <a:pPr lvl="1"/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methods</a:t>
            </a:r>
            <a:r>
              <a:rPr lang="nl-NL" dirty="0" smtClean="0"/>
              <a:t> of </a:t>
            </a:r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localization</a:t>
            </a:r>
            <a:r>
              <a:rPr lang="nl-NL" dirty="0" smtClean="0"/>
              <a:t> </a:t>
            </a:r>
            <a:r>
              <a:rPr lang="nl-NL" dirty="0" err="1" smtClean="0"/>
              <a:t>may</a:t>
            </a:r>
            <a:r>
              <a:rPr lang="nl-NL" dirty="0" smtClean="0"/>
              <a:t> </a:t>
            </a:r>
            <a:r>
              <a:rPr lang="nl-NL" dirty="0" err="1" smtClean="0"/>
              <a:t>still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discussed</a:t>
            </a:r>
            <a:r>
              <a:rPr lang="nl-NL" dirty="0" smtClean="0"/>
              <a:t>.</a:t>
            </a:r>
            <a:endParaRPr lang="en-GB" dirty="0" smtClean="0"/>
          </a:p>
          <a:p>
            <a:pPr lvl="1"/>
            <a:endParaRPr lang="nl-NL" dirty="0"/>
          </a:p>
          <a:p>
            <a:r>
              <a:rPr lang="nl-NL" dirty="0" smtClean="0"/>
              <a:t>Feedback on </a:t>
            </a:r>
            <a:r>
              <a:rPr lang="nl-NL" dirty="0" err="1" smtClean="0"/>
              <a:t>correlation</a:t>
            </a:r>
            <a:r>
              <a:rPr lang="nl-NL" dirty="0" smtClean="0"/>
              <a:t> of </a:t>
            </a:r>
            <a:r>
              <a:rPr lang="nl-NL" dirty="0" err="1" smtClean="0"/>
              <a:t>magnetics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warm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cold</a:t>
            </a:r>
            <a:r>
              <a:rPr lang="nl-NL" dirty="0" smtClean="0"/>
              <a:t> </a:t>
            </a:r>
            <a:r>
              <a:rPr lang="nl-NL" dirty="0" err="1" smtClean="0"/>
              <a:t>measurements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b="1" dirty="0" err="1" smtClean="0"/>
              <a:t>magnetic</a:t>
            </a:r>
            <a:r>
              <a:rPr lang="nl-NL" b="1" dirty="0" smtClean="0"/>
              <a:t> </a:t>
            </a:r>
            <a:r>
              <a:rPr lang="nl-NL" b="1" dirty="0" err="1" smtClean="0"/>
              <a:t>measurements</a:t>
            </a:r>
            <a:r>
              <a:rPr lang="nl-NL" dirty="0" smtClean="0"/>
              <a:t>.  </a:t>
            </a:r>
          </a:p>
          <a:p>
            <a:endParaRPr lang="nl-NL" dirty="0" smtClean="0"/>
          </a:p>
          <a:p>
            <a:r>
              <a:rPr lang="nl-NL" dirty="0" smtClean="0"/>
              <a:t>No full research program </a:t>
            </a:r>
            <a:r>
              <a:rPr lang="nl-NL" dirty="0" err="1" smtClean="0"/>
              <a:t>established</a:t>
            </a:r>
            <a:r>
              <a:rPr lang="nl-NL" dirty="0" smtClean="0"/>
              <a:t> </a:t>
            </a:r>
            <a:r>
              <a:rPr lang="nl-NL" dirty="0" err="1" smtClean="0"/>
              <a:t>yet</a:t>
            </a:r>
            <a:r>
              <a:rPr lang="nl-NL" dirty="0" smtClean="0"/>
              <a:t>, but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include</a:t>
            </a:r>
            <a:r>
              <a:rPr lang="nl-NL" dirty="0" smtClean="0"/>
              <a:t>: </a:t>
            </a:r>
          </a:p>
          <a:p>
            <a:pPr lvl="1"/>
            <a:r>
              <a:rPr lang="nl-NL" dirty="0" err="1"/>
              <a:t>Protection</a:t>
            </a:r>
            <a:r>
              <a:rPr lang="nl-NL" dirty="0"/>
              <a:t> </a:t>
            </a:r>
            <a:r>
              <a:rPr lang="nl-NL" dirty="0" smtClean="0"/>
              <a:t>studies like Minimum </a:t>
            </a:r>
            <a:r>
              <a:rPr lang="nl-NL" dirty="0" err="1"/>
              <a:t>Q</a:t>
            </a:r>
            <a:r>
              <a:rPr lang="nl-NL" dirty="0" err="1" smtClean="0"/>
              <a:t>uench</a:t>
            </a:r>
            <a:r>
              <a:rPr lang="nl-NL" dirty="0" smtClean="0"/>
              <a:t> Energy, QH </a:t>
            </a:r>
            <a:r>
              <a:rPr lang="nl-NL" dirty="0" err="1" smtClean="0"/>
              <a:t>redundancy</a:t>
            </a:r>
            <a:r>
              <a:rPr lang="nl-NL" dirty="0" smtClean="0"/>
              <a:t> tests, training up </a:t>
            </a:r>
            <a:r>
              <a:rPr lang="nl-NL" dirty="0" err="1" smtClean="0"/>
              <a:t>to</a:t>
            </a:r>
            <a:r>
              <a:rPr lang="nl-NL" dirty="0" smtClean="0"/>
              <a:t> limit,  etc.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07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MB-series baseline </a:t>
            </a:r>
            <a:r>
              <a:rPr lang="nl-NL" dirty="0" err="1" smtClean="0"/>
              <a:t>cold</a:t>
            </a:r>
            <a:r>
              <a:rPr lang="nl-NL" dirty="0" smtClean="0"/>
              <a:t> </a:t>
            </a:r>
            <a:r>
              <a:rPr lang="nl-NL" dirty="0" err="1" smtClean="0"/>
              <a:t>acceptance</a:t>
            </a:r>
            <a:r>
              <a:rPr lang="nl-NL" dirty="0" smtClean="0"/>
              <a:t>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7920000" cy="5591646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/>
              <a:t>Warm tests in SM18 </a:t>
            </a:r>
            <a:r>
              <a:rPr lang="nl-NL" sz="2400" dirty="0" err="1"/>
              <a:t>after</a:t>
            </a:r>
            <a:r>
              <a:rPr lang="nl-NL" sz="2400" dirty="0"/>
              <a:t> transport</a:t>
            </a:r>
          </a:p>
          <a:p>
            <a:pPr lvl="1"/>
            <a:r>
              <a:rPr lang="nl-NL" sz="1800" dirty="0"/>
              <a:t>HV test at 600 V</a:t>
            </a:r>
          </a:p>
          <a:p>
            <a:pPr lvl="1"/>
            <a:r>
              <a:rPr lang="nl-NL" sz="1800" dirty="0" err="1"/>
              <a:t>Preparation</a:t>
            </a:r>
            <a:r>
              <a:rPr lang="nl-NL" sz="1800" dirty="0"/>
              <a:t> and test of </a:t>
            </a:r>
            <a:r>
              <a:rPr lang="nl-NL" sz="1800" dirty="0" err="1"/>
              <a:t>electrical</a:t>
            </a:r>
            <a:r>
              <a:rPr lang="nl-NL" sz="1800" dirty="0"/>
              <a:t> </a:t>
            </a:r>
            <a:r>
              <a:rPr lang="nl-NL" sz="1800" dirty="0" err="1"/>
              <a:t>connections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test station</a:t>
            </a:r>
          </a:p>
          <a:p>
            <a:pPr lvl="1"/>
            <a:r>
              <a:rPr lang="nl-NL" sz="1800" dirty="0"/>
              <a:t>QH discharge at </a:t>
            </a:r>
            <a:r>
              <a:rPr lang="nl-NL" sz="1800" dirty="0" err="1"/>
              <a:t>T</a:t>
            </a:r>
            <a:r>
              <a:rPr lang="nl-NL" sz="1800" baseline="-25000" dirty="0" err="1"/>
              <a:t>room</a:t>
            </a:r>
            <a:r>
              <a:rPr lang="nl-NL" sz="1800" dirty="0"/>
              <a:t> + </a:t>
            </a:r>
            <a:r>
              <a:rPr lang="nl-NL" sz="1800" dirty="0" err="1"/>
              <a:t>resistance</a:t>
            </a:r>
            <a:r>
              <a:rPr lang="nl-NL" sz="1800" dirty="0"/>
              <a:t> </a:t>
            </a:r>
            <a:r>
              <a:rPr lang="nl-NL" sz="1800" dirty="0" err="1"/>
              <a:t>measurement</a:t>
            </a:r>
            <a:endParaRPr lang="nl-NL" sz="1800" baseline="-25000" dirty="0"/>
          </a:p>
          <a:p>
            <a:pPr lvl="1"/>
            <a:r>
              <a:rPr lang="nl-NL" sz="1800" dirty="0" err="1"/>
              <a:t>Coil</a:t>
            </a:r>
            <a:r>
              <a:rPr lang="nl-NL" sz="1800" dirty="0"/>
              <a:t> </a:t>
            </a:r>
            <a:r>
              <a:rPr lang="nl-NL" sz="1800" dirty="0" err="1"/>
              <a:t>resistance</a:t>
            </a:r>
            <a:r>
              <a:rPr lang="nl-NL" sz="1800" dirty="0"/>
              <a:t> </a:t>
            </a:r>
            <a:r>
              <a:rPr lang="nl-NL" sz="1800" dirty="0" err="1"/>
              <a:t>measurements</a:t>
            </a:r>
            <a:endParaRPr lang="nl-NL" sz="1800" dirty="0"/>
          </a:p>
          <a:p>
            <a:pPr lvl="1"/>
            <a:r>
              <a:rPr lang="nl-NL" sz="1800" dirty="0"/>
              <a:t>HV test </a:t>
            </a:r>
            <a:r>
              <a:rPr lang="nl-NL" sz="1800" dirty="0" err="1"/>
              <a:t>after</a:t>
            </a:r>
            <a:r>
              <a:rPr lang="nl-NL" sz="1800" dirty="0"/>
              <a:t> </a:t>
            </a:r>
            <a:r>
              <a:rPr lang="nl-NL" sz="1800" dirty="0" err="1"/>
              <a:t>connection</a:t>
            </a:r>
            <a:r>
              <a:rPr lang="nl-NL" sz="1800" dirty="0"/>
              <a:t> at 300 K at 600 V.</a:t>
            </a:r>
          </a:p>
          <a:p>
            <a:pPr lvl="1"/>
            <a:r>
              <a:rPr lang="nl-NL" sz="1800" dirty="0" err="1"/>
              <a:t>Leak</a:t>
            </a:r>
            <a:r>
              <a:rPr lang="nl-NL" sz="1800" dirty="0"/>
              <a:t> tests</a:t>
            </a:r>
          </a:p>
          <a:p>
            <a:pPr lvl="1"/>
            <a:endParaRPr lang="nl-NL" sz="1800" dirty="0"/>
          </a:p>
          <a:p>
            <a:r>
              <a:rPr lang="nl-NL" sz="2400" dirty="0" err="1"/>
              <a:t>Cold</a:t>
            </a:r>
            <a:r>
              <a:rPr lang="nl-NL" sz="2400" dirty="0"/>
              <a:t> tests, </a:t>
            </a:r>
            <a:r>
              <a:rPr lang="nl-NL" sz="2400" dirty="0" err="1"/>
              <a:t>current</a:t>
            </a:r>
            <a:r>
              <a:rPr lang="nl-NL" sz="2400" dirty="0"/>
              <a:t> </a:t>
            </a:r>
            <a:r>
              <a:rPr lang="nl-NL" sz="2400" dirty="0" err="1"/>
              <a:t>situation</a:t>
            </a:r>
            <a:endParaRPr lang="nl-NL" sz="2400" dirty="0"/>
          </a:p>
          <a:p>
            <a:pPr lvl="1"/>
            <a:r>
              <a:rPr lang="nl-NL" sz="1800" dirty="0"/>
              <a:t>HV test at 1.9 K liquid at 3.1 kV</a:t>
            </a:r>
          </a:p>
          <a:p>
            <a:pPr lvl="1"/>
            <a:r>
              <a:rPr lang="nl-NL" sz="1800" dirty="0"/>
              <a:t>Re-check of </a:t>
            </a:r>
            <a:r>
              <a:rPr lang="nl-NL" sz="1800" dirty="0" err="1"/>
              <a:t>all</a:t>
            </a:r>
            <a:r>
              <a:rPr lang="nl-NL" sz="1800" dirty="0"/>
              <a:t> </a:t>
            </a:r>
            <a:r>
              <a:rPr lang="nl-NL" sz="1800" dirty="0" err="1"/>
              <a:t>instrumentation</a:t>
            </a:r>
            <a:r>
              <a:rPr lang="nl-NL" sz="1800" dirty="0"/>
              <a:t>, QH and </a:t>
            </a:r>
            <a:r>
              <a:rPr lang="nl-NL" sz="1800" dirty="0" err="1"/>
              <a:t>protection</a:t>
            </a:r>
            <a:r>
              <a:rPr lang="nl-NL" sz="1800" dirty="0"/>
              <a:t> cards. </a:t>
            </a:r>
          </a:p>
          <a:p>
            <a:pPr lvl="1"/>
            <a:r>
              <a:rPr lang="nl-NL" sz="1800" dirty="0"/>
              <a:t>Powering </a:t>
            </a:r>
            <a:r>
              <a:rPr lang="nl-NL" sz="1800" dirty="0" err="1"/>
              <a:t>to</a:t>
            </a:r>
            <a:r>
              <a:rPr lang="nl-NL" sz="1800" dirty="0"/>
              <a:t> ultimate </a:t>
            </a:r>
            <a:r>
              <a:rPr lang="nl-NL" sz="1800" dirty="0" err="1"/>
              <a:t>current</a:t>
            </a:r>
            <a:r>
              <a:rPr lang="nl-NL" sz="1800" dirty="0"/>
              <a:t> of 12.85 </a:t>
            </a:r>
            <a:r>
              <a:rPr lang="nl-NL" sz="1800" dirty="0" err="1"/>
              <a:t>kA</a:t>
            </a:r>
            <a:r>
              <a:rPr lang="nl-NL" sz="1800" dirty="0"/>
              <a:t>, </a:t>
            </a:r>
            <a:r>
              <a:rPr lang="nl-NL" sz="1800" dirty="0" err="1"/>
              <a:t>flattop</a:t>
            </a:r>
            <a:r>
              <a:rPr lang="nl-NL" sz="1800" dirty="0"/>
              <a:t> test of 4 </a:t>
            </a:r>
            <a:r>
              <a:rPr lang="nl-NL" sz="1800" dirty="0" err="1"/>
              <a:t>to</a:t>
            </a:r>
            <a:r>
              <a:rPr lang="nl-NL" sz="1800" dirty="0"/>
              <a:t> 8 </a:t>
            </a:r>
            <a:r>
              <a:rPr lang="nl-NL" sz="1800" dirty="0" err="1"/>
              <a:t>hours</a:t>
            </a:r>
            <a:r>
              <a:rPr lang="nl-NL" sz="1800" dirty="0"/>
              <a:t>.</a:t>
            </a:r>
          </a:p>
          <a:p>
            <a:pPr lvl="1"/>
            <a:r>
              <a:rPr lang="nl-NL" sz="1800" dirty="0" err="1"/>
              <a:t>Cold</a:t>
            </a:r>
            <a:r>
              <a:rPr lang="nl-NL" sz="1800" dirty="0"/>
              <a:t> </a:t>
            </a:r>
            <a:r>
              <a:rPr lang="nl-NL" sz="1800" dirty="0" err="1"/>
              <a:t>magnetic</a:t>
            </a:r>
            <a:r>
              <a:rPr lang="nl-NL" sz="1800" dirty="0"/>
              <a:t> </a:t>
            </a:r>
            <a:r>
              <a:rPr lang="nl-NL" sz="1800" dirty="0" err="1"/>
              <a:t>measurements</a:t>
            </a:r>
            <a:r>
              <a:rPr lang="nl-NL" sz="1800" dirty="0"/>
              <a:t> </a:t>
            </a:r>
            <a:r>
              <a:rPr lang="nl-NL" sz="1800" b="1" dirty="0"/>
              <a:t>are </a:t>
            </a:r>
            <a:r>
              <a:rPr lang="nl-NL" sz="1800" b="1" dirty="0" err="1"/>
              <a:t>not</a:t>
            </a:r>
            <a:r>
              <a:rPr lang="nl-NL" sz="1800" dirty="0"/>
              <a:t> part of standard </a:t>
            </a:r>
            <a:r>
              <a:rPr lang="nl-NL" sz="1800" dirty="0" err="1"/>
              <a:t>qualification</a:t>
            </a:r>
            <a:r>
              <a:rPr lang="nl-NL" sz="1800" dirty="0"/>
              <a:t> </a:t>
            </a:r>
            <a:r>
              <a:rPr lang="nl-NL" sz="1800" dirty="0" smtClean="0"/>
              <a:t>tests. For 11 T </a:t>
            </a:r>
            <a:r>
              <a:rPr lang="nl-NL" sz="1800" dirty="0" err="1" smtClean="0"/>
              <a:t>magnets</a:t>
            </a:r>
            <a:r>
              <a:rPr lang="nl-NL" sz="1800" dirty="0" smtClean="0"/>
              <a:t> </a:t>
            </a:r>
            <a:r>
              <a:rPr lang="nl-NL" sz="1800" dirty="0" err="1" smtClean="0"/>
              <a:t>it</a:t>
            </a:r>
            <a:r>
              <a:rPr lang="nl-NL" sz="1800" dirty="0" smtClean="0"/>
              <a:t> is </a:t>
            </a:r>
            <a:r>
              <a:rPr lang="nl-NL" sz="1800" dirty="0" err="1" smtClean="0"/>
              <a:t>planned</a:t>
            </a:r>
            <a:r>
              <a:rPr lang="nl-NL" sz="1800" dirty="0" smtClean="0"/>
              <a:t> </a:t>
            </a:r>
            <a:r>
              <a:rPr lang="nl-NL" sz="1800" dirty="0" err="1" smtClean="0"/>
              <a:t>to</a:t>
            </a:r>
            <a:r>
              <a:rPr lang="nl-NL" sz="1800" dirty="0" smtClean="0"/>
              <a:t> have </a:t>
            </a:r>
            <a:r>
              <a:rPr lang="nl-NL" sz="1800" dirty="0" err="1" smtClean="0"/>
              <a:t>cold</a:t>
            </a:r>
            <a:r>
              <a:rPr lang="nl-NL" sz="1800" dirty="0" smtClean="0"/>
              <a:t> </a:t>
            </a:r>
            <a:r>
              <a:rPr lang="nl-NL" sz="1800" dirty="0" err="1" smtClean="0"/>
              <a:t>magnetic</a:t>
            </a:r>
            <a:r>
              <a:rPr lang="nl-NL" sz="1800" dirty="0" smtClean="0"/>
              <a:t> </a:t>
            </a:r>
            <a:r>
              <a:rPr lang="nl-NL" sz="1800" dirty="0" err="1" smtClean="0"/>
              <a:t>measurements</a:t>
            </a:r>
            <a:r>
              <a:rPr lang="nl-NL" sz="1800" dirty="0"/>
              <a:t> </a:t>
            </a:r>
            <a:r>
              <a:rPr lang="nl-NL" sz="1800" dirty="0" err="1" smtClean="0"/>
              <a:t>for</a:t>
            </a:r>
            <a:r>
              <a:rPr lang="nl-NL" sz="1800" dirty="0" smtClean="0"/>
              <a:t> </a:t>
            </a:r>
            <a:r>
              <a:rPr lang="nl-NL" sz="1800" dirty="0" err="1" smtClean="0"/>
              <a:t>all</a:t>
            </a:r>
            <a:r>
              <a:rPr lang="nl-NL" sz="1800" dirty="0" smtClean="0"/>
              <a:t> </a:t>
            </a:r>
            <a:r>
              <a:rPr lang="nl-NL" sz="1800" dirty="0" err="1" smtClean="0"/>
              <a:t>magnets</a:t>
            </a:r>
            <a:r>
              <a:rPr lang="nl-NL" sz="1800" dirty="0" smtClean="0"/>
              <a:t>.</a:t>
            </a:r>
            <a:endParaRPr lang="nl-NL" sz="1800" dirty="0"/>
          </a:p>
          <a:p>
            <a:pPr lvl="1"/>
            <a:r>
              <a:rPr lang="nl-NL" sz="1800" dirty="0" err="1"/>
              <a:t>Internal</a:t>
            </a:r>
            <a:r>
              <a:rPr lang="nl-NL" sz="1800" dirty="0"/>
              <a:t> </a:t>
            </a:r>
            <a:r>
              <a:rPr lang="nl-NL" sz="1800" dirty="0" err="1"/>
              <a:t>resistance</a:t>
            </a:r>
            <a:r>
              <a:rPr lang="nl-NL" sz="1800" dirty="0"/>
              <a:t> </a:t>
            </a:r>
            <a:r>
              <a:rPr lang="nl-NL" sz="1800" dirty="0" err="1" smtClean="0"/>
              <a:t>measurements</a:t>
            </a:r>
            <a:endParaRPr lang="nl-NL" sz="1800" dirty="0" smtClean="0"/>
          </a:p>
          <a:p>
            <a:pPr lvl="1"/>
            <a:endParaRPr lang="nl-NL" sz="1800" dirty="0"/>
          </a:p>
          <a:p>
            <a:r>
              <a:rPr lang="nl-NL" sz="2200" dirty="0" smtClean="0"/>
              <a:t>New </a:t>
            </a:r>
            <a:r>
              <a:rPr lang="nl-NL" sz="2200" dirty="0"/>
              <a:t>tests</a:t>
            </a:r>
          </a:p>
          <a:p>
            <a:pPr lvl="1"/>
            <a:r>
              <a:rPr lang="nl-NL" sz="1800" dirty="0"/>
              <a:t>Trim lead </a:t>
            </a:r>
            <a:r>
              <a:rPr lang="nl-NL" sz="1800" dirty="0" err="1"/>
              <a:t>powering</a:t>
            </a:r>
            <a:r>
              <a:rPr lang="nl-NL" sz="1800" dirty="0"/>
              <a:t> test</a:t>
            </a:r>
          </a:p>
          <a:p>
            <a:pPr lvl="1"/>
            <a:endParaRPr lang="nl-NL" sz="1800" dirty="0"/>
          </a:p>
          <a:p>
            <a:pPr lvl="1"/>
            <a:endParaRPr lang="nl-NL" sz="1800" dirty="0"/>
          </a:p>
          <a:p>
            <a:pPr lvl="1"/>
            <a:endParaRPr lang="nl-NL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97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High Voltage </a:t>
            </a:r>
            <a:r>
              <a:rPr lang="nl-NL" dirty="0" err="1" smtClean="0"/>
              <a:t>Withstand</a:t>
            </a:r>
            <a:r>
              <a:rPr lang="nl-NL" dirty="0" smtClean="0"/>
              <a:t> Level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400" dirty="0"/>
              <a:t>A short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ground</a:t>
            </a:r>
            <a:r>
              <a:rPr lang="nl-NL" sz="2400" dirty="0"/>
              <a:t> is a show-stopper </a:t>
            </a:r>
            <a:r>
              <a:rPr lang="nl-NL" sz="2400" dirty="0" err="1"/>
              <a:t>for</a:t>
            </a:r>
            <a:r>
              <a:rPr lang="nl-NL" sz="2400" dirty="0"/>
              <a:t> a circuit: important test</a:t>
            </a:r>
          </a:p>
          <a:p>
            <a:r>
              <a:rPr lang="nl-NL" sz="2400" dirty="0" err="1"/>
              <a:t>Possible</a:t>
            </a:r>
            <a:r>
              <a:rPr lang="nl-NL" sz="2400" dirty="0"/>
              <a:t> test at </a:t>
            </a:r>
            <a:r>
              <a:rPr lang="nl-NL" sz="2400" dirty="0" err="1"/>
              <a:t>intermediate</a:t>
            </a:r>
            <a:r>
              <a:rPr lang="nl-NL" sz="2400" dirty="0"/>
              <a:t> </a:t>
            </a:r>
            <a:r>
              <a:rPr lang="nl-NL" sz="2400" dirty="0" err="1"/>
              <a:t>temperature</a:t>
            </a:r>
            <a:r>
              <a:rPr lang="nl-NL" sz="2400" dirty="0"/>
              <a:t> of 80 K</a:t>
            </a:r>
          </a:p>
          <a:p>
            <a:pPr lvl="1"/>
            <a:r>
              <a:rPr lang="nl-NL" sz="1800" dirty="0"/>
              <a:t>High Voltage </a:t>
            </a:r>
            <a:r>
              <a:rPr lang="nl-NL" sz="1800" dirty="0" err="1"/>
              <a:t>Withstand</a:t>
            </a:r>
            <a:r>
              <a:rPr lang="nl-NL" sz="1800" dirty="0"/>
              <a:t> Levels </a:t>
            </a:r>
            <a:r>
              <a:rPr lang="nl-NL" sz="1800" dirty="0" err="1"/>
              <a:t>Working</a:t>
            </a:r>
            <a:r>
              <a:rPr lang="nl-NL" sz="1800" dirty="0"/>
              <a:t> Group </a:t>
            </a:r>
            <a:r>
              <a:rPr lang="nl-NL" sz="1800" dirty="0" err="1"/>
              <a:t>investigates</a:t>
            </a:r>
            <a:r>
              <a:rPr lang="nl-NL" sz="1800" dirty="0"/>
              <a:t> </a:t>
            </a:r>
            <a:r>
              <a:rPr lang="nl-NL" sz="1800" dirty="0" err="1"/>
              <a:t>testing</a:t>
            </a:r>
            <a:r>
              <a:rPr lang="nl-NL" sz="1800" dirty="0"/>
              <a:t> at 80 K in He gas </a:t>
            </a:r>
            <a:r>
              <a:rPr lang="nl-NL" sz="1800" dirty="0" err="1"/>
              <a:t>to</a:t>
            </a:r>
            <a:r>
              <a:rPr lang="nl-NL" sz="1800" dirty="0"/>
              <a:t> </a:t>
            </a:r>
            <a:r>
              <a:rPr lang="nl-NL" sz="1800" dirty="0" err="1"/>
              <a:t>qualify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magnet</a:t>
            </a:r>
            <a:r>
              <a:rPr lang="nl-NL" sz="1800" dirty="0"/>
              <a:t> at </a:t>
            </a:r>
            <a:r>
              <a:rPr lang="nl-NL" sz="1800" dirty="0" err="1"/>
              <a:t>relatively</a:t>
            </a:r>
            <a:r>
              <a:rPr lang="nl-NL" sz="1800" dirty="0"/>
              <a:t> low voltage </a:t>
            </a:r>
            <a:r>
              <a:rPr lang="nl-NL" sz="1800" dirty="0" err="1"/>
              <a:t>for</a:t>
            </a:r>
            <a:r>
              <a:rPr lang="nl-NL" sz="1800" dirty="0"/>
              <a:t> a high voltage in liquid. </a:t>
            </a:r>
            <a:r>
              <a:rPr lang="nl-NL" sz="1800" dirty="0" err="1">
                <a:solidFill>
                  <a:srgbClr val="FF0000"/>
                </a:solidFill>
              </a:rPr>
              <a:t>There</a:t>
            </a:r>
            <a:r>
              <a:rPr lang="nl-NL" sz="1800" dirty="0">
                <a:solidFill>
                  <a:srgbClr val="FF0000"/>
                </a:solidFill>
              </a:rPr>
              <a:t> is no </a:t>
            </a:r>
            <a:r>
              <a:rPr lang="nl-NL" sz="1800" dirty="0" err="1">
                <a:solidFill>
                  <a:srgbClr val="FF0000"/>
                </a:solidFill>
              </a:rPr>
              <a:t>final</a:t>
            </a:r>
            <a:r>
              <a:rPr lang="nl-NL" sz="1800" dirty="0">
                <a:solidFill>
                  <a:srgbClr val="FF0000"/>
                </a:solidFill>
              </a:rPr>
              <a:t> </a:t>
            </a:r>
            <a:r>
              <a:rPr lang="nl-NL" sz="1800" dirty="0" err="1">
                <a:solidFill>
                  <a:srgbClr val="FF0000"/>
                </a:solidFill>
              </a:rPr>
              <a:t>recommedation</a:t>
            </a:r>
            <a:r>
              <a:rPr lang="nl-NL" sz="1800" dirty="0">
                <a:solidFill>
                  <a:srgbClr val="FF0000"/>
                </a:solidFill>
              </a:rPr>
              <a:t> </a:t>
            </a:r>
            <a:r>
              <a:rPr lang="nl-NL" sz="1800" dirty="0" err="1">
                <a:solidFill>
                  <a:srgbClr val="FF0000"/>
                </a:solidFill>
              </a:rPr>
              <a:t>yet</a:t>
            </a:r>
            <a:r>
              <a:rPr lang="nl-NL" sz="1800" dirty="0">
                <a:solidFill>
                  <a:srgbClr val="FF0000"/>
                </a:solidFill>
              </a:rPr>
              <a:t>.</a:t>
            </a:r>
          </a:p>
          <a:p>
            <a:pPr marL="457200" lvl="1" indent="0">
              <a:buNone/>
            </a:pPr>
            <a:r>
              <a:rPr lang="nl-NL" sz="1800" dirty="0" err="1"/>
              <a:t>Earlier</a:t>
            </a:r>
            <a:r>
              <a:rPr lang="nl-NL" sz="1800" dirty="0"/>
              <a:t> </a:t>
            </a:r>
            <a:r>
              <a:rPr lang="nl-NL" sz="1800" dirty="0" err="1"/>
              <a:t>documentation</a:t>
            </a:r>
            <a:r>
              <a:rPr lang="nl-NL" sz="1800" dirty="0"/>
              <a:t>:</a:t>
            </a:r>
          </a:p>
          <a:p>
            <a:pPr lvl="1"/>
            <a:r>
              <a:rPr lang="nl-NL" sz="1800" dirty="0"/>
              <a:t>See F. </a:t>
            </a:r>
            <a:r>
              <a:rPr lang="nl-NL" sz="1800" dirty="0" err="1"/>
              <a:t>Rodriguez</a:t>
            </a:r>
            <a:r>
              <a:rPr lang="nl-NL" sz="1800" dirty="0"/>
              <a:t>, </a:t>
            </a:r>
            <a:r>
              <a:rPr lang="en-GB" sz="1800" dirty="0"/>
              <a:t>Voltage withstand levels for electrical insulation tests, EDMS 90327</a:t>
            </a:r>
          </a:p>
          <a:p>
            <a:pPr lvl="1"/>
            <a:r>
              <a:rPr lang="nl-NL" sz="1800" dirty="0"/>
              <a:t>See P. Fessia et al.: </a:t>
            </a:r>
            <a:r>
              <a:rPr lang="nl-NL" sz="1800" dirty="0" err="1"/>
              <a:t>Guidelines</a:t>
            </a:r>
            <a:r>
              <a:rPr lang="nl-NL" sz="1800" dirty="0"/>
              <a:t> </a:t>
            </a:r>
            <a:r>
              <a:rPr lang="nl-NL" sz="1800" dirty="0" err="1"/>
              <a:t>for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insulation</a:t>
            </a:r>
            <a:r>
              <a:rPr lang="nl-NL" sz="1800" dirty="0"/>
              <a:t> design and </a:t>
            </a:r>
            <a:r>
              <a:rPr lang="nl-NL" sz="1800" dirty="0" err="1"/>
              <a:t>electrical</a:t>
            </a:r>
            <a:r>
              <a:rPr lang="nl-NL" sz="1800" dirty="0"/>
              <a:t> test of </a:t>
            </a:r>
            <a:r>
              <a:rPr lang="nl-NL" sz="1800" dirty="0" err="1"/>
              <a:t>superconducting</a:t>
            </a:r>
            <a:r>
              <a:rPr lang="nl-NL" sz="1800" dirty="0"/>
              <a:t> accelerator </a:t>
            </a:r>
            <a:r>
              <a:rPr lang="nl-NL" sz="1800" dirty="0" err="1"/>
              <a:t>magnets</a:t>
            </a:r>
            <a:r>
              <a:rPr lang="nl-NL" sz="1800" dirty="0"/>
              <a:t> </a:t>
            </a:r>
            <a:r>
              <a:rPr lang="nl-NL" sz="1800" dirty="0" err="1"/>
              <a:t>during</a:t>
            </a:r>
            <a:r>
              <a:rPr lang="nl-NL" sz="1800" dirty="0"/>
              <a:t> design, </a:t>
            </a:r>
            <a:r>
              <a:rPr lang="nl-NL" sz="1800" dirty="0" err="1"/>
              <a:t>assembly</a:t>
            </a:r>
            <a:r>
              <a:rPr lang="nl-NL" sz="1800" dirty="0"/>
              <a:t> and test </a:t>
            </a:r>
            <a:r>
              <a:rPr lang="nl-NL" sz="1800" dirty="0" err="1"/>
              <a:t>phase</a:t>
            </a:r>
            <a:r>
              <a:rPr lang="nl-NL" sz="1800" dirty="0"/>
              <a:t>,  EDMS 1264529</a:t>
            </a:r>
          </a:p>
          <a:p>
            <a:pPr lvl="1"/>
            <a:endParaRPr lang="nl-NL" sz="1400" dirty="0"/>
          </a:p>
          <a:p>
            <a:r>
              <a:rPr lang="nl-NL" sz="2400" dirty="0"/>
              <a:t>Test </a:t>
            </a:r>
            <a:r>
              <a:rPr lang="nl-NL" sz="2400" dirty="0" err="1"/>
              <a:t>bench</a:t>
            </a:r>
            <a:r>
              <a:rPr lang="nl-NL" sz="2400" dirty="0"/>
              <a:t> (</a:t>
            </a:r>
            <a:r>
              <a:rPr lang="nl-NL" sz="2400" dirty="0" err="1"/>
              <a:t>current</a:t>
            </a:r>
            <a:r>
              <a:rPr lang="nl-NL" sz="2400" dirty="0"/>
              <a:t> leads and CFB) are </a:t>
            </a:r>
            <a:r>
              <a:rPr lang="nl-NL" sz="2400" dirty="0" err="1"/>
              <a:t>designed</a:t>
            </a:r>
            <a:r>
              <a:rPr lang="nl-NL" sz="2400" dirty="0"/>
              <a:t> </a:t>
            </a:r>
            <a:r>
              <a:rPr lang="nl-NL" sz="2400" dirty="0" err="1"/>
              <a:t>for</a:t>
            </a:r>
            <a:r>
              <a:rPr lang="nl-NL" sz="2400" dirty="0"/>
              <a:t> 3.1 kV in </a:t>
            </a:r>
            <a:r>
              <a:rPr lang="nl-NL" sz="2400" dirty="0" smtClean="0"/>
              <a:t>liquid and gas </a:t>
            </a:r>
            <a:r>
              <a:rPr lang="nl-NL" sz="2400" dirty="0" err="1"/>
              <a:t>conditions</a:t>
            </a:r>
            <a:r>
              <a:rPr lang="nl-NL" sz="2400" dirty="0"/>
              <a:t>.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78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Quality</a:t>
            </a:r>
            <a:r>
              <a:rPr lang="nl-NL" dirty="0" smtClean="0"/>
              <a:t> </a:t>
            </a:r>
            <a:r>
              <a:rPr lang="nl-NL" dirty="0" err="1" smtClean="0"/>
              <a:t>assurance</a:t>
            </a:r>
            <a:r>
              <a:rPr lang="nl-NL" dirty="0" smtClean="0"/>
              <a:t> </a:t>
            </a:r>
            <a:r>
              <a:rPr lang="nl-NL" dirty="0" err="1" smtClean="0"/>
              <a:t>documentation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5103" t="22490" r="23112" b="170"/>
          <a:stretch/>
        </p:blipFill>
        <p:spPr>
          <a:xfrm>
            <a:off x="4614818" y="1760209"/>
            <a:ext cx="3898776" cy="477614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23751"/>
            <a:ext cx="4104456" cy="4906963"/>
          </a:xfrm>
        </p:spPr>
        <p:txBody>
          <a:bodyPr>
            <a:normAutofit/>
          </a:bodyPr>
          <a:lstStyle/>
          <a:p>
            <a:r>
              <a:rPr lang="nl-NL" sz="2000" dirty="0"/>
              <a:t>Direct follow-up of </a:t>
            </a:r>
            <a:r>
              <a:rPr lang="nl-NL" sz="2000" dirty="0" err="1"/>
              <a:t>production</a:t>
            </a:r>
            <a:r>
              <a:rPr lang="nl-NL" sz="2000" dirty="0"/>
              <a:t> QA, </a:t>
            </a:r>
            <a:r>
              <a:rPr lang="nl-NL" sz="2000" dirty="0" err="1"/>
              <a:t>see</a:t>
            </a:r>
            <a:r>
              <a:rPr lang="nl-NL" sz="2000" dirty="0"/>
              <a:t> </a:t>
            </a:r>
            <a:r>
              <a:rPr lang="nl-NL" sz="2000" dirty="0" err="1"/>
              <a:t>presentations</a:t>
            </a:r>
            <a:r>
              <a:rPr lang="nl-NL" sz="2000" dirty="0"/>
              <a:t> </a:t>
            </a:r>
            <a:r>
              <a:rPr lang="nl-NL" sz="2000" dirty="0" err="1"/>
              <a:t>by</a:t>
            </a:r>
            <a:r>
              <a:rPr lang="nl-NL" sz="2000" dirty="0"/>
              <a:t> R. Principe and A. Foussat</a:t>
            </a:r>
          </a:p>
          <a:p>
            <a:r>
              <a:rPr lang="nl-NL" sz="2000" dirty="0"/>
              <a:t>MTF is </a:t>
            </a:r>
            <a:r>
              <a:rPr lang="nl-NL" sz="2000" dirty="0" err="1"/>
              <a:t>the</a:t>
            </a:r>
            <a:r>
              <a:rPr lang="nl-NL" sz="2000" dirty="0"/>
              <a:t> official </a:t>
            </a:r>
            <a:r>
              <a:rPr lang="nl-NL" sz="2000" dirty="0" err="1"/>
              <a:t>place</a:t>
            </a:r>
            <a:r>
              <a:rPr lang="nl-NL" sz="2000" dirty="0"/>
              <a:t> </a:t>
            </a:r>
            <a:r>
              <a:rPr lang="nl-NL" sz="2000" dirty="0" err="1"/>
              <a:t>for</a:t>
            </a:r>
            <a:r>
              <a:rPr lang="nl-NL" sz="2000" dirty="0"/>
              <a:t> tracking manufacturing </a:t>
            </a:r>
            <a:r>
              <a:rPr lang="nl-NL" sz="2000" dirty="0" err="1"/>
              <a:t>work</a:t>
            </a:r>
            <a:r>
              <a:rPr lang="nl-NL" sz="2000" dirty="0"/>
              <a:t> flow up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cold</a:t>
            </a:r>
            <a:r>
              <a:rPr lang="nl-NL" sz="2000" dirty="0"/>
              <a:t> </a:t>
            </a:r>
            <a:r>
              <a:rPr lang="nl-NL" sz="2000" dirty="0" err="1"/>
              <a:t>powering</a:t>
            </a:r>
            <a:r>
              <a:rPr lang="nl-NL" sz="2000" dirty="0"/>
              <a:t> tests</a:t>
            </a:r>
          </a:p>
          <a:p>
            <a:r>
              <a:rPr lang="nl-NL" sz="2000" dirty="0"/>
              <a:t>Is in </a:t>
            </a:r>
            <a:r>
              <a:rPr lang="nl-NL" sz="2000" dirty="0" err="1"/>
              <a:t>already</a:t>
            </a:r>
            <a:r>
              <a:rPr lang="nl-NL" sz="2000" dirty="0"/>
              <a:t> </a:t>
            </a:r>
            <a:r>
              <a:rPr lang="nl-NL" sz="2000" dirty="0" err="1"/>
              <a:t>availble</a:t>
            </a:r>
            <a:r>
              <a:rPr lang="nl-NL" sz="2000" dirty="0"/>
              <a:t> </a:t>
            </a:r>
            <a:r>
              <a:rPr lang="nl-NL" sz="2000" dirty="0" err="1"/>
              <a:t>for</a:t>
            </a:r>
            <a:r>
              <a:rPr lang="nl-NL" sz="2000" dirty="0"/>
              <a:t> </a:t>
            </a:r>
            <a:r>
              <a:rPr lang="nl-NL" sz="2000" dirty="0" err="1"/>
              <a:t>all</a:t>
            </a:r>
            <a:r>
              <a:rPr lang="nl-NL" sz="2000" dirty="0"/>
              <a:t> </a:t>
            </a:r>
            <a:r>
              <a:rPr lang="nl-NL" sz="2000" dirty="0" err="1"/>
              <a:t>main</a:t>
            </a:r>
            <a:r>
              <a:rPr lang="nl-NL" sz="2000" dirty="0"/>
              <a:t> </a:t>
            </a:r>
            <a:r>
              <a:rPr lang="nl-NL" sz="2000" dirty="0" err="1"/>
              <a:t>dipoles</a:t>
            </a:r>
            <a:endParaRPr lang="nl-NL" sz="2000" dirty="0"/>
          </a:p>
          <a:p>
            <a:r>
              <a:rPr lang="nl-NL" sz="2000" dirty="0" err="1"/>
              <a:t>Possible</a:t>
            </a:r>
            <a:r>
              <a:rPr lang="nl-NL" sz="2000" dirty="0"/>
              <a:t> </a:t>
            </a:r>
            <a:r>
              <a:rPr lang="nl-NL" sz="2000" dirty="0" err="1"/>
              <a:t>specific</a:t>
            </a:r>
            <a:r>
              <a:rPr lang="nl-NL" sz="2000" dirty="0"/>
              <a:t> steps </a:t>
            </a:r>
            <a:r>
              <a:rPr lang="nl-NL" sz="2000" dirty="0" err="1"/>
              <a:t>may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added</a:t>
            </a:r>
            <a:r>
              <a:rPr lang="nl-NL" sz="2000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-119" t="-170" r="18935" b="81836"/>
          <a:stretch/>
        </p:blipFill>
        <p:spPr>
          <a:xfrm>
            <a:off x="4667070" y="884960"/>
            <a:ext cx="3649347" cy="80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solidFill>
                  <a:schemeClr val="tx1"/>
                </a:solidFill>
              </a:rPr>
              <a:t>Test </a:t>
            </a:r>
            <a:r>
              <a:rPr lang="nl-NL" dirty="0" err="1">
                <a:solidFill>
                  <a:schemeClr val="tx1"/>
                </a:solidFill>
              </a:rPr>
              <a:t>bench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readiness</a:t>
            </a:r>
            <a:r>
              <a:rPr lang="nl-NL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SM18 test station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err="1">
                <a:solidFill>
                  <a:schemeClr val="tx1"/>
                </a:solidFill>
              </a:rPr>
              <a:t>Modifications</a:t>
            </a:r>
            <a:r>
              <a:rPr lang="nl-NL" dirty="0">
                <a:solidFill>
                  <a:schemeClr val="tx1"/>
                </a:solidFill>
              </a:rPr>
              <a:t> of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benches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Hardware </a:t>
            </a:r>
            <a:r>
              <a:rPr lang="nl-NL" dirty="0" err="1">
                <a:solidFill>
                  <a:schemeClr val="tx1"/>
                </a:solidFill>
              </a:rPr>
              <a:t>commissioning</a:t>
            </a:r>
            <a:r>
              <a:rPr lang="nl-NL" dirty="0">
                <a:solidFill>
                  <a:schemeClr val="tx1"/>
                </a:solidFill>
              </a:rPr>
              <a:t> in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LHC</a:t>
            </a:r>
          </a:p>
          <a:p>
            <a:pPr lvl="1"/>
            <a:r>
              <a:rPr lang="nl-NL" dirty="0" err="1">
                <a:solidFill>
                  <a:schemeClr val="tx1"/>
                </a:solidFill>
              </a:rPr>
              <a:t>Individual</a:t>
            </a:r>
            <a:r>
              <a:rPr lang="nl-NL" dirty="0">
                <a:solidFill>
                  <a:schemeClr val="tx1"/>
                </a:solidFill>
              </a:rPr>
              <a:t> system tests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Circuit tests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tx1"/>
                </a:solidFill>
              </a:rPr>
              <a:t>Acceptance</a:t>
            </a:r>
            <a:r>
              <a:rPr lang="nl-NL" dirty="0" smtClean="0">
                <a:solidFill>
                  <a:schemeClr val="tx1"/>
                </a:solidFill>
              </a:rPr>
              <a:t> tests in SM18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Prototype </a:t>
            </a:r>
            <a:r>
              <a:rPr lang="nl-NL" dirty="0" err="1" smtClean="0">
                <a:solidFill>
                  <a:schemeClr val="tx1"/>
                </a:solidFill>
              </a:rPr>
              <a:t>testing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Baseline </a:t>
            </a:r>
            <a:r>
              <a:rPr lang="nl-NL" dirty="0" err="1" smtClean="0">
                <a:solidFill>
                  <a:schemeClr val="tx1"/>
                </a:solidFill>
              </a:rPr>
              <a:t>for</a:t>
            </a:r>
            <a:r>
              <a:rPr lang="nl-NL" dirty="0" smtClean="0">
                <a:solidFill>
                  <a:schemeClr val="tx1"/>
                </a:solidFill>
              </a:rPr>
              <a:t> series </a:t>
            </a:r>
            <a:r>
              <a:rPr lang="nl-NL" dirty="0" err="1" smtClean="0">
                <a:solidFill>
                  <a:schemeClr val="tx1"/>
                </a:solidFill>
              </a:rPr>
              <a:t>cold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powering</a:t>
            </a:r>
            <a:r>
              <a:rPr lang="nl-NL" dirty="0" smtClean="0">
                <a:solidFill>
                  <a:schemeClr val="tx1"/>
                </a:solidFill>
              </a:rPr>
              <a:t> tests.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Documentation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for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acceptance</a:t>
            </a:r>
            <a:r>
              <a:rPr lang="nl-NL" dirty="0">
                <a:solidFill>
                  <a:schemeClr val="tx1"/>
                </a:solidFill>
              </a:rPr>
              <a:t> tests and </a:t>
            </a:r>
            <a:r>
              <a:rPr lang="nl-NL" dirty="0" err="1">
                <a:solidFill>
                  <a:schemeClr val="tx1"/>
                </a:solidFill>
              </a:rPr>
              <a:t>quality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assurance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9483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Quality</a:t>
            </a:r>
            <a:r>
              <a:rPr lang="nl-NL" dirty="0"/>
              <a:t> </a:t>
            </a:r>
            <a:r>
              <a:rPr lang="nl-NL" dirty="0" err="1"/>
              <a:t>a</a:t>
            </a:r>
            <a:r>
              <a:rPr lang="nl-NL" dirty="0" err="1" smtClean="0"/>
              <a:t>ssurance</a:t>
            </a:r>
            <a:r>
              <a:rPr lang="nl-NL" dirty="0" smtClean="0"/>
              <a:t> </a:t>
            </a:r>
            <a:r>
              <a:rPr lang="nl-NL" dirty="0" err="1"/>
              <a:t>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1" y="1219202"/>
            <a:ext cx="3691346" cy="4906963"/>
          </a:xfrm>
        </p:spPr>
        <p:txBody>
          <a:bodyPr>
            <a:normAutofit/>
          </a:bodyPr>
          <a:lstStyle/>
          <a:p>
            <a:r>
              <a:rPr lang="nl-NL" sz="2000" dirty="0"/>
              <a:t>Test procedures are </a:t>
            </a:r>
            <a:r>
              <a:rPr lang="nl-NL" sz="2000" dirty="0" err="1"/>
              <a:t>currently</a:t>
            </a:r>
            <a:r>
              <a:rPr lang="nl-NL" sz="2000" dirty="0"/>
              <a:t> </a:t>
            </a:r>
            <a:r>
              <a:rPr lang="nl-NL" sz="2000" dirty="0" err="1"/>
              <a:t>being</a:t>
            </a:r>
            <a:r>
              <a:rPr lang="nl-NL" sz="2000" dirty="0"/>
              <a:t> </a:t>
            </a:r>
            <a:r>
              <a:rPr lang="nl-NL" sz="2000" dirty="0" err="1"/>
              <a:t>updated</a:t>
            </a:r>
            <a:r>
              <a:rPr lang="nl-NL" sz="2000" dirty="0"/>
              <a:t>, major </a:t>
            </a:r>
            <a:r>
              <a:rPr lang="nl-NL" sz="2000" dirty="0" err="1"/>
              <a:t>work</a:t>
            </a:r>
            <a:r>
              <a:rPr lang="nl-NL" sz="2000" dirty="0"/>
              <a:t> </a:t>
            </a:r>
            <a:r>
              <a:rPr lang="nl-NL" sz="2000" dirty="0" err="1"/>
              <a:t>done</a:t>
            </a:r>
            <a:r>
              <a:rPr lang="nl-NL" sz="2000" dirty="0"/>
              <a:t> </a:t>
            </a:r>
            <a:r>
              <a:rPr lang="nl-NL" sz="2000" dirty="0" err="1"/>
              <a:t>by</a:t>
            </a:r>
            <a:r>
              <a:rPr lang="nl-NL" sz="2000" dirty="0"/>
              <a:t> </a:t>
            </a:r>
            <a:r>
              <a:rPr lang="nl-NL" sz="2000" dirty="0" err="1"/>
              <a:t>O.Ditsch</a:t>
            </a:r>
            <a:r>
              <a:rPr lang="nl-NL" sz="2000" dirty="0"/>
              <a:t>, </a:t>
            </a:r>
            <a:r>
              <a:rPr lang="nl-NL" sz="2000" dirty="0" err="1"/>
              <a:t>soon</a:t>
            </a:r>
            <a:r>
              <a:rPr lang="nl-NL" sz="2000" dirty="0"/>
              <a:t> </a:t>
            </a:r>
            <a:r>
              <a:rPr lang="nl-NL" sz="2000" dirty="0" err="1"/>
              <a:t>published</a:t>
            </a:r>
            <a:r>
              <a:rPr lang="nl-NL" sz="2000" dirty="0"/>
              <a:t> in EDMS.</a:t>
            </a:r>
          </a:p>
          <a:p>
            <a:endParaRPr lang="nl-NL" sz="2000" dirty="0"/>
          </a:p>
          <a:p>
            <a:r>
              <a:rPr lang="nl-NL" sz="2000" dirty="0" err="1"/>
              <a:t>All</a:t>
            </a:r>
            <a:r>
              <a:rPr lang="nl-NL" sz="2000" dirty="0"/>
              <a:t> Modus Operandi well </a:t>
            </a:r>
            <a:r>
              <a:rPr lang="nl-NL" sz="2000" dirty="0" err="1"/>
              <a:t>documented</a:t>
            </a:r>
            <a:r>
              <a:rPr lang="nl-NL" sz="2000" dirty="0"/>
              <a:t> and </a:t>
            </a:r>
            <a:r>
              <a:rPr lang="nl-NL" sz="2000" dirty="0" err="1"/>
              <a:t>structured</a:t>
            </a:r>
            <a:r>
              <a:rPr lang="nl-NL" sz="2000" dirty="0"/>
              <a:t>, made up </a:t>
            </a:r>
            <a:r>
              <a:rPr lang="nl-NL" sz="2000" dirty="0" err="1"/>
              <a:t>to</a:t>
            </a:r>
            <a:r>
              <a:rPr lang="nl-NL" sz="2000" dirty="0"/>
              <a:t> date, </a:t>
            </a:r>
            <a:r>
              <a:rPr lang="nl-NL" sz="2000" dirty="0" err="1"/>
              <a:t>soon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published</a:t>
            </a:r>
            <a:r>
              <a:rPr lang="nl-NL" sz="2000" dirty="0"/>
              <a:t> in EDMS.</a:t>
            </a:r>
          </a:p>
          <a:p>
            <a:endParaRPr lang="nl-NL" sz="2000" dirty="0"/>
          </a:p>
          <a:p>
            <a:r>
              <a:rPr lang="nl-NL" sz="2000" dirty="0"/>
              <a:t>Safety </a:t>
            </a:r>
            <a:r>
              <a:rPr lang="nl-NL" sz="2000" dirty="0" err="1"/>
              <a:t>documents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comply</a:t>
            </a:r>
            <a:r>
              <a:rPr lang="nl-NL" sz="2000" dirty="0"/>
              <a:t>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documentation</a:t>
            </a:r>
            <a:r>
              <a:rPr lang="nl-NL" sz="2000" dirty="0"/>
              <a:t> </a:t>
            </a:r>
            <a:r>
              <a:rPr lang="nl-NL" sz="2000" dirty="0" err="1"/>
              <a:t>for</a:t>
            </a:r>
            <a:r>
              <a:rPr lang="nl-NL" sz="2000" dirty="0"/>
              <a:t> HL-LHC </a:t>
            </a:r>
            <a:r>
              <a:rPr lang="nl-NL" sz="2000" dirty="0" err="1"/>
              <a:t>work</a:t>
            </a:r>
            <a:r>
              <a:rPr lang="nl-NL" sz="2000" dirty="0"/>
              <a:t> is in </a:t>
            </a:r>
            <a:r>
              <a:rPr lang="nl-NL" sz="2000" dirty="0" err="1"/>
              <a:t>progress</a:t>
            </a:r>
            <a:r>
              <a:rPr lang="nl-NL" sz="2000" dirty="0"/>
              <a:t>.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346" y="961433"/>
            <a:ext cx="4563454" cy="3714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637" y="2380209"/>
            <a:ext cx="4208265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4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94621"/>
            <a:ext cx="7920000" cy="720000"/>
          </a:xfrm>
        </p:spPr>
        <p:txBody>
          <a:bodyPr/>
          <a:lstStyle/>
          <a:p>
            <a:r>
              <a:rPr lang="nl-NL" dirty="0" err="1" smtClean="0"/>
              <a:t>Automated</a:t>
            </a:r>
            <a:r>
              <a:rPr lang="nl-NL" dirty="0" smtClean="0"/>
              <a:t> Data Analysis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620690"/>
            <a:ext cx="7920000" cy="4906963"/>
          </a:xfrm>
        </p:spPr>
        <p:txBody>
          <a:bodyPr>
            <a:normAutofit/>
          </a:bodyPr>
          <a:lstStyle/>
          <a:p>
            <a:r>
              <a:rPr lang="nl-NL" sz="2000" dirty="0"/>
              <a:t>A </a:t>
            </a:r>
            <a:r>
              <a:rPr lang="nl-NL" sz="2000" dirty="0" err="1"/>
              <a:t>renewed</a:t>
            </a:r>
            <a:r>
              <a:rPr lang="nl-NL" sz="2000" dirty="0"/>
              <a:t>, more </a:t>
            </a:r>
            <a:r>
              <a:rPr lang="nl-NL" sz="2000" dirty="0" err="1"/>
              <a:t>powerfull</a:t>
            </a:r>
            <a:r>
              <a:rPr lang="nl-NL" sz="2000" dirty="0"/>
              <a:t> </a:t>
            </a:r>
            <a:r>
              <a:rPr lang="nl-NL" sz="2000" dirty="0" err="1"/>
              <a:t>Automated</a:t>
            </a:r>
            <a:r>
              <a:rPr lang="nl-NL" sz="2000" dirty="0"/>
              <a:t> </a:t>
            </a:r>
            <a:r>
              <a:rPr lang="nl-NL" sz="2000" dirty="0" err="1"/>
              <a:t>Quench</a:t>
            </a:r>
            <a:r>
              <a:rPr lang="nl-NL" sz="2000" dirty="0"/>
              <a:t> Analysis tool (AQA) has been </a:t>
            </a:r>
            <a:r>
              <a:rPr lang="nl-NL" sz="2000" dirty="0" err="1"/>
              <a:t>implemented</a:t>
            </a:r>
            <a:r>
              <a:rPr lang="nl-NL" sz="2000" dirty="0"/>
              <a:t> in </a:t>
            </a:r>
            <a:r>
              <a:rPr lang="nl-NL" sz="2000" dirty="0" err="1"/>
              <a:t>DIAdem</a:t>
            </a:r>
            <a:r>
              <a:rPr lang="nl-NL" sz="2000" dirty="0"/>
              <a:t>, </a:t>
            </a:r>
            <a:r>
              <a:rPr lang="nl-NL" sz="2000" dirty="0" err="1"/>
              <a:t>with</a:t>
            </a:r>
            <a:r>
              <a:rPr lang="nl-NL" sz="2000" dirty="0"/>
              <a:t> a </a:t>
            </a:r>
            <a:r>
              <a:rPr lang="nl-NL" sz="2000" dirty="0" err="1"/>
              <a:t>main</a:t>
            </a:r>
            <a:r>
              <a:rPr lang="nl-NL" sz="2000" dirty="0"/>
              <a:t> effort </a:t>
            </a:r>
            <a:r>
              <a:rPr lang="nl-NL" sz="2000" dirty="0" err="1"/>
              <a:t>by</a:t>
            </a:r>
            <a:r>
              <a:rPr lang="nl-NL" sz="2000" dirty="0"/>
              <a:t> H. Bajas and support </a:t>
            </a:r>
            <a:r>
              <a:rPr lang="nl-NL" sz="2000" dirty="0" err="1"/>
              <a:t>from</a:t>
            </a:r>
            <a:r>
              <a:rPr lang="nl-NL" sz="2000" dirty="0"/>
              <a:t> EN-STI-ECE</a:t>
            </a:r>
          </a:p>
          <a:p>
            <a:r>
              <a:rPr lang="nl-NL" sz="2000" dirty="0"/>
              <a:t>Shared </a:t>
            </a:r>
            <a:r>
              <a:rPr lang="nl-NL" sz="2000" dirty="0" err="1"/>
              <a:t>with</a:t>
            </a:r>
            <a:r>
              <a:rPr lang="nl-NL" sz="2000" dirty="0"/>
              <a:t> partner labs in US </a:t>
            </a:r>
            <a:r>
              <a:rPr lang="nl-NL" sz="2000" dirty="0" err="1"/>
              <a:t>for</a:t>
            </a:r>
            <a:r>
              <a:rPr lang="nl-NL" sz="2000" dirty="0"/>
              <a:t> </a:t>
            </a:r>
            <a:r>
              <a:rPr lang="nl-NL" sz="2000" dirty="0" err="1"/>
              <a:t>homogeneous</a:t>
            </a:r>
            <a:r>
              <a:rPr lang="nl-NL" sz="2000" dirty="0"/>
              <a:t> analysis and reporting.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2218916"/>
            <a:ext cx="7890278" cy="41374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81" y="2348882"/>
            <a:ext cx="7732249" cy="40597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56012" y="6105465"/>
            <a:ext cx="597622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/>
              <a:t>Reference: H. Bajas et al., </a:t>
            </a:r>
            <a:r>
              <a:rPr lang="en-GB" sz="1100" dirty="0"/>
              <a:t>A novel Superconducting Magnet Test Results Analysis Platform for the CERN-SM18 facility test benches, ICMC-CEC 2016, to be published.</a:t>
            </a:r>
          </a:p>
        </p:txBody>
      </p:sp>
    </p:spTree>
    <p:extLst>
      <p:ext uri="{BB962C8B-B14F-4D97-AF65-F5344CB8AC3E}">
        <p14:creationId xmlns:p14="http://schemas.microsoft.com/office/powerpoint/2010/main" val="237583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Conclusions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2000" y="904551"/>
            <a:ext cx="7920000" cy="4906963"/>
          </a:xfrm>
        </p:spPr>
        <p:txBody>
          <a:bodyPr>
            <a:normAutofit/>
          </a:bodyPr>
          <a:lstStyle/>
          <a:p>
            <a:r>
              <a:rPr lang="nl-NL" sz="2400" dirty="0" err="1"/>
              <a:t>Acceptance</a:t>
            </a:r>
            <a:r>
              <a:rPr lang="nl-NL" sz="2400" dirty="0"/>
              <a:t> tests</a:t>
            </a:r>
          </a:p>
          <a:p>
            <a:pPr lvl="1"/>
            <a:r>
              <a:rPr lang="nl-NL" sz="2000" dirty="0"/>
              <a:t>No </a:t>
            </a:r>
            <a:r>
              <a:rPr lang="nl-NL" sz="2000" dirty="0" err="1"/>
              <a:t>main</a:t>
            </a:r>
            <a:r>
              <a:rPr lang="nl-NL" sz="2000" dirty="0"/>
              <a:t> </a:t>
            </a:r>
            <a:r>
              <a:rPr lang="nl-NL" sz="2000" dirty="0" err="1"/>
              <a:t>deviations</a:t>
            </a:r>
            <a:r>
              <a:rPr lang="nl-NL" sz="2000" dirty="0"/>
              <a:t> in </a:t>
            </a:r>
            <a:r>
              <a:rPr lang="nl-NL" sz="2000" dirty="0" err="1"/>
              <a:t>principles</a:t>
            </a:r>
            <a:r>
              <a:rPr lang="nl-NL" sz="2000" dirty="0"/>
              <a:t> </a:t>
            </a:r>
            <a:r>
              <a:rPr lang="nl-NL" sz="2000" dirty="0" err="1"/>
              <a:t>from</a:t>
            </a:r>
            <a:r>
              <a:rPr lang="nl-NL" sz="2000" dirty="0"/>
              <a:t> MB tests, but changes </a:t>
            </a:r>
            <a:r>
              <a:rPr lang="nl-NL" sz="2000" dirty="0" err="1"/>
              <a:t>to</a:t>
            </a:r>
            <a:r>
              <a:rPr lang="nl-NL" sz="2000" dirty="0"/>
              <a:t> standard test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implemented</a:t>
            </a:r>
            <a:r>
              <a:rPr lang="nl-NL" sz="2000" dirty="0"/>
              <a:t>. </a:t>
            </a:r>
          </a:p>
          <a:p>
            <a:pPr lvl="1"/>
            <a:r>
              <a:rPr lang="nl-NL" sz="2000" dirty="0"/>
              <a:t>Prototype and series test </a:t>
            </a:r>
            <a:r>
              <a:rPr lang="nl-NL" sz="2000" dirty="0" err="1"/>
              <a:t>plans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defined</a:t>
            </a:r>
            <a:endParaRPr lang="nl-NL" sz="2000" dirty="0"/>
          </a:p>
          <a:p>
            <a:pPr lvl="1"/>
            <a:r>
              <a:rPr lang="nl-NL" sz="2000" dirty="0" smtClean="0"/>
              <a:t>Changes in procedures </a:t>
            </a:r>
            <a:r>
              <a:rPr lang="nl-NL" sz="2000" dirty="0" err="1" smtClean="0"/>
              <a:t>for</a:t>
            </a:r>
            <a:r>
              <a:rPr lang="nl-NL" sz="2000" dirty="0" smtClean="0"/>
              <a:t> LHC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be</a:t>
            </a:r>
            <a:r>
              <a:rPr lang="nl-NL" sz="2000" dirty="0" smtClean="0"/>
              <a:t> </a:t>
            </a:r>
            <a:r>
              <a:rPr lang="nl-NL" sz="2000" dirty="0" err="1" smtClean="0"/>
              <a:t>defined</a:t>
            </a:r>
            <a:r>
              <a:rPr lang="nl-NL" sz="2000" dirty="0" smtClean="0"/>
              <a:t>.</a:t>
            </a:r>
          </a:p>
          <a:p>
            <a:pPr lvl="1"/>
            <a:endParaRPr lang="nl-NL" sz="2000" dirty="0"/>
          </a:p>
          <a:p>
            <a:r>
              <a:rPr lang="nl-NL" sz="2400" dirty="0"/>
              <a:t>Test </a:t>
            </a:r>
            <a:r>
              <a:rPr lang="nl-NL" sz="2400" dirty="0" err="1"/>
              <a:t>bench</a:t>
            </a:r>
            <a:r>
              <a:rPr lang="nl-NL" sz="2400" dirty="0"/>
              <a:t> </a:t>
            </a:r>
            <a:r>
              <a:rPr lang="nl-NL" sz="2400" dirty="0" err="1"/>
              <a:t>readiness</a:t>
            </a:r>
            <a:endParaRPr lang="nl-NL" sz="2400" dirty="0"/>
          </a:p>
          <a:p>
            <a:pPr lvl="1"/>
            <a:r>
              <a:rPr lang="nl-NL" sz="2000" dirty="0" err="1"/>
              <a:t>Modifications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supports and MRB</a:t>
            </a:r>
          </a:p>
          <a:p>
            <a:pPr lvl="1"/>
            <a:r>
              <a:rPr lang="nl-NL" sz="2000" dirty="0"/>
              <a:t>New QDS and QHD units </a:t>
            </a:r>
            <a:r>
              <a:rPr lang="nl-NL" sz="2000" dirty="0" err="1"/>
              <a:t>foreseen</a:t>
            </a:r>
            <a:r>
              <a:rPr lang="nl-NL" sz="2000" dirty="0"/>
              <a:t> </a:t>
            </a:r>
            <a:r>
              <a:rPr lang="nl-NL" sz="2000" dirty="0" err="1"/>
              <a:t>by</a:t>
            </a:r>
            <a:r>
              <a:rPr lang="nl-NL" sz="2000" dirty="0"/>
              <a:t> MPE</a:t>
            </a:r>
          </a:p>
          <a:p>
            <a:pPr lvl="1"/>
            <a:r>
              <a:rPr lang="nl-NL" sz="2000" dirty="0"/>
              <a:t>Trim leads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tested</a:t>
            </a:r>
            <a:r>
              <a:rPr lang="nl-NL" sz="2000" dirty="0"/>
              <a:t> </a:t>
            </a:r>
          </a:p>
          <a:p>
            <a:pPr lvl="1"/>
            <a:r>
              <a:rPr lang="nl-NL" sz="2000" dirty="0"/>
              <a:t>QA </a:t>
            </a:r>
            <a:r>
              <a:rPr lang="nl-NL" sz="2000" dirty="0" err="1"/>
              <a:t>documentation</a:t>
            </a:r>
            <a:r>
              <a:rPr lang="nl-NL" sz="2000" dirty="0"/>
              <a:t> updates in </a:t>
            </a:r>
            <a:r>
              <a:rPr lang="nl-NL" sz="2000" dirty="0" err="1"/>
              <a:t>progress</a:t>
            </a:r>
            <a:r>
              <a:rPr lang="nl-NL" sz="2000" dirty="0"/>
              <a:t>.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endParaRPr lang="en-GB" dirty="0"/>
          </a:p>
          <a:p>
            <a:pPr lvl="1"/>
            <a:endParaRPr lang="nl-NL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3024142" y="5157192"/>
            <a:ext cx="3095719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nl-NL" sz="2400" dirty="0" err="1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Everything</a:t>
            </a:r>
            <a:r>
              <a:rPr lang="nl-NL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is </a:t>
            </a:r>
            <a:r>
              <a:rPr lang="nl-NL" sz="2400" dirty="0" err="1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feasible</a:t>
            </a:r>
            <a:endParaRPr lang="nl-NL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r>
              <a:rPr lang="nl-NL" sz="2400" dirty="0" err="1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Nothing</a:t>
            </a:r>
            <a:r>
              <a:rPr lang="nl-NL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is </a:t>
            </a:r>
            <a:r>
              <a:rPr lang="nl-NL" sz="2400" dirty="0" err="1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for</a:t>
            </a:r>
            <a:r>
              <a:rPr lang="nl-NL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free</a:t>
            </a:r>
            <a:endParaRPr lang="en-GB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654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2738"/>
            <a:ext cx="7920000" cy="4906963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The 11 T </a:t>
            </a:r>
            <a:r>
              <a:rPr lang="nl-NL" dirty="0" err="1" smtClean="0"/>
              <a:t>magnet</a:t>
            </a:r>
            <a:endParaRPr lang="nl-NL" dirty="0" smtClean="0"/>
          </a:p>
          <a:p>
            <a:pPr lvl="1"/>
            <a:r>
              <a:rPr lang="nl-NL" dirty="0"/>
              <a:t>h</a:t>
            </a:r>
            <a:r>
              <a:rPr lang="nl-NL" dirty="0" smtClean="0"/>
              <a:t>as </a:t>
            </a:r>
            <a:r>
              <a:rPr lang="nl-NL" dirty="0" err="1"/>
              <a:t>i</a:t>
            </a:r>
            <a:r>
              <a:rPr lang="nl-NL" dirty="0" err="1" smtClean="0"/>
              <a:t>nductance</a:t>
            </a:r>
            <a:endParaRPr lang="nl-NL" dirty="0" smtClean="0"/>
          </a:p>
          <a:p>
            <a:pPr lvl="1"/>
            <a:r>
              <a:rPr lang="nl-NL" dirty="0"/>
              <a:t>h</a:t>
            </a:r>
            <a:r>
              <a:rPr lang="nl-NL" dirty="0" smtClean="0"/>
              <a:t>as voltage taps</a:t>
            </a:r>
          </a:p>
          <a:p>
            <a:pPr lvl="1"/>
            <a:r>
              <a:rPr lang="nl-NL" dirty="0" smtClean="0"/>
              <a:t>has </a:t>
            </a:r>
            <a:r>
              <a:rPr lang="nl-NL" dirty="0" err="1" smtClean="0"/>
              <a:t>stored</a:t>
            </a:r>
            <a:r>
              <a:rPr lang="nl-NL" dirty="0" smtClean="0"/>
              <a:t> energy</a:t>
            </a:r>
          </a:p>
          <a:p>
            <a:pPr lvl="1"/>
            <a:r>
              <a:rPr lang="nl-NL" dirty="0"/>
              <a:t>h</a:t>
            </a:r>
            <a:r>
              <a:rPr lang="nl-NL" dirty="0" smtClean="0"/>
              <a:t>as </a:t>
            </a:r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heaters</a:t>
            </a:r>
            <a:endParaRPr lang="nl-NL" dirty="0" smtClean="0"/>
          </a:p>
          <a:p>
            <a:pPr lvl="1"/>
            <a:r>
              <a:rPr lang="nl-NL" dirty="0" smtClean="0"/>
              <a:t>has </a:t>
            </a:r>
            <a:r>
              <a:rPr lang="nl-NL" dirty="0" err="1" smtClean="0"/>
              <a:t>one</a:t>
            </a:r>
            <a:r>
              <a:rPr lang="nl-NL" dirty="0" smtClean="0"/>
              <a:t> </a:t>
            </a:r>
            <a:r>
              <a:rPr lang="nl-NL" dirty="0" err="1" smtClean="0"/>
              <a:t>main</a:t>
            </a:r>
            <a:r>
              <a:rPr lang="nl-NL" dirty="0" smtClean="0"/>
              <a:t> circuit</a:t>
            </a:r>
          </a:p>
          <a:p>
            <a:pPr lvl="1"/>
            <a:r>
              <a:rPr lang="nl-NL" dirty="0" err="1" smtClean="0"/>
              <a:t>needs</a:t>
            </a:r>
            <a:r>
              <a:rPr lang="nl-NL" dirty="0" smtClean="0"/>
              <a:t> a test </a:t>
            </a:r>
            <a:r>
              <a:rPr lang="nl-NL" dirty="0" err="1" smtClean="0"/>
              <a:t>bench</a:t>
            </a:r>
            <a:endParaRPr lang="nl-NL" dirty="0" smtClean="0"/>
          </a:p>
          <a:p>
            <a:pPr lvl="1"/>
            <a:r>
              <a:rPr lang="nl-NL" dirty="0" err="1"/>
              <a:t>n</a:t>
            </a:r>
            <a:r>
              <a:rPr lang="nl-NL" dirty="0" err="1" smtClean="0"/>
              <a:t>eeds</a:t>
            </a:r>
            <a:r>
              <a:rPr lang="nl-NL" dirty="0" smtClean="0"/>
              <a:t> </a:t>
            </a:r>
            <a:r>
              <a:rPr lang="nl-NL" dirty="0" err="1"/>
              <a:t>q</a:t>
            </a:r>
            <a:r>
              <a:rPr lang="nl-NL" dirty="0" err="1" smtClean="0"/>
              <a:t>uench</a:t>
            </a:r>
            <a:r>
              <a:rPr lang="nl-NL" dirty="0" smtClean="0"/>
              <a:t> </a:t>
            </a:r>
            <a:r>
              <a:rPr lang="nl-NL" dirty="0" err="1" smtClean="0"/>
              <a:t>detection</a:t>
            </a:r>
            <a:endParaRPr lang="nl-NL" dirty="0" smtClean="0"/>
          </a:p>
          <a:p>
            <a:pPr lvl="1"/>
            <a:r>
              <a:rPr lang="nl-NL" dirty="0" err="1"/>
              <a:t>n</a:t>
            </a:r>
            <a:r>
              <a:rPr lang="nl-NL" dirty="0" err="1" smtClean="0"/>
              <a:t>eeds</a:t>
            </a:r>
            <a:r>
              <a:rPr lang="nl-NL" dirty="0" smtClean="0"/>
              <a:t> data </a:t>
            </a:r>
            <a:r>
              <a:rPr lang="nl-NL" dirty="0" err="1"/>
              <a:t>a</a:t>
            </a:r>
            <a:r>
              <a:rPr lang="nl-NL" dirty="0" err="1" smtClean="0"/>
              <a:t>quisition</a:t>
            </a:r>
            <a:r>
              <a:rPr lang="nl-NL" dirty="0" smtClean="0"/>
              <a:t> </a:t>
            </a:r>
          </a:p>
          <a:p>
            <a:pPr lvl="1"/>
            <a:r>
              <a:rPr lang="nl-NL" dirty="0" err="1" smtClean="0"/>
              <a:t>needs</a:t>
            </a:r>
            <a:r>
              <a:rPr lang="nl-NL" dirty="0" smtClean="0"/>
              <a:t> data analysis</a:t>
            </a:r>
          </a:p>
          <a:p>
            <a:r>
              <a:rPr lang="nl-NL" dirty="0" err="1" smtClean="0"/>
              <a:t>From</a:t>
            </a:r>
            <a:r>
              <a:rPr lang="nl-NL" dirty="0" smtClean="0"/>
              <a:t> a </a:t>
            </a:r>
            <a:r>
              <a:rPr lang="nl-NL" dirty="0" err="1" smtClean="0"/>
              <a:t>electrical</a:t>
            </a:r>
            <a:r>
              <a:rPr lang="nl-NL" dirty="0" smtClean="0"/>
              <a:t> point of view </a:t>
            </a:r>
            <a:r>
              <a:rPr lang="nl-NL" dirty="0" err="1" smtClean="0"/>
              <a:t>there</a:t>
            </a:r>
            <a:r>
              <a:rPr lang="nl-NL" dirty="0" smtClean="0"/>
              <a:t> is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much</a:t>
            </a:r>
            <a:r>
              <a:rPr lang="nl-NL" dirty="0" smtClean="0"/>
              <a:t> </a:t>
            </a:r>
            <a:r>
              <a:rPr lang="nl-NL" dirty="0" err="1" smtClean="0"/>
              <a:t>difference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MBH and MB </a:t>
            </a:r>
            <a:r>
              <a:rPr lang="nl-NL" dirty="0" err="1" smtClean="0"/>
              <a:t>magnets</a:t>
            </a:r>
            <a:r>
              <a:rPr lang="nl-NL" dirty="0" smtClean="0"/>
              <a:t>, </a:t>
            </a:r>
          </a:p>
          <a:p>
            <a:endParaRPr lang="nl-NL" dirty="0" smtClean="0"/>
          </a:p>
          <a:p>
            <a:r>
              <a:rPr lang="nl-NL" b="1" dirty="0" smtClean="0">
                <a:solidFill>
                  <a:srgbClr val="FF0000"/>
                </a:solidFill>
              </a:rPr>
              <a:t>but </a:t>
            </a:r>
            <a:r>
              <a:rPr lang="nl-NL" dirty="0" err="1" smtClean="0">
                <a:solidFill>
                  <a:schemeClr val="tx1"/>
                </a:solidFill>
              </a:rPr>
              <a:t>it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falls</a:t>
            </a:r>
            <a:r>
              <a:rPr lang="nl-NL" dirty="0" smtClean="0">
                <a:solidFill>
                  <a:schemeClr val="tx1"/>
                </a:solidFill>
              </a:rPr>
              <a:t> out of </a:t>
            </a:r>
            <a:r>
              <a:rPr lang="nl-NL" dirty="0" err="1" smtClean="0">
                <a:solidFill>
                  <a:schemeClr val="tx1"/>
                </a:solidFill>
              </a:rPr>
              <a:t>our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current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standards</a:t>
            </a:r>
            <a:r>
              <a:rPr lang="nl-NL" dirty="0" smtClean="0">
                <a:solidFill>
                  <a:schemeClr val="tx1"/>
                </a:solidFill>
              </a:rPr>
              <a:t> and </a:t>
            </a:r>
            <a:r>
              <a:rPr lang="nl-NL" dirty="0" err="1" smtClean="0">
                <a:solidFill>
                  <a:schemeClr val="tx1"/>
                </a:solidFill>
              </a:rPr>
              <a:t>needs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chemeClr val="tx1"/>
                </a:solidFill>
              </a:rPr>
              <a:t>considerable</a:t>
            </a:r>
            <a:r>
              <a:rPr lang="nl-NL" b="1" dirty="0" smtClean="0">
                <a:solidFill>
                  <a:schemeClr val="tx1"/>
                </a:solidFill>
              </a:rPr>
              <a:t>  </a:t>
            </a:r>
            <a:r>
              <a:rPr lang="nl-NL" b="1" dirty="0" err="1" smtClean="0">
                <a:solidFill>
                  <a:schemeClr val="tx1"/>
                </a:solidFill>
              </a:rPr>
              <a:t>preparation</a:t>
            </a:r>
            <a:r>
              <a:rPr lang="nl-NL" b="1" dirty="0" smtClean="0">
                <a:solidFill>
                  <a:schemeClr val="tx1"/>
                </a:solidFill>
              </a:rPr>
              <a:t>, </a:t>
            </a:r>
            <a:r>
              <a:rPr lang="nl-NL" b="1" dirty="0" err="1" smtClean="0">
                <a:solidFill>
                  <a:schemeClr val="tx1"/>
                </a:solidFill>
              </a:rPr>
              <a:t>modification</a:t>
            </a:r>
            <a:r>
              <a:rPr lang="nl-NL" b="1" dirty="0" smtClean="0">
                <a:solidFill>
                  <a:schemeClr val="tx1"/>
                </a:solidFill>
              </a:rPr>
              <a:t>, </a:t>
            </a:r>
            <a:r>
              <a:rPr lang="nl-NL" b="1" dirty="0" err="1" smtClean="0">
                <a:solidFill>
                  <a:schemeClr val="tx1"/>
                </a:solidFill>
              </a:rPr>
              <a:t>bench</a:t>
            </a:r>
            <a:r>
              <a:rPr lang="nl-NL" b="1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chemeClr val="tx1"/>
                </a:solidFill>
              </a:rPr>
              <a:t>instrumentation</a:t>
            </a:r>
            <a:r>
              <a:rPr lang="nl-NL" b="1" dirty="0" smtClean="0">
                <a:solidFill>
                  <a:schemeClr val="tx1"/>
                </a:solidFill>
              </a:rPr>
              <a:t>, </a:t>
            </a:r>
            <a:r>
              <a:rPr lang="nl-NL" b="1" dirty="0" err="1" smtClean="0">
                <a:solidFill>
                  <a:schemeClr val="tx1"/>
                </a:solidFill>
              </a:rPr>
              <a:t>Quality</a:t>
            </a:r>
            <a:r>
              <a:rPr lang="nl-NL" b="1" dirty="0" smtClean="0">
                <a:solidFill>
                  <a:schemeClr val="tx1"/>
                </a:solidFill>
              </a:rPr>
              <a:t> Assurance and </a:t>
            </a:r>
            <a:r>
              <a:rPr lang="nl-NL" b="1" dirty="0" err="1" smtClean="0">
                <a:solidFill>
                  <a:schemeClr val="tx1"/>
                </a:solidFill>
              </a:rPr>
              <a:t>documentation</a:t>
            </a:r>
            <a:r>
              <a:rPr lang="nl-NL" b="1" dirty="0">
                <a:solidFill>
                  <a:schemeClr val="tx1"/>
                </a:solidFill>
              </a:rPr>
              <a:t>.</a:t>
            </a:r>
            <a:endParaRPr lang="nl-NL" b="1" dirty="0" smtClean="0">
              <a:solidFill>
                <a:schemeClr val="tx1"/>
              </a:solidFill>
            </a:endParaRPr>
          </a:p>
          <a:p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32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SM18 </a:t>
            </a:r>
            <a:r>
              <a:rPr lang="nl-NL" dirty="0" err="1" smtClean="0"/>
              <a:t>magnet</a:t>
            </a:r>
            <a:r>
              <a:rPr lang="nl-NL" dirty="0" smtClean="0"/>
              <a:t> test station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443650" y="785592"/>
            <a:ext cx="7704565" cy="4937562"/>
            <a:chOff x="345670" y="1335412"/>
            <a:chExt cx="7704565" cy="4937562"/>
          </a:xfrm>
        </p:grpSpPr>
        <p:pic>
          <p:nvPicPr>
            <p:cNvPr id="9" name="Picture 8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168"/>
            <a:stretch/>
          </p:blipFill>
          <p:spPr bwMode="auto">
            <a:xfrm>
              <a:off x="345670" y="1335412"/>
              <a:ext cx="7617460" cy="4676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lc="http://schemas.openxmlformats.org/drawingml/2006/lockedCanvas" xmlns="" xmlns:a14="http://schemas.microsoft.com/office/drawing/2010/main"/>
              </a:ext>
            </a:extLst>
          </p:spPr>
        </p:pic>
        <p:sp>
          <p:nvSpPr>
            <p:cNvPr id="10" name="Rectangle 9"/>
            <p:cNvSpPr/>
            <p:nvPr/>
          </p:nvSpPr>
          <p:spPr>
            <a:xfrm rot="5400000">
              <a:off x="791675" y="2385700"/>
              <a:ext cx="1655225" cy="1333425"/>
            </a:xfrm>
            <a:prstGeom prst="rect">
              <a:avLst/>
            </a:prstGeom>
            <a:solidFill>
              <a:schemeClr val="accent1">
                <a:alpha val="3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628725" y="4195763"/>
              <a:ext cx="1981200" cy="1333500"/>
            </a:xfrm>
            <a:prstGeom prst="rect">
              <a:avLst/>
            </a:prstGeom>
            <a:solidFill>
              <a:schemeClr val="bg2">
                <a:lumMod val="75000"/>
                <a:alpha val="31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4692525" y="1295401"/>
              <a:ext cx="1495425" cy="36576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1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>
                  <a:solidFill>
                    <a:srgbClr val="000000"/>
                  </a:solidFill>
                  <a:ea typeface="MS Mincho"/>
                  <a:cs typeface="Times New Roman"/>
                </a:rPr>
                <a:t> </a:t>
              </a:r>
              <a:endParaRPr lang="en-GB" sz="1100">
                <a:ea typeface="MS Mincho"/>
                <a:cs typeface="Times New Roman"/>
              </a:endParaRPr>
            </a:p>
          </p:txBody>
        </p:sp>
        <p:sp>
          <p:nvSpPr>
            <p:cNvPr id="13" name="TextBox 9"/>
            <p:cNvSpPr txBox="1"/>
            <p:nvPr/>
          </p:nvSpPr>
          <p:spPr>
            <a:xfrm rot="16200000">
              <a:off x="2559582" y="2862590"/>
              <a:ext cx="149542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/>
                <a:t>CLUSTERS </a:t>
              </a:r>
            </a:p>
            <a:p>
              <a:r>
                <a:rPr lang="en-GB" sz="1400" dirty="0"/>
                <a:t>F        E        D</a:t>
              </a:r>
            </a:p>
          </p:txBody>
        </p:sp>
        <p:sp>
          <p:nvSpPr>
            <p:cNvPr id="14" name="TextBox 10"/>
            <p:cNvSpPr txBox="1"/>
            <p:nvPr/>
          </p:nvSpPr>
          <p:spPr>
            <a:xfrm rot="16200000">
              <a:off x="6904145" y="2754866"/>
              <a:ext cx="1553515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/>
                <a:t>CLUSTERS </a:t>
              </a:r>
            </a:p>
            <a:p>
              <a:r>
                <a:rPr lang="en-GB" sz="1400" dirty="0"/>
                <a:t>C        B       A</a:t>
              </a:r>
            </a:p>
            <a:p>
              <a:endParaRPr lang="en-GB" sz="1400" dirty="0"/>
            </a:p>
          </p:txBody>
        </p:sp>
        <p:sp>
          <p:nvSpPr>
            <p:cNvPr id="15" name="TextBox 11"/>
            <p:cNvSpPr txBox="1"/>
            <p:nvPr/>
          </p:nvSpPr>
          <p:spPr>
            <a:xfrm>
              <a:off x="4742680" y="2712690"/>
              <a:ext cx="1452557" cy="64633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chemeClr val="accent6">
                      <a:lumMod val="75000"/>
                    </a:schemeClr>
                  </a:solidFill>
                </a:rPr>
                <a:t>HORIZONTAL TEST BENCHES</a:t>
              </a:r>
            </a:p>
            <a:p>
              <a:pPr algn="ctr"/>
              <a:r>
                <a:rPr lang="en-GB" sz="1200" dirty="0">
                  <a:solidFill>
                    <a:schemeClr val="accent6">
                      <a:lumMod val="75000"/>
                    </a:schemeClr>
                  </a:solidFill>
                </a:rPr>
                <a:t>Cluster A-F</a:t>
              </a:r>
            </a:p>
          </p:txBody>
        </p:sp>
        <p:sp>
          <p:nvSpPr>
            <p:cNvPr id="16" name="TextBox 12"/>
            <p:cNvSpPr txBox="1"/>
            <p:nvPr/>
          </p:nvSpPr>
          <p:spPr>
            <a:xfrm>
              <a:off x="1023614" y="2264907"/>
              <a:ext cx="1262461" cy="83099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chemeClr val="accent1">
                      <a:lumMod val="75000"/>
                    </a:schemeClr>
                  </a:solidFill>
                </a:rPr>
                <a:t>VERTICAL TEST CRYOSTATS</a:t>
              </a:r>
            </a:p>
            <a:p>
              <a:pPr algn="ctr"/>
              <a:r>
                <a:rPr lang="en-GB" sz="1200" dirty="0">
                  <a:solidFill>
                    <a:schemeClr val="accent1">
                      <a:lumMod val="75000"/>
                    </a:schemeClr>
                  </a:solidFill>
                </a:rPr>
                <a:t>Cluster G</a:t>
              </a: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3891211" y="-1022854"/>
              <a:ext cx="275286" cy="6152561"/>
            </a:xfrm>
            <a:prstGeom prst="rect">
              <a:avLst/>
            </a:prstGeom>
            <a:solidFill>
              <a:schemeClr val="accent1">
                <a:lumMod val="75000"/>
                <a:alpha val="31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18" name="TextBox 14"/>
            <p:cNvSpPr txBox="1"/>
            <p:nvPr/>
          </p:nvSpPr>
          <p:spPr>
            <a:xfrm>
              <a:off x="1542646" y="1608112"/>
              <a:ext cx="4972416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chemeClr val="accent1">
                      <a:lumMod val="25000"/>
                    </a:schemeClr>
                  </a:solidFill>
                </a:rPr>
                <a:t> zone reserved for the SC LINK TEST STATION and HL-LHC IT STRING</a:t>
              </a: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922783" y="5804383"/>
              <a:ext cx="375056" cy="515378"/>
            </a:xfrm>
            <a:prstGeom prst="rect">
              <a:avLst/>
            </a:prstGeom>
            <a:solidFill>
              <a:schemeClr val="accent5">
                <a:lumMod val="75000"/>
                <a:alpha val="31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20" name="TextBox 16"/>
            <p:cNvSpPr txBox="1"/>
            <p:nvPr/>
          </p:nvSpPr>
          <p:spPr>
            <a:xfrm>
              <a:off x="1471438" y="5965197"/>
              <a:ext cx="162912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chemeClr val="accent5">
                      <a:lumMod val="75000"/>
                    </a:schemeClr>
                  </a:solidFill>
                </a:rPr>
                <a:t>LN</a:t>
              </a:r>
              <a:r>
                <a:rPr lang="en-GB" sz="1400" baseline="-25000" dirty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  <a:r>
                <a:rPr lang="en-GB" sz="1400" dirty="0">
                  <a:solidFill>
                    <a:schemeClr val="accent5">
                      <a:lumMod val="75000"/>
                    </a:schemeClr>
                  </a:solidFill>
                </a:rPr>
                <a:t> TEST ZONE</a:t>
              </a:r>
            </a:p>
          </p:txBody>
        </p:sp>
        <p:sp>
          <p:nvSpPr>
            <p:cNvPr id="21" name="Rectangle 20"/>
            <p:cNvSpPr/>
            <p:nvPr/>
          </p:nvSpPr>
          <p:spPr>
            <a:xfrm rot="5400000">
              <a:off x="4652783" y="2597616"/>
              <a:ext cx="1393465" cy="5183833"/>
            </a:xfrm>
            <a:prstGeom prst="rect">
              <a:avLst/>
            </a:prstGeom>
            <a:solidFill>
              <a:schemeClr val="bg1">
                <a:lumMod val="85000"/>
                <a:alpha val="31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>
                  <a:solidFill>
                    <a:srgbClr val="000000"/>
                  </a:solidFill>
                  <a:ea typeface="MS Mincho"/>
                  <a:cs typeface="Times New Roman"/>
                </a:rPr>
                <a:t> </a:t>
              </a:r>
              <a:endParaRPr lang="en-GB" sz="1100">
                <a:ea typeface="MS Mincho"/>
                <a:cs typeface="Times New Roman"/>
              </a:endParaRPr>
            </a:p>
          </p:txBody>
        </p:sp>
        <p:sp>
          <p:nvSpPr>
            <p:cNvPr id="22" name="TextBox 18"/>
            <p:cNvSpPr txBox="1"/>
            <p:nvPr/>
          </p:nvSpPr>
          <p:spPr>
            <a:xfrm>
              <a:off x="964757" y="4556870"/>
              <a:ext cx="132131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chemeClr val="accent3">
                      <a:lumMod val="50000"/>
                    </a:schemeClr>
                  </a:solidFill>
                </a:rPr>
                <a:t>CRYOGENIC ZONE</a:t>
              </a: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4018870" y="4927923"/>
              <a:ext cx="266128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cap="all" dirty="0">
                  <a:solidFill>
                    <a:schemeClr val="bg1">
                      <a:lumMod val="50000"/>
                    </a:schemeClr>
                  </a:solidFill>
                </a:rPr>
                <a:t>Superconducting</a:t>
              </a:r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</a:rPr>
                <a:t> RF CAVITY TEST ZONE</a:t>
              </a:r>
            </a:p>
          </p:txBody>
        </p:sp>
      </p:grpSp>
      <p:sp>
        <p:nvSpPr>
          <p:cNvPr id="8" name="TextBox 20"/>
          <p:cNvSpPr txBox="1"/>
          <p:nvPr/>
        </p:nvSpPr>
        <p:spPr>
          <a:xfrm>
            <a:off x="70608" y="5733854"/>
            <a:ext cx="9002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/>
              <a:t>About 50% of the total area of 7200 m</a:t>
            </a:r>
            <a:r>
              <a:rPr lang="en-GB" sz="1600" baseline="30000" dirty="0"/>
              <a:t>2</a:t>
            </a:r>
            <a:r>
              <a:rPr lang="en-GB" sz="1600" dirty="0"/>
              <a:t>  are dedicated to magnet tests and cryogenic installations</a:t>
            </a:r>
          </a:p>
        </p:txBody>
      </p:sp>
    </p:spTree>
    <p:extLst>
      <p:ext uri="{BB962C8B-B14F-4D97-AF65-F5344CB8AC3E}">
        <p14:creationId xmlns:p14="http://schemas.microsoft.com/office/powerpoint/2010/main" val="377692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SM18 test charge</a:t>
            </a:r>
            <a:endParaRPr lang="en-GB" dirty="0"/>
          </a:p>
        </p:txBody>
      </p:sp>
      <p:sp>
        <p:nvSpPr>
          <p:cNvPr id="57" name="Content Placeholder 56"/>
          <p:cNvSpPr>
            <a:spLocks noGrp="1"/>
          </p:cNvSpPr>
          <p:nvPr>
            <p:ph idx="1"/>
          </p:nvPr>
        </p:nvSpPr>
        <p:spPr>
          <a:xfrm>
            <a:off x="97380" y="5138605"/>
            <a:ext cx="5503609" cy="1152529"/>
          </a:xfrm>
        </p:spPr>
        <p:txBody>
          <a:bodyPr>
            <a:noAutofit/>
          </a:bodyPr>
          <a:lstStyle/>
          <a:p>
            <a:r>
              <a:rPr lang="nl-NL" sz="1800" dirty="0" err="1" smtClean="0"/>
              <a:t>Serious</a:t>
            </a:r>
            <a:r>
              <a:rPr lang="nl-NL" sz="1800" dirty="0" smtClean="0"/>
              <a:t> upgrades </a:t>
            </a:r>
            <a:r>
              <a:rPr lang="nl-NL" sz="1800" dirty="0" err="1" smtClean="0"/>
              <a:t>needed</a:t>
            </a:r>
            <a:r>
              <a:rPr lang="nl-NL" sz="1800" dirty="0" smtClean="0"/>
              <a:t> </a:t>
            </a:r>
            <a:r>
              <a:rPr lang="nl-NL" sz="1800" dirty="0" err="1" smtClean="0"/>
              <a:t>for</a:t>
            </a:r>
            <a:r>
              <a:rPr lang="nl-NL" sz="1800" dirty="0" smtClean="0"/>
              <a:t> triplet and string test</a:t>
            </a:r>
          </a:p>
          <a:p>
            <a:r>
              <a:rPr lang="nl-NL" sz="1800" dirty="0" err="1" smtClean="0"/>
              <a:t>Due</a:t>
            </a:r>
            <a:r>
              <a:rPr lang="nl-NL" sz="1800" dirty="0" smtClean="0"/>
              <a:t> </a:t>
            </a:r>
            <a:r>
              <a:rPr lang="nl-NL" sz="1800" dirty="0" err="1" smtClean="0"/>
              <a:t>to</a:t>
            </a:r>
            <a:r>
              <a:rPr lang="nl-NL" sz="1800" dirty="0" smtClean="0"/>
              <a:t> </a:t>
            </a:r>
            <a:r>
              <a:rPr lang="nl-NL" sz="1800" dirty="0" err="1" smtClean="0"/>
              <a:t>similarities</a:t>
            </a:r>
            <a:r>
              <a:rPr lang="nl-NL" sz="1800" dirty="0" smtClean="0"/>
              <a:t> </a:t>
            </a:r>
            <a:r>
              <a:rPr lang="nl-NL" sz="1800" dirty="0" err="1" smtClean="0"/>
              <a:t>between</a:t>
            </a:r>
            <a:r>
              <a:rPr lang="nl-NL" sz="1800" dirty="0" smtClean="0"/>
              <a:t> MB and MBH </a:t>
            </a:r>
            <a:r>
              <a:rPr lang="nl-NL" sz="1800" dirty="0" err="1" smtClean="0"/>
              <a:t>magnets</a:t>
            </a:r>
            <a:r>
              <a:rPr lang="nl-NL" sz="1800" dirty="0" smtClean="0"/>
              <a:t> </a:t>
            </a:r>
            <a:r>
              <a:rPr lang="nl-NL" sz="1800" dirty="0" err="1" smtClean="0"/>
              <a:t>easier</a:t>
            </a:r>
            <a:r>
              <a:rPr lang="nl-NL" sz="1800" dirty="0" smtClean="0"/>
              <a:t> </a:t>
            </a:r>
            <a:r>
              <a:rPr lang="nl-NL" sz="1800" dirty="0" err="1" smtClean="0"/>
              <a:t>reuse</a:t>
            </a:r>
            <a:r>
              <a:rPr lang="nl-NL" sz="1800" dirty="0" smtClean="0"/>
              <a:t> of </a:t>
            </a:r>
            <a:r>
              <a:rPr lang="nl-NL" sz="1800" dirty="0" err="1" smtClean="0"/>
              <a:t>existing</a:t>
            </a:r>
            <a:r>
              <a:rPr lang="nl-NL" sz="1800" dirty="0" smtClean="0"/>
              <a:t> </a:t>
            </a:r>
            <a:r>
              <a:rPr lang="nl-NL" sz="1800" dirty="0" err="1" smtClean="0"/>
              <a:t>benches</a:t>
            </a:r>
            <a:r>
              <a:rPr lang="nl-NL" sz="1800" dirty="0" smtClean="0"/>
              <a:t>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23" name="Picture 2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" t="5669" r="1417" b="71401"/>
          <a:stretch/>
        </p:blipFill>
        <p:spPr bwMode="auto">
          <a:xfrm>
            <a:off x="97380" y="2467075"/>
            <a:ext cx="9144000" cy="137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5"/>
          <p:cNvSpPr txBox="1"/>
          <p:nvPr/>
        </p:nvSpPr>
        <p:spPr>
          <a:xfrm>
            <a:off x="342183" y="3905034"/>
            <a:ext cx="1483200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rgbClr val="FFFFFF"/>
                </a:solidFill>
              </a:rPr>
              <a:t>New vertical cryostat for larger diameter and higher current</a:t>
            </a:r>
          </a:p>
        </p:txBody>
      </p:sp>
      <p:cxnSp>
        <p:nvCxnSpPr>
          <p:cNvPr id="25" name="Elbow Connector 24"/>
          <p:cNvCxnSpPr>
            <a:endCxn id="24" idx="0"/>
          </p:cNvCxnSpPr>
          <p:nvPr/>
        </p:nvCxnSpPr>
        <p:spPr>
          <a:xfrm rot="5400000">
            <a:off x="838983" y="3206633"/>
            <a:ext cx="943200" cy="453600"/>
          </a:xfrm>
          <a:prstGeom prst="bentConnector3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10"/>
          <p:cNvSpPr txBox="1"/>
          <p:nvPr/>
        </p:nvSpPr>
        <p:spPr>
          <a:xfrm>
            <a:off x="1969383" y="4126478"/>
            <a:ext cx="2050886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rgbClr val="FFFFFF"/>
                </a:solidFill>
              </a:rPr>
              <a:t>New vertical cryostat for larger diameter 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167937" y="951586"/>
            <a:ext cx="3108459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rgbClr val="FFFFFF"/>
                </a:solidFill>
              </a:rPr>
              <a:t>New horizontal test bench for higher current (up to 20 kA + 2 x 2 kA)</a:t>
            </a:r>
          </a:p>
        </p:txBody>
      </p:sp>
      <p:cxnSp>
        <p:nvCxnSpPr>
          <p:cNvPr id="28" name="Elbow Connector 27"/>
          <p:cNvCxnSpPr/>
          <p:nvPr/>
        </p:nvCxnSpPr>
        <p:spPr>
          <a:xfrm rot="16200000" flipV="1">
            <a:off x="1816943" y="1895042"/>
            <a:ext cx="1331600" cy="537391"/>
          </a:xfrm>
          <a:prstGeom prst="bentConnector3">
            <a:avLst>
              <a:gd name="adj1" fmla="val 50000"/>
            </a:avLst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33"/>
          <p:cNvSpPr txBox="1"/>
          <p:nvPr/>
        </p:nvSpPr>
        <p:spPr>
          <a:xfrm>
            <a:off x="3656098" y="843865"/>
            <a:ext cx="1724485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rgbClr val="FFFFFF"/>
                </a:solidFill>
              </a:rPr>
              <a:t>Modification of existing bench for multiple powering circuits</a:t>
            </a:r>
          </a:p>
        </p:txBody>
      </p:sp>
      <p:cxnSp>
        <p:nvCxnSpPr>
          <p:cNvPr id="30" name="Elbow Connector 29"/>
          <p:cNvCxnSpPr/>
          <p:nvPr/>
        </p:nvCxnSpPr>
        <p:spPr>
          <a:xfrm rot="5400000" flipH="1" flipV="1">
            <a:off x="3984501" y="2221202"/>
            <a:ext cx="1005351" cy="236157"/>
          </a:xfrm>
          <a:prstGeom prst="bentConnector3">
            <a:avLst>
              <a:gd name="adj1" fmla="val 50000"/>
            </a:avLst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rot="16200000" flipV="1">
            <a:off x="2778909" y="1836183"/>
            <a:ext cx="1598066" cy="921574"/>
          </a:xfrm>
          <a:prstGeom prst="bentConnector3">
            <a:avLst>
              <a:gd name="adj1" fmla="val 29932"/>
            </a:avLst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54"/>
          <p:cNvSpPr txBox="1"/>
          <p:nvPr/>
        </p:nvSpPr>
        <p:spPr>
          <a:xfrm>
            <a:off x="5421709" y="993943"/>
            <a:ext cx="3215836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rgbClr val="FFFFFF"/>
                </a:solidFill>
              </a:rPr>
              <a:t>Additional horizontal test bench for higher current (up to 20 kA + 2 x 2 kA)</a:t>
            </a:r>
          </a:p>
        </p:txBody>
      </p:sp>
      <p:cxnSp>
        <p:nvCxnSpPr>
          <p:cNvPr id="33" name="Elbow Connector 32"/>
          <p:cNvCxnSpPr/>
          <p:nvPr/>
        </p:nvCxnSpPr>
        <p:spPr>
          <a:xfrm rot="5400000" flipH="1" flipV="1">
            <a:off x="5096086" y="2062097"/>
            <a:ext cx="1463896" cy="335579"/>
          </a:xfrm>
          <a:prstGeom prst="bentConnector3">
            <a:avLst>
              <a:gd name="adj1" fmla="val 50000"/>
            </a:avLst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endCxn id="36" idx="0"/>
          </p:cNvCxnSpPr>
          <p:nvPr/>
        </p:nvCxnSpPr>
        <p:spPr>
          <a:xfrm rot="16200000" flipH="1">
            <a:off x="3066920" y="3514434"/>
            <a:ext cx="1526510" cy="1037014"/>
          </a:xfrm>
          <a:prstGeom prst="bentConnector3">
            <a:avLst>
              <a:gd name="adj1" fmla="val 50000"/>
            </a:avLst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endCxn id="36" idx="0"/>
          </p:cNvCxnSpPr>
          <p:nvPr/>
        </p:nvCxnSpPr>
        <p:spPr>
          <a:xfrm rot="5400000">
            <a:off x="4046469" y="3571901"/>
            <a:ext cx="1526509" cy="922080"/>
          </a:xfrm>
          <a:prstGeom prst="bentConnector3">
            <a:avLst>
              <a:gd name="adj1" fmla="val 50000"/>
            </a:avLst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62"/>
          <p:cNvSpPr txBox="1"/>
          <p:nvPr/>
        </p:nvSpPr>
        <p:spPr>
          <a:xfrm>
            <a:off x="3430682" y="4796197"/>
            <a:ext cx="183600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rgbClr val="FFFFFF"/>
                </a:solidFill>
              </a:rPr>
              <a:t>New powering SC link</a:t>
            </a:r>
          </a:p>
        </p:txBody>
      </p:sp>
      <p:cxnSp>
        <p:nvCxnSpPr>
          <p:cNvPr id="37" name="Elbow Connector 36"/>
          <p:cNvCxnSpPr/>
          <p:nvPr/>
        </p:nvCxnSpPr>
        <p:spPr>
          <a:xfrm rot="16200000" flipH="1">
            <a:off x="3703481" y="3721497"/>
            <a:ext cx="1513587" cy="609960"/>
          </a:xfrm>
          <a:prstGeom prst="bentConnector3">
            <a:avLst>
              <a:gd name="adj1" fmla="val 41525"/>
            </a:avLst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 rot="16200000" flipH="1">
            <a:off x="5145422" y="4099646"/>
            <a:ext cx="1880325" cy="559217"/>
          </a:xfrm>
          <a:prstGeom prst="bentConnector3">
            <a:avLst>
              <a:gd name="adj1" fmla="val 80250"/>
            </a:avLst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74"/>
          <p:cNvSpPr txBox="1"/>
          <p:nvPr/>
        </p:nvSpPr>
        <p:spPr>
          <a:xfrm>
            <a:off x="5727783" y="5345538"/>
            <a:ext cx="183600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rgbClr val="FFFFFF"/>
                </a:solidFill>
              </a:rPr>
              <a:t>IR powering schematics + New Feed box</a:t>
            </a:r>
          </a:p>
        </p:txBody>
      </p:sp>
      <p:cxnSp>
        <p:nvCxnSpPr>
          <p:cNvPr id="40" name="Elbow Connector 39"/>
          <p:cNvCxnSpPr>
            <a:endCxn id="41" idx="0"/>
          </p:cNvCxnSpPr>
          <p:nvPr/>
        </p:nvCxnSpPr>
        <p:spPr>
          <a:xfrm rot="16200000" flipH="1">
            <a:off x="6869029" y="3740360"/>
            <a:ext cx="1099322" cy="719354"/>
          </a:xfrm>
          <a:prstGeom prst="bentConnector3">
            <a:avLst>
              <a:gd name="adj1" fmla="val 50000"/>
            </a:avLst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83"/>
          <p:cNvSpPr txBox="1"/>
          <p:nvPr/>
        </p:nvSpPr>
        <p:spPr>
          <a:xfrm>
            <a:off x="6570180" y="4649699"/>
            <a:ext cx="2416374" cy="307777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rgbClr val="FFFFFF"/>
                </a:solidFill>
              </a:rPr>
              <a:t>Magnets, </a:t>
            </a:r>
            <a:r>
              <a:rPr lang="en-GB" sz="1400" dirty="0" err="1">
                <a:solidFill>
                  <a:srgbClr val="FFFFFF"/>
                </a:solidFill>
              </a:rPr>
              <a:t>Cryo</a:t>
            </a:r>
            <a:r>
              <a:rPr lang="en-GB" sz="1400" dirty="0">
                <a:solidFill>
                  <a:srgbClr val="FFFFFF"/>
                </a:solidFill>
              </a:rPr>
              <a:t> line and SC link</a:t>
            </a:r>
          </a:p>
        </p:txBody>
      </p:sp>
      <p:cxnSp>
        <p:nvCxnSpPr>
          <p:cNvPr id="42" name="Elbow Connector 41"/>
          <p:cNvCxnSpPr/>
          <p:nvPr/>
        </p:nvCxnSpPr>
        <p:spPr>
          <a:xfrm rot="16200000" flipH="1">
            <a:off x="1729953" y="3469175"/>
            <a:ext cx="1050705" cy="284374"/>
          </a:xfrm>
          <a:prstGeom prst="bentConnector3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19"/>
          <p:cNvSpPr txBox="1"/>
          <p:nvPr/>
        </p:nvSpPr>
        <p:spPr>
          <a:xfrm>
            <a:off x="819754" y="2254258"/>
            <a:ext cx="7571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2015          2016           2017             2018             2019         2020              2021           2022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85703" y="2578845"/>
            <a:ext cx="7075570" cy="1171578"/>
            <a:chOff x="1388323" y="2957686"/>
            <a:chExt cx="7075570" cy="1171578"/>
          </a:xfrm>
        </p:grpSpPr>
        <p:cxnSp>
          <p:nvCxnSpPr>
            <p:cNvPr id="49" name="Straight Connector 48"/>
            <p:cNvCxnSpPr/>
            <p:nvPr/>
          </p:nvCxnSpPr>
          <p:spPr bwMode="auto">
            <a:xfrm>
              <a:off x="1388323" y="2969155"/>
              <a:ext cx="14112" cy="1157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2395926" y="2966334"/>
              <a:ext cx="14112" cy="1157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3417523" y="2957686"/>
              <a:ext cx="14112" cy="1157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4433142" y="2957686"/>
              <a:ext cx="14112" cy="1157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5436079" y="2970275"/>
              <a:ext cx="14112" cy="1157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6444842" y="2965388"/>
              <a:ext cx="14112" cy="1157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7446844" y="2959563"/>
              <a:ext cx="14112" cy="1157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8449781" y="2972152"/>
              <a:ext cx="14112" cy="1157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6" name="TextBox 1"/>
          <p:cNvSpPr txBox="1"/>
          <p:nvPr/>
        </p:nvSpPr>
        <p:spPr>
          <a:xfrm>
            <a:off x="1825383" y="3550376"/>
            <a:ext cx="4244805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TEST OF 11 T</a:t>
            </a:r>
            <a:endParaRPr lang="en-GB" sz="1600" dirty="0"/>
          </a:p>
        </p:txBody>
      </p:sp>
      <p:cxnSp>
        <p:nvCxnSpPr>
          <p:cNvPr id="47" name="Elbow Connector 46"/>
          <p:cNvCxnSpPr/>
          <p:nvPr/>
        </p:nvCxnSpPr>
        <p:spPr>
          <a:xfrm rot="16200000" flipH="1">
            <a:off x="2799827" y="3355526"/>
            <a:ext cx="280693" cy="10900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4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SM18 upgrades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year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535" y="823465"/>
            <a:ext cx="3844111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New </a:t>
            </a:r>
            <a:r>
              <a:rPr lang="en-GB" sz="2400" dirty="0"/>
              <a:t>vertical test </a:t>
            </a:r>
            <a:r>
              <a:rPr lang="en-GB" sz="2400" dirty="0" smtClean="0"/>
              <a:t>bench in cluster D: 	</a:t>
            </a:r>
          </a:p>
          <a:p>
            <a:pPr lvl="1"/>
            <a:r>
              <a:rPr lang="en-GB" sz="1800" dirty="0" smtClean="0"/>
              <a:t>Max diameter = </a:t>
            </a:r>
            <a:r>
              <a:rPr lang="en-GB" sz="1800" dirty="0"/>
              <a:t>800 mm </a:t>
            </a:r>
            <a:endParaRPr lang="en-GB" sz="1800" dirty="0" smtClean="0"/>
          </a:p>
          <a:p>
            <a:pPr lvl="1"/>
            <a:r>
              <a:rPr lang="en-GB" sz="1800" dirty="0"/>
              <a:t>M</a:t>
            </a:r>
            <a:r>
              <a:rPr lang="en-GB" sz="1800" dirty="0" smtClean="0"/>
              <a:t>ax length =  </a:t>
            </a:r>
            <a:r>
              <a:rPr lang="en-GB" sz="1800" dirty="0"/>
              <a:t>5 </a:t>
            </a:r>
            <a:r>
              <a:rPr lang="en-GB" sz="1800" dirty="0" smtClean="0"/>
              <a:t>m</a:t>
            </a:r>
          </a:p>
          <a:p>
            <a:pPr lvl="1"/>
            <a:r>
              <a:rPr lang="en-GB" sz="1800" dirty="0" smtClean="0"/>
              <a:t>Max current = </a:t>
            </a:r>
            <a:r>
              <a:rPr lang="en-GB" sz="1800" b="1" dirty="0"/>
              <a:t>30 </a:t>
            </a:r>
            <a:r>
              <a:rPr lang="en-GB" sz="1800" b="1" dirty="0" smtClean="0"/>
              <a:t>kA</a:t>
            </a:r>
            <a:r>
              <a:rPr lang="en-GB" sz="1800" b="1" dirty="0"/>
              <a:t> </a:t>
            </a:r>
            <a:r>
              <a:rPr lang="en-GB" sz="1800" b="1" dirty="0" smtClean="0"/>
              <a:t>with EE</a:t>
            </a:r>
          </a:p>
          <a:p>
            <a:pPr lvl="1"/>
            <a:endParaRPr lang="en-GB" sz="1200" dirty="0"/>
          </a:p>
          <a:p>
            <a:r>
              <a:rPr lang="en-GB" sz="2000" dirty="0" smtClean="0"/>
              <a:t>Horizontal cluster A for </a:t>
            </a:r>
            <a:r>
              <a:rPr lang="en-GB" sz="2000" dirty="0" err="1" smtClean="0"/>
              <a:t>cryoassemblies</a:t>
            </a:r>
            <a:r>
              <a:rPr lang="en-GB" sz="2000" dirty="0"/>
              <a:t> </a:t>
            </a:r>
            <a:r>
              <a:rPr lang="en-GB" sz="2000" dirty="0" smtClean="0"/>
              <a:t>upgrade</a:t>
            </a:r>
          </a:p>
          <a:p>
            <a:pPr lvl="1"/>
            <a:r>
              <a:rPr lang="en-GB" sz="1600" dirty="0" smtClean="0"/>
              <a:t>Max current </a:t>
            </a:r>
            <a:r>
              <a:rPr lang="en-GB" sz="1600" dirty="0"/>
              <a:t>= </a:t>
            </a:r>
            <a:r>
              <a:rPr lang="en-GB" sz="1600" b="1" dirty="0"/>
              <a:t>20 </a:t>
            </a:r>
            <a:r>
              <a:rPr lang="en-GB" sz="1600" b="1" dirty="0" smtClean="0"/>
              <a:t>kA</a:t>
            </a:r>
          </a:p>
          <a:p>
            <a:pPr lvl="1"/>
            <a:r>
              <a:rPr lang="en-GB" sz="1600" b="1" dirty="0" smtClean="0"/>
              <a:t>2 </a:t>
            </a:r>
            <a:r>
              <a:rPr lang="en-GB" sz="1600" b="1" dirty="0"/>
              <a:t>x 2 kA </a:t>
            </a:r>
            <a:r>
              <a:rPr lang="en-GB" sz="1600" dirty="0"/>
              <a:t>circuit for correctors</a:t>
            </a:r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347977" y="4469602"/>
            <a:ext cx="6262915" cy="1782114"/>
            <a:chOff x="3217536" y="4447772"/>
            <a:chExt cx="5807235" cy="1418398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62" t="27634" r="52478" b="33480"/>
            <a:stretch/>
          </p:blipFill>
          <p:spPr bwMode="auto">
            <a:xfrm rot="5400000">
              <a:off x="5389252" y="3102745"/>
              <a:ext cx="1418398" cy="4108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lc="http://schemas.openxmlformats.org/drawingml/2006/lockedCanvas"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7"/>
            <p:cNvSpPr txBox="1"/>
            <p:nvPr/>
          </p:nvSpPr>
          <p:spPr>
            <a:xfrm>
              <a:off x="3237021" y="5072488"/>
              <a:ext cx="6880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 smtClean="0"/>
                <a:t>Cluster E</a:t>
              </a:r>
              <a:endParaRPr lang="en-GB" sz="1100" dirty="0"/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3217536" y="5504520"/>
              <a:ext cx="6832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 smtClean="0"/>
                <a:t>Cluster F</a:t>
              </a:r>
              <a:endParaRPr lang="en-GB" sz="1100" dirty="0"/>
            </a:p>
          </p:txBody>
        </p:sp>
        <p:sp>
          <p:nvSpPr>
            <p:cNvPr id="15" name="TextBox 9"/>
            <p:cNvSpPr txBox="1"/>
            <p:nvPr/>
          </p:nvSpPr>
          <p:spPr>
            <a:xfrm>
              <a:off x="3217536" y="4546930"/>
              <a:ext cx="7056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 smtClean="0"/>
                <a:t>Cluster D</a:t>
              </a:r>
              <a:endParaRPr lang="en-GB" sz="11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33294" y="5687357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833294" y="5504520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833294" y="5055484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33294" y="5278189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33294" y="4620136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33294" y="4809417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207524" y="5502909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207524" y="5681719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207524" y="5094951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207524" y="5278189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6" name="Right Brace 25"/>
            <p:cNvSpPr/>
            <p:nvPr/>
          </p:nvSpPr>
          <p:spPr>
            <a:xfrm>
              <a:off x="8152677" y="4620136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7" name="TextBox 21"/>
            <p:cNvSpPr txBox="1"/>
            <p:nvPr/>
          </p:nvSpPr>
          <p:spPr>
            <a:xfrm>
              <a:off x="8314118" y="4620136"/>
              <a:ext cx="7008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 smtClean="0"/>
                <a:t>Cluster A</a:t>
              </a:r>
              <a:endParaRPr lang="en-GB" sz="1100" dirty="0"/>
            </a:p>
          </p:txBody>
        </p:sp>
        <p:sp>
          <p:nvSpPr>
            <p:cNvPr id="28" name="Right Brace 27"/>
            <p:cNvSpPr/>
            <p:nvPr/>
          </p:nvSpPr>
          <p:spPr>
            <a:xfrm>
              <a:off x="8161956" y="5106227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9" name="TextBox 23"/>
            <p:cNvSpPr txBox="1"/>
            <p:nvPr/>
          </p:nvSpPr>
          <p:spPr>
            <a:xfrm>
              <a:off x="8323397" y="5106227"/>
              <a:ext cx="6960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 smtClean="0"/>
                <a:t>Cluster B</a:t>
              </a:r>
              <a:endParaRPr lang="en-GB" sz="1100" dirty="0"/>
            </a:p>
          </p:txBody>
        </p:sp>
        <p:sp>
          <p:nvSpPr>
            <p:cNvPr id="30" name="Right Brace 29"/>
            <p:cNvSpPr/>
            <p:nvPr/>
          </p:nvSpPr>
          <p:spPr>
            <a:xfrm>
              <a:off x="8168909" y="5535307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31" name="TextBox 25"/>
            <p:cNvSpPr txBox="1"/>
            <p:nvPr/>
          </p:nvSpPr>
          <p:spPr>
            <a:xfrm>
              <a:off x="8330350" y="5535307"/>
              <a:ext cx="6944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 smtClean="0"/>
                <a:t>Cluster C</a:t>
              </a:r>
              <a:endParaRPr lang="en-GB" sz="1100" dirty="0"/>
            </a:p>
          </p:txBody>
        </p:sp>
        <p:sp>
          <p:nvSpPr>
            <p:cNvPr id="32" name="Right Brace 31"/>
            <p:cNvSpPr/>
            <p:nvPr/>
          </p:nvSpPr>
          <p:spPr>
            <a:xfrm flipH="1">
              <a:off x="4044225" y="5088908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33" name="Right Brace 32"/>
            <p:cNvSpPr/>
            <p:nvPr/>
          </p:nvSpPr>
          <p:spPr>
            <a:xfrm flipH="1">
              <a:off x="4044224" y="5522641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920306" y="4565050"/>
              <a:ext cx="289484" cy="12001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950925" y="5358958"/>
              <a:ext cx="150309" cy="1995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194018" y="5354126"/>
              <a:ext cx="150309" cy="1995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 rot="5400000">
              <a:off x="5503621" y="4776256"/>
              <a:ext cx="168251" cy="1815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 rot="5400000">
              <a:off x="6169404" y="5665382"/>
              <a:ext cx="168251" cy="1815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 rot="5400000">
              <a:off x="5510548" y="4574712"/>
              <a:ext cx="168251" cy="1815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40" name="Elbow Connector 39"/>
            <p:cNvCxnSpPr>
              <a:stCxn id="36" idx="3"/>
              <a:endCxn id="18" idx="1"/>
            </p:cNvCxnSpPr>
            <p:nvPr/>
          </p:nvCxnSpPr>
          <p:spPr>
            <a:xfrm flipV="1">
              <a:off x="6344327" y="5106227"/>
              <a:ext cx="488968" cy="347663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endCxn id="19" idx="1"/>
            </p:cNvCxnSpPr>
            <p:nvPr/>
          </p:nvCxnSpPr>
          <p:spPr>
            <a:xfrm flipV="1">
              <a:off x="6344325" y="5328932"/>
              <a:ext cx="488969" cy="145437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>
              <a:endCxn id="17" idx="1"/>
            </p:cNvCxnSpPr>
            <p:nvPr/>
          </p:nvCxnSpPr>
          <p:spPr>
            <a:xfrm flipV="1">
              <a:off x="6344326" y="5555263"/>
              <a:ext cx="488969" cy="196084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/>
            <p:cNvCxnSpPr/>
            <p:nvPr/>
          </p:nvCxnSpPr>
          <p:spPr>
            <a:xfrm>
              <a:off x="6344326" y="5756179"/>
              <a:ext cx="488968" cy="19152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/>
            <p:nvPr/>
          </p:nvCxnSpPr>
          <p:spPr>
            <a:xfrm flipV="1">
              <a:off x="6269172" y="4660142"/>
              <a:ext cx="564122" cy="10737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lbow Connector 44"/>
            <p:cNvCxnSpPr/>
            <p:nvPr/>
          </p:nvCxnSpPr>
          <p:spPr>
            <a:xfrm>
              <a:off x="6253529" y="4660142"/>
              <a:ext cx="579766" cy="226332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/>
            <p:cNvCxnSpPr/>
            <p:nvPr/>
          </p:nvCxnSpPr>
          <p:spPr>
            <a:xfrm flipH="1" flipV="1">
              <a:off x="5431338" y="5123546"/>
              <a:ext cx="488968" cy="347663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lbow Connector 46"/>
            <p:cNvCxnSpPr/>
            <p:nvPr/>
          </p:nvCxnSpPr>
          <p:spPr>
            <a:xfrm flipH="1" flipV="1">
              <a:off x="5431337" y="5346251"/>
              <a:ext cx="488969" cy="145437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Elbow Connector 47"/>
            <p:cNvCxnSpPr/>
            <p:nvPr/>
          </p:nvCxnSpPr>
          <p:spPr>
            <a:xfrm rot="10800000" flipV="1">
              <a:off x="5155200" y="4805531"/>
              <a:ext cx="348676" cy="7463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/>
            <p:nvPr/>
          </p:nvCxnSpPr>
          <p:spPr>
            <a:xfrm rot="10800000">
              <a:off x="5177104" y="4628191"/>
              <a:ext cx="348676" cy="7463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4373592" y="5418969"/>
              <a:ext cx="990449" cy="37794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/>
          <p:cNvSpPr/>
          <p:nvPr/>
        </p:nvSpPr>
        <p:spPr bwMode="auto">
          <a:xfrm>
            <a:off x="179512" y="4378274"/>
            <a:ext cx="6431380" cy="756134"/>
          </a:xfrm>
          <a:prstGeom prst="rect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718" y="1572381"/>
            <a:ext cx="4753666" cy="26501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552" y="4222550"/>
            <a:ext cx="2297542" cy="225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08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Prototypes and series tests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945495"/>
            <a:ext cx="7920000" cy="4906963"/>
          </a:xfrm>
        </p:spPr>
        <p:txBody>
          <a:bodyPr>
            <a:normAutofit/>
          </a:bodyPr>
          <a:lstStyle/>
          <a:p>
            <a:r>
              <a:rPr lang="nl-NL" sz="2000" dirty="0"/>
              <a:t>First prototype 2017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Test of 15 meter </a:t>
            </a:r>
            <a:r>
              <a:rPr lang="nl-NL" sz="2000" dirty="0" err="1"/>
              <a:t>assembly</a:t>
            </a:r>
            <a:r>
              <a:rPr lang="nl-NL" sz="2000" dirty="0"/>
              <a:t> </a:t>
            </a:r>
            <a:r>
              <a:rPr lang="nl-NL" sz="2000" dirty="0" err="1"/>
              <a:t>including</a:t>
            </a:r>
            <a:r>
              <a:rPr lang="nl-NL" sz="2000" dirty="0"/>
              <a:t> bypass </a:t>
            </a:r>
            <a:r>
              <a:rPr lang="nl-NL" sz="2000" dirty="0" err="1"/>
              <a:t>cryostat</a:t>
            </a:r>
            <a:r>
              <a:rPr lang="nl-NL" sz="2000" dirty="0"/>
              <a:t> end 2018</a:t>
            </a:r>
            <a:endParaRPr lang="en-GB" sz="20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395756" y="2761439"/>
            <a:ext cx="8352488" cy="1154036"/>
            <a:chOff x="-71687" y="2539997"/>
            <a:chExt cx="9172600" cy="116608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7600" b="29000"/>
            <a:stretch/>
          </p:blipFill>
          <p:spPr>
            <a:xfrm>
              <a:off x="-71687" y="2725708"/>
              <a:ext cx="3953374" cy="972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t="27600" b="30400"/>
            <a:stretch/>
          </p:blipFill>
          <p:spPr>
            <a:xfrm>
              <a:off x="5015759" y="2734082"/>
              <a:ext cx="4085154" cy="972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01759" y="2815708"/>
              <a:ext cx="1562994" cy="882000"/>
            </a:xfrm>
            <a:prstGeom prst="rect">
              <a:avLst/>
            </a:prstGeom>
          </p:spPr>
        </p:pic>
        <p:sp>
          <p:nvSpPr>
            <p:cNvPr id="11" name="TextBox 2"/>
            <p:cNvSpPr txBox="1"/>
            <p:nvPr/>
          </p:nvSpPr>
          <p:spPr>
            <a:xfrm>
              <a:off x="281287" y="2542734"/>
              <a:ext cx="3240360" cy="373188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dirty="0"/>
                <a:t>LBH_</a:t>
              </a:r>
              <a:r>
                <a:rPr lang="fr-CH" b="1" dirty="0"/>
                <a:t>A</a:t>
              </a:r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5465863" y="2549417"/>
              <a:ext cx="3240360" cy="373188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dirty="0"/>
                <a:t>LBH_</a:t>
              </a:r>
              <a:r>
                <a:rPr lang="fr-CH" b="1" dirty="0"/>
                <a:t>B</a:t>
              </a:r>
            </a:p>
          </p:txBody>
        </p:sp>
        <p:sp>
          <p:nvSpPr>
            <p:cNvPr id="13" name="TextBox 11"/>
            <p:cNvSpPr txBox="1"/>
            <p:nvPr/>
          </p:nvSpPr>
          <p:spPr>
            <a:xfrm>
              <a:off x="2873575" y="2539997"/>
              <a:ext cx="3240360" cy="373188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dirty="0"/>
                <a:t>By-pass cryostat</a:t>
              </a:r>
              <a:endParaRPr lang="fr-CH" b="1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27600" b="30400"/>
          <a:stretch/>
        </p:blipFill>
        <p:spPr>
          <a:xfrm>
            <a:off x="589485" y="1360333"/>
            <a:ext cx="3725550" cy="8864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10" b="6227"/>
          <a:stretch/>
        </p:blipFill>
        <p:spPr>
          <a:xfrm>
            <a:off x="1681382" y="4080496"/>
            <a:ext cx="5724128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Test </a:t>
            </a:r>
            <a:r>
              <a:rPr lang="nl-NL" dirty="0" err="1" smtClean="0"/>
              <a:t>bench</a:t>
            </a:r>
            <a:r>
              <a:rPr lang="nl-NL" dirty="0" smtClean="0"/>
              <a:t> availability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1219202"/>
            <a:ext cx="7920000" cy="4906963"/>
          </a:xfrm>
        </p:spPr>
        <p:txBody>
          <a:bodyPr>
            <a:normAutofit/>
          </a:bodyPr>
          <a:lstStyle/>
          <a:p>
            <a:r>
              <a:rPr lang="nl-NL" sz="2400" dirty="0" err="1"/>
              <a:t>Available</a:t>
            </a:r>
            <a:r>
              <a:rPr lang="nl-NL" sz="2400" dirty="0"/>
              <a:t> </a:t>
            </a:r>
            <a:r>
              <a:rPr lang="nl-NL" sz="2400" dirty="0" err="1"/>
              <a:t>powering</a:t>
            </a:r>
            <a:endParaRPr lang="nl-NL" sz="2400" dirty="0"/>
          </a:p>
          <a:p>
            <a:pPr lvl="1"/>
            <a:r>
              <a:rPr lang="nl-NL" sz="1800" dirty="0"/>
              <a:t>14 </a:t>
            </a:r>
            <a:r>
              <a:rPr lang="nl-NL" sz="1800" dirty="0" err="1"/>
              <a:t>kA</a:t>
            </a:r>
            <a:r>
              <a:rPr lang="nl-NL" sz="1800" dirty="0"/>
              <a:t> power converter, 20 V, </a:t>
            </a:r>
            <a:r>
              <a:rPr lang="nl-NL" sz="1800" dirty="0" err="1"/>
              <a:t>may</a:t>
            </a:r>
            <a:r>
              <a:rPr lang="nl-NL" sz="1800" dirty="0"/>
              <a:t> </a:t>
            </a:r>
            <a:r>
              <a:rPr lang="nl-NL" sz="1800" dirty="0" err="1"/>
              <a:t>be</a:t>
            </a:r>
            <a:r>
              <a:rPr lang="nl-NL" sz="1800" dirty="0"/>
              <a:t> </a:t>
            </a:r>
            <a:r>
              <a:rPr lang="nl-NL" sz="1800" dirty="0" err="1"/>
              <a:t>upgraded</a:t>
            </a:r>
            <a:r>
              <a:rPr lang="nl-NL" sz="1800" dirty="0"/>
              <a:t>.</a:t>
            </a:r>
          </a:p>
          <a:p>
            <a:pPr lvl="1"/>
            <a:r>
              <a:rPr lang="nl-NL" sz="1800" dirty="0"/>
              <a:t>Leads </a:t>
            </a:r>
            <a:r>
              <a:rPr lang="nl-NL" sz="1800" dirty="0" err="1"/>
              <a:t>qualified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voltage </a:t>
            </a:r>
            <a:r>
              <a:rPr lang="nl-NL" sz="1800" dirty="0" err="1"/>
              <a:t>withstand</a:t>
            </a:r>
            <a:r>
              <a:rPr lang="nl-NL" sz="1800" dirty="0"/>
              <a:t> level of 3.1 kV</a:t>
            </a:r>
          </a:p>
          <a:p>
            <a:pPr lvl="1"/>
            <a:endParaRPr lang="nl-NL" dirty="0"/>
          </a:p>
          <a:p>
            <a:r>
              <a:rPr lang="nl-NL" sz="2400" dirty="0" err="1"/>
              <a:t>Cooling</a:t>
            </a:r>
            <a:r>
              <a:rPr lang="nl-NL" sz="2400" dirty="0"/>
              <a:t> steps, </a:t>
            </a:r>
            <a:r>
              <a:rPr lang="nl-NL" sz="2400" dirty="0" err="1"/>
              <a:t>currently</a:t>
            </a:r>
            <a:r>
              <a:rPr lang="nl-NL" sz="2400" dirty="0"/>
              <a:t> </a:t>
            </a:r>
            <a:r>
              <a:rPr lang="nl-NL" sz="2400" dirty="0" err="1"/>
              <a:t>available</a:t>
            </a:r>
            <a:endParaRPr lang="nl-NL" sz="2400" dirty="0"/>
          </a:p>
          <a:p>
            <a:pPr lvl="1"/>
            <a:r>
              <a:rPr lang="nl-NL" sz="1800" dirty="0" err="1"/>
              <a:t>Controlled</a:t>
            </a:r>
            <a:r>
              <a:rPr lang="nl-NL" sz="1800" dirty="0"/>
              <a:t> </a:t>
            </a:r>
            <a:r>
              <a:rPr lang="nl-NL" sz="1800" dirty="0" err="1"/>
              <a:t>cooldown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80 K </a:t>
            </a:r>
            <a:r>
              <a:rPr lang="nl-NL" sz="1800" dirty="0" err="1"/>
              <a:t>with</a:t>
            </a:r>
            <a:r>
              <a:rPr lang="nl-NL" sz="1800" dirty="0"/>
              <a:t> N</a:t>
            </a:r>
            <a:r>
              <a:rPr lang="nl-NL" sz="1800" baseline="-25000" dirty="0"/>
              <a:t>2</a:t>
            </a:r>
            <a:r>
              <a:rPr lang="nl-NL" sz="1800" dirty="0"/>
              <a:t> </a:t>
            </a:r>
            <a:r>
              <a:rPr lang="nl-NL" sz="1800" dirty="0" err="1"/>
              <a:t>cooled</a:t>
            </a:r>
            <a:r>
              <a:rPr lang="nl-NL" sz="1800" dirty="0"/>
              <a:t> He gas.</a:t>
            </a:r>
          </a:p>
          <a:p>
            <a:pPr lvl="1"/>
            <a:r>
              <a:rPr lang="nl-NL" sz="1800" dirty="0" err="1"/>
              <a:t>To</a:t>
            </a:r>
            <a:r>
              <a:rPr lang="nl-NL" sz="1800" dirty="0"/>
              <a:t> 4.5 K </a:t>
            </a:r>
            <a:r>
              <a:rPr lang="nl-NL" sz="1800" dirty="0" err="1"/>
              <a:t>with</a:t>
            </a:r>
            <a:r>
              <a:rPr lang="nl-NL" sz="1800" dirty="0"/>
              <a:t> </a:t>
            </a:r>
            <a:r>
              <a:rPr lang="nl-NL" sz="1800" dirty="0" err="1"/>
              <a:t>LHe</a:t>
            </a:r>
            <a:endParaRPr lang="nl-NL" sz="1800" dirty="0"/>
          </a:p>
          <a:p>
            <a:pPr lvl="1"/>
            <a:r>
              <a:rPr lang="nl-NL" sz="1800" dirty="0" err="1"/>
              <a:t>With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heat </a:t>
            </a:r>
            <a:r>
              <a:rPr lang="nl-NL" sz="1800" dirty="0" err="1"/>
              <a:t>exchanger</a:t>
            </a:r>
            <a:r>
              <a:rPr lang="nl-NL" sz="1800" dirty="0"/>
              <a:t> </a:t>
            </a:r>
            <a:r>
              <a:rPr lang="nl-NL" sz="1800" dirty="0" err="1"/>
              <a:t>cooled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1.9 K.</a:t>
            </a:r>
          </a:p>
          <a:p>
            <a:pPr lvl="1"/>
            <a:endParaRPr lang="nl-NL" sz="1800" dirty="0"/>
          </a:p>
          <a:p>
            <a:r>
              <a:rPr lang="nl-NL" sz="2400" dirty="0"/>
              <a:t>Planning</a:t>
            </a:r>
          </a:p>
          <a:p>
            <a:pPr lvl="1"/>
            <a:r>
              <a:rPr lang="nl-NL" sz="1800" dirty="0"/>
              <a:t>Test station </a:t>
            </a:r>
            <a:r>
              <a:rPr lang="nl-NL" sz="1800" dirty="0" err="1"/>
              <a:t>available</a:t>
            </a:r>
            <a:r>
              <a:rPr lang="nl-NL" sz="1800" dirty="0"/>
              <a:t> </a:t>
            </a:r>
            <a:r>
              <a:rPr lang="nl-NL" sz="1800" dirty="0" err="1"/>
              <a:t>typically</a:t>
            </a:r>
            <a:r>
              <a:rPr lang="nl-NL" sz="1800" dirty="0"/>
              <a:t> 10 </a:t>
            </a:r>
            <a:r>
              <a:rPr lang="nl-NL" sz="1800" dirty="0" err="1"/>
              <a:t>months</a:t>
            </a:r>
            <a:r>
              <a:rPr lang="nl-NL" sz="1800" dirty="0"/>
              <a:t> per </a:t>
            </a:r>
            <a:r>
              <a:rPr lang="nl-NL" sz="1800" dirty="0" err="1"/>
              <a:t>year</a:t>
            </a:r>
            <a:r>
              <a:rPr lang="nl-NL" sz="1800" dirty="0"/>
              <a:t>. Maintenance </a:t>
            </a:r>
            <a:r>
              <a:rPr lang="nl-NL" sz="1800" dirty="0" err="1"/>
              <a:t>around</a:t>
            </a:r>
            <a:r>
              <a:rPr lang="nl-NL" sz="1800" dirty="0"/>
              <a:t> Christmas break.</a:t>
            </a:r>
          </a:p>
          <a:p>
            <a:pPr lvl="1"/>
            <a:r>
              <a:rPr lang="nl-NL" sz="1800" dirty="0"/>
              <a:t>Major upgrades on </a:t>
            </a:r>
            <a:r>
              <a:rPr lang="nl-NL" sz="1800" dirty="0" err="1"/>
              <a:t>infrastructure</a:t>
            </a:r>
            <a:r>
              <a:rPr lang="nl-NL" sz="1800" dirty="0"/>
              <a:t> </a:t>
            </a:r>
            <a:r>
              <a:rPr lang="nl-NL" sz="1800" dirty="0" err="1"/>
              <a:t>foreseen</a:t>
            </a:r>
            <a:r>
              <a:rPr lang="nl-NL" sz="1800" dirty="0"/>
              <a:t> in 2019, </a:t>
            </a:r>
            <a:r>
              <a:rPr lang="nl-NL" sz="1800" dirty="0" err="1"/>
              <a:t>blocking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cold</a:t>
            </a:r>
            <a:r>
              <a:rPr lang="nl-NL" sz="1800" dirty="0"/>
              <a:t> tests </a:t>
            </a:r>
            <a:r>
              <a:rPr lang="nl-NL" sz="1800" dirty="0" err="1"/>
              <a:t>for</a:t>
            </a:r>
            <a:r>
              <a:rPr lang="nl-NL" sz="1800" dirty="0"/>
              <a:t> 4-5 </a:t>
            </a:r>
            <a:r>
              <a:rPr lang="nl-NL" sz="1800" dirty="0" err="1"/>
              <a:t>months</a:t>
            </a:r>
            <a:r>
              <a:rPr lang="nl-NL" sz="1800" dirty="0"/>
              <a:t>.</a:t>
            </a:r>
          </a:p>
          <a:p>
            <a:pPr lvl="1"/>
            <a:endParaRPr lang="nl-NL" sz="800" dirty="0"/>
          </a:p>
          <a:p>
            <a:pPr lvl="1"/>
            <a:endParaRPr lang="nl-NL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47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Test </a:t>
            </a:r>
            <a:r>
              <a:rPr lang="nl-NL" dirty="0" err="1"/>
              <a:t>bench</a:t>
            </a:r>
            <a:r>
              <a:rPr lang="nl-NL" dirty="0"/>
              <a:t> </a:t>
            </a:r>
            <a:r>
              <a:rPr lang="nl-NL" dirty="0" err="1" smtClean="0"/>
              <a:t>modifications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1520" y="1219202"/>
            <a:ext cx="8074800" cy="4906963"/>
          </a:xfrm>
        </p:spPr>
        <p:txBody>
          <a:bodyPr>
            <a:normAutofit/>
          </a:bodyPr>
          <a:lstStyle/>
          <a:p>
            <a:r>
              <a:rPr lang="nl-NL" sz="2000" dirty="0" err="1"/>
              <a:t>Very</a:t>
            </a:r>
            <a:r>
              <a:rPr lang="nl-NL" sz="2000" dirty="0"/>
              <a:t> </a:t>
            </a:r>
            <a:r>
              <a:rPr lang="nl-NL" sz="2000" dirty="0" err="1"/>
              <a:t>similar</a:t>
            </a:r>
            <a:r>
              <a:rPr lang="nl-NL" sz="2000" dirty="0"/>
              <a:t> </a:t>
            </a:r>
            <a:r>
              <a:rPr lang="nl-NL" sz="2000" dirty="0" err="1"/>
              <a:t>connectivity</a:t>
            </a:r>
            <a:r>
              <a:rPr lang="nl-NL" sz="2000" dirty="0"/>
              <a:t> as </a:t>
            </a:r>
            <a:r>
              <a:rPr lang="nl-NL" sz="2000" dirty="0" err="1"/>
              <a:t>main</a:t>
            </a:r>
            <a:r>
              <a:rPr lang="nl-NL" sz="2000" dirty="0"/>
              <a:t> </a:t>
            </a:r>
            <a:r>
              <a:rPr lang="nl-NL" sz="2000" dirty="0" err="1"/>
              <a:t>dipole</a:t>
            </a:r>
            <a:r>
              <a:rPr lang="nl-NL" sz="2000" dirty="0"/>
              <a:t> </a:t>
            </a:r>
            <a:r>
              <a:rPr lang="nl-NL" sz="2000" dirty="0" err="1"/>
              <a:t>magnet</a:t>
            </a:r>
            <a:endParaRPr lang="nl-NL" sz="2000" dirty="0"/>
          </a:p>
          <a:p>
            <a:pPr lvl="1"/>
            <a:r>
              <a:rPr lang="nl-NL" sz="1600" dirty="0" err="1"/>
              <a:t>Work</a:t>
            </a:r>
            <a:r>
              <a:rPr lang="nl-NL" sz="1600" dirty="0"/>
              <a:t> in </a:t>
            </a:r>
            <a:r>
              <a:rPr lang="nl-NL" sz="1600" dirty="0" err="1"/>
              <a:t>progress</a:t>
            </a:r>
            <a:r>
              <a:rPr lang="nl-NL" sz="1600" dirty="0"/>
              <a:t> </a:t>
            </a:r>
            <a:r>
              <a:rPr lang="nl-NL" sz="1600" dirty="0" err="1"/>
              <a:t>between</a:t>
            </a:r>
            <a:r>
              <a:rPr lang="nl-NL" sz="1600" dirty="0"/>
              <a:t> LMF, CMI and TF </a:t>
            </a:r>
            <a:r>
              <a:rPr lang="nl-NL" sz="1600" dirty="0" err="1"/>
              <a:t>sections</a:t>
            </a:r>
            <a:endParaRPr lang="nl-NL" sz="1600" dirty="0"/>
          </a:p>
          <a:p>
            <a:pPr lvl="1"/>
            <a:r>
              <a:rPr lang="nl-NL" sz="1600" dirty="0"/>
              <a:t>No </a:t>
            </a:r>
            <a:r>
              <a:rPr lang="nl-NL" sz="1600" dirty="0" err="1"/>
              <a:t>modifications</a:t>
            </a:r>
            <a:r>
              <a:rPr lang="nl-NL" sz="1600" dirty="0"/>
              <a:t> </a:t>
            </a:r>
            <a:r>
              <a:rPr lang="nl-NL" sz="1600" dirty="0" err="1"/>
              <a:t>foreseen</a:t>
            </a:r>
            <a:r>
              <a:rPr lang="nl-NL" sz="1600" dirty="0"/>
              <a:t> on CFB side</a:t>
            </a:r>
          </a:p>
          <a:p>
            <a:pPr lvl="1"/>
            <a:r>
              <a:rPr lang="nl-NL" sz="1600" dirty="0" err="1"/>
              <a:t>Some</a:t>
            </a:r>
            <a:r>
              <a:rPr lang="nl-NL" sz="1600" dirty="0"/>
              <a:t> </a:t>
            </a:r>
            <a:r>
              <a:rPr lang="nl-NL" sz="1600" dirty="0" err="1"/>
              <a:t>modification</a:t>
            </a:r>
            <a:r>
              <a:rPr lang="nl-NL" sz="1600" dirty="0"/>
              <a:t> </a:t>
            </a:r>
            <a:r>
              <a:rPr lang="nl-NL" sz="1600" dirty="0" err="1"/>
              <a:t>foreseen</a:t>
            </a:r>
            <a:r>
              <a:rPr lang="nl-NL" sz="1600" dirty="0"/>
              <a:t> on MRB side.</a:t>
            </a:r>
          </a:p>
          <a:p>
            <a:r>
              <a:rPr lang="nl-NL" sz="2000" dirty="0" err="1"/>
              <a:t>Modification</a:t>
            </a:r>
            <a:r>
              <a:rPr lang="nl-NL" sz="2000" dirty="0"/>
              <a:t> of </a:t>
            </a:r>
            <a:r>
              <a:rPr lang="nl-NL" sz="2000" dirty="0" err="1"/>
              <a:t>the</a:t>
            </a:r>
            <a:r>
              <a:rPr lang="nl-NL" sz="2000" dirty="0"/>
              <a:t> support </a:t>
            </a:r>
            <a:r>
              <a:rPr lang="nl-NL" sz="2000" dirty="0" err="1"/>
              <a:t>feet</a:t>
            </a:r>
            <a:r>
              <a:rPr lang="nl-NL" sz="2000" dirty="0"/>
              <a:t> </a:t>
            </a:r>
            <a:r>
              <a:rPr lang="nl-NL" sz="2000" dirty="0" err="1"/>
              <a:t>needed</a:t>
            </a:r>
            <a:r>
              <a:rPr lang="nl-NL" sz="2000" dirty="0"/>
              <a:t>.</a:t>
            </a:r>
          </a:p>
          <a:p>
            <a:r>
              <a:rPr lang="nl-NL" sz="2000" dirty="0"/>
              <a:t>Cluster A (</a:t>
            </a:r>
            <a:r>
              <a:rPr lang="nl-NL" sz="2000" dirty="0" err="1"/>
              <a:t>two</a:t>
            </a:r>
            <a:r>
              <a:rPr lang="nl-NL" sz="2000" dirty="0"/>
              <a:t> </a:t>
            </a:r>
            <a:r>
              <a:rPr lang="nl-NL" sz="2000" dirty="0" err="1"/>
              <a:t>benches</a:t>
            </a:r>
            <a:r>
              <a:rPr lang="nl-NL" sz="2000" dirty="0"/>
              <a:t>), </a:t>
            </a:r>
            <a:r>
              <a:rPr lang="nl-NL" sz="2000" dirty="0" err="1"/>
              <a:t>will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modified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handle </a:t>
            </a:r>
            <a:r>
              <a:rPr lang="nl-NL" sz="2000" dirty="0" err="1"/>
              <a:t>the</a:t>
            </a:r>
            <a:r>
              <a:rPr lang="nl-NL" sz="2000" dirty="0"/>
              <a:t> Nb</a:t>
            </a:r>
            <a:r>
              <a:rPr lang="nl-NL" sz="2000" baseline="-25000" dirty="0"/>
              <a:t>3</a:t>
            </a:r>
            <a:r>
              <a:rPr lang="nl-NL" sz="2000" dirty="0"/>
              <a:t>Sn </a:t>
            </a:r>
            <a:r>
              <a:rPr lang="nl-NL" sz="2000" dirty="0" err="1"/>
              <a:t>magnets</a:t>
            </a:r>
            <a:r>
              <a:rPr lang="nl-NL" sz="2000" dirty="0"/>
              <a:t>.</a:t>
            </a:r>
          </a:p>
          <a:p>
            <a:endParaRPr lang="nl-NL" sz="1600" dirty="0"/>
          </a:p>
          <a:p>
            <a:pPr marL="0" indent="0">
              <a:buNone/>
            </a:pPr>
            <a:r>
              <a:rPr lang="nl-NL" sz="2000" i="1" dirty="0" err="1"/>
              <a:t>Magnetic</a:t>
            </a:r>
            <a:r>
              <a:rPr lang="nl-NL" sz="2000" i="1" dirty="0"/>
              <a:t> </a:t>
            </a:r>
            <a:r>
              <a:rPr lang="nl-NL" sz="2000" i="1" dirty="0" err="1"/>
              <a:t>measurements</a:t>
            </a:r>
            <a:r>
              <a:rPr lang="nl-NL" sz="2000" i="1" dirty="0"/>
              <a:t> </a:t>
            </a:r>
            <a:r>
              <a:rPr lang="nl-NL" sz="1800" i="1" dirty="0"/>
              <a:t>(</a:t>
            </a:r>
            <a:r>
              <a:rPr lang="nl-NL" sz="1800" i="1" dirty="0" err="1"/>
              <a:t>by</a:t>
            </a:r>
            <a:r>
              <a:rPr lang="nl-NL" sz="1800" i="1" dirty="0"/>
              <a:t> MSC-MM)</a:t>
            </a:r>
            <a:endParaRPr lang="nl-NL" sz="2000" i="1" dirty="0"/>
          </a:p>
          <a:p>
            <a:r>
              <a:rPr lang="nl-NL" sz="2000" dirty="0"/>
              <a:t>Same </a:t>
            </a:r>
            <a:r>
              <a:rPr lang="nl-NL" sz="2000" dirty="0" err="1"/>
              <a:t>bore</a:t>
            </a:r>
            <a:r>
              <a:rPr lang="nl-NL" sz="2000" dirty="0"/>
              <a:t> </a:t>
            </a:r>
            <a:r>
              <a:rPr lang="nl-NL" sz="2000" dirty="0" err="1"/>
              <a:t>size</a:t>
            </a:r>
            <a:r>
              <a:rPr lang="nl-NL" sz="2000" dirty="0"/>
              <a:t> in MBH </a:t>
            </a:r>
            <a:r>
              <a:rPr lang="nl-NL" sz="2000" dirty="0" err="1"/>
              <a:t>compared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MB</a:t>
            </a:r>
          </a:p>
          <a:p>
            <a:r>
              <a:rPr lang="nl-NL" sz="2000" dirty="0" err="1"/>
              <a:t>Anticryostats</a:t>
            </a:r>
            <a:r>
              <a:rPr lang="nl-NL" sz="2000" dirty="0"/>
              <a:t> </a:t>
            </a:r>
            <a:r>
              <a:rPr lang="nl-NL" sz="2000" dirty="0" err="1"/>
              <a:t>for</a:t>
            </a:r>
            <a:r>
              <a:rPr lang="nl-NL" sz="2000" dirty="0"/>
              <a:t> </a:t>
            </a:r>
            <a:r>
              <a:rPr lang="nl-NL" sz="2000" dirty="0" err="1"/>
              <a:t>magnetic</a:t>
            </a:r>
            <a:r>
              <a:rPr lang="nl-NL" sz="2000" dirty="0"/>
              <a:t> </a:t>
            </a:r>
            <a:r>
              <a:rPr lang="nl-NL" sz="2000" dirty="0" err="1"/>
              <a:t>measurements</a:t>
            </a:r>
            <a:r>
              <a:rPr lang="nl-NL" sz="2000" dirty="0"/>
              <a:t> </a:t>
            </a:r>
            <a:r>
              <a:rPr lang="nl-NL" sz="2000" dirty="0" err="1"/>
              <a:t>need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modified</a:t>
            </a:r>
            <a:r>
              <a:rPr lang="nl-NL" sz="2000" dirty="0"/>
              <a:t> (</a:t>
            </a:r>
            <a:r>
              <a:rPr lang="nl-NL" sz="2000" dirty="0" err="1"/>
              <a:t>shortened</a:t>
            </a:r>
            <a:r>
              <a:rPr lang="nl-NL" sz="2000" dirty="0"/>
              <a:t>).</a:t>
            </a:r>
          </a:p>
          <a:p>
            <a:r>
              <a:rPr lang="nl-NL" sz="2000" dirty="0"/>
              <a:t>MB </a:t>
            </a:r>
            <a:r>
              <a:rPr lang="nl-NL" sz="2000" dirty="0" err="1"/>
              <a:t>magnetic</a:t>
            </a:r>
            <a:r>
              <a:rPr lang="nl-NL" sz="2000" dirty="0"/>
              <a:t> </a:t>
            </a:r>
            <a:r>
              <a:rPr lang="nl-NL" sz="2000" dirty="0" err="1"/>
              <a:t>measurement</a:t>
            </a:r>
            <a:r>
              <a:rPr lang="nl-NL" sz="2000" dirty="0"/>
              <a:t> </a:t>
            </a:r>
            <a:r>
              <a:rPr lang="nl-NL" sz="2000" dirty="0" err="1"/>
              <a:t>shaft</a:t>
            </a:r>
            <a:r>
              <a:rPr lang="nl-NL" sz="2000" dirty="0"/>
              <a:t> </a:t>
            </a:r>
            <a:r>
              <a:rPr lang="nl-NL" sz="2000" dirty="0" err="1"/>
              <a:t>segments</a:t>
            </a:r>
            <a:r>
              <a:rPr lang="nl-NL" sz="2000" dirty="0"/>
              <a:t> </a:t>
            </a:r>
            <a:r>
              <a:rPr lang="nl-NL" sz="2000" dirty="0" err="1"/>
              <a:t>will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modified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fit </a:t>
            </a:r>
            <a:r>
              <a:rPr lang="nl-NL" sz="2000" dirty="0" err="1"/>
              <a:t>shorter</a:t>
            </a:r>
            <a:r>
              <a:rPr lang="nl-NL" sz="2000" dirty="0"/>
              <a:t> </a:t>
            </a:r>
            <a:r>
              <a:rPr lang="nl-NL" sz="2000" dirty="0" err="1"/>
              <a:t>magnet</a:t>
            </a:r>
            <a:r>
              <a:rPr lang="nl-NL" sz="2000" dirty="0"/>
              <a:t> </a:t>
            </a:r>
            <a:r>
              <a:rPr lang="nl-NL" sz="2000" dirty="0" err="1"/>
              <a:t>length</a:t>
            </a:r>
            <a:r>
              <a:rPr lang="nl-NL" sz="2000" dirty="0"/>
              <a:t>.</a:t>
            </a:r>
            <a:endParaRPr lang="nl-NL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 Willering - TE-MSC-TF - Final acceptance tests and test bench readiness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Picture 8" descr="\\cern.ch\dfs\Users\v\vparma\Documents\Private\future activities\Collaboration with Wroclav\Pictures of CFU and SM18\IMG_309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28229"/>
            <a:ext cx="2627784" cy="1780693"/>
          </a:xfrm>
          <a:prstGeom prst="rect">
            <a:avLst/>
          </a:prstGeom>
          <a:noFill/>
          <a:extLst/>
        </p:spPr>
      </p:pic>
      <p:sp>
        <p:nvSpPr>
          <p:cNvPr id="2" name="TextBox 1"/>
          <p:cNvSpPr txBox="1"/>
          <p:nvPr/>
        </p:nvSpPr>
        <p:spPr>
          <a:xfrm>
            <a:off x="7308306" y="652523"/>
            <a:ext cx="6463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/>
              <a:t>CFB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605823" y="2320594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/>
              <a:t>MRB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6804250" y="2060848"/>
            <a:ext cx="801573" cy="444412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452322" y="1050082"/>
            <a:ext cx="130629" cy="44429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80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8946e33d-fd2f-4ae4-8ee9-d90c129cdf9e"/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5261</TotalTime>
  <Words>1963</Words>
  <Application>Microsoft Office PowerPoint</Application>
  <PresentationFormat>On-screen Show (4:3)</PresentationFormat>
  <Paragraphs>342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MS Mincho</vt:lpstr>
      <vt:lpstr>ＭＳ Ｐゴシック</vt:lpstr>
      <vt:lpstr>Arial</vt:lpstr>
      <vt:lpstr>Book Antiqua</vt:lpstr>
      <vt:lpstr>Calibri</vt:lpstr>
      <vt:lpstr>Times New Roman</vt:lpstr>
      <vt:lpstr>Wingdings</vt:lpstr>
      <vt:lpstr>Thème Office</vt:lpstr>
      <vt:lpstr>Cold acceptance tests and test bench readiness for the 11T cryodipoles.</vt:lpstr>
      <vt:lpstr>Content</vt:lpstr>
      <vt:lpstr>Introduction</vt:lpstr>
      <vt:lpstr>The SM18 magnet test station</vt:lpstr>
      <vt:lpstr>SM18 test charge</vt:lpstr>
      <vt:lpstr>SM18 upgrades this year</vt:lpstr>
      <vt:lpstr>Prototypes and series tests</vt:lpstr>
      <vt:lpstr>Test bench availability</vt:lpstr>
      <vt:lpstr>Test bench modifications</vt:lpstr>
      <vt:lpstr>Test bench modifications</vt:lpstr>
      <vt:lpstr>Content</vt:lpstr>
      <vt:lpstr>LHC: Individual System Tests</vt:lpstr>
      <vt:lpstr>LHC: Individual System Tests</vt:lpstr>
      <vt:lpstr>LHC: Circuit tests</vt:lpstr>
      <vt:lpstr>Content</vt:lpstr>
      <vt:lpstr>Prototype testing</vt:lpstr>
      <vt:lpstr>MB-series baseline cold acceptance tests</vt:lpstr>
      <vt:lpstr>High Voltage Withstand Level</vt:lpstr>
      <vt:lpstr>Quality assurance documentation</vt:lpstr>
      <vt:lpstr>Quality assurance documentation</vt:lpstr>
      <vt:lpstr>Automated Data Analysis</vt:lpstr>
      <vt:lpstr>Conclusions</vt:lpstr>
      <vt:lpstr>Thank you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Julia Cachet</cp:lastModifiedBy>
  <cp:revision>116</cp:revision>
  <dcterms:created xsi:type="dcterms:W3CDTF">2016-01-11T14:38:10Z</dcterms:created>
  <dcterms:modified xsi:type="dcterms:W3CDTF">2016-04-07T09:30:34Z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