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14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64" r:id="rId2"/>
    <p:sldId id="512" r:id="rId3"/>
    <p:sldId id="513" r:id="rId4"/>
    <p:sldId id="480" r:id="rId5"/>
    <p:sldId id="538" r:id="rId6"/>
    <p:sldId id="534" r:id="rId7"/>
    <p:sldId id="535" r:id="rId8"/>
    <p:sldId id="529" r:id="rId9"/>
    <p:sldId id="518" r:id="rId10"/>
    <p:sldId id="523" r:id="rId11"/>
    <p:sldId id="524" r:id="rId12"/>
    <p:sldId id="520" r:id="rId13"/>
    <p:sldId id="486" r:id="rId14"/>
    <p:sldId id="537" r:id="rId15"/>
    <p:sldId id="516" r:id="rId16"/>
    <p:sldId id="532" r:id="rId17"/>
    <p:sldId id="533" r:id="rId18"/>
    <p:sldId id="540" r:id="rId19"/>
    <p:sldId id="543" r:id="rId20"/>
    <p:sldId id="544" r:id="rId21"/>
    <p:sldId id="545" r:id="rId22"/>
    <p:sldId id="517" r:id="rId23"/>
    <p:sldId id="487" r:id="rId24"/>
    <p:sldId id="542" r:id="rId25"/>
    <p:sldId id="515" r:id="rId26"/>
    <p:sldId id="536" r:id="rId27"/>
    <p:sldId id="539" r:id="rId2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9A77C00-266A-4329-99B3-1562B4717FA0}">
          <p14:sldIdLst>
            <p14:sldId id="264"/>
            <p14:sldId id="512"/>
            <p14:sldId id="513"/>
            <p14:sldId id="480"/>
            <p14:sldId id="538"/>
            <p14:sldId id="534"/>
            <p14:sldId id="535"/>
            <p14:sldId id="529"/>
            <p14:sldId id="518"/>
            <p14:sldId id="523"/>
            <p14:sldId id="524"/>
            <p14:sldId id="520"/>
            <p14:sldId id="486"/>
            <p14:sldId id="537"/>
            <p14:sldId id="516"/>
            <p14:sldId id="532"/>
            <p14:sldId id="533"/>
            <p14:sldId id="540"/>
            <p14:sldId id="543"/>
            <p14:sldId id="544"/>
            <p14:sldId id="545"/>
            <p14:sldId id="517"/>
            <p14:sldId id="487"/>
            <p14:sldId id="542"/>
            <p14:sldId id="515"/>
            <p14:sldId id="536"/>
            <p14:sldId id="5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99"/>
    <a:srgbClr val="0000FF"/>
    <a:srgbClr val="FF33CC"/>
    <a:srgbClr val="00FF00"/>
    <a:srgbClr val="0033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48" autoAdjust="0"/>
    <p:restoredTop sz="89537" autoAdjust="0"/>
  </p:normalViewPr>
  <p:slideViewPr>
    <p:cSldViewPr showGuides="1">
      <p:cViewPr varScale="1">
        <p:scale>
          <a:sx n="80" d="100"/>
          <a:sy n="80" d="100"/>
        </p:scale>
        <p:origin x="1142" y="48"/>
      </p:cViewPr>
      <p:guideLst>
        <p:guide orient="horz" pos="981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8032576767985323"/>
          <c:y val="7.7052822517050076E-2"/>
          <c:w val="0.60675350169513598"/>
          <c:h val="0.80397682421251437"/>
        </c:manualLayout>
      </c:layout>
      <c:scatterChart>
        <c:scatterStyle val="lineMarker"/>
        <c:varyColors val="0"/>
        <c:ser>
          <c:idx val="1"/>
          <c:order val="0"/>
          <c:tx>
            <c:strRef>
              <c:f>[160323_11Treview_MagneticDesignUpdate.xlsx]CriticalSurface!$D$17</c:f>
              <c:strCache>
                <c:ptCount val="1"/>
                <c:pt idx="0">
                  <c:v>Ic (1.9K) REF 2016 (kA)</c:v>
                </c:pt>
              </c:strCache>
            </c:strRef>
          </c:tx>
          <c:spPr>
            <a:ln w="2222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[1]CriticalSurface!$A$18:$A$54</c:f>
              <c:numCache>
                <c:formatCode>General</c:formatCode>
                <c:ptCount val="37"/>
                <c:pt idx="0">
                  <c:v>7</c:v>
                </c:pt>
                <c:pt idx="1">
                  <c:v>7.25</c:v>
                </c:pt>
                <c:pt idx="2">
                  <c:v>7.5</c:v>
                </c:pt>
                <c:pt idx="3">
                  <c:v>7.75</c:v>
                </c:pt>
                <c:pt idx="4">
                  <c:v>8</c:v>
                </c:pt>
                <c:pt idx="5">
                  <c:v>8.25</c:v>
                </c:pt>
                <c:pt idx="6">
                  <c:v>8.5</c:v>
                </c:pt>
                <c:pt idx="7">
                  <c:v>8.75</c:v>
                </c:pt>
                <c:pt idx="8">
                  <c:v>9</c:v>
                </c:pt>
                <c:pt idx="9">
                  <c:v>9.25</c:v>
                </c:pt>
                <c:pt idx="10">
                  <c:v>9.5</c:v>
                </c:pt>
                <c:pt idx="11">
                  <c:v>9.75</c:v>
                </c:pt>
                <c:pt idx="12">
                  <c:v>10</c:v>
                </c:pt>
                <c:pt idx="13">
                  <c:v>10.25</c:v>
                </c:pt>
                <c:pt idx="14">
                  <c:v>10.5</c:v>
                </c:pt>
                <c:pt idx="15">
                  <c:v>10.75</c:v>
                </c:pt>
                <c:pt idx="16">
                  <c:v>11</c:v>
                </c:pt>
                <c:pt idx="17">
                  <c:v>11.25</c:v>
                </c:pt>
                <c:pt idx="18">
                  <c:v>11.5</c:v>
                </c:pt>
                <c:pt idx="19">
                  <c:v>11.75</c:v>
                </c:pt>
                <c:pt idx="20">
                  <c:v>12</c:v>
                </c:pt>
                <c:pt idx="21">
                  <c:v>12.25</c:v>
                </c:pt>
                <c:pt idx="22">
                  <c:v>12.5</c:v>
                </c:pt>
                <c:pt idx="23">
                  <c:v>12.75</c:v>
                </c:pt>
                <c:pt idx="24">
                  <c:v>13</c:v>
                </c:pt>
                <c:pt idx="25">
                  <c:v>13.25</c:v>
                </c:pt>
                <c:pt idx="26">
                  <c:v>13.5</c:v>
                </c:pt>
                <c:pt idx="27">
                  <c:v>13.75</c:v>
                </c:pt>
                <c:pt idx="28">
                  <c:v>14</c:v>
                </c:pt>
                <c:pt idx="29">
                  <c:v>14.25</c:v>
                </c:pt>
                <c:pt idx="30">
                  <c:v>14.5</c:v>
                </c:pt>
                <c:pt idx="31">
                  <c:v>14.75</c:v>
                </c:pt>
                <c:pt idx="32">
                  <c:v>15</c:v>
                </c:pt>
                <c:pt idx="33">
                  <c:v>15.25</c:v>
                </c:pt>
                <c:pt idx="34">
                  <c:v>15.5</c:v>
                </c:pt>
                <c:pt idx="35">
                  <c:v>15.75</c:v>
                </c:pt>
                <c:pt idx="36">
                  <c:v>16</c:v>
                </c:pt>
              </c:numCache>
            </c:numRef>
          </c:xVal>
          <c:yVal>
            <c:numRef>
              <c:f>[1]CriticalSurface!$D$18:$D$54</c:f>
              <c:numCache>
                <c:formatCode>0.00</c:formatCode>
                <c:ptCount val="37"/>
                <c:pt idx="0">
                  <c:v>57.481211509966322</c:v>
                </c:pt>
                <c:pt idx="1">
                  <c:v>55.060601637489761</c:v>
                </c:pt>
                <c:pt idx="2">
                  <c:v>52.755964712822049</c:v>
                </c:pt>
                <c:pt idx="3">
                  <c:v>50.558837977880124</c:v>
                </c:pt>
                <c:pt idx="4">
                  <c:v>48.461659710553882</c:v>
                </c:pt>
                <c:pt idx="5">
                  <c:v>46.457647629226301</c:v>
                </c:pt>
                <c:pt idx="6">
                  <c:v>44.54069689483606</c:v>
                </c:pt>
                <c:pt idx="7">
                  <c:v>42.705294071966726</c:v>
                </c:pt>
                <c:pt idx="8">
                  <c:v>40.946444169719022</c:v>
                </c:pt>
                <c:pt idx="9">
                  <c:v>39.259608467478785</c:v>
                </c:pt>
                <c:pt idx="10">
                  <c:v>37.640651284009351</c:v>
                </c:pt>
                <c:pt idx="11">
                  <c:v>36.085794202606905</c:v>
                </c:pt>
                <c:pt idx="12">
                  <c:v>34.591576543936554</c:v>
                </c:pt>
                <c:pt idx="13">
                  <c:v>33.154821099147334</c:v>
                </c:pt>
                <c:pt idx="14">
                  <c:v>31.772604312067752</c:v>
                </c:pt>
                <c:pt idx="15">
                  <c:v>30.442230240628604</c:v>
                </c:pt>
                <c:pt idx="16">
                  <c:v>29.161207741681366</c:v>
                </c:pt>
                <c:pt idx="17">
                  <c:v>27.927230415862393</c:v>
                </c:pt>
                <c:pt idx="18">
                  <c:v>26.738158924542915</c:v>
                </c:pt>
                <c:pt idx="19">
                  <c:v>25.592005352667677</c:v>
                </c:pt>
                <c:pt idx="20">
                  <c:v>24.48691934211384</c:v>
                </c:pt>
                <c:pt idx="21">
                  <c:v>23.421175762224308</c:v>
                </c:pt>
                <c:pt idx="22">
                  <c:v>22.393163719052737</c:v>
                </c:pt>
                <c:pt idx="23">
                  <c:v>21.401376733938164</c:v>
                </c:pt>
                <c:pt idx="24">
                  <c:v>20.444403946359053</c:v>
                </c:pt>
                <c:pt idx="25">
                  <c:v>19.520922216456192</c:v>
                </c:pt>
                <c:pt idx="26">
                  <c:v>18.629689019840828</c:v>
                </c:pt>
                <c:pt idx="27">
                  <c:v>17.769536041877132</c:v>
                </c:pt>
                <c:pt idx="28">
                  <c:v>16.939363390993371</c:v>
                </c:pt>
                <c:pt idx="29">
                  <c:v>16.138134361104001</c:v>
                </c:pt>
                <c:pt idx="30">
                  <c:v>15.364870682213409</c:v>
                </c:pt>
                <c:pt idx="31">
                  <c:v>14.618648205971201</c:v>
                </c:pt>
                <c:pt idx="32">
                  <c:v>13.898592979560229</c:v>
                </c:pt>
                <c:pt idx="33">
                  <c:v>13.203877666992847</c:v>
                </c:pt>
                <c:pt idx="34">
                  <c:v>12.533718281807264</c:v>
                </c:pt>
                <c:pt idx="35">
                  <c:v>11.887371199411941</c:v>
                </c:pt>
                <c:pt idx="36">
                  <c:v>11.264130421019217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1C9-4779-8B6C-DA34A82EAC42}"/>
            </c:ext>
          </c:extLst>
        </c:ser>
        <c:ser>
          <c:idx val="2"/>
          <c:order val="1"/>
          <c:tx>
            <c:strRef>
              <c:f>[160323_11Treview_MagneticDesignUpdate.xlsx]CriticalSurface!$E$17</c:f>
              <c:strCache>
                <c:ptCount val="1"/>
                <c:pt idx="0">
                  <c:v>Ic (1.9K) REF 2016 - 5%  (kA)</c:v>
                </c:pt>
              </c:strCache>
            </c:strRef>
          </c:tx>
          <c:spPr>
            <a:ln w="22225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[1]CriticalSurface!$A$18:$A$54</c:f>
              <c:numCache>
                <c:formatCode>General</c:formatCode>
                <c:ptCount val="37"/>
                <c:pt idx="0">
                  <c:v>7</c:v>
                </c:pt>
                <c:pt idx="1">
                  <c:v>7.25</c:v>
                </c:pt>
                <c:pt idx="2">
                  <c:v>7.5</c:v>
                </c:pt>
                <c:pt idx="3">
                  <c:v>7.75</c:v>
                </c:pt>
                <c:pt idx="4">
                  <c:v>8</c:v>
                </c:pt>
                <c:pt idx="5">
                  <c:v>8.25</c:v>
                </c:pt>
                <c:pt idx="6">
                  <c:v>8.5</c:v>
                </c:pt>
                <c:pt idx="7">
                  <c:v>8.75</c:v>
                </c:pt>
                <c:pt idx="8">
                  <c:v>9</c:v>
                </c:pt>
                <c:pt idx="9">
                  <c:v>9.25</c:v>
                </c:pt>
                <c:pt idx="10">
                  <c:v>9.5</c:v>
                </c:pt>
                <c:pt idx="11">
                  <c:v>9.75</c:v>
                </c:pt>
                <c:pt idx="12">
                  <c:v>10</c:v>
                </c:pt>
                <c:pt idx="13">
                  <c:v>10.25</c:v>
                </c:pt>
                <c:pt idx="14">
                  <c:v>10.5</c:v>
                </c:pt>
                <c:pt idx="15">
                  <c:v>10.75</c:v>
                </c:pt>
                <c:pt idx="16">
                  <c:v>11</c:v>
                </c:pt>
                <c:pt idx="17">
                  <c:v>11.25</c:v>
                </c:pt>
                <c:pt idx="18">
                  <c:v>11.5</c:v>
                </c:pt>
                <c:pt idx="19">
                  <c:v>11.75</c:v>
                </c:pt>
                <c:pt idx="20">
                  <c:v>12</c:v>
                </c:pt>
                <c:pt idx="21">
                  <c:v>12.25</c:v>
                </c:pt>
                <c:pt idx="22">
                  <c:v>12.5</c:v>
                </c:pt>
                <c:pt idx="23">
                  <c:v>12.75</c:v>
                </c:pt>
                <c:pt idx="24">
                  <c:v>13</c:v>
                </c:pt>
                <c:pt idx="25">
                  <c:v>13.25</c:v>
                </c:pt>
                <c:pt idx="26">
                  <c:v>13.5</c:v>
                </c:pt>
                <c:pt idx="27">
                  <c:v>13.75</c:v>
                </c:pt>
                <c:pt idx="28">
                  <c:v>14</c:v>
                </c:pt>
                <c:pt idx="29">
                  <c:v>14.25</c:v>
                </c:pt>
                <c:pt idx="30">
                  <c:v>14.5</c:v>
                </c:pt>
                <c:pt idx="31">
                  <c:v>14.75</c:v>
                </c:pt>
                <c:pt idx="32">
                  <c:v>15</c:v>
                </c:pt>
                <c:pt idx="33">
                  <c:v>15.25</c:v>
                </c:pt>
                <c:pt idx="34">
                  <c:v>15.5</c:v>
                </c:pt>
                <c:pt idx="35">
                  <c:v>15.75</c:v>
                </c:pt>
                <c:pt idx="36">
                  <c:v>16</c:v>
                </c:pt>
              </c:numCache>
            </c:numRef>
          </c:xVal>
          <c:yVal>
            <c:numRef>
              <c:f>[1]CriticalSurface!$E$18:$E$54</c:f>
              <c:numCache>
                <c:formatCode>0.00</c:formatCode>
                <c:ptCount val="37"/>
                <c:pt idx="0">
                  <c:v>54.607150934468002</c:v>
                </c:pt>
                <c:pt idx="1">
                  <c:v>52.307571555615269</c:v>
                </c:pt>
                <c:pt idx="2">
                  <c:v>50.118166477180957</c:v>
                </c:pt>
                <c:pt idx="3">
                  <c:v>48.030896078986117</c:v>
                </c:pt>
                <c:pt idx="4">
                  <c:v>46.038576725026189</c:v>
                </c:pt>
                <c:pt idx="5">
                  <c:v>44.134765247764982</c:v>
                </c:pt>
                <c:pt idx="6">
                  <c:v>42.313662050094258</c:v>
                </c:pt>
                <c:pt idx="7">
                  <c:v>40.570029368368388</c:v>
                </c:pt>
                <c:pt idx="8">
                  <c:v>38.899121961233071</c:v>
                </c:pt>
                <c:pt idx="9">
                  <c:v>37.296628044104857</c:v>
                </c:pt>
                <c:pt idx="10">
                  <c:v>35.758618719808879</c:v>
                </c:pt>
                <c:pt idx="11">
                  <c:v>34.281504492476557</c:v>
                </c:pt>
                <c:pt idx="12">
                  <c:v>32.861997716739722</c:v>
                </c:pt>
                <c:pt idx="13">
                  <c:v>31.497080044189968</c:v>
                </c:pt>
                <c:pt idx="14">
                  <c:v>30.183974096464365</c:v>
                </c:pt>
                <c:pt idx="15">
                  <c:v>28.920118728597174</c:v>
                </c:pt>
                <c:pt idx="16">
                  <c:v>27.703147354597299</c:v>
                </c:pt>
                <c:pt idx="17">
                  <c:v>26.530868895069272</c:v>
                </c:pt>
                <c:pt idx="18">
                  <c:v>25.401250978315772</c:v>
                </c:pt>
                <c:pt idx="19">
                  <c:v>24.312405085034289</c:v>
                </c:pt>
                <c:pt idx="20">
                  <c:v>23.262573375008149</c:v>
                </c:pt>
                <c:pt idx="21">
                  <c:v>22.250116974113094</c:v>
                </c:pt>
                <c:pt idx="22">
                  <c:v>21.273505533100099</c:v>
                </c:pt>
                <c:pt idx="23">
                  <c:v>20.33130789724126</c:v>
                </c:pt>
                <c:pt idx="24">
                  <c:v>19.422183749041096</c:v>
                </c:pt>
                <c:pt idx="25">
                  <c:v>18.544876105633385</c:v>
                </c:pt>
                <c:pt idx="26">
                  <c:v>17.698204568848791</c:v>
                </c:pt>
                <c:pt idx="27">
                  <c:v>16.881059239783273</c:v>
                </c:pt>
                <c:pt idx="28">
                  <c:v>16.092395221443706</c:v>
                </c:pt>
                <c:pt idx="29">
                  <c:v>15.331227643048802</c:v>
                </c:pt>
                <c:pt idx="30">
                  <c:v>14.596627148102741</c:v>
                </c:pt>
                <c:pt idx="31">
                  <c:v>13.887715795672641</c:v>
                </c:pt>
                <c:pt idx="32">
                  <c:v>13.203663330582218</c:v>
                </c:pt>
                <c:pt idx="33">
                  <c:v>12.543683783643205</c:v>
                </c:pt>
                <c:pt idx="34">
                  <c:v>11.907032367716901</c:v>
                </c:pt>
                <c:pt idx="35">
                  <c:v>11.29300263944134</c:v>
                </c:pt>
                <c:pt idx="36">
                  <c:v>10.700923899968256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1C9-4779-8B6C-DA34A82EAC42}"/>
            </c:ext>
          </c:extLst>
        </c:ser>
        <c:ser>
          <c:idx val="4"/>
          <c:order val="2"/>
          <c:tx>
            <c:strRef>
              <c:f>loadline!$V$5</c:f>
              <c:strCache>
                <c:ptCount val="1"/>
                <c:pt idx="0">
                  <c:v>Magnet Load Line</c:v>
                </c:pt>
              </c:strCache>
            </c:strRef>
          </c:tx>
          <c:spPr>
            <a:ln w="22225" cap="rnd">
              <a:solidFill>
                <a:srgbClr val="2C19B7"/>
              </a:solidFill>
              <a:round/>
            </a:ln>
            <a:effectLst/>
          </c:spPr>
          <c:marker>
            <c:symbol val="none"/>
          </c:marker>
          <c:xVal>
            <c:numRef>
              <c:f>loadline!$U$6:$U$26</c:f>
              <c:numCache>
                <c:formatCode>0.00E+00</c:formatCode>
                <c:ptCount val="21"/>
                <c:pt idx="0">
                  <c:v>1.2333000000000001E-3</c:v>
                </c:pt>
                <c:pt idx="1">
                  <c:v>1.0495000000000001</c:v>
                </c:pt>
                <c:pt idx="2">
                  <c:v>2.0975999999999999</c:v>
                </c:pt>
                <c:pt idx="3">
                  <c:v>3.1457000000000002</c:v>
                </c:pt>
                <c:pt idx="4">
                  <c:v>4.1916000000000002</c:v>
                </c:pt>
                <c:pt idx="5">
                  <c:v>5.2453000000000003</c:v>
                </c:pt>
                <c:pt idx="6">
                  <c:v>6.2676999999999996</c:v>
                </c:pt>
                <c:pt idx="7">
                  <c:v>7.2622999999999998</c:v>
                </c:pt>
                <c:pt idx="8">
                  <c:v>8.2324999999999999</c:v>
                </c:pt>
                <c:pt idx="9">
                  <c:v>9.1847999999999992</c:v>
                </c:pt>
                <c:pt idx="10">
                  <c:v>10.125999999999999</c:v>
                </c:pt>
                <c:pt idx="11">
                  <c:v>11.055999999999999</c:v>
                </c:pt>
                <c:pt idx="12">
                  <c:v>11.978999999999999</c:v>
                </c:pt>
                <c:pt idx="13">
                  <c:v>12.897</c:v>
                </c:pt>
                <c:pt idx="14">
                  <c:v>13.811</c:v>
                </c:pt>
                <c:pt idx="15">
                  <c:v>14.722</c:v>
                </c:pt>
                <c:pt idx="16">
                  <c:v>15.632</c:v>
                </c:pt>
                <c:pt idx="17">
                  <c:v>16.54</c:v>
                </c:pt>
                <c:pt idx="18">
                  <c:v>17.446000000000002</c:v>
                </c:pt>
                <c:pt idx="19">
                  <c:v>18.352</c:v>
                </c:pt>
                <c:pt idx="20">
                  <c:v>19.257000000000001</c:v>
                </c:pt>
              </c:numCache>
            </c:numRef>
          </c:xVal>
          <c:yVal>
            <c:numRef>
              <c:f>loadline!$V$6:$V$26</c:f>
              <c:numCache>
                <c:formatCode>0.00E+00</c:formatCode>
                <c:ptCount val="21"/>
                <c:pt idx="0">
                  <c:v>1.1850000000000001E-3</c:v>
                </c:pt>
                <c:pt idx="1">
                  <c:v>1.0084</c:v>
                </c:pt>
                <c:pt idx="2">
                  <c:v>2.0156000000000001</c:v>
                </c:pt>
                <c:pt idx="3">
                  <c:v>3.0228000000000002</c:v>
                </c:pt>
                <c:pt idx="4">
                  <c:v>4.0299000000000005</c:v>
                </c:pt>
                <c:pt idx="5">
                  <c:v>5.0371000000000006</c:v>
                </c:pt>
                <c:pt idx="6">
                  <c:v>6.0442999999999998</c:v>
                </c:pt>
                <c:pt idx="7">
                  <c:v>7.0514999999999999</c:v>
                </c:pt>
                <c:pt idx="8">
                  <c:v>8.0587</c:v>
                </c:pt>
                <c:pt idx="9">
                  <c:v>9.0658999999999992</c:v>
                </c:pt>
                <c:pt idx="10">
                  <c:v>10.073</c:v>
                </c:pt>
                <c:pt idx="11">
                  <c:v>11.08</c:v>
                </c:pt>
                <c:pt idx="12">
                  <c:v>12.087</c:v>
                </c:pt>
                <c:pt idx="13">
                  <c:v>13.095000000000001</c:v>
                </c:pt>
                <c:pt idx="14">
                  <c:v>14.102</c:v>
                </c:pt>
                <c:pt idx="15">
                  <c:v>15.109</c:v>
                </c:pt>
                <c:pt idx="16">
                  <c:v>16.116</c:v>
                </c:pt>
                <c:pt idx="17">
                  <c:v>17.123000000000001</c:v>
                </c:pt>
                <c:pt idx="18">
                  <c:v>18.131</c:v>
                </c:pt>
                <c:pt idx="19">
                  <c:v>19.138000000000002</c:v>
                </c:pt>
                <c:pt idx="20">
                  <c:v>20.145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1C9-4779-8B6C-DA34A82EAC42}"/>
            </c:ext>
          </c:extLst>
        </c:ser>
        <c:ser>
          <c:idx val="0"/>
          <c:order val="3"/>
          <c:tx>
            <c:strRef>
              <c:f>'loadline zoom'!$W$5</c:f>
              <c:strCache>
                <c:ptCount val="1"/>
                <c:pt idx="0">
                  <c:v>operational point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x"/>
            <c:size val="7"/>
            <c:spPr>
              <a:noFill/>
              <a:ln w="44450">
                <a:solidFill>
                  <a:schemeClr val="tx1"/>
                </a:solidFill>
              </a:ln>
              <a:effectLst/>
            </c:spPr>
          </c:marker>
          <c:xVal>
            <c:numRef>
              <c:f>'loadline zoom'!$V$6</c:f>
              <c:numCache>
                <c:formatCode>General</c:formatCode>
                <c:ptCount val="1"/>
                <c:pt idx="0">
                  <c:v>11.761769612711023</c:v>
                </c:pt>
              </c:numCache>
            </c:numRef>
          </c:xVal>
          <c:yVal>
            <c:numRef>
              <c:f>'loadline zoom'!$W$6</c:f>
              <c:numCache>
                <c:formatCode>General</c:formatCode>
                <c:ptCount val="1"/>
                <c:pt idx="0">
                  <c:v>11.85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1C9-4779-8B6C-DA34A82EAC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936584"/>
        <c:axId val="476937368"/>
      </c:scatterChart>
      <c:valAx>
        <c:axId val="476936584"/>
        <c:scaling>
          <c:orientation val="minMax"/>
          <c:max val="1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B</a:t>
                </a:r>
                <a:r>
                  <a:rPr lang="en-GB" sz="1600" baseline="-25000" dirty="0"/>
                  <a:t>p</a:t>
                </a:r>
                <a:r>
                  <a:rPr lang="en-GB" sz="1600" dirty="0"/>
                  <a:t> 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6937368"/>
        <c:crosses val="autoZero"/>
        <c:crossBetween val="midCat"/>
      </c:valAx>
      <c:valAx>
        <c:axId val="476937368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aseline="0"/>
                  <a:t>I (kA)</a:t>
                </a:r>
              </a:p>
            </c:rich>
          </c:tx>
          <c:layout>
            <c:manualLayout>
              <c:xMode val="edge"/>
              <c:yMode val="edge"/>
              <c:x val="0.12537968763649698"/>
              <c:y val="0.437929397504407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spPr>
          <a:solidFill>
            <a:srgbClr val="FFFFFF"/>
          </a:solidFill>
          <a:ln w="19050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14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69365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27964818626297228"/>
          <c:y val="8.0976179680834912E-2"/>
          <c:w val="0.31932543994800805"/>
          <c:h val="0.28816624543026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accent6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graph_op3_2in1_b3_1stgen!$B$2</c:f>
              <c:strCache>
                <c:ptCount val="1"/>
                <c:pt idx="0">
                  <c:v>b2 new cross section</c:v>
                </c:pt>
              </c:strCache>
            </c:strRef>
          </c:tx>
          <c:spPr>
            <a:ln w="19050" cap="rnd">
              <a:solidFill>
                <a:srgbClr val="000099"/>
              </a:solidFill>
              <a:round/>
            </a:ln>
            <a:effectLst/>
          </c:spPr>
          <c:marker>
            <c:symbol val="none"/>
          </c:marker>
          <c:xVal>
            <c:numRef>
              <c:f>graph_op3_2in1_b3_1stgen!$A$3:$A$23</c:f>
              <c:numCache>
                <c:formatCode>0.00E+00</c:formatCode>
                <c:ptCount val="21"/>
                <c:pt idx="0">
                  <c:v>1.1850000000000001</c:v>
                </c:pt>
                <c:pt idx="1">
                  <c:v>712.13</c:v>
                </c:pt>
                <c:pt idx="2">
                  <c:v>1423.1</c:v>
                </c:pt>
                <c:pt idx="3">
                  <c:v>2134</c:v>
                </c:pt>
                <c:pt idx="4">
                  <c:v>2844.9</c:v>
                </c:pt>
                <c:pt idx="5">
                  <c:v>3555.9</c:v>
                </c:pt>
                <c:pt idx="6">
                  <c:v>4266.8</c:v>
                </c:pt>
                <c:pt idx="7">
                  <c:v>4977.8</c:v>
                </c:pt>
                <c:pt idx="8">
                  <c:v>5688.7</c:v>
                </c:pt>
                <c:pt idx="9">
                  <c:v>6399.7</c:v>
                </c:pt>
                <c:pt idx="10">
                  <c:v>7110.6</c:v>
                </c:pt>
                <c:pt idx="11">
                  <c:v>7821.5</c:v>
                </c:pt>
                <c:pt idx="12">
                  <c:v>8532.5</c:v>
                </c:pt>
                <c:pt idx="13">
                  <c:v>9243.4</c:v>
                </c:pt>
                <c:pt idx="14">
                  <c:v>9954.4</c:v>
                </c:pt>
                <c:pt idx="15">
                  <c:v>10665</c:v>
                </c:pt>
                <c:pt idx="16">
                  <c:v>11376</c:v>
                </c:pt>
                <c:pt idx="17">
                  <c:v>12087</c:v>
                </c:pt>
                <c:pt idx="18">
                  <c:v>12798</c:v>
                </c:pt>
                <c:pt idx="19">
                  <c:v>13509</c:v>
                </c:pt>
                <c:pt idx="20">
                  <c:v>14220</c:v>
                </c:pt>
              </c:numCache>
            </c:numRef>
          </c:xVal>
          <c:yVal>
            <c:numRef>
              <c:f>graph_op3_2in1_b3_1stgen!$B$3:$B$23</c:f>
              <c:numCache>
                <c:formatCode>0.00E+00</c:formatCode>
                <c:ptCount val="21"/>
                <c:pt idx="0">
                  <c:v>3.7374999999999999E-2</c:v>
                </c:pt>
                <c:pt idx="1">
                  <c:v>3.7374999999999999E-2</c:v>
                </c:pt>
                <c:pt idx="2">
                  <c:v>3.8484999999999998E-2</c:v>
                </c:pt>
                <c:pt idx="3">
                  <c:v>4.9910999999999997E-2</c:v>
                </c:pt>
                <c:pt idx="4">
                  <c:v>6.3209000000000001E-2</c:v>
                </c:pt>
                <c:pt idx="5">
                  <c:v>6.9972999999999994E-2</c:v>
                </c:pt>
                <c:pt idx="6">
                  <c:v>-3.8404000000000001E-2</c:v>
                </c:pt>
                <c:pt idx="7">
                  <c:v>-0.51583000000000001</c:v>
                </c:pt>
                <c:pt idx="8">
                  <c:v>-1.8087</c:v>
                </c:pt>
                <c:pt idx="9">
                  <c:v>-3.8759999999999999</c:v>
                </c:pt>
                <c:pt idx="10">
                  <c:v>-5.6315</c:v>
                </c:pt>
                <c:pt idx="11">
                  <c:v>-6.7060000000000004</c:v>
                </c:pt>
                <c:pt idx="12">
                  <c:v>-7.3719999999999999</c:v>
                </c:pt>
                <c:pt idx="13">
                  <c:v>-8.1751000000000005</c:v>
                </c:pt>
                <c:pt idx="14">
                  <c:v>-9.3712</c:v>
                </c:pt>
                <c:pt idx="15">
                  <c:v>-11.032999999999999</c:v>
                </c:pt>
                <c:pt idx="16">
                  <c:v>-13.053000000000001</c:v>
                </c:pt>
                <c:pt idx="17">
                  <c:v>-15.282</c:v>
                </c:pt>
                <c:pt idx="18">
                  <c:v>-17.564</c:v>
                </c:pt>
                <c:pt idx="19">
                  <c:v>-19.818000000000001</c:v>
                </c:pt>
                <c:pt idx="20">
                  <c:v>-22.02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D83-459D-BE32-EAC2F58B65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2221920"/>
        <c:axId val="472222312"/>
      </c:scatterChart>
      <c:valAx>
        <c:axId val="472221920"/>
        <c:scaling>
          <c:orientation val="minMax"/>
          <c:max val="12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I (A)</a:t>
                </a:r>
              </a:p>
            </c:rich>
          </c:tx>
          <c:layout>
            <c:manualLayout>
              <c:xMode val="edge"/>
              <c:yMode val="edge"/>
              <c:x val="0.48408849735742077"/>
              <c:y val="0.830801540273548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19050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222312"/>
        <c:crosses val="autoZero"/>
        <c:crossBetween val="midCat"/>
      </c:valAx>
      <c:valAx>
        <c:axId val="472222312"/>
        <c:scaling>
          <c:orientation val="minMax"/>
          <c:max val="1"/>
          <c:min val="-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/>
                  <a:t>b2 (units)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19050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2219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graph_op3_2in1_b3_1stgen!$C$2</c:f>
              <c:strCache>
                <c:ptCount val="1"/>
                <c:pt idx="0">
                  <c:v>b3 new cross section</c:v>
                </c:pt>
              </c:strCache>
            </c:strRef>
          </c:tx>
          <c:spPr>
            <a:ln w="19050" cap="rnd">
              <a:solidFill>
                <a:srgbClr val="000099"/>
              </a:solidFill>
              <a:round/>
            </a:ln>
            <a:effectLst/>
          </c:spPr>
          <c:marker>
            <c:symbol val="none"/>
          </c:marker>
          <c:xVal>
            <c:numRef>
              <c:f>graph_op3_2in1_b3_1stgen!$A$3:$A$23</c:f>
              <c:numCache>
                <c:formatCode>0.00E+00</c:formatCode>
                <c:ptCount val="21"/>
                <c:pt idx="0">
                  <c:v>1.1850000000000001</c:v>
                </c:pt>
                <c:pt idx="1">
                  <c:v>712.13</c:v>
                </c:pt>
                <c:pt idx="2">
                  <c:v>1423.1</c:v>
                </c:pt>
                <c:pt idx="3">
                  <c:v>2134</c:v>
                </c:pt>
                <c:pt idx="4">
                  <c:v>2844.9</c:v>
                </c:pt>
                <c:pt idx="5">
                  <c:v>3555.9</c:v>
                </c:pt>
                <c:pt idx="6">
                  <c:v>4266.8</c:v>
                </c:pt>
                <c:pt idx="7">
                  <c:v>4977.8</c:v>
                </c:pt>
                <c:pt idx="8">
                  <c:v>5688.7</c:v>
                </c:pt>
                <c:pt idx="9">
                  <c:v>6399.7</c:v>
                </c:pt>
                <c:pt idx="10">
                  <c:v>7110.6</c:v>
                </c:pt>
                <c:pt idx="11">
                  <c:v>7821.5</c:v>
                </c:pt>
                <c:pt idx="12">
                  <c:v>8532.5</c:v>
                </c:pt>
                <c:pt idx="13">
                  <c:v>9243.4</c:v>
                </c:pt>
                <c:pt idx="14">
                  <c:v>9954.4</c:v>
                </c:pt>
                <c:pt idx="15">
                  <c:v>10665</c:v>
                </c:pt>
                <c:pt idx="16">
                  <c:v>11376</c:v>
                </c:pt>
                <c:pt idx="17">
                  <c:v>12087</c:v>
                </c:pt>
                <c:pt idx="18">
                  <c:v>12798</c:v>
                </c:pt>
                <c:pt idx="19">
                  <c:v>13509</c:v>
                </c:pt>
                <c:pt idx="20">
                  <c:v>14220</c:v>
                </c:pt>
              </c:numCache>
            </c:numRef>
          </c:xVal>
          <c:yVal>
            <c:numRef>
              <c:f>graph_op3_2in1_b3_1stgen!$C$3:$C$23</c:f>
              <c:numCache>
                <c:formatCode>0.00E+00</c:formatCode>
                <c:ptCount val="21"/>
                <c:pt idx="0">
                  <c:v>7.6276000000000002</c:v>
                </c:pt>
                <c:pt idx="1">
                  <c:v>7.6276000000000002</c:v>
                </c:pt>
                <c:pt idx="2">
                  <c:v>7.6273999999999997</c:v>
                </c:pt>
                <c:pt idx="3">
                  <c:v>7.625</c:v>
                </c:pt>
                <c:pt idx="4">
                  <c:v>7.6218000000000004</c:v>
                </c:pt>
                <c:pt idx="5">
                  <c:v>7.6205999999999996</c:v>
                </c:pt>
                <c:pt idx="6">
                  <c:v>7.6218000000000004</c:v>
                </c:pt>
                <c:pt idx="7">
                  <c:v>7.5959000000000003</c:v>
                </c:pt>
                <c:pt idx="8">
                  <c:v>7.5229999999999997</c:v>
                </c:pt>
                <c:pt idx="9">
                  <c:v>7.2618999999999998</c:v>
                </c:pt>
                <c:pt idx="10">
                  <c:v>6.8552</c:v>
                </c:pt>
                <c:pt idx="11">
                  <c:v>6.6353</c:v>
                </c:pt>
                <c:pt idx="12">
                  <c:v>6.6094999999999997</c:v>
                </c:pt>
                <c:pt idx="13">
                  <c:v>6.6878000000000002</c:v>
                </c:pt>
                <c:pt idx="14">
                  <c:v>6.8068</c:v>
                </c:pt>
                <c:pt idx="15">
                  <c:v>6.9394</c:v>
                </c:pt>
                <c:pt idx="16">
                  <c:v>7.0838999999999999</c:v>
                </c:pt>
                <c:pt idx="17">
                  <c:v>7.2279999999999998</c:v>
                </c:pt>
                <c:pt idx="18">
                  <c:v>7.3646000000000003</c:v>
                </c:pt>
                <c:pt idx="19">
                  <c:v>7.4961000000000002</c:v>
                </c:pt>
                <c:pt idx="20">
                  <c:v>7.6223000000000001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0B2-468C-AB00-072257BC24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2223096"/>
        <c:axId val="472223488"/>
      </c:scatterChart>
      <c:valAx>
        <c:axId val="472223096"/>
        <c:scaling>
          <c:orientation val="minMax"/>
          <c:max val="12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aseline="0" dirty="0"/>
                  <a:t>I (A)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19050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223488"/>
        <c:crosses val="autoZero"/>
        <c:crossBetween val="midCat"/>
      </c:valAx>
      <c:valAx>
        <c:axId val="472223488"/>
        <c:scaling>
          <c:orientation val="minMax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b3 (units)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19050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22230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graph.csv!$C$48</c:f>
              <c:strCache>
                <c:ptCount val="1"/>
                <c:pt idx="0">
                  <c:v>TF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[1]graph!$A$49:$A$69</c:f>
              <c:numCache>
                <c:formatCode>0.00E+00</c:formatCode>
                <c:ptCount val="21"/>
                <c:pt idx="0">
                  <c:v>1.1850000000000001</c:v>
                </c:pt>
                <c:pt idx="1">
                  <c:v>652.88</c:v>
                </c:pt>
                <c:pt idx="2">
                  <c:v>1304.5999999999999</c:v>
                </c:pt>
                <c:pt idx="3">
                  <c:v>1956.3</c:v>
                </c:pt>
                <c:pt idx="4">
                  <c:v>2607.9</c:v>
                </c:pt>
                <c:pt idx="5">
                  <c:v>3259.6</c:v>
                </c:pt>
                <c:pt idx="6">
                  <c:v>3911.3</c:v>
                </c:pt>
                <c:pt idx="7">
                  <c:v>4563</c:v>
                </c:pt>
                <c:pt idx="8">
                  <c:v>5214.7</c:v>
                </c:pt>
                <c:pt idx="9">
                  <c:v>5866.4</c:v>
                </c:pt>
                <c:pt idx="10">
                  <c:v>6518.1</c:v>
                </c:pt>
                <c:pt idx="11">
                  <c:v>7169.8</c:v>
                </c:pt>
                <c:pt idx="12">
                  <c:v>7821.5</c:v>
                </c:pt>
                <c:pt idx="13">
                  <c:v>8473.2000000000007</c:v>
                </c:pt>
                <c:pt idx="14">
                  <c:v>9124.9</c:v>
                </c:pt>
                <c:pt idx="15">
                  <c:v>9776.5</c:v>
                </c:pt>
                <c:pt idx="16">
                  <c:v>10428</c:v>
                </c:pt>
                <c:pt idx="17">
                  <c:v>11080</c:v>
                </c:pt>
                <c:pt idx="18">
                  <c:v>11732</c:v>
                </c:pt>
                <c:pt idx="19">
                  <c:v>12383</c:v>
                </c:pt>
                <c:pt idx="20">
                  <c:v>13035</c:v>
                </c:pt>
              </c:numCache>
            </c:numRef>
          </c:xVal>
          <c:yVal>
            <c:numRef>
              <c:f>[1]graph!$C$49:$C$69</c:f>
              <c:numCache>
                <c:formatCode>General</c:formatCode>
                <c:ptCount val="21"/>
                <c:pt idx="0">
                  <c:v>0.99714000000000014</c:v>
                </c:pt>
                <c:pt idx="1">
                  <c:v>0.99714000000000014</c:v>
                </c:pt>
                <c:pt idx="2">
                  <c:v>0.99712999999999996</c:v>
                </c:pt>
                <c:pt idx="3">
                  <c:v>0.99707000000000012</c:v>
                </c:pt>
                <c:pt idx="4">
                  <c:v>0.99700999999999995</c:v>
                </c:pt>
                <c:pt idx="5">
                  <c:v>0.99701999999999991</c:v>
                </c:pt>
                <c:pt idx="6">
                  <c:v>0.99621999999999988</c:v>
                </c:pt>
                <c:pt idx="7">
                  <c:v>0.99696000000000007</c:v>
                </c:pt>
                <c:pt idx="8">
                  <c:v>0.99595</c:v>
                </c:pt>
                <c:pt idx="9">
                  <c:v>0.99404999999999999</c:v>
                </c:pt>
                <c:pt idx="10">
                  <c:v>0.98963999999999996</c:v>
                </c:pt>
                <c:pt idx="11">
                  <c:v>0.98488000000000009</c:v>
                </c:pt>
                <c:pt idx="12">
                  <c:v>0.97941999999999996</c:v>
                </c:pt>
                <c:pt idx="13">
                  <c:v>0.97382000000000002</c:v>
                </c:pt>
                <c:pt idx="14">
                  <c:v>0.96847000000000005</c:v>
                </c:pt>
                <c:pt idx="15">
                  <c:v>0.96375</c:v>
                </c:pt>
                <c:pt idx="16">
                  <c:v>0.95833000000000002</c:v>
                </c:pt>
                <c:pt idx="17">
                  <c:v>0.95355999999999996</c:v>
                </c:pt>
                <c:pt idx="18">
                  <c:v>0.94903000000000004</c:v>
                </c:pt>
                <c:pt idx="19">
                  <c:v>0.94477</c:v>
                </c:pt>
                <c:pt idx="20">
                  <c:v>0.94077999999999995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94B-43D1-B376-DC343F9E36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4708776"/>
        <c:axId val="494709168"/>
      </c:scatterChart>
      <c:valAx>
        <c:axId val="494708776"/>
        <c:scaling>
          <c:orientation val="minMax"/>
          <c:max val="12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I (A)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19050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4709168"/>
        <c:crosses val="autoZero"/>
        <c:crossBetween val="midCat"/>
      </c:valAx>
      <c:valAx>
        <c:axId val="494709168"/>
        <c:scaling>
          <c:orientation val="minMax"/>
          <c:min val="0.9400000000000000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TF (T/kA)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47087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333114610673665"/>
          <c:y val="2.5428331875182269E-2"/>
          <c:w val="0.81100218722659667"/>
          <c:h val="0.82775444736074655"/>
        </c:manualLayout>
      </c:layout>
      <c:scatterChart>
        <c:scatterStyle val="lineMarker"/>
        <c:varyColors val="0"/>
        <c:ser>
          <c:idx val="1"/>
          <c:order val="0"/>
          <c:tx>
            <c:strRef>
              <c:f>graph_SIB_RE!$G$2925</c:f>
              <c:strCache>
                <c:ptCount val="1"/>
                <c:pt idx="0">
                  <c:v>Block 1 (IL)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graph_SIB_RE!$A$2926:$A$2947</c:f>
              <c:numCache>
                <c:formatCode>0.00E+00</c:formatCode>
                <c:ptCount val="22"/>
                <c:pt idx="0">
                  <c:v>765.13</c:v>
                </c:pt>
                <c:pt idx="1">
                  <c:v>787.84</c:v>
                </c:pt>
                <c:pt idx="2">
                  <c:v>806.22</c:v>
                </c:pt>
                <c:pt idx="3">
                  <c:v>814.9</c:v>
                </c:pt>
                <c:pt idx="4">
                  <c:v>823.32</c:v>
                </c:pt>
                <c:pt idx="5">
                  <c:v>831.6</c:v>
                </c:pt>
                <c:pt idx="6">
                  <c:v>839.82</c:v>
                </c:pt>
                <c:pt idx="7">
                  <c:v>848.03</c:v>
                </c:pt>
                <c:pt idx="8">
                  <c:v>856.22</c:v>
                </c:pt>
                <c:pt idx="9">
                  <c:v>864.32</c:v>
                </c:pt>
                <c:pt idx="10">
                  <c:v>872.21</c:v>
                </c:pt>
                <c:pt idx="11">
                  <c:v>879.81</c:v>
                </c:pt>
                <c:pt idx="12">
                  <c:v>887.02</c:v>
                </c:pt>
                <c:pt idx="13">
                  <c:v>893.81</c:v>
                </c:pt>
                <c:pt idx="14">
                  <c:v>900.19</c:v>
                </c:pt>
                <c:pt idx="15">
                  <c:v>906.14</c:v>
                </c:pt>
                <c:pt idx="16">
                  <c:v>911.74</c:v>
                </c:pt>
                <c:pt idx="17">
                  <c:v>916.88</c:v>
                </c:pt>
                <c:pt idx="18">
                  <c:v>921.68</c:v>
                </c:pt>
                <c:pt idx="19">
                  <c:v>926.03</c:v>
                </c:pt>
                <c:pt idx="20">
                  <c:v>929.99</c:v>
                </c:pt>
                <c:pt idx="21">
                  <c:v>933.4</c:v>
                </c:pt>
              </c:numCache>
            </c:numRef>
          </c:xVal>
          <c:yVal>
            <c:numRef>
              <c:f>graph_SIB_RE!$G$2926:$G$2947</c:f>
              <c:numCache>
                <c:formatCode>General</c:formatCode>
                <c:ptCount val="22"/>
                <c:pt idx="0">
                  <c:v>0</c:v>
                </c:pt>
                <c:pt idx="1">
                  <c:v>-16.009327997230113</c:v>
                </c:pt>
                <c:pt idx="2">
                  <c:v>-14.942949093036864</c:v>
                </c:pt>
                <c:pt idx="3">
                  <c:v>-10.446263125386052</c:v>
                </c:pt>
                <c:pt idx="4">
                  <c:v>-6.2524061597690039</c:v>
                </c:pt>
                <c:pt idx="5">
                  <c:v>-2.6785714285714244</c:v>
                </c:pt>
                <c:pt idx="6">
                  <c:v>0.53422566631443635</c:v>
                </c:pt>
                <c:pt idx="7">
                  <c:v>3.431521409049497</c:v>
                </c:pt>
                <c:pt idx="8">
                  <c:v>6.1909895782286322</c:v>
                </c:pt>
                <c:pt idx="9">
                  <c:v>8.9580892069111719</c:v>
                </c:pt>
                <c:pt idx="10">
                  <c:v>11.658605206867986</c:v>
                </c:pt>
                <c:pt idx="11">
                  <c:v>14.165279249281069</c:v>
                </c:pt>
                <c:pt idx="12">
                  <c:v>16.363680552180046</c:v>
                </c:pt>
                <c:pt idx="13">
                  <c:v>18.176154974579518</c:v>
                </c:pt>
                <c:pt idx="14">
                  <c:v>19.695314500298718</c:v>
                </c:pt>
                <c:pt idx="15">
                  <c:v>20.594495970807355</c:v>
                </c:pt>
                <c:pt idx="16">
                  <c:v>21.16460592664226</c:v>
                </c:pt>
                <c:pt idx="17">
                  <c:v>20.431740163717976</c:v>
                </c:pt>
                <c:pt idx="18">
                  <c:v>18.779911939250844</c:v>
                </c:pt>
                <c:pt idx="19">
                  <c:v>15.469437185289053</c:v>
                </c:pt>
                <c:pt idx="20">
                  <c:v>14.099297831355248</c:v>
                </c:pt>
                <c:pt idx="21">
                  <c:v>13.929432669120438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graph_SIB_RE!$G$3021</c:f>
              <c:strCache>
                <c:ptCount val="1"/>
                <c:pt idx="0">
                  <c:v>Block 5 (OL)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graph_SIB_RE!$A$3022:$A$3043</c:f>
              <c:numCache>
                <c:formatCode>0.00E+00</c:formatCode>
                <c:ptCount val="22"/>
                <c:pt idx="0">
                  <c:v>711.39</c:v>
                </c:pt>
                <c:pt idx="1">
                  <c:v>744.21</c:v>
                </c:pt>
                <c:pt idx="2">
                  <c:v>770.69</c:v>
                </c:pt>
                <c:pt idx="3">
                  <c:v>783.36</c:v>
                </c:pt>
                <c:pt idx="4">
                  <c:v>795.78</c:v>
                </c:pt>
                <c:pt idx="5">
                  <c:v>808.08</c:v>
                </c:pt>
                <c:pt idx="6">
                  <c:v>820.36</c:v>
                </c:pt>
                <c:pt idx="7">
                  <c:v>832.59</c:v>
                </c:pt>
                <c:pt idx="8">
                  <c:v>844.67</c:v>
                </c:pt>
                <c:pt idx="9">
                  <c:v>856.46</c:v>
                </c:pt>
                <c:pt idx="10">
                  <c:v>867.77</c:v>
                </c:pt>
                <c:pt idx="11">
                  <c:v>878.46</c:v>
                </c:pt>
                <c:pt idx="12">
                  <c:v>888.48</c:v>
                </c:pt>
                <c:pt idx="13">
                  <c:v>897.84</c:v>
                </c:pt>
                <c:pt idx="14">
                  <c:v>906.61</c:v>
                </c:pt>
                <c:pt idx="15">
                  <c:v>914.87</c:v>
                </c:pt>
                <c:pt idx="16">
                  <c:v>922.77</c:v>
                </c:pt>
                <c:pt idx="17">
                  <c:v>930.22</c:v>
                </c:pt>
                <c:pt idx="18">
                  <c:v>937.33</c:v>
                </c:pt>
                <c:pt idx="19">
                  <c:v>943.94</c:v>
                </c:pt>
                <c:pt idx="20">
                  <c:v>950.03</c:v>
                </c:pt>
                <c:pt idx="21">
                  <c:v>955.18</c:v>
                </c:pt>
              </c:numCache>
            </c:numRef>
          </c:xVal>
          <c:yVal>
            <c:numRef>
              <c:f>graph_SIB_RE!$G$3022:$G$3043</c:f>
              <c:numCache>
                <c:formatCode>General</c:formatCode>
                <c:ptCount val="22"/>
                <c:pt idx="0">
                  <c:v>0</c:v>
                </c:pt>
                <c:pt idx="1">
                  <c:v>-35.703441295546561</c:v>
                </c:pt>
                <c:pt idx="2">
                  <c:v>-32.032177743727239</c:v>
                </c:pt>
                <c:pt idx="3">
                  <c:v>-27.223872474547051</c:v>
                </c:pt>
                <c:pt idx="4">
                  <c:v>-22.507715932069381</c:v>
                </c:pt>
                <c:pt idx="5">
                  <c:v>-17.700341587454034</c:v>
                </c:pt>
                <c:pt idx="6">
                  <c:v>-12.74773672620505</c:v>
                </c:pt>
                <c:pt idx="7">
                  <c:v>-7.6875</c:v>
                </c:pt>
                <c:pt idx="8">
                  <c:v>-2.4885555663777112</c:v>
                </c:pt>
                <c:pt idx="9">
                  <c:v>2.8751537515375061</c:v>
                </c:pt>
                <c:pt idx="10">
                  <c:v>8.2371007371007305</c:v>
                </c:pt>
                <c:pt idx="11">
                  <c:v>13.351579995023636</c:v>
                </c:pt>
                <c:pt idx="12">
                  <c:v>17.912437198810622</c:v>
                </c:pt>
                <c:pt idx="13">
                  <c:v>21.579738437883307</c:v>
                </c:pt>
                <c:pt idx="14">
                  <c:v>24.210057854917665</c:v>
                </c:pt>
                <c:pt idx="15">
                  <c:v>25.576164898261585</c:v>
                </c:pt>
                <c:pt idx="16">
                  <c:v>26.067582621611578</c:v>
                </c:pt>
                <c:pt idx="17">
                  <c:v>25.180531975099051</c:v>
                </c:pt>
                <c:pt idx="18">
                  <c:v>24.978745111375613</c:v>
                </c:pt>
                <c:pt idx="19">
                  <c:v>23.607256517685887</c:v>
                </c:pt>
                <c:pt idx="20">
                  <c:v>20.019347389662666</c:v>
                </c:pt>
                <c:pt idx="21">
                  <c:v>19.710601688689184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4616936"/>
        <c:axId val="434617328"/>
      </c:scatterChart>
      <c:valAx>
        <c:axId val="434616936"/>
        <c:scaling>
          <c:orientation val="minMax"/>
          <c:max val="960"/>
          <c:min val="69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aseline="0"/>
                  <a:t>arc length along block (mm)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617328"/>
        <c:crosses val="autoZero"/>
        <c:crossBetween val="midCat"/>
      </c:valAx>
      <c:valAx>
        <c:axId val="434617328"/>
        <c:scaling>
          <c:orientation val="minMax"/>
          <c:max val="40"/>
          <c:min val="-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aseline="0"/>
                  <a:t>Rel. change </a:t>
                </a:r>
                <a:r>
                  <a:rPr lang="el-GR" sz="1400" b="0" i="0" u="none" strike="noStrike" baseline="0">
                    <a:effectLst/>
                  </a:rPr>
                  <a:t> κ</a:t>
                </a:r>
                <a:r>
                  <a:rPr lang="en-GB" sz="1400" baseline="-25000"/>
                  <a:t>g</a:t>
                </a:r>
                <a:r>
                  <a:rPr lang="en-GB" sz="1400" baseline="0"/>
                  <a:t>  (%)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6169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728254531400242"/>
          <c:y val="3.8035390228655999E-2"/>
          <c:w val="0.24172666157867184"/>
          <c:h val="0.2075519396561155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Cable geometry before reaction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'Cable dimensions'!$B$55</c:f>
              <c:strCache>
                <c:ptCount val="1"/>
                <c:pt idx="0">
                  <c:v>First generation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'Cable dimensions'!$A$56:$A$58</c:f>
              <c:numCache>
                <c:formatCode>0.000</c:formatCode>
                <c:ptCount val="3"/>
                <c:pt idx="0" formatCode="General">
                  <c:v>0</c:v>
                </c:pt>
                <c:pt idx="1">
                  <c:v>14.7</c:v>
                </c:pt>
                <c:pt idx="2">
                  <c:v>14.7</c:v>
                </c:pt>
              </c:numCache>
            </c:numRef>
          </c:xVal>
          <c:yVal>
            <c:numRef>
              <c:f>'Cable dimensions'!$B$56:$B$58</c:f>
              <c:numCache>
                <c:formatCode>0.000</c:formatCode>
                <c:ptCount val="3"/>
                <c:pt idx="0">
                  <c:v>1.1486510343590934</c:v>
                </c:pt>
                <c:pt idx="1">
                  <c:v>1.3513489656409066</c:v>
                </c:pt>
                <c:pt idx="2" formatCode="General">
                  <c:v>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AA2-4EBA-83C6-9D95D58B4B6A}"/>
            </c:ext>
          </c:extLst>
        </c:ser>
        <c:ser>
          <c:idx val="2"/>
          <c:order val="1"/>
          <c:tx>
            <c:strRef>
              <c:f>'Cable dimensions'!$C$55</c:f>
              <c:strCache>
                <c:ptCount val="1"/>
                <c:pt idx="0">
                  <c:v>Option 1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'Cable dimensions'!$A$56:$A$58</c:f>
              <c:numCache>
                <c:formatCode>0.000</c:formatCode>
                <c:ptCount val="3"/>
                <c:pt idx="0" formatCode="General">
                  <c:v>0</c:v>
                </c:pt>
                <c:pt idx="1">
                  <c:v>14.7</c:v>
                </c:pt>
                <c:pt idx="2">
                  <c:v>14.7</c:v>
                </c:pt>
              </c:numCache>
            </c:numRef>
          </c:xVal>
          <c:yVal>
            <c:numRef>
              <c:f>'Cable dimensions'!$C$56:$C$58</c:f>
              <c:numCache>
                <c:formatCode>0.000</c:formatCode>
                <c:ptCount val="3"/>
                <c:pt idx="0">
                  <c:v>1.2058575217379228</c:v>
                </c:pt>
                <c:pt idx="1">
                  <c:v>1.3341424782620772</c:v>
                </c:pt>
                <c:pt idx="2" formatCode="General">
                  <c:v>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AA2-4EBA-83C6-9D95D58B4B6A}"/>
            </c:ext>
          </c:extLst>
        </c:ser>
        <c:ser>
          <c:idx val="3"/>
          <c:order val="2"/>
          <c:tx>
            <c:strRef>
              <c:f>'Cable dimensions'!$D$55</c:f>
              <c:strCache>
                <c:ptCount val="1"/>
                <c:pt idx="0">
                  <c:v>Option 2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'Cable dimensions'!$A$56:$A$58</c:f>
              <c:numCache>
                <c:formatCode>0.000</c:formatCode>
                <c:ptCount val="3"/>
                <c:pt idx="0" formatCode="General">
                  <c:v>0</c:v>
                </c:pt>
                <c:pt idx="1">
                  <c:v>14.7</c:v>
                </c:pt>
                <c:pt idx="2">
                  <c:v>14.7</c:v>
                </c:pt>
              </c:numCache>
            </c:numRef>
          </c:xVal>
          <c:yVal>
            <c:numRef>
              <c:f>'Cable dimensions'!$D$56:$D$58</c:f>
              <c:numCache>
                <c:formatCode>0.000</c:formatCode>
                <c:ptCount val="3"/>
                <c:pt idx="0">
                  <c:v>1.1986864863358508</c:v>
                </c:pt>
                <c:pt idx="1">
                  <c:v>1.3013135136641492</c:v>
                </c:pt>
                <c:pt idx="2" formatCode="General">
                  <c:v>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4AA2-4EBA-83C6-9D95D58B4B6A}"/>
            </c:ext>
          </c:extLst>
        </c:ser>
        <c:ser>
          <c:idx val="0"/>
          <c:order val="3"/>
          <c:tx>
            <c:strRef>
              <c:f>'Cable dimensions'!$E$55</c:f>
              <c:strCache>
                <c:ptCount val="1"/>
                <c:pt idx="0">
                  <c:v>Option 3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'Cable dimensions'!$A$56:$A$58</c:f>
              <c:numCache>
                <c:formatCode>0.000</c:formatCode>
                <c:ptCount val="3"/>
                <c:pt idx="0" formatCode="General">
                  <c:v>0</c:v>
                </c:pt>
                <c:pt idx="1">
                  <c:v>14.7</c:v>
                </c:pt>
                <c:pt idx="2">
                  <c:v>14.7</c:v>
                </c:pt>
              </c:numCache>
            </c:numRef>
          </c:xVal>
          <c:yVal>
            <c:numRef>
              <c:f>'Cable dimensions'!$E$56:$E$58</c:f>
              <c:numCache>
                <c:formatCode>0.000</c:formatCode>
                <c:ptCount val="3"/>
                <c:pt idx="0">
                  <c:v>1.1858575217379228</c:v>
                </c:pt>
                <c:pt idx="1">
                  <c:v>1.3141424782620772</c:v>
                </c:pt>
                <c:pt idx="2" formatCode="General">
                  <c:v>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4AA2-4EBA-83C6-9D95D58B4B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4618112"/>
        <c:axId val="434618504"/>
      </c:scatterChart>
      <c:valAx>
        <c:axId val="434618112"/>
        <c:scaling>
          <c:orientation val="minMax"/>
          <c:max val="1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x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618504"/>
        <c:crosses val="autoZero"/>
        <c:crossBetween val="midCat"/>
      </c:valAx>
      <c:valAx>
        <c:axId val="434618504"/>
        <c:scaling>
          <c:orientation val="minMax"/>
          <c:min val="1.100000000000000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y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0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46181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normal</a:t>
            </a:r>
            <a:r>
              <a:rPr lang="en-GB" baseline="0"/>
              <a:t> multipoles bn, n&gt;3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strRef>
              <c:f>graph_op3_2in1_b3_1stgen!$D$2</c:f>
              <c:strCache>
                <c:ptCount val="1"/>
                <c:pt idx="0">
                  <c:v>b4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graph_op3_2in1_b3_1stgen!$A$3:$A$23</c:f>
              <c:numCache>
                <c:formatCode>0.00E+00</c:formatCode>
                <c:ptCount val="21"/>
                <c:pt idx="0">
                  <c:v>1.1850000000000001</c:v>
                </c:pt>
                <c:pt idx="1">
                  <c:v>712.13</c:v>
                </c:pt>
                <c:pt idx="2">
                  <c:v>1423.1</c:v>
                </c:pt>
                <c:pt idx="3">
                  <c:v>2134</c:v>
                </c:pt>
                <c:pt idx="4">
                  <c:v>2844.9</c:v>
                </c:pt>
                <c:pt idx="5">
                  <c:v>3555.9</c:v>
                </c:pt>
                <c:pt idx="6">
                  <c:v>4266.8</c:v>
                </c:pt>
                <c:pt idx="7">
                  <c:v>4977.8</c:v>
                </c:pt>
                <c:pt idx="8">
                  <c:v>5688.7</c:v>
                </c:pt>
                <c:pt idx="9">
                  <c:v>6399.7</c:v>
                </c:pt>
                <c:pt idx="10">
                  <c:v>7110.6</c:v>
                </c:pt>
                <c:pt idx="11">
                  <c:v>7821.5</c:v>
                </c:pt>
                <c:pt idx="12">
                  <c:v>8532.5</c:v>
                </c:pt>
                <c:pt idx="13">
                  <c:v>9243.4</c:v>
                </c:pt>
                <c:pt idx="14">
                  <c:v>9954.4</c:v>
                </c:pt>
                <c:pt idx="15">
                  <c:v>10665</c:v>
                </c:pt>
                <c:pt idx="16">
                  <c:v>11376</c:v>
                </c:pt>
                <c:pt idx="17">
                  <c:v>12087</c:v>
                </c:pt>
                <c:pt idx="18">
                  <c:v>12798</c:v>
                </c:pt>
                <c:pt idx="19">
                  <c:v>13509</c:v>
                </c:pt>
                <c:pt idx="20">
                  <c:v>14220</c:v>
                </c:pt>
              </c:numCache>
            </c:numRef>
          </c:xVal>
          <c:yVal>
            <c:numRef>
              <c:f>graph_op3_2in1_b3_1stgen!$D$3:$D$23</c:f>
              <c:numCache>
                <c:formatCode>0.00E+00</c:formatCode>
                <c:ptCount val="21"/>
                <c:pt idx="0">
                  <c:v>3.0875999999999998E-3</c:v>
                </c:pt>
                <c:pt idx="1">
                  <c:v>3.0875999999999998E-3</c:v>
                </c:pt>
                <c:pt idx="2">
                  <c:v>3.1135999999999998E-3</c:v>
                </c:pt>
                <c:pt idx="3">
                  <c:v>3.4448999999999999E-3</c:v>
                </c:pt>
                <c:pt idx="4">
                  <c:v>3.5653999999999998E-3</c:v>
                </c:pt>
                <c:pt idx="5">
                  <c:v>3.7620000000000002E-3</c:v>
                </c:pt>
                <c:pt idx="6">
                  <c:v>8.1326000000000002E-3</c:v>
                </c:pt>
                <c:pt idx="7">
                  <c:v>1.0758E-2</c:v>
                </c:pt>
                <c:pt idx="8">
                  <c:v>2.8518000000000002E-2</c:v>
                </c:pt>
                <c:pt idx="9">
                  <c:v>2.9651E-2</c:v>
                </c:pt>
                <c:pt idx="10">
                  <c:v>-3.3070000000000002E-2</c:v>
                </c:pt>
                <c:pt idx="11">
                  <c:v>-0.12517</c:v>
                </c:pt>
                <c:pt idx="12">
                  <c:v>-0.21604999999999999</c:v>
                </c:pt>
                <c:pt idx="13">
                  <c:v>-0.29881999999999997</c:v>
                </c:pt>
                <c:pt idx="14">
                  <c:v>-0.37309999999999999</c:v>
                </c:pt>
                <c:pt idx="15">
                  <c:v>-0.44401000000000002</c:v>
                </c:pt>
                <c:pt idx="16">
                  <c:v>-0.50870000000000004</c:v>
                </c:pt>
                <c:pt idx="17">
                  <c:v>-0.56584999999999996</c:v>
                </c:pt>
                <c:pt idx="18">
                  <c:v>-0.61772000000000005</c:v>
                </c:pt>
                <c:pt idx="19">
                  <c:v>-0.66510000000000002</c:v>
                </c:pt>
                <c:pt idx="20">
                  <c:v>-0.70828999999999998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270-403C-AC9B-DE91FD0C4B90}"/>
            </c:ext>
          </c:extLst>
        </c:ser>
        <c:ser>
          <c:idx val="3"/>
          <c:order val="1"/>
          <c:tx>
            <c:strRef>
              <c:f>graph_op3_2in1_b3_1stgen!$E$2</c:f>
              <c:strCache>
                <c:ptCount val="1"/>
                <c:pt idx="0">
                  <c:v>b5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graph_op3_2in1_b3_1stgen!$A$3:$A$23</c:f>
              <c:numCache>
                <c:formatCode>0.00E+00</c:formatCode>
                <c:ptCount val="21"/>
                <c:pt idx="0">
                  <c:v>1.1850000000000001</c:v>
                </c:pt>
                <c:pt idx="1">
                  <c:v>712.13</c:v>
                </c:pt>
                <c:pt idx="2">
                  <c:v>1423.1</c:v>
                </c:pt>
                <c:pt idx="3">
                  <c:v>2134</c:v>
                </c:pt>
                <c:pt idx="4">
                  <c:v>2844.9</c:v>
                </c:pt>
                <c:pt idx="5">
                  <c:v>3555.9</c:v>
                </c:pt>
                <c:pt idx="6">
                  <c:v>4266.8</c:v>
                </c:pt>
                <c:pt idx="7">
                  <c:v>4977.8</c:v>
                </c:pt>
                <c:pt idx="8">
                  <c:v>5688.7</c:v>
                </c:pt>
                <c:pt idx="9">
                  <c:v>6399.7</c:v>
                </c:pt>
                <c:pt idx="10">
                  <c:v>7110.6</c:v>
                </c:pt>
                <c:pt idx="11">
                  <c:v>7821.5</c:v>
                </c:pt>
                <c:pt idx="12">
                  <c:v>8532.5</c:v>
                </c:pt>
                <c:pt idx="13">
                  <c:v>9243.4</c:v>
                </c:pt>
                <c:pt idx="14">
                  <c:v>9954.4</c:v>
                </c:pt>
                <c:pt idx="15">
                  <c:v>10665</c:v>
                </c:pt>
                <c:pt idx="16">
                  <c:v>11376</c:v>
                </c:pt>
                <c:pt idx="17">
                  <c:v>12087</c:v>
                </c:pt>
                <c:pt idx="18">
                  <c:v>12798</c:v>
                </c:pt>
                <c:pt idx="19">
                  <c:v>13509</c:v>
                </c:pt>
                <c:pt idx="20">
                  <c:v>14220</c:v>
                </c:pt>
              </c:numCache>
            </c:numRef>
          </c:xVal>
          <c:yVal>
            <c:numRef>
              <c:f>graph_op3_2in1_b3_1stgen!$E$3:$E$23</c:f>
              <c:numCache>
                <c:formatCode>0.00E+00</c:formatCode>
                <c:ptCount val="21"/>
                <c:pt idx="0">
                  <c:v>-0.24590000000000001</c:v>
                </c:pt>
                <c:pt idx="1">
                  <c:v>-0.24590000000000001</c:v>
                </c:pt>
                <c:pt idx="2">
                  <c:v>-0.24590000000000001</c:v>
                </c:pt>
                <c:pt idx="3">
                  <c:v>-0.24590999999999999</c:v>
                </c:pt>
                <c:pt idx="4">
                  <c:v>-0.24586</c:v>
                </c:pt>
                <c:pt idx="5">
                  <c:v>-0.24553</c:v>
                </c:pt>
                <c:pt idx="6">
                  <c:v>-0.24310999999999999</c:v>
                </c:pt>
                <c:pt idx="7">
                  <c:v>-0.23499</c:v>
                </c:pt>
                <c:pt idx="8">
                  <c:v>-0.21004999999999999</c:v>
                </c:pt>
                <c:pt idx="9">
                  <c:v>-0.16399</c:v>
                </c:pt>
                <c:pt idx="10">
                  <c:v>-0.11372</c:v>
                </c:pt>
                <c:pt idx="11">
                  <c:v>-7.1038000000000004E-2</c:v>
                </c:pt>
                <c:pt idx="12">
                  <c:v>-3.3841000000000003E-2</c:v>
                </c:pt>
                <c:pt idx="13">
                  <c:v>-1.2895999999999999E-3</c:v>
                </c:pt>
                <c:pt idx="14">
                  <c:v>2.7674000000000001E-2</c:v>
                </c:pt>
                <c:pt idx="15">
                  <c:v>5.2886000000000002E-2</c:v>
                </c:pt>
                <c:pt idx="16">
                  <c:v>7.5178999999999996E-2</c:v>
                </c:pt>
                <c:pt idx="17">
                  <c:v>9.5212000000000005E-2</c:v>
                </c:pt>
                <c:pt idx="18">
                  <c:v>0.11280999999999999</c:v>
                </c:pt>
                <c:pt idx="19">
                  <c:v>0.12828000000000001</c:v>
                </c:pt>
                <c:pt idx="20">
                  <c:v>0.14191999999999999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270-403C-AC9B-DE91FD0C4B90}"/>
            </c:ext>
          </c:extLst>
        </c:ser>
        <c:ser>
          <c:idx val="4"/>
          <c:order val="2"/>
          <c:tx>
            <c:strRef>
              <c:f>graph_op3_2in1_b3_1stgen!$F$2</c:f>
              <c:strCache>
                <c:ptCount val="1"/>
                <c:pt idx="0">
                  <c:v>b6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graph_op3_2in1_b3_1stgen!$A$3:$A$23</c:f>
              <c:numCache>
                <c:formatCode>0.00E+00</c:formatCode>
                <c:ptCount val="21"/>
                <c:pt idx="0">
                  <c:v>1.1850000000000001</c:v>
                </c:pt>
                <c:pt idx="1">
                  <c:v>712.13</c:v>
                </c:pt>
                <c:pt idx="2">
                  <c:v>1423.1</c:v>
                </c:pt>
                <c:pt idx="3">
                  <c:v>2134</c:v>
                </c:pt>
                <c:pt idx="4">
                  <c:v>2844.9</c:v>
                </c:pt>
                <c:pt idx="5">
                  <c:v>3555.9</c:v>
                </c:pt>
                <c:pt idx="6">
                  <c:v>4266.8</c:v>
                </c:pt>
                <c:pt idx="7">
                  <c:v>4977.8</c:v>
                </c:pt>
                <c:pt idx="8">
                  <c:v>5688.7</c:v>
                </c:pt>
                <c:pt idx="9">
                  <c:v>6399.7</c:v>
                </c:pt>
                <c:pt idx="10">
                  <c:v>7110.6</c:v>
                </c:pt>
                <c:pt idx="11">
                  <c:v>7821.5</c:v>
                </c:pt>
                <c:pt idx="12">
                  <c:v>8532.5</c:v>
                </c:pt>
                <c:pt idx="13">
                  <c:v>9243.4</c:v>
                </c:pt>
                <c:pt idx="14">
                  <c:v>9954.4</c:v>
                </c:pt>
                <c:pt idx="15">
                  <c:v>10665</c:v>
                </c:pt>
                <c:pt idx="16">
                  <c:v>11376</c:v>
                </c:pt>
                <c:pt idx="17">
                  <c:v>12087</c:v>
                </c:pt>
                <c:pt idx="18">
                  <c:v>12798</c:v>
                </c:pt>
                <c:pt idx="19">
                  <c:v>13509</c:v>
                </c:pt>
                <c:pt idx="20">
                  <c:v>14220</c:v>
                </c:pt>
              </c:numCache>
            </c:numRef>
          </c:xVal>
          <c:yVal>
            <c:numRef>
              <c:f>graph_op3_2in1_b3_1stgen!$F$3:$F$23</c:f>
              <c:numCache>
                <c:formatCode>0.00E+00</c:formatCode>
                <c:ptCount val="21"/>
                <c:pt idx="0">
                  <c:v>-4.7311999999999997E-5</c:v>
                </c:pt>
                <c:pt idx="1">
                  <c:v>-4.7311000000000002E-5</c:v>
                </c:pt>
                <c:pt idx="2">
                  <c:v>-4.8081000000000003E-5</c:v>
                </c:pt>
                <c:pt idx="3">
                  <c:v>-5.1017999999999998E-5</c:v>
                </c:pt>
                <c:pt idx="4">
                  <c:v>-5.6208999999999997E-5</c:v>
                </c:pt>
                <c:pt idx="5">
                  <c:v>-5.9203999999999998E-5</c:v>
                </c:pt>
                <c:pt idx="6">
                  <c:v>9.9766000000000007E-5</c:v>
                </c:pt>
                <c:pt idx="7">
                  <c:v>3.3283999999999999E-4</c:v>
                </c:pt>
                <c:pt idx="8">
                  <c:v>1.1255E-3</c:v>
                </c:pt>
                <c:pt idx="9">
                  <c:v>2.3844000000000001E-3</c:v>
                </c:pt>
                <c:pt idx="10">
                  <c:v>1.0122E-3</c:v>
                </c:pt>
                <c:pt idx="11">
                  <c:v>-2.3893999999999999E-3</c:v>
                </c:pt>
                <c:pt idx="12">
                  <c:v>-6.0473999999999997E-3</c:v>
                </c:pt>
                <c:pt idx="13">
                  <c:v>-9.2454000000000008E-3</c:v>
                </c:pt>
                <c:pt idx="14">
                  <c:v>-1.1789000000000001E-2</c:v>
                </c:pt>
                <c:pt idx="15">
                  <c:v>-1.3873999999999999E-2</c:v>
                </c:pt>
                <c:pt idx="16">
                  <c:v>-1.5454000000000001E-2</c:v>
                </c:pt>
                <c:pt idx="17">
                  <c:v>-1.6569E-2</c:v>
                </c:pt>
                <c:pt idx="18">
                  <c:v>-1.7396999999999999E-2</c:v>
                </c:pt>
                <c:pt idx="19">
                  <c:v>-1.8034999999999999E-2</c:v>
                </c:pt>
                <c:pt idx="20">
                  <c:v>-1.8519999999999998E-2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E270-403C-AC9B-DE91FD0C4B90}"/>
            </c:ext>
          </c:extLst>
        </c:ser>
        <c:ser>
          <c:idx val="5"/>
          <c:order val="3"/>
          <c:tx>
            <c:strRef>
              <c:f>graph_op3_2in1_b3_1stgen!$G$2</c:f>
              <c:strCache>
                <c:ptCount val="1"/>
                <c:pt idx="0">
                  <c:v>b7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graph_op3_2in1_b3_1stgen!$A$3:$A$23</c:f>
              <c:numCache>
                <c:formatCode>0.00E+00</c:formatCode>
                <c:ptCount val="21"/>
                <c:pt idx="0">
                  <c:v>1.1850000000000001</c:v>
                </c:pt>
                <c:pt idx="1">
                  <c:v>712.13</c:v>
                </c:pt>
                <c:pt idx="2">
                  <c:v>1423.1</c:v>
                </c:pt>
                <c:pt idx="3">
                  <c:v>2134</c:v>
                </c:pt>
                <c:pt idx="4">
                  <c:v>2844.9</c:v>
                </c:pt>
                <c:pt idx="5">
                  <c:v>3555.9</c:v>
                </c:pt>
                <c:pt idx="6">
                  <c:v>4266.8</c:v>
                </c:pt>
                <c:pt idx="7">
                  <c:v>4977.8</c:v>
                </c:pt>
                <c:pt idx="8">
                  <c:v>5688.7</c:v>
                </c:pt>
                <c:pt idx="9">
                  <c:v>6399.7</c:v>
                </c:pt>
                <c:pt idx="10">
                  <c:v>7110.6</c:v>
                </c:pt>
                <c:pt idx="11">
                  <c:v>7821.5</c:v>
                </c:pt>
                <c:pt idx="12">
                  <c:v>8532.5</c:v>
                </c:pt>
                <c:pt idx="13">
                  <c:v>9243.4</c:v>
                </c:pt>
                <c:pt idx="14">
                  <c:v>9954.4</c:v>
                </c:pt>
                <c:pt idx="15">
                  <c:v>10665</c:v>
                </c:pt>
                <c:pt idx="16">
                  <c:v>11376</c:v>
                </c:pt>
                <c:pt idx="17">
                  <c:v>12087</c:v>
                </c:pt>
                <c:pt idx="18">
                  <c:v>12798</c:v>
                </c:pt>
                <c:pt idx="19">
                  <c:v>13509</c:v>
                </c:pt>
                <c:pt idx="20">
                  <c:v>14220</c:v>
                </c:pt>
              </c:numCache>
            </c:numRef>
          </c:xVal>
          <c:yVal>
            <c:numRef>
              <c:f>graph_op3_2in1_b3_1stgen!$G$3:$G$23</c:f>
              <c:numCache>
                <c:formatCode>0.00E+00</c:formatCode>
                <c:ptCount val="21"/>
                <c:pt idx="0">
                  <c:v>0.45293</c:v>
                </c:pt>
                <c:pt idx="1">
                  <c:v>0.45293</c:v>
                </c:pt>
                <c:pt idx="2">
                  <c:v>0.45293</c:v>
                </c:pt>
                <c:pt idx="3">
                  <c:v>0.45293</c:v>
                </c:pt>
                <c:pt idx="4">
                  <c:v>0.45294000000000001</c:v>
                </c:pt>
                <c:pt idx="5">
                  <c:v>0.45294000000000001</c:v>
                </c:pt>
                <c:pt idx="6">
                  <c:v>0.45290999999999998</c:v>
                </c:pt>
                <c:pt idx="7">
                  <c:v>0.45285999999999998</c:v>
                </c:pt>
                <c:pt idx="8">
                  <c:v>0.45273999999999998</c:v>
                </c:pt>
                <c:pt idx="9">
                  <c:v>0.45312000000000002</c:v>
                </c:pt>
                <c:pt idx="10">
                  <c:v>0.45423000000000002</c:v>
                </c:pt>
                <c:pt idx="11">
                  <c:v>0.45624999999999999</c:v>
                </c:pt>
                <c:pt idx="12">
                  <c:v>0.45868999999999999</c:v>
                </c:pt>
                <c:pt idx="13">
                  <c:v>0.46121000000000001</c:v>
                </c:pt>
                <c:pt idx="14">
                  <c:v>0.46373999999999999</c:v>
                </c:pt>
                <c:pt idx="15">
                  <c:v>0.46622999999999998</c:v>
                </c:pt>
                <c:pt idx="16">
                  <c:v>0.46864</c:v>
                </c:pt>
                <c:pt idx="17">
                  <c:v>0.47092000000000001</c:v>
                </c:pt>
                <c:pt idx="18">
                  <c:v>0.47305000000000003</c:v>
                </c:pt>
                <c:pt idx="19">
                  <c:v>0.47504000000000002</c:v>
                </c:pt>
                <c:pt idx="20">
                  <c:v>0.47688999999999998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E270-403C-AC9B-DE91FD0C4B90}"/>
            </c:ext>
          </c:extLst>
        </c:ser>
        <c:ser>
          <c:idx val="6"/>
          <c:order val="4"/>
          <c:tx>
            <c:strRef>
              <c:f>graph_op3_2in1_b3_1stgen!$H$2</c:f>
              <c:strCache>
                <c:ptCount val="1"/>
                <c:pt idx="0">
                  <c:v>b8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graph_op3_2in1_b3_1stgen!$A$3:$A$23</c:f>
              <c:numCache>
                <c:formatCode>0.00E+00</c:formatCode>
                <c:ptCount val="21"/>
                <c:pt idx="0">
                  <c:v>1.1850000000000001</c:v>
                </c:pt>
                <c:pt idx="1">
                  <c:v>712.13</c:v>
                </c:pt>
                <c:pt idx="2">
                  <c:v>1423.1</c:v>
                </c:pt>
                <c:pt idx="3">
                  <c:v>2134</c:v>
                </c:pt>
                <c:pt idx="4">
                  <c:v>2844.9</c:v>
                </c:pt>
                <c:pt idx="5">
                  <c:v>3555.9</c:v>
                </c:pt>
                <c:pt idx="6">
                  <c:v>4266.8</c:v>
                </c:pt>
                <c:pt idx="7">
                  <c:v>4977.8</c:v>
                </c:pt>
                <c:pt idx="8">
                  <c:v>5688.7</c:v>
                </c:pt>
                <c:pt idx="9">
                  <c:v>6399.7</c:v>
                </c:pt>
                <c:pt idx="10">
                  <c:v>7110.6</c:v>
                </c:pt>
                <c:pt idx="11">
                  <c:v>7821.5</c:v>
                </c:pt>
                <c:pt idx="12">
                  <c:v>8532.5</c:v>
                </c:pt>
                <c:pt idx="13">
                  <c:v>9243.4</c:v>
                </c:pt>
                <c:pt idx="14">
                  <c:v>9954.4</c:v>
                </c:pt>
                <c:pt idx="15">
                  <c:v>10665</c:v>
                </c:pt>
                <c:pt idx="16">
                  <c:v>11376</c:v>
                </c:pt>
                <c:pt idx="17">
                  <c:v>12087</c:v>
                </c:pt>
                <c:pt idx="18">
                  <c:v>12798</c:v>
                </c:pt>
                <c:pt idx="19">
                  <c:v>13509</c:v>
                </c:pt>
                <c:pt idx="20">
                  <c:v>14220</c:v>
                </c:pt>
              </c:numCache>
            </c:numRef>
          </c:xVal>
          <c:yVal>
            <c:numRef>
              <c:f>graph_op3_2in1_b3_1stgen!$H$3:$H$23</c:f>
              <c:numCache>
                <c:formatCode>0.00E+00</c:formatCode>
                <c:ptCount val="21"/>
                <c:pt idx="0">
                  <c:v>1.2818E-6</c:v>
                </c:pt>
                <c:pt idx="1">
                  <c:v>1.2708E-6</c:v>
                </c:pt>
                <c:pt idx="2">
                  <c:v>1.2185000000000001E-6</c:v>
                </c:pt>
                <c:pt idx="3">
                  <c:v>6.5866999999999995E-7</c:v>
                </c:pt>
                <c:pt idx="4">
                  <c:v>6.3801000000000003E-8</c:v>
                </c:pt>
                <c:pt idx="5">
                  <c:v>-1.3493999999999999E-6</c:v>
                </c:pt>
                <c:pt idx="6">
                  <c:v>-9.5992999999999997E-6</c:v>
                </c:pt>
                <c:pt idx="7">
                  <c:v>-3.6269000000000001E-5</c:v>
                </c:pt>
                <c:pt idx="8">
                  <c:v>-1.1620000000000001E-4</c:v>
                </c:pt>
                <c:pt idx="9">
                  <c:v>-2.1116E-4</c:v>
                </c:pt>
                <c:pt idx="10">
                  <c:v>-2.9870999999999999E-4</c:v>
                </c:pt>
                <c:pt idx="11">
                  <c:v>-3.879E-4</c:v>
                </c:pt>
                <c:pt idx="12">
                  <c:v>-4.6155000000000002E-4</c:v>
                </c:pt>
                <c:pt idx="13">
                  <c:v>-5.1099000000000001E-4</c:v>
                </c:pt>
                <c:pt idx="14">
                  <c:v>-5.4018999999999996E-4</c:v>
                </c:pt>
                <c:pt idx="15">
                  <c:v>-5.5586999999999998E-4</c:v>
                </c:pt>
                <c:pt idx="16">
                  <c:v>-5.6035000000000004E-4</c:v>
                </c:pt>
                <c:pt idx="17">
                  <c:v>-5.5597000000000003E-4</c:v>
                </c:pt>
                <c:pt idx="18">
                  <c:v>-5.4735999999999999E-4</c:v>
                </c:pt>
                <c:pt idx="19">
                  <c:v>-5.3711999999999998E-4</c:v>
                </c:pt>
                <c:pt idx="20">
                  <c:v>-5.2579000000000005E-4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E270-403C-AC9B-DE91FD0C4B90}"/>
            </c:ext>
          </c:extLst>
        </c:ser>
        <c:ser>
          <c:idx val="7"/>
          <c:order val="5"/>
          <c:tx>
            <c:strRef>
              <c:f>graph_op3_2in1_b3_1stgen!$I$2</c:f>
              <c:strCache>
                <c:ptCount val="1"/>
                <c:pt idx="0">
                  <c:v>b9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graph_op3_2in1_b3_1stgen!$A$3:$A$23</c:f>
              <c:numCache>
                <c:formatCode>0.00E+00</c:formatCode>
                <c:ptCount val="21"/>
                <c:pt idx="0">
                  <c:v>1.1850000000000001</c:v>
                </c:pt>
                <c:pt idx="1">
                  <c:v>712.13</c:v>
                </c:pt>
                <c:pt idx="2">
                  <c:v>1423.1</c:v>
                </c:pt>
                <c:pt idx="3">
                  <c:v>2134</c:v>
                </c:pt>
                <c:pt idx="4">
                  <c:v>2844.9</c:v>
                </c:pt>
                <c:pt idx="5">
                  <c:v>3555.9</c:v>
                </c:pt>
                <c:pt idx="6">
                  <c:v>4266.8</c:v>
                </c:pt>
                <c:pt idx="7">
                  <c:v>4977.8</c:v>
                </c:pt>
                <c:pt idx="8">
                  <c:v>5688.7</c:v>
                </c:pt>
                <c:pt idx="9">
                  <c:v>6399.7</c:v>
                </c:pt>
                <c:pt idx="10">
                  <c:v>7110.6</c:v>
                </c:pt>
                <c:pt idx="11">
                  <c:v>7821.5</c:v>
                </c:pt>
                <c:pt idx="12">
                  <c:v>8532.5</c:v>
                </c:pt>
                <c:pt idx="13">
                  <c:v>9243.4</c:v>
                </c:pt>
                <c:pt idx="14">
                  <c:v>9954.4</c:v>
                </c:pt>
                <c:pt idx="15">
                  <c:v>10665</c:v>
                </c:pt>
                <c:pt idx="16">
                  <c:v>11376</c:v>
                </c:pt>
                <c:pt idx="17">
                  <c:v>12087</c:v>
                </c:pt>
                <c:pt idx="18">
                  <c:v>12798</c:v>
                </c:pt>
                <c:pt idx="19">
                  <c:v>13509</c:v>
                </c:pt>
                <c:pt idx="20">
                  <c:v>14220</c:v>
                </c:pt>
              </c:numCache>
            </c:numRef>
          </c:xVal>
          <c:yVal>
            <c:numRef>
              <c:f>graph_op3_2in1_b3_1stgen!$I$3:$I$23</c:f>
              <c:numCache>
                <c:formatCode>0.00E+00</c:formatCode>
                <c:ptCount val="21"/>
                <c:pt idx="0">
                  <c:v>0.96538000000000002</c:v>
                </c:pt>
                <c:pt idx="1">
                  <c:v>0.96538000000000002</c:v>
                </c:pt>
                <c:pt idx="2">
                  <c:v>0.96538000000000002</c:v>
                </c:pt>
                <c:pt idx="3">
                  <c:v>0.96538000000000002</c:v>
                </c:pt>
                <c:pt idx="4">
                  <c:v>0.96538999999999997</c:v>
                </c:pt>
                <c:pt idx="5">
                  <c:v>0.96541999999999994</c:v>
                </c:pt>
                <c:pt idx="6">
                  <c:v>0.96558999999999995</c:v>
                </c:pt>
                <c:pt idx="7">
                  <c:v>0.96631999999999996</c:v>
                </c:pt>
                <c:pt idx="8">
                  <c:v>0.96836999999999995</c:v>
                </c:pt>
                <c:pt idx="9">
                  <c:v>0.97219</c:v>
                </c:pt>
                <c:pt idx="10">
                  <c:v>0.97726000000000002</c:v>
                </c:pt>
                <c:pt idx="11">
                  <c:v>0.98328000000000004</c:v>
                </c:pt>
                <c:pt idx="12">
                  <c:v>0.98948999999999998</c:v>
                </c:pt>
                <c:pt idx="13">
                  <c:v>0.99555000000000005</c:v>
                </c:pt>
                <c:pt idx="14">
                  <c:v>1.0014000000000001</c:v>
                </c:pt>
                <c:pt idx="15">
                  <c:v>1.0072000000000001</c:v>
                </c:pt>
                <c:pt idx="16">
                  <c:v>1.0125999999999999</c:v>
                </c:pt>
                <c:pt idx="17">
                  <c:v>1.0178</c:v>
                </c:pt>
                <c:pt idx="18">
                  <c:v>1.0226999999999999</c:v>
                </c:pt>
                <c:pt idx="19">
                  <c:v>1.0271999999999999</c:v>
                </c:pt>
                <c:pt idx="20">
                  <c:v>1.0315000000000001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E270-403C-AC9B-DE91FD0C4B90}"/>
            </c:ext>
          </c:extLst>
        </c:ser>
        <c:ser>
          <c:idx val="8"/>
          <c:order val="6"/>
          <c:tx>
            <c:strRef>
              <c:f>graph_op3_2in1_b3_1stgen!$J$2</c:f>
              <c:strCache>
                <c:ptCount val="1"/>
                <c:pt idx="0">
                  <c:v>b10</c:v>
                </c:pt>
              </c:strCache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graph_op3_2in1_b3_1stgen!$A$3:$A$23</c:f>
              <c:numCache>
                <c:formatCode>0.00E+00</c:formatCode>
                <c:ptCount val="21"/>
                <c:pt idx="0">
                  <c:v>1.1850000000000001</c:v>
                </c:pt>
                <c:pt idx="1">
                  <c:v>712.13</c:v>
                </c:pt>
                <c:pt idx="2">
                  <c:v>1423.1</c:v>
                </c:pt>
                <c:pt idx="3">
                  <c:v>2134</c:v>
                </c:pt>
                <c:pt idx="4">
                  <c:v>2844.9</c:v>
                </c:pt>
                <c:pt idx="5">
                  <c:v>3555.9</c:v>
                </c:pt>
                <c:pt idx="6">
                  <c:v>4266.8</c:v>
                </c:pt>
                <c:pt idx="7">
                  <c:v>4977.8</c:v>
                </c:pt>
                <c:pt idx="8">
                  <c:v>5688.7</c:v>
                </c:pt>
                <c:pt idx="9">
                  <c:v>6399.7</c:v>
                </c:pt>
                <c:pt idx="10">
                  <c:v>7110.6</c:v>
                </c:pt>
                <c:pt idx="11">
                  <c:v>7821.5</c:v>
                </c:pt>
                <c:pt idx="12">
                  <c:v>8532.5</c:v>
                </c:pt>
                <c:pt idx="13">
                  <c:v>9243.4</c:v>
                </c:pt>
                <c:pt idx="14">
                  <c:v>9954.4</c:v>
                </c:pt>
                <c:pt idx="15">
                  <c:v>10665</c:v>
                </c:pt>
                <c:pt idx="16">
                  <c:v>11376</c:v>
                </c:pt>
                <c:pt idx="17">
                  <c:v>12087</c:v>
                </c:pt>
                <c:pt idx="18">
                  <c:v>12798</c:v>
                </c:pt>
                <c:pt idx="19">
                  <c:v>13509</c:v>
                </c:pt>
                <c:pt idx="20">
                  <c:v>14220</c:v>
                </c:pt>
              </c:numCache>
            </c:numRef>
          </c:xVal>
          <c:yVal>
            <c:numRef>
              <c:f>graph_op3_2in1_b3_1stgen!$J$3:$J$23</c:f>
              <c:numCache>
                <c:formatCode>0.00E+00</c:formatCode>
                <c:ptCount val="21"/>
                <c:pt idx="0">
                  <c:v>4.8213999999999997E-8</c:v>
                </c:pt>
                <c:pt idx="1">
                  <c:v>5.5597999999999999E-8</c:v>
                </c:pt>
                <c:pt idx="2">
                  <c:v>4.8008000000000002E-8</c:v>
                </c:pt>
                <c:pt idx="3">
                  <c:v>3.4433000000000001E-8</c:v>
                </c:pt>
                <c:pt idx="4">
                  <c:v>1.5055000000000001E-8</c:v>
                </c:pt>
                <c:pt idx="5">
                  <c:v>-2.8682999999999999E-8</c:v>
                </c:pt>
                <c:pt idx="6">
                  <c:v>-2.8070000000000002E-7</c:v>
                </c:pt>
                <c:pt idx="7">
                  <c:v>-1.26E-6</c:v>
                </c:pt>
                <c:pt idx="8">
                  <c:v>-3.5447999999999999E-6</c:v>
                </c:pt>
                <c:pt idx="9">
                  <c:v>-8.1080999999999995E-6</c:v>
                </c:pt>
                <c:pt idx="10">
                  <c:v>-1.2357999999999999E-5</c:v>
                </c:pt>
                <c:pt idx="11">
                  <c:v>-1.4963999999999999E-5</c:v>
                </c:pt>
                <c:pt idx="12">
                  <c:v>-1.5747999999999999E-5</c:v>
                </c:pt>
                <c:pt idx="13">
                  <c:v>-1.5602000000000001E-5</c:v>
                </c:pt>
                <c:pt idx="14">
                  <c:v>-1.5160999999999999E-5</c:v>
                </c:pt>
                <c:pt idx="15">
                  <c:v>-1.4576000000000001E-5</c:v>
                </c:pt>
                <c:pt idx="16">
                  <c:v>-1.3954999999999999E-5</c:v>
                </c:pt>
                <c:pt idx="17">
                  <c:v>-1.3371E-5</c:v>
                </c:pt>
                <c:pt idx="18">
                  <c:v>-1.2819E-5</c:v>
                </c:pt>
                <c:pt idx="19">
                  <c:v>-1.234E-5</c:v>
                </c:pt>
                <c:pt idx="20">
                  <c:v>-1.1892999999999999E-5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E270-403C-AC9B-DE91FD0C4B90}"/>
            </c:ext>
          </c:extLst>
        </c:ser>
        <c:ser>
          <c:idx val="9"/>
          <c:order val="7"/>
          <c:tx>
            <c:strRef>
              <c:f>graph_op3_2in1_b3_1stgen!$K$2</c:f>
              <c:strCache>
                <c:ptCount val="1"/>
                <c:pt idx="0">
                  <c:v>b11</c:v>
                </c:pt>
              </c:strCache>
            </c:strRef>
          </c:tx>
          <c:spPr>
            <a:ln w="1905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graph_op3_2in1_b3_1stgen!$A$3:$A$23</c:f>
              <c:numCache>
                <c:formatCode>0.00E+00</c:formatCode>
                <c:ptCount val="21"/>
                <c:pt idx="0">
                  <c:v>1.1850000000000001</c:v>
                </c:pt>
                <c:pt idx="1">
                  <c:v>712.13</c:v>
                </c:pt>
                <c:pt idx="2">
                  <c:v>1423.1</c:v>
                </c:pt>
                <c:pt idx="3">
                  <c:v>2134</c:v>
                </c:pt>
                <c:pt idx="4">
                  <c:v>2844.9</c:v>
                </c:pt>
                <c:pt idx="5">
                  <c:v>3555.9</c:v>
                </c:pt>
                <c:pt idx="6">
                  <c:v>4266.8</c:v>
                </c:pt>
                <c:pt idx="7">
                  <c:v>4977.8</c:v>
                </c:pt>
                <c:pt idx="8">
                  <c:v>5688.7</c:v>
                </c:pt>
                <c:pt idx="9">
                  <c:v>6399.7</c:v>
                </c:pt>
                <c:pt idx="10">
                  <c:v>7110.6</c:v>
                </c:pt>
                <c:pt idx="11">
                  <c:v>7821.5</c:v>
                </c:pt>
                <c:pt idx="12">
                  <c:v>8532.5</c:v>
                </c:pt>
                <c:pt idx="13">
                  <c:v>9243.4</c:v>
                </c:pt>
                <c:pt idx="14">
                  <c:v>9954.4</c:v>
                </c:pt>
                <c:pt idx="15">
                  <c:v>10665</c:v>
                </c:pt>
                <c:pt idx="16">
                  <c:v>11376</c:v>
                </c:pt>
                <c:pt idx="17">
                  <c:v>12087</c:v>
                </c:pt>
                <c:pt idx="18">
                  <c:v>12798</c:v>
                </c:pt>
                <c:pt idx="19">
                  <c:v>13509</c:v>
                </c:pt>
                <c:pt idx="20">
                  <c:v>14220</c:v>
                </c:pt>
              </c:numCache>
            </c:numRef>
          </c:xVal>
          <c:yVal>
            <c:numRef>
              <c:f>graph_op3_2in1_b3_1stgen!$K$3:$K$23</c:f>
              <c:numCache>
                <c:formatCode>0.00E+00</c:formatCode>
                <c:ptCount val="21"/>
                <c:pt idx="0">
                  <c:v>0.38180999999999998</c:v>
                </c:pt>
                <c:pt idx="1">
                  <c:v>0.38180999999999998</c:v>
                </c:pt>
                <c:pt idx="2">
                  <c:v>0.38180999999999998</c:v>
                </c:pt>
                <c:pt idx="3">
                  <c:v>0.38180999999999998</c:v>
                </c:pt>
                <c:pt idx="4">
                  <c:v>0.38180999999999998</c:v>
                </c:pt>
                <c:pt idx="5">
                  <c:v>0.38183</c:v>
                </c:pt>
                <c:pt idx="6">
                  <c:v>0.38189000000000001</c:v>
                </c:pt>
                <c:pt idx="7">
                  <c:v>0.38217000000000001</c:v>
                </c:pt>
                <c:pt idx="8">
                  <c:v>0.38296999999999998</c:v>
                </c:pt>
                <c:pt idx="9">
                  <c:v>0.38446000000000002</c:v>
                </c:pt>
                <c:pt idx="10">
                  <c:v>0.38645000000000002</c:v>
                </c:pt>
                <c:pt idx="11">
                  <c:v>0.38883000000000001</c:v>
                </c:pt>
                <c:pt idx="12">
                  <c:v>0.39128000000000002</c:v>
                </c:pt>
                <c:pt idx="13">
                  <c:v>0.39367000000000002</c:v>
                </c:pt>
                <c:pt idx="14">
                  <c:v>0.39599000000000001</c:v>
                </c:pt>
                <c:pt idx="15">
                  <c:v>0.39824999999999999</c:v>
                </c:pt>
                <c:pt idx="16">
                  <c:v>0.40042</c:v>
                </c:pt>
                <c:pt idx="17">
                  <c:v>0.40246999999999999</c:v>
                </c:pt>
                <c:pt idx="18">
                  <c:v>0.40439000000000003</c:v>
                </c:pt>
                <c:pt idx="19">
                  <c:v>0.40619</c:v>
                </c:pt>
                <c:pt idx="20">
                  <c:v>0.40787000000000001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E270-403C-AC9B-DE91FD0C4B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5625864"/>
        <c:axId val="505626256"/>
      </c:scatterChart>
      <c:valAx>
        <c:axId val="505625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5626256"/>
        <c:crosses val="autoZero"/>
        <c:crossBetween val="midCat"/>
      </c:valAx>
      <c:valAx>
        <c:axId val="50562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rgbClr val="4D4D4D">
                <a:lumMod val="50000"/>
              </a:srgb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56258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FE3D2-F052-4A4F-8FE1-EB6D804097CF}" type="datetimeFigureOut">
              <a:rPr lang="en-GB" smtClean="0"/>
              <a:t>07/04/2016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2EA49-7B9F-4384-AE5B-D6DF86E091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890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Include estimates on cable degradation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1178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Change</a:t>
            </a:r>
            <a:r>
              <a:rPr lang="en-GB" baseline="0" dirty="0" smtClean="0"/>
              <a:t> to v8 b and blocks r only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1011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Change</a:t>
            </a:r>
            <a:r>
              <a:rPr lang="en-GB" baseline="0" dirty="0" smtClean="0"/>
              <a:t> to v8 b and ILOL r only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7890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Mid thickness</a:t>
            </a:r>
            <a:r>
              <a:rPr lang="en-GB" baseline="0" dirty="0" smtClean="0"/>
              <a:t> + width</a:t>
            </a:r>
          </a:p>
          <a:p>
            <a:r>
              <a:rPr lang="en-GB" baseline="0" dirty="0" smtClean="0"/>
              <a:t>Not after reaction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522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639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main dipoles we have -2 at injection and about 6 at nominal,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045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Our approach: to have a coil cross section as close as possible to the current design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864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measurements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129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 -1 unit at injection, a minimum of -13 at 1.1 kA and around 7 units at nominal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Persistent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current from measurements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020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084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Fine</a:t>
            </a:r>
            <a:r>
              <a:rPr lang="en-GB" baseline="0" dirty="0" smtClean="0"/>
              <a:t> tuning capabilities similar to </a:t>
            </a:r>
            <a:r>
              <a:rPr lang="en-GB" baseline="0" dirty="0" err="1" smtClean="0"/>
              <a:t>lhc</a:t>
            </a:r>
            <a:r>
              <a:rPr lang="en-GB" baseline="0" dirty="0" smtClean="0"/>
              <a:t> main dipole. Strictly negative contribution from MP shim.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484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Nom peak field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in coil? From </a:t>
            </a:r>
            <a:r>
              <a:rPr lang="en-GB" sz="1200" b="0" i="0" u="none" strike="noStrike" baseline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loadline</a:t>
            </a:r>
            <a:r>
              <a:rPr lang="en-GB" sz="1200" b="0" i="0" u="none" strike="noStrike" baseline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operational point</a:t>
            </a:r>
            <a:endParaRPr lang="en-GB" sz="1200" b="0" i="0" u="none" strike="noStrike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970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Plot b2,b3(current) for</a:t>
            </a:r>
            <a:r>
              <a:rPr lang="en-GB" baseline="0" dirty="0" smtClean="0"/>
              <a:t> old and new designs</a:t>
            </a:r>
          </a:p>
          <a:p>
            <a:r>
              <a:rPr lang="en-GB" baseline="0" dirty="0" smtClean="0"/>
              <a:t>TF with </a:t>
            </a:r>
            <a:r>
              <a:rPr lang="en-GB" baseline="0" dirty="0" err="1" smtClean="0"/>
              <a:t>cryo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130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(New-ref)/abs(ref)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D2EA49-7B9F-4384-AE5B-D6DF86E091C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752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162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3096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5688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6883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7836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939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92088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6854" cy="515631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547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75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94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448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0932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97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100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 smtClean="0"/>
              <a:t>Susana Izquierdo Bermudez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5758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06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2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2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2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4.xml"/><Relationship Id="rId5" Type="http://schemas.openxmlformats.org/officeDocument/2006/relationships/image" Target="../media/image5.png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5.xml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708920"/>
            <a:ext cx="5580360" cy="1826363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New Cross-section and its rationale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1427952"/>
            <a:ext cx="6984776" cy="1066688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Emelie</a:t>
            </a:r>
            <a:r>
              <a:rPr lang="en-GB" sz="2800" dirty="0" smtClean="0"/>
              <a:t> Nilsson and Susana Izquierdo Bermudez 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8" y="5610175"/>
            <a:ext cx="2505075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4530650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With acknowledgement to: </a:t>
            </a:r>
          </a:p>
          <a:p>
            <a:r>
              <a:rPr lang="en-GB" i="1" dirty="0" smtClean="0"/>
              <a:t>C</a:t>
            </a:r>
            <a:r>
              <a:rPr lang="en-GB" i="1" dirty="0"/>
              <a:t>. </a:t>
            </a:r>
            <a:r>
              <a:rPr lang="en-GB" i="1" dirty="0" err="1"/>
              <a:t>Loeffler</a:t>
            </a:r>
            <a:r>
              <a:rPr lang="en-GB" i="1" dirty="0"/>
              <a:t>, F</a:t>
            </a:r>
            <a:r>
              <a:rPr lang="en-GB" i="1" dirty="0" smtClean="0"/>
              <a:t>. Savary, G. de Rijk, J.C. Perez, L</a:t>
            </a:r>
            <a:r>
              <a:rPr lang="en-GB" i="1" dirty="0"/>
              <a:t>. Bottura, E</a:t>
            </a:r>
            <a:r>
              <a:rPr lang="en-GB" i="1" dirty="0" smtClean="0"/>
              <a:t>. Todesco,</a:t>
            </a:r>
          </a:p>
          <a:p>
            <a:r>
              <a:rPr lang="en-GB" i="1" dirty="0" smtClean="0"/>
              <a:t>B. </a:t>
            </a:r>
            <a:r>
              <a:rPr lang="en-GB" i="1" dirty="0" err="1" smtClean="0"/>
              <a:t>Bordini</a:t>
            </a:r>
            <a:r>
              <a:rPr lang="en-GB" i="1" dirty="0" smtClean="0"/>
              <a:t>, J. Fleiter, M. Karppinen and D. </a:t>
            </a:r>
            <a:r>
              <a:rPr lang="en-GB" i="1" dirty="0" err="1" smtClean="0"/>
              <a:t>Smekens</a:t>
            </a:r>
            <a:r>
              <a:rPr lang="en-GB" i="1" dirty="0" smtClean="0"/>
              <a:t>.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4472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Magnet parameters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827333"/>
              </p:ext>
            </p:extLst>
          </p:nvPr>
        </p:nvGraphicFramePr>
        <p:xfrm>
          <a:off x="76969" y="1484784"/>
          <a:ext cx="5503143" cy="3528394"/>
        </p:xfrm>
        <a:graphic>
          <a:graphicData uri="http://schemas.openxmlformats.org/drawingml/2006/table">
            <a:tbl>
              <a:tblPr firstRow="1" bandRow="1" bandCol="1">
                <a:tableStyleId>{5C22544A-7EE6-4342-B048-85BDC9FD1C3A}</a:tableStyleId>
              </a:tblPr>
              <a:tblGrid>
                <a:gridCol w="29724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02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102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02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0005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34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Parameters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gen.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/>
                        </a:rPr>
                        <a:t>Op. 2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Op. 3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cap="small" dirty="0">
                          <a:solidFill>
                            <a:schemeClr val="tx1"/>
                          </a:solidFill>
                          <a:effectLst/>
                        </a:rPr>
                        <a:t>Units</a:t>
                      </a:r>
                      <a:endParaRPr lang="en-GB" sz="1400" cap="small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7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Operational temperature 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1.9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7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Clear aperture diameter 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mm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7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Nominal </a:t>
                      </a:r>
                      <a:r>
                        <a:rPr lang="en-US" sz="1400" dirty="0" smtClean="0">
                          <a:effectLst/>
                        </a:rPr>
                        <a:t>B-field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11.22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11.22</a:t>
                      </a: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11.23</a:t>
                      </a: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T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7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Nominal current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11.85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kA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47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Nominal peak field on the </a:t>
                      </a:r>
                      <a:r>
                        <a:rPr lang="en-US" sz="1400" dirty="0" smtClean="0">
                          <a:effectLst/>
                        </a:rPr>
                        <a:t>coil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/>
                        </a:rPr>
                        <a:t>(including strand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Times New Roman"/>
                        </a:rPr>
                        <a:t> field)</a:t>
                      </a:r>
                      <a:endParaRPr lang="en-GB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11.75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  <a:latin typeface="+mn-lt"/>
                          <a:ea typeface="Times New Roman"/>
                        </a:rPr>
                        <a:t>11.76</a:t>
                      </a:r>
                      <a:endParaRPr lang="en-GB" sz="1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  <a:latin typeface="+mn-lt"/>
                          <a:ea typeface="Times New Roman"/>
                        </a:rPr>
                        <a:t>11.76</a:t>
                      </a:r>
                      <a:endParaRPr lang="en-GB" sz="1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</a:t>
                      </a:r>
                      <a:endParaRPr lang="en-GB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7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Stored energy at </a:t>
                      </a:r>
                      <a:r>
                        <a:rPr lang="en-US" sz="1400" dirty="0" err="1">
                          <a:effectLst/>
                        </a:rPr>
                        <a:t>I</a:t>
                      </a:r>
                      <a:r>
                        <a:rPr lang="en-US" sz="1400" baseline="-25000" dirty="0" err="1">
                          <a:effectLst/>
                        </a:rPr>
                        <a:t>nom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/>
                        </a:rPr>
                        <a:t>0.97</a:t>
                      </a:r>
                      <a:endParaRPr lang="en-GB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MJ/m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17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Current sharing temperature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6.3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7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Differential inductance at </a:t>
                      </a:r>
                      <a:r>
                        <a:rPr lang="en-US" sz="1400" dirty="0" err="1">
                          <a:effectLst/>
                        </a:rPr>
                        <a:t>I</a:t>
                      </a:r>
                      <a:r>
                        <a:rPr lang="en-US" sz="1400" baseline="-25000" dirty="0" err="1">
                          <a:effectLst/>
                        </a:rPr>
                        <a:t>nom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/>
                        </a:rPr>
                        <a:t>11.97</a:t>
                      </a:r>
                      <a:endParaRPr lang="en-GB" sz="1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mH</a:t>
                      </a:r>
                      <a:r>
                        <a:rPr lang="en-US" sz="1400" dirty="0">
                          <a:effectLst/>
                        </a:rPr>
                        <a:t>/m</a:t>
                      </a:r>
                      <a:endParaRPr lang="en-GB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7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Superconductor current density (</a:t>
                      </a:r>
                      <a:r>
                        <a:rPr kumimoji="0"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r>
                        <a:rPr kumimoji="0" lang="en-US" sz="1400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400" b="0" i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2560</a:t>
                      </a:r>
                      <a:endParaRPr kumimoji="0" lang="en-GB" sz="1400" b="0" i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A/mm</a:t>
                      </a:r>
                      <a:r>
                        <a:rPr kumimoji="0" lang="en-GB" sz="14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400" kern="1200" baseline="300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173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Engineering current density (</a:t>
                      </a:r>
                      <a:r>
                        <a:rPr kumimoji="0"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r>
                        <a:rPr kumimoji="0" lang="en-US" sz="1400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eng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400" b="0" i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786</a:t>
                      </a:r>
                      <a:endParaRPr kumimoji="0" lang="en-GB" sz="1400" b="0" i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A/mm</a:t>
                      </a:r>
                      <a:r>
                        <a:rPr kumimoji="0" lang="en-GB" sz="14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676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Overall current density at 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</a:t>
                      </a:r>
                      <a:r>
                        <a:rPr kumimoji="0" lang="en-US" sz="1400" kern="1200" baseline="-250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overall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400" b="0" i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5.23</a:t>
                      </a:r>
                      <a:endParaRPr kumimoji="0" lang="en-GB" sz="1400" b="0" i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A/mm</a:t>
                      </a:r>
                      <a:r>
                        <a:rPr kumimoji="0" lang="en-GB" sz="14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17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Horizontal EM-f</a:t>
                      </a:r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orce</a:t>
                      </a:r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</a:t>
                      </a:r>
                      <a:r>
                        <a:rPr kumimoji="0" lang="en-US" sz="1400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kumimoji="0" lang="en-US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 </a:t>
                      </a:r>
                      <a:r>
                        <a:rPr kumimoji="0" lang="en-US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US" sz="1400" b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  <a:endParaRPr kumimoji="0" lang="en-GB" sz="14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b="0" i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6.23</a:t>
                      </a:r>
                      <a:endParaRPr kumimoji="0" lang="en-GB" sz="1400" b="0" i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GB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6.22</a:t>
                      </a:r>
                      <a:endParaRPr kumimoji="0" lang="en-GB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6.22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MN/m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73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Vertical EM-force </a:t>
                      </a:r>
                      <a:r>
                        <a:rPr kumimoji="0" lang="en-US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r>
                        <a:rPr kumimoji="0" lang="en-US" sz="1400" b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coil at </a:t>
                      </a:r>
                      <a:r>
                        <a:rPr kumimoji="0" lang="en-US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en-US" sz="1400" b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  <a:endParaRPr kumimoji="0"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3.15</a:t>
                      </a:r>
                      <a:endParaRPr lang="en-GB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3.16</a:t>
                      </a:r>
                      <a:endParaRPr lang="en-GB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3.16</a:t>
                      </a:r>
                      <a:endParaRPr lang="en-GB" sz="14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MN/m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6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7606" y="4005064"/>
            <a:ext cx="3446394" cy="25922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4332" y="1063338"/>
            <a:ext cx="3592007" cy="258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89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Magnet parameters – load 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11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3219722"/>
              </p:ext>
            </p:extLst>
          </p:nvPr>
        </p:nvGraphicFramePr>
        <p:xfrm>
          <a:off x="395536" y="2533038"/>
          <a:ext cx="7920880" cy="4208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89643"/>
            <a:ext cx="7499176" cy="194421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dirty="0" smtClean="0"/>
              <a:t>         Margin on the load line assuming:</a:t>
            </a:r>
          </a:p>
          <a:p>
            <a:pPr lvl="1"/>
            <a:r>
              <a:rPr lang="en-GB" sz="1800" dirty="0" smtClean="0"/>
              <a:t>Design value (-5%): 80.1 %</a:t>
            </a:r>
            <a:endParaRPr lang="en-GB" sz="1800" b="1" dirty="0" smtClean="0"/>
          </a:p>
          <a:p>
            <a:pPr lvl="1"/>
            <a:r>
              <a:rPr lang="en-GB" sz="1800" dirty="0" smtClean="0"/>
              <a:t>-3 </a:t>
            </a:r>
            <a:r>
              <a:rPr lang="en-GB" sz="1800" dirty="0"/>
              <a:t>% cabling degradation: </a:t>
            </a:r>
            <a:r>
              <a:rPr lang="en-GB" sz="1800" dirty="0" smtClean="0"/>
              <a:t>79.6 </a:t>
            </a:r>
            <a:r>
              <a:rPr lang="en-GB" sz="1800" dirty="0"/>
              <a:t>%</a:t>
            </a:r>
          </a:p>
          <a:p>
            <a:pPr lvl="1"/>
            <a:r>
              <a:rPr lang="en-GB" sz="1800" dirty="0"/>
              <a:t>-</a:t>
            </a:r>
            <a:r>
              <a:rPr lang="en-GB" sz="1800" dirty="0" smtClean="0"/>
              <a:t>7 </a:t>
            </a:r>
            <a:r>
              <a:rPr lang="en-GB" sz="1800" dirty="0"/>
              <a:t>% cabling degradation: </a:t>
            </a:r>
            <a:r>
              <a:rPr lang="en-GB" sz="1800" dirty="0" smtClean="0"/>
              <a:t>80.6 </a:t>
            </a:r>
            <a:r>
              <a:rPr lang="en-GB" sz="1800" dirty="0"/>
              <a:t>%</a:t>
            </a:r>
          </a:p>
          <a:p>
            <a:pPr marL="448056" lvl="1" indent="0">
              <a:buNone/>
            </a:pPr>
            <a:endParaRPr lang="en-GB" sz="18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79512" y="771708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Operational conditions: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11.85 kA, B</a:t>
            </a:r>
            <a:r>
              <a:rPr lang="en-GB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11.76 T   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(including cryostat and strand self field)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39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Iron Saturation – Field Quality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313" y="5517232"/>
            <a:ext cx="8226854" cy="1368152"/>
          </a:xfrm>
        </p:spPr>
        <p:txBody>
          <a:bodyPr>
            <a:normAutofit/>
          </a:bodyPr>
          <a:lstStyle/>
          <a:p>
            <a:r>
              <a:rPr lang="en-GB" sz="2000" dirty="0"/>
              <a:t>I</a:t>
            </a:r>
            <a:r>
              <a:rPr lang="en-GB" sz="2000" dirty="0" smtClean="0"/>
              <a:t>mpact of the iron saturation effect on higher order harmonics &lt; 0.6 units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12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2638180"/>
              </p:ext>
            </p:extLst>
          </p:nvPr>
        </p:nvGraphicFramePr>
        <p:xfrm>
          <a:off x="395536" y="3397720"/>
          <a:ext cx="3873110" cy="2137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4407171"/>
              </p:ext>
            </p:extLst>
          </p:nvPr>
        </p:nvGraphicFramePr>
        <p:xfrm>
          <a:off x="4289556" y="3468920"/>
          <a:ext cx="4084996" cy="2247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683568" y="1516064"/>
            <a:ext cx="2674151" cy="13681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Transfer function:</a:t>
            </a:r>
            <a:endParaRPr lang="en-GB" sz="2000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3704870"/>
              </p:ext>
            </p:extLst>
          </p:nvPr>
        </p:nvGraphicFramePr>
        <p:xfrm>
          <a:off x="3203848" y="803393"/>
          <a:ext cx="4809852" cy="2793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506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700808"/>
            <a:ext cx="3248263" cy="19442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3D effects: Mechanical optimization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746" y="764704"/>
            <a:ext cx="8226854" cy="1214749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Preliminary results: Minor changes to current design</a:t>
            </a:r>
          </a:p>
          <a:p>
            <a:r>
              <a:rPr lang="en-GB" dirty="0" smtClean="0"/>
              <a:t>Curvature hard-way bend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13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0669" y="1268760"/>
            <a:ext cx="3407106" cy="221657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3751" y="2132856"/>
            <a:ext cx="1701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Inner layer return end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051674" y="2047074"/>
            <a:ext cx="1701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Outer layer return end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665137"/>
            <a:ext cx="512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Relative change curvature hard bend</a:t>
            </a:r>
          </a:p>
          <a:p>
            <a:r>
              <a:rPr lang="en-GB" sz="1400" dirty="0" smtClean="0"/>
              <a:t>from first gen. design:</a:t>
            </a:r>
            <a:endParaRPr lang="en-GB" sz="1400" dirty="0"/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6215615"/>
              </p:ext>
            </p:extLst>
          </p:nvPr>
        </p:nvGraphicFramePr>
        <p:xfrm>
          <a:off x="3671910" y="3544228"/>
          <a:ext cx="4597751" cy="2970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24108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8507288" cy="515631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Cross section with new PIT cables is feasible.</a:t>
            </a:r>
          </a:p>
          <a:p>
            <a:r>
              <a:rPr lang="en-GB" sz="2400" dirty="0" smtClean="0"/>
              <a:t>Field quality and main field comparable to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generation design.</a:t>
            </a:r>
          </a:p>
          <a:p>
            <a:r>
              <a:rPr lang="en-GB" sz="2400" dirty="0" smtClean="0"/>
              <a:t>Fine tuning capabilities with azimuthal shim demonstrated.</a:t>
            </a:r>
          </a:p>
          <a:p>
            <a:r>
              <a:rPr lang="en-GB" sz="2400" dirty="0" smtClean="0"/>
              <a:t>Tests on cable degradation necessary to decide between the two cable geometries.</a:t>
            </a:r>
          </a:p>
          <a:p>
            <a:r>
              <a:rPr lang="en-US" sz="2400" dirty="0" smtClean="0"/>
              <a:t>2D mechanical analysis have shown negligible impact of the coil geometry (option 2 or option 3) on the coil stress.</a:t>
            </a:r>
          </a:p>
          <a:p>
            <a:r>
              <a:rPr lang="en-US" sz="2400" dirty="0" smtClean="0"/>
              <a:t>3D design on-going:</a:t>
            </a:r>
          </a:p>
          <a:p>
            <a:pPr lvl="1"/>
            <a:r>
              <a:rPr lang="en-US" sz="2000" dirty="0" smtClean="0"/>
              <a:t>Small differences from the mechanical optimization point of view.</a:t>
            </a:r>
          </a:p>
          <a:p>
            <a:pPr lvl="1"/>
            <a:r>
              <a:rPr lang="en-US" sz="2000" dirty="0" smtClean="0"/>
              <a:t>No differences are expected for the magnetic optimization.</a:t>
            </a:r>
            <a:endParaRPr lang="en-GB" sz="2000" dirty="0" smtClean="0"/>
          </a:p>
          <a:p>
            <a:pPr marL="36576" indent="0">
              <a:buNone/>
            </a:pPr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</p:spPr>
        <p:txBody>
          <a:bodyPr/>
          <a:lstStyle/>
          <a:p>
            <a:r>
              <a:rPr lang="en-GB" dirty="0" smtClean="0">
                <a:solidFill>
                  <a:srgbClr val="0C377B"/>
                </a:solidFill>
              </a:rPr>
              <a:t>14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07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1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592" y="1259650"/>
            <a:ext cx="6128264" cy="4596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Optimized cross section, Cable Option 2 (2A):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16</a:t>
            </a:fld>
            <a:endParaRPr lang="en-GB">
              <a:solidFill>
                <a:srgbClr val="0C377B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83568" y="1557338"/>
            <a:ext cx="2796174" cy="652512"/>
            <a:chOff x="2727006" y="1831078"/>
            <a:chExt cx="2160240" cy="493582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2727006" y="1992450"/>
              <a:ext cx="50405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727006" y="2204863"/>
              <a:ext cx="504056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231062" y="2066364"/>
              <a:ext cx="1656184" cy="258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0000FF"/>
                  </a:solidFill>
                </a:rPr>
                <a:t>First gen. design</a:t>
              </a:r>
              <a:endParaRPr lang="en-GB" sz="1200" dirty="0">
                <a:solidFill>
                  <a:srgbClr val="0000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31062" y="1831078"/>
              <a:ext cx="1656184" cy="25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New design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506783" y="3802786"/>
          <a:ext cx="4610098" cy="2095500"/>
        </p:xfrm>
        <a:graphic>
          <a:graphicData uri="http://schemas.openxmlformats.org/drawingml/2006/table">
            <a:tbl>
              <a:tblPr/>
              <a:tblGrid>
                <a:gridCol w="6091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77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2646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 - Cable 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Max.Persistent at I = 1100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Geometric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Persistent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B1 (T)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11.191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-7.390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2.486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4506783" y="1408105"/>
          <a:ext cx="4610098" cy="2095500"/>
        </p:xfrm>
        <a:graphic>
          <a:graphicData uri="http://schemas.openxmlformats.org/drawingml/2006/table">
            <a:tbl>
              <a:tblPr/>
              <a:tblGrid>
                <a:gridCol w="6091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77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2646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 - First Generation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Max.Persistent at I = 1100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Geometric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Persistent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B1 (T)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11.221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7.459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7.010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2.486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47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1477419"/>
            <a:ext cx="6141278" cy="4605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Optimized cross section, Cable Option 3 (3A):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17</a:t>
            </a:fld>
            <a:endParaRPr lang="en-GB">
              <a:solidFill>
                <a:srgbClr val="0C377B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18604" y="1712844"/>
            <a:ext cx="2761485" cy="628632"/>
            <a:chOff x="2727006" y="1831078"/>
            <a:chExt cx="2160240" cy="497695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2727006" y="1992450"/>
              <a:ext cx="50405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727006" y="2204863"/>
              <a:ext cx="504056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231062" y="2066364"/>
              <a:ext cx="1656184" cy="26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0000FF"/>
                  </a:solidFill>
                </a:rPr>
                <a:t>First gen. design</a:t>
              </a:r>
              <a:endParaRPr lang="en-GB" sz="1200" dirty="0">
                <a:solidFill>
                  <a:srgbClr val="0000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31062" y="1831078"/>
              <a:ext cx="1656184" cy="26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New design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514317" y="3933065"/>
          <a:ext cx="4610098" cy="2095500"/>
        </p:xfrm>
        <a:graphic>
          <a:graphicData uri="http://schemas.openxmlformats.org/drawingml/2006/table">
            <a:tbl>
              <a:tblPr/>
              <a:tblGrid>
                <a:gridCol w="6091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77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2646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 - Cable 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Max.Persistent at I = 1100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Geometric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Persistent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B1 (T)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11.191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-7.250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2.486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514317" y="1509780"/>
          <a:ext cx="4610098" cy="2095500"/>
        </p:xfrm>
        <a:graphic>
          <a:graphicData uri="http://schemas.openxmlformats.org/drawingml/2006/table">
            <a:tbl>
              <a:tblPr/>
              <a:tblGrid>
                <a:gridCol w="6091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77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2646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 - First Generation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Max.Persistent at I = 1100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Geometric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Persistent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B1 (T)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11.221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7.459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7.010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2.486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20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Cable Option 1, b3 optimized to 0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6124638" cy="459347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18</a:t>
            </a:fld>
            <a:endParaRPr lang="en-GB">
              <a:solidFill>
                <a:srgbClr val="0C377B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491880" y="1484784"/>
            <a:ext cx="2761485" cy="628632"/>
            <a:chOff x="2727006" y="1831078"/>
            <a:chExt cx="2160240" cy="497695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727006" y="1992450"/>
              <a:ext cx="50405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727006" y="2204863"/>
              <a:ext cx="504056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231062" y="2066364"/>
              <a:ext cx="1656184" cy="26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0000FF"/>
                  </a:solidFill>
                </a:rPr>
                <a:t>First gen. design</a:t>
              </a:r>
              <a:endParaRPr lang="en-GB" sz="1200" dirty="0">
                <a:solidFill>
                  <a:srgbClr val="0000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31062" y="1831078"/>
              <a:ext cx="1656184" cy="26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New design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1539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Move turn from block 2 </a:t>
            </a:r>
            <a:r>
              <a:rPr lang="en-GB" dirty="0" smtClean="0">
                <a:sym typeface="Wingdings" panose="05000000000000000000" pitchFamily="2" charset="2"/>
              </a:rPr>
              <a:t>1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19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3568" y="815502"/>
            <a:ext cx="8003232" cy="512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Option 2 				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34715" y="5392085"/>
            <a:ext cx="7652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Improved geometry – but b7 is 3 units off (and b5 2 units off for Op 2)</a:t>
            </a:r>
            <a:endParaRPr lang="en-GB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333" y="1429000"/>
            <a:ext cx="5333333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93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Need for new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99" y="1200035"/>
            <a:ext cx="9116721" cy="515631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Performance degradation of PIT conductor during cabling. </a:t>
            </a:r>
          </a:p>
          <a:p>
            <a:pPr marL="36576" indent="0">
              <a:buNone/>
            </a:pPr>
            <a:r>
              <a:rPr lang="en-GB" sz="2000" i="1" dirty="0"/>
              <a:t>	</a:t>
            </a:r>
            <a:r>
              <a:rPr lang="en-GB" sz="1600" i="1" dirty="0" smtClean="0"/>
              <a:t>[Talk by B. </a:t>
            </a:r>
            <a:r>
              <a:rPr lang="en-GB" sz="1600" i="1" dirty="0" err="1" smtClean="0"/>
              <a:t>Bordini</a:t>
            </a:r>
            <a:r>
              <a:rPr lang="en-GB" sz="1600" i="1" dirty="0" smtClean="0"/>
              <a:t>: </a:t>
            </a:r>
            <a:r>
              <a:rPr lang="en-GB" sz="1600" i="1" dirty="0"/>
              <a:t>CERN Superconductor and cable design and performance</a:t>
            </a:r>
            <a:r>
              <a:rPr lang="en-GB" sz="1600" i="1" dirty="0" smtClean="0"/>
              <a:t>]</a:t>
            </a:r>
            <a:endParaRPr lang="en-GB" sz="2000" dirty="0" smtClean="0"/>
          </a:p>
          <a:p>
            <a:r>
              <a:rPr lang="en-GB" sz="2000" b="1" dirty="0" smtClean="0"/>
              <a:t>For LS3: </a:t>
            </a:r>
            <a:r>
              <a:rPr lang="en-GB" sz="2000" dirty="0" smtClean="0"/>
              <a:t>New PIT cable geometry needed to reduce critical current degradation.</a:t>
            </a:r>
            <a:endParaRPr lang="en-GB" sz="2000" dirty="0"/>
          </a:p>
          <a:p>
            <a:r>
              <a:rPr lang="en-GB" sz="2000" dirty="0" smtClean="0"/>
              <a:t>Thin edge thickness critical for conductor performance.</a:t>
            </a:r>
          </a:p>
          <a:p>
            <a:pPr marL="36576" indent="0"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493472"/>
              </p:ext>
            </p:extLst>
          </p:nvPr>
        </p:nvGraphicFramePr>
        <p:xfrm>
          <a:off x="279816" y="3140968"/>
          <a:ext cx="7308813" cy="2146408"/>
        </p:xfrm>
        <a:graphic>
          <a:graphicData uri="http://schemas.openxmlformats.org/drawingml/2006/table">
            <a:tbl>
              <a:tblPr/>
              <a:tblGrid>
                <a:gridCol w="12001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8987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664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307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6307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6307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6307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75871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Before heat</a:t>
                      </a:r>
                      <a:r>
                        <a:rPr lang="en-GB" sz="1600" b="1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treatment</a:t>
                      </a:r>
                      <a:endParaRPr lang="en-GB" sz="1600" b="1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Bare thickness</a:t>
                      </a:r>
                    </a:p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</a:t>
                      </a:r>
                      <a:r>
                        <a:rPr lang="en-GB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(mm)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Bare mid-</a:t>
                      </a:r>
                      <a:r>
                        <a:rPr lang="en-GB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thickness (mm)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Bare</a:t>
                      </a:r>
                    </a:p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thickness </a:t>
                      </a:r>
                    </a:p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 (mm)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Bare width (mm)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Keystone angle </a:t>
                      </a:r>
                    </a:p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(deg.)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16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degradation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000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Gen.</a:t>
                      </a:r>
                      <a:r>
                        <a:rPr lang="en-GB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Design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1.351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6-10%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000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Option 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1.206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1.334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000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Option 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1.199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1.301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&lt;5%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000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Option </a:t>
                      </a:r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~5%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88629" y="5022022"/>
            <a:ext cx="2023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ß"/>
            </a:pPr>
            <a:r>
              <a:rPr lang="en-GB" sz="1200" i="1" dirty="0" smtClean="0">
                <a:solidFill>
                  <a:srgbClr val="FF0000"/>
                </a:solidFill>
              </a:rPr>
              <a:t>interpolated value</a:t>
            </a:r>
          </a:p>
          <a:p>
            <a:r>
              <a:rPr lang="en-GB" sz="1200" i="1" dirty="0" smtClean="0">
                <a:solidFill>
                  <a:srgbClr val="FF0000"/>
                </a:solidFill>
              </a:rPr>
              <a:t> (to be confirmed)</a:t>
            </a:r>
            <a:endParaRPr lang="en-GB" sz="1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0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Move </a:t>
            </a:r>
            <a:r>
              <a:rPr lang="en-GB" sz="3200" dirty="0"/>
              <a:t>turn from block 2 </a:t>
            </a:r>
            <a:r>
              <a:rPr lang="en-GB" sz="3200" dirty="0">
                <a:sym typeface="Wingdings" panose="05000000000000000000" pitchFamily="2" charset="2"/>
              </a:rPr>
              <a:t></a:t>
            </a:r>
            <a:r>
              <a:rPr lang="en-GB" sz="3200" dirty="0" smtClean="0">
                <a:sym typeface="Wingdings" panose="05000000000000000000" pitchFamily="2" charset="2"/>
              </a:rPr>
              <a:t>1 </a:t>
            </a:r>
            <a:r>
              <a:rPr lang="en-GB" sz="3200" u="sng" dirty="0" smtClean="0">
                <a:sym typeface="Wingdings" panose="05000000000000000000" pitchFamily="2" charset="2"/>
              </a:rPr>
              <a:t>and</a:t>
            </a:r>
            <a:r>
              <a:rPr lang="en-GB" sz="3200" dirty="0" smtClean="0">
                <a:sym typeface="Wingdings" panose="05000000000000000000" pitchFamily="2" charset="2"/>
              </a:rPr>
              <a:t> from 6  5</a:t>
            </a:r>
            <a:r>
              <a:rPr lang="en-GB" sz="3200" dirty="0" smtClean="0"/>
              <a:t>  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20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81570" y="971385"/>
            <a:ext cx="8454926" cy="512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Option 2 		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385428" y="5883712"/>
            <a:ext cx="7652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Improved geometry – but b7 is 3 units off</a:t>
            </a:r>
            <a:endParaRPr lang="en-GB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333" y="1429000"/>
            <a:ext cx="5333333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6166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Azimuthal stress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21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Ref. – Azimuthal Stress 12T</a:t>
            </a:r>
            <a:endParaRPr lang="en-US" dirty="0"/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OP2 – Azimuthal Stress 12T</a:t>
            </a:r>
            <a:endParaRPr lang="en-US" dirty="0"/>
          </a:p>
        </p:txBody>
      </p:sp>
      <p:pic>
        <p:nvPicPr>
          <p:cNvPr id="7" name="Content Placeholder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075" y="2736056"/>
            <a:ext cx="3873541" cy="2763441"/>
          </a:xfrm>
          <a:prstGeom prst="rect">
            <a:avLst/>
          </a:prstGeom>
        </p:spPr>
      </p:pic>
      <p:pic>
        <p:nvPicPr>
          <p:cNvPr id="8" name="Content Placeholder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42" y="2737912"/>
            <a:ext cx="3868340" cy="27597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38803" y="5266809"/>
            <a:ext cx="544427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-142.7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148716" y="4832392"/>
            <a:ext cx="1562301" cy="577081"/>
            <a:chOff x="3888087" y="-3779940"/>
            <a:chExt cx="5456393" cy="4300302"/>
          </a:xfrm>
        </p:grpSpPr>
        <p:cxnSp>
          <p:nvCxnSpPr>
            <p:cNvPr id="11" name="Straight Arrow Connector 10"/>
            <p:cNvCxnSpPr>
              <a:stCxn id="12" idx="3"/>
              <a:endCxn id="9" idx="0"/>
            </p:cNvCxnSpPr>
            <p:nvPr/>
          </p:nvCxnSpPr>
          <p:spPr>
            <a:xfrm>
              <a:off x="6550517" y="-1629785"/>
              <a:ext cx="2793963" cy="108704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888087" y="-3779940"/>
              <a:ext cx="2662430" cy="43003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i="1" dirty="0"/>
                <a:t>Average - Azimuthal Stress</a:t>
              </a:r>
              <a:endParaRPr lang="en-GB" sz="1050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178758" y="5266809"/>
            <a:ext cx="621717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-123.1 </a:t>
            </a:r>
            <a:endParaRPr lang="en-GB" sz="105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148716" y="3398004"/>
            <a:ext cx="430664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-7.4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26478" y="3020767"/>
            <a:ext cx="951746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-20.5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47244" y="5266809"/>
            <a:ext cx="544427" cy="4154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-141.2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87199" y="5266809"/>
            <a:ext cx="621717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-122.4 </a:t>
            </a:r>
            <a:endParaRPr lang="en-GB" sz="105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5157156" y="3398004"/>
            <a:ext cx="710987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-13.0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74402" y="2996878"/>
            <a:ext cx="61382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-21.1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56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Assumptions on cable growth during HT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22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690329"/>
              </p:ext>
            </p:extLst>
          </p:nvPr>
        </p:nvGraphicFramePr>
        <p:xfrm>
          <a:off x="1025724" y="1537164"/>
          <a:ext cx="7794748" cy="1551424"/>
        </p:xfrm>
        <a:graphic>
          <a:graphicData uri="http://schemas.openxmlformats.org/drawingml/2006/table">
            <a:tbl>
              <a:tblPr/>
              <a:tblGrid>
                <a:gridCol w="16899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535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535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9887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9887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After heat</a:t>
                      </a:r>
                      <a:r>
                        <a:rPr lang="en-GB" sz="16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treatment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Bare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in (mm)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Bare mid-thickness (mm)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Bare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 out (mm)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Bare width (mm)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First Gen.</a:t>
                      </a:r>
                      <a:r>
                        <a:rPr lang="en-GB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Design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1.288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14.847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Option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1.243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1.308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1.373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14.847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Option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1.236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1.288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1.339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14.847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5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Option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1.223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1.288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1.352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14.847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09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Updated cable geometry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23" y="980728"/>
            <a:ext cx="9112078" cy="503725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23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33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Cable Geometry Before Reaction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24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1752830"/>
              </p:ext>
            </p:extLst>
          </p:nvPr>
        </p:nvGraphicFramePr>
        <p:xfrm>
          <a:off x="971600" y="1124744"/>
          <a:ext cx="748883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4531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 b</a:t>
            </a:r>
            <a:r>
              <a:rPr lang="en-GB" baseline="-25000" dirty="0" smtClean="0"/>
              <a:t>3</a:t>
            </a:r>
            <a:r>
              <a:rPr lang="en-GB" dirty="0" smtClean="0"/>
              <a:t> LHC main dipole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3" y="1444852"/>
            <a:ext cx="4673500" cy="365752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25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692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Iron saturation – field quality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26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7927694"/>
              </p:ext>
            </p:extLst>
          </p:nvPr>
        </p:nvGraphicFramePr>
        <p:xfrm>
          <a:off x="716756" y="1035844"/>
          <a:ext cx="7710488" cy="4786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5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3D effects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Lead end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27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02" y="2002503"/>
            <a:ext cx="3448050" cy="27527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5615" y="1957132"/>
            <a:ext cx="4248472" cy="284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56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</a:t>
            </a:fld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Need for new design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Coil cross section optimized with ROXIE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Guidelines for optimization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Proposed new cross-sections</a:t>
            </a:r>
          </a:p>
          <a:p>
            <a:pPr marL="962406" lvl="1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Fine tuning capabilities on the cross section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Magnet parameters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Iron saturation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3D effects</a:t>
            </a:r>
          </a:p>
          <a:p>
            <a:pPr marL="550926" indent="-514350">
              <a:buClr>
                <a:schemeClr val="tx2"/>
              </a:buClr>
              <a:buFont typeface="+mj-lt"/>
              <a:buAutoNum type="arabicPeriod"/>
            </a:pPr>
            <a:r>
              <a:rPr lang="en-GB" dirty="0" smtClean="0"/>
              <a:t>Summary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93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Guidelines for the optimization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420989"/>
            <a:ext cx="8386337" cy="4101604"/>
          </a:xfrm>
        </p:spPr>
        <p:txBody>
          <a:bodyPr>
            <a:normAutofit/>
          </a:bodyPr>
          <a:lstStyle/>
          <a:p>
            <a:r>
              <a:rPr lang="en-GB" sz="2000" dirty="0"/>
              <a:t>Avoid sharp edges on wedges</a:t>
            </a:r>
          </a:p>
          <a:p>
            <a:r>
              <a:rPr lang="en-GB" sz="2000" dirty="0" smtClean="0"/>
              <a:t>Keep position of block 4 (winding condition)</a:t>
            </a:r>
          </a:p>
          <a:p>
            <a:r>
              <a:rPr lang="en-GB" sz="2000" dirty="0" smtClean="0"/>
              <a:t>Blocks </a:t>
            </a:r>
            <a:r>
              <a:rPr lang="en-GB" sz="2000" dirty="0"/>
              <a:t>as radial as possible </a:t>
            </a:r>
            <a:endParaRPr lang="en-GB" sz="2000" dirty="0" smtClean="0"/>
          </a:p>
          <a:p>
            <a:r>
              <a:rPr lang="en-GB" sz="2000" b="1" dirty="0" smtClean="0"/>
              <a:t>Minimize impact coil production and performance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4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-31230" y="1007244"/>
            <a:ext cx="4536504" cy="18002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8328" lvl="2" indent="0">
              <a:buSzPct val="80000"/>
              <a:buFont typeface="Arial"/>
              <a:buNone/>
            </a:pPr>
            <a:endParaRPr lang="en-GB" sz="1800" dirty="0" smtClean="0"/>
          </a:p>
          <a:p>
            <a:pPr marL="338328" lvl="2" indent="0">
              <a:buSzPct val="80000"/>
              <a:buNone/>
            </a:pPr>
            <a:r>
              <a:rPr lang="en-GB" sz="2000" dirty="0" smtClean="0"/>
              <a:t>Assumptions on cable growth during heat treatment:</a:t>
            </a:r>
          </a:p>
          <a:p>
            <a:pPr marL="681228" lvl="2">
              <a:buSzPct val="80000"/>
            </a:pPr>
            <a:r>
              <a:rPr lang="en-GB" sz="1800" dirty="0" smtClean="0"/>
              <a:t>1 % growth in width </a:t>
            </a:r>
          </a:p>
          <a:p>
            <a:pPr marL="681228" lvl="2">
              <a:buSzPct val="80000"/>
            </a:pPr>
            <a:r>
              <a:rPr lang="en-GB" sz="1800" dirty="0" smtClean="0"/>
              <a:t>3 % growth in mid-thickness</a:t>
            </a:r>
          </a:p>
          <a:p>
            <a:pPr marL="681228" lvl="2">
              <a:buSzPct val="80000"/>
            </a:pPr>
            <a:r>
              <a:rPr lang="en-GB" sz="1800" dirty="0"/>
              <a:t>K</a:t>
            </a:r>
            <a:r>
              <a:rPr lang="en-GB" sz="1800" dirty="0" smtClean="0"/>
              <a:t>eystone angle unchanged</a:t>
            </a:r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4" t="38099" r="53751" b="20978"/>
          <a:stretch/>
        </p:blipFill>
        <p:spPr bwMode="auto">
          <a:xfrm>
            <a:off x="4505274" y="780827"/>
            <a:ext cx="4601877" cy="365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7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Persistent current effects in MBHDP101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5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1026" name="Content Placeholder 4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2" y="1293917"/>
            <a:ext cx="8982196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831061"/>
            <a:ext cx="6211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Geometrically shifted to show the persistent current contribution.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16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Optimized cross section, Cable Option 2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6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6"/>
          <a:stretch/>
        </p:blipFill>
        <p:spPr>
          <a:xfrm>
            <a:off x="107504" y="1124744"/>
            <a:ext cx="5306771" cy="460851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91734" y="1340768"/>
            <a:ext cx="2761485" cy="628632"/>
            <a:chOff x="2727006" y="1831078"/>
            <a:chExt cx="2160240" cy="497695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2727006" y="1992450"/>
              <a:ext cx="50405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727006" y="2204863"/>
              <a:ext cx="504056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231062" y="2066364"/>
              <a:ext cx="1656184" cy="26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0000FF"/>
                  </a:solidFill>
                </a:rPr>
                <a:t>First gen. design</a:t>
              </a:r>
              <a:endParaRPr lang="en-GB" sz="1200" dirty="0">
                <a:solidFill>
                  <a:srgbClr val="0000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31062" y="1831078"/>
              <a:ext cx="1656184" cy="26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New design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4489441" y="3880739"/>
          <a:ext cx="4616450" cy="20955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 - </a:t>
                      </a:r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O</a:t>
                      </a:r>
                      <a:r>
                        <a:rPr lang="en-GB" sz="11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ption 2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Max.Persistent at I = 1100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Geometric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Persistent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(T)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11.220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7.220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-0.780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6.820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2.486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385070"/>
              </p:ext>
            </p:extLst>
          </p:nvPr>
        </p:nvGraphicFramePr>
        <p:xfrm>
          <a:off x="4484147" y="1432522"/>
          <a:ext cx="4642547" cy="2180622"/>
        </p:xfrm>
        <a:graphic>
          <a:graphicData uri="http://schemas.openxmlformats.org/drawingml/2006/table">
            <a:tbl>
              <a:tblPr/>
              <a:tblGrid>
                <a:gridCol w="6134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34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134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346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1346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422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3298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846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 - </a:t>
                      </a:r>
                      <a:r>
                        <a:rPr lang="en-GB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First Generation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Max.Persistent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at I = 1100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420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Geometric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Persistent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46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(T)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11.221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46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46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7.459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7.010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46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846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2.486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846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46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46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46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11560" y="836712"/>
            <a:ext cx="8075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Keystone angle: </a:t>
            </a:r>
            <a:r>
              <a:rPr lang="en-GB" sz="1400" b="1" dirty="0" smtClean="0"/>
              <a:t>0.4°</a:t>
            </a:r>
            <a:r>
              <a:rPr lang="en-GB" sz="1400" dirty="0" smtClean="0"/>
              <a:t>, Bare inner thickness after HT</a:t>
            </a:r>
            <a:r>
              <a:rPr lang="en-GB" sz="1400" dirty="0"/>
              <a:t>: </a:t>
            </a:r>
            <a:r>
              <a:rPr lang="en-GB" sz="1400" b="1" dirty="0" smtClean="0"/>
              <a:t>1.236 mm</a:t>
            </a:r>
            <a:endParaRPr lang="en-GB" sz="14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32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Optimized cross section, Cable Option 3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7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4"/>
          <a:stretch/>
        </p:blipFill>
        <p:spPr>
          <a:xfrm>
            <a:off x="-36512" y="1124744"/>
            <a:ext cx="5459353" cy="461063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27584" y="1342935"/>
            <a:ext cx="2761485" cy="628632"/>
            <a:chOff x="2727006" y="1831078"/>
            <a:chExt cx="2160240" cy="497695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2727006" y="1992450"/>
              <a:ext cx="50405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727006" y="2204863"/>
              <a:ext cx="504056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231062" y="2066364"/>
              <a:ext cx="1656184" cy="26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0000FF"/>
                  </a:solidFill>
                </a:rPr>
                <a:t>First gen. design</a:t>
              </a:r>
              <a:endParaRPr lang="en-GB" sz="1200" dirty="0">
                <a:solidFill>
                  <a:srgbClr val="0000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31062" y="1831078"/>
              <a:ext cx="1656184" cy="262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New design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4510752" y="1503182"/>
          <a:ext cx="4610098" cy="2095500"/>
        </p:xfrm>
        <a:graphic>
          <a:graphicData uri="http://schemas.openxmlformats.org/drawingml/2006/table">
            <a:tbl>
              <a:tblPr/>
              <a:tblGrid>
                <a:gridCol w="6091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91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77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2646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 - </a:t>
                      </a:r>
                      <a:r>
                        <a:rPr lang="en-GB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</a:rPr>
                        <a:t>First Generation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Max.Persistent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at I = 1100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Geometric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Persistent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B1 (T)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11.221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7.459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7.010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2.486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4504400" y="3807063"/>
          <a:ext cx="4616450" cy="20955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5405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Systematic - </a:t>
                      </a:r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Cable </a:t>
                      </a:r>
                      <a:r>
                        <a:rPr lang="en-GB" sz="11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Option 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Max.Persistent at I = 1100 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Normal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Geometric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Persistent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Injection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High Field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B1 (T)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11.225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-14.500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7.580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-8.000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7.180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-20.000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-0.550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2.486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-0.093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-0.400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</a:t>
                      </a:r>
                      <a:r>
                        <a:rPr lang="en-GB" sz="1100" b="0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  <a:endParaRPr lang="en-GB" sz="11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1560" y="836712"/>
            <a:ext cx="8075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Keystone angle: </a:t>
            </a:r>
            <a:r>
              <a:rPr lang="en-GB" sz="1400" b="1" dirty="0" smtClean="0"/>
              <a:t>0.5°</a:t>
            </a:r>
            <a:r>
              <a:rPr lang="en-GB" sz="1400" dirty="0"/>
              <a:t>, Bare inner thickness after HT: </a:t>
            </a:r>
            <a:r>
              <a:rPr lang="en-GB" sz="1400" b="1" dirty="0" smtClean="0"/>
              <a:t>1.223 mm</a:t>
            </a:r>
            <a:endParaRPr lang="en-GB" sz="1400" b="1" dirty="0"/>
          </a:p>
          <a:p>
            <a:r>
              <a:rPr lang="en-GB" sz="1400" dirty="0" smtClean="0"/>
              <a:t>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8825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Fine tuning of field quality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28" y="908720"/>
            <a:ext cx="8579296" cy="5156315"/>
          </a:xfrm>
        </p:spPr>
        <p:txBody>
          <a:bodyPr/>
          <a:lstStyle/>
          <a:p>
            <a:r>
              <a:rPr lang="en-GB" dirty="0" smtClean="0"/>
              <a:t>Modify normal multipoles through azimuthal compression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8</a:t>
            </a:fld>
            <a:endParaRPr lang="en-GB">
              <a:solidFill>
                <a:srgbClr val="0C377B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015786" y="1951807"/>
            <a:ext cx="2656117" cy="2323177"/>
            <a:chOff x="1051788" y="1941149"/>
            <a:chExt cx="2656117" cy="2323177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/>
            <a:srcRect l="39377" t="26459" r="33225" b="34261"/>
            <a:stretch/>
          </p:blipFill>
          <p:spPr>
            <a:xfrm>
              <a:off x="1051788" y="1941149"/>
              <a:ext cx="2656116" cy="2189569"/>
            </a:xfrm>
            <a:prstGeom prst="rect">
              <a:avLst/>
            </a:prstGeom>
          </p:spPr>
        </p:pic>
        <p:grpSp>
          <p:nvGrpSpPr>
            <p:cNvPr id="24" name="Group 23"/>
            <p:cNvGrpSpPr/>
            <p:nvPr/>
          </p:nvGrpSpPr>
          <p:grpSpPr>
            <a:xfrm>
              <a:off x="1083847" y="3790306"/>
              <a:ext cx="2624058" cy="474020"/>
              <a:chOff x="1083847" y="4083764"/>
              <a:chExt cx="2624058" cy="47402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083847" y="4205205"/>
                <a:ext cx="1287672" cy="3525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2447763" y="4083764"/>
                <a:ext cx="1260142" cy="393835"/>
                <a:chOff x="2444654" y="4083764"/>
                <a:chExt cx="1191241" cy="393835"/>
              </a:xfrm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2444654" y="4431880"/>
                  <a:ext cx="1191241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" name="Straight Arrow Connector 8"/>
                <p:cNvCxnSpPr/>
                <p:nvPr/>
              </p:nvCxnSpPr>
              <p:spPr>
                <a:xfrm flipV="1">
                  <a:off x="2987824" y="4083764"/>
                  <a:ext cx="0" cy="353348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30" name="Group 29"/>
          <p:cNvGrpSpPr/>
          <p:nvPr/>
        </p:nvGrpSpPr>
        <p:grpSpPr>
          <a:xfrm>
            <a:off x="4716016" y="1951807"/>
            <a:ext cx="2656116" cy="2334253"/>
            <a:chOff x="5105242" y="1983412"/>
            <a:chExt cx="2656116" cy="2334253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2"/>
            <a:srcRect l="39377" t="26459" r="33225" b="34261"/>
            <a:stretch/>
          </p:blipFill>
          <p:spPr>
            <a:xfrm>
              <a:off x="5105242" y="1983412"/>
              <a:ext cx="2656116" cy="2189569"/>
            </a:xfrm>
            <a:prstGeom prst="rect">
              <a:avLst/>
            </a:prstGeom>
          </p:spPr>
        </p:pic>
        <p:grpSp>
          <p:nvGrpSpPr>
            <p:cNvPr id="25" name="Group 24"/>
            <p:cNvGrpSpPr/>
            <p:nvPr/>
          </p:nvGrpSpPr>
          <p:grpSpPr>
            <a:xfrm>
              <a:off x="5146960" y="2248706"/>
              <a:ext cx="1470450" cy="2068959"/>
              <a:chOff x="5146960" y="2495158"/>
              <a:chExt cx="1470450" cy="2068959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5146960" y="4211538"/>
                <a:ext cx="1287672" cy="3525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336358" y="2893770"/>
                <a:ext cx="622491" cy="5977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>
                  <a:rot lat="0" lon="0" rev="4500000"/>
                </a:camera>
                <a:lightRig rig="threePt" dir="t"/>
              </a:scene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 flipV="1">
                <a:off x="5897330" y="2893066"/>
                <a:ext cx="0" cy="35334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  <a:scene3d>
                <a:camera prst="orthographicFront">
                  <a:rot lat="0" lon="0" rev="15000000"/>
                </a:camera>
                <a:lightRig rig="threePt" dir="t"/>
              </a:scene3d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/>
            </p:nvSpPr>
            <p:spPr>
              <a:xfrm>
                <a:off x="5994919" y="2495158"/>
                <a:ext cx="622491" cy="5977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>
                  <a:rot lat="0" lon="0" rev="2580000"/>
                </a:camera>
                <a:lightRig rig="threePt" dir="t"/>
              </a:scene3d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 flipV="1">
                <a:off x="6545402" y="2600193"/>
                <a:ext cx="0" cy="35334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  <a:scene3d>
                <a:camera prst="orthographicFront">
                  <a:rot lat="0" lon="0" rev="13800001"/>
                </a:camera>
                <a:lightRig rig="threePt" dir="t"/>
              </a:scene3d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Box 21"/>
          <p:cNvSpPr txBox="1"/>
          <p:nvPr/>
        </p:nvSpPr>
        <p:spPr>
          <a:xfrm>
            <a:off x="1187624" y="4575702"/>
            <a:ext cx="338437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+100 µm mid plane shim</a:t>
            </a:r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l-GR" sz="2000" b="1" dirty="0" smtClean="0">
                <a:solidFill>
                  <a:schemeClr val="dk1"/>
                </a:solidFill>
              </a:rPr>
              <a:t>Δ</a:t>
            </a:r>
            <a:r>
              <a:rPr lang="en-GB" sz="2000" b="1" dirty="0" smtClean="0">
                <a:solidFill>
                  <a:schemeClr val="dk1"/>
                </a:solidFill>
              </a:rPr>
              <a:t>b</a:t>
            </a:r>
            <a:r>
              <a:rPr lang="en-GB" sz="2000" b="1" baseline="-25000" dirty="0" smtClean="0">
                <a:solidFill>
                  <a:schemeClr val="dk1"/>
                </a:solidFill>
              </a:rPr>
              <a:t>3</a:t>
            </a:r>
            <a:r>
              <a:rPr lang="en-GB" sz="2000" b="1" dirty="0" smtClean="0">
                <a:solidFill>
                  <a:schemeClr val="dk1"/>
                </a:solidFill>
              </a:rPr>
              <a:t> </a:t>
            </a:r>
            <a:r>
              <a:rPr lang="en-GB" sz="2000" b="1" dirty="0">
                <a:solidFill>
                  <a:schemeClr val="dk1"/>
                </a:solidFill>
              </a:rPr>
              <a:t>= </a:t>
            </a:r>
            <a:r>
              <a:rPr lang="en-GB" sz="2000" b="1" dirty="0" smtClean="0">
                <a:solidFill>
                  <a:schemeClr val="dk1"/>
                </a:solidFill>
              </a:rPr>
              <a:t>-4.8</a:t>
            </a:r>
          </a:p>
          <a:p>
            <a:r>
              <a:rPr lang="en-GB" sz="2000" b="1" dirty="0">
                <a:solidFill>
                  <a:schemeClr val="dk1"/>
                </a:solidFill>
              </a:rPr>
              <a:t> </a:t>
            </a:r>
            <a:r>
              <a:rPr lang="en-GB" sz="2000" b="1" dirty="0" smtClean="0">
                <a:solidFill>
                  <a:schemeClr val="dk1"/>
                </a:solidFill>
              </a:rPr>
              <a:t>    </a:t>
            </a:r>
            <a:r>
              <a:rPr lang="el-GR" sz="2000" b="1" dirty="0" smtClean="0">
                <a:solidFill>
                  <a:schemeClr val="dk1"/>
                </a:solidFill>
              </a:rPr>
              <a:t>Δ</a:t>
            </a:r>
            <a:r>
              <a:rPr lang="en-GB" sz="2000" b="1" dirty="0" smtClean="0">
                <a:solidFill>
                  <a:schemeClr val="dk1"/>
                </a:solidFill>
              </a:rPr>
              <a:t>b</a:t>
            </a:r>
            <a:r>
              <a:rPr lang="en-GB" sz="2000" b="1" baseline="-25000" dirty="0" smtClean="0">
                <a:solidFill>
                  <a:schemeClr val="dk1"/>
                </a:solidFill>
              </a:rPr>
              <a:t>5 </a:t>
            </a:r>
            <a:r>
              <a:rPr lang="en-GB" sz="2000" b="1" dirty="0" smtClean="0">
                <a:solidFill>
                  <a:schemeClr val="dk1"/>
                </a:solidFill>
              </a:rPr>
              <a:t>= -0.9</a:t>
            </a:r>
            <a:endParaRPr lang="en-GB" sz="2000" b="1" dirty="0">
              <a:solidFill>
                <a:schemeClr val="dk1"/>
              </a:solidFill>
            </a:endParaRPr>
          </a:p>
          <a:p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436096" y="4626421"/>
            <a:ext cx="332271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+100</a:t>
            </a:r>
            <a:r>
              <a:rPr lang="en-GB" dirty="0"/>
              <a:t> µ</a:t>
            </a:r>
            <a:r>
              <a:rPr lang="en-GB" dirty="0" smtClean="0"/>
              <a:t>m pole shim</a:t>
            </a:r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l-GR" sz="2000" b="1" dirty="0" smtClean="0">
                <a:solidFill>
                  <a:schemeClr val="dk1"/>
                </a:solidFill>
              </a:rPr>
              <a:t>Δ</a:t>
            </a:r>
            <a:r>
              <a:rPr lang="en-GB" sz="2000" b="1" dirty="0" smtClean="0">
                <a:solidFill>
                  <a:schemeClr val="dk1"/>
                </a:solidFill>
              </a:rPr>
              <a:t>b</a:t>
            </a:r>
            <a:r>
              <a:rPr lang="en-GB" sz="2000" b="1" baseline="-25000" dirty="0" smtClean="0">
                <a:solidFill>
                  <a:schemeClr val="dk1"/>
                </a:solidFill>
              </a:rPr>
              <a:t>3</a:t>
            </a:r>
            <a:r>
              <a:rPr lang="en-GB" sz="2000" b="1" dirty="0" smtClean="0">
                <a:solidFill>
                  <a:schemeClr val="dk1"/>
                </a:solidFill>
              </a:rPr>
              <a:t> </a:t>
            </a:r>
            <a:r>
              <a:rPr lang="en-GB" sz="2000" b="1" dirty="0">
                <a:solidFill>
                  <a:schemeClr val="dk1"/>
                </a:solidFill>
              </a:rPr>
              <a:t>= </a:t>
            </a:r>
            <a:r>
              <a:rPr lang="en-GB" sz="2000" b="1" dirty="0" smtClean="0">
                <a:solidFill>
                  <a:schemeClr val="dk1"/>
                </a:solidFill>
              </a:rPr>
              <a:t>+3.5</a:t>
            </a:r>
          </a:p>
          <a:p>
            <a:r>
              <a:rPr lang="en-GB" sz="2000" b="1" dirty="0">
                <a:solidFill>
                  <a:schemeClr val="dk1"/>
                </a:solidFill>
              </a:rPr>
              <a:t> </a:t>
            </a:r>
            <a:r>
              <a:rPr lang="en-GB" sz="2000" b="1" dirty="0" smtClean="0">
                <a:solidFill>
                  <a:schemeClr val="dk1"/>
                </a:solidFill>
              </a:rPr>
              <a:t>    </a:t>
            </a:r>
            <a:r>
              <a:rPr lang="el-GR" sz="2000" b="1" dirty="0">
                <a:solidFill>
                  <a:schemeClr val="dk1"/>
                </a:solidFill>
              </a:rPr>
              <a:t>Δ</a:t>
            </a:r>
            <a:r>
              <a:rPr lang="en-GB" sz="2000" b="1" dirty="0" smtClean="0">
                <a:solidFill>
                  <a:schemeClr val="dk1"/>
                </a:solidFill>
              </a:rPr>
              <a:t>b</a:t>
            </a:r>
            <a:r>
              <a:rPr lang="en-GB" sz="2000" b="1" baseline="-25000" dirty="0" smtClean="0">
                <a:solidFill>
                  <a:schemeClr val="dk1"/>
                </a:solidFill>
              </a:rPr>
              <a:t>5 </a:t>
            </a:r>
            <a:r>
              <a:rPr lang="en-GB" sz="2000" b="1" dirty="0" smtClean="0">
                <a:solidFill>
                  <a:schemeClr val="dk1"/>
                </a:solidFill>
              </a:rPr>
              <a:t>=  -0.4</a:t>
            </a:r>
            <a:endParaRPr lang="en-GB" sz="2000" b="1" dirty="0">
              <a:solidFill>
                <a:schemeClr val="dk1"/>
              </a:solidFill>
            </a:endParaRPr>
          </a:p>
          <a:p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41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Fine tuning of field quality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589" y="1024923"/>
            <a:ext cx="8226854" cy="515631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400" b="1" dirty="0" smtClean="0"/>
              <a:t>Mid plane shim 1 mm</a:t>
            </a:r>
            <a:r>
              <a:rPr lang="en-GB" sz="2400" dirty="0" smtClean="0"/>
              <a:t>:</a:t>
            </a:r>
            <a:r>
              <a:rPr lang="en-GB" sz="2400" dirty="0"/>
              <a:t>		</a:t>
            </a:r>
            <a:r>
              <a:rPr lang="en-GB" sz="2400" dirty="0" smtClean="0"/>
              <a:t>	</a:t>
            </a:r>
            <a:r>
              <a:rPr lang="en-GB" sz="2000" dirty="0" smtClean="0"/>
              <a:t>(</a:t>
            </a:r>
            <a:r>
              <a:rPr lang="en-GB" sz="2000" dirty="0"/>
              <a:t>R</a:t>
            </a:r>
            <a:r>
              <a:rPr lang="en-GB" sz="2000" baseline="-25000" dirty="0"/>
              <a:t>ref</a:t>
            </a:r>
            <a:r>
              <a:rPr lang="en-GB" sz="2000" dirty="0"/>
              <a:t> = 17 mm) </a:t>
            </a:r>
            <a:endParaRPr lang="en-GB" sz="20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pPr marL="36576" indent="0">
              <a:buNone/>
            </a:pPr>
            <a:endParaRPr lang="en-GB" sz="2400" dirty="0"/>
          </a:p>
          <a:p>
            <a:pPr marL="36576" indent="0">
              <a:buNone/>
            </a:pPr>
            <a:r>
              <a:rPr lang="en-GB" sz="2400" b="1" dirty="0" smtClean="0"/>
              <a:t>Pole shim 1 mm</a:t>
            </a:r>
            <a:r>
              <a:rPr lang="en-GB" sz="2400" dirty="0" smtClean="0"/>
              <a:t>: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9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637261"/>
              </p:ext>
            </p:extLst>
          </p:nvPr>
        </p:nvGraphicFramePr>
        <p:xfrm>
          <a:off x="467192" y="1569562"/>
          <a:ext cx="7632848" cy="184530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9541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67027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Dipole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Layer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1</a:t>
                      </a:r>
                      <a:endParaRPr lang="en-GB" baseline="-25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3</a:t>
                      </a:r>
                      <a:endParaRPr lang="en-GB" baseline="-25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5</a:t>
                      </a:r>
                      <a:endParaRPr lang="en-GB" baseline="-25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7</a:t>
                      </a:r>
                      <a:endParaRPr lang="en-GB" baseline="-25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9</a:t>
                      </a:r>
                      <a:endParaRPr lang="en-GB" baseline="-25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11</a:t>
                      </a:r>
                      <a:endParaRPr lang="en-GB" baseline="-25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3053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T 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inner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-30.74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-34.33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-8.85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-2.03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-0.51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-0.22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outer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-23.07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-13.30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-1.41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-0.14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-0.02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LHC 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inner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-30.30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-31.80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-9.10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-2.42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-0.65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-0.20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outer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-22.65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-11.96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-1.67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-0.14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-0.02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0.00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595159"/>
              </p:ext>
            </p:extLst>
          </p:nvPr>
        </p:nvGraphicFramePr>
        <p:xfrm>
          <a:off x="548873" y="4103973"/>
          <a:ext cx="7632848" cy="184530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9541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5410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67027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Dipole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Layer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1</a:t>
                      </a:r>
                      <a:endParaRPr lang="en-GB" baseline="-25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3</a:t>
                      </a:r>
                      <a:endParaRPr lang="en-GB" baseline="-25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5</a:t>
                      </a:r>
                      <a:endParaRPr lang="en-GB" baseline="-25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7</a:t>
                      </a:r>
                      <a:endParaRPr lang="en-GB" baseline="-25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9</a:t>
                      </a:r>
                      <a:endParaRPr lang="en-GB" baseline="-25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𝛿b</a:t>
                      </a:r>
                      <a:r>
                        <a:rPr lang="en-GB" baseline="-25000" dirty="0" smtClean="0"/>
                        <a:t>11</a:t>
                      </a:r>
                      <a:endParaRPr lang="en-GB" baseline="-250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3053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</a:rPr>
                        <a:t> T 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inner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58.80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22.51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-2.44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0.56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-0.43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0.14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outer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41.96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12.82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-1.25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-0.03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0.02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ysClr val="windowText" lastClr="000000"/>
                          </a:solidFill>
                        </a:rPr>
                        <a:t>LHC </a:t>
                      </a:r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inner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54.94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17.46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-3.67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1.29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-0.47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0.06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outer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41.99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12.59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-0.71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-0.14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0.02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ysClr val="windowText" lastClr="000000"/>
                          </a:solidFill>
                        </a:rPr>
                        <a:t>0.00</a:t>
                      </a:r>
                      <a:endParaRPr lang="en-GB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37" y="5993027"/>
            <a:ext cx="1686456" cy="78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37348</TotalTime>
  <Words>1947</Words>
  <Application>Microsoft Office PowerPoint</Application>
  <PresentationFormat>On-screen Show (4:3)</PresentationFormat>
  <Paragraphs>951</Paragraphs>
  <Slides>27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Trebuchet MS</vt:lpstr>
      <vt:lpstr>Wingdings</vt:lpstr>
      <vt:lpstr>CERNPre╠üsentation2</vt:lpstr>
      <vt:lpstr>New Cross-section and its rationale</vt:lpstr>
      <vt:lpstr>Need for new design</vt:lpstr>
      <vt:lpstr>Contents</vt:lpstr>
      <vt:lpstr>Guidelines for the optimization</vt:lpstr>
      <vt:lpstr>Persistent current effects in MBHDP101</vt:lpstr>
      <vt:lpstr>Optimized cross section, Cable Option 2</vt:lpstr>
      <vt:lpstr>Optimized cross section, Cable Option 3</vt:lpstr>
      <vt:lpstr>Fine tuning of field quality</vt:lpstr>
      <vt:lpstr>Fine tuning of field quality</vt:lpstr>
      <vt:lpstr>Magnet parameters</vt:lpstr>
      <vt:lpstr>Magnet parameters – load line</vt:lpstr>
      <vt:lpstr>Iron Saturation – Field Quality</vt:lpstr>
      <vt:lpstr>3D effects: Mechanical optimization </vt:lpstr>
      <vt:lpstr>Conclusion</vt:lpstr>
      <vt:lpstr>Additional slides</vt:lpstr>
      <vt:lpstr>Optimized cross section, Cable Option 2 (2A):</vt:lpstr>
      <vt:lpstr>Optimized cross section, Cable Option 3 (3A):</vt:lpstr>
      <vt:lpstr>Cable Option 1, b3 optimized to 0</vt:lpstr>
      <vt:lpstr>Move turn from block 2 1</vt:lpstr>
      <vt:lpstr>Move turn from block 2 1 and from 6  5  </vt:lpstr>
      <vt:lpstr>Azimuthal stress</vt:lpstr>
      <vt:lpstr>Assumptions on cable growth during HT</vt:lpstr>
      <vt:lpstr>Updated cable geometry</vt:lpstr>
      <vt:lpstr>Cable Geometry Before Reaction</vt:lpstr>
      <vt:lpstr> b3 LHC main dipole</vt:lpstr>
      <vt:lpstr>Iron saturation – field quality</vt:lpstr>
      <vt:lpstr>3D effects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Susana Izquierdo Bermudez</dc:creator>
  <cp:lastModifiedBy>Emelie Kristina Nilsson</cp:lastModifiedBy>
  <cp:revision>1146</cp:revision>
  <cp:lastPrinted>2016-04-01T13:22:06Z</cp:lastPrinted>
  <dcterms:created xsi:type="dcterms:W3CDTF">2014-06-18T14:46:42Z</dcterms:created>
  <dcterms:modified xsi:type="dcterms:W3CDTF">2016-04-07T12:53:14Z</dcterms:modified>
</cp:coreProperties>
</file>