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4" r:id="rId6"/>
    <p:sldId id="262" r:id="rId7"/>
    <p:sldId id="265" r:id="rId8"/>
    <p:sldId id="266" r:id="rId9"/>
    <p:sldId id="271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54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05/04/16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50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103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74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07539/" TargetMode="External"/><Relationship Id="rId4" Type="http://schemas.openxmlformats.org/officeDocument/2006/relationships/hyperlink" Target="https://indico.cern.ch/event/354499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err="1" smtClean="0"/>
              <a:t>Welcome</a:t>
            </a:r>
            <a:r>
              <a:rPr lang="pt-PT" dirty="0" smtClean="0"/>
              <a:t> !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pt-PT" dirty="0" smtClean="0"/>
              <a:t>L. Bottura </a:t>
            </a:r>
            <a:r>
              <a:rPr lang="pt-PT" dirty="0" err="1" smtClean="0"/>
              <a:t>and</a:t>
            </a:r>
            <a:r>
              <a:rPr lang="pt-PT" dirty="0" smtClean="0"/>
              <a:t> L. Rossi</a:t>
            </a:r>
          </a:p>
          <a:p>
            <a:pPr algn="r"/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behalf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HL-LHC WP11 </a:t>
            </a:r>
            <a:r>
              <a:rPr lang="pt-PT" dirty="0" err="1" smtClean="0"/>
              <a:t>and</a:t>
            </a:r>
            <a:r>
              <a:rPr lang="pt-PT" dirty="0" smtClean="0"/>
              <a:t> TE-MSC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PT" smtClean="0"/>
              <a:t>Review of the 11T Dipoles at Collimator Section for HL-LHC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scope of this review is to examine:</a:t>
            </a:r>
          </a:p>
          <a:p>
            <a:pPr lvl="1"/>
            <a:r>
              <a:rPr lang="en-US" dirty="0"/>
              <a:t>Magnet </a:t>
            </a:r>
            <a:r>
              <a:rPr lang="en-US" u="sng" dirty="0">
                <a:solidFill>
                  <a:srgbClr val="FF0000"/>
                </a:solidFill>
              </a:rPr>
              <a:t>design</a:t>
            </a:r>
            <a:r>
              <a:rPr lang="en-US" dirty="0"/>
              <a:t> status, with special attention to the cold mass, its cryostat and electrical, hydraulic, mechanical, vacuum interfaces and integration in the LHC continuous cryostat and LHC arc circuit;</a:t>
            </a:r>
          </a:p>
          <a:p>
            <a:pPr lvl="1"/>
            <a:r>
              <a:rPr lang="en-US" dirty="0"/>
              <a:t>By-pass and collimator </a:t>
            </a:r>
            <a:r>
              <a:rPr lang="en-US" u="sng" dirty="0">
                <a:solidFill>
                  <a:srgbClr val="FF0000"/>
                </a:solidFill>
              </a:rPr>
              <a:t>design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  <a:p>
            <a:pPr lvl="1"/>
            <a:r>
              <a:rPr lang="en-US" u="sng" dirty="0">
                <a:solidFill>
                  <a:srgbClr val="660066"/>
                </a:solidFill>
              </a:rPr>
              <a:t>Results</a:t>
            </a:r>
            <a:r>
              <a:rPr lang="en-US" dirty="0">
                <a:solidFill>
                  <a:srgbClr val="660066"/>
                </a:solidFill>
              </a:rPr>
              <a:t> </a:t>
            </a:r>
            <a:r>
              <a:rPr lang="en-US" dirty="0"/>
              <a:t>of model magnets;</a:t>
            </a:r>
          </a:p>
          <a:p>
            <a:pPr lvl="1"/>
            <a:r>
              <a:rPr lang="en-US" dirty="0"/>
              <a:t>Status of prototype magnets;</a:t>
            </a:r>
          </a:p>
          <a:p>
            <a:pPr lvl="1"/>
            <a:r>
              <a:rPr lang="en-US" dirty="0"/>
              <a:t>Conductor </a:t>
            </a:r>
            <a:r>
              <a:rPr lang="en-US" u="sng" dirty="0">
                <a:solidFill>
                  <a:srgbClr val="660066"/>
                </a:solidFill>
              </a:rPr>
              <a:t>performance</a:t>
            </a:r>
            <a:r>
              <a:rPr lang="en-US" dirty="0"/>
              <a:t>, procurement status and plans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Status of </a:t>
            </a:r>
            <a:r>
              <a:rPr lang="en-US" u="sng" dirty="0">
                <a:solidFill>
                  <a:srgbClr val="0000FF"/>
                </a:solidFill>
              </a:rPr>
              <a:t>production</a:t>
            </a:r>
            <a:r>
              <a:rPr lang="en-US" dirty="0"/>
              <a:t> tooling, finalization of design and procurement; </a:t>
            </a:r>
          </a:p>
          <a:p>
            <a:pPr lvl="1"/>
            <a:r>
              <a:rPr lang="en-US" dirty="0"/>
              <a:t>Components </a:t>
            </a:r>
            <a:r>
              <a:rPr lang="en-US" u="sng" dirty="0">
                <a:solidFill>
                  <a:srgbClr val="0000FF"/>
                </a:solidFill>
              </a:rPr>
              <a:t>procurement</a:t>
            </a:r>
            <a:r>
              <a:rPr lang="en-US" dirty="0"/>
              <a:t>, status and plans;</a:t>
            </a:r>
          </a:p>
          <a:p>
            <a:pPr lvl="1"/>
            <a:r>
              <a:rPr lang="en-US" dirty="0"/>
              <a:t>Test plan, </a:t>
            </a:r>
            <a:r>
              <a:rPr lang="en-US" u="sng" dirty="0">
                <a:solidFill>
                  <a:srgbClr val="0000FF"/>
                </a:solidFill>
              </a:rPr>
              <a:t>QA/QC</a:t>
            </a:r>
            <a:r>
              <a:rPr lang="en-US" dirty="0"/>
              <a:t>, and safety aspects;</a:t>
            </a:r>
          </a:p>
          <a:p>
            <a:pPr lvl="1"/>
            <a:r>
              <a:rPr lang="en-US" u="sng" dirty="0">
                <a:solidFill>
                  <a:srgbClr val="0000FF"/>
                </a:solidFill>
              </a:rPr>
              <a:t>Production</a:t>
            </a:r>
            <a:r>
              <a:rPr lang="en-US" dirty="0"/>
              <a:t> schedule and global plan to installation (including constraints given by LS2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29621" y="1545096"/>
            <a:ext cx="7489340" cy="13617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9621" y="3077098"/>
            <a:ext cx="7489340" cy="1073711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9621" y="4329397"/>
            <a:ext cx="7489340" cy="180986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2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Previous</a:t>
            </a:r>
            <a:r>
              <a:rPr lang="pt-PT" dirty="0" smtClean="0"/>
              <a:t> </a:t>
            </a:r>
            <a:r>
              <a:rPr lang="pt-PT" dirty="0" err="1"/>
              <a:t>R</a:t>
            </a:r>
            <a:r>
              <a:rPr lang="pt-PT" dirty="0" err="1" smtClean="0"/>
              <a:t>eviews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11 T </a:t>
            </a:r>
            <a:r>
              <a:rPr lang="pt-PT" dirty="0" err="1"/>
              <a:t>Collaboration</a:t>
            </a:r>
            <a:r>
              <a:rPr lang="pt-PT" dirty="0"/>
              <a:t> </a:t>
            </a:r>
            <a:r>
              <a:rPr lang="pt-PT" dirty="0" err="1"/>
              <a:t>Review</a:t>
            </a:r>
            <a:r>
              <a:rPr lang="pt-PT" dirty="0"/>
              <a:t>, </a:t>
            </a:r>
            <a:r>
              <a:rPr lang="pt-PT" dirty="0" smtClean="0"/>
              <a:t>26-27 </a:t>
            </a:r>
            <a:r>
              <a:rPr lang="pt-PT" dirty="0" err="1"/>
              <a:t>September</a:t>
            </a:r>
            <a:r>
              <a:rPr lang="pt-PT" dirty="0"/>
              <a:t> 2012 (</a:t>
            </a:r>
            <a:r>
              <a:rPr lang="pt-PT" dirty="0">
                <a:hlinkClick r:id="rId3"/>
              </a:rPr>
              <a:t>https://indico.cern.ch/event/207539</a:t>
            </a:r>
            <a:r>
              <a:rPr lang="pt-PT" dirty="0" smtClean="0">
                <a:hlinkClick r:id="rId3"/>
              </a:rPr>
              <a:t>/</a:t>
            </a:r>
            <a:r>
              <a:rPr lang="pt-PT" dirty="0" smtClean="0"/>
              <a:t>)</a:t>
            </a:r>
          </a:p>
          <a:p>
            <a:r>
              <a:rPr lang="pt-PT" dirty="0" smtClean="0"/>
              <a:t>2nd </a:t>
            </a:r>
            <a:r>
              <a:rPr lang="pt-PT" dirty="0" err="1" smtClean="0"/>
              <a:t>International</a:t>
            </a:r>
            <a:r>
              <a:rPr lang="pt-PT" dirty="0" smtClean="0"/>
              <a:t> </a:t>
            </a:r>
            <a:r>
              <a:rPr lang="pt-PT" dirty="0" err="1" smtClean="0"/>
              <a:t>Review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HL-LHC 11T </a:t>
            </a:r>
            <a:r>
              <a:rPr lang="pt-PT" dirty="0" err="1" smtClean="0"/>
              <a:t>Dipole</a:t>
            </a:r>
            <a:r>
              <a:rPr lang="pt-PT" dirty="0" smtClean="0"/>
              <a:t> for DS </a:t>
            </a:r>
            <a:r>
              <a:rPr lang="pt-PT" dirty="0" err="1" smtClean="0"/>
              <a:t>Collimation</a:t>
            </a:r>
            <a:r>
              <a:rPr lang="pt-PT" dirty="0" smtClean="0"/>
              <a:t>, 8-10 </a:t>
            </a:r>
            <a:r>
              <a:rPr lang="pt-PT" dirty="0" err="1" smtClean="0"/>
              <a:t>December</a:t>
            </a:r>
            <a:r>
              <a:rPr lang="pt-PT" dirty="0"/>
              <a:t> 2014 (</a:t>
            </a:r>
            <a:r>
              <a:rPr lang="pt-PT" dirty="0">
                <a:hlinkClick r:id="rId4"/>
              </a:rPr>
              <a:t>https://indico.cern.ch/event/354499</a:t>
            </a:r>
            <a:r>
              <a:rPr lang="pt-PT" dirty="0" smtClean="0">
                <a:hlinkClick r:id="rId4"/>
              </a:rPr>
              <a:t>/</a:t>
            </a:r>
            <a:r>
              <a:rPr lang="pt-PT" dirty="0" smtClean="0"/>
              <a:t>)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L. Bottura – </a:t>
            </a:r>
            <a:r>
              <a:rPr lang="fr-FR" noProof="0" dirty="0" err="1" smtClean="0"/>
              <a:t>Welcome</a:t>
            </a:r>
            <a:r>
              <a:rPr lang="fr-FR" noProof="0" dirty="0" smtClean="0"/>
              <a:t> </a:t>
            </a:r>
            <a:r>
              <a:rPr lang="fr-FR" noProof="0" dirty="0" err="1" smtClean="0"/>
              <a:t>Address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 have 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LS2/LS3 schedule has changed</a:t>
            </a:r>
          </a:p>
          <a:p>
            <a:pPr lvl="1"/>
            <a:r>
              <a:rPr lang="en-US" dirty="0" smtClean="0"/>
              <a:t>LS2: 2019-2020 (+ 6 months w/r to 2014, duration 24 months)</a:t>
            </a:r>
          </a:p>
          <a:p>
            <a:pPr lvl="1"/>
            <a:r>
              <a:rPr lang="en-US" dirty="0" smtClean="0"/>
              <a:t>LS3: 2024-2026 (+ 12 months w/r to 2014, duration 30 months)</a:t>
            </a:r>
          </a:p>
          <a:p>
            <a:r>
              <a:rPr lang="en-US" dirty="0" smtClean="0"/>
              <a:t>Scope of final production clearer and reduced (2 + 2 CCC for LS2, 4 for LS3)</a:t>
            </a:r>
          </a:p>
          <a:p>
            <a:r>
              <a:rPr lang="en-US" dirty="0" smtClean="0"/>
              <a:t>Considerable progress on the technology and its validation (model tests, single and double aperture, achieved stable 12.5 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529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questions to the panel – 1</a:t>
            </a:r>
            <a:r>
              <a:rPr lang="en-US" dirty="0" smtClean="0"/>
              <a:t>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</a:p>
          <a:p>
            <a:pPr lvl="1"/>
            <a:r>
              <a:rPr lang="en-US" dirty="0"/>
              <a:t>Is the overall plan for the 11T dipoles at collimator section clear, realistic and coherent with the whole HL-LHC </a:t>
            </a:r>
            <a:r>
              <a:rPr lang="en-US" dirty="0" smtClean="0"/>
              <a:t>project ? </a:t>
            </a:r>
            <a:r>
              <a:rPr lang="en-US" dirty="0"/>
              <a:t>Does it satisfy the needs ?</a:t>
            </a:r>
          </a:p>
          <a:p>
            <a:pPr lvl="1"/>
            <a:r>
              <a:rPr lang="en-US" dirty="0"/>
              <a:t>Is the plan matching the request from collimation ?</a:t>
            </a:r>
          </a:p>
          <a:p>
            <a:pPr lvl="1"/>
            <a:r>
              <a:rPr lang="en-US" dirty="0"/>
              <a:t>Are the recommendations from the previous review adequately followed-(up</a:t>
            </a:r>
            <a:r>
              <a:rPr lang="en-US" dirty="0" smtClean="0"/>
              <a:t>) 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193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questions to the panel – </a:t>
            </a:r>
            <a:r>
              <a:rPr lang="en-US" dirty="0" smtClean="0"/>
              <a:t>2/4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Models</a:t>
            </a:r>
          </a:p>
          <a:p>
            <a:pPr lvl="1"/>
            <a:r>
              <a:rPr lang="en-US" dirty="0"/>
              <a:t>Was the acquired experience with the models well fed into the prototype/series design ?</a:t>
            </a:r>
          </a:p>
          <a:p>
            <a:pPr lvl="1"/>
            <a:r>
              <a:rPr lang="en-US" dirty="0"/>
              <a:t>Have all useful tests been carried out ? If not, which ones would you recommend ?</a:t>
            </a:r>
          </a:p>
          <a:p>
            <a:pPr lvl="1"/>
            <a:r>
              <a:rPr lang="en-US" dirty="0"/>
              <a:t>Have the tests results been sufficiently analyzed and understood ? If not, do you recommend further analysis 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152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questions to the panel – </a:t>
            </a:r>
            <a:r>
              <a:rPr lang="en-US" dirty="0" smtClean="0"/>
              <a:t>3/4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Prototype / Series</a:t>
            </a:r>
          </a:p>
          <a:p>
            <a:pPr lvl="1"/>
            <a:r>
              <a:rPr lang="en-US" dirty="0"/>
              <a:t>Is the development of the design (superconductor, collared coil, cold mass, cryostat,….) appropriate </a:t>
            </a:r>
            <a:r>
              <a:rPr lang="en-US" dirty="0" smtClean="0"/>
              <a:t>(</a:t>
            </a:r>
            <a:r>
              <a:rPr lang="en-US" dirty="0"/>
              <a:t>in terms of quality, schedule, resources</a:t>
            </a:r>
            <a:r>
              <a:rPr lang="en-US" dirty="0" smtClean="0"/>
              <a:t>) ? </a:t>
            </a:r>
            <a:r>
              <a:rPr lang="en-US" dirty="0"/>
              <a:t>If not, what are the critical areas ?</a:t>
            </a:r>
          </a:p>
          <a:p>
            <a:pPr lvl="1"/>
            <a:r>
              <a:rPr lang="en-US" dirty="0"/>
              <a:t>Is the development of the tooling appropriate </a:t>
            </a:r>
            <a:r>
              <a:rPr lang="en-US" dirty="0" smtClean="0"/>
              <a:t>(</a:t>
            </a:r>
            <a:r>
              <a:rPr lang="en-US" dirty="0"/>
              <a:t>in terms of capacity, quality, schedule, resources, margins,…</a:t>
            </a:r>
            <a:r>
              <a:rPr lang="en-US" dirty="0" smtClean="0"/>
              <a:t>) ?</a:t>
            </a:r>
            <a:endParaRPr lang="en-US" dirty="0"/>
          </a:p>
          <a:p>
            <a:pPr lvl="1"/>
            <a:r>
              <a:rPr lang="en-US" dirty="0"/>
              <a:t>Are all procurement aspects (superconductor, collared coil, cold mass, cryostat,….) including QA/QC in line with the needs ? If not, what is missing or should be reinforced ?</a:t>
            </a:r>
          </a:p>
          <a:p>
            <a:pPr lvl="1"/>
            <a:r>
              <a:rPr lang="en-US" i="1" dirty="0"/>
              <a:t>Is the protection scheme presented sufficiently robust to be compatible with the operation constraints ? If not, what is missing or should be developed or modified ?</a:t>
            </a:r>
          </a:p>
          <a:p>
            <a:pPr lvl="1"/>
            <a:r>
              <a:rPr lang="en-US" i="1" dirty="0"/>
              <a:t>Is the powering scheme presented adequate for the operation of the 11 T in the LHC arcs ? If not, what are the areas to improve ?</a:t>
            </a:r>
          </a:p>
          <a:p>
            <a:pPr lvl="1"/>
            <a:r>
              <a:rPr lang="en-US" dirty="0"/>
              <a:t>Is the test plan (throughout production and acceptance tests) sufficiently developed ? If not, which critical tests are missing ?</a:t>
            </a:r>
          </a:p>
          <a:p>
            <a:pPr lvl="1"/>
            <a:r>
              <a:rPr lang="en-US" dirty="0"/>
              <a:t>Is the production strategy in a maturity stage corresponding to the global project 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16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questions to the panel – </a:t>
            </a:r>
            <a:r>
              <a:rPr lang="en-US" dirty="0" smtClean="0"/>
              <a:t>4/4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</a:t>
            </a:r>
            <a:r>
              <a:rPr lang="en-US"/>
              <a:t>a </a:t>
            </a:r>
            <a:r>
              <a:rPr lang="en-US" smtClean="0"/>
              <a:t>summary</a:t>
            </a:r>
            <a:endParaRPr lang="en-US" dirty="0"/>
          </a:p>
          <a:p>
            <a:pPr lvl="1"/>
            <a:r>
              <a:rPr lang="en-US" dirty="0"/>
              <a:t>The results obtained so far and a plan for the project were presented. Have you identified missing </a:t>
            </a:r>
            <a:r>
              <a:rPr lang="en-US" dirty="0" smtClean="0"/>
              <a:t>topics or technologies </a:t>
            </a:r>
            <a:r>
              <a:rPr lang="en-US" dirty="0"/>
              <a:t>that would jeopardize the 11T dipoles at collimator </a:t>
            </a:r>
            <a:r>
              <a:rPr lang="en-US" dirty="0" smtClean="0"/>
              <a:t>section </a:t>
            </a:r>
            <a:r>
              <a:rPr lang="en-US" dirty="0"/>
              <a:t>and prevent from installing two 11T assemblies during LS2 ?</a:t>
            </a:r>
          </a:p>
          <a:p>
            <a:pPr lvl="1"/>
            <a:r>
              <a:rPr lang="en-US" dirty="0"/>
              <a:t>Is the plan allowing to meet the challenges realistic ? Is the inherent level of risk acceptable 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L. Bottura – </a:t>
            </a:r>
            <a:r>
              <a:rPr lang="fr-FR" dirty="0" err="1"/>
              <a:t>Welcome</a:t>
            </a:r>
            <a:r>
              <a:rPr lang="fr-FR" dirty="0"/>
              <a:t> </a:t>
            </a:r>
            <a:r>
              <a:rPr lang="fr-FR" dirty="0" err="1"/>
              <a:t>Address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728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11-26 at 1.25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24"/>
            <a:ext cx="9144000" cy="6149280"/>
          </a:xfrm>
          <a:prstGeom prst="rect">
            <a:avLst/>
          </a:prstGeom>
        </p:spPr>
      </p:pic>
      <p:pic>
        <p:nvPicPr>
          <p:cNvPr id="9" name="Image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C"/>
              </a:clrFrom>
              <a:clrTo>
                <a:srgbClr val="FF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86233"/>
            <a:ext cx="1596571" cy="7707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33419" y="6217680"/>
            <a:ext cx="50581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accent5"/>
                </a:solidFill>
              </a:rPr>
              <a:t>Off to a productive review !</a:t>
            </a:r>
            <a:endParaRPr lang="en-US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2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700">
            <a:solidFill>
              <a:schemeClr val="accent5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9620</TotalTime>
  <Words>722</Words>
  <Application>Microsoft Macintosh PowerPoint</Application>
  <PresentationFormat>On-screen Show (4:3)</PresentationFormat>
  <Paragraphs>67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Welcome !</vt:lpstr>
      <vt:lpstr>Scope of the review</vt:lpstr>
      <vt:lpstr>Previous Reviews</vt:lpstr>
      <vt:lpstr>Boundary conditions have changed</vt:lpstr>
      <vt:lpstr>Specific questions to the panel – 1/4</vt:lpstr>
      <vt:lpstr>Specific questions to the panel – 2/4</vt:lpstr>
      <vt:lpstr>Specific questions to the panel – 3/4</vt:lpstr>
      <vt:lpstr>Specific questions to the panel – 4/4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Luca Bottura</cp:lastModifiedBy>
  <cp:revision>78</cp:revision>
  <dcterms:created xsi:type="dcterms:W3CDTF">2016-01-11T14:38:10Z</dcterms:created>
  <dcterms:modified xsi:type="dcterms:W3CDTF">2016-04-05T21:06:23Z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