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67" r:id="rId5"/>
    <p:sldId id="262" r:id="rId6"/>
    <p:sldId id="268" r:id="rId7"/>
    <p:sldId id="291" r:id="rId8"/>
    <p:sldId id="269" r:id="rId9"/>
    <p:sldId id="296" r:id="rId10"/>
    <p:sldId id="297" r:id="rId11"/>
    <p:sldId id="298" r:id="rId12"/>
    <p:sldId id="299" r:id="rId13"/>
    <p:sldId id="294" r:id="rId14"/>
    <p:sldId id="300" r:id="rId15"/>
    <p:sldId id="286" r:id="rId16"/>
    <p:sldId id="304" r:id="rId17"/>
    <p:sldId id="302" r:id="rId18"/>
    <p:sldId id="303" r:id="rId19"/>
    <p:sldId id="295" r:id="rId20"/>
    <p:sldId id="301" r:id="rId21"/>
    <p:sldId id="289" r:id="rId2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BCD9"/>
    <a:srgbClr val="5A5A5A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66"/>
    <p:restoredTop sz="94711"/>
  </p:normalViewPr>
  <p:slideViewPr>
    <p:cSldViewPr snapToObjects="1" showGuides="1">
      <p:cViewPr>
        <p:scale>
          <a:sx n="134" d="100"/>
          <a:sy n="134" d="100"/>
        </p:scale>
        <p:origin x="-80" y="-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05/04/16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05/04/16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4026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r>
              <a:rPr lang="en-US" baseline="0" dirty="0" smtClean="0"/>
              <a:t> (latest revision): 3 collared coils still this year (if possible), at the latest for January 2017, ready for assembly inside the prototype yokes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7766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brief recall:</a:t>
            </a:r>
            <a:r>
              <a:rPr lang="en-US" baseline="0" dirty="0" smtClean="0"/>
              <a:t> 56 turn 2 layers coil, no internal splice (680 meters of cable on the winding spools), designed for the collaring using the ”pole loading” concept</a:t>
            </a:r>
          </a:p>
          <a:p>
            <a:r>
              <a:rPr lang="en-US" baseline="0" dirty="0" smtClean="0"/>
              <a:t>The slide mostly to recap the terms used.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7881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Shimming empirically increased for SP102</a:t>
            </a:r>
            <a:r>
              <a:rPr lang="en-US" sz="1200" baseline="0" dirty="0" smtClean="0"/>
              <a:t> (based on known shimming of SP101 and quench </a:t>
            </a:r>
            <a:r>
              <a:rPr lang="en-US" sz="1200" baseline="0" dirty="0" err="1" smtClean="0"/>
              <a:t>behaviour</a:t>
            </a:r>
            <a:r>
              <a:rPr lang="en-US" sz="1200" baseline="0" dirty="0" smtClean="0"/>
              <a:t>)</a:t>
            </a:r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0121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Pre-requisite:</a:t>
            </a:r>
            <a:r>
              <a:rPr lang="en-US" baseline="0" dirty="0" smtClean="0"/>
              <a:t> known material properties, known geometry</a:t>
            </a:r>
          </a:p>
          <a:p>
            <a:r>
              <a:rPr lang="en-US" baseline="0" dirty="0" smtClean="0"/>
              <a:t>Approach: quasi bi-linear stress-strain curve based on samples (10-stacks) </a:t>
            </a:r>
            <a:r>
              <a:rPr lang="en-US" baseline="0" dirty="0" err="1" smtClean="0"/>
              <a:t>measurments</a:t>
            </a:r>
            <a:r>
              <a:rPr lang="en-US" baseline="0" dirty="0" smtClean="0"/>
              <a:t>. No direct mechanical </a:t>
            </a:r>
            <a:r>
              <a:rPr lang="en-US" baseline="0" dirty="0" err="1" smtClean="0"/>
              <a:t>measurments</a:t>
            </a:r>
            <a:r>
              <a:rPr lang="en-US" baseline="0" dirty="0" smtClean="0"/>
              <a:t> on the coil itself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0244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brief recall:</a:t>
            </a:r>
            <a:r>
              <a:rPr lang="en-US" baseline="0" dirty="0" smtClean="0"/>
              <a:t> 56 turn 2 layers coil, no internal splice (680 meters of cable on the winding spools), designed for the collaring using the ”pole loading” concept</a:t>
            </a:r>
          </a:p>
          <a:p>
            <a:r>
              <a:rPr lang="en-US" baseline="0" dirty="0" smtClean="0"/>
              <a:t>The slide mostly to recap the terms used.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3708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TE-MSC-LMF 2016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TE-MSC-LMF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TE-MSC-LMF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TE-MSC-LMF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TE-MSC-LMF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TE-MSC-LMF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 smtClean="0"/>
              <a:t>TE-MSC-LMF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TE-MSC-LMF 2016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microsoft.com/office/2007/relationships/hdphoto" Target="../media/hdphoto7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tiff"/><Relationship Id="rId7" Type="http://schemas.openxmlformats.org/officeDocument/2006/relationships/image" Target="../media/image28.tiff"/><Relationship Id="rId8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hyperlink" Target="http://indico.cern.ch/event/434223/" TargetMode="External"/><Relationship Id="rId5" Type="http://schemas.openxmlformats.org/officeDocument/2006/relationships/hyperlink" Target="https://indico.cern.ch/event/461705/" TargetMode="External"/><Relationship Id="rId6" Type="http://schemas.openxmlformats.org/officeDocument/2006/relationships/hyperlink" Target="https://indico.cern.ch/event/487129/" TargetMode="External"/><Relationship Id="rId7" Type="http://schemas.openxmlformats.org/officeDocument/2006/relationships/hyperlink" Target="https://indico.cern.ch/event/496158/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png"/><Relationship Id="rId5" Type="http://schemas.openxmlformats.org/officeDocument/2006/relationships/image" Target="../media/image9.png"/><Relationship Id="rId6" Type="http://schemas.microsoft.com/office/2007/relationships/hdphoto" Target="../media/hdphoto5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png"/><Relationship Id="rId5" Type="http://schemas.openxmlformats.org/officeDocument/2006/relationships/image" Target="../media/image35.jpeg"/><Relationship Id="rId6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emf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microsoft.com/office/2007/relationships/hdphoto" Target="../media/hdphoto1.wdp"/><Relationship Id="rId5" Type="http://schemas.openxmlformats.org/officeDocument/2006/relationships/image" Target="../media/image6.png"/><Relationship Id="rId6" Type="http://schemas.microsoft.com/office/2007/relationships/hdphoto" Target="../media/hdphoto2.wdp"/><Relationship Id="rId7" Type="http://schemas.openxmlformats.org/officeDocument/2006/relationships/image" Target="../media/image7.png"/><Relationship Id="rId8" Type="http://schemas.microsoft.com/office/2007/relationships/hdphoto" Target="../media/hdphoto3.wdp"/><Relationship Id="rId9" Type="http://schemas.microsoft.com/office/2007/relationships/hdphoto" Target="../media/hdphoto4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microsoft.com/office/2007/relationships/hdphoto" Target="../media/hdphoto5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microsoft.com/office/2007/relationships/hdphoto" Target="../media/hdphoto6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microsoft.com/office/2007/relationships/hdphoto" Target="../media/hdphoto5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Coil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winding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and collaring</a:t>
            </a:r>
            <a:b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1000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en-US" sz="1000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1400" dirty="0" smtClean="0">
                <a:latin typeface="Times New Roman" charset="0"/>
                <a:ea typeface="Times New Roman" charset="0"/>
                <a:cs typeface="Times New Roman" charset="0"/>
              </a:rPr>
              <a:t>D. </a:t>
            </a:r>
            <a:r>
              <a:rPr lang="en-US" sz="1400" dirty="0" err="1" smtClean="0">
                <a:latin typeface="Times New Roman" charset="0"/>
                <a:ea typeface="Times New Roman" charset="0"/>
                <a:cs typeface="Times New Roman" charset="0"/>
              </a:rPr>
              <a:t>Smekens</a:t>
            </a:r>
            <a:r>
              <a:rPr lang="en-US" sz="1400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en-US" sz="1400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1400" dirty="0" smtClean="0">
                <a:latin typeface="Times New Roman" charset="0"/>
                <a:ea typeface="Times New Roman" charset="0"/>
                <a:cs typeface="Times New Roman" charset="0"/>
              </a:rPr>
              <a:t>TE-MSC-LMF</a:t>
            </a:r>
            <a:endParaRPr lang="en-GB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5036816" y="2499742"/>
            <a:ext cx="2919560" cy="1915666"/>
          </a:xfrm>
        </p:spPr>
        <p:txBody>
          <a:bodyPr>
            <a:noAutofit/>
          </a:bodyPr>
          <a:lstStyle/>
          <a:p>
            <a:r>
              <a:rPr lang="en-GB" sz="1600" b="1" i="1" u="sng" dirty="0" smtClean="0">
                <a:solidFill>
                  <a:srgbClr val="0070C0"/>
                </a:solidFill>
              </a:rPr>
              <a:t>Acknowledgements</a:t>
            </a:r>
            <a:r>
              <a:rPr lang="en-GB" sz="1200" dirty="0" smtClean="0">
                <a:solidFill>
                  <a:srgbClr val="0070C0"/>
                </a:solidFill>
              </a:rPr>
              <a:t/>
            </a:r>
            <a:br>
              <a:rPr lang="en-GB" sz="1200" dirty="0" smtClean="0">
                <a:solidFill>
                  <a:srgbClr val="0070C0"/>
                </a:solidFill>
              </a:rPr>
            </a:br>
            <a:r>
              <a:rPr lang="en-GB" sz="1200" dirty="0" smtClean="0">
                <a:solidFill>
                  <a:srgbClr val="0070C0"/>
                </a:solidFill>
              </a:rPr>
              <a:t>B. </a:t>
            </a:r>
            <a:r>
              <a:rPr lang="en-GB" sz="1200" dirty="0" err="1" smtClean="0">
                <a:solidFill>
                  <a:srgbClr val="0070C0"/>
                </a:solidFill>
              </a:rPr>
              <a:t>Auchmann</a:t>
            </a:r>
            <a:endParaRPr lang="en-GB" sz="1200" dirty="0" smtClean="0">
              <a:solidFill>
                <a:srgbClr val="0070C0"/>
              </a:solidFill>
            </a:endParaRPr>
          </a:p>
          <a:p>
            <a:r>
              <a:rPr lang="en-GB" sz="1200" dirty="0" smtClean="0">
                <a:solidFill>
                  <a:srgbClr val="0070C0"/>
                </a:solidFill>
              </a:rPr>
              <a:t>E. </a:t>
            </a:r>
            <a:r>
              <a:rPr lang="en-GB" sz="1200" dirty="0" err="1" smtClean="0">
                <a:solidFill>
                  <a:srgbClr val="0070C0"/>
                </a:solidFill>
              </a:rPr>
              <a:t>Cavanna</a:t>
            </a:r>
            <a:r>
              <a:rPr lang="en-GB" sz="1200" dirty="0">
                <a:solidFill>
                  <a:srgbClr val="0070C0"/>
                </a:solidFill>
              </a:rPr>
              <a:t/>
            </a:r>
            <a:br>
              <a:rPr lang="en-GB" sz="1200" dirty="0">
                <a:solidFill>
                  <a:srgbClr val="0070C0"/>
                </a:solidFill>
              </a:rPr>
            </a:br>
            <a:r>
              <a:rPr lang="en-GB" sz="1200" dirty="0" smtClean="0">
                <a:solidFill>
                  <a:srgbClr val="0070C0"/>
                </a:solidFill>
              </a:rPr>
              <a:t>M. Daly </a:t>
            </a:r>
            <a:br>
              <a:rPr lang="en-GB" sz="1200" dirty="0" smtClean="0">
                <a:solidFill>
                  <a:srgbClr val="0070C0"/>
                </a:solidFill>
              </a:rPr>
            </a:br>
            <a:r>
              <a:rPr lang="en-GB" sz="1200" dirty="0" smtClean="0">
                <a:solidFill>
                  <a:srgbClr val="0070C0"/>
                </a:solidFill>
              </a:rPr>
              <a:t>Th. </a:t>
            </a:r>
            <a:r>
              <a:rPr lang="en-GB" sz="1200" dirty="0" err="1" smtClean="0">
                <a:solidFill>
                  <a:srgbClr val="0070C0"/>
                </a:solidFill>
              </a:rPr>
              <a:t>Genestier</a:t>
            </a:r>
            <a:r>
              <a:rPr lang="en-GB" sz="1200" dirty="0" smtClean="0">
                <a:solidFill>
                  <a:srgbClr val="0070C0"/>
                </a:solidFill>
              </a:rPr>
              <a:t/>
            </a:r>
            <a:br>
              <a:rPr lang="en-GB" sz="1200" dirty="0" smtClean="0">
                <a:solidFill>
                  <a:srgbClr val="0070C0"/>
                </a:solidFill>
              </a:rPr>
            </a:br>
            <a:r>
              <a:rPr lang="en-GB" sz="1200" dirty="0" smtClean="0">
                <a:solidFill>
                  <a:srgbClr val="0070C0"/>
                </a:solidFill>
              </a:rPr>
              <a:t>M. </a:t>
            </a:r>
            <a:r>
              <a:rPr lang="en-GB" sz="1200" dirty="0" err="1" smtClean="0">
                <a:solidFill>
                  <a:srgbClr val="0070C0"/>
                </a:solidFill>
              </a:rPr>
              <a:t>Karppinen</a:t>
            </a:r>
            <a:r>
              <a:rPr lang="en-GB" sz="1200" dirty="0" smtClean="0">
                <a:solidFill>
                  <a:srgbClr val="0070C0"/>
                </a:solidFill>
              </a:rPr>
              <a:t/>
            </a:r>
            <a:br>
              <a:rPr lang="en-GB" sz="1200" dirty="0" smtClean="0">
                <a:solidFill>
                  <a:srgbClr val="0070C0"/>
                </a:solidFill>
              </a:rPr>
            </a:br>
            <a:r>
              <a:rPr lang="en-GB" sz="1200" dirty="0" smtClean="0">
                <a:solidFill>
                  <a:srgbClr val="0070C0"/>
                </a:solidFill>
              </a:rPr>
              <a:t>Ch. </a:t>
            </a:r>
            <a:r>
              <a:rPr lang="en-GB" sz="1200" dirty="0" err="1" smtClean="0">
                <a:solidFill>
                  <a:srgbClr val="0070C0"/>
                </a:solidFill>
              </a:rPr>
              <a:t>Löffler</a:t>
            </a:r>
            <a:r>
              <a:rPr lang="en-GB" sz="1200" dirty="0" smtClean="0">
                <a:solidFill>
                  <a:srgbClr val="0070C0"/>
                </a:solidFill>
              </a:rPr>
              <a:t/>
            </a:r>
            <a:br>
              <a:rPr lang="en-GB" sz="1200" dirty="0" smtClean="0">
                <a:solidFill>
                  <a:srgbClr val="0070C0"/>
                </a:solidFill>
              </a:rPr>
            </a:br>
            <a:r>
              <a:rPr lang="en-GB" sz="1200" dirty="0" smtClean="0">
                <a:solidFill>
                  <a:srgbClr val="0070C0"/>
                </a:solidFill>
              </a:rPr>
              <a:t>Ph. </a:t>
            </a:r>
            <a:r>
              <a:rPr lang="en-GB" sz="1200" dirty="0" err="1" smtClean="0">
                <a:solidFill>
                  <a:srgbClr val="0070C0"/>
                </a:solidFill>
              </a:rPr>
              <a:t>Revilak</a:t>
            </a:r>
            <a:r>
              <a:rPr lang="en-GB" sz="1200" dirty="0" smtClean="0">
                <a:solidFill>
                  <a:srgbClr val="0070C0"/>
                </a:solidFill>
              </a:rPr>
              <a:t/>
            </a:r>
            <a:br>
              <a:rPr lang="en-GB" sz="1200" dirty="0" smtClean="0">
                <a:solidFill>
                  <a:srgbClr val="0070C0"/>
                </a:solidFill>
              </a:rPr>
            </a:br>
            <a:r>
              <a:rPr lang="en-GB" sz="1200" dirty="0" smtClean="0">
                <a:solidFill>
                  <a:srgbClr val="0070C0"/>
                </a:solidFill>
              </a:rPr>
              <a:t>A. Temporal</a:t>
            </a:r>
          </a:p>
          <a:p>
            <a:r>
              <a:rPr lang="en-GB" sz="1200" dirty="0" smtClean="0">
                <a:solidFill>
                  <a:srgbClr val="0070C0"/>
                </a:solidFill>
              </a:rPr>
              <a:t>and all members of the HL-LHC WP11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611560" y="4568378"/>
            <a:ext cx="7344816" cy="307628"/>
          </a:xfrm>
        </p:spPr>
        <p:txBody>
          <a:bodyPr>
            <a:noAutofit/>
          </a:bodyPr>
          <a:lstStyle/>
          <a:p>
            <a:r>
              <a:rPr lang="en-US" sz="1200" dirty="0" smtClean="0">
                <a:solidFill>
                  <a:srgbClr val="5A5A5A"/>
                </a:solidFill>
              </a:rPr>
              <a:t>Review of </a:t>
            </a:r>
            <a:r>
              <a:rPr lang="en-US" sz="1200" dirty="0">
                <a:solidFill>
                  <a:srgbClr val="5A5A5A"/>
                </a:solidFill>
              </a:rPr>
              <a:t>the 11 T Dipoles at Collimator Section for the HL-</a:t>
            </a:r>
            <a:r>
              <a:rPr lang="en-US" sz="1200" dirty="0" smtClean="0">
                <a:solidFill>
                  <a:srgbClr val="5A5A5A"/>
                </a:solidFill>
              </a:rPr>
              <a:t>LHC – CERN - </a:t>
            </a:r>
            <a:r>
              <a:rPr lang="it-IT" sz="1200" dirty="0" smtClean="0">
                <a:solidFill>
                  <a:srgbClr val="5A5A5A"/>
                </a:solidFill>
              </a:rPr>
              <a:t>6</a:t>
            </a:r>
            <a:r>
              <a:rPr lang="it-IT" sz="1200" dirty="0">
                <a:solidFill>
                  <a:srgbClr val="5A5A5A"/>
                </a:solidFill>
              </a:rPr>
              <a:t>-8 April </a:t>
            </a:r>
            <a:r>
              <a:rPr lang="it-IT" sz="1200" dirty="0" smtClean="0">
                <a:solidFill>
                  <a:srgbClr val="5A5A5A"/>
                </a:solidFill>
              </a:rPr>
              <a:t>2016</a:t>
            </a:r>
            <a:endParaRPr lang="it-IT" sz="1200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948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Collared Coils – Main Parameters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TE-MSC-LMF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2499742"/>
            <a:ext cx="2557137" cy="25717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313" b="87600" l="12850" r="88300">
                        <a14:foregroundMark x1="54063" y1="82313" x2="54063" y2="82313"/>
                        <a14:foregroundMark x1="41250" y1="82588" x2="60188" y2="83150"/>
                      </a14:backgroundRemoval>
                    </a14:imgEffect>
                  </a14:imgLayer>
                </a14:imgProps>
              </a:ext>
            </a:extLst>
          </a:blip>
          <a:srcRect l="13507" t="12070" r="12069" b="11495"/>
          <a:stretch/>
        </p:blipFill>
        <p:spPr>
          <a:xfrm>
            <a:off x="395536" y="627534"/>
            <a:ext cx="2383844" cy="2448272"/>
          </a:xfrm>
          <a:prstGeom prst="rect">
            <a:avLst/>
          </a:prstGeom>
        </p:spPr>
      </p:pic>
      <p:graphicFrame>
        <p:nvGraphicFramePr>
          <p:cNvPr id="10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1225297"/>
              </p:ext>
            </p:extLst>
          </p:nvPr>
        </p:nvGraphicFramePr>
        <p:xfrm>
          <a:off x="4427985" y="2211710"/>
          <a:ext cx="4263548" cy="2088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336"/>
                <a:gridCol w="1804212"/>
              </a:tblGrid>
              <a:tr h="278798">
                <a:tc gridSpan="2"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Collar Packs and Loading Poles</a:t>
                      </a:r>
                      <a:endParaRPr lang="fr-CH" sz="1400" dirty="0"/>
                    </a:p>
                  </a:txBody>
                  <a:tcPr marL="36000" marR="36000" marT="25200" marB="2520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8798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Collar Thickness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3mm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</a:tr>
              <a:tr h="278798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Material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Austenitic Steel </a:t>
                      </a:r>
                    </a:p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Nippon</a:t>
                      </a:r>
                      <a:r>
                        <a:rPr lang="cs-CZ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Steel YUS 130S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</a:tr>
              <a:tr h="278798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Standard Riveted</a:t>
                      </a:r>
                      <a:r>
                        <a:rPr lang="fr-CH" sz="1200" baseline="0" dirty="0" smtClean="0"/>
                        <a:t> Pack Length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65 mm (20 collars)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</a:tr>
              <a:tr h="278798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# of Collars per</a:t>
                      </a:r>
                      <a:r>
                        <a:rPr lang="fr-CH" sz="1200" baseline="0" dirty="0" smtClean="0"/>
                        <a:t> long collared coils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3418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</a:tr>
              <a:tr h="278798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Loading Pole Material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Titanium Ti6Al4V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</a:tr>
              <a:tr h="278798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Loading Pole Unit Length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240 mm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</a:tr>
            </a:tbl>
          </a:graphicData>
        </a:graphic>
      </p:graphicFrame>
      <p:graphicFrame>
        <p:nvGraphicFramePr>
          <p:cNvPr id="11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713146"/>
              </p:ext>
            </p:extLst>
          </p:nvPr>
        </p:nvGraphicFramePr>
        <p:xfrm>
          <a:off x="3347864" y="675000"/>
          <a:ext cx="5544616" cy="1115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2605"/>
                <a:gridCol w="1252011"/>
              </a:tblGrid>
              <a:tr h="278798">
                <a:tc gridSpan="2"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Coil Pre-Stress by Pole Loading, current collar design</a:t>
                      </a:r>
                      <a:endParaRPr lang="fr-CH" sz="1400" dirty="0"/>
                    </a:p>
                  </a:txBody>
                  <a:tcPr marL="36000" marR="36000" marT="25200" marB="2520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8798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Estimated Pre-StressTunability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200" dirty="0" smtClean="0"/>
                        <a:t>+/- 15 MPa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</a:tr>
              <a:tr h="278798">
                <a:tc>
                  <a:txBody>
                    <a:bodyPr/>
                    <a:lstStyle/>
                    <a:p>
                      <a:r>
                        <a:rPr lang="fr-CH" sz="1200" baseline="0" dirty="0" smtClean="0"/>
                        <a:t>Minimum Shim Increment Used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0.05 mm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</a:tr>
              <a:tr h="278798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Maximum </a:t>
                      </a:r>
                      <a:r>
                        <a:rPr lang="fr-CH" sz="1200" baseline="0" dirty="0" smtClean="0"/>
                        <a:t>coil azim. pre-stress (averaged at pole turn @ RT) *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>
                          <a:solidFill>
                            <a:schemeClr val="tx1"/>
                          </a:solidFill>
                        </a:rPr>
                        <a:t>~200 MPa</a:t>
                      </a:r>
                      <a:endParaRPr lang="fr-CH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25200" marB="25200" anchor="ctr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716017" y="1749465"/>
            <a:ext cx="41764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* permanent deformation of collar nose and collaring pressing surfaces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863388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collaring delineato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0"/>
            <a:ext cx="2682291" cy="51435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TE-MSC-LMF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Content Placeholder 12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3" r="10422"/>
          <a:stretch/>
        </p:blipFill>
        <p:spPr>
          <a:xfrm>
            <a:off x="1087963" y="-20538"/>
            <a:ext cx="1934458" cy="858588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38" b="9137"/>
          <a:stretch/>
        </p:blipFill>
        <p:spPr>
          <a:xfrm>
            <a:off x="1087963" y="843558"/>
            <a:ext cx="1934458" cy="9502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600" y="1827208"/>
            <a:ext cx="2225251" cy="67253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30291" y="2700426"/>
            <a:ext cx="2664055" cy="189768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96184" y="4460508"/>
            <a:ext cx="232449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Strain-stress curves from 10-stacks RRP108/127 (coil 105)</a:t>
            </a:r>
            <a:endParaRPr lang="en-US" sz="105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292080" y="3939902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 rot="16200000">
            <a:off x="-1478159" y="2498255"/>
            <a:ext cx="3927469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Shimming Approach</a:t>
            </a:r>
          </a:p>
        </p:txBody>
      </p:sp>
      <p:graphicFrame>
        <p:nvGraphicFramePr>
          <p:cNvPr id="20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521730"/>
              </p:ext>
            </p:extLst>
          </p:nvPr>
        </p:nvGraphicFramePr>
        <p:xfrm>
          <a:off x="4427984" y="128829"/>
          <a:ext cx="4618816" cy="1315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88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Short Model Collared Coils (SP102, SP103, DP101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dirty="0" smtClean="0"/>
                        <a:t>Shimming empirically increased for SP102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dirty="0" smtClean="0"/>
                        <a:t>Low </a:t>
                      </a:r>
                      <a:r>
                        <a:rPr lang="en-US" sz="1400" dirty="0" err="1" smtClean="0"/>
                        <a:t>hysteretical</a:t>
                      </a:r>
                      <a:r>
                        <a:rPr lang="en-US" sz="1400" baseline="0" dirty="0" smtClean="0"/>
                        <a:t> modulus measured on </a:t>
                      </a:r>
                      <a:r>
                        <a:rPr lang="en-US" sz="1400" dirty="0" smtClean="0"/>
                        <a:t>10-stacks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dirty="0" smtClean="0"/>
                        <a:t>SP103 shimmed according to non-linear properties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dirty="0" smtClean="0"/>
                        <a:t>FE Model</a:t>
                      </a:r>
                      <a:r>
                        <a:rPr lang="en-US" sz="1400" baseline="0" dirty="0" smtClean="0"/>
                        <a:t> reworked and refined since mid 2015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1843121"/>
              </p:ext>
            </p:extLst>
          </p:nvPr>
        </p:nvGraphicFramePr>
        <p:xfrm>
          <a:off x="4427984" y="1563638"/>
          <a:ext cx="4474840" cy="1102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48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Prototype: MBH_C001,</a:t>
                      </a:r>
                      <a:r>
                        <a:rPr lang="en-US" sz="1400" baseline="0" dirty="0" smtClean="0"/>
                        <a:t> C002, C003 collared coils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Will use identical FE Model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identical shimming procedure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More studies on coil properties required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9253" y="2571750"/>
            <a:ext cx="1993168" cy="183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846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1568199" y="2498255"/>
            <a:ext cx="3927469" cy="540000"/>
          </a:xfrm>
        </p:spPr>
        <p:txBody>
          <a:bodyPr/>
          <a:lstStyle/>
          <a:p>
            <a:r>
              <a:rPr lang="en-GB" sz="2400" dirty="0" smtClean="0"/>
              <a:t>New FE Models</a:t>
            </a:r>
            <a:endParaRPr lang="en-GB" sz="2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3546" r="70857"/>
          <a:stretch/>
        </p:blipFill>
        <p:spPr>
          <a:xfrm>
            <a:off x="3854139" y="337680"/>
            <a:ext cx="2320270" cy="461033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74416" r="-618"/>
          <a:stretch/>
        </p:blipFill>
        <p:spPr>
          <a:xfrm>
            <a:off x="6314846" y="337680"/>
            <a:ext cx="2361610" cy="46103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1413374" y="2346000"/>
            <a:ext cx="4608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18.8GPa Linear			10-18.8 </a:t>
            </a:r>
            <a:r>
              <a:rPr lang="en-US" sz="1400" dirty="0" err="1" smtClean="0"/>
              <a:t>GPa</a:t>
            </a:r>
            <a:r>
              <a:rPr lang="en-US" sz="1400" dirty="0" smtClean="0"/>
              <a:t> Non Linear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8244408" y="405943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~ 50% extra shimming elastic</a:t>
            </a:r>
            <a:endParaRPr lang="en-US" sz="1200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TE-MSC-LMF 2016</a:t>
            </a:r>
            <a:endParaRPr lang="en-GB" noProof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aphicFrame>
        <p:nvGraphicFramePr>
          <p:cNvPr id="21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4069553"/>
              </p:ext>
            </p:extLst>
          </p:nvPr>
        </p:nvGraphicFramePr>
        <p:xfrm>
          <a:off x="3563888" y="51470"/>
          <a:ext cx="5506680" cy="278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770376"/>
              </a:tblGrid>
              <a:tr h="278798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Initial</a:t>
                      </a:r>
                      <a:r>
                        <a:rPr lang="fr-CH" sz="1200" baseline="0" dirty="0" smtClean="0"/>
                        <a:t>  Shimming (theoretical)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200" dirty="0" smtClean="0"/>
                        <a:t>Shimming used in SP103 and DP101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39552" y="405943"/>
            <a:ext cx="2974350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1100" dirty="0" smtClean="0"/>
          </a:p>
          <a:p>
            <a:pPr algn="just"/>
            <a:r>
              <a:rPr lang="en-US" sz="1100" dirty="0" smtClean="0"/>
              <a:t>Recent developments on 11T F.E. models have been presented during the</a:t>
            </a:r>
          </a:p>
          <a:p>
            <a:pPr algn="just"/>
            <a:r>
              <a:rPr lang="en-US" sz="1100" b="1" i="1" dirty="0" smtClean="0"/>
              <a:t>“Collaboration </a:t>
            </a:r>
            <a:r>
              <a:rPr lang="en-US" sz="1100" b="1" i="1" dirty="0"/>
              <a:t>meeting on DS 11T Dipole </a:t>
            </a:r>
            <a:r>
              <a:rPr lang="en-US" sz="1100" b="1" i="1" dirty="0" smtClean="0"/>
              <a:t>grounds held at </a:t>
            </a:r>
            <a:r>
              <a:rPr lang="en-US" sz="1100" b="1" i="1" dirty="0" err="1" smtClean="0"/>
              <a:t>Fermilab</a:t>
            </a:r>
            <a:r>
              <a:rPr lang="en-US" sz="1100" b="1" i="1" dirty="0" smtClean="0"/>
              <a:t>”</a:t>
            </a:r>
            <a:r>
              <a:rPr lang="en-US" sz="1100" dirty="0" smtClean="0"/>
              <a:t>,</a:t>
            </a:r>
            <a:r>
              <a:rPr lang="en-US" sz="1100" b="1" i="1" dirty="0" smtClean="0"/>
              <a:t> </a:t>
            </a:r>
            <a:r>
              <a:rPr lang="en-US" sz="1100" dirty="0" smtClean="0"/>
              <a:t>September 2015:</a:t>
            </a:r>
          </a:p>
          <a:p>
            <a:pPr algn="just"/>
            <a:r>
              <a:rPr lang="en-US" sz="1100" dirty="0">
                <a:hlinkClick r:id="rId4"/>
              </a:rPr>
              <a:t>http://indico.cern.ch/event/434223</a:t>
            </a:r>
            <a:r>
              <a:rPr lang="en-US" sz="1100" dirty="0" smtClean="0">
                <a:hlinkClick r:id="rId4"/>
              </a:rPr>
              <a:t>/</a:t>
            </a:r>
            <a:endParaRPr lang="en-US" sz="1100" dirty="0" smtClean="0"/>
          </a:p>
          <a:p>
            <a:pPr algn="just"/>
            <a:endParaRPr lang="en-US" sz="1100" dirty="0"/>
          </a:p>
          <a:p>
            <a:pPr algn="just"/>
            <a:r>
              <a:rPr lang="en-US" sz="1100" dirty="0" smtClean="0"/>
              <a:t>and during  TE/MSC Technical Meetings:</a:t>
            </a:r>
          </a:p>
          <a:p>
            <a:r>
              <a:rPr lang="en-US" sz="1100" b="1" i="1" dirty="0" smtClean="0"/>
              <a:t>“Mechanical aspects of the 11T magnet”</a:t>
            </a:r>
            <a:r>
              <a:rPr lang="en-US" sz="1100" dirty="0" smtClean="0"/>
              <a:t>, December </a:t>
            </a:r>
            <a:r>
              <a:rPr lang="en-US" sz="1100" dirty="0"/>
              <a:t>2015</a:t>
            </a:r>
            <a:r>
              <a:rPr lang="en-US" sz="1100" b="1" i="1" dirty="0" smtClean="0"/>
              <a:t> </a:t>
            </a:r>
            <a:r>
              <a:rPr lang="en-US" sz="1100" dirty="0" smtClean="0">
                <a:hlinkClick r:id="rId5"/>
              </a:rPr>
              <a:t>https://indico.cern.ch/event/461705/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b="1" i="1" dirty="0" smtClean="0"/>
              <a:t>“Mechanical </a:t>
            </a:r>
            <a:r>
              <a:rPr lang="en-US" sz="1100" b="1" i="1" dirty="0"/>
              <a:t>measurements in superconducting </a:t>
            </a:r>
            <a:r>
              <a:rPr lang="en-US" sz="1100" b="1" i="1" dirty="0" smtClean="0"/>
              <a:t>magnets”</a:t>
            </a:r>
            <a:r>
              <a:rPr lang="en-US" sz="1100" dirty="0"/>
              <a:t> </a:t>
            </a:r>
            <a:r>
              <a:rPr lang="en-US" sz="1100" dirty="0" smtClean="0"/>
              <a:t>, January 2016:</a:t>
            </a:r>
            <a:endParaRPr lang="en-US" sz="1100" b="1" i="1" dirty="0" smtClean="0"/>
          </a:p>
          <a:p>
            <a:r>
              <a:rPr lang="en-US" sz="1100" dirty="0">
                <a:hlinkClick r:id="rId6"/>
              </a:rPr>
              <a:t>https://indico.cern.ch/event/487129</a:t>
            </a:r>
            <a:r>
              <a:rPr lang="en-US" sz="1100" dirty="0" smtClean="0">
                <a:hlinkClick r:id="rId6"/>
              </a:rPr>
              <a:t>/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b="1" i="1" dirty="0" smtClean="0"/>
              <a:t>“</a:t>
            </a:r>
            <a:r>
              <a:rPr lang="en-US" sz="1100" b="1" i="1" dirty="0"/>
              <a:t>Mechanical aspects of Nb3Sn magnets for HL-LHC - Session on measurement results” </a:t>
            </a:r>
            <a:r>
              <a:rPr lang="en-US" sz="1100" b="1" i="1" dirty="0" smtClean="0"/>
              <a:t>, </a:t>
            </a:r>
            <a:r>
              <a:rPr lang="en-US" sz="1100" dirty="0" smtClean="0"/>
              <a:t>February </a:t>
            </a:r>
            <a:r>
              <a:rPr lang="en-US" sz="1100" dirty="0"/>
              <a:t>2016:</a:t>
            </a:r>
            <a:r>
              <a:rPr lang="en-US" sz="1100" dirty="0" smtClean="0">
                <a:hlinkClick r:id="rId7"/>
              </a:rPr>
              <a:t>https</a:t>
            </a:r>
            <a:r>
              <a:rPr lang="en-US" sz="1100" dirty="0">
                <a:hlinkClick r:id="rId7"/>
              </a:rPr>
              <a:t>://indico.cern.ch/event/496158</a:t>
            </a:r>
            <a:r>
              <a:rPr lang="en-US" sz="1100" dirty="0" smtClean="0">
                <a:hlinkClick r:id="rId7"/>
              </a:rPr>
              <a:t>/</a:t>
            </a:r>
            <a:endParaRPr lang="en-US" sz="1100" dirty="0" smtClean="0"/>
          </a:p>
          <a:p>
            <a:pPr algn="just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511009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420526"/>
          </a:xfrm>
        </p:spPr>
        <p:txBody>
          <a:bodyPr/>
          <a:lstStyle/>
          <a:p>
            <a:r>
              <a:rPr lang="en-GB" sz="1800" dirty="0" smtClean="0"/>
              <a:t>Coil Supplies &amp; Coil Production: as of April 2016</a:t>
            </a:r>
            <a:endParaRPr lang="en-GB" sz="1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923524"/>
              </p:ext>
            </p:extLst>
          </p:nvPr>
        </p:nvGraphicFramePr>
        <p:xfrm>
          <a:off x="612000" y="339502"/>
          <a:ext cx="8101297" cy="368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561"/>
                <a:gridCol w="900100"/>
                <a:gridCol w="900100"/>
                <a:gridCol w="900100"/>
                <a:gridCol w="900100"/>
                <a:gridCol w="900100"/>
                <a:gridCol w="900100"/>
                <a:gridCol w="122413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Coil </a:t>
                      </a:r>
                      <a:r>
                        <a:rPr lang="en-US" sz="1200" dirty="0" smtClean="0"/>
                        <a:t>Parts</a:t>
                      </a:r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Winding/Curing</a:t>
                      </a:r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Reaction</a:t>
                      </a:r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Splicing</a:t>
                      </a:r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Quench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smtClean="0"/>
                        <a:t>Heater</a:t>
                      </a:r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Impreg</a:t>
                      </a:r>
                      <a:r>
                        <a:rPr lang="en-US" sz="1200" dirty="0" smtClean="0"/>
                        <a:t>.</a:t>
                      </a:r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Collaring</a:t>
                      </a:r>
                      <a:endParaRPr lang="en-US" sz="1200" b="1" dirty="0" smtClean="0"/>
                    </a:p>
                    <a:p>
                      <a:pPr algn="ctr"/>
                      <a:r>
                        <a:rPr lang="en-US" sz="1200" b="1" dirty="0" smtClean="0"/>
                        <a:t>Schedule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Copper dummy</a:t>
                      </a: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OK</a:t>
                      </a:r>
                      <a:endParaRPr lang="en-US" sz="1200" b="1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OK </a:t>
                      </a:r>
                      <a:r>
                        <a:rPr lang="en-US" sz="1200" b="1" baseline="30000" dirty="0" smtClean="0">
                          <a:solidFill>
                            <a:srgbClr val="008000"/>
                          </a:solidFill>
                        </a:rPr>
                        <a:t>1</a:t>
                      </a:r>
                      <a:endParaRPr lang="en-US" sz="1200" b="1" baseline="30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OK </a:t>
                      </a:r>
                      <a:r>
                        <a:rPr lang="en-US" sz="1200" b="1" baseline="30000" dirty="0" smtClean="0">
                          <a:solidFill>
                            <a:srgbClr val="008000"/>
                          </a:solidFill>
                        </a:rPr>
                        <a:t>2</a:t>
                      </a:r>
                      <a:endParaRPr lang="en-US" sz="1200" b="1" baseline="30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OK </a:t>
                      </a:r>
                      <a:r>
                        <a:rPr lang="en-US" sz="1200" b="1" baseline="30000" dirty="0" smtClean="0">
                          <a:solidFill>
                            <a:srgbClr val="008000"/>
                          </a:solidFill>
                        </a:rPr>
                        <a:t>3</a:t>
                      </a:r>
                      <a:endParaRPr lang="en-US" sz="1200" b="1" baseline="30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>
                          <a:solidFill>
                            <a:srgbClr val="CA1100"/>
                          </a:solidFill>
                        </a:rPr>
                        <a:t>missing</a:t>
                      </a:r>
                      <a:endParaRPr lang="en-US" sz="1200" b="0" i="1" dirty="0">
                        <a:solidFill>
                          <a:srgbClr val="CA11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dirty="0" smtClean="0">
                          <a:solidFill>
                            <a:srgbClr val="008000"/>
                          </a:solidFill>
                        </a:rPr>
                        <a:t>ongoing</a:t>
                      </a:r>
                      <a:r>
                        <a:rPr lang="is-IS" sz="1200" b="1" i="1" dirty="0" smtClean="0">
                          <a:solidFill>
                            <a:srgbClr val="008000"/>
                          </a:solidFill>
                        </a:rPr>
                        <a:t>…</a:t>
                      </a:r>
                      <a:endParaRPr lang="en-US" sz="1200" b="1" i="1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CR001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smtClean="0"/>
                        <a:t>practice</a:t>
                      </a:r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OK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OK </a:t>
                      </a:r>
                      <a:r>
                        <a:rPr lang="en-US" sz="1200" b="1" baseline="30000" dirty="0" smtClean="0">
                          <a:solidFill>
                            <a:srgbClr val="008000"/>
                          </a:solidFill>
                        </a:rPr>
                        <a:t>1</a:t>
                      </a:r>
                      <a:endParaRPr lang="en-US" sz="1200" b="1" baseline="30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OK</a:t>
                      </a:r>
                      <a:endParaRPr lang="en-US" sz="1200" b="1" dirty="0" smtClean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CA1100"/>
                          </a:solidFill>
                        </a:rPr>
                        <a:t>on </a:t>
                      </a:r>
                      <a:r>
                        <a:rPr lang="en-US" sz="1200" dirty="0" smtClean="0">
                          <a:solidFill>
                            <a:srgbClr val="CA1100"/>
                          </a:solidFill>
                        </a:rPr>
                        <a:t>hold</a:t>
                      </a:r>
                      <a:endParaRPr lang="en-US" sz="1200" b="1" dirty="0">
                        <a:solidFill>
                          <a:srgbClr val="CA11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>
                          <a:solidFill>
                            <a:srgbClr val="CA1100"/>
                          </a:solidFill>
                        </a:rPr>
                        <a:t>missing</a:t>
                      </a:r>
                      <a:endParaRPr lang="en-US" sz="1200" b="0" i="1" dirty="0">
                        <a:solidFill>
                          <a:srgbClr val="CA11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Sept</a:t>
                      </a:r>
                      <a:r>
                        <a:rPr lang="en-US" sz="1200" i="1" baseline="0" dirty="0" smtClean="0"/>
                        <a:t> 2016</a:t>
                      </a:r>
                      <a:endParaRPr lang="en-US" sz="1200" i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CR002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smtClean="0"/>
                        <a:t>practice</a:t>
                      </a: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OK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OK </a:t>
                      </a:r>
                      <a:r>
                        <a:rPr lang="en-US" sz="1200" b="1" baseline="30000" dirty="0" smtClean="0">
                          <a:solidFill>
                            <a:srgbClr val="008000"/>
                          </a:solidFill>
                        </a:rPr>
                        <a:t>1</a:t>
                      </a:r>
                      <a:endParaRPr lang="en-US" sz="1200" b="1" baseline="30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>
                          <a:solidFill>
                            <a:schemeClr val="accent3"/>
                          </a:solidFill>
                        </a:rPr>
                        <a:t>on </a:t>
                      </a:r>
                      <a:r>
                        <a:rPr lang="en-US" sz="1200" i="1" dirty="0" smtClean="0">
                          <a:solidFill>
                            <a:schemeClr val="accent3"/>
                          </a:solidFill>
                        </a:rPr>
                        <a:t>hold</a:t>
                      </a:r>
                      <a:endParaRPr lang="en-US" sz="1200" b="1" i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Sept 2016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CR003 </a:t>
                      </a:r>
                      <a:r>
                        <a:rPr lang="en-US" sz="1200" dirty="0" smtClean="0"/>
                        <a:t>proto</a:t>
                      </a:r>
                      <a:r>
                        <a:rPr lang="en-US" sz="1200" baseline="0" dirty="0" smtClean="0"/>
                        <a:t>_1</a:t>
                      </a:r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OK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OK </a:t>
                      </a:r>
                      <a:r>
                        <a:rPr lang="en-US" sz="1200" b="1" baseline="30000" dirty="0" smtClean="0">
                          <a:solidFill>
                            <a:srgbClr val="008000"/>
                          </a:solidFill>
                        </a:rPr>
                        <a:t>1</a:t>
                      </a:r>
                      <a:endParaRPr lang="en-US" sz="1200" b="1" baseline="30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>
                          <a:solidFill>
                            <a:schemeClr val="accent3"/>
                          </a:solidFill>
                        </a:rPr>
                        <a:t>on hold</a:t>
                      </a:r>
                      <a:endParaRPr lang="en-US" sz="1200" b="1" i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Nov 2016</a:t>
                      </a:r>
                      <a:endParaRPr lang="en-US" sz="1200" b="0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CR004 </a:t>
                      </a:r>
                      <a:r>
                        <a:rPr lang="en-US" sz="1200" dirty="0" smtClean="0"/>
                        <a:t>proto</a:t>
                      </a:r>
                      <a:r>
                        <a:rPr lang="en-US" sz="1200" baseline="0" dirty="0" smtClean="0"/>
                        <a:t>_2</a:t>
                      </a: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OK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OK </a:t>
                      </a:r>
                      <a:r>
                        <a:rPr lang="en-US" sz="1200" b="1" baseline="30000" dirty="0" smtClean="0">
                          <a:solidFill>
                            <a:srgbClr val="008000"/>
                          </a:solidFill>
                        </a:rPr>
                        <a:t>1</a:t>
                      </a:r>
                      <a:endParaRPr lang="en-US" sz="1200" b="1" baseline="30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Nov 2016</a:t>
                      </a:r>
                      <a:endParaRPr lang="en-US" sz="1200" b="0" i="1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CR005 </a:t>
                      </a:r>
                      <a:r>
                        <a:rPr lang="en-US" sz="1200" dirty="0" smtClean="0"/>
                        <a:t>proto</a:t>
                      </a:r>
                      <a:r>
                        <a:rPr lang="en-US" sz="1200" baseline="0" dirty="0" smtClean="0"/>
                        <a:t>_3</a:t>
                      </a: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OK</a:t>
                      </a:r>
                      <a:endParaRPr lang="en-US" sz="1200" b="1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1" dirty="0" smtClean="0"/>
                        <a:t>Jan 2017</a:t>
                      </a:r>
                      <a:endParaRPr lang="en-US" sz="1200" b="0" i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CR006 </a:t>
                      </a:r>
                      <a:r>
                        <a:rPr lang="en-US" sz="1200" dirty="0" smtClean="0"/>
                        <a:t>proto_4</a:t>
                      </a:r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parts missing </a:t>
                      </a:r>
                      <a:r>
                        <a:rPr lang="en-US" sz="1200" i="1" baseline="300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4</a:t>
                      </a:r>
                      <a:endParaRPr lang="en-US" sz="1200" b="0" i="1" baseline="30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1" dirty="0" smtClean="0"/>
                        <a:t>Jan 2017</a:t>
                      </a:r>
                      <a:endParaRPr lang="en-US" sz="1200" b="0" i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CR007 </a:t>
                      </a:r>
                      <a:r>
                        <a:rPr lang="en-US" sz="1200" dirty="0" smtClean="0"/>
                        <a:t>(spare)</a:t>
                      </a:r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parts missing </a:t>
                      </a:r>
                      <a:r>
                        <a:rPr lang="en-US" sz="1200" i="1" baseline="300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4</a:t>
                      </a:r>
                      <a:endParaRPr lang="en-US" sz="1200" b="0" i="1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34962" y="4011910"/>
            <a:ext cx="41418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baseline="30000" dirty="0" smtClean="0"/>
              <a:t>1</a:t>
            </a:r>
            <a:r>
              <a:rPr lang="en-US" sz="1100" i="1" dirty="0" smtClean="0"/>
              <a:t> Minor insulation damage during winding process. Coil usable.</a:t>
            </a:r>
          </a:p>
          <a:p>
            <a:r>
              <a:rPr lang="en-US" sz="1100" i="1" baseline="30000" dirty="0" smtClean="0"/>
              <a:t>2</a:t>
            </a:r>
            <a:r>
              <a:rPr lang="en-US" sz="1100" i="1" dirty="0" smtClean="0"/>
              <a:t> Important damage to insulation (dummy coil)</a:t>
            </a:r>
          </a:p>
          <a:p>
            <a:r>
              <a:rPr lang="en-US" sz="1100" i="1" baseline="30000" dirty="0" smtClean="0"/>
              <a:t>3</a:t>
            </a:r>
            <a:r>
              <a:rPr lang="en-US" sz="1100" i="1" dirty="0" smtClean="0"/>
              <a:t> Splice not according to latest design (dummy coil)</a:t>
            </a:r>
          </a:p>
          <a:p>
            <a:r>
              <a:rPr lang="en-US" sz="1100" i="1" baseline="30000" dirty="0" smtClean="0"/>
              <a:t>4</a:t>
            </a:r>
            <a:r>
              <a:rPr lang="en-US" sz="1100" i="1" dirty="0" smtClean="0"/>
              <a:t> delivery expected in May 2016</a:t>
            </a:r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429104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8074800" cy="368022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 brief overview of what is currently used to build the prototype collared coils</a:t>
            </a:r>
          </a:p>
          <a:p>
            <a:r>
              <a:rPr lang="en-US" sz="1800" dirty="0" smtClean="0"/>
              <a:t>Prototype coils are almost identical to short model, ”just longer”. </a:t>
            </a:r>
          </a:p>
          <a:p>
            <a:r>
              <a:rPr lang="en-US" sz="1800" dirty="0" smtClean="0"/>
              <a:t>No re-optimization, no change of cross-section</a:t>
            </a:r>
          </a:p>
          <a:p>
            <a:r>
              <a:rPr lang="en-US" sz="1800" dirty="0" smtClean="0"/>
              <a:t>An important difference is the embedded (impregnated) quench heater system that will be discussed in talks later during this review</a:t>
            </a:r>
          </a:p>
          <a:p>
            <a:endParaRPr lang="en-US" sz="1800" dirty="0"/>
          </a:p>
          <a:p>
            <a:r>
              <a:rPr lang="en-US" sz="1800" dirty="0" smtClean="0"/>
              <a:t>New FE models and better understanding of the coil properties</a:t>
            </a:r>
          </a:p>
          <a:p>
            <a:r>
              <a:rPr lang="en-US" sz="1800" dirty="0" smtClean="0"/>
              <a:t>Good progress both in the long coil design and construction 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TE-MSC-LMF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1067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TE-MSC-LMF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5246557" y="4002374"/>
            <a:ext cx="2954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70C0"/>
                </a:solidFill>
              </a:rPr>
              <a:t>Hereafter, back up slides</a:t>
            </a:r>
            <a:r>
              <a:rPr lang="is-IS" i="1" dirty="0" smtClean="0">
                <a:solidFill>
                  <a:srgbClr val="0070C0"/>
                </a:solidFill>
              </a:rPr>
              <a:t>…</a:t>
            </a:r>
            <a:endParaRPr lang="en-US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806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611560" y="987574"/>
            <a:ext cx="3275125" cy="3384376"/>
            <a:chOff x="125285" y="1167597"/>
            <a:chExt cx="4557642" cy="4709675"/>
          </a:xfrm>
        </p:grpSpPr>
        <p:pic>
          <p:nvPicPr>
            <p:cNvPr id="22" name="Picture 21" descr="Coil cut1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5285" y="1167597"/>
              <a:ext cx="4216752" cy="4709675"/>
            </a:xfrm>
            <a:prstGeom prst="rect">
              <a:avLst/>
            </a:prstGeom>
          </p:spPr>
        </p:pic>
        <p:cxnSp>
          <p:nvCxnSpPr>
            <p:cNvPr id="23" name="Straight Connector 22"/>
            <p:cNvCxnSpPr/>
            <p:nvPr/>
          </p:nvCxnSpPr>
          <p:spPr>
            <a:xfrm flipV="1">
              <a:off x="2339752" y="2276872"/>
              <a:ext cx="288032" cy="360040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555776" y="2060848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6</a:t>
              </a:r>
            </a:p>
          </p:txBody>
        </p:sp>
        <p:cxnSp>
          <p:nvCxnSpPr>
            <p:cNvPr id="25" name="Straight Connector 24"/>
            <p:cNvCxnSpPr/>
            <p:nvPr/>
          </p:nvCxnSpPr>
          <p:spPr>
            <a:xfrm flipV="1">
              <a:off x="3077613" y="3501008"/>
              <a:ext cx="288032" cy="360040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293637" y="328498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4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 flipV="1">
              <a:off x="3365645" y="3903901"/>
              <a:ext cx="360040" cy="432048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3653677" y="3687877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3</a:t>
              </a:r>
            </a:p>
          </p:txBody>
        </p:sp>
        <p:cxnSp>
          <p:nvCxnSpPr>
            <p:cNvPr id="29" name="Straight Connector 28"/>
            <p:cNvCxnSpPr/>
            <p:nvPr/>
          </p:nvCxnSpPr>
          <p:spPr>
            <a:xfrm flipV="1">
              <a:off x="3797693" y="4191933"/>
              <a:ext cx="288032" cy="360040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4013717" y="3975909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</a:t>
              </a:r>
              <a:endParaRPr lang="en-US" sz="1200" dirty="0"/>
            </a:p>
          </p:txBody>
        </p:sp>
        <p:cxnSp>
          <p:nvCxnSpPr>
            <p:cNvPr id="31" name="Straight Connector 30"/>
            <p:cNvCxnSpPr/>
            <p:nvPr/>
          </p:nvCxnSpPr>
          <p:spPr>
            <a:xfrm flipV="1">
              <a:off x="2717573" y="2895789"/>
              <a:ext cx="288032" cy="360040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933597" y="2679765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5</a:t>
              </a:r>
              <a:endParaRPr lang="en-US" sz="1200" dirty="0"/>
            </a:p>
          </p:txBody>
        </p:sp>
        <p:cxnSp>
          <p:nvCxnSpPr>
            <p:cNvPr id="33" name="Straight Connector 32"/>
            <p:cNvCxnSpPr/>
            <p:nvPr/>
          </p:nvCxnSpPr>
          <p:spPr>
            <a:xfrm flipV="1">
              <a:off x="4301749" y="5062504"/>
              <a:ext cx="198243" cy="42853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4412676" y="4925860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</a:t>
              </a:r>
            </a:p>
          </p:txBody>
        </p:sp>
        <p:cxnSp>
          <p:nvCxnSpPr>
            <p:cNvPr id="35" name="Straight Connector 34"/>
            <p:cNvCxnSpPr/>
            <p:nvPr/>
          </p:nvCxnSpPr>
          <p:spPr>
            <a:xfrm flipH="1">
              <a:off x="888252" y="3102980"/>
              <a:ext cx="360040" cy="288032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683568" y="328498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7</a:t>
              </a:r>
            </a:p>
          </p:txBody>
        </p:sp>
      </p:grp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11T Dipole Coils: Naming conventions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TE-MSC-LMF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2720230"/>
            <a:ext cx="1467652" cy="98506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79072" y="3705294"/>
            <a:ext cx="19832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Nb</a:t>
            </a:r>
            <a:r>
              <a:rPr lang="en-US" sz="1400" u="sng" baseline="-25000" dirty="0" smtClean="0"/>
              <a:t>3</a:t>
            </a:r>
            <a:r>
              <a:rPr lang="en-US" sz="1400" u="sng" dirty="0" smtClean="0"/>
              <a:t>Sn Cable, mica insulation, Glass Sleeved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843808" y="827296"/>
            <a:ext cx="410445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1400" dirty="0" smtClean="0"/>
              <a:t>Mid</a:t>
            </a:r>
            <a:r>
              <a:rPr lang="en-US" sz="1400" dirty="0"/>
              <a:t>-Plane</a:t>
            </a:r>
          </a:p>
          <a:p>
            <a:pPr marL="342900" indent="-342900">
              <a:buFontTx/>
              <a:buAutoNum type="arabicPeriod"/>
            </a:pPr>
            <a:r>
              <a:rPr lang="en-US" sz="1400" dirty="0"/>
              <a:t>Filler </a:t>
            </a:r>
            <a:r>
              <a:rPr lang="en-US" sz="1400" dirty="0" smtClean="0"/>
              <a:t>Wedge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Loading Plate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Key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SLS Spacer w/Flex Legs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Saddle with integrated splice block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Nb</a:t>
            </a:r>
            <a:r>
              <a:rPr lang="en-US" sz="1400" baseline="-25000" dirty="0" smtClean="0"/>
              <a:t>3</a:t>
            </a:r>
            <a:r>
              <a:rPr lang="en-US" sz="1400" dirty="0" smtClean="0"/>
              <a:t>Sn / </a:t>
            </a:r>
            <a:r>
              <a:rPr lang="en-US" sz="1400" dirty="0" err="1" smtClean="0"/>
              <a:t>Nb</a:t>
            </a:r>
            <a:r>
              <a:rPr lang="en-US" sz="1400" dirty="0" smtClean="0"/>
              <a:t>-Ti Splice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4508" b="94301" l="55363" r="99796">
                        <a14:foregroundMark x1="66292" y1="16580" x2="66292" y2="165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0918" t="12425"/>
          <a:stretch/>
        </p:blipFill>
        <p:spPr>
          <a:xfrm>
            <a:off x="5835598" y="548680"/>
            <a:ext cx="3059832" cy="3226475"/>
          </a:xfrm>
          <a:prstGeom prst="rect">
            <a:avLst/>
          </a:prstGeom>
        </p:spPr>
      </p:pic>
      <p:cxnSp>
        <p:nvCxnSpPr>
          <p:cNvPr id="54" name="Straight Connector 53"/>
          <p:cNvCxnSpPr/>
          <p:nvPr/>
        </p:nvCxnSpPr>
        <p:spPr>
          <a:xfrm flipH="1">
            <a:off x="6948264" y="3284984"/>
            <a:ext cx="432048" cy="72008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732240" y="3212976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</a:t>
            </a:r>
            <a:endParaRPr lang="en-US" sz="1200" dirty="0"/>
          </a:p>
        </p:txBody>
      </p:sp>
      <p:sp>
        <p:nvSpPr>
          <p:cNvPr id="56" name="TextBox 55"/>
          <p:cNvSpPr txBox="1"/>
          <p:nvPr/>
        </p:nvSpPr>
        <p:spPr>
          <a:xfrm>
            <a:off x="7596336" y="548680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</a:t>
            </a:r>
          </a:p>
        </p:txBody>
      </p:sp>
      <p:cxnSp>
        <p:nvCxnSpPr>
          <p:cNvPr id="57" name="Straight Connector 56"/>
          <p:cNvCxnSpPr/>
          <p:nvPr/>
        </p:nvCxnSpPr>
        <p:spPr>
          <a:xfrm flipV="1">
            <a:off x="6948264" y="692696"/>
            <a:ext cx="648072" cy="360040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5940152" y="1412776"/>
            <a:ext cx="432048" cy="72008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724128" y="1340768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</a:t>
            </a:r>
            <a:endParaRPr lang="en-US" sz="1200" dirty="0"/>
          </a:p>
        </p:txBody>
      </p:sp>
      <p:cxnSp>
        <p:nvCxnSpPr>
          <p:cNvPr id="60" name="Straight Connector 59"/>
          <p:cNvCxnSpPr>
            <a:endCxn id="61" idx="3"/>
          </p:cNvCxnSpPr>
          <p:nvPr/>
        </p:nvCxnSpPr>
        <p:spPr>
          <a:xfrm flipH="1">
            <a:off x="6642451" y="1916832"/>
            <a:ext cx="737861" cy="642556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6372200" y="2420888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</a:t>
            </a:r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6721745" y="2585896"/>
            <a:ext cx="233806" cy="216024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516216" y="2708920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</a:t>
            </a:r>
            <a:endParaRPr lang="en-US" sz="1200" dirty="0"/>
          </a:p>
        </p:txBody>
      </p:sp>
      <p:cxnSp>
        <p:nvCxnSpPr>
          <p:cNvPr id="64" name="Straight Connector 63"/>
          <p:cNvCxnSpPr/>
          <p:nvPr/>
        </p:nvCxnSpPr>
        <p:spPr>
          <a:xfrm flipV="1">
            <a:off x="7812360" y="1052736"/>
            <a:ext cx="360040" cy="216024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8100392" y="836712"/>
            <a:ext cx="2359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</a:t>
            </a:r>
            <a:endParaRPr lang="en-US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5014543" y="3346995"/>
            <a:ext cx="332181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/>
            </a:pPr>
            <a:r>
              <a:rPr lang="en-US" sz="1400" dirty="0" smtClean="0"/>
              <a:t>Insulated cable</a:t>
            </a:r>
          </a:p>
          <a:p>
            <a:pPr marL="342900" indent="-342900">
              <a:buFont typeface="+mj-lt"/>
              <a:buAutoNum type="alphaLcPeriod"/>
            </a:pPr>
            <a:r>
              <a:rPr lang="en-US" sz="1400" dirty="0" smtClean="0"/>
              <a:t>Filler Wedge</a:t>
            </a:r>
          </a:p>
          <a:p>
            <a:pPr marL="342900" indent="-342900">
              <a:buFont typeface="+mj-lt"/>
              <a:buAutoNum type="alphaLcPeriod"/>
            </a:pPr>
            <a:r>
              <a:rPr lang="en-US" sz="1400" dirty="0" smtClean="0"/>
              <a:t>Loading plate</a:t>
            </a:r>
            <a:endParaRPr lang="en-US" sz="1400" dirty="0"/>
          </a:p>
          <a:p>
            <a:pPr marL="342900" indent="-342900">
              <a:buFont typeface="+mj-lt"/>
              <a:buAutoNum type="alphaLcPeriod"/>
            </a:pPr>
            <a:r>
              <a:rPr lang="en-US" sz="1400" dirty="0" smtClean="0"/>
              <a:t>Inter-layer</a:t>
            </a:r>
          </a:p>
          <a:p>
            <a:pPr marL="342900" indent="-342900">
              <a:buFont typeface="+mj-lt"/>
              <a:buAutoNum type="alphaLcPeriod"/>
            </a:pPr>
            <a:r>
              <a:rPr lang="en-US" sz="1400" dirty="0" smtClean="0"/>
              <a:t>Inner ground wrap</a:t>
            </a:r>
          </a:p>
          <a:p>
            <a:pPr marL="342900" indent="-342900">
              <a:buFont typeface="+mj-lt"/>
              <a:buAutoNum type="alphaLcPeriod"/>
            </a:pPr>
            <a:r>
              <a:rPr lang="en-US" sz="1400" dirty="0" smtClean="0"/>
              <a:t>Outer ground wrap </a:t>
            </a:r>
            <a:r>
              <a:rPr lang="en-US" sz="1400" u="sng" dirty="0" smtClean="0"/>
              <a:t>(prototype variant: including quench heaters)</a:t>
            </a:r>
            <a:endParaRPr lang="en-US" sz="1400" u="sng" dirty="0"/>
          </a:p>
        </p:txBody>
      </p:sp>
    </p:spTree>
    <p:extLst>
      <p:ext uri="{BB962C8B-B14F-4D97-AF65-F5344CB8AC3E}">
        <p14:creationId xmlns:p14="http://schemas.microsoft.com/office/powerpoint/2010/main" val="306615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TE-MSC-LMF 2016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5000" y="4147158"/>
            <a:ext cx="1492350" cy="60228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smtClean="0"/>
              <a:t>Ongoing work for FE Material Input Data and Model Validation</a:t>
            </a:r>
            <a:endParaRPr lang="en-GB" sz="2000" dirty="0"/>
          </a:p>
        </p:txBody>
      </p:sp>
      <p:grpSp>
        <p:nvGrpSpPr>
          <p:cNvPr id="6" name="Group 5"/>
          <p:cNvGrpSpPr/>
          <p:nvPr/>
        </p:nvGrpSpPr>
        <p:grpSpPr>
          <a:xfrm>
            <a:off x="1245482" y="692471"/>
            <a:ext cx="1045352" cy="1489355"/>
            <a:chOff x="323214" y="2041929"/>
            <a:chExt cx="1959538" cy="3088992"/>
          </a:xfrm>
        </p:grpSpPr>
        <p:grpSp>
          <p:nvGrpSpPr>
            <p:cNvPr id="7" name="Group 6"/>
            <p:cNvGrpSpPr/>
            <p:nvPr/>
          </p:nvGrpSpPr>
          <p:grpSpPr>
            <a:xfrm>
              <a:off x="323214" y="2224405"/>
              <a:ext cx="1959538" cy="2906516"/>
              <a:chOff x="1516278" y="996434"/>
              <a:chExt cx="1959538" cy="2919663"/>
            </a:xfrm>
          </p:grpSpPr>
          <p:pic>
            <p:nvPicPr>
              <p:cNvPr id="9" name="Picture 3" descr="\\cern.ch\dfs\Users\m\midaly\Documents\Fellow\10-stack Image Small.bmp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16278" y="1571625"/>
                <a:ext cx="1639586" cy="18383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0" name="Straight Arrow Connector 9"/>
              <p:cNvCxnSpPr/>
              <p:nvPr/>
            </p:nvCxnSpPr>
            <p:spPr>
              <a:xfrm>
                <a:off x="2257425" y="1181100"/>
                <a:ext cx="0" cy="942975"/>
              </a:xfrm>
              <a:prstGeom prst="straightConnector1">
                <a:avLst/>
              </a:prstGeom>
              <a:ln w="38100">
                <a:solidFill>
                  <a:schemeClr val="bg2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H="1">
                <a:off x="2631990" y="2838450"/>
                <a:ext cx="435060" cy="0"/>
              </a:xfrm>
              <a:prstGeom prst="straightConnector1">
                <a:avLst/>
              </a:prstGeom>
              <a:ln w="38100">
                <a:solidFill>
                  <a:schemeClr val="bg2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V="1">
                <a:off x="1816057" y="2838450"/>
                <a:ext cx="234908" cy="495300"/>
              </a:xfrm>
              <a:prstGeom prst="straightConnector1">
                <a:avLst/>
              </a:prstGeom>
              <a:ln w="38100">
                <a:solidFill>
                  <a:schemeClr val="bg2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flipH="1">
                <a:off x="2670090" y="1140618"/>
                <a:ext cx="225510" cy="500063"/>
              </a:xfrm>
              <a:prstGeom prst="straightConnector1">
                <a:avLst/>
              </a:prstGeom>
              <a:ln w="38100">
                <a:solidFill>
                  <a:schemeClr val="bg2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1748445" y="3146620"/>
                <a:ext cx="484966" cy="7694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1</a:t>
                </a:r>
                <a:endPara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990850" y="2653785"/>
                <a:ext cx="484966" cy="7694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2</a:t>
                </a:r>
                <a:endPara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208193" y="996434"/>
                <a:ext cx="484966" cy="7694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3</a:t>
                </a:r>
                <a:endPara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531308" y="2041929"/>
              <a:ext cx="484966" cy="766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1</a:t>
              </a:r>
              <a:endParaRPr lang="en-GB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51742"/>
              </p:ext>
            </p:extLst>
          </p:nvPr>
        </p:nvGraphicFramePr>
        <p:xfrm>
          <a:off x="4067936" y="880452"/>
          <a:ext cx="4896486" cy="103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05896"/>
                <a:gridCol w="1976705"/>
                <a:gridCol w="1013885"/>
              </a:tblGrid>
              <a:tr h="34756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Experimental Test</a:t>
                      </a:r>
                      <a:endParaRPr lang="en-GB" sz="9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Results</a:t>
                      </a:r>
                      <a:endParaRPr lang="en-GB" sz="9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Temp</a:t>
                      </a:r>
                      <a:endParaRPr lang="en-GB" sz="900" dirty="0"/>
                    </a:p>
                  </a:txBody>
                  <a:tcPr marT="34290" marB="34290"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Compression</a:t>
                      </a:r>
                      <a:endParaRPr lang="en-GB" sz="9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E-modulus (E), Poisson’s ratio (</a:t>
                      </a:r>
                      <a:r>
                        <a:rPr lang="el-GR" sz="900" i="1" dirty="0" smtClean="0"/>
                        <a:t>ν</a:t>
                      </a:r>
                      <a:r>
                        <a:rPr lang="en-GB" sz="900" dirty="0" smtClean="0"/>
                        <a:t>),</a:t>
                      </a:r>
                      <a:r>
                        <a:rPr lang="el-GR" sz="900" dirty="0" smtClean="0"/>
                        <a:t> σ</a:t>
                      </a:r>
                      <a:r>
                        <a:rPr lang="en-GB" sz="900" dirty="0" smtClean="0"/>
                        <a:t>, </a:t>
                      </a:r>
                      <a:r>
                        <a:rPr lang="el-GR" sz="900" dirty="0" smtClean="0"/>
                        <a:t>ε</a:t>
                      </a:r>
                      <a:endParaRPr lang="en-GB" sz="900" dirty="0" smtClean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RT </a:t>
                      </a:r>
                    </a:p>
                    <a:p>
                      <a:pPr algn="ctr"/>
                      <a:r>
                        <a:rPr lang="en-GB" sz="900" dirty="0" smtClean="0"/>
                        <a:t>77 K 4.2 K</a:t>
                      </a:r>
                      <a:endParaRPr lang="en-GB" sz="900" dirty="0"/>
                    </a:p>
                  </a:txBody>
                  <a:tcPr marT="34290" marB="34290"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Tension</a:t>
                      </a:r>
                      <a:endParaRPr lang="en-GB" sz="9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Longitudinal </a:t>
                      </a:r>
                    </a:p>
                    <a:p>
                      <a:pPr algn="ctr"/>
                      <a:r>
                        <a:rPr lang="en-GB" sz="900" dirty="0" smtClean="0"/>
                        <a:t>E-modulus (</a:t>
                      </a:r>
                      <a:r>
                        <a:rPr lang="en-GB" sz="900" b="1" dirty="0" smtClean="0"/>
                        <a:t>E</a:t>
                      </a:r>
                      <a:r>
                        <a:rPr lang="en-GB" sz="900" b="1" baseline="-25000" dirty="0" smtClean="0"/>
                        <a:t>11T</a:t>
                      </a:r>
                      <a:r>
                        <a:rPr lang="en-GB" sz="900" dirty="0" smtClean="0"/>
                        <a:t>)</a:t>
                      </a:r>
                      <a:endParaRPr lang="en-GB" sz="9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RT </a:t>
                      </a:r>
                    </a:p>
                    <a:p>
                      <a:pPr algn="ctr"/>
                      <a:r>
                        <a:rPr lang="en-GB" sz="900" dirty="0" smtClean="0"/>
                        <a:t>77 K 4.2 K</a:t>
                      </a:r>
                    </a:p>
                  </a:txBody>
                  <a:tcPr marT="34290" marB="34290" anchor="ctr"/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5870001"/>
              </p:ext>
            </p:extLst>
          </p:nvPr>
        </p:nvGraphicFramePr>
        <p:xfrm>
          <a:off x="3247818" y="1962634"/>
          <a:ext cx="5716604" cy="1728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786"/>
                <a:gridCol w="1181086"/>
                <a:gridCol w="917057"/>
                <a:gridCol w="819150"/>
                <a:gridCol w="657225"/>
                <a:gridCol w="741553"/>
                <a:gridCol w="896747"/>
              </a:tblGrid>
              <a:tr h="243000">
                <a:tc gridSpan="5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Sample Type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Results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Temp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/>
                </a:tc>
              </a:tr>
              <a:tr h="194310">
                <a:tc rowSpan="5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Material Characterisation</a:t>
                      </a:r>
                      <a:endParaRPr lang="en-GB" sz="800" b="1" dirty="0"/>
                    </a:p>
                  </a:txBody>
                  <a:tcPr marT="34290" marB="34290"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Epoxy</a:t>
                      </a:r>
                      <a:endParaRPr lang="en-GB" sz="8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 smtClean="0"/>
                        <a:t>Fiber</a:t>
                      </a:r>
                      <a:r>
                        <a:rPr lang="en-GB" sz="800" dirty="0" smtClean="0"/>
                        <a:t> Glass</a:t>
                      </a:r>
                      <a:endParaRPr lang="en-GB" sz="8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 smtClean="0"/>
                    </a:p>
                  </a:txBody>
                  <a:tcPr marT="34290" marB="34290" anchor="ctr"/>
                </a:tc>
                <a:tc row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err="1" smtClean="0"/>
                        <a:t>E</a:t>
                      </a:r>
                      <a:r>
                        <a:rPr lang="en-GB" sz="800" baseline="-25000" dirty="0" err="1" smtClean="0"/>
                        <a:t>ij</a:t>
                      </a:r>
                      <a:r>
                        <a:rPr lang="en-GB" sz="800" baseline="0" dirty="0" smtClean="0"/>
                        <a:t>,</a:t>
                      </a:r>
                      <a:r>
                        <a:rPr lang="en-GB" sz="800" dirty="0" smtClean="0"/>
                        <a:t> </a:t>
                      </a:r>
                      <a:r>
                        <a:rPr lang="el-GR" sz="800" dirty="0" smtClean="0"/>
                        <a:t>ν</a:t>
                      </a:r>
                      <a:r>
                        <a:rPr lang="en-GB" sz="800" baseline="-25000" dirty="0" err="1" smtClean="0"/>
                        <a:t>ij</a:t>
                      </a:r>
                      <a:r>
                        <a:rPr lang="en-GB" sz="800" dirty="0" smtClean="0"/>
                        <a:t>,</a:t>
                      </a:r>
                      <a:r>
                        <a:rPr lang="el-GR" sz="800" dirty="0" smtClean="0"/>
                        <a:t> σ</a:t>
                      </a:r>
                      <a:r>
                        <a:rPr lang="en-GB" sz="800" baseline="-25000" dirty="0" err="1" smtClean="0"/>
                        <a:t>ij</a:t>
                      </a:r>
                      <a:r>
                        <a:rPr lang="en-GB" sz="800" dirty="0" smtClean="0"/>
                        <a:t>, </a:t>
                      </a:r>
                      <a:r>
                        <a:rPr lang="el-GR" sz="800" dirty="0" smtClean="0"/>
                        <a:t>ε</a:t>
                      </a:r>
                      <a:r>
                        <a:rPr lang="en-GB" sz="800" baseline="-25000" dirty="0" err="1" smtClean="0"/>
                        <a:t>ij</a:t>
                      </a:r>
                      <a:endParaRPr lang="en-GB" sz="800" baseline="-250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/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RT </a:t>
                      </a:r>
                    </a:p>
                    <a:p>
                      <a:pPr algn="ctr"/>
                      <a:r>
                        <a:rPr lang="en-GB" sz="800" dirty="0" smtClean="0"/>
                        <a:t>77 K</a:t>
                      </a:r>
                    </a:p>
                    <a:p>
                      <a:pPr algn="ctr"/>
                      <a:r>
                        <a:rPr lang="en-GB" sz="800" dirty="0" smtClean="0"/>
                        <a:t>4.2 K</a:t>
                      </a:r>
                      <a:endParaRPr lang="en-GB" sz="800" b="1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/>
                </a:tc>
              </a:tr>
              <a:tr h="19431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Epoxy</a:t>
                      </a:r>
                      <a:endParaRPr lang="en-GB" sz="8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 smtClean="0"/>
                        <a:t>Fiber</a:t>
                      </a:r>
                      <a:r>
                        <a:rPr lang="en-GB" sz="800" dirty="0" smtClean="0"/>
                        <a:t> Glass</a:t>
                      </a:r>
                      <a:endParaRPr lang="en-GB" sz="8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Mica</a:t>
                      </a:r>
                      <a:endParaRPr lang="en-GB" sz="8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 smtClean="0"/>
                    </a:p>
                  </a:txBody>
                  <a:tcPr marT="34290" marB="3429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 smtClean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</a:tr>
              <a:tr h="19431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Reacted Cable</a:t>
                      </a:r>
                      <a:endParaRPr lang="en-GB" sz="8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Epoxy</a:t>
                      </a:r>
                      <a:endParaRPr lang="en-GB" sz="8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marT="34290" marB="3429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</a:tr>
              <a:tr h="19431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Reacted Cable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 smtClean="0"/>
                        <a:t>Fiber</a:t>
                      </a:r>
                      <a:r>
                        <a:rPr lang="en-GB" sz="800" dirty="0" smtClean="0"/>
                        <a:t> Glass</a:t>
                      </a:r>
                      <a:endParaRPr lang="en-GB" sz="8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Epoxy</a:t>
                      </a:r>
                      <a:endParaRPr lang="en-GB" sz="8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marT="34290" marB="3429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</a:tr>
              <a:tr h="19431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Reacted Cable</a:t>
                      </a:r>
                      <a:endParaRPr lang="en-GB" sz="8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 smtClean="0"/>
                        <a:t>Fiber</a:t>
                      </a:r>
                      <a:r>
                        <a:rPr lang="en-GB" sz="800" dirty="0" smtClean="0"/>
                        <a:t> Glass</a:t>
                      </a:r>
                      <a:endParaRPr lang="en-GB" sz="8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Mica</a:t>
                      </a:r>
                      <a:endParaRPr lang="en-GB" sz="8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Epoxy</a:t>
                      </a:r>
                    </a:p>
                  </a:txBody>
                  <a:tcPr marT="34290" marB="3429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</a:tr>
              <a:tr h="194310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800" kern="1200" dirty="0" smtClean="0"/>
                        <a:t>Height Effects</a:t>
                      </a:r>
                      <a:endParaRPr kumimoji="0" lang="en-GB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 anchor="ctr"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4-stack</a:t>
                      </a:r>
                      <a:endParaRPr lang="en-GB" sz="8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18-stack</a:t>
                      </a:r>
                      <a:endParaRPr lang="en-GB" sz="8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marT="34290" marB="3429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</a:tr>
              <a:tr h="320040"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GB" sz="800" kern="1200" dirty="0" smtClean="0"/>
                        <a:t>3-Point Bend Test </a:t>
                      </a:r>
                      <a:endParaRPr kumimoji="0" lang="en-GB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ASTM 198 D</a:t>
                      </a:r>
                      <a:endParaRPr lang="en-GB" sz="8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Long Stack</a:t>
                      </a:r>
                      <a:endParaRPr lang="en-GB" sz="8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aseline="0" dirty="0" err="1" smtClean="0"/>
                        <a:t>G</a:t>
                      </a:r>
                      <a:r>
                        <a:rPr lang="en-GB" sz="800" baseline="-25000" dirty="0" err="1" smtClean="0"/>
                        <a:t>ij</a:t>
                      </a:r>
                      <a:endParaRPr lang="en-GB" sz="800" b="1" baseline="-25000" dirty="0" smtClean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Content Placeholder 2"/>
          <p:cNvSpPr txBox="1">
            <a:spLocks/>
          </p:cNvSpPr>
          <p:nvPr/>
        </p:nvSpPr>
        <p:spPr>
          <a:xfrm>
            <a:off x="2724150" y="3813889"/>
            <a:ext cx="5981700" cy="737591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1400" smtClean="0"/>
              <a:t>Additional Experiments to determine the following:</a:t>
            </a:r>
          </a:p>
          <a:p>
            <a:pPr lvl="2"/>
            <a:r>
              <a:rPr lang="en-GB" sz="1200" smtClean="0"/>
              <a:t>Thermal Expansion Coefficients (ij)</a:t>
            </a:r>
          </a:p>
          <a:p>
            <a:pPr lvl="2"/>
            <a:r>
              <a:rPr lang="en-GB" sz="1200" smtClean="0"/>
              <a:t>MIIT’s (Tests at ≈400K)</a:t>
            </a:r>
          </a:p>
          <a:p>
            <a:pPr lvl="2"/>
            <a:r>
              <a:rPr lang="en-GB" sz="1200" smtClean="0"/>
              <a:t>Dielectric property degradation during compression</a:t>
            </a:r>
            <a:endParaRPr lang="en-GB" dirty="0" smtClean="0"/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1943422" y="2131238"/>
            <a:ext cx="711498" cy="745150"/>
            <a:chOff x="4577889" y="3272079"/>
            <a:chExt cx="1715515" cy="2395536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584196" y="3614491"/>
              <a:ext cx="1702901" cy="1715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Down Arrow 21"/>
            <p:cNvSpPr/>
            <p:nvPr/>
          </p:nvSpPr>
          <p:spPr>
            <a:xfrm>
              <a:off x="5302294" y="3272079"/>
              <a:ext cx="266700" cy="487932"/>
            </a:xfrm>
            <a:prstGeom prst="downArrow">
              <a:avLst/>
            </a:prstGeom>
            <a:gradFill>
              <a:gsLst>
                <a:gs pos="0">
                  <a:schemeClr val="tx1">
                    <a:lumMod val="20000"/>
                    <a:lumOff val="80000"/>
                  </a:schemeClr>
                </a:gs>
                <a:gs pos="25000">
                  <a:schemeClr val="bg2">
                    <a:lumMod val="60000"/>
                    <a:lumOff val="40000"/>
                  </a:schemeClr>
                </a:gs>
                <a:gs pos="38000">
                  <a:schemeClr val="bg2">
                    <a:lumMod val="75000"/>
                  </a:schemeClr>
                </a:gs>
                <a:gs pos="55000">
                  <a:schemeClr val="bg2">
                    <a:lumMod val="50000"/>
                  </a:schemeClr>
                </a:gs>
                <a:gs pos="80000">
                  <a:schemeClr val="bg2">
                    <a:lumMod val="75000"/>
                  </a:schemeClr>
                </a:gs>
                <a:gs pos="88000">
                  <a:schemeClr val="bg2">
                    <a:lumMod val="60000"/>
                    <a:lumOff val="40000"/>
                  </a:schemeClr>
                </a:gs>
                <a:gs pos="100000">
                  <a:schemeClr val="tx1">
                    <a:lumMod val="40000"/>
                    <a:lumOff val="6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Down Arrow 22"/>
            <p:cNvSpPr/>
            <p:nvPr/>
          </p:nvSpPr>
          <p:spPr>
            <a:xfrm rot="10800000">
              <a:off x="5302294" y="5179683"/>
              <a:ext cx="266700" cy="487932"/>
            </a:xfrm>
            <a:prstGeom prst="downArrow">
              <a:avLst/>
            </a:prstGeom>
            <a:gradFill>
              <a:gsLst>
                <a:gs pos="0">
                  <a:schemeClr val="tx1">
                    <a:lumMod val="20000"/>
                    <a:lumOff val="80000"/>
                  </a:schemeClr>
                </a:gs>
                <a:gs pos="25000">
                  <a:schemeClr val="bg2">
                    <a:lumMod val="60000"/>
                    <a:lumOff val="40000"/>
                  </a:schemeClr>
                </a:gs>
                <a:gs pos="38000">
                  <a:schemeClr val="bg2">
                    <a:lumMod val="75000"/>
                  </a:schemeClr>
                </a:gs>
                <a:gs pos="55000">
                  <a:schemeClr val="bg2">
                    <a:lumMod val="50000"/>
                  </a:schemeClr>
                </a:gs>
                <a:gs pos="80000">
                  <a:schemeClr val="bg2">
                    <a:lumMod val="75000"/>
                  </a:schemeClr>
                </a:gs>
                <a:gs pos="88000">
                  <a:schemeClr val="bg2">
                    <a:lumMod val="60000"/>
                    <a:lumOff val="40000"/>
                  </a:schemeClr>
                </a:gs>
                <a:gs pos="100000">
                  <a:schemeClr val="tx1">
                    <a:lumMod val="40000"/>
                    <a:lumOff val="6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20538" y="2052998"/>
            <a:ext cx="706268" cy="901631"/>
            <a:chOff x="546380" y="2916030"/>
            <a:chExt cx="854584" cy="1202175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80" y="3093973"/>
              <a:ext cx="854584" cy="860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Down Arrow 25"/>
            <p:cNvSpPr/>
            <p:nvPr/>
          </p:nvSpPr>
          <p:spPr>
            <a:xfrm>
              <a:off x="906751" y="2916030"/>
              <a:ext cx="133841" cy="244864"/>
            </a:xfrm>
            <a:prstGeom prst="downArrow">
              <a:avLst/>
            </a:prstGeom>
            <a:gradFill>
              <a:gsLst>
                <a:gs pos="0">
                  <a:schemeClr val="tx1">
                    <a:lumMod val="20000"/>
                    <a:lumOff val="80000"/>
                  </a:schemeClr>
                </a:gs>
                <a:gs pos="25000">
                  <a:schemeClr val="bg2">
                    <a:lumMod val="60000"/>
                    <a:lumOff val="40000"/>
                  </a:schemeClr>
                </a:gs>
                <a:gs pos="38000">
                  <a:schemeClr val="bg2">
                    <a:lumMod val="75000"/>
                  </a:schemeClr>
                </a:gs>
                <a:gs pos="55000">
                  <a:schemeClr val="bg2">
                    <a:lumMod val="50000"/>
                  </a:schemeClr>
                </a:gs>
                <a:gs pos="80000">
                  <a:schemeClr val="bg2">
                    <a:lumMod val="75000"/>
                  </a:schemeClr>
                </a:gs>
                <a:gs pos="88000">
                  <a:schemeClr val="bg2">
                    <a:lumMod val="60000"/>
                    <a:lumOff val="40000"/>
                  </a:schemeClr>
                </a:gs>
                <a:gs pos="100000">
                  <a:schemeClr val="tx1">
                    <a:lumMod val="40000"/>
                    <a:lumOff val="6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Down Arrow 26"/>
            <p:cNvSpPr/>
            <p:nvPr/>
          </p:nvSpPr>
          <p:spPr>
            <a:xfrm rot="10800000">
              <a:off x="906751" y="3873341"/>
              <a:ext cx="133841" cy="244864"/>
            </a:xfrm>
            <a:prstGeom prst="downArrow">
              <a:avLst/>
            </a:prstGeom>
            <a:gradFill>
              <a:gsLst>
                <a:gs pos="0">
                  <a:schemeClr val="tx1">
                    <a:lumMod val="20000"/>
                    <a:lumOff val="80000"/>
                  </a:schemeClr>
                </a:gs>
                <a:gs pos="25000">
                  <a:schemeClr val="bg2">
                    <a:lumMod val="60000"/>
                    <a:lumOff val="40000"/>
                  </a:schemeClr>
                </a:gs>
                <a:gs pos="38000">
                  <a:schemeClr val="bg2">
                    <a:lumMod val="75000"/>
                  </a:schemeClr>
                </a:gs>
                <a:gs pos="55000">
                  <a:schemeClr val="bg2">
                    <a:lumMod val="50000"/>
                  </a:schemeClr>
                </a:gs>
                <a:gs pos="80000">
                  <a:schemeClr val="bg2">
                    <a:lumMod val="75000"/>
                  </a:schemeClr>
                </a:gs>
                <a:gs pos="88000">
                  <a:schemeClr val="bg2">
                    <a:lumMod val="60000"/>
                    <a:lumOff val="40000"/>
                  </a:schemeClr>
                </a:gs>
                <a:gs pos="100000">
                  <a:schemeClr val="tx1">
                    <a:lumMod val="40000"/>
                    <a:lumOff val="6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288291" y="2977105"/>
            <a:ext cx="632569" cy="1160819"/>
            <a:chOff x="1256662" y="4148173"/>
            <a:chExt cx="695826" cy="1547759"/>
          </a:xfrm>
        </p:grpSpPr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62" y="4251791"/>
              <a:ext cx="695826" cy="119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Down Arrow 29"/>
            <p:cNvSpPr/>
            <p:nvPr/>
          </p:nvSpPr>
          <p:spPr>
            <a:xfrm>
              <a:off x="1525172" y="4148173"/>
              <a:ext cx="133841" cy="244864"/>
            </a:xfrm>
            <a:prstGeom prst="downArrow">
              <a:avLst/>
            </a:prstGeom>
            <a:gradFill>
              <a:gsLst>
                <a:gs pos="0">
                  <a:schemeClr val="tx1">
                    <a:lumMod val="20000"/>
                    <a:lumOff val="80000"/>
                  </a:schemeClr>
                </a:gs>
                <a:gs pos="25000">
                  <a:schemeClr val="bg2">
                    <a:lumMod val="60000"/>
                    <a:lumOff val="40000"/>
                  </a:schemeClr>
                </a:gs>
                <a:gs pos="38000">
                  <a:schemeClr val="bg2">
                    <a:lumMod val="75000"/>
                  </a:schemeClr>
                </a:gs>
                <a:gs pos="55000">
                  <a:schemeClr val="bg2">
                    <a:lumMod val="50000"/>
                  </a:schemeClr>
                </a:gs>
                <a:gs pos="80000">
                  <a:schemeClr val="bg2">
                    <a:lumMod val="75000"/>
                  </a:schemeClr>
                </a:gs>
                <a:gs pos="88000">
                  <a:schemeClr val="bg2">
                    <a:lumMod val="60000"/>
                    <a:lumOff val="40000"/>
                  </a:schemeClr>
                </a:gs>
                <a:gs pos="100000">
                  <a:schemeClr val="tx1">
                    <a:lumMod val="40000"/>
                    <a:lumOff val="6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Down Arrow 30"/>
            <p:cNvSpPr/>
            <p:nvPr/>
          </p:nvSpPr>
          <p:spPr>
            <a:xfrm rot="10800000">
              <a:off x="1515428" y="5451068"/>
              <a:ext cx="133841" cy="244864"/>
            </a:xfrm>
            <a:prstGeom prst="downArrow">
              <a:avLst/>
            </a:prstGeom>
            <a:gradFill>
              <a:gsLst>
                <a:gs pos="0">
                  <a:schemeClr val="tx1">
                    <a:lumMod val="20000"/>
                    <a:lumOff val="80000"/>
                  </a:schemeClr>
                </a:gs>
                <a:gs pos="25000">
                  <a:schemeClr val="bg2">
                    <a:lumMod val="60000"/>
                    <a:lumOff val="40000"/>
                  </a:schemeClr>
                </a:gs>
                <a:gs pos="38000">
                  <a:schemeClr val="bg2">
                    <a:lumMod val="75000"/>
                  </a:schemeClr>
                </a:gs>
                <a:gs pos="55000">
                  <a:schemeClr val="bg2">
                    <a:lumMod val="50000"/>
                  </a:schemeClr>
                </a:gs>
                <a:gs pos="80000">
                  <a:schemeClr val="bg2">
                    <a:lumMod val="75000"/>
                  </a:schemeClr>
                </a:gs>
                <a:gs pos="88000">
                  <a:schemeClr val="bg2">
                    <a:lumMod val="60000"/>
                    <a:lumOff val="40000"/>
                  </a:schemeClr>
                </a:gs>
                <a:gs pos="100000">
                  <a:schemeClr val="tx1">
                    <a:lumMod val="40000"/>
                    <a:lumOff val="6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771030" y="4545260"/>
            <a:ext cx="11778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smtClean="0"/>
              <a:t>Source: M. Daly</a:t>
            </a:r>
            <a:endParaRPr lang="en-US" sz="1050" i="1" dirty="0"/>
          </a:p>
        </p:txBody>
      </p:sp>
    </p:spTree>
    <p:extLst>
      <p:ext uri="{BB962C8B-B14F-4D97-AF65-F5344CB8AC3E}">
        <p14:creationId xmlns:p14="http://schemas.microsoft.com/office/powerpoint/2010/main" val="2908756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TE-MSC-LMF 2016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9552" y="249492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cap="small" smtClean="0"/>
              <a:t>Characterisation procedure</a:t>
            </a:r>
            <a:endParaRPr lang="en-GB" sz="3200" cap="small" dirty="0"/>
          </a:p>
        </p:txBody>
      </p:sp>
      <p:sp>
        <p:nvSpPr>
          <p:cNvPr id="6" name="Rounded Rectangle 5"/>
          <p:cNvSpPr/>
          <p:nvPr/>
        </p:nvSpPr>
        <p:spPr>
          <a:xfrm>
            <a:off x="464514" y="1429916"/>
            <a:ext cx="1083150" cy="6647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err="1" smtClean="0">
                <a:solidFill>
                  <a:schemeClr val="tx1">
                    <a:lumMod val="50000"/>
                  </a:schemeClr>
                </a:solidFill>
              </a:rPr>
              <a:t>Fiber</a:t>
            </a:r>
            <a:r>
              <a:rPr lang="en-GB" sz="1000" dirty="0" smtClean="0">
                <a:solidFill>
                  <a:schemeClr val="tx1">
                    <a:lumMod val="50000"/>
                  </a:schemeClr>
                </a:solidFill>
              </a:rPr>
              <a:t> Glass Composite (% </a:t>
            </a:r>
            <a:r>
              <a:rPr lang="en-GB" sz="1000" dirty="0" err="1" smtClean="0">
                <a:solidFill>
                  <a:schemeClr val="tx1">
                    <a:lumMod val="50000"/>
                  </a:schemeClr>
                </a:solidFill>
              </a:rPr>
              <a:t>V</a:t>
            </a:r>
            <a:r>
              <a:rPr lang="en-GB" sz="1000" i="1" dirty="0" err="1" smtClean="0">
                <a:solidFill>
                  <a:schemeClr val="tx1">
                    <a:lumMod val="50000"/>
                  </a:schemeClr>
                </a:solidFill>
              </a:rPr>
              <a:t>f</a:t>
            </a:r>
            <a:r>
              <a:rPr lang="en-GB" sz="1000" dirty="0" smtClean="0">
                <a:solidFill>
                  <a:schemeClr val="tx1">
                    <a:lumMod val="50000"/>
                  </a:schemeClr>
                </a:solidFill>
              </a:rPr>
              <a:t>)</a:t>
            </a:r>
            <a:endParaRPr lang="en-GB" sz="1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004049" y="2218085"/>
            <a:ext cx="984682" cy="5375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>
                    <a:lumMod val="50000"/>
                  </a:schemeClr>
                </a:solidFill>
              </a:rPr>
              <a:t>2D Model</a:t>
            </a:r>
            <a:endParaRPr lang="en-GB" sz="1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64514" y="2210214"/>
            <a:ext cx="1083150" cy="5375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>
                    <a:lumMod val="50000"/>
                  </a:schemeClr>
                </a:solidFill>
              </a:rPr>
              <a:t>10-stack Measurements</a:t>
            </a:r>
            <a:endParaRPr lang="en-GB" sz="1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411458" y="2218085"/>
            <a:ext cx="984682" cy="5375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>
                    <a:lumMod val="50000"/>
                  </a:schemeClr>
                </a:solidFill>
              </a:rPr>
              <a:t>3</a:t>
            </a:r>
            <a:r>
              <a:rPr lang="en-GB" sz="1000" dirty="0" smtClean="0">
                <a:solidFill>
                  <a:schemeClr val="tx1">
                    <a:lumMod val="50000"/>
                  </a:schemeClr>
                </a:solidFill>
              </a:rPr>
              <a:t>D Model</a:t>
            </a:r>
            <a:endParaRPr lang="en-GB" sz="1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894395" y="2218085"/>
            <a:ext cx="984682" cy="5375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>
                    <a:lumMod val="50000"/>
                  </a:schemeClr>
                </a:solidFill>
              </a:rPr>
              <a:t>Coil Model 2D &amp; 3D</a:t>
            </a:r>
            <a:endParaRPr lang="en-GB" sz="1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724177" y="285750"/>
            <a:ext cx="1248916" cy="1402782"/>
          </a:xfrm>
          <a:prstGeom prst="roundRect">
            <a:avLst/>
          </a:prstGeom>
          <a:gradFill>
            <a:gsLst>
              <a:gs pos="0">
                <a:schemeClr val="accent1">
                  <a:tint val="73000"/>
                  <a:satMod val="150000"/>
                </a:schemeClr>
              </a:gs>
              <a:gs pos="9000">
                <a:schemeClr val="tx1">
                  <a:lumMod val="75000"/>
                </a:schemeClr>
              </a:gs>
              <a:gs pos="38000">
                <a:schemeClr val="tx1"/>
              </a:gs>
              <a:gs pos="55000">
                <a:schemeClr val="tx1"/>
              </a:gs>
              <a:gs pos="80000">
                <a:schemeClr val="tx1"/>
              </a:gs>
              <a:gs pos="94000">
                <a:schemeClr val="tx1">
                  <a:lumMod val="75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/>
              <a:t>Validate: </a:t>
            </a:r>
          </a:p>
          <a:p>
            <a:pPr algn="ctr"/>
            <a:r>
              <a:rPr lang="en-GB" sz="1100" b="1" dirty="0"/>
              <a:t>E-Modulus Press using strain Gauges</a:t>
            </a:r>
          </a:p>
          <a:p>
            <a:pPr algn="ctr"/>
            <a:r>
              <a:rPr lang="en-GB" sz="1100" b="1" dirty="0"/>
              <a:t>(Digital Imaging Correlation</a:t>
            </a:r>
            <a:r>
              <a:rPr lang="en-GB" sz="1100" b="1" dirty="0" smtClean="0"/>
              <a:t>)</a:t>
            </a:r>
            <a:endParaRPr lang="en-GB" sz="11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655826" y="2186620"/>
            <a:ext cx="484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E, </a:t>
            </a:r>
            <a:r>
              <a:rPr lang="el-GR" sz="1400" dirty="0" smtClean="0"/>
              <a:t>ε</a:t>
            </a:r>
            <a:endParaRPr lang="en-GB" sz="1400" dirty="0" smtClean="0"/>
          </a:p>
        </p:txBody>
      </p:sp>
      <p:sp>
        <p:nvSpPr>
          <p:cNvPr id="13" name="Rounded Rectangle 12"/>
          <p:cNvSpPr/>
          <p:nvPr/>
        </p:nvSpPr>
        <p:spPr>
          <a:xfrm>
            <a:off x="464514" y="2851128"/>
            <a:ext cx="1083150" cy="5375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>
                    <a:lumMod val="50000"/>
                  </a:schemeClr>
                </a:solidFill>
              </a:rPr>
              <a:t>3-Point Bend Tests</a:t>
            </a:r>
            <a:endParaRPr lang="en-GB" sz="1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004048" y="1150980"/>
            <a:ext cx="2392092" cy="537552"/>
          </a:xfrm>
          <a:prstGeom prst="roundRect">
            <a:avLst/>
          </a:prstGeom>
          <a:gradFill>
            <a:gsLst>
              <a:gs pos="0">
                <a:schemeClr val="accent1">
                  <a:tint val="73000"/>
                  <a:satMod val="150000"/>
                </a:schemeClr>
              </a:gs>
              <a:gs pos="25000">
                <a:schemeClr val="tx1">
                  <a:lumMod val="75000"/>
                </a:schemeClr>
              </a:gs>
              <a:gs pos="38000">
                <a:schemeClr val="tx1"/>
              </a:gs>
              <a:gs pos="55000">
                <a:schemeClr val="tx1"/>
              </a:gs>
              <a:gs pos="80000">
                <a:schemeClr val="tx1"/>
              </a:gs>
              <a:gs pos="88000">
                <a:schemeClr val="tx1">
                  <a:lumMod val="75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Validate with Measurements</a:t>
            </a:r>
            <a:endParaRPr lang="en-GB" sz="1100" b="1" dirty="0"/>
          </a:p>
        </p:txBody>
      </p:sp>
      <p:cxnSp>
        <p:nvCxnSpPr>
          <p:cNvPr id="15" name="Straight Arrow Connector 14"/>
          <p:cNvCxnSpPr>
            <a:stCxn id="7" idx="0"/>
          </p:cNvCxnSpPr>
          <p:nvPr/>
        </p:nvCxnSpPr>
        <p:spPr>
          <a:xfrm flipV="1">
            <a:off x="5496390" y="1688534"/>
            <a:ext cx="0" cy="529553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6935427" y="1688534"/>
            <a:ext cx="0" cy="529553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3"/>
            <a:endCxn id="9" idx="1"/>
          </p:cNvCxnSpPr>
          <p:nvPr/>
        </p:nvCxnSpPr>
        <p:spPr>
          <a:xfrm>
            <a:off x="5988734" y="2486861"/>
            <a:ext cx="422727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5065850" y="3019698"/>
            <a:ext cx="2312272" cy="192176"/>
            <a:chOff x="1762900" y="4017349"/>
            <a:chExt cx="4665003" cy="516953"/>
          </a:xfrm>
        </p:grpSpPr>
        <p:grpSp>
          <p:nvGrpSpPr>
            <p:cNvPr id="19" name="Group 18"/>
            <p:cNvGrpSpPr/>
            <p:nvPr/>
          </p:nvGrpSpPr>
          <p:grpSpPr>
            <a:xfrm>
              <a:off x="1762900" y="4017349"/>
              <a:ext cx="4665003" cy="516953"/>
              <a:chOff x="2427407" y="2388034"/>
              <a:chExt cx="3755324" cy="516953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2476274" y="2388035"/>
                <a:ext cx="3660738" cy="51650"/>
              </a:xfrm>
              <a:prstGeom prst="rect">
                <a:avLst/>
              </a:prstGeom>
              <a:pattFill prst="zigZag">
                <a:fgClr>
                  <a:schemeClr val="accent6">
                    <a:lumMod val="50000"/>
                  </a:schemeClr>
                </a:fgClr>
                <a:bgClr>
                  <a:schemeClr val="bg1"/>
                </a:bgClr>
              </a:pattFill>
              <a:ln w="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1" name="Group 60"/>
              <p:cNvGrpSpPr/>
              <p:nvPr/>
            </p:nvGrpSpPr>
            <p:grpSpPr>
              <a:xfrm>
                <a:off x="2474424" y="2449810"/>
                <a:ext cx="3662588" cy="401214"/>
                <a:chOff x="2474424" y="2449810"/>
                <a:chExt cx="3662588" cy="401214"/>
              </a:xfrm>
            </p:grpSpPr>
            <p:sp>
              <p:nvSpPr>
                <p:cNvPr id="65" name="Rectangle 64"/>
                <p:cNvSpPr/>
                <p:nvPr/>
              </p:nvSpPr>
              <p:spPr>
                <a:xfrm>
                  <a:off x="2509615" y="2461189"/>
                  <a:ext cx="3589240" cy="376015"/>
                </a:xfrm>
                <a:prstGeom prst="rect">
                  <a:avLst/>
                </a:prstGeom>
                <a:pattFill prst="lgGrid">
                  <a:fgClr>
                    <a:srgbClr val="D6A300"/>
                  </a:fgClr>
                  <a:bgClr>
                    <a:srgbClr val="FFFF00"/>
                  </a:bgClr>
                </a:pattFill>
                <a:ln w="25400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6" name="Straight Connector 65"/>
                <p:cNvCxnSpPr/>
                <p:nvPr/>
              </p:nvCxnSpPr>
              <p:spPr>
                <a:xfrm flipV="1">
                  <a:off x="2488211" y="2848713"/>
                  <a:ext cx="3645889" cy="2311"/>
                </a:xfrm>
                <a:prstGeom prst="line">
                  <a:avLst/>
                </a:prstGeom>
                <a:ln>
                  <a:solidFill>
                    <a:srgbClr val="104282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/>
                <p:nvPr/>
              </p:nvCxnSpPr>
              <p:spPr>
                <a:xfrm>
                  <a:off x="2488211" y="2456877"/>
                  <a:ext cx="0" cy="394147"/>
                </a:xfrm>
                <a:prstGeom prst="line">
                  <a:avLst/>
                </a:prstGeom>
                <a:ln>
                  <a:solidFill>
                    <a:srgbClr val="104282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 flipV="1">
                  <a:off x="2474424" y="2452852"/>
                  <a:ext cx="992677" cy="2312"/>
                </a:xfrm>
                <a:prstGeom prst="line">
                  <a:avLst/>
                </a:prstGeom>
                <a:ln>
                  <a:solidFill>
                    <a:srgbClr val="104282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/>
              </p:nvCxnSpPr>
              <p:spPr>
                <a:xfrm>
                  <a:off x="6129337" y="2452122"/>
                  <a:ext cx="0" cy="394147"/>
                </a:xfrm>
                <a:prstGeom prst="line">
                  <a:avLst/>
                </a:prstGeom>
                <a:ln>
                  <a:solidFill>
                    <a:srgbClr val="104282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>
                <a:xfrm flipV="1">
                  <a:off x="5144335" y="2449810"/>
                  <a:ext cx="992677" cy="2312"/>
                </a:xfrm>
                <a:prstGeom prst="line">
                  <a:avLst/>
                </a:prstGeom>
                <a:ln>
                  <a:solidFill>
                    <a:srgbClr val="104282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" name="Rectangle 61"/>
              <p:cNvSpPr/>
              <p:nvPr/>
            </p:nvSpPr>
            <p:spPr>
              <a:xfrm>
                <a:off x="2473362" y="2851024"/>
                <a:ext cx="3660738" cy="51650"/>
              </a:xfrm>
              <a:prstGeom prst="rect">
                <a:avLst/>
              </a:prstGeom>
              <a:pattFill prst="zigZag">
                <a:fgClr>
                  <a:schemeClr val="accent6">
                    <a:lumMod val="50000"/>
                  </a:schemeClr>
                </a:fgClr>
                <a:bgClr>
                  <a:schemeClr val="bg1"/>
                </a:bgClr>
              </a:pattFill>
              <a:ln w="0"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Rectangle 62"/>
              <p:cNvSpPr/>
              <p:nvPr/>
            </p:nvSpPr>
            <p:spPr>
              <a:xfrm rot="16200000">
                <a:off x="2192947" y="2622494"/>
                <a:ext cx="514639" cy="45719"/>
              </a:xfrm>
              <a:prstGeom prst="rect">
                <a:avLst/>
              </a:prstGeom>
              <a:pattFill prst="zigZag">
                <a:fgClr>
                  <a:schemeClr val="accent6">
                    <a:lumMod val="50000"/>
                  </a:schemeClr>
                </a:fgClr>
                <a:bgClr>
                  <a:schemeClr val="bg1"/>
                </a:bgClr>
              </a:pattFill>
              <a:ln w="0"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Rectangle 63"/>
              <p:cNvSpPr/>
              <p:nvPr/>
            </p:nvSpPr>
            <p:spPr>
              <a:xfrm rot="16200000">
                <a:off x="5902552" y="2624808"/>
                <a:ext cx="514639" cy="45719"/>
              </a:xfrm>
              <a:prstGeom prst="rect">
                <a:avLst/>
              </a:prstGeom>
              <a:pattFill prst="zigZag">
                <a:fgClr>
                  <a:schemeClr val="accent6">
                    <a:lumMod val="50000"/>
                  </a:schemeClr>
                </a:fgClr>
                <a:bgClr>
                  <a:schemeClr val="bg1"/>
                </a:bgClr>
              </a:pattFill>
              <a:ln w="0"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0" name="Oval 19"/>
            <p:cNvSpPr/>
            <p:nvPr/>
          </p:nvSpPr>
          <p:spPr>
            <a:xfrm>
              <a:off x="1865167" y="4093220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1865167" y="4281228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2088101" y="4080282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2088101" y="4268290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>
              <a:off x="2311036" y="4088601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2311036" y="4276609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>
              <a:off x="2533970" y="4082775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2533970" y="4270783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2756904" y="4080281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2756904" y="4268289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2979839" y="4080281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2979839" y="4268289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3202773" y="4080281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/>
            <p:cNvSpPr/>
            <p:nvPr/>
          </p:nvSpPr>
          <p:spPr>
            <a:xfrm>
              <a:off x="3202773" y="4268289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/>
            <p:cNvSpPr/>
            <p:nvPr/>
          </p:nvSpPr>
          <p:spPr>
            <a:xfrm>
              <a:off x="3425707" y="4088601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/>
            <p:cNvSpPr/>
            <p:nvPr/>
          </p:nvSpPr>
          <p:spPr>
            <a:xfrm>
              <a:off x="3425707" y="4276609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3648642" y="4080280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3648642" y="4268288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/>
            <p:cNvSpPr/>
            <p:nvPr/>
          </p:nvSpPr>
          <p:spPr>
            <a:xfrm>
              <a:off x="3871576" y="4080279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3871576" y="4268287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/>
            <p:cNvSpPr/>
            <p:nvPr/>
          </p:nvSpPr>
          <p:spPr>
            <a:xfrm>
              <a:off x="4094511" y="4088601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40"/>
            <p:cNvSpPr/>
            <p:nvPr/>
          </p:nvSpPr>
          <p:spPr>
            <a:xfrm>
              <a:off x="4094511" y="4276609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4317445" y="4082775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4317445" y="4270783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4540379" y="4080278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4540379" y="4268286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4763314" y="4077401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4763314" y="4265409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/>
            <p:cNvSpPr/>
            <p:nvPr/>
          </p:nvSpPr>
          <p:spPr>
            <a:xfrm>
              <a:off x="4986248" y="4091545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Oval 48"/>
            <p:cNvSpPr/>
            <p:nvPr/>
          </p:nvSpPr>
          <p:spPr>
            <a:xfrm>
              <a:off x="4986248" y="4279553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/>
            <p:cNvSpPr/>
            <p:nvPr/>
          </p:nvSpPr>
          <p:spPr>
            <a:xfrm>
              <a:off x="5209182" y="4091545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>
              <a:off x="5209182" y="4279553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Oval 51"/>
            <p:cNvSpPr/>
            <p:nvPr/>
          </p:nvSpPr>
          <p:spPr>
            <a:xfrm>
              <a:off x="5432117" y="4077400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>
              <a:off x="5432117" y="4265408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Oval 53"/>
            <p:cNvSpPr/>
            <p:nvPr/>
          </p:nvSpPr>
          <p:spPr>
            <a:xfrm>
              <a:off x="5655051" y="4077400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Oval 54"/>
            <p:cNvSpPr/>
            <p:nvPr/>
          </p:nvSpPr>
          <p:spPr>
            <a:xfrm>
              <a:off x="5655051" y="4265408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Oval 55"/>
            <p:cNvSpPr/>
            <p:nvPr/>
          </p:nvSpPr>
          <p:spPr>
            <a:xfrm>
              <a:off x="5877985" y="4081711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Oval 56"/>
            <p:cNvSpPr/>
            <p:nvPr/>
          </p:nvSpPr>
          <p:spPr>
            <a:xfrm>
              <a:off x="5877985" y="4269719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Oval 57"/>
            <p:cNvSpPr/>
            <p:nvPr/>
          </p:nvSpPr>
          <p:spPr>
            <a:xfrm>
              <a:off x="6100920" y="4077399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Oval 58"/>
            <p:cNvSpPr/>
            <p:nvPr/>
          </p:nvSpPr>
          <p:spPr>
            <a:xfrm>
              <a:off x="6100920" y="4265407"/>
              <a:ext cx="222934" cy="18800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1" name="Straight Arrow Connector 70"/>
          <p:cNvCxnSpPr>
            <a:stCxn id="9" idx="3"/>
            <a:endCxn id="10" idx="1"/>
          </p:cNvCxnSpPr>
          <p:nvPr/>
        </p:nvCxnSpPr>
        <p:spPr>
          <a:xfrm>
            <a:off x="7396142" y="2486861"/>
            <a:ext cx="498255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/>
          <p:cNvSpPr/>
          <p:nvPr/>
        </p:nvSpPr>
        <p:spPr>
          <a:xfrm>
            <a:off x="121893" y="3907631"/>
            <a:ext cx="1907935" cy="503634"/>
          </a:xfrm>
          <a:prstGeom prst="round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25000">
                <a:schemeClr val="bg2">
                  <a:lumMod val="25000"/>
                </a:schemeClr>
              </a:gs>
              <a:gs pos="38000">
                <a:schemeClr val="bg2">
                  <a:lumMod val="10000"/>
                </a:schemeClr>
              </a:gs>
              <a:gs pos="55000">
                <a:schemeClr val="bg2">
                  <a:lumMod val="10000"/>
                </a:schemeClr>
              </a:gs>
              <a:gs pos="80000">
                <a:schemeClr val="bg2">
                  <a:lumMod val="25000"/>
                </a:schemeClr>
              </a:gs>
              <a:gs pos="88000">
                <a:schemeClr val="bg2">
                  <a:lumMod val="5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Sample Fabrication and Experimental Work</a:t>
            </a:r>
            <a:endParaRPr lang="en-GB" sz="1100" b="1" dirty="0"/>
          </a:p>
        </p:txBody>
      </p:sp>
      <p:sp>
        <p:nvSpPr>
          <p:cNvPr id="73" name="Rounded Rectangle 72"/>
          <p:cNvSpPr/>
          <p:nvPr/>
        </p:nvSpPr>
        <p:spPr>
          <a:xfrm>
            <a:off x="5076058" y="3932635"/>
            <a:ext cx="3506373" cy="478631"/>
          </a:xfrm>
          <a:prstGeom prst="round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25000">
                <a:schemeClr val="bg2">
                  <a:lumMod val="25000"/>
                </a:schemeClr>
              </a:gs>
              <a:gs pos="38000">
                <a:schemeClr val="bg2">
                  <a:lumMod val="10000"/>
                </a:schemeClr>
              </a:gs>
              <a:gs pos="55000">
                <a:schemeClr val="bg2">
                  <a:lumMod val="10000"/>
                </a:schemeClr>
              </a:gs>
              <a:gs pos="80000">
                <a:schemeClr val="bg2">
                  <a:lumMod val="25000"/>
                </a:schemeClr>
              </a:gs>
              <a:gs pos="88000">
                <a:schemeClr val="bg2">
                  <a:lumMod val="5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Modelling and Calibration of Models</a:t>
            </a:r>
            <a:endParaRPr lang="en-GB" sz="1100" b="1" dirty="0"/>
          </a:p>
        </p:txBody>
      </p:sp>
      <p:sp>
        <p:nvSpPr>
          <p:cNvPr id="74" name="Right Brace 73"/>
          <p:cNvSpPr/>
          <p:nvPr/>
        </p:nvSpPr>
        <p:spPr>
          <a:xfrm>
            <a:off x="1492920" y="1223919"/>
            <a:ext cx="292604" cy="2487875"/>
          </a:xfrm>
          <a:prstGeom prst="rightBrac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4540634" y="2486861"/>
            <a:ext cx="451241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1691681" y="2466074"/>
            <a:ext cx="400955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7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7869171" y="2765181"/>
            <a:ext cx="798329" cy="959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8" name="Group 77"/>
          <p:cNvGrpSpPr/>
          <p:nvPr/>
        </p:nvGrpSpPr>
        <p:grpSpPr>
          <a:xfrm>
            <a:off x="2237337" y="1395295"/>
            <a:ext cx="2288749" cy="2116874"/>
            <a:chOff x="2122897" y="1860392"/>
            <a:chExt cx="2517624" cy="2822499"/>
          </a:xfrm>
        </p:grpSpPr>
        <p:pic>
          <p:nvPicPr>
            <p:cNvPr id="79" name="Picture 6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469" r="23366"/>
            <a:stretch/>
          </p:blipFill>
          <p:spPr bwMode="auto">
            <a:xfrm>
              <a:off x="2214219" y="1860392"/>
              <a:ext cx="2181226" cy="15387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0" name="Picture 7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56" r="25167"/>
            <a:stretch/>
          </p:blipFill>
          <p:spPr bwMode="auto">
            <a:xfrm>
              <a:off x="2122897" y="3365809"/>
              <a:ext cx="2517624" cy="13170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1" name="TextBox 80"/>
          <p:cNvSpPr txBox="1"/>
          <p:nvPr/>
        </p:nvSpPr>
        <p:spPr>
          <a:xfrm>
            <a:off x="1619674" y="2427735"/>
            <a:ext cx="520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400" dirty="0" smtClean="0"/>
              <a:t>σ</a:t>
            </a:r>
            <a:r>
              <a:rPr lang="en-GB" sz="1400" dirty="0" smtClean="0"/>
              <a:t>, </a:t>
            </a:r>
            <a:r>
              <a:rPr lang="el-GR" sz="1400" i="1" dirty="0" smtClean="0"/>
              <a:t>ν</a:t>
            </a:r>
            <a:endParaRPr lang="en-GB" sz="1400" i="1" dirty="0"/>
          </a:p>
        </p:txBody>
      </p:sp>
      <p:sp>
        <p:nvSpPr>
          <p:cNvPr id="82" name="Rounded Rectangle 81"/>
          <p:cNvSpPr/>
          <p:nvPr/>
        </p:nvSpPr>
        <p:spPr>
          <a:xfrm>
            <a:off x="2270404" y="3925492"/>
            <a:ext cx="2517623" cy="478631"/>
          </a:xfrm>
          <a:prstGeom prst="round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25000">
                <a:schemeClr val="bg2">
                  <a:lumMod val="25000"/>
                </a:schemeClr>
              </a:gs>
              <a:gs pos="38000">
                <a:schemeClr val="bg2">
                  <a:lumMod val="10000"/>
                </a:schemeClr>
              </a:gs>
              <a:gs pos="55000">
                <a:schemeClr val="bg2">
                  <a:lumMod val="10000"/>
                </a:schemeClr>
              </a:gs>
              <a:gs pos="80000">
                <a:schemeClr val="bg2">
                  <a:lumMod val="25000"/>
                </a:schemeClr>
              </a:gs>
              <a:gs pos="88000">
                <a:schemeClr val="bg2">
                  <a:lumMod val="5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Finite Element Properties</a:t>
            </a:r>
            <a:endParaRPr lang="en-GB" sz="1100" b="1" dirty="0"/>
          </a:p>
        </p:txBody>
      </p:sp>
      <p:sp>
        <p:nvSpPr>
          <p:cNvPr id="83" name="Rounded Rectangle 82"/>
          <p:cNvSpPr/>
          <p:nvPr/>
        </p:nvSpPr>
        <p:spPr>
          <a:xfrm rot="16200000">
            <a:off x="-1057334" y="2320071"/>
            <a:ext cx="2586650" cy="319089"/>
          </a:xfrm>
          <a:prstGeom prst="round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25000">
                <a:schemeClr val="bg2">
                  <a:lumMod val="25000"/>
                </a:schemeClr>
              </a:gs>
              <a:gs pos="38000">
                <a:schemeClr val="bg2">
                  <a:lumMod val="10000"/>
                </a:schemeClr>
              </a:gs>
              <a:gs pos="55000">
                <a:schemeClr val="bg2">
                  <a:lumMod val="10000"/>
                </a:schemeClr>
              </a:gs>
              <a:gs pos="80000">
                <a:schemeClr val="bg2">
                  <a:lumMod val="25000"/>
                </a:schemeClr>
              </a:gs>
              <a:gs pos="88000">
                <a:schemeClr val="bg2">
                  <a:lumMod val="5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Material Characterisation</a:t>
            </a:r>
            <a:endParaRPr lang="en-GB" sz="1100" dirty="0"/>
          </a:p>
        </p:txBody>
      </p:sp>
      <p:cxnSp>
        <p:nvCxnSpPr>
          <p:cNvPr id="84" name="Straight Arrow Connector 83"/>
          <p:cNvCxnSpPr/>
          <p:nvPr/>
        </p:nvCxnSpPr>
        <p:spPr>
          <a:xfrm flipV="1">
            <a:off x="8408637" y="1688534"/>
            <a:ext cx="0" cy="529553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672" y="2799092"/>
            <a:ext cx="2369545" cy="186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084" y="3244828"/>
            <a:ext cx="2356056" cy="22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7" name="Group 86"/>
          <p:cNvGrpSpPr>
            <a:grpSpLocks noChangeAspect="1"/>
          </p:cNvGrpSpPr>
          <p:nvPr/>
        </p:nvGrpSpPr>
        <p:grpSpPr>
          <a:xfrm>
            <a:off x="5051671" y="3501449"/>
            <a:ext cx="2329977" cy="193648"/>
            <a:chOff x="1761237" y="4823799"/>
            <a:chExt cx="4665003" cy="516953"/>
          </a:xfrm>
        </p:grpSpPr>
        <p:grpSp>
          <p:nvGrpSpPr>
            <p:cNvPr id="88" name="Group 87"/>
            <p:cNvGrpSpPr/>
            <p:nvPr/>
          </p:nvGrpSpPr>
          <p:grpSpPr>
            <a:xfrm>
              <a:off x="1761237" y="4823799"/>
              <a:ext cx="4665003" cy="516953"/>
              <a:chOff x="2427407" y="2388034"/>
              <a:chExt cx="3755324" cy="516953"/>
            </a:xfrm>
          </p:grpSpPr>
          <p:sp>
            <p:nvSpPr>
              <p:cNvPr id="90" name="Rectangle 89"/>
              <p:cNvSpPr/>
              <p:nvPr/>
            </p:nvSpPr>
            <p:spPr>
              <a:xfrm>
                <a:off x="2476274" y="2388035"/>
                <a:ext cx="3660738" cy="51650"/>
              </a:xfrm>
              <a:prstGeom prst="rect">
                <a:avLst/>
              </a:prstGeom>
              <a:pattFill prst="zigZag">
                <a:fgClr>
                  <a:schemeClr val="accent6">
                    <a:lumMod val="50000"/>
                  </a:schemeClr>
                </a:fgClr>
                <a:bgClr>
                  <a:schemeClr val="bg1"/>
                </a:bgClr>
              </a:pattFill>
              <a:ln w="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91" name="Group 90"/>
              <p:cNvGrpSpPr/>
              <p:nvPr/>
            </p:nvGrpSpPr>
            <p:grpSpPr>
              <a:xfrm>
                <a:off x="2474424" y="2449810"/>
                <a:ext cx="3662588" cy="401214"/>
                <a:chOff x="2474424" y="2449810"/>
                <a:chExt cx="3662588" cy="401214"/>
              </a:xfrm>
            </p:grpSpPr>
            <p:sp>
              <p:nvSpPr>
                <p:cNvPr id="95" name="Rectangle 94"/>
                <p:cNvSpPr/>
                <p:nvPr/>
              </p:nvSpPr>
              <p:spPr>
                <a:xfrm>
                  <a:off x="2509615" y="2461189"/>
                  <a:ext cx="3589240" cy="376015"/>
                </a:xfrm>
                <a:prstGeom prst="rect">
                  <a:avLst/>
                </a:prstGeom>
                <a:pattFill prst="lgGrid">
                  <a:fgClr>
                    <a:srgbClr val="D6A300"/>
                  </a:fgClr>
                  <a:bgClr>
                    <a:srgbClr val="FFFF00"/>
                  </a:bgClr>
                </a:pattFill>
                <a:ln w="25400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96" name="Straight Connector 95"/>
                <p:cNvCxnSpPr/>
                <p:nvPr/>
              </p:nvCxnSpPr>
              <p:spPr>
                <a:xfrm flipV="1">
                  <a:off x="2488211" y="2848713"/>
                  <a:ext cx="3645889" cy="2311"/>
                </a:xfrm>
                <a:prstGeom prst="line">
                  <a:avLst/>
                </a:prstGeom>
                <a:ln>
                  <a:solidFill>
                    <a:srgbClr val="104282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>
                  <a:off x="2488211" y="2456877"/>
                  <a:ext cx="0" cy="394147"/>
                </a:xfrm>
                <a:prstGeom prst="line">
                  <a:avLst/>
                </a:prstGeom>
                <a:ln>
                  <a:solidFill>
                    <a:srgbClr val="104282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 flipV="1">
                  <a:off x="2474424" y="2452852"/>
                  <a:ext cx="992677" cy="2312"/>
                </a:xfrm>
                <a:prstGeom prst="line">
                  <a:avLst/>
                </a:prstGeom>
                <a:ln>
                  <a:solidFill>
                    <a:srgbClr val="104282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>
                  <a:off x="6129337" y="2452122"/>
                  <a:ext cx="0" cy="394147"/>
                </a:xfrm>
                <a:prstGeom prst="line">
                  <a:avLst/>
                </a:prstGeom>
                <a:ln>
                  <a:solidFill>
                    <a:srgbClr val="104282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flipV="1">
                  <a:off x="5144335" y="2449810"/>
                  <a:ext cx="992677" cy="2312"/>
                </a:xfrm>
                <a:prstGeom prst="line">
                  <a:avLst/>
                </a:prstGeom>
                <a:ln>
                  <a:solidFill>
                    <a:srgbClr val="104282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2" name="Rectangle 91"/>
              <p:cNvSpPr/>
              <p:nvPr/>
            </p:nvSpPr>
            <p:spPr>
              <a:xfrm>
                <a:off x="2473362" y="2851024"/>
                <a:ext cx="3660738" cy="51650"/>
              </a:xfrm>
              <a:prstGeom prst="rect">
                <a:avLst/>
              </a:prstGeom>
              <a:pattFill prst="zigZag">
                <a:fgClr>
                  <a:schemeClr val="accent6">
                    <a:lumMod val="50000"/>
                  </a:schemeClr>
                </a:fgClr>
                <a:bgClr>
                  <a:schemeClr val="bg1"/>
                </a:bgClr>
              </a:pattFill>
              <a:ln w="0"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Rectangle 92"/>
              <p:cNvSpPr/>
              <p:nvPr/>
            </p:nvSpPr>
            <p:spPr>
              <a:xfrm rot="16200000">
                <a:off x="2192947" y="2622494"/>
                <a:ext cx="514639" cy="45719"/>
              </a:xfrm>
              <a:prstGeom prst="rect">
                <a:avLst/>
              </a:prstGeom>
              <a:pattFill prst="zigZag">
                <a:fgClr>
                  <a:schemeClr val="accent6">
                    <a:lumMod val="50000"/>
                  </a:schemeClr>
                </a:fgClr>
                <a:bgClr>
                  <a:schemeClr val="bg1"/>
                </a:bgClr>
              </a:pattFill>
              <a:ln w="0"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4" name="Rectangle 93"/>
              <p:cNvSpPr/>
              <p:nvPr/>
            </p:nvSpPr>
            <p:spPr>
              <a:xfrm rot="16200000">
                <a:off x="5902552" y="2624808"/>
                <a:ext cx="514639" cy="45719"/>
              </a:xfrm>
              <a:prstGeom prst="rect">
                <a:avLst/>
              </a:prstGeom>
              <a:pattFill prst="zigZag">
                <a:fgClr>
                  <a:schemeClr val="accent6">
                    <a:lumMod val="50000"/>
                  </a:schemeClr>
                </a:fgClr>
                <a:bgClr>
                  <a:schemeClr val="bg1"/>
                </a:bgClr>
              </a:pattFill>
              <a:ln w="0"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9" name="Rectangle 88"/>
            <p:cNvSpPr/>
            <p:nvPr/>
          </p:nvSpPr>
          <p:spPr>
            <a:xfrm>
              <a:off x="1865167" y="4946651"/>
              <a:ext cx="4458687" cy="273050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25000">
                  <a:srgbClr val="FF0000"/>
                </a:gs>
                <a:gs pos="38000">
                  <a:srgbClr val="C00000"/>
                </a:gs>
                <a:gs pos="55000">
                  <a:srgbClr val="C00000"/>
                </a:gs>
                <a:gs pos="80000">
                  <a:srgbClr val="FF0000"/>
                </a:gs>
                <a:gs pos="88000">
                  <a:srgbClr val="FF0000"/>
                </a:gs>
                <a:gs pos="100000">
                  <a:schemeClr val="accent1">
                    <a:tint val="99555"/>
                    <a:satMod val="15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1" name="TextBox 100"/>
          <p:cNvSpPr txBox="1"/>
          <p:nvPr/>
        </p:nvSpPr>
        <p:spPr>
          <a:xfrm>
            <a:off x="6771030" y="4545260"/>
            <a:ext cx="11778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smtClean="0"/>
              <a:t>Source: M. Daly</a:t>
            </a:r>
            <a:endParaRPr lang="en-US" sz="1050" i="1" dirty="0"/>
          </a:p>
        </p:txBody>
      </p:sp>
    </p:spTree>
    <p:extLst>
      <p:ext uri="{BB962C8B-B14F-4D97-AF65-F5344CB8AC3E}">
        <p14:creationId xmlns:p14="http://schemas.microsoft.com/office/powerpoint/2010/main" val="1770828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Objectives for Prototype</a:t>
            </a:r>
          </a:p>
          <a:p>
            <a:r>
              <a:rPr lang="en-US" sz="2000" dirty="0" smtClean="0"/>
              <a:t>Main Parameters of the Coils</a:t>
            </a:r>
          </a:p>
          <a:p>
            <a:pPr lvl="1"/>
            <a:r>
              <a:rPr lang="en-US" sz="1800" dirty="0" smtClean="0"/>
              <a:t>Adopted Features, Changes for the long coils</a:t>
            </a:r>
          </a:p>
          <a:p>
            <a:pPr lvl="1"/>
            <a:r>
              <a:rPr lang="en-US" sz="1800" dirty="0" smtClean="0"/>
              <a:t>Cross-Section, Coil Ends, Wedge Segmentation</a:t>
            </a:r>
          </a:p>
          <a:p>
            <a:r>
              <a:rPr lang="en-US" sz="2000" dirty="0" smtClean="0"/>
              <a:t>Collared Coils</a:t>
            </a:r>
          </a:p>
          <a:p>
            <a:pPr lvl="1"/>
            <a:r>
              <a:rPr lang="en-US" sz="1800" dirty="0" smtClean="0"/>
              <a:t>Main Parameters</a:t>
            </a:r>
            <a:endParaRPr lang="en-US" sz="1800" dirty="0"/>
          </a:p>
          <a:p>
            <a:pPr lvl="1"/>
            <a:r>
              <a:rPr lang="en-US" sz="1800" dirty="0" smtClean="0"/>
              <a:t>Shimming Approach, New FE Models </a:t>
            </a:r>
            <a:endParaRPr lang="en-US" sz="1800" dirty="0"/>
          </a:p>
          <a:p>
            <a:r>
              <a:rPr lang="en-US" sz="2000" dirty="0" smtClean="0"/>
              <a:t>Long Coil Production Status</a:t>
            </a:r>
          </a:p>
          <a:p>
            <a:r>
              <a:rPr lang="en-US" sz="2000" dirty="0" smtClean="0"/>
              <a:t>Conclusions</a:t>
            </a:r>
            <a:endParaRPr lang="en-US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TE-MSC-LMF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268" y="851079"/>
            <a:ext cx="2534204" cy="25219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457" l="0" r="100000">
                        <a14:foregroundMark x1="16750" y1="66350" x2="16750" y2="66350"/>
                        <a14:foregroundMark x1="10917" y1="62619" x2="10917" y2="62619"/>
                        <a14:foregroundMark x1="86491" y1="8277" x2="86491" y2="8277"/>
                        <a14:foregroundMark x1="88883" y1="11805" x2="88883" y2="11805"/>
                        <a14:foregroundMark x1="81406" y1="5088" x2="81406" y2="5088"/>
                        <a14:foregroundMark x1="12762" y1="61872" x2="12762" y2="61872"/>
                        <a14:foregroundMark x1="30857" y1="52646" x2="30857" y2="52646"/>
                        <a14:foregroundMark x1="54487" y1="33446" x2="21336" y2="61126"/>
                        <a14:foregroundMark x1="64207" y1="52171" x2="27916" y2="815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207" y="573505"/>
            <a:ext cx="3417681" cy="2511476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1115616" y="135000"/>
            <a:ext cx="7931184" cy="540000"/>
          </a:xfrm>
        </p:spPr>
        <p:txBody>
          <a:bodyPr/>
          <a:lstStyle/>
          <a:p>
            <a:r>
              <a:rPr lang="en-GB" dirty="0" smtClean="0"/>
              <a:t>From Short Model to Prototype Assembly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251520" y="3867895"/>
            <a:ext cx="8568952" cy="726728"/>
          </a:xfrm>
        </p:spPr>
        <p:txBody>
          <a:bodyPr>
            <a:normAutofit/>
          </a:bodyPr>
          <a:lstStyle/>
          <a:p>
            <a:r>
              <a:rPr lang="en-GB" sz="1400" dirty="0" smtClean="0"/>
              <a:t>2-in-1 Prototype 5.5m long is based on 2m long short models developed since 2011</a:t>
            </a:r>
          </a:p>
          <a:p>
            <a:r>
              <a:rPr lang="en-GB" sz="1400" dirty="0" smtClean="0"/>
              <a:t>Prototype: 2 collared coils, not tested as single aperture configuration: direct assembly of 4 virgin coils</a:t>
            </a:r>
          </a:p>
          <a:p>
            <a:r>
              <a:rPr lang="en-GB" sz="1400" dirty="0" smtClean="0"/>
              <a:t>Prototype: will make use of quench heaters </a:t>
            </a:r>
            <a:r>
              <a:rPr lang="en-US" sz="1400" dirty="0" smtClean="0"/>
              <a:t>impregnated with the coils on the outer surface (embedded) </a:t>
            </a:r>
            <a:endParaRPr lang="en-GB" sz="1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TE-MSC-LMF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172" b="97198" l="4964" r="99334">
                        <a14:foregroundMark x1="93584" y1="60776" x2="93584" y2="60776"/>
                        <a14:foregroundMark x1="93584" y1="60776" x2="93584" y2="60776"/>
                        <a14:foregroundMark x1="18099" y1="50539" x2="18099" y2="505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36357">
            <a:off x="2302072" y="926283"/>
            <a:ext cx="2841707" cy="15956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442" r="100000">
                        <a14:foregroundMark x1="16716" y1="75606" x2="16716" y2="75606"/>
                        <a14:foregroundMark x1="9205" y1="77358" x2="9205" y2="77358"/>
                        <a14:foregroundMark x1="11561" y1="73046" x2="11561" y2="73046"/>
                        <a14:foregroundMark x1="5596" y1="82615" x2="5596" y2="82615"/>
                        <a14:foregroundMark x1="13697" y1="74124" x2="13697" y2="74124"/>
                        <a14:foregroundMark x1="9720" y1="92857" x2="9720" y2="92857"/>
                        <a14:foregroundMark x1="17305" y1="93261" x2="17305" y2="93261"/>
                        <a14:foregroundMark x1="96981" y1="7008" x2="96981" y2="7008"/>
                        <a14:foregroundMark x1="96244" y1="22237" x2="96244" y2="22237"/>
                        <a14:foregroundMark x1="94256" y1="21563" x2="94256" y2="21563"/>
                        <a14:foregroundMark x1="7732" y1="89218" x2="7732" y2="892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61079">
            <a:off x="2131967" y="2183405"/>
            <a:ext cx="2823881" cy="154408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172" b="97198" l="4964" r="99334">
                        <a14:foregroundMark x1="93584" y1="60776" x2="93584" y2="60776"/>
                        <a14:foregroundMark x1="93584" y1="60776" x2="93584" y2="60776"/>
                        <a14:foregroundMark x1="18099" y1="50539" x2="18099" y2="505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36357">
            <a:off x="3166167" y="970501"/>
            <a:ext cx="2841707" cy="15956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442" r="100000">
                        <a14:foregroundMark x1="16716" y1="75606" x2="16716" y2="75606"/>
                        <a14:foregroundMark x1="9205" y1="77358" x2="9205" y2="77358"/>
                        <a14:foregroundMark x1="11561" y1="73046" x2="11561" y2="73046"/>
                        <a14:foregroundMark x1="5596" y1="82615" x2="5596" y2="82615"/>
                        <a14:foregroundMark x1="13697" y1="74124" x2="13697" y2="74124"/>
                        <a14:foregroundMark x1="9720" y1="92857" x2="9720" y2="92857"/>
                        <a14:foregroundMark x1="17305" y1="93261" x2="17305" y2="93261"/>
                        <a14:foregroundMark x1="96981" y1="7008" x2="96981" y2="7008"/>
                        <a14:foregroundMark x1="96244" y1="22237" x2="96244" y2="22237"/>
                        <a14:foregroundMark x1="94256" y1="21563" x2="94256" y2="21563"/>
                        <a14:foregroundMark x1="7732" y1="89218" x2="7732" y2="892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61079">
            <a:off x="2996062" y="2227623"/>
            <a:ext cx="2823881" cy="154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879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 for the prototype MBH_P001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TE-MSC-LMF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485045"/>
              </p:ext>
            </p:extLst>
          </p:nvPr>
        </p:nvGraphicFramePr>
        <p:xfrm>
          <a:off x="1044048" y="2931790"/>
          <a:ext cx="7632408" cy="125983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72068"/>
                <a:gridCol w="1272068"/>
                <a:gridCol w="1272068"/>
                <a:gridCol w="1272068"/>
                <a:gridCol w="1272068"/>
                <a:gridCol w="1272068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MBH_C001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September 2016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MBH_C002</a:t>
                      </a:r>
                    </a:p>
                    <a:p>
                      <a:pPr algn="ctr"/>
                      <a:r>
                        <a:rPr lang="en-US" sz="1400" dirty="0" smtClean="0"/>
                        <a:t>November 2016</a:t>
                      </a:r>
                      <a:endParaRPr lang="en-US" sz="14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MBH_C003</a:t>
                      </a:r>
                    </a:p>
                    <a:p>
                      <a:pPr algn="ctr"/>
                      <a:r>
                        <a:rPr lang="en-US" sz="1400" dirty="0" smtClean="0"/>
                        <a:t>January 2017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CR001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CR002</a:t>
                      </a:r>
                      <a:endParaRPr lang="en-US" sz="14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CR003</a:t>
                      </a:r>
                      <a:endParaRPr lang="en-US" sz="14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CR004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CR005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CR006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Practice collared coil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Prototype magnet MBH_P001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5" name="Group 34"/>
          <p:cNvGrpSpPr/>
          <p:nvPr/>
        </p:nvGrpSpPr>
        <p:grpSpPr>
          <a:xfrm>
            <a:off x="334752" y="712640"/>
            <a:ext cx="8053672" cy="2219150"/>
            <a:chOff x="334752" y="712640"/>
            <a:chExt cx="8053672" cy="221915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32080" y="819208"/>
              <a:ext cx="2114178" cy="196837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03163" y="814823"/>
              <a:ext cx="2114178" cy="1968373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74246" y="813730"/>
              <a:ext cx="2114178" cy="1968373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334752" y="712640"/>
              <a:ext cx="15410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Low Performance </a:t>
              </a:r>
            </a:p>
            <a:p>
              <a:r>
                <a:rPr lang="en-US" sz="1200" dirty="0" smtClean="0"/>
                <a:t>Nb</a:t>
              </a:r>
              <a:r>
                <a:rPr lang="en-US" sz="1200" baseline="-25000" dirty="0" smtClean="0"/>
                <a:t>3</a:t>
              </a:r>
              <a:r>
                <a:rPr lang="en-US" sz="1200" dirty="0" smtClean="0"/>
                <a:t>Sn Coil CR001</a:t>
              </a:r>
              <a:endParaRPr lang="en-US" sz="1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06760" y="2470125"/>
              <a:ext cx="15410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Low Performance </a:t>
              </a:r>
            </a:p>
            <a:p>
              <a:r>
                <a:rPr lang="en-US" sz="1200" dirty="0" smtClean="0"/>
                <a:t>Nb</a:t>
              </a:r>
              <a:r>
                <a:rPr lang="en-US" sz="1200" baseline="-25000" dirty="0" smtClean="0"/>
                <a:t>3</a:t>
              </a:r>
              <a:r>
                <a:rPr lang="en-US" sz="1200" dirty="0" smtClean="0"/>
                <a:t>Sn Coil CR002</a:t>
              </a:r>
              <a:endParaRPr lang="en-US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699792" y="712640"/>
              <a:ext cx="15410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/>
                <a:t>Full Performance </a:t>
              </a:r>
            </a:p>
            <a:p>
              <a:pPr algn="r"/>
              <a:r>
                <a:rPr lang="en-US" sz="1200" dirty="0" smtClean="0"/>
                <a:t>Coil CR003</a:t>
              </a:r>
              <a:endParaRPr lang="en-US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771800" y="2470125"/>
              <a:ext cx="15410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/>
                <a:t>Full Performance </a:t>
              </a:r>
            </a:p>
            <a:p>
              <a:pPr algn="r"/>
              <a:r>
                <a:rPr lang="en-US" sz="1200" dirty="0" smtClean="0"/>
                <a:t>Coil CR004</a:t>
              </a:r>
              <a:endParaRPr lang="en-US" sz="1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191201" y="712640"/>
              <a:ext cx="15410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/>
                <a:t>Full Performance </a:t>
              </a:r>
            </a:p>
            <a:p>
              <a:pPr algn="r"/>
              <a:r>
                <a:rPr lang="en-US" sz="1200" dirty="0" smtClean="0"/>
                <a:t>Coil CR005</a:t>
              </a:r>
              <a:endParaRPr lang="en-US" sz="12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63209" y="2470125"/>
              <a:ext cx="15410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/>
                <a:t>Full Performance </a:t>
              </a:r>
            </a:p>
            <a:p>
              <a:pPr algn="r"/>
              <a:r>
                <a:rPr lang="en-US" sz="1200" dirty="0" smtClean="0"/>
                <a:t>Coil CR006</a:t>
              </a:r>
              <a:endParaRPr lang="en-US" sz="1200" dirty="0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1475656" y="1131590"/>
              <a:ext cx="472143" cy="1368104"/>
              <a:chOff x="1475656" y="1131590"/>
              <a:chExt cx="472143" cy="1368104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>
                <a:off x="1475656" y="1131590"/>
                <a:ext cx="472143" cy="43815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 w="sm" len="sm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flipV="1">
                <a:off x="1475656" y="2067694"/>
                <a:ext cx="472143" cy="4320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 w="sm" len="sm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/>
            <p:cNvGrpSpPr/>
            <p:nvPr/>
          </p:nvGrpSpPr>
          <p:grpSpPr>
            <a:xfrm>
              <a:off x="3955841" y="1131590"/>
              <a:ext cx="472143" cy="1368104"/>
              <a:chOff x="1475656" y="1131590"/>
              <a:chExt cx="472143" cy="1368104"/>
            </a:xfrm>
          </p:grpSpPr>
          <p:cxnSp>
            <p:nvCxnSpPr>
              <p:cNvPr id="30" name="Straight Arrow Connector 29"/>
              <p:cNvCxnSpPr/>
              <p:nvPr/>
            </p:nvCxnSpPr>
            <p:spPr>
              <a:xfrm>
                <a:off x="1475656" y="1131590"/>
                <a:ext cx="472143" cy="43815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 w="sm" len="sm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flipV="1">
                <a:off x="1475656" y="2067694"/>
                <a:ext cx="472143" cy="4320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 w="sm" len="sm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/>
            <p:cNvGrpSpPr/>
            <p:nvPr/>
          </p:nvGrpSpPr>
          <p:grpSpPr>
            <a:xfrm>
              <a:off x="6444208" y="1131590"/>
              <a:ext cx="472143" cy="1368104"/>
              <a:chOff x="1475656" y="1131590"/>
              <a:chExt cx="472143" cy="1368104"/>
            </a:xfrm>
          </p:grpSpPr>
          <p:cxnSp>
            <p:nvCxnSpPr>
              <p:cNvPr id="33" name="Straight Arrow Connector 32"/>
              <p:cNvCxnSpPr/>
              <p:nvPr/>
            </p:nvCxnSpPr>
            <p:spPr>
              <a:xfrm>
                <a:off x="1475656" y="1131590"/>
                <a:ext cx="472143" cy="43815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 w="sm" len="sm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flipV="1">
                <a:off x="1475656" y="2067694"/>
                <a:ext cx="472143" cy="4320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 w="sm" len="sm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6" name="TextBox 35"/>
          <p:cNvSpPr txBox="1"/>
          <p:nvPr/>
        </p:nvSpPr>
        <p:spPr>
          <a:xfrm>
            <a:off x="1332080" y="4155926"/>
            <a:ext cx="705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Note:	this presentation is using the following simplified naming</a:t>
            </a:r>
          </a:p>
          <a:p>
            <a:r>
              <a:rPr lang="en-US" sz="1200" i="1" dirty="0"/>
              <a:t>	</a:t>
            </a:r>
            <a:r>
              <a:rPr lang="en-US" sz="1200" b="1" i="1" dirty="0" smtClean="0"/>
              <a:t>CR00x</a:t>
            </a:r>
            <a:r>
              <a:rPr lang="en-US" sz="1200" i="1" dirty="0" smtClean="0"/>
              <a:t> for a </a:t>
            </a:r>
            <a:r>
              <a:rPr lang="en-US" sz="1200" b="1" i="1" dirty="0" smtClean="0"/>
              <a:t>coil</a:t>
            </a:r>
            <a:r>
              <a:rPr lang="en-US" sz="1200" i="1" dirty="0" smtClean="0"/>
              <a:t>, full MTF asset identifier: HCMBH_C005_CR00000x</a:t>
            </a:r>
          </a:p>
          <a:p>
            <a:r>
              <a:rPr lang="en-US" sz="1200" i="1" dirty="0"/>
              <a:t>	</a:t>
            </a:r>
            <a:r>
              <a:rPr lang="en-US" sz="1200" b="1" i="1" dirty="0" smtClean="0"/>
              <a:t>MBH_C00x</a:t>
            </a:r>
            <a:r>
              <a:rPr lang="en-US" sz="1200" i="1" dirty="0" smtClean="0"/>
              <a:t> for a </a:t>
            </a:r>
            <a:r>
              <a:rPr lang="en-US" sz="1200" b="1" i="1" dirty="0" smtClean="0"/>
              <a:t>collared coil</a:t>
            </a:r>
            <a:r>
              <a:rPr lang="en-US" sz="1200" i="1" dirty="0"/>
              <a:t> </a:t>
            </a:r>
            <a:r>
              <a:rPr lang="en-US" sz="1200" i="1" dirty="0" smtClean="0"/>
              <a:t>(HCMBH_C001_CR00000x)</a:t>
            </a:r>
            <a:endParaRPr lang="en-US" sz="1200" i="1" dirty="0"/>
          </a:p>
          <a:p>
            <a:r>
              <a:rPr lang="en-US" sz="1200" i="1" dirty="0"/>
              <a:t>	</a:t>
            </a:r>
            <a:r>
              <a:rPr lang="en-US" sz="1200" b="1" i="1" dirty="0" smtClean="0"/>
              <a:t>MBH_P001</a:t>
            </a:r>
            <a:r>
              <a:rPr lang="en-US" sz="1200" i="1" dirty="0" smtClean="0"/>
              <a:t> for the </a:t>
            </a:r>
            <a:r>
              <a:rPr lang="en-US" sz="1200" b="1" i="1" dirty="0" smtClean="0"/>
              <a:t>prototype magnet</a:t>
            </a:r>
            <a:r>
              <a:rPr lang="en-US" sz="1200" i="1" dirty="0" smtClean="0"/>
              <a:t>,</a:t>
            </a:r>
            <a:r>
              <a:rPr lang="en-US" sz="1200" b="1" i="1" dirty="0" smtClean="0"/>
              <a:t> </a:t>
            </a:r>
            <a:r>
              <a:rPr lang="en-US" sz="1200" i="1" dirty="0" smtClean="0"/>
              <a:t>cold mass only</a:t>
            </a:r>
          </a:p>
        </p:txBody>
      </p:sp>
    </p:spTree>
    <p:extLst>
      <p:ext uri="{BB962C8B-B14F-4D97-AF65-F5344CB8AC3E}">
        <p14:creationId xmlns:p14="http://schemas.microsoft.com/office/powerpoint/2010/main" val="243435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dirty="0" smtClean="0"/>
              <a:t>Main Parameters of the Coil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TE-MSC-LMF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4508" b="94301" l="55363" r="99796">
                        <a14:foregroundMark x1="66292" y1="16580" x2="66292" y2="165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0918" t="12425"/>
          <a:stretch/>
        </p:blipFill>
        <p:spPr>
          <a:xfrm flipH="1">
            <a:off x="341114" y="1347614"/>
            <a:ext cx="2184934" cy="2303929"/>
          </a:xfrm>
          <a:prstGeom prst="rect">
            <a:avLst/>
          </a:prstGeom>
        </p:spPr>
      </p:pic>
      <p:graphicFrame>
        <p:nvGraphicFramePr>
          <p:cNvPr id="70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2855860"/>
              </p:ext>
            </p:extLst>
          </p:nvPr>
        </p:nvGraphicFramePr>
        <p:xfrm>
          <a:off x="2627784" y="483518"/>
          <a:ext cx="5976664" cy="4297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1870643"/>
                <a:gridCol w="649637"/>
              </a:tblGrid>
              <a:tr h="278798">
                <a:tc gridSpan="3">
                  <a:txBody>
                    <a:bodyPr/>
                    <a:lstStyle/>
                    <a:p>
                      <a:pPr algn="ctr"/>
                      <a:r>
                        <a:rPr lang="fr-CH" sz="1400" dirty="0" err="1" smtClean="0"/>
                        <a:t>Coil</a:t>
                      </a:r>
                      <a:r>
                        <a:rPr lang="fr-CH" sz="1400" dirty="0" smtClean="0"/>
                        <a:t>: 56 </a:t>
                      </a:r>
                      <a:r>
                        <a:rPr lang="fr-CH" sz="1400" dirty="0" err="1" smtClean="0"/>
                        <a:t>turns</a:t>
                      </a:r>
                      <a:r>
                        <a:rPr lang="fr-CH" sz="1400" baseline="0" dirty="0" smtClean="0"/>
                        <a:t>, 2 </a:t>
                      </a:r>
                      <a:r>
                        <a:rPr lang="fr-CH" sz="1400" baseline="0" dirty="0" err="1" smtClean="0"/>
                        <a:t>layers</a:t>
                      </a:r>
                      <a:r>
                        <a:rPr lang="fr-CH" sz="1400" baseline="0" dirty="0" smtClean="0"/>
                        <a:t>, 6 blocks design, no </a:t>
                      </a:r>
                      <a:r>
                        <a:rPr lang="fr-CH" sz="1400" baseline="0" dirty="0" err="1" smtClean="0"/>
                        <a:t>internal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fr-CH" sz="1400" baseline="0" dirty="0" err="1" smtClean="0"/>
                        <a:t>splice</a:t>
                      </a:r>
                      <a:endParaRPr lang="fr-CH" sz="1400" dirty="0"/>
                    </a:p>
                  </a:txBody>
                  <a:tcPr marL="36000" marR="36000" marT="25200" marB="2520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fr-CH" sz="800" dirty="0"/>
                    </a:p>
                  </a:txBody>
                  <a:tcPr marL="36000" marR="36000" marT="25200" marB="25200" anchor="ctr"/>
                </a:tc>
              </a:tr>
              <a:tr h="278798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Coil</a:t>
                      </a:r>
                      <a:r>
                        <a:rPr lang="fr-CH" sz="1200" dirty="0" smtClean="0"/>
                        <a:t> ID / OD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59.8 / 121.6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mm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</a:tr>
              <a:tr h="278798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Coil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overall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length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5559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mm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</a:tr>
              <a:tr h="278798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Straight section </a:t>
                      </a:r>
                      <a:r>
                        <a:rPr lang="fr-CH" sz="1200" dirty="0" err="1" smtClean="0"/>
                        <a:t>length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5108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mm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</a:tr>
              <a:tr h="278798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Turns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Inner</a:t>
                      </a:r>
                      <a:r>
                        <a:rPr lang="fr-CH" sz="1200" dirty="0" smtClean="0"/>
                        <a:t> Layer (IL) / Outer Layer (OL)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22 (IL) / 34 (OL)</a:t>
                      </a:r>
                      <a:endParaRPr lang="fr-CH" sz="12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endParaRPr lang="fr-CH" sz="1200" dirty="0"/>
                    </a:p>
                  </a:txBody>
                  <a:tcPr marL="36000" marR="36000" marT="25200" marB="25200" anchor="ctr"/>
                </a:tc>
              </a:tr>
              <a:tr h="27879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CH" sz="1200" dirty="0" err="1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Impregnation</a:t>
                      </a:r>
                      <a:r>
                        <a:rPr lang="fr-CH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System</a:t>
                      </a:r>
                      <a:endParaRPr lang="fr-CH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324485" algn="dec"/>
                        </a:tabLst>
                      </a:pPr>
                      <a:r>
                        <a:rPr lang="fr-CH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Epoxy DGEBA (CTD 101-K)</a:t>
                      </a:r>
                      <a:endParaRPr lang="fr-CH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/>
                </a:tc>
                <a:tc hMerge="1">
                  <a:txBody>
                    <a:bodyPr/>
                    <a:lstStyle/>
                    <a:p>
                      <a:pPr algn="r"/>
                      <a:endParaRPr lang="fr-CH" sz="1200" dirty="0"/>
                    </a:p>
                  </a:txBody>
                  <a:tcPr marL="71755" marR="71755" marT="25200" marB="25200" anchor="ctr"/>
                </a:tc>
              </a:tr>
              <a:tr h="328112">
                <a:tc gridSpan="3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Cable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:</a:t>
                      </a:r>
                      <a:r>
                        <a:rPr lang="en-US" sz="1400" b="1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RRP 0.7 mm dia. , 40 strands, cored, glass-mica insulated </a:t>
                      </a:r>
                      <a:endParaRPr lang="fr-CH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>
                    <a:solidFill>
                      <a:srgbClr val="64BC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CH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/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324485" algn="dec"/>
                        </a:tabLst>
                      </a:pPr>
                      <a:endParaRPr lang="fr-CH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/>
                </a:tc>
              </a:tr>
              <a:tr h="32811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CH" sz="1200" dirty="0" err="1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Cable</a:t>
                      </a:r>
                      <a:r>
                        <a:rPr lang="fr-CH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Length</a:t>
                      </a:r>
                      <a:r>
                        <a:rPr lang="fr-CH" sz="12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(IL / OL / on spool)</a:t>
                      </a:r>
                      <a:endParaRPr lang="fr-CH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CH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235 (IL) / 364 (OL) / 680 </a:t>
                      </a:r>
                      <a:endParaRPr lang="fr-CH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324485" algn="dec"/>
                        </a:tabLst>
                      </a:pPr>
                      <a:r>
                        <a:rPr lang="fr-CH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</a:t>
                      </a:r>
                      <a:endParaRPr lang="fr-CH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/>
                </a:tc>
              </a:tr>
              <a:tr h="32811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Cable bare width </a:t>
                      </a: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before / after </a:t>
                      </a: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reaction</a:t>
                      </a:r>
                      <a:endParaRPr lang="fr-CH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14.7</a:t>
                      </a:r>
                      <a:r>
                        <a:rPr lang="en-GB" sz="12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/ 14.85 (+1%)</a:t>
                      </a:r>
                      <a:endParaRPr lang="fr-CH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324485" algn="dec"/>
                        </a:tabLs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mm</a:t>
                      </a:r>
                      <a:endParaRPr lang="fr-CH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/>
                </a:tc>
              </a:tr>
              <a:tr h="32811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Cable bare mid-thickness </a:t>
                      </a: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before / after </a:t>
                      </a: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reaction</a:t>
                      </a:r>
                      <a:endParaRPr lang="fr-CH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CH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1.25</a:t>
                      </a:r>
                      <a:r>
                        <a:rPr lang="fr-CH" sz="12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 /  1.306 (+4.5%)</a:t>
                      </a:r>
                      <a:endParaRPr lang="fr-CH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324485" algn="dec"/>
                        </a:tabLs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mm</a:t>
                      </a:r>
                      <a:endParaRPr lang="fr-CH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/>
                </a:tc>
              </a:tr>
              <a:tr h="32811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Keystone </a:t>
                      </a: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angle before / after reaction</a:t>
                      </a:r>
                      <a:endParaRPr lang="fr-CH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0.79 / 0.806</a:t>
                      </a:r>
                      <a:endParaRPr lang="fr-CH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324485" algn="dec"/>
                        </a:tabLs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deg.</a:t>
                      </a:r>
                      <a:endParaRPr lang="fr-CH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/>
                </a:tc>
              </a:tr>
              <a:tr h="32811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Number of strands per </a:t>
                      </a: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cable (x strand diameter)</a:t>
                      </a:r>
                      <a:endParaRPr lang="fr-CH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324485" algn="dec"/>
                        </a:tabLs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40 (x 0.7d [mm])</a:t>
                      </a:r>
                      <a:endParaRPr lang="fr-CH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</a:t>
                      </a:r>
                      <a:endParaRPr lang="fr-CH" sz="1200" dirty="0"/>
                    </a:p>
                  </a:txBody>
                  <a:tcPr marL="71755" marR="71755" marT="25200" marB="25200" anchor="ctr"/>
                </a:tc>
              </a:tr>
              <a:tr h="32811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Cable insulation </a:t>
                      </a: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wall thickness (design value)</a:t>
                      </a:r>
                      <a:endParaRPr lang="fr-CH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0.1</a:t>
                      </a:r>
                      <a:endParaRPr lang="fr-CH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mm</a:t>
                      </a:r>
                      <a:endParaRPr lang="fr-CH" sz="1200" dirty="0"/>
                    </a:p>
                  </a:txBody>
                  <a:tcPr marL="71755" marR="71755" marT="25200" marB="25200" anchor="ctr"/>
                </a:tc>
              </a:tr>
              <a:tr h="32811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Insulation Material</a:t>
                      </a:r>
                      <a:endParaRPr lang="fr-CH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324485" algn="dec"/>
                        </a:tabLst>
                      </a:pPr>
                      <a:r>
                        <a:rPr lang="en-GB" sz="1200" dirty="0" err="1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Phlogopite</a:t>
                      </a:r>
                      <a:r>
                        <a:rPr lang="en-GB" sz="12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 + Glass</a:t>
                      </a:r>
                      <a:endParaRPr lang="fr-CH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 anchor="ctr"/>
                </a:tc>
                <a:tc hMerge="1">
                  <a:txBody>
                    <a:bodyPr/>
                    <a:lstStyle/>
                    <a:p>
                      <a:pPr algn="r"/>
                      <a:endParaRPr lang="fr-CH" sz="1200" dirty="0"/>
                    </a:p>
                  </a:txBody>
                  <a:tcPr marL="71755" marR="71755" marT="25200" marB="252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4713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Features for prototype and LS2 magnets</a:t>
            </a:r>
            <a:endParaRPr lang="en-US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7168699"/>
              </p:ext>
            </p:extLst>
          </p:nvPr>
        </p:nvGraphicFramePr>
        <p:xfrm>
          <a:off x="615465" y="627534"/>
          <a:ext cx="3812520" cy="195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25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Stays in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dirty="0" smtClean="0"/>
                        <a:t>Mica-Glass</a:t>
                      </a:r>
                      <a:r>
                        <a:rPr lang="en-US" sz="1400" baseline="0" dirty="0" smtClean="0"/>
                        <a:t> Insulation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baseline="0" dirty="0" smtClean="0"/>
                        <a:t>S-glass sleeve </a:t>
                      </a:r>
                      <a:r>
                        <a:rPr lang="en-US" sz="1400" baseline="0" dirty="0" err="1" smtClean="0"/>
                        <a:t>overbraiding</a:t>
                      </a:r>
                      <a:endParaRPr lang="en-US" sz="1400" baseline="0" dirty="0" smtClean="0"/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baseline="0" dirty="0" smtClean="0"/>
                        <a:t>Oxide Dispersion Strength. Cu Wedges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baseline="0" dirty="0" smtClean="0"/>
                        <a:t>Laser Sintered 316L flex-spacers 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baseline="0" dirty="0" smtClean="0"/>
                        <a:t>Ceramic Binder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baseline="0" dirty="0" smtClean="0"/>
                        <a:t>G-11 Splice Block-Saddle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baseline="0" dirty="0" smtClean="0"/>
                        <a:t>DGEBA (CTD-101K) Epoxy System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TE-MSC-LMF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7145438"/>
              </p:ext>
            </p:extLst>
          </p:nvPr>
        </p:nvGraphicFramePr>
        <p:xfrm>
          <a:off x="4139952" y="2858929"/>
          <a:ext cx="4499793" cy="195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979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Already changed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baseline="0" dirty="0" smtClean="0"/>
                        <a:t>Sn-Ag splice for Nb3Sn / </a:t>
                      </a:r>
                      <a:r>
                        <a:rPr lang="en-US" sz="1400" baseline="0" dirty="0" err="1" smtClean="0"/>
                        <a:t>Nb-Ti</a:t>
                      </a:r>
                      <a:r>
                        <a:rPr lang="en-US" sz="1400" baseline="0" dirty="0" smtClean="0"/>
                        <a:t> interconnect 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baseline="0" dirty="0" smtClean="0"/>
                        <a:t>(was Sn-</a:t>
                      </a:r>
                      <a:r>
                        <a:rPr lang="en-US" sz="1400" baseline="0" dirty="0" err="1" smtClean="0"/>
                        <a:t>Pb</a:t>
                      </a:r>
                      <a:r>
                        <a:rPr lang="en-US" sz="1400" baseline="0" dirty="0" smtClean="0"/>
                        <a:t>)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baseline="0" dirty="0" smtClean="0"/>
                        <a:t>Copper Stabilization over splice region </a:t>
                      </a:r>
                      <a:br>
                        <a:rPr lang="en-US" sz="1400" baseline="0" dirty="0" smtClean="0"/>
                      </a:br>
                      <a:r>
                        <a:rPr lang="en-US" sz="1400" baseline="0" dirty="0" smtClean="0"/>
                        <a:t>(was none)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baseline="0" dirty="0" smtClean="0"/>
                        <a:t>Embedded Quench Heaters with new ground insulation scheme</a:t>
                      </a:r>
                      <a:br>
                        <a:rPr lang="en-US" sz="1400" baseline="0" dirty="0" smtClean="0"/>
                      </a:br>
                      <a:r>
                        <a:rPr lang="en-US" sz="1400" baseline="0" dirty="0" smtClean="0"/>
                        <a:t>(was QH outside coil)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8184648"/>
              </p:ext>
            </p:extLst>
          </p:nvPr>
        </p:nvGraphicFramePr>
        <p:xfrm>
          <a:off x="4572002" y="627534"/>
          <a:ext cx="4067744" cy="216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774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May Change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100" baseline="0" dirty="0" smtClean="0"/>
                        <a:t>(</a:t>
                      </a:r>
                      <a:r>
                        <a:rPr lang="is-IS" sz="1100" baseline="0" dirty="0" smtClean="0"/>
                        <a:t>…</a:t>
                      </a:r>
                      <a:r>
                        <a:rPr lang="en-US" sz="1100" baseline="0" dirty="0" smtClean="0"/>
                        <a:t>currently changing)</a:t>
                      </a:r>
                      <a:endParaRPr lang="en-US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baseline="0" dirty="0" smtClean="0"/>
                        <a:t>Include inter-layer Quench Heaters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Coil wedges: minimize gaps and segmentation of the wedges along the coil to allow for coil shrinkage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baseline="0" dirty="0" smtClean="0"/>
                        <a:t>Impregnation: from single point to multi-point resin injection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baseline="0" dirty="0" smtClean="0"/>
                        <a:t>Impregnation: pressurized impregnation during polymerization (3.5bars)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 descr="Coil cut1.jpg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9" r="100000">
                        <a14:foregroundMark x1="64729" y1="77601" x2="64729" y2="77601"/>
                        <a14:foregroundMark x1="76552" y1="74868" x2="76552" y2="74868"/>
                        <a14:foregroundMark x1="72906" y1="73457" x2="72906" y2="73457"/>
                        <a14:foregroundMark x1="70542" y1="70194" x2="70542" y2="70194"/>
                        <a14:foregroundMark x1="68571" y1="64991" x2="82463" y2="81570"/>
                        <a14:foregroundMark x1="82463" y1="81393" x2="82463" y2="81393"/>
                        <a14:foregroundMark x1="97833" y1="79012" x2="96059" y2="80688"/>
                        <a14:foregroundMark x1="96158" y1="80423" x2="96158" y2="80423"/>
                        <a14:foregroundMark x1="97537" y1="88448" x2="94581" y2="88272"/>
                        <a14:foregroundMark x1="94581" y1="88007" x2="94581" y2="88007"/>
                        <a14:foregroundMark x1="89754" y1="90212" x2="91724" y2="91270"/>
                        <a14:foregroundMark x1="91823" y1="91093" x2="91823" y2="91093"/>
                        <a14:foregroundMark x1="88374" y1="91446" x2="89360" y2="93474"/>
                        <a14:foregroundMark x1="89458" y1="93298" x2="89458" y2="93298"/>
                        <a14:foregroundMark x1="90739" y1="94268" x2="89064" y2="94797"/>
                        <a14:foregroundMark x1="89064" y1="94621" x2="89064" y2="94621"/>
                        <a14:foregroundMark x1="79113" y1="98765" x2="81773" y2="97354"/>
                        <a14:foregroundMark x1="81773" y1="97090" x2="81773" y2="97090"/>
                        <a14:foregroundMark x1="73399" y1="96473" x2="76158" y2="95679"/>
                        <a14:foregroundMark x1="92611" y1="94092" x2="89754" y2="96561"/>
                        <a14:foregroundMark x1="89754" y1="96384" x2="89754" y2="963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2602242"/>
            <a:ext cx="2160240" cy="241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29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5000"/>
            <a:ext cx="3671968" cy="540000"/>
          </a:xfrm>
        </p:spPr>
        <p:txBody>
          <a:bodyPr/>
          <a:lstStyle/>
          <a:p>
            <a:r>
              <a:rPr lang="en-US" dirty="0" smtClean="0"/>
              <a:t>Coil Cross-Section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TE-MSC-LMF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pSp>
        <p:nvGrpSpPr>
          <p:cNvPr id="8" name="Group 7"/>
          <p:cNvGrpSpPr/>
          <p:nvPr/>
        </p:nvGrpSpPr>
        <p:grpSpPr>
          <a:xfrm>
            <a:off x="395536" y="1131590"/>
            <a:ext cx="3456384" cy="1761191"/>
            <a:chOff x="1331640" y="843558"/>
            <a:chExt cx="3456384" cy="176119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43808" y="1044149"/>
              <a:ext cx="1944216" cy="15606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4508" b="94301" l="55363" r="99796">
                          <a14:foregroundMark x1="66292" y1="16580" x2="66292" y2="1658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50918" t="12425"/>
            <a:stretch/>
          </p:blipFill>
          <p:spPr>
            <a:xfrm flipH="1">
              <a:off x="1331640" y="843558"/>
              <a:ext cx="1638623" cy="1727865"/>
            </a:xfrm>
            <a:prstGeom prst="rect">
              <a:avLst/>
            </a:prstGeom>
          </p:spPr>
        </p:pic>
      </p:grpSp>
      <p:graphicFrame>
        <p:nvGraphicFramePr>
          <p:cNvPr id="10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0909178"/>
              </p:ext>
            </p:extLst>
          </p:nvPr>
        </p:nvGraphicFramePr>
        <p:xfrm>
          <a:off x="4139512" y="396623"/>
          <a:ext cx="4474840" cy="2103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48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Short Model Coils (105 -&gt;</a:t>
                      </a:r>
                      <a:r>
                        <a:rPr lang="en-US" sz="1400" baseline="0" dirty="0" smtClean="0"/>
                        <a:t> 115) all use similar </a:t>
                      </a:r>
                      <a:r>
                        <a:rPr lang="en-US" sz="1400" dirty="0" smtClean="0"/>
                        <a:t> Cross-Section as per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original design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dirty="0" smtClean="0"/>
                        <a:t>Current Cross-Section defined in 2011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dirty="0" smtClean="0"/>
                        <a:t>insulation wall thickness is larger in reality (0.115 mm) than per design (0.1 mm)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dirty="0" smtClean="0"/>
                        <a:t>Reaction cable growth not re-assessed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dirty="0" smtClean="0"/>
                        <a:t>From short model tests, conductor locus under mechanical</a:t>
                      </a:r>
                      <a:r>
                        <a:rPr lang="en-US" sz="1400" baseline="0" dirty="0" smtClean="0"/>
                        <a:t> strain/compression did not require correction</a:t>
                      </a:r>
                      <a:endParaRPr lang="en-US" sz="1400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238139"/>
              </p:ext>
            </p:extLst>
          </p:nvPr>
        </p:nvGraphicFramePr>
        <p:xfrm>
          <a:off x="4139512" y="2618215"/>
          <a:ext cx="4474840" cy="1249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48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MBH_P001</a:t>
                      </a:r>
                      <a:r>
                        <a:rPr lang="en-US" sz="1400" baseline="0" dirty="0" smtClean="0"/>
                        <a:t> Prototype will use the same cross-section (no re-optimization)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Same Cross-Section design, no re-optimization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Same wedges and spacers</a:t>
                      </a:r>
                      <a:endParaRPr lang="en-US" sz="1400" dirty="0" smtClean="0"/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dirty="0" smtClean="0"/>
                        <a:t>Same coil</a:t>
                      </a:r>
                      <a:r>
                        <a:rPr lang="en-US" sz="1400" baseline="0" dirty="0" smtClean="0"/>
                        <a:t> winding parameters as for short model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2907400"/>
              </p:ext>
            </p:extLst>
          </p:nvPr>
        </p:nvGraphicFramePr>
        <p:xfrm>
          <a:off x="4139512" y="3987007"/>
          <a:ext cx="4474840" cy="888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48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Series for LS2 </a:t>
                      </a:r>
                      <a:r>
                        <a:rPr lang="en-US" sz="1400" baseline="0" dirty="0" smtClean="0"/>
                        <a:t>may also use the same cross-section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To be confirmed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455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3527512" cy="540000"/>
          </a:xfrm>
        </p:spPr>
        <p:txBody>
          <a:bodyPr/>
          <a:lstStyle/>
          <a:p>
            <a:r>
              <a:rPr lang="en-US" dirty="0" smtClean="0"/>
              <a:t>Coil Ends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TE-MSC-LMF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aphicFrame>
        <p:nvGraphicFramePr>
          <p:cNvPr id="10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6402797"/>
              </p:ext>
            </p:extLst>
          </p:nvPr>
        </p:nvGraphicFramePr>
        <p:xfrm>
          <a:off x="4139512" y="123478"/>
          <a:ext cx="4474840" cy="195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48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Short Model Coil Ends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dirty="0" smtClean="0"/>
                        <a:t>Several</a:t>
                      </a:r>
                      <a:r>
                        <a:rPr lang="en-US" sz="1400" baseline="0" dirty="0" smtClean="0"/>
                        <a:t> Coil Ends iterations required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baseline="0" dirty="0" smtClean="0"/>
                        <a:t>Spacers, saddles and splice block are different on early short model coils until coil 105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baseline="0" dirty="0" smtClean="0"/>
                        <a:t>As from coil 106-&gt;114, spacer design unchanged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dirty="0" smtClean="0"/>
                        <a:t>Quality of winding as improved: coil 106-&gt; coil 108</a:t>
                      </a:r>
                      <a:r>
                        <a:rPr lang="en-US" sz="1400" baseline="0" dirty="0" smtClean="0"/>
                        <a:t> too long by ~ 8mm each side ; as from 109 length of coil ends is constant and as per design</a:t>
                      </a:r>
                      <a:endParaRPr lang="en-US" sz="1400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9188133"/>
              </p:ext>
            </p:extLst>
          </p:nvPr>
        </p:nvGraphicFramePr>
        <p:xfrm>
          <a:off x="4139512" y="2139702"/>
          <a:ext cx="4474840" cy="1102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48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MBH_P001</a:t>
                      </a:r>
                      <a:r>
                        <a:rPr lang="en-US" sz="1400" baseline="0" dirty="0" smtClean="0"/>
                        <a:t> Prototype will use identical design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Same Coil Ends as short coils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Winding operations OK for long coils: generate coil ends as per design</a:t>
                      </a:r>
                      <a:endParaRPr lang="en-US" sz="1400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200186"/>
              </p:ext>
            </p:extLst>
          </p:nvPr>
        </p:nvGraphicFramePr>
        <p:xfrm>
          <a:off x="4139512" y="3337591"/>
          <a:ext cx="447484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48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Series for LS2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Requirements To be confirmed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t="30891" r="8382"/>
          <a:stretch/>
        </p:blipFill>
        <p:spPr>
          <a:xfrm flipH="1">
            <a:off x="918550" y="3795886"/>
            <a:ext cx="2933370" cy="55628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47786" t="1476" r="3295" b="56822"/>
          <a:stretch/>
        </p:blipFill>
        <p:spPr>
          <a:xfrm>
            <a:off x="921853" y="3145483"/>
            <a:ext cx="2907394" cy="650403"/>
          </a:xfrm>
          <a:prstGeom prst="rect">
            <a:avLst/>
          </a:prstGeom>
        </p:spPr>
      </p:pic>
      <p:graphicFrame>
        <p:nvGraphicFramePr>
          <p:cNvPr id="1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975881"/>
              </p:ext>
            </p:extLst>
          </p:nvPr>
        </p:nvGraphicFramePr>
        <p:xfrm>
          <a:off x="4139512" y="4155926"/>
          <a:ext cx="447484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48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Remaining Issue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Filling Quality of the Inter-Layer Cavities</a:t>
                      </a: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0" name="Group 19"/>
          <p:cNvGrpSpPr/>
          <p:nvPr/>
        </p:nvGrpSpPr>
        <p:grpSpPr>
          <a:xfrm>
            <a:off x="911064" y="624853"/>
            <a:ext cx="2144270" cy="2475311"/>
            <a:chOff x="4569653" y="789355"/>
            <a:chExt cx="4451105" cy="4655967"/>
          </a:xfrm>
        </p:grpSpPr>
        <p:pic>
          <p:nvPicPr>
            <p:cNvPr id="21" name="Picture 20"/>
            <p:cNvPicPr/>
            <p:nvPr/>
          </p:nvPicPr>
          <p:blipFill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789355"/>
              <a:ext cx="4390390" cy="1153160"/>
            </a:xfrm>
            <a:prstGeom prst="rect">
              <a:avLst/>
            </a:prstGeom>
          </p:spPr>
        </p:pic>
        <p:pic>
          <p:nvPicPr>
            <p:cNvPr id="22" name="Picture 21"/>
            <p:cNvPicPr/>
            <p:nvPr/>
          </p:nvPicPr>
          <p:blipFill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9754" y="1913208"/>
              <a:ext cx="4352636" cy="1176655"/>
            </a:xfrm>
            <a:prstGeom prst="rect">
              <a:avLst/>
            </a:prstGeom>
          </p:spPr>
        </p:pic>
        <p:pic>
          <p:nvPicPr>
            <p:cNvPr id="23" name="Picture 22"/>
            <p:cNvPicPr/>
            <p:nvPr/>
          </p:nvPicPr>
          <p:blipFill>
            <a:blip r:embed="rId6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0838" y="3089863"/>
              <a:ext cx="4439920" cy="1171575"/>
            </a:xfrm>
            <a:prstGeom prst="rect">
              <a:avLst/>
            </a:prstGeom>
          </p:spPr>
        </p:pic>
        <p:pic>
          <p:nvPicPr>
            <p:cNvPr id="24" name="Picture 23"/>
            <p:cNvPicPr/>
            <p:nvPr/>
          </p:nvPicPr>
          <p:blipFill>
            <a:blip r:embed="rId7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9653" y="4271207"/>
              <a:ext cx="4439920" cy="1174115"/>
            </a:xfrm>
            <a:prstGeom prst="rect">
              <a:avLst/>
            </a:prstGeom>
          </p:spPr>
        </p:pic>
      </p:grpSp>
      <p:cxnSp>
        <p:nvCxnSpPr>
          <p:cNvPr id="25" name="Straight Arrow Connector 24"/>
          <p:cNvCxnSpPr/>
          <p:nvPr/>
        </p:nvCxnSpPr>
        <p:spPr>
          <a:xfrm>
            <a:off x="3142872" y="915566"/>
            <a:ext cx="0" cy="172819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16200000">
            <a:off x="2526584" y="1531853"/>
            <a:ext cx="15095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Legacy versions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725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TE-MSC-LMF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aphicFrame>
        <p:nvGraphicFramePr>
          <p:cNvPr id="10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9318648"/>
              </p:ext>
            </p:extLst>
          </p:nvPr>
        </p:nvGraphicFramePr>
        <p:xfrm>
          <a:off x="4139512" y="51470"/>
          <a:ext cx="4474840" cy="1463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48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Short Model Coils are progressively</a:t>
                      </a:r>
                      <a:r>
                        <a:rPr lang="en-US" sz="1400" baseline="0" dirty="0" smtClean="0"/>
                        <a:t> decreasing the gaps and </a:t>
                      </a:r>
                      <a:r>
                        <a:rPr lang="en-US" sz="1400" dirty="0" smtClean="0"/>
                        <a:t>segmentation of</a:t>
                      </a:r>
                      <a:r>
                        <a:rPr lang="en-US" sz="1400" baseline="0" dirty="0" smtClean="0"/>
                        <a:t> the wedges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dirty="0" smtClean="0"/>
                        <a:t>Wedge segmentation not in 3D CAD models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dirty="0" smtClean="0"/>
                        <a:t>Gaps are</a:t>
                      </a:r>
                      <a:r>
                        <a:rPr lang="en-US" sz="1400" baseline="0" dirty="0" smtClean="0"/>
                        <a:t> (were) required for coil shrinkage (winding and reaction)</a:t>
                      </a:r>
                      <a:endParaRPr lang="en-US" sz="1400" dirty="0" smtClean="0"/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dirty="0" smtClean="0"/>
                        <a:t>Short</a:t>
                      </a:r>
                      <a:r>
                        <a:rPr lang="en-US" sz="1400" baseline="0" dirty="0" smtClean="0"/>
                        <a:t> Coil Winding &amp; Reaction: no shrinkage</a:t>
                      </a:r>
                      <a:endParaRPr lang="en-US" sz="1400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4994929"/>
              </p:ext>
            </p:extLst>
          </p:nvPr>
        </p:nvGraphicFramePr>
        <p:xfrm>
          <a:off x="4139512" y="1563638"/>
          <a:ext cx="4474840" cy="1315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48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MBH_P001</a:t>
                      </a:r>
                      <a:r>
                        <a:rPr lang="en-US" sz="1400" baseline="0" dirty="0" smtClean="0"/>
                        <a:t> Prototype has more wedge segments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Long extruded Cu-ODS wedges were unavailable until recently (now up to 3.2 meters)  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Long Coil Winding: important spring back (~ 5mm)</a:t>
                      </a:r>
                      <a:endParaRPr lang="en-US" sz="1400" dirty="0" smtClean="0"/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400" dirty="0" smtClean="0"/>
                        <a:t>Long Coil Reaction: unknown shrinkage</a:t>
                      </a:r>
                      <a:endParaRPr lang="en-US" sz="1400" baseline="0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5917119"/>
              </p:ext>
            </p:extLst>
          </p:nvPr>
        </p:nvGraphicFramePr>
        <p:xfrm>
          <a:off x="4150971" y="2931790"/>
          <a:ext cx="4474840" cy="888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48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Series for LS2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TBC: 2 segments and one gap in straight section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Gap size to be defined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3680815"/>
              </p:ext>
            </p:extLst>
          </p:nvPr>
        </p:nvGraphicFramePr>
        <p:xfrm>
          <a:off x="4159803" y="3867894"/>
          <a:ext cx="4474840" cy="1102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48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Issues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Wedge Extremities not well insulated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Gaps Induce </a:t>
                      </a:r>
                      <a:r>
                        <a:rPr lang="en-US" sz="1400" dirty="0" smtClean="0"/>
                        <a:t>Resin Rich Areas (inner layer not accessible)</a:t>
                      </a:r>
                      <a:endParaRPr lang="en-US" sz="1400" baseline="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/>
          <a:srcRect l="15402" t="8276" r="13197" b="3088"/>
          <a:stretch/>
        </p:blipFill>
        <p:spPr>
          <a:xfrm>
            <a:off x="-36512" y="-20539"/>
            <a:ext cx="4139512" cy="2899895"/>
          </a:xfrm>
          <a:prstGeom prst="rect">
            <a:avLst/>
          </a:prstGeom>
        </p:spPr>
      </p:pic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-36512" y="87534"/>
            <a:ext cx="2736304" cy="828032"/>
          </a:xfrm>
        </p:spPr>
        <p:txBody>
          <a:bodyPr/>
          <a:lstStyle/>
          <a:p>
            <a:r>
              <a:rPr lang="en-US" dirty="0" smtClean="0"/>
              <a:t>Wedge </a:t>
            </a:r>
            <a:br>
              <a:rPr lang="en-US" dirty="0" smtClean="0"/>
            </a:br>
            <a:r>
              <a:rPr lang="en-US" dirty="0" smtClean="0"/>
              <a:t>Segmenting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4" y="3958796"/>
            <a:ext cx="3600400" cy="115559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4"/>
          <a:srcRect l="50006" t="41800" r="3998" b="5516"/>
          <a:stretch/>
        </p:blipFill>
        <p:spPr>
          <a:xfrm>
            <a:off x="-36512" y="2571750"/>
            <a:ext cx="1919136" cy="140736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5"/>
          <a:srcRect b="20361"/>
          <a:stretch/>
        </p:blipFill>
        <p:spPr>
          <a:xfrm>
            <a:off x="2081312" y="2561808"/>
            <a:ext cx="1835657" cy="1417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177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E9E49B-3FD6-4C9C-9B49-2AADA36A41AB}">
  <ds:schemaRefs>
    <ds:schemaRef ds:uri="http://purl.org/dc/elements/1.1/"/>
    <ds:schemaRef ds:uri="http://schemas.microsoft.com/office/infopath/2007/PartnerControls"/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8946e33d-fd2f-4ae4-8ee9-d90c129cdf9e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4519</TotalTime>
  <Words>1965</Words>
  <Application>Microsoft Macintosh PowerPoint</Application>
  <PresentationFormat>On-screen Show (16:9)</PresentationFormat>
  <Paragraphs>400</Paragraphs>
  <Slides>18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Thème Office</vt:lpstr>
      <vt:lpstr>Coil winding and collaring   D. Smekens TE-MSC-LMF</vt:lpstr>
      <vt:lpstr>Outline</vt:lpstr>
      <vt:lpstr>From Short Model to Prototype Assembly</vt:lpstr>
      <vt:lpstr>Objectives for the prototype MBH_P001</vt:lpstr>
      <vt:lpstr>Main Parameters of the Coil</vt:lpstr>
      <vt:lpstr>Features for prototype and LS2 magnets</vt:lpstr>
      <vt:lpstr>Coil Cross-Section</vt:lpstr>
      <vt:lpstr>Coil Ends</vt:lpstr>
      <vt:lpstr>Wedge  Segmenting</vt:lpstr>
      <vt:lpstr>Collared Coils – Main Parameters</vt:lpstr>
      <vt:lpstr>PowerPoint Presentation</vt:lpstr>
      <vt:lpstr>New FE Models</vt:lpstr>
      <vt:lpstr>Coil Supplies &amp; Coil Production: as of April 2016</vt:lpstr>
      <vt:lpstr>Conclusions</vt:lpstr>
      <vt:lpstr>PowerPoint Presentation</vt:lpstr>
      <vt:lpstr>11T Dipole Coils: Naming conventions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David Smekens</cp:lastModifiedBy>
  <cp:revision>243</cp:revision>
  <cp:lastPrinted>2016-03-30T11:35:26Z</cp:lastPrinted>
  <dcterms:created xsi:type="dcterms:W3CDTF">2016-02-11T10:47:23Z</dcterms:created>
  <dcterms:modified xsi:type="dcterms:W3CDTF">2016-04-05T18:17:21Z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