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63" r:id="rId5"/>
    <p:sldId id="277" r:id="rId6"/>
    <p:sldId id="279" r:id="rId7"/>
    <p:sldId id="285" r:id="rId8"/>
    <p:sldId id="292" r:id="rId9"/>
    <p:sldId id="282" r:id="rId10"/>
    <p:sldId id="324" r:id="rId11"/>
    <p:sldId id="287" r:id="rId12"/>
    <p:sldId id="321" r:id="rId13"/>
    <p:sldId id="294" r:id="rId14"/>
    <p:sldId id="322" r:id="rId15"/>
    <p:sldId id="323" r:id="rId16"/>
    <p:sldId id="330" r:id="rId17"/>
    <p:sldId id="298" r:id="rId18"/>
    <p:sldId id="305" r:id="rId19"/>
    <p:sldId id="295" r:id="rId20"/>
    <p:sldId id="320" r:id="rId21"/>
    <p:sldId id="334" r:id="rId22"/>
    <p:sldId id="328" r:id="rId23"/>
    <p:sldId id="318" r:id="rId24"/>
    <p:sldId id="329" r:id="rId25"/>
    <p:sldId id="337" r:id="rId26"/>
    <p:sldId id="327" r:id="rId27"/>
    <p:sldId id="326" r:id="rId28"/>
    <p:sldId id="266" r:id="rId29"/>
    <p:sldId id="338" r:id="rId3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BE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9" autoAdjust="0"/>
    <p:restoredTop sz="94643"/>
  </p:normalViewPr>
  <p:slideViewPr>
    <p:cSldViewPr snapToObjects="1" showGuides="1">
      <p:cViewPr varScale="1">
        <p:scale>
          <a:sx n="145" d="100"/>
          <a:sy n="145" d="100"/>
        </p:scale>
        <p:origin x="318" y="13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68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6398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4004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81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7947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685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2341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1063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1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7101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4446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36820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227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85329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349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3449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475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5716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743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804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5384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18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327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59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911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108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3rd International Review of the 11 T Dipoles at Collimator Section for the HL-LHC  - 11 T Powering - 06/04/2016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- 11 T Powering - 06/04/2016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- 11 T Powering - 06/04/2016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- 11 T Powering - 06/04/2016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- 11 T Powering - 06/04/2016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- 11 T Powering - 06/04/2016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3rd International Review of the 11 T Dipoles at Collimator Section for the HL-LHC  - 11 T Powering - 06/04/2016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3rd International Review of the 11 T Dipoles at Collimator Section for the HL-LHC  - 11 T Powering - 06/04/2016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emf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507166/)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259632" y="1733956"/>
            <a:ext cx="7632848" cy="135000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Powering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 Requirements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259066" y="2226902"/>
            <a:ext cx="4609078" cy="74295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Yammine</a:t>
            </a:r>
            <a:r>
              <a:rPr lang="en-GB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collaboration with H. </a:t>
            </a:r>
            <a:r>
              <a:rPr lang="en-GB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</a:t>
            </a:r>
            <a:endParaRPr lang="en-GB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TE-EPC-MPC</a:t>
            </a:r>
            <a:endParaRPr lang="en-GB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259066" y="2958625"/>
            <a:ext cx="936670" cy="261938"/>
          </a:xfrm>
        </p:spPr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06/04/2016</a:t>
            </a:r>
            <a:endParaRPr lang="en-GB" b="0" i="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582427" y="2819191"/>
            <a:ext cx="48600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 </a:t>
            </a:r>
            <a:endParaRPr lang="en-GB" sz="1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TE-MSC-LMF	</a:t>
            </a:r>
            <a:r>
              <a:rPr lang="en-GB" sz="1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Savary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L. Grand-Clement</a:t>
            </a:r>
            <a:endParaRPr lang="en-GB" sz="1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TE-MSC-MDT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S.I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Bermudez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TE-MPE-PE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	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400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L.Bortot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Auchmann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Prioli</a:t>
            </a:r>
            <a:endParaRPr lang="en-GB" sz="1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TE-MPE-EE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	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Rodriguez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Mateos</a:t>
            </a:r>
            <a:endParaRPr lang="en-GB" sz="1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BE-ABP-HSS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	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Giovannozzi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TE-MSC-MNC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P. </a:t>
            </a:r>
            <a:r>
              <a:rPr lang="en-GB" sz="1400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Fessia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EN-ACE-INT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J.P. Corso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BE-OP-LHC		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M.S. Camillocci </a:t>
            </a:r>
            <a:endParaRPr lang="en-GB" sz="1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WP6, WP11 </a:t>
            </a:r>
            <a:r>
              <a:rPr lang="en-GB" sz="1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members, …   </a:t>
            </a:r>
            <a:endParaRPr lang="en-GB" sz="1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Trim Currents for Readapted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en-GB" sz="1800" b="1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baseline="30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and Negative Currents [-250A … 100 A]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 and Trim Powering Scheme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229991" y="1571905"/>
            <a:ext cx="827585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6.5 </a:t>
            </a:r>
            <a:r>
              <a:rPr lang="en-GB" sz="9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11 kA  </a:t>
            </a:r>
          </a:p>
          <a:p>
            <a:pPr algn="ctr"/>
            <a:r>
              <a:rPr lang="el-GR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-67 A </a:t>
            </a:r>
            <a:endParaRPr lang="fr-FR" sz="900" baseline="-25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56905" y="1563638"/>
            <a:ext cx="1008112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GB" sz="9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(Nominal) </a:t>
            </a:r>
          </a:p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11.85 kA  </a:t>
            </a:r>
          </a:p>
          <a:p>
            <a:pPr algn="ctr"/>
            <a:r>
              <a:rPr lang="el-GR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endParaRPr lang="fr-FR" sz="900" baseline="-25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34344" y="1571905"/>
            <a:ext cx="1152628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7.5 </a:t>
            </a:r>
            <a:r>
              <a:rPr lang="en-GB" sz="9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(Ultimate)</a:t>
            </a:r>
          </a:p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12.84 kA  </a:t>
            </a:r>
          </a:p>
          <a:p>
            <a:pPr algn="ctr"/>
            <a:r>
              <a:rPr lang="el-GR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91 A </a:t>
            </a:r>
            <a:endParaRPr lang="fr-FR" sz="900" baseline="-25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08457" y="4600950"/>
            <a:ext cx="46682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Preliminary curves - should be confirmed by operation</a:t>
            </a:r>
            <a:endParaRPr lang="fr-FR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688" y="2223937"/>
            <a:ext cx="2911741" cy="20494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1982" y="2223937"/>
            <a:ext cx="2957958" cy="2054230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183127" y="2079736"/>
            <a:ext cx="2881301" cy="2193659"/>
          </a:xfrm>
          <a:prstGeom prst="roundRect">
            <a:avLst/>
          </a:prstGeom>
          <a:noFill/>
          <a:ln w="28575">
            <a:solidFill>
              <a:schemeClr val="accent6">
                <a:alpha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102971" y="2079736"/>
            <a:ext cx="2881301" cy="2193658"/>
          </a:xfrm>
          <a:prstGeom prst="roundRect">
            <a:avLst/>
          </a:prstGeom>
          <a:noFill/>
          <a:ln w="28575">
            <a:solidFill>
              <a:schemeClr val="accent6">
                <a:alpha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030918" y="2079736"/>
            <a:ext cx="2881301" cy="2206698"/>
          </a:xfrm>
          <a:prstGeom prst="roundRect">
            <a:avLst/>
          </a:prstGeom>
          <a:noFill/>
          <a:ln w="28575">
            <a:solidFill>
              <a:schemeClr val="accent6">
                <a:alpha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6576" y="2223937"/>
            <a:ext cx="2977912" cy="204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1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2" grpId="0" animBg="1"/>
      <p:bldP spid="22" grpId="1" animBg="1"/>
      <p:bldP spid="23" grpId="0" animBg="1"/>
      <p:bldP spid="16" grpId="0" animBg="1"/>
      <p:bldP spid="16" grpId="1" animBg="1"/>
      <p:bldP spid="17" grpId="0" animBg="1"/>
      <p:bldP spid="17" grpId="1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 and Trim Powering Scheme</a:t>
            </a:r>
            <a:endParaRPr lang="fr-F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Trim Powering Schemes :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trim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ower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onverter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250A /</a:t>
            </a: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4 quadrants</a:t>
            </a:r>
          </a:p>
          <a:p>
            <a:pPr marL="457200" lvl="1" indent="0" algn="l">
              <a:buNone/>
            </a:pPr>
            <a:endParaRPr lang="en-GB" sz="14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en-GB" sz="1400" b="1" baseline="-25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272" y="1781617"/>
            <a:ext cx="4156508" cy="958745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4013937" y="1756655"/>
            <a:ext cx="522060" cy="355954"/>
          </a:xfrm>
          <a:prstGeom prst="roundRect">
            <a:avLst/>
          </a:prstGeom>
          <a:noFill/>
          <a:ln w="28575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4182020" y="2149530"/>
            <a:ext cx="108014" cy="590832"/>
          </a:xfrm>
          <a:prstGeom prst="line">
            <a:avLst/>
          </a:prstGeom>
          <a:ln>
            <a:solidFill>
              <a:schemeClr val="bg2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83569" y="2827246"/>
            <a:ext cx="1947531" cy="1398557"/>
          </a:xfrm>
          <a:prstGeom prst="roundRect">
            <a:avLst/>
          </a:prstGeom>
          <a:noFill/>
          <a:ln w="28575">
            <a:solidFill>
              <a:srgbClr val="0093B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673094" y="2827246"/>
            <a:ext cx="1081989" cy="139855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22592" y="4176120"/>
            <a:ext cx="1925633" cy="260455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buFont typeface="Arial"/>
              <a:buNone/>
            </a:pP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AC/DC Conversion </a:t>
            </a:r>
            <a:endParaRPr lang="en-US" sz="1400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797077" y="2827246"/>
            <a:ext cx="738920" cy="1398557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347864" y="4204980"/>
            <a:ext cx="1668313" cy="260455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buFont typeface="Arial"/>
              <a:buNone/>
            </a:pPr>
            <a:r>
              <a:rPr lang="en-GB" sz="14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H-Bridge</a:t>
            </a:r>
            <a:endParaRPr lang="en-US" sz="14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577990" y="2827246"/>
            <a:ext cx="760554" cy="1398557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286327" y="4193776"/>
            <a:ext cx="1925633" cy="260455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buFont typeface="Arial"/>
              <a:buNone/>
            </a:pP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Reversibility </a:t>
            </a:r>
            <a:endParaRPr lang="en-US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535997" y="4204979"/>
            <a:ext cx="720154" cy="527011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buFont typeface="Arial"/>
              <a:buNone/>
            </a:pP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Filter</a:t>
            </a:r>
            <a:endParaRPr lang="en-US" sz="14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393" y="2884486"/>
            <a:ext cx="5162682" cy="131635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899068" y="3526524"/>
            <a:ext cx="17788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based on existing power converter (COMET </a:t>
            </a:r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±250A/±120V)</a:t>
            </a:r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013" y="3049893"/>
            <a:ext cx="761987" cy="1599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5258" y="1756655"/>
            <a:ext cx="1481265" cy="1117853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3116801" y="3539104"/>
            <a:ext cx="1778802" cy="288046"/>
            <a:chOff x="5017126" y="4597074"/>
            <a:chExt cx="1778802" cy="288046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5749159" y="4597074"/>
              <a:ext cx="190134" cy="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5652120" y="4649485"/>
              <a:ext cx="194078" cy="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5017126" y="4608121"/>
              <a:ext cx="177880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Power </a:t>
              </a:r>
              <a:endParaRPr lang="en-GB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738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 and Trim Powering Scheme</a:t>
            </a:r>
            <a:endParaRPr lang="fr-F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399"/>
            <a:ext cx="8352488" cy="3573669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Protection</a:t>
            </a:r>
            <a:r>
              <a:rPr lang="en-GB" sz="1800" b="1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(*)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and RB crowbars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Bypass diodes for 11T and MB magnets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energy extraction systems for FPA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(2x70m</a:t>
            </a:r>
            <a:r>
              <a:rPr lang="el-GR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QPS : Quench heaters  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en-GB" sz="1400" b="1" baseline="-25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006705" y="4631861"/>
            <a:ext cx="642355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</a:t>
            </a: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Ref : </a:t>
            </a:r>
            <a:r>
              <a:rPr lang="en-GB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Circuits for the LHC (https://indico.cern.ch/category/4887/)</a:t>
            </a:r>
            <a:endParaRPr lang="fr-FR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481" y="1227050"/>
            <a:ext cx="3124165" cy="323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8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 and Trim Powering Scheme</a:t>
            </a:r>
            <a:endParaRPr lang="fr-F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649238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Common Failure Modes : </a:t>
            </a: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en-GB" sz="1400" b="1" baseline="-25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6443257"/>
              </p:ext>
            </p:extLst>
          </p:nvPr>
        </p:nvGraphicFramePr>
        <p:xfrm>
          <a:off x="323528" y="1255281"/>
          <a:ext cx="8363272" cy="2927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728192"/>
                <a:gridCol w="1712098"/>
                <a:gridCol w="3410814"/>
              </a:tblGrid>
              <a:tr h="213122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Failure Modes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Causes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Actions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Critical Point for the Powering 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522482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PC Failure</a:t>
                      </a:r>
                      <a:endParaRPr 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Measurement failure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overcurrent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Control failure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Hardware failure, …  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crowbar closed 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PC stopped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 PC (</a:t>
                      </a:r>
                      <a:r>
                        <a:rPr lang="en-US" sz="12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tbd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Bypass diode and 11T in parallel to trim  </a:t>
                      </a:r>
                    </a:p>
                  </a:txBody>
                  <a:tcPr marL="68580" marR="68580" marT="34290" marB="34290" anchor="ctr"/>
                </a:tc>
              </a:tr>
              <a:tr h="522482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PC Failure </a:t>
                      </a:r>
                      <a:endParaRPr 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Measurement failure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 overcurrent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Control failure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Hardware failure, …  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crowbar closed 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PC stopped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 crowbar closed 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 PC stopped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Bypass diode and 11T in parallel to trim  </a:t>
                      </a:r>
                    </a:p>
                  </a:txBody>
                  <a:tcPr marL="68580" marR="68580" marT="34290" marB="34290" anchor="ctr"/>
                </a:tc>
              </a:tr>
              <a:tr h="52248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Quench at 11 T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Maximum voltage across 11T/Trim = 6 V </a:t>
                      </a:r>
                      <a:r>
                        <a:rPr lang="en-US" sz="1200" b="0" i="0" baseline="30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(*)</a:t>
                      </a:r>
                    </a:p>
                  </a:txBody>
                  <a:tcPr marL="68580" marR="68580" marT="34290" marB="34290" anchor="ctr"/>
                </a:tc>
              </a:tr>
              <a:tr h="52248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Quench at Random Magnet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Maximum voltage across 11T/Trim = 12 V </a:t>
                      </a:r>
                      <a:r>
                        <a:rPr lang="en-US" sz="1200" b="0" i="0" baseline="30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(*)</a:t>
                      </a:r>
                      <a:r>
                        <a:rPr lang="en-US" sz="1200" b="1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2006705" y="4631861"/>
            <a:ext cx="277511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</a:t>
            </a: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Ref : 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https://indico.cern.ch/event/507166/</a:t>
            </a: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51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4248032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Hardware Commissioning :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 tests start after individual system tests.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 HWC test sequence :  </a:t>
            </a:r>
          </a:p>
          <a:p>
            <a:pPr lvl="1" algn="l"/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tests with increasing current levels. </a:t>
            </a:r>
          </a:p>
          <a:p>
            <a:pPr lvl="1" algn="l"/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 operation of various systems </a:t>
            </a:r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checked.   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Commissioning of the new RB circuit will be based on the existing one but adapted for the trim PC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8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tbd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 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 and Trim Powering Scheme</a:t>
            </a:r>
            <a:endParaRPr lang="fr-F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034583" y="4609382"/>
            <a:ext cx="157126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A. </a:t>
            </a:r>
            <a:r>
              <a:rPr lang="en-GB" sz="11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Verweij</a:t>
            </a:r>
            <a:endParaRPr lang="fr-FR" sz="11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0093" y="1650359"/>
            <a:ext cx="3806707" cy="214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8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8" y="2643758"/>
            <a:ext cx="7547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en-GB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Subjects</a:t>
            </a:r>
            <a:r>
              <a:rPr lang="en-GB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en-GB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Trim </a:t>
            </a:r>
            <a:r>
              <a:rPr lang="en-GB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</a:t>
            </a:r>
            <a:r>
              <a:rPr lang="en-GB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 </a:t>
            </a:r>
          </a:p>
          <a:p>
            <a:r>
              <a:rPr lang="en-US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95867" y="4608374"/>
            <a:ext cx="277511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Ref : 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https://indico.cern.ch/event/507166/</a:t>
            </a: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33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0"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Mode Voltage </a:t>
            </a:r>
          </a:p>
          <a:p>
            <a:pPr lvl="0"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Bandwidth Frequency of the Trim PC Control </a:t>
            </a:r>
          </a:p>
          <a:p>
            <a:pPr lvl="1" algn="l"/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Decoupling the RB and the trim circuits</a:t>
            </a:r>
          </a:p>
          <a:p>
            <a:pPr lvl="1" algn="l"/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Resonating frequencies  </a:t>
            </a:r>
          </a:p>
          <a:p>
            <a:pPr lvl="0"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and Crowbar Resistances</a:t>
            </a:r>
          </a:p>
          <a:p>
            <a:pPr lvl="1" algn="l"/>
            <a:r>
              <a:rPr lang="en-GB" sz="14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Bypass </a:t>
            </a:r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diode </a:t>
            </a:r>
            <a:r>
              <a:rPr lang="en-GB" sz="14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parallel (for quench protection)</a:t>
            </a:r>
          </a:p>
          <a:p>
            <a:pPr lvl="1" algn="l"/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trim current (limited by magnet/trim connections)</a:t>
            </a:r>
          </a:p>
          <a:p>
            <a:pPr lvl="1" algn="l"/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and Cooling </a:t>
            </a:r>
            <a:r>
              <a:rPr lang="en-GB" sz="14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Constraints  </a:t>
            </a:r>
            <a:endParaRPr lang="en-GB" sz="14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 in SM18</a:t>
            </a:r>
            <a:endParaRPr lang="en-GB" sz="18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6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Subjects for Trim Design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06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Mode Voltage (Voltage to Ground) : 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Ramp-up, V</a:t>
            </a:r>
            <a:r>
              <a:rPr lang="en-GB" sz="1800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85 V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Ramp-down,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800" baseline="-25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-85 V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FPA, V</a:t>
            </a:r>
            <a:r>
              <a:rPr lang="en-GB" sz="1800" baseline="-25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450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FPA +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Earth Fault, V</a:t>
            </a:r>
            <a:r>
              <a:rPr lang="en-GB" sz="1800" baseline="-25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Worst reported case,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800" baseline="-25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1200 V </a:t>
            </a:r>
            <a:r>
              <a:rPr lang="en-GB" sz="1800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</a:t>
            </a:r>
          </a:p>
          <a:p>
            <a:pPr marL="0" indent="0" algn="l">
              <a:buNone/>
            </a:pPr>
            <a:endParaRPr lang="en-GB" sz="1800" baseline="30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Considerations for the Common Voltage :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Isolated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measurement, control and protection systems </a:t>
            </a:r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isolation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for the power (dielectric isolation – high isolation distance)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Already accounted for in other PCs</a:t>
            </a:r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buFont typeface="Wingdings" panose="05000000000000000000" pitchFamily="2" charset="2"/>
              <a:buChar char="§"/>
            </a:pPr>
            <a:endParaRPr lang="en-GB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en-GB" sz="1400" b="1" baseline="-25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2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Subjects for Trim Design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8777" y="1203598"/>
            <a:ext cx="4698023" cy="108365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36136" y="4655714"/>
            <a:ext cx="691232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aseline="30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</a:t>
            </a:r>
            <a:r>
              <a:rPr lang="en-GB" sz="1050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 : </a:t>
            </a:r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GB" sz="105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Ravaioli</a:t>
            </a:r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“</a:t>
            </a:r>
            <a:r>
              <a:rPr lang="en-GB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</a:t>
            </a:r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of </a:t>
            </a:r>
            <a:r>
              <a:rPr lang="en-GB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event 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RB.56 on the 9 February 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2015” Internal Communication</a:t>
            </a:r>
            <a:endParaRPr lang="fr-FR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25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532000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Bandwidth Frequency :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Coupling Trim/RB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ircuits : 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and RB circuits are electrically coupled. 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However, the difference in inductance values (L</a:t>
            </a:r>
            <a:r>
              <a:rPr lang="en-GB" sz="1400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15 H , L</a:t>
            </a:r>
            <a:r>
              <a:rPr lang="en-GB" sz="1400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</a:t>
            </a:r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0.13) reduces significantly this coupling. 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Increasing the trim circuit bandwidth frequency reduces further this coupling. 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rim bandwidth frequency is limited by resonating frequencies of the trim/RB circuits (30Hz).   </a:t>
            </a:r>
            <a:endParaRPr lang="en-GB" sz="14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92561" y="242598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8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15260" y="4260012"/>
            <a:ext cx="262283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 : 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https://indico.cern.ch/event/507166/</a:t>
            </a: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Subjects for Trim Design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Espace réservé du numéro de diapositive 4"/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31075" y="4521622"/>
            <a:ext cx="3517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Response due to an RB Voltage Step (5V)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95464" y="3376476"/>
            <a:ext cx="14507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F</a:t>
            </a:r>
            <a:r>
              <a:rPr lang="en-GB" sz="1050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</a:t>
            </a:r>
            <a:r>
              <a:rPr lang="en-GB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1Hz</a:t>
            </a:r>
            <a:endParaRPr lang="en-GB" sz="1050" baseline="-250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82749" y="3376476"/>
            <a:ext cx="14507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F</a:t>
            </a:r>
            <a:r>
              <a:rPr lang="en-GB" sz="1050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</a:t>
            </a:r>
            <a:r>
              <a:rPr lang="en-GB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8Hz</a:t>
            </a:r>
            <a:endParaRPr lang="en-GB" sz="1050" baseline="-250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4833" y="2597084"/>
            <a:ext cx="1388621" cy="19315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0340" y="2597084"/>
            <a:ext cx="1383589" cy="1924538"/>
          </a:xfrm>
          <a:prstGeom prst="rect">
            <a:avLst/>
          </a:prstGeom>
        </p:spPr>
      </p:pic>
      <p:pic>
        <p:nvPicPr>
          <p:cNvPr id="18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6056" y="869908"/>
            <a:ext cx="3725273" cy="859276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3234833" y="3147814"/>
            <a:ext cx="2993351" cy="72008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1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523213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and Crowbar Resistances :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contradictory constraints : </a:t>
            </a:r>
          </a:p>
          <a:p>
            <a:pPr lvl="1" algn="l"/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Bypass diode constraint : </a:t>
            </a:r>
          </a:p>
          <a:p>
            <a:pPr lvl="2" algn="l"/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R</a:t>
            </a:r>
            <a:r>
              <a:rPr lang="en-GB" sz="1200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17m</a:t>
            </a:r>
            <a:r>
              <a:rPr lang="el-GR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bypass diode will be fired when crowbar is fired for |I</a:t>
            </a:r>
            <a:r>
              <a:rPr lang="en-GB" sz="1200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</a:t>
            </a:r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| &gt; 60A.</a:t>
            </a:r>
          </a:p>
          <a:p>
            <a:pPr lvl="2" algn="l"/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Energies up to 7 kJ could pass through the diode.  </a:t>
            </a:r>
          </a:p>
          <a:p>
            <a:pPr lvl="1" algn="l"/>
            <a:r>
              <a:rPr lang="en-GB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Overcurrent constraint : </a:t>
            </a:r>
          </a:p>
          <a:p>
            <a:pPr lvl="2" algn="l"/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GB" sz="1200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baseline="-25000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  <a:r>
              <a:rPr lang="en-GB" sz="1200" baseline="-25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60m</a:t>
            </a:r>
            <a:r>
              <a:rPr lang="el-GR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 current (up to 750 A) is seen in the trim circuit in FPA.  </a:t>
            </a:r>
          </a:p>
          <a:p>
            <a:pPr algn="l"/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1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Subjects for Trim Design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3003798"/>
            <a:ext cx="1368152" cy="12101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16" y="2906916"/>
            <a:ext cx="1800200" cy="185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22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lvl="0" algn="l">
              <a:buNone/>
            </a:pPr>
            <a:r>
              <a:rPr lang="en-US" sz="4400" b="1" dirty="0">
                <a:solidFill>
                  <a:srgbClr val="0093B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01</a:t>
            </a:r>
            <a:r>
              <a:rPr lang="en-US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Overview: Integration of the 11 T Dipoles</a:t>
            </a:r>
          </a:p>
          <a:p>
            <a:pPr algn="l">
              <a:buNone/>
            </a:pPr>
            <a:r>
              <a:rPr lang="en-US" sz="44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en-US" sz="4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 and Trim Powering Scheme </a:t>
            </a:r>
            <a:r>
              <a:rPr lang="en-US" sz="1200" dirty="0" smtClean="0"/>
              <a:t>(define it, standard, special, test conditions, failure modes, ...) </a:t>
            </a:r>
            <a:endParaRPr lang="en-US" sz="12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en-US" sz="44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en-US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Subjects for the Trim Circuit Design </a:t>
            </a: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en-US" sz="44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r>
              <a:rPr lang="en-US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9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and Crowbar Resistances – </a:t>
            </a:r>
            <a:r>
              <a:rPr lang="en-GB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 : </a:t>
            </a:r>
            <a:endParaRPr lang="en-GB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92561" y="242598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8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pSp>
        <p:nvGrpSpPr>
          <p:cNvPr id="17" name="Group 21"/>
          <p:cNvGrpSpPr/>
          <p:nvPr/>
        </p:nvGrpSpPr>
        <p:grpSpPr>
          <a:xfrm>
            <a:off x="5310494" y="2203779"/>
            <a:ext cx="3591802" cy="1727208"/>
            <a:chOff x="1239230" y="2143477"/>
            <a:chExt cx="7920000" cy="3375380"/>
          </a:xfrm>
        </p:grpSpPr>
        <p:pic>
          <p:nvPicPr>
            <p:cNvPr id="1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9230" y="2143477"/>
              <a:ext cx="7920000" cy="3357003"/>
            </a:xfrm>
            <a:prstGeom prst="rect">
              <a:avLst/>
            </a:prstGeom>
          </p:spPr>
        </p:pic>
        <p:sp>
          <p:nvSpPr>
            <p:cNvPr id="19" name="Right Arrow 9"/>
            <p:cNvSpPr/>
            <p:nvPr/>
          </p:nvSpPr>
          <p:spPr>
            <a:xfrm rot="14322708">
              <a:off x="5931715" y="4349839"/>
              <a:ext cx="504056" cy="144016"/>
            </a:xfrm>
            <a:prstGeom prst="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ight Arrow 10"/>
            <p:cNvSpPr/>
            <p:nvPr/>
          </p:nvSpPr>
          <p:spPr>
            <a:xfrm rot="14322708">
              <a:off x="2087778" y="5131273"/>
              <a:ext cx="504056" cy="144016"/>
            </a:xfrm>
            <a:prstGeom prst="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TextBox 13"/>
            <p:cNvSpPr txBox="1"/>
            <p:nvPr/>
          </p:nvSpPr>
          <p:spPr>
            <a:xfrm>
              <a:off x="6191592" y="4649502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FF00"/>
                  </a:solidFill>
                </a:rPr>
                <a:t>A9</a:t>
              </a:r>
              <a:endParaRPr lang="fr-FR" dirty="0">
                <a:solidFill>
                  <a:srgbClr val="FFFF00"/>
                </a:solidFill>
              </a:endParaRPr>
            </a:p>
          </p:txBody>
        </p:sp>
        <p:sp>
          <p:nvSpPr>
            <p:cNvPr id="24" name="TextBox 14"/>
            <p:cNvSpPr txBox="1"/>
            <p:nvPr/>
          </p:nvSpPr>
          <p:spPr>
            <a:xfrm>
              <a:off x="2520137" y="5149525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FF00"/>
                  </a:solidFill>
                </a:rPr>
                <a:t>A20</a:t>
              </a:r>
              <a:endParaRPr lang="fr-FR" dirty="0">
                <a:solidFill>
                  <a:srgbClr val="FFFF00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2061830" y="4613729"/>
            <a:ext cx="22092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P. </a:t>
            </a:r>
            <a:r>
              <a:rPr lang="en-GB" sz="11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Fessia</a:t>
            </a:r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JP. </a:t>
            </a:r>
            <a:r>
              <a:rPr lang="en-GB" sz="11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Corso</a:t>
            </a:r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/>
          </a:p>
        </p:txBody>
      </p:sp>
      <p:graphicFrame>
        <p:nvGraphicFramePr>
          <p:cNvPr id="1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458435"/>
              </p:ext>
            </p:extLst>
          </p:nvPr>
        </p:nvGraphicFramePr>
        <p:xfrm>
          <a:off x="284350" y="1331097"/>
          <a:ext cx="4783976" cy="141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665"/>
                <a:gridCol w="710912"/>
                <a:gridCol w="746865"/>
                <a:gridCol w="792088"/>
                <a:gridCol w="720080"/>
                <a:gridCol w="856366"/>
              </a:tblGrid>
              <a:tr h="548362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A9</a:t>
                      </a:r>
                      <a:r>
                        <a:rPr lang="fr-FR" sz="120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option</a:t>
                      </a:r>
                      <a:endParaRPr lang="fr-FR" sz="12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</a:t>
                      </a:r>
                      <a:r>
                        <a:rPr lang="fr-FR" sz="1200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Cable</a:t>
                      </a:r>
                      <a:r>
                        <a:rPr lang="fr-FR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(m)</a:t>
                      </a:r>
                      <a:endParaRPr lang="fr-FR" sz="12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</a:t>
                      </a:r>
                      <a:r>
                        <a:rPr lang="fr-FR" sz="1200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cable</a:t>
                      </a:r>
                      <a:endParaRPr lang="fr-FR" sz="12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Heat</a:t>
                      </a:r>
                      <a:r>
                        <a:rPr lang="fr-FR" sz="120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fr-FR" sz="1200" baseline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Losses</a:t>
                      </a:r>
                      <a:endParaRPr lang="fr-FR" sz="12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</a:t>
                      </a:r>
                      <a:r>
                        <a:rPr lang="fr-FR" sz="1200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cable</a:t>
                      </a:r>
                      <a:endParaRPr lang="fr-FR" sz="12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Heat</a:t>
                      </a:r>
                      <a:r>
                        <a:rPr lang="fr-FR" sz="120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fr-FR" sz="1200" baseline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Losses</a:t>
                      </a:r>
                      <a:endParaRPr lang="fr-FR" sz="12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2350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Configuration 1 </a:t>
                      </a:r>
                      <a:endParaRPr lang="fr-FR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Configuration 2 </a:t>
                      </a:r>
                      <a:endParaRPr lang="fr-FR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37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MB.B8L7 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440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ea typeface="Times New Roman" charset="0"/>
                          <a:cs typeface="Times New Roman" panose="02020603050405020304" pitchFamily="18" charset="0"/>
                        </a:rPr>
                        <a:t>13 mΩ </a:t>
                      </a:r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Times New Roman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0.8 kW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39 </a:t>
                      </a:r>
                      <a:r>
                        <a:rPr lang="fr-F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ea typeface="Times New Roman" charset="0"/>
                          <a:cs typeface="Times New Roman" panose="02020603050405020304" pitchFamily="18" charset="0"/>
                        </a:rPr>
                        <a:t>mΩ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2.4 kW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3102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MB.B8R7 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360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 </a:t>
                      </a:r>
                      <a:r>
                        <a:rPr lang="fr-F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ea typeface="Times New Roman" charset="0"/>
                          <a:cs typeface="Times New Roman" panose="02020603050405020304" pitchFamily="18" charset="0"/>
                        </a:rPr>
                        <a:t>mΩ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0.7 kW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33 </a:t>
                      </a:r>
                      <a:r>
                        <a:rPr lang="fr-F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ea typeface="Times New Roman" charset="0"/>
                          <a:cs typeface="Times New Roman" panose="02020603050405020304" pitchFamily="18" charset="0"/>
                        </a:rPr>
                        <a:t>mΩ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 kW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1" name="TextBox 34"/>
          <p:cNvSpPr txBox="1"/>
          <p:nvPr/>
        </p:nvSpPr>
        <p:spPr>
          <a:xfrm>
            <a:off x="5252107" y="1505472"/>
            <a:ext cx="3560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: 6x400mm</a:t>
            </a:r>
            <a:r>
              <a:rPr lang="en-GB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b="1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(*)</a:t>
            </a:r>
            <a:r>
              <a:rPr lang="en-GB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Cables/PC</a:t>
            </a:r>
          </a:p>
          <a:p>
            <a:r>
              <a:rPr lang="en-GB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2x400mm</a:t>
            </a:r>
            <a:r>
              <a:rPr lang="en-GB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Cables/PC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164777" y="4614396"/>
            <a:ext cx="30556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</a:t>
            </a:r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Suggestion on the cable section – not definite </a:t>
            </a:r>
            <a:r>
              <a:rPr lang="en-GB" sz="1100" b="1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/>
          </a:p>
        </p:txBody>
      </p:sp>
      <p:sp>
        <p:nvSpPr>
          <p:cNvPr id="2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Subjects for Trim Design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5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335985"/>
              </p:ext>
            </p:extLst>
          </p:nvPr>
        </p:nvGraphicFramePr>
        <p:xfrm>
          <a:off x="279297" y="2903498"/>
          <a:ext cx="4783976" cy="141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665"/>
                <a:gridCol w="710912"/>
                <a:gridCol w="746865"/>
                <a:gridCol w="792088"/>
                <a:gridCol w="720080"/>
                <a:gridCol w="856366"/>
              </a:tblGrid>
              <a:tr h="548362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A20</a:t>
                      </a:r>
                      <a:r>
                        <a:rPr lang="fr-FR" sz="120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option</a:t>
                      </a:r>
                      <a:endParaRPr lang="fr-FR" sz="12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</a:t>
                      </a:r>
                      <a:r>
                        <a:rPr lang="fr-FR" sz="1200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Cable</a:t>
                      </a:r>
                      <a:r>
                        <a:rPr lang="fr-FR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(m)</a:t>
                      </a:r>
                      <a:endParaRPr lang="fr-FR" sz="12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</a:t>
                      </a:r>
                      <a:r>
                        <a:rPr lang="fr-FR" sz="1200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cable</a:t>
                      </a:r>
                      <a:endParaRPr lang="fr-FR" sz="12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Heat</a:t>
                      </a:r>
                      <a:r>
                        <a:rPr lang="fr-FR" sz="120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fr-FR" sz="1200" baseline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Losses</a:t>
                      </a:r>
                      <a:endParaRPr lang="fr-FR" sz="12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</a:t>
                      </a:r>
                      <a:r>
                        <a:rPr lang="fr-FR" sz="1200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cable</a:t>
                      </a:r>
                      <a:endParaRPr lang="fr-FR" sz="12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Heat</a:t>
                      </a:r>
                      <a:r>
                        <a:rPr lang="fr-FR" sz="120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fr-FR" sz="1200" baseline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Losses</a:t>
                      </a:r>
                      <a:endParaRPr lang="fr-FR" sz="12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2350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Configuration 1 </a:t>
                      </a:r>
                      <a:endParaRPr lang="fr-FR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Configuration 2 </a:t>
                      </a:r>
                      <a:endParaRPr lang="fr-FR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37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MB.B8L7 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550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ea typeface="Times New Roman" charset="0"/>
                          <a:cs typeface="Times New Roman" panose="02020603050405020304" pitchFamily="18" charset="0"/>
                        </a:rPr>
                        <a:t>16 mΩ </a:t>
                      </a:r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Times New Roman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 kW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48 </a:t>
                      </a:r>
                      <a:r>
                        <a:rPr lang="fr-F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ea typeface="Times New Roman" charset="0"/>
                          <a:cs typeface="Times New Roman" panose="02020603050405020304" pitchFamily="18" charset="0"/>
                        </a:rPr>
                        <a:t>mΩ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 kW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3102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MB.B8R7 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470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14 </a:t>
                      </a:r>
                      <a:r>
                        <a:rPr lang="fr-F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ea typeface="Times New Roman" charset="0"/>
                          <a:cs typeface="Times New Roman" panose="02020603050405020304" pitchFamily="18" charset="0"/>
                        </a:rPr>
                        <a:t>mΩ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0.9 kW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33 </a:t>
                      </a:r>
                      <a:r>
                        <a:rPr lang="fr-F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ea typeface="Times New Roman" charset="0"/>
                          <a:cs typeface="Times New Roman" panose="02020603050405020304" pitchFamily="18" charset="0"/>
                        </a:rPr>
                        <a:t>mΩ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 kW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22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529558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and Crowbar Resistances –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Prospects :</a:t>
            </a: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6693080"/>
              </p:ext>
            </p:extLst>
          </p:nvPr>
        </p:nvGraphicFramePr>
        <p:xfrm>
          <a:off x="630157" y="1388655"/>
          <a:ext cx="5544616" cy="2072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031"/>
                <a:gridCol w="2242328"/>
                <a:gridCol w="2304257"/>
              </a:tblGrid>
              <a:tr h="628318">
                <a:tc>
                  <a:txBody>
                    <a:bodyPr/>
                    <a:lstStyle/>
                    <a:p>
                      <a:pPr algn="l"/>
                      <a:endParaRPr lang="en-GB" sz="105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r>
                        <a:rPr lang="en-GB" sz="1050" baseline="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05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</a:t>
                      </a:r>
                      <a:endParaRPr lang="en-GB" sz="105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617941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</a:t>
                      </a:r>
                      <a:endParaRPr lang="en-GB" sz="1050" b="0" baseline="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Overcurrent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Cable sections high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Cable joules losses low  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Bypass diode constraint respected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overcurrent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Cable sections low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Higher cable joules losses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Bypass diode constraint not respected   </a:t>
                      </a:r>
                    </a:p>
                  </a:txBody>
                  <a:tcPr marL="68580" marR="68580" marT="34290" marB="34290" anchor="ctr"/>
                </a:tc>
              </a:tr>
              <a:tr h="735491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</a:t>
                      </a:r>
                      <a:endParaRPr lang="en-GB" sz="1050" b="0" baseline="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overcurrent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Cable sections high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Cable joules losses low   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Bypass diode constraint not respected  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overcurrent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Cable sections low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Higher cable joules losses higher</a:t>
                      </a:r>
                      <a:r>
                        <a:rPr lang="en-GB" sz="1050" b="0" baseline="0" noProof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endParaRPr lang="en-GB" sz="1050" b="0" baseline="0" noProof="0" dirty="0" smtClean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GB" sz="1050" b="0" baseline="0" noProof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Bypass diode constraint not respected   </a:t>
                      </a: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12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Subjects for Trim Design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0669" y="1412422"/>
            <a:ext cx="2569804" cy="2258481"/>
          </a:xfrm>
          <a:prstGeom prst="rect">
            <a:avLst/>
          </a:prstGeom>
        </p:spPr>
      </p:pic>
      <p:sp>
        <p:nvSpPr>
          <p:cNvPr id="14" name="TextBox 16"/>
          <p:cNvSpPr txBox="1"/>
          <p:nvPr/>
        </p:nvSpPr>
        <p:spPr>
          <a:xfrm>
            <a:off x="700154" y="3545897"/>
            <a:ext cx="81203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 Step :  </a:t>
            </a: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the best solution (resistance values) to respect integration, cooling, overcurrent and protection (collect more data, test bench, …) . 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 flipV="1">
            <a:off x="630157" y="1412422"/>
            <a:ext cx="989515" cy="583264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003259" y="1430655"/>
            <a:ext cx="5020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baseline="-250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endParaRPr lang="fr-FR" sz="1200" baseline="-25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3568" y="1713170"/>
            <a:ext cx="6206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baseline="-25000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crowbar</a:t>
            </a:r>
            <a:endParaRPr lang="fr-FR" sz="1200" baseline="-25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5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 the 11T Trim in SM18 :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094" y="1342630"/>
            <a:ext cx="1523306" cy="17043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20" y="1342630"/>
            <a:ext cx="985669" cy="1714267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711805"/>
              </p:ext>
            </p:extLst>
          </p:nvPr>
        </p:nvGraphicFramePr>
        <p:xfrm>
          <a:off x="618587" y="1491630"/>
          <a:ext cx="4520082" cy="1891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568"/>
                <a:gridCol w="1296144"/>
                <a:gridCol w="1197370"/>
              </a:tblGrid>
              <a:tr h="360041">
                <a:tc>
                  <a:txBody>
                    <a:bodyPr/>
                    <a:lstStyle/>
                    <a:p>
                      <a:pPr algn="l"/>
                      <a:r>
                        <a:rPr lang="en-GB" sz="105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Tests </a:t>
                      </a:r>
                      <a:endParaRPr lang="en-GB" sz="105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Configuration</a:t>
                      </a:r>
                      <a:r>
                        <a:rPr lang="en-GB" sz="1050" baseline="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</a:t>
                      </a:r>
                      <a:endParaRPr lang="en-GB" sz="105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Configuration 2 </a:t>
                      </a:r>
                      <a:endParaRPr lang="en-GB" sz="105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Operation Verification (without second PC) </a:t>
                      </a:r>
                      <a:endParaRPr lang="en-GB" sz="1050" b="0" baseline="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11T TF </a:t>
                      </a:r>
                      <a:endParaRPr lang="en-GB" sz="1050" b="0" baseline="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Overcurrent Test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Partial Bypass Diode Constraint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Complete Bypass Diode Constraint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GB" sz="105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fr-FR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GB" sz="1050" b="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PCs Test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GB" sz="105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fr-FR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fr-FR" sz="105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5420244" y="3081980"/>
            <a:ext cx="1440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1 - </a:t>
            </a:r>
          </a:p>
          <a:p>
            <a:pPr algn="ctr"/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of the 2 PCs together highly complex</a:t>
            </a:r>
            <a:endParaRPr lang="fr-FR" sz="1000" dirty="0"/>
          </a:p>
        </p:txBody>
      </p:sp>
      <p:sp>
        <p:nvSpPr>
          <p:cNvPr id="15" name="Rectangle 14"/>
          <p:cNvSpPr/>
          <p:nvPr/>
        </p:nvSpPr>
        <p:spPr>
          <a:xfrm>
            <a:off x="7141979" y="3077860"/>
            <a:ext cx="1440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2 (On Two Clusters) - </a:t>
            </a:r>
          </a:p>
          <a:p>
            <a:pPr algn="ctr"/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of the 2 PCs together possible</a:t>
            </a:r>
            <a:endParaRPr lang="fr-FR" sz="1000" dirty="0"/>
          </a:p>
        </p:txBody>
      </p:sp>
      <p:sp>
        <p:nvSpPr>
          <p:cNvPr id="1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45332" cy="540000"/>
          </a:xfrm>
        </p:spPr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Subjects for Trim Design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16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8" y="2643758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79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6396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Circuit : </a:t>
            </a:r>
          </a:p>
          <a:p>
            <a:pPr algn="l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circuit is in parallel to the 11T to remove or inject current is the baseline. </a:t>
            </a:r>
          </a:p>
          <a:p>
            <a:pPr algn="l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PC characteristics : 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250A /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V – 4 quadrants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based on COMET (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250A /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120V</a:t>
            </a: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)). 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phase : specification and integration phase 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foreseeable major issues </a:t>
            </a:r>
          </a:p>
          <a:p>
            <a:pPr mar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Circuit Design Considerations : 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circuit bandwidth frequency   </a:t>
            </a:r>
          </a:p>
          <a:p>
            <a:pPr algn="l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common mode voltage </a:t>
            </a:r>
          </a:p>
          <a:p>
            <a:pPr algn="l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Crowbar and cable resistances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1800" y="1779662"/>
            <a:ext cx="6440400" cy="1225800"/>
          </a:xfrm>
        </p:spPr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ttention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115616" y="2787774"/>
            <a:ext cx="6676584" cy="1872208"/>
          </a:xfrm>
        </p:spPr>
        <p:txBody>
          <a:bodyPr/>
          <a:lstStyle/>
          <a:p>
            <a:pPr marL="0" indent="0" algn="l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 (for circuit simulations and constraints explication)</a:t>
            </a:r>
          </a:p>
          <a:p>
            <a:pPr marL="0" indent="0" algn="l"/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Yammine and H. Thiesen, “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11T Magnets Powering – TRIM PC Constraints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 in the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Biweekly Meeting on the 11T TRIM Powering and Protection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02 March 2016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https://indico.cern.ch/event/507166/)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/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/>
            <a:r>
              <a:rPr lang="en-GB" dirty="0" smtClean="0">
                <a:latin typeface="Times New Roman" charset="0"/>
                <a:ea typeface="Times New Roman" charset="0"/>
                <a:cs typeface="Times New Roman" charset="0"/>
              </a:rPr>
              <a:t>L. </a:t>
            </a:r>
            <a:r>
              <a:rPr lang="en-GB" dirty="0" err="1" smtClean="0">
                <a:latin typeface="Times New Roman" charset="0"/>
                <a:ea typeface="Times New Roman" charset="0"/>
                <a:cs typeface="Times New Roman" charset="0"/>
              </a:rPr>
              <a:t>Bortot</a:t>
            </a:r>
            <a:r>
              <a:rPr lang="en-GB" dirty="0" smtClean="0">
                <a:latin typeface="Times New Roman" charset="0"/>
                <a:ea typeface="Times New Roman" charset="0"/>
                <a:cs typeface="Times New Roman" charset="0"/>
              </a:rPr>
              <a:t> , “</a:t>
            </a:r>
            <a:r>
              <a:rPr lang="en-GB" i="1" dirty="0">
                <a:latin typeface="Times New Roman" charset="0"/>
                <a:ea typeface="Times New Roman" charset="0"/>
                <a:cs typeface="Times New Roman" charset="0"/>
              </a:rPr>
              <a:t>Impact of </a:t>
            </a:r>
            <a:r>
              <a:rPr lang="en-GB" i="1" dirty="0" smtClean="0">
                <a:latin typeface="Times New Roman" charset="0"/>
                <a:ea typeface="Times New Roman" charset="0"/>
                <a:cs typeface="Times New Roman" charset="0"/>
              </a:rPr>
              <a:t>Quench-Induced Fast Power Aborts on </a:t>
            </a:r>
            <a:r>
              <a:rPr lang="en-GB" i="1" dirty="0">
                <a:latin typeface="Times New Roman" charset="0"/>
                <a:ea typeface="Times New Roman" charset="0"/>
                <a:cs typeface="Times New Roman" charset="0"/>
              </a:rPr>
              <a:t>the RB Hi-</a:t>
            </a:r>
            <a:r>
              <a:rPr lang="en-GB" i="1" dirty="0" err="1">
                <a:latin typeface="Times New Roman" charset="0"/>
                <a:ea typeface="Times New Roman" charset="0"/>
                <a:cs typeface="Times New Roman" charset="0"/>
              </a:rPr>
              <a:t>Lumi</a:t>
            </a:r>
            <a:r>
              <a:rPr lang="en-GB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GB" i="1" dirty="0" smtClean="0">
                <a:latin typeface="Times New Roman" charset="0"/>
                <a:ea typeface="Times New Roman" charset="0"/>
                <a:cs typeface="Times New Roman" charset="0"/>
              </a:rPr>
              <a:t>Circuit</a:t>
            </a:r>
            <a:r>
              <a:rPr lang="en-GB" dirty="0" smtClean="0">
                <a:latin typeface="Times New Roman" charset="0"/>
                <a:ea typeface="Times New Roman" charset="0"/>
                <a:cs typeface="Times New Roman" charset="0"/>
              </a:rPr>
              <a:t>”, 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in the </a:t>
            </a:r>
            <a:r>
              <a:rPr lang="en-GB" i="1" dirty="0">
                <a:latin typeface="Times New Roman" charset="0"/>
                <a:ea typeface="Times New Roman" charset="0"/>
                <a:cs typeface="Times New Roman" charset="0"/>
              </a:rPr>
              <a:t>Biweekly Meeting on the 11T TRIM Powering and Protection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, 02 March 2016</a:t>
            </a:r>
            <a:r>
              <a:rPr lang="en-GB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https://indico.cern.ch/event/507166/)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l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6396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GB" sz="14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Slides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71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8" y="2643758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the 11 T Dipoles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96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the 11 T Dipoles</a:t>
            </a: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US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Dipole Circuits (RB Circuits)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ipole 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ircuits 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LHC </a:t>
            </a:r>
          </a:p>
          <a:p>
            <a:pPr marL="0" lvl="0" indent="0" algn="l">
              <a:buNone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Circuit (Current Configuration prior to LS2) : 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154 MB dipoles (77 Type A – 77 Type B)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800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</a:t>
            </a: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≈</a:t>
            </a: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15.7 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(102 </a:t>
            </a:r>
            <a:r>
              <a:rPr lang="en-US" sz="1800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mH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Magnet)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800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</a:t>
            </a:r>
            <a:r>
              <a:rPr lang="fr-F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≈ </a:t>
            </a: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m</a:t>
            </a:r>
            <a:r>
              <a:rPr lang="el-GR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18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800" baseline="-250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extraction</a:t>
            </a: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140 m</a:t>
            </a:r>
            <a:r>
              <a:rPr lang="el-GR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2x70 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8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4857" y="3041832"/>
            <a:ext cx="6331943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65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Replacement of MB Dipoles :</a:t>
            </a:r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sz="18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-assemblies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LS2 :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MBA-B8L7 and MBB-B8R7</a:t>
            </a:r>
          </a:p>
          <a:p>
            <a:pPr algn="l"/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sz="18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-assemblies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LS3</a:t>
            </a:r>
            <a:r>
              <a:rPr lang="en-GB" sz="1800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MBA-B10L7 and MBB-B10R7 </a:t>
            </a:r>
            <a:endParaRPr lang="en-GB" sz="1800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point 7 concerned</a:t>
            </a:r>
            <a:endParaRPr lang="en-GB" sz="18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buNone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the 11 T </a:t>
            </a:r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Dipoles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575879" y="3060186"/>
            <a:ext cx="2504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</a:t>
            </a:r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RB.A67 : Magnets 151 – 153 </a:t>
            </a:r>
            <a:endParaRPr lang="fr-FR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331640" y="4155926"/>
            <a:ext cx="3783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</a:t>
            </a:r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RB.A78 : Magnets 151 – 153 (Transfer to Line A) </a:t>
            </a:r>
            <a:endParaRPr lang="fr-FR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144" y="2273096"/>
            <a:ext cx="4452707" cy="824689"/>
          </a:xfrm>
          <a:prstGeom prst="rect">
            <a:avLst/>
          </a:prstGeom>
          <a:ln>
            <a:solidFill>
              <a:srgbClr val="0093BE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393" y="3392629"/>
            <a:ext cx="4472458" cy="828347"/>
          </a:xfrm>
          <a:prstGeom prst="rect">
            <a:avLst/>
          </a:prstGeom>
          <a:ln>
            <a:solidFill>
              <a:srgbClr val="0093BE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392035" y="2752102"/>
            <a:ext cx="26277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4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≈ 130 </a:t>
            </a:r>
            <a:r>
              <a:rPr lang="en-GB" sz="14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mH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GB" sz="12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(Total Inductance of two Magnets)</a:t>
            </a:r>
            <a:endParaRPr lang="fr-FR" sz="1200" dirty="0"/>
          </a:p>
        </p:txBody>
      </p:sp>
      <p:pic>
        <p:nvPicPr>
          <p:cNvPr id="12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5499539" y="3250122"/>
            <a:ext cx="2471516" cy="31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5571547" y="3610466"/>
            <a:ext cx="858736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430283" y="3610466"/>
            <a:ext cx="497696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927979" y="3610466"/>
            <a:ext cx="998767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584128" y="3610466"/>
            <a:ext cx="8515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endParaRPr lang="fr-FR" sz="1000" dirty="0"/>
          </a:p>
        </p:txBody>
      </p:sp>
      <p:sp>
        <p:nvSpPr>
          <p:cNvPr id="26" name="Rectangle 25"/>
          <p:cNvSpPr/>
          <p:nvPr/>
        </p:nvSpPr>
        <p:spPr>
          <a:xfrm>
            <a:off x="6298107" y="3610466"/>
            <a:ext cx="7841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Collimator</a:t>
            </a:r>
            <a:endParaRPr lang="fr-FR" sz="1000" dirty="0"/>
          </a:p>
        </p:txBody>
      </p:sp>
      <p:sp>
        <p:nvSpPr>
          <p:cNvPr id="27" name="Rectangle 26"/>
          <p:cNvSpPr/>
          <p:nvPr/>
        </p:nvSpPr>
        <p:spPr>
          <a:xfrm>
            <a:off x="7022153" y="3604992"/>
            <a:ext cx="8515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sz="1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47692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8" y="2643758"/>
            <a:ext cx="7547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 and Trim Powering Scheme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03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 and Trim Powering Scheme</a:t>
            </a:r>
            <a:endParaRPr lang="fr-F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 of the RB Circuit : 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 power </a:t>
            </a:r>
            <a:r>
              <a:rPr lang="en-GB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onverter (RPTE) : 13 kA – </a:t>
            </a:r>
            <a:r>
              <a:rPr lang="en-US" sz="18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 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– 2 Quadrants</a:t>
            </a:r>
          </a:p>
          <a:p>
            <a:pPr algn="l"/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: 15.7 H - 1m</a:t>
            </a:r>
            <a:r>
              <a:rPr lang="el-GR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GB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4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en-GB" sz="1400" b="1" baseline="-25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244" y="2061872"/>
            <a:ext cx="3569966" cy="2059261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163290" y="4164942"/>
            <a:ext cx="1544264" cy="356522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defTabSz="914400">
              <a:buFont typeface="Arial"/>
              <a:buNone/>
            </a:pPr>
            <a:r>
              <a:rPr lang="en-GB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50Hz Transformer</a:t>
            </a:r>
            <a:endParaRPr lang="en-US" sz="1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771450" y="4409445"/>
            <a:ext cx="2470119" cy="322545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buFont typeface="Arial"/>
              <a:buNone/>
            </a:pP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Thyristor Rectifier</a:t>
            </a:r>
            <a:endParaRPr lang="en-US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18137" y="1968985"/>
            <a:ext cx="1317410" cy="2242051"/>
          </a:xfrm>
          <a:prstGeom prst="roundRect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707555" y="1968985"/>
            <a:ext cx="576063" cy="224205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355627" y="1968985"/>
            <a:ext cx="885942" cy="2242051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5402" y="3003798"/>
            <a:ext cx="993584" cy="320775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defTabSz="914400">
              <a:buFont typeface="Arial"/>
              <a:buNone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18kV AC</a:t>
            </a: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41" indent="0" defTabSz="914400">
              <a:buFont typeface="Arial"/>
              <a:buNone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914400">
              <a:buFontTx/>
              <a:buChar char="-"/>
            </a:pP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214152" y="4170378"/>
            <a:ext cx="1216374" cy="318659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buFont typeface="Arial"/>
              <a:buNone/>
            </a:pPr>
            <a:r>
              <a:rPr lang="en-GB" sz="14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Filter </a:t>
            </a:r>
            <a:endParaRPr lang="en-US" sz="14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4339" y="1945904"/>
            <a:ext cx="2355973" cy="17667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b="20148"/>
          <a:stretch/>
        </p:blipFill>
        <p:spPr>
          <a:xfrm>
            <a:off x="6710510" y="3346576"/>
            <a:ext cx="1970894" cy="121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 and Trim Powering Scheme</a:t>
            </a:r>
            <a:endParaRPr lang="fr-F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and Special Current Cycles of the RB Circuit : </a:t>
            </a:r>
            <a:endParaRPr lang="en-GB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en-GB" sz="1400" b="1" baseline="-25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082709" y="4600216"/>
            <a:ext cx="18774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M.S. Camillocci</a:t>
            </a:r>
            <a:endParaRPr lang="fr-FR" sz="11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474" y="1437909"/>
            <a:ext cx="8505429" cy="253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22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 and Trim Powering Scheme</a:t>
            </a:r>
            <a:endParaRPr lang="fr-F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Magnet - Beam Dynamics : 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ield in the 11T should be the closest to the MB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ipole. 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Difference in the transfer functions generates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bump.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aseline for the correction is a local correction via a trim circuit.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buFont typeface="Wingdings" panose="05000000000000000000" pitchFamily="2" charset="2"/>
              <a:buChar char="§"/>
            </a:pPr>
            <a:endParaRPr lang="en-GB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en-GB" sz="1400" b="1" baseline="-25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Review of the 11 T Dipoles at Collimator Section for the HL-LHC  - 11 T Powering - 06/04/2016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082709" y="4600216"/>
            <a:ext cx="187423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M. Giovannozzi</a:t>
            </a:r>
            <a:endParaRPr lang="fr-FR" sz="11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339" y="3293698"/>
            <a:ext cx="1969812" cy="13679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122" y="3293699"/>
            <a:ext cx="1879400" cy="1367987"/>
          </a:xfrm>
          <a:prstGeom prst="rect">
            <a:avLst/>
          </a:prstGeom>
        </p:spPr>
      </p:pic>
      <p:pic>
        <p:nvPicPr>
          <p:cNvPr id="1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5554" y="2260988"/>
            <a:ext cx="4156508" cy="95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46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</documentManagement>
</p:properties>
</file>

<file path=customXml/itemProps1.xml><?xml version="1.0" encoding="utf-8"?>
<ds:datastoreItem xmlns:ds="http://schemas.openxmlformats.org/officeDocument/2006/customXml" ds:itemID="{241D4404-AD10-45A1-9E85-053C148423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AC4BD9-DE6E-4787-B350-E0AE94A3B4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AE02C9-56D8-471E-9604-BDBFC642C176}">
  <ds:schemaRefs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11908</TotalTime>
  <Words>2046</Words>
  <Application>Microsoft Office PowerPoint</Application>
  <PresentationFormat>On-screen Show (16:9)</PresentationFormat>
  <Paragraphs>434</Paragraphs>
  <Slides>26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Thème Office</vt:lpstr>
      <vt:lpstr>Magnet Powering and Operation Requirements</vt:lpstr>
      <vt:lpstr>Contents</vt:lpstr>
      <vt:lpstr>PowerPoint Presentation</vt:lpstr>
      <vt:lpstr>Integration of the 11 T Dipoles</vt:lpstr>
      <vt:lpstr>Integration of the 11 T Dipoles</vt:lpstr>
      <vt:lpstr>PowerPoint Presentation</vt:lpstr>
      <vt:lpstr>RB and Trim Powering Scheme</vt:lpstr>
      <vt:lpstr>RB and Trim Powering Scheme</vt:lpstr>
      <vt:lpstr>RB and Trim Powering Scheme</vt:lpstr>
      <vt:lpstr>RB and Trim Powering Scheme</vt:lpstr>
      <vt:lpstr>RB and Trim Powering Scheme</vt:lpstr>
      <vt:lpstr>RB and Trim Powering Scheme</vt:lpstr>
      <vt:lpstr>RB and Trim Powering Scheme</vt:lpstr>
      <vt:lpstr>RB and Trim Powering Scheme</vt:lpstr>
      <vt:lpstr>PowerPoint Presentation</vt:lpstr>
      <vt:lpstr>Main Subjects for Trim Design</vt:lpstr>
      <vt:lpstr>Main Subjects for Trim Design</vt:lpstr>
      <vt:lpstr>Main Subjects for Trim Design</vt:lpstr>
      <vt:lpstr>Main Subjects for Trim Design</vt:lpstr>
      <vt:lpstr>Main Subjects for Trim Design</vt:lpstr>
      <vt:lpstr>Main Subjects for Trim Design</vt:lpstr>
      <vt:lpstr>Main Subjects for Trim Design</vt:lpstr>
      <vt:lpstr>PowerPoint Presentation</vt:lpstr>
      <vt:lpstr>Summary</vt:lpstr>
      <vt:lpstr>Thank you for your attention</vt:lpstr>
      <vt:lpstr>Supplementary Slides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Samer Yammine</cp:lastModifiedBy>
  <cp:revision>531</cp:revision>
  <dcterms:created xsi:type="dcterms:W3CDTF">2016-02-12T09:02:01Z</dcterms:created>
  <dcterms:modified xsi:type="dcterms:W3CDTF">2016-04-05T17:50:47Z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