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5"/>
  </p:notesMasterIdLst>
  <p:handoutMasterIdLst>
    <p:handoutMasterId r:id="rId46"/>
  </p:handoutMasterIdLst>
  <p:sldIdLst>
    <p:sldId id="263" r:id="rId5"/>
    <p:sldId id="264" r:id="rId6"/>
    <p:sldId id="266" r:id="rId7"/>
    <p:sldId id="267" r:id="rId8"/>
    <p:sldId id="268" r:id="rId9"/>
    <p:sldId id="269" r:id="rId10"/>
    <p:sldId id="294" r:id="rId11"/>
    <p:sldId id="285" r:id="rId12"/>
    <p:sldId id="286" r:id="rId13"/>
    <p:sldId id="275" r:id="rId14"/>
    <p:sldId id="276" r:id="rId15"/>
    <p:sldId id="306" r:id="rId16"/>
    <p:sldId id="298" r:id="rId17"/>
    <p:sldId id="279" r:id="rId18"/>
    <p:sldId id="308" r:id="rId19"/>
    <p:sldId id="300" r:id="rId20"/>
    <p:sldId id="272" r:id="rId21"/>
    <p:sldId id="297" r:id="rId22"/>
    <p:sldId id="278" r:id="rId23"/>
    <p:sldId id="299" r:id="rId24"/>
    <p:sldId id="292" r:id="rId25"/>
    <p:sldId id="307" r:id="rId26"/>
    <p:sldId id="281" r:id="rId27"/>
    <p:sldId id="309" r:id="rId28"/>
    <p:sldId id="287" r:id="rId29"/>
    <p:sldId id="270" r:id="rId30"/>
    <p:sldId id="295" r:id="rId31"/>
    <p:sldId id="296" r:id="rId32"/>
    <p:sldId id="283" r:id="rId33"/>
    <p:sldId id="277" r:id="rId34"/>
    <p:sldId id="288" r:id="rId35"/>
    <p:sldId id="314" r:id="rId36"/>
    <p:sldId id="289" r:id="rId37"/>
    <p:sldId id="311" r:id="rId38"/>
    <p:sldId id="312" r:id="rId39"/>
    <p:sldId id="313" r:id="rId40"/>
    <p:sldId id="303" r:id="rId41"/>
    <p:sldId id="302" r:id="rId42"/>
    <p:sldId id="304" r:id="rId43"/>
    <p:sldId id="305" r:id="rId4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E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2"/>
    <p:restoredTop sz="94686"/>
  </p:normalViewPr>
  <p:slideViewPr>
    <p:cSldViewPr snapToObjects="1" showGuides="1">
      <p:cViewPr varScale="1">
        <p:scale>
          <a:sx n="96" d="100"/>
          <a:sy n="96" d="100"/>
        </p:scale>
        <p:origin x="-760" y="-10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ata_Oxford\02_magnet%20shimming\11T_1in1_shim-model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GB"/>
              <a:t>measured strain inner shell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Summary!$AA$2</c:f>
              <c:strCache>
                <c:ptCount val="1"/>
                <c:pt idx="0">
                  <c:v>SM101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Summary!$Z$3:$Z$9</c:f>
              <c:strCache>
                <c:ptCount val="3"/>
                <c:pt idx="0">
                  <c:v>after welding</c:v>
                </c:pt>
                <c:pt idx="1">
                  <c:v>1.9K</c:v>
                </c:pt>
                <c:pt idx="2">
                  <c:v>after testing</c:v>
                </c:pt>
              </c:strCache>
            </c:strRef>
          </c:cat>
          <c:val>
            <c:numRef>
              <c:f>Summary!$AA$3:$AA$7</c:f>
              <c:numCache>
                <c:formatCode>0</c:formatCode>
                <c:ptCount val="3"/>
                <c:pt idx="0">
                  <c:v>1101.455</c:v>
                </c:pt>
                <c:pt idx="1">
                  <c:v>1994.0</c:v>
                </c:pt>
                <c:pt idx="2">
                  <c:v>1151.25</c:v>
                </c:pt>
              </c:numCache>
            </c:numRef>
          </c:val>
        </c:ser>
        <c:ser>
          <c:idx val="1"/>
          <c:order val="1"/>
          <c:tx>
            <c:strRef>
              <c:f>Summary!$AB$2</c:f>
              <c:strCache>
                <c:ptCount val="1"/>
                <c:pt idx="0">
                  <c:v>SP101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Summary!$Z$3:$Z$9</c:f>
              <c:strCache>
                <c:ptCount val="3"/>
                <c:pt idx="0">
                  <c:v>after welding</c:v>
                </c:pt>
                <c:pt idx="1">
                  <c:v>1.9K</c:v>
                </c:pt>
                <c:pt idx="2">
                  <c:v>after testing</c:v>
                </c:pt>
              </c:strCache>
            </c:strRef>
          </c:cat>
          <c:val>
            <c:numRef>
              <c:f>Summary!$AB$3:$AB$8</c:f>
              <c:numCache>
                <c:formatCode>0</c:formatCode>
                <c:ptCount val="3"/>
                <c:pt idx="0">
                  <c:v>2502.712499999999</c:v>
                </c:pt>
                <c:pt idx="1">
                  <c:v>3653.603859375</c:v>
                </c:pt>
                <c:pt idx="2">
                  <c:v>2429.317500000001</c:v>
                </c:pt>
              </c:numCache>
            </c:numRef>
          </c:val>
        </c:ser>
        <c:ser>
          <c:idx val="2"/>
          <c:order val="2"/>
          <c:tx>
            <c:strRef>
              <c:f>Summary!$AC$2</c:f>
              <c:strCache>
                <c:ptCount val="1"/>
                <c:pt idx="0">
                  <c:v>SP103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Summary!$Z$3:$Z$9</c:f>
              <c:strCache>
                <c:ptCount val="3"/>
                <c:pt idx="0">
                  <c:v>after welding</c:v>
                </c:pt>
                <c:pt idx="1">
                  <c:v>1.9K</c:v>
                </c:pt>
                <c:pt idx="2">
                  <c:v>after testing</c:v>
                </c:pt>
              </c:strCache>
            </c:strRef>
          </c:cat>
          <c:val>
            <c:numRef>
              <c:f>Summary!$AC$3:$AC$7</c:f>
              <c:numCache>
                <c:formatCode>0</c:formatCode>
                <c:ptCount val="3"/>
                <c:pt idx="0">
                  <c:v>3474.5</c:v>
                </c:pt>
                <c:pt idx="1">
                  <c:v>3511.607142857143</c:v>
                </c:pt>
                <c:pt idx="2">
                  <c:v>3502.428571428571</c:v>
                </c:pt>
              </c:numCache>
            </c:numRef>
          </c:val>
        </c:ser>
        <c:ser>
          <c:idx val="3"/>
          <c:order val="3"/>
          <c:tx>
            <c:strRef>
              <c:f>Summary!$AD$2</c:f>
              <c:strCache>
                <c:ptCount val="1"/>
                <c:pt idx="0">
                  <c:v>DP101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Summary!$Z$3:$Z$9</c:f>
              <c:strCache>
                <c:ptCount val="3"/>
                <c:pt idx="0">
                  <c:v>after welding</c:v>
                </c:pt>
                <c:pt idx="1">
                  <c:v>1.9K</c:v>
                </c:pt>
                <c:pt idx="2">
                  <c:v>after testing</c:v>
                </c:pt>
              </c:strCache>
            </c:strRef>
          </c:cat>
          <c:val>
            <c:numRef>
              <c:f>Summary!$AD$3:$AD$7</c:f>
              <c:numCache>
                <c:formatCode>0</c:formatCode>
                <c:ptCount val="3"/>
                <c:pt idx="0">
                  <c:v>1863.375</c:v>
                </c:pt>
                <c:pt idx="1">
                  <c:v>2690.271666666667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121172568"/>
        <c:axId val="-2133371384"/>
        <c:extLst>
          <c:ext xmlns:c15="http://schemas.microsoft.com/office/drawing/2012/chart" uri="{02D57815-91ED-43cb-92C2-25804820EDAC}">
            <c15:filteredBarSeries>
              <c15:ser>
                <c:idx val="4"/>
                <c:order val="4"/>
                <c:tx>
                  <c:strRef>
                    <c:extLst>
                      <c:ext uri="{02D57815-91ED-43cb-92C2-25804820EDAC}">
                        <c15:formulaRef>
                          <c15:sqref>Summary!$AE$2</c15:sqref>
                        </c15:formulaRef>
                      </c:ext>
                    </c:extLst>
                    <c:strCache>
                      <c:ptCount val="1"/>
                      <c:pt idx="0">
                        <c:v>SM101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Summary!$Z$3:$Z$9</c15:sqref>
                        </c15:formulaRef>
                      </c:ext>
                    </c:extLst>
                    <c:strCache>
                      <c:ptCount val="3"/>
                      <c:pt idx="0">
                        <c:v>after welding</c:v>
                      </c:pt>
                      <c:pt idx="1">
                        <c:v>1.9K</c:v>
                      </c:pt>
                      <c:pt idx="2">
                        <c:v>after testing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Summary!$AE$3:$AE$7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644.61624999999992</c:v>
                      </c:pt>
                      <c:pt idx="1">
                        <c:v>1045</c:v>
                      </c:pt>
                      <c:pt idx="2">
                        <c:v>574.25</c:v>
                      </c:pt>
                    </c:numCache>
                  </c:numRef>
                </c:val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Summary!$AF$2</c15:sqref>
                        </c15:formulaRef>
                      </c:ext>
                    </c:extLst>
                    <c:strCache>
                      <c:ptCount val="1"/>
                      <c:pt idx="0">
                        <c:v>SP101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Summary!$AF$3:$AF$6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638.58375000000001</c:v>
                      </c:pt>
                      <c:pt idx="1">
                        <c:v>1219.7166406249999</c:v>
                      </c:pt>
                      <c:pt idx="2">
                        <c:v>620.06875000000002</c:v>
                      </c:pt>
                    </c:numCache>
                  </c:numRef>
                </c:val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Summary!$AG$2</c15:sqref>
                        </c15:formulaRef>
                      </c:ext>
                    </c:extLst>
                    <c:strCache>
                      <c:ptCount val="1"/>
                      <c:pt idx="0">
                        <c:v>SP103</c:v>
                      </c:pt>
                    </c:strCache>
                  </c:strRef>
                </c:tx>
                <c:spPr>
                  <a:solidFill>
                    <a:schemeClr val="accent1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Summary!$AG$3:$AG$6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822.875</c:v>
                      </c:pt>
                      <c:pt idx="1">
                        <c:v>1396.3957142857143</c:v>
                      </c:pt>
                      <c:pt idx="2">
                        <c:v>867.28571428571433</c:v>
                      </c:pt>
                    </c:numCache>
                  </c:numRef>
                </c:val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Summary!$AH$2</c15:sqref>
                        </c15:formulaRef>
                      </c:ext>
                    </c:extLst>
                    <c:strCache>
                      <c:ptCount val="1"/>
                      <c:pt idx="0">
                        <c:v>DP101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Summary!$AH$3:$AH$6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731.80000000000007</c:v>
                      </c:pt>
                      <c:pt idx="1">
                        <c:v>987.92666666666696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2121172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-2133371384"/>
        <c:crosses val="autoZero"/>
        <c:auto val="1"/>
        <c:lblAlgn val="ctr"/>
        <c:lblOffset val="100"/>
        <c:noMultiLvlLbl val="0"/>
      </c:catAx>
      <c:valAx>
        <c:axId val="-2133371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strain / µm/m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12117256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GB"/>
              <a:t>measured strain outer shell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4"/>
          <c:order val="0"/>
          <c:tx>
            <c:strRef>
              <c:f>Summary!$AE$2</c:f>
              <c:strCache>
                <c:ptCount val="1"/>
                <c:pt idx="0">
                  <c:v>SM101</c:v>
                </c:pt>
              </c:strCache>
              <c:extLst xmlns:c15="http://schemas.microsoft.com/office/drawing/2012/chart"/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Summary!$Z$3:$Z$9</c:f>
              <c:strCache>
                <c:ptCount val="3"/>
                <c:pt idx="0">
                  <c:v>after welding</c:v>
                </c:pt>
                <c:pt idx="1">
                  <c:v>1.9K</c:v>
                </c:pt>
                <c:pt idx="2">
                  <c:v>after testing</c:v>
                </c:pt>
              </c:strCache>
            </c:strRef>
          </c:cat>
          <c:val>
            <c:numRef>
              <c:f>Summary!$AE$3:$AE$7</c:f>
              <c:numCache>
                <c:formatCode>0</c:formatCode>
                <c:ptCount val="3"/>
                <c:pt idx="0">
                  <c:v>644.6162499999994</c:v>
                </c:pt>
                <c:pt idx="1">
                  <c:v>1045.0</c:v>
                </c:pt>
                <c:pt idx="2">
                  <c:v>574.25</c:v>
                </c:pt>
              </c:numCache>
            </c:numRef>
          </c:val>
        </c:ser>
        <c:ser>
          <c:idx val="5"/>
          <c:order val="1"/>
          <c:tx>
            <c:strRef>
              <c:f>Summary!$AF$2</c:f>
              <c:strCache>
                <c:ptCount val="1"/>
                <c:pt idx="0">
                  <c:v>SP101</c:v>
                </c:pt>
              </c:strCache>
              <c:extLst xmlns:c15="http://schemas.microsoft.com/office/drawing/2012/chart"/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Lit>
              <c:ptCount val="3"/>
              <c:pt idx="0">
                <c:v>after welding</c:v>
              </c:pt>
              <c:pt idx="1">
                <c:v>1.9K</c:v>
              </c:pt>
              <c:pt idx="2">
                <c:v>after testing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Summary!$AF$3:$AF$6</c:f>
              <c:numCache>
                <c:formatCode>0</c:formatCode>
                <c:ptCount val="3"/>
                <c:pt idx="0">
                  <c:v>638.58375</c:v>
                </c:pt>
                <c:pt idx="1">
                  <c:v>1219.716640625</c:v>
                </c:pt>
                <c:pt idx="2">
                  <c:v>620.06875</c:v>
                </c:pt>
              </c:numCache>
            </c:numRef>
          </c:val>
        </c:ser>
        <c:ser>
          <c:idx val="6"/>
          <c:order val="2"/>
          <c:tx>
            <c:strRef>
              <c:f>Summary!$AG$2</c:f>
              <c:strCache>
                <c:ptCount val="1"/>
                <c:pt idx="0">
                  <c:v>SP103</c:v>
                </c:pt>
              </c:strCache>
              <c:extLst xmlns:c15="http://schemas.microsoft.com/office/drawing/2012/chart"/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Lit>
              <c:ptCount val="3"/>
              <c:pt idx="0">
                <c:v>after welding</c:v>
              </c:pt>
              <c:pt idx="1">
                <c:v>1.9K</c:v>
              </c:pt>
              <c:pt idx="2">
                <c:v>after testing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Summary!$AG$3:$AG$6</c:f>
              <c:numCache>
                <c:formatCode>0</c:formatCode>
                <c:ptCount val="3"/>
                <c:pt idx="0">
                  <c:v>822.875</c:v>
                </c:pt>
                <c:pt idx="1">
                  <c:v>1396.395714285714</c:v>
                </c:pt>
                <c:pt idx="2">
                  <c:v>867.2857142857143</c:v>
                </c:pt>
              </c:numCache>
            </c:numRef>
          </c:val>
        </c:ser>
        <c:ser>
          <c:idx val="7"/>
          <c:order val="3"/>
          <c:tx>
            <c:strRef>
              <c:f>Summary!$AH$2</c:f>
              <c:strCache>
                <c:ptCount val="1"/>
                <c:pt idx="0">
                  <c:v>DP101</c:v>
                </c:pt>
              </c:strCache>
              <c:extLst xmlns:c15="http://schemas.microsoft.com/office/drawing/2012/chart"/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Lit>
              <c:ptCount val="3"/>
              <c:pt idx="0">
                <c:v>after welding</c:v>
              </c:pt>
              <c:pt idx="1">
                <c:v>1.9K</c:v>
              </c:pt>
              <c:pt idx="2">
                <c:v>after testing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Summary!$AH$3:$AH$6</c:f>
              <c:numCache>
                <c:formatCode>0</c:formatCode>
                <c:ptCount val="3"/>
                <c:pt idx="0">
                  <c:v>731.8000000000001</c:v>
                </c:pt>
                <c:pt idx="1">
                  <c:v>987.926666666667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120480392"/>
        <c:axId val="212070596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Summary!$AA$2</c15:sqref>
                        </c15:formulaRef>
                      </c:ext>
                    </c:extLst>
                    <c:strCache>
                      <c:ptCount val="1"/>
                      <c:pt idx="0">
                        <c:v>SM101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Summary!$Z$3:$Z$9</c15:sqref>
                        </c15:formulaRef>
                      </c:ext>
                    </c:extLst>
                    <c:strCache>
                      <c:ptCount val="3"/>
                      <c:pt idx="0">
                        <c:v>after welding</c:v>
                      </c:pt>
                      <c:pt idx="1">
                        <c:v>1.9K</c:v>
                      </c:pt>
                      <c:pt idx="2">
                        <c:v>after testing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Summary!$AA$3:$AA$7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1101.4550000000002</c:v>
                      </c:pt>
                      <c:pt idx="1">
                        <c:v>1994</c:v>
                      </c:pt>
                      <c:pt idx="2">
                        <c:v>1151.25</c:v>
                      </c:pt>
                    </c:numCache>
                  </c:numRef>
                </c:val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Summary!$AB$2</c15:sqref>
                        </c15:formulaRef>
                      </c:ext>
                    </c:extLst>
                    <c:strCache>
                      <c:ptCount val="1"/>
                      <c:pt idx="0">
                        <c:v>SP101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Summary!$Z$3:$Z$9</c15:sqref>
                        </c15:formulaRef>
                      </c:ext>
                    </c:extLst>
                    <c:strCache>
                      <c:ptCount val="3"/>
                      <c:pt idx="0">
                        <c:v>after welding</c:v>
                      </c:pt>
                      <c:pt idx="1">
                        <c:v>1.9K</c:v>
                      </c:pt>
                      <c:pt idx="2">
                        <c:v>after testing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Summary!$AB$3:$AB$8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2502.7124999999996</c:v>
                      </c:pt>
                      <c:pt idx="1">
                        <c:v>3653.603859375</c:v>
                      </c:pt>
                      <c:pt idx="2">
                        <c:v>2429.3175000000006</c:v>
                      </c:pt>
                    </c:numCache>
                  </c:numRef>
                </c:val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Summary!$AC$2</c15:sqref>
                        </c15:formulaRef>
                      </c:ext>
                    </c:extLst>
                    <c:strCache>
                      <c:ptCount val="1"/>
                      <c:pt idx="0">
                        <c:v>SP103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Summary!$Z$3:$Z$9</c15:sqref>
                        </c15:formulaRef>
                      </c:ext>
                    </c:extLst>
                    <c:strCache>
                      <c:ptCount val="3"/>
                      <c:pt idx="0">
                        <c:v>after welding</c:v>
                      </c:pt>
                      <c:pt idx="1">
                        <c:v>1.9K</c:v>
                      </c:pt>
                      <c:pt idx="2">
                        <c:v>after testing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Summary!$AC$3:$AC$7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3474.5</c:v>
                      </c:pt>
                      <c:pt idx="1">
                        <c:v>3511.6071428571427</c:v>
                      </c:pt>
                      <c:pt idx="2">
                        <c:v>3502.4285714285716</c:v>
                      </c:pt>
                    </c:numCache>
                  </c:numRef>
                </c:val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Summary!$AD$2</c15:sqref>
                        </c15:formulaRef>
                      </c:ext>
                    </c:extLst>
                    <c:strCache>
                      <c:ptCount val="1"/>
                      <c:pt idx="0">
                        <c:v>DP101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Summary!$Z$3:$Z$9</c15:sqref>
                        </c15:formulaRef>
                      </c:ext>
                    </c:extLst>
                    <c:strCache>
                      <c:ptCount val="3"/>
                      <c:pt idx="0">
                        <c:v>after welding</c:v>
                      </c:pt>
                      <c:pt idx="1">
                        <c:v>1.9K</c:v>
                      </c:pt>
                      <c:pt idx="2">
                        <c:v>after testing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Summary!$AD$3:$AD$7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1863.375</c:v>
                      </c:pt>
                      <c:pt idx="1">
                        <c:v>2690.271666666667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2120480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120705960"/>
        <c:crosses val="autoZero"/>
        <c:auto val="1"/>
        <c:lblAlgn val="ctr"/>
        <c:lblOffset val="100"/>
        <c:noMultiLvlLbl val="0"/>
      </c:catAx>
      <c:valAx>
        <c:axId val="2120705960"/>
        <c:scaling>
          <c:orientation val="minMax"/>
          <c:max val="40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strain / µm/m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12048039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 sz="8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/>
              <a:t>11T-model shimming summary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'11T_1in1_shim-models'!$C$8</c:f>
              <c:strCache>
                <c:ptCount val="1"/>
                <c:pt idx="0">
                  <c:v>top collar-diameter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'11T_1in1_shim-models'!$C$9:$C$13</c:f>
              <c:numCache>
                <c:formatCode>General</c:formatCode>
                <c:ptCount val="5"/>
                <c:pt idx="0">
                  <c:v>0.0</c:v>
                </c:pt>
                <c:pt idx="1">
                  <c:v>-50.0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</c:numCache>
            </c:numRef>
          </c:val>
        </c:ser>
        <c:ser>
          <c:idx val="2"/>
          <c:order val="1"/>
          <c:tx>
            <c:strRef>
              <c:f>'11T_1in1_shim-models'!$D$8</c:f>
              <c:strCache>
                <c:ptCount val="1"/>
                <c:pt idx="0">
                  <c:v>bottom collar-diameter</c:v>
                </c:pt>
              </c:strCache>
            </c:strRef>
          </c:tx>
          <c:spPr>
            <a:pattFill prst="pct40">
              <a:fgClr>
                <a:schemeClr val="accent6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'11T_1in1_shim-models'!$D$9:$D$13</c:f>
              <c:numCache>
                <c:formatCode>General</c:formatCode>
                <c:ptCount val="5"/>
                <c:pt idx="0">
                  <c:v>0.0</c:v>
                </c:pt>
                <c:pt idx="1">
                  <c:v>-50.0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</c:numCache>
            </c:numRef>
          </c:val>
        </c:ser>
        <c:ser>
          <c:idx val="5"/>
          <c:order val="2"/>
          <c:tx>
            <c:strRef>
              <c:f>'11T_1in1_shim-models'!$G$8</c:f>
              <c:strCache>
                <c:ptCount val="1"/>
                <c:pt idx="0">
                  <c:v>top collar-yoke</c:v>
                </c:pt>
              </c:strCache>
              <c:extLst xmlns:c15="http://schemas.microsoft.com/office/drawing/2012/chart"/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  <c:extLst xmlns:c15="http://schemas.microsoft.com/office/drawing/2012/chart"/>
            </c:strRef>
          </c:cat>
          <c:val>
            <c:numRef>
              <c:f>'11T_1in1_shim-models'!$G$9:$G$13</c:f>
              <c:numCache>
                <c:formatCode>General</c:formatCode>
                <c:ptCount val="5"/>
                <c:pt idx="0">
                  <c:v>400.0</c:v>
                </c:pt>
                <c:pt idx="1">
                  <c:v>360.0</c:v>
                </c:pt>
                <c:pt idx="2">
                  <c:v>410.0</c:v>
                </c:pt>
                <c:pt idx="3">
                  <c:v>410.0</c:v>
                </c:pt>
                <c:pt idx="4">
                  <c:v>410.0</c:v>
                </c:pt>
              </c:numCache>
              <c:extLst xmlns:c15="http://schemas.microsoft.com/office/drawing/2012/chart"/>
            </c:numRef>
          </c:val>
        </c:ser>
        <c:ser>
          <c:idx val="6"/>
          <c:order val="3"/>
          <c:tx>
            <c:strRef>
              <c:f>'11T_1in1_shim-models'!$H$8</c:f>
              <c:strCache>
                <c:ptCount val="1"/>
                <c:pt idx="0">
                  <c:v>bottom collar-yoke</c:v>
                </c:pt>
              </c:strCache>
              <c:extLst xmlns:c15="http://schemas.microsoft.com/office/drawing/2012/chart"/>
            </c:strRef>
          </c:tx>
          <c:spPr>
            <a:pattFill prst="pct40">
              <a:fgClr>
                <a:schemeClr val="accent4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  <c:extLst xmlns:c15="http://schemas.microsoft.com/office/drawing/2012/chart"/>
            </c:strRef>
          </c:cat>
          <c:val>
            <c:numRef>
              <c:f>'11T_1in1_shim-models'!$H$9:$H$13</c:f>
              <c:numCache>
                <c:formatCode>General</c:formatCode>
                <c:ptCount val="5"/>
                <c:pt idx="0">
                  <c:v>400.0</c:v>
                </c:pt>
                <c:pt idx="1">
                  <c:v>360.0</c:v>
                </c:pt>
                <c:pt idx="2">
                  <c:v>410.0</c:v>
                </c:pt>
                <c:pt idx="3">
                  <c:v>410.0</c:v>
                </c:pt>
                <c:pt idx="4">
                  <c:v>410.0</c:v>
                </c:pt>
              </c:numCache>
              <c:extLst xmlns:c15="http://schemas.microsoft.com/office/drawing/2012/chart"/>
            </c:numRef>
          </c:val>
        </c:ser>
        <c:ser>
          <c:idx val="7"/>
          <c:order val="4"/>
          <c:tx>
            <c:strRef>
              <c:f>'11T_1in1_shim-models'!$I$8</c:f>
              <c:strCache>
                <c:ptCount val="1"/>
                <c:pt idx="0">
                  <c:v>top pole-coil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'11T_1in1_shim-models'!$I$9:$I$13</c:f>
              <c:numCache>
                <c:formatCode>General</c:formatCode>
                <c:ptCount val="5"/>
                <c:pt idx="0">
                  <c:v>200.0</c:v>
                </c:pt>
                <c:pt idx="1">
                  <c:v>100.0</c:v>
                </c:pt>
                <c:pt idx="2">
                  <c:v>250.0</c:v>
                </c:pt>
                <c:pt idx="3">
                  <c:v>250.0</c:v>
                </c:pt>
                <c:pt idx="4">
                  <c:v>250.0</c:v>
                </c:pt>
              </c:numCache>
            </c:numRef>
          </c:val>
        </c:ser>
        <c:ser>
          <c:idx val="8"/>
          <c:order val="5"/>
          <c:tx>
            <c:strRef>
              <c:f>'11T_1in1_shim-models'!$J$8</c:f>
              <c:strCache>
                <c:ptCount val="1"/>
                <c:pt idx="0">
                  <c:v>bottom pole-coil</c:v>
                </c:pt>
              </c:strCache>
            </c:strRef>
          </c:tx>
          <c:spPr>
            <a:pattFill prst="pct40">
              <a:fgClr>
                <a:schemeClr val="accent3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'11T_1in1_shim-models'!$J$9:$J$13</c:f>
              <c:numCache>
                <c:formatCode>General</c:formatCode>
                <c:ptCount val="5"/>
                <c:pt idx="0">
                  <c:v>200.0</c:v>
                </c:pt>
                <c:pt idx="1">
                  <c:v>100.0</c:v>
                </c:pt>
                <c:pt idx="2">
                  <c:v>200.0</c:v>
                </c:pt>
                <c:pt idx="3">
                  <c:v>250.0</c:v>
                </c:pt>
                <c:pt idx="4">
                  <c:v>250.0</c:v>
                </c:pt>
              </c:numCache>
            </c:numRef>
          </c:val>
        </c:ser>
        <c:ser>
          <c:idx val="12"/>
          <c:order val="6"/>
          <c:tx>
            <c:strRef>
              <c:f>'11T_1in1_shim-models'!$N$8</c:f>
              <c:strCache>
                <c:ptCount val="1"/>
                <c:pt idx="0">
                  <c:v>top coil size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'11T_1in1_shim-models'!$N$9:$N$13</c:f>
              <c:numCache>
                <c:formatCode>General</c:formatCode>
                <c:ptCount val="5"/>
                <c:pt idx="0">
                  <c:v>60.0</c:v>
                </c:pt>
                <c:pt idx="1">
                  <c:v>150.0</c:v>
                </c:pt>
                <c:pt idx="2">
                  <c:v>100.0</c:v>
                </c:pt>
                <c:pt idx="3">
                  <c:v>250.0</c:v>
                </c:pt>
                <c:pt idx="4">
                  <c:v>140.0</c:v>
                </c:pt>
              </c:numCache>
            </c:numRef>
          </c:val>
        </c:ser>
        <c:ser>
          <c:idx val="13"/>
          <c:order val="7"/>
          <c:tx>
            <c:strRef>
              <c:f>'11T_1in1_shim-models'!$O$8</c:f>
              <c:strCache>
                <c:ptCount val="1"/>
                <c:pt idx="0">
                  <c:v>bottom coil size</c:v>
                </c:pt>
              </c:strCache>
            </c:strRef>
          </c:tx>
          <c:spPr>
            <a:pattFill prst="pct40">
              <a:fgClr>
                <a:schemeClr val="accent2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'11T_1in1_shim-models'!$O$9:$O$13</c:f>
              <c:numCache>
                <c:formatCode>General</c:formatCode>
                <c:ptCount val="5"/>
                <c:pt idx="0">
                  <c:v>60.0</c:v>
                </c:pt>
                <c:pt idx="1">
                  <c:v>150.0</c:v>
                </c:pt>
                <c:pt idx="2">
                  <c:v>40.0</c:v>
                </c:pt>
                <c:pt idx="3">
                  <c:v>40.0</c:v>
                </c:pt>
                <c:pt idx="4">
                  <c:v>250.0</c:v>
                </c:pt>
              </c:numCache>
            </c:numRef>
          </c:val>
        </c:ser>
        <c:ser>
          <c:idx val="14"/>
          <c:order val="8"/>
          <c:tx>
            <c:strRef>
              <c:f>'11T_1in1_shim-models'!$P$8</c:f>
              <c:strCache>
                <c:ptCount val="1"/>
                <c:pt idx="0">
                  <c:v>midplane shim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'11T_1in1_shim-models'!$P$9:$P$13</c:f>
              <c:numCache>
                <c:formatCode>General</c:formatCode>
                <c:ptCount val="5"/>
                <c:pt idx="0">
                  <c:v>0.0</c:v>
                </c:pt>
                <c:pt idx="1">
                  <c:v>250.0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axId val="-2009329016"/>
        <c:axId val="-200932511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'11T_1in1_shim-models'!$B$8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'11T_1in1_shim-models'!$A$9:$A$13</c15:sqref>
                        </c15:formulaRef>
                      </c:ext>
                    </c:extLst>
                    <c:strCache>
                      <c:ptCount val="5"/>
                      <c:pt idx="0">
                        <c:v>as designed (coil#)</c:v>
                      </c:pt>
                      <c:pt idx="1">
                        <c:v>MBHSP101 (106/107)</c:v>
                      </c:pt>
                      <c:pt idx="2">
                        <c:v>MBHSP102 (106/108)</c:v>
                      </c:pt>
                      <c:pt idx="3">
                        <c:v>MBHSP103 (109/111)</c:v>
                      </c:pt>
                      <c:pt idx="4">
                        <c:v>MBHSP104 (112/113)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'11T_1in1_shim-models'!$B$9:$B$13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11.8</c:v>
                      </c:pt>
                      <c:pt idx="1">
                        <c:v>11.8</c:v>
                      </c:pt>
                      <c:pt idx="2">
                        <c:v>11.8</c:v>
                      </c:pt>
                      <c:pt idx="3">
                        <c:v>11.8</c:v>
                      </c:pt>
                    </c:numCache>
                  </c:numRef>
                </c:val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'11T_1in1_shim-models'!$E$8</c15:sqref>
                        </c15:formulaRef>
                      </c:ext>
                    </c:extLst>
                    <c:strCache>
                      <c:ptCount val="1"/>
                      <c:pt idx="0">
                        <c:v>top yoke midplane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'11T_1in1_shim-models'!$A$9:$A$13</c15:sqref>
                        </c15:formulaRef>
                      </c:ext>
                    </c:extLst>
                    <c:strCache>
                      <c:ptCount val="5"/>
                      <c:pt idx="0">
                        <c:v>as designed (coil#)</c:v>
                      </c:pt>
                      <c:pt idx="1">
                        <c:v>MBHSP101 (106/107)</c:v>
                      </c:pt>
                      <c:pt idx="2">
                        <c:v>MBHSP102 (106/108)</c:v>
                      </c:pt>
                      <c:pt idx="3">
                        <c:v>MBHSP103 (109/111)</c:v>
                      </c:pt>
                      <c:pt idx="4">
                        <c:v>MBHSP104 (112/113)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'11T_1in1_shim-models'!$E$9:$E$13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0</c:v>
                      </c:pt>
                      <c:pt idx="1">
                        <c:v>30</c:v>
                      </c:pt>
                      <c:pt idx="2">
                        <c:v>30</c:v>
                      </c:pt>
                      <c:pt idx="3">
                        <c:v>30</c:v>
                      </c:pt>
                      <c:pt idx="4">
                        <c:v>30</c:v>
                      </c:pt>
                    </c:numCache>
                  </c:numRef>
                </c:val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'11T_1in1_shim-models'!$F$8</c15:sqref>
                        </c15:formulaRef>
                      </c:ext>
                    </c:extLst>
                    <c:strCache>
                      <c:ptCount val="1"/>
                      <c:pt idx="0">
                        <c:v>bottom yoke midplane</c:v>
                      </c:pt>
                    </c:strCache>
                  </c:strRef>
                </c:tx>
                <c:spPr>
                  <a:pattFill prst="pct40">
                    <a:fgClr>
                      <a:schemeClr val="accent5"/>
                    </a:fgClr>
                    <a:bgClr>
                      <a:schemeClr val="bg1"/>
                    </a:bgClr>
                  </a:patt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'11T_1in1_shim-models'!$A$9:$A$13</c15:sqref>
                        </c15:formulaRef>
                      </c:ext>
                    </c:extLst>
                    <c:strCache>
                      <c:ptCount val="5"/>
                      <c:pt idx="0">
                        <c:v>as designed (coil#)</c:v>
                      </c:pt>
                      <c:pt idx="1">
                        <c:v>MBHSP101 (106/107)</c:v>
                      </c:pt>
                      <c:pt idx="2">
                        <c:v>MBHSP102 (106/108)</c:v>
                      </c:pt>
                      <c:pt idx="3">
                        <c:v>MBHSP103 (109/111)</c:v>
                      </c:pt>
                      <c:pt idx="4">
                        <c:v>MBHSP104 (112/113)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'11T_1in1_shim-models'!$F$9:$F$13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0</c:v>
                      </c:pt>
                      <c:pt idx="1">
                        <c:v>30</c:v>
                      </c:pt>
                      <c:pt idx="2">
                        <c:v>30</c:v>
                      </c:pt>
                      <c:pt idx="3">
                        <c:v>30</c:v>
                      </c:pt>
                      <c:pt idx="4">
                        <c:v>30</c:v>
                      </c:pt>
                    </c:numCache>
                  </c:numRef>
                </c:val>
              </c15:ser>
            </c15:filteredBarSeries>
            <c15:filteredBa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'11T_1in1_shim-models'!$K$8</c15:sqref>
                        </c15:formulaRef>
                      </c:ext>
                    </c:extLst>
                    <c:strCache>
                      <c:ptCount val="1"/>
                      <c:pt idx="0">
                        <c:v>collar-pole</c:v>
                      </c:pt>
                    </c:strCache>
                  </c:strRef>
                </c:tx>
                <c:spPr>
                  <a:solidFill>
                    <a:schemeClr val="tx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'11T_1in1_shim-models'!$A$9:$A$13</c15:sqref>
                        </c15:formulaRef>
                      </c:ext>
                    </c:extLst>
                    <c:strCache>
                      <c:ptCount val="5"/>
                      <c:pt idx="0">
                        <c:v>as designed (coil#)</c:v>
                      </c:pt>
                      <c:pt idx="1">
                        <c:v>MBHSP101 (106/107)</c:v>
                      </c:pt>
                      <c:pt idx="2">
                        <c:v>MBHSP102 (106/108)</c:v>
                      </c:pt>
                      <c:pt idx="3">
                        <c:v>MBHSP103 (109/111)</c:v>
                      </c:pt>
                      <c:pt idx="4">
                        <c:v>MBHSP104 (112/113)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'11T_1in1_shim-models'!$K$9:$K$13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200</c:v>
                      </c:pt>
                      <c:pt idx="1">
                        <c:v>250</c:v>
                      </c:pt>
                      <c:pt idx="2">
                        <c:v>300</c:v>
                      </c:pt>
                      <c:pt idx="3">
                        <c:v>300</c:v>
                      </c:pt>
                      <c:pt idx="4">
                        <c:v>200</c:v>
                      </c:pt>
                    </c:numCache>
                  </c:numRef>
                </c:val>
              </c15:ser>
            </c15:filteredBarSeries>
            <c15:filteredBa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'11T_1in1_shim-models'!$L$8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5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'11T_1in1_shim-models'!$A$9:$A$13</c15:sqref>
                        </c15:formulaRef>
                      </c:ext>
                    </c:extLst>
                    <c:strCache>
                      <c:ptCount val="5"/>
                      <c:pt idx="0">
                        <c:v>as designed (coil#)</c:v>
                      </c:pt>
                      <c:pt idx="1">
                        <c:v>MBHSP101 (106/107)</c:v>
                      </c:pt>
                      <c:pt idx="2">
                        <c:v>MBHSP102 (106/108)</c:v>
                      </c:pt>
                      <c:pt idx="3">
                        <c:v>MBHSP103 (109/111)</c:v>
                      </c:pt>
                      <c:pt idx="4">
                        <c:v>MBHSP104 (112/113)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'11T_1in1_shim-models'!$L$9:$L$13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100</c:v>
                      </c:pt>
                      <c:pt idx="1">
                        <c:v>100</c:v>
                      </c:pt>
                      <c:pt idx="2">
                        <c:v>100</c:v>
                      </c:pt>
                      <c:pt idx="3">
                        <c:v>100</c:v>
                      </c:pt>
                      <c:pt idx="4">
                        <c:v>50</c:v>
                      </c:pt>
                    </c:numCache>
                  </c:numRef>
                </c:val>
              </c15:ser>
            </c15:filteredBarSeries>
            <c15:filteredBa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'11T_1in1_shim-models'!$M$8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6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'11T_1in1_shim-models'!$A$9:$A$13</c15:sqref>
                        </c15:formulaRef>
                      </c:ext>
                    </c:extLst>
                    <c:strCache>
                      <c:ptCount val="5"/>
                      <c:pt idx="0">
                        <c:v>as designed (coil#)</c:v>
                      </c:pt>
                      <c:pt idx="1">
                        <c:v>MBHSP101 (106/107)</c:v>
                      </c:pt>
                      <c:pt idx="2">
                        <c:v>MBHSP102 (106/108)</c:v>
                      </c:pt>
                      <c:pt idx="3">
                        <c:v>MBHSP103 (109/111)</c:v>
                      </c:pt>
                      <c:pt idx="4">
                        <c:v>MBHSP104 (112/113)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'11T_1in1_shim-models'!$M$9:$M$13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100</c:v>
                      </c:pt>
                      <c:pt idx="1">
                        <c:v>100</c:v>
                      </c:pt>
                      <c:pt idx="2">
                        <c:v>100</c:v>
                      </c:pt>
                      <c:pt idx="3">
                        <c:v>100</c:v>
                      </c:pt>
                      <c:pt idx="4">
                        <c:v>50</c:v>
                      </c:pt>
                    </c:numCache>
                  </c:numRef>
                </c:val>
              </c15:ser>
            </c15:filteredBarSeries>
          </c:ext>
        </c:extLst>
      </c:barChart>
      <c:lineChart>
        <c:grouping val="standard"/>
        <c:varyColors val="0"/>
        <c:ser>
          <c:idx val="15"/>
          <c:order val="9"/>
          <c:tx>
            <c:strRef>
              <c:f>'11T_1in1_shim-models'!$Q$8</c:f>
              <c:strCache>
                <c:ptCount val="1"/>
                <c:pt idx="0">
                  <c:v>total azimuthal excess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x"/>
            <c:size val="7"/>
            <c:spPr>
              <a:noFill/>
              <a:ln w="19050">
                <a:solidFill>
                  <a:srgbClr val="FF000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0.0200561572402727"/>
                  <c:y val="-0.03804347826086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35383936925351E-17"/>
                  <c:y val="-0.07789855072463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150421179302045"/>
                  <c:y val="-0.03985507246376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150421179302046"/>
                  <c:y val="0.01086956521739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100280786201364"/>
                  <c:y val="-0.02536231884057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'11T_1in1_shim-models'!$A$9:$A$13</c:f>
              <c:strCache>
                <c:ptCount val="5"/>
                <c:pt idx="0">
                  <c:v>as designed (coil#)</c:v>
                </c:pt>
                <c:pt idx="1">
                  <c:v>MBHSP101 (106/107)</c:v>
                </c:pt>
                <c:pt idx="2">
                  <c:v>MBHSP102 (106/108)</c:v>
                </c:pt>
                <c:pt idx="3">
                  <c:v>MBHSP103 (109/111)</c:v>
                </c:pt>
                <c:pt idx="4">
                  <c:v>MBHSP104 (112/113)</c:v>
                </c:pt>
              </c:strCache>
            </c:strRef>
          </c:cat>
          <c:val>
            <c:numRef>
              <c:f>'11T_1in1_shim-models'!$Q$9:$Q$13</c:f>
              <c:numCache>
                <c:formatCode>0</c:formatCode>
                <c:ptCount val="5"/>
                <c:pt idx="0">
                  <c:v>520.0</c:v>
                </c:pt>
                <c:pt idx="1">
                  <c:v>626.2537006538437</c:v>
                </c:pt>
                <c:pt idx="2">
                  <c:v>656.6666666666666</c:v>
                </c:pt>
                <c:pt idx="3">
                  <c:v>856.6666666666666</c:v>
                </c:pt>
                <c:pt idx="4">
                  <c:v>890.0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12203272"/>
        <c:axId val="-2012172648"/>
      </c:lineChart>
      <c:catAx>
        <c:axId val="-20093290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09325112"/>
        <c:crosses val="autoZero"/>
        <c:auto val="1"/>
        <c:lblAlgn val="ctr"/>
        <c:lblOffset val="100"/>
        <c:noMultiLvlLbl val="0"/>
      </c:catAx>
      <c:valAx>
        <c:axId val="-2009325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shim/coil size </a:t>
                </a:r>
                <a:r>
                  <a:rPr lang="en-GB" dirty="0" smtClean="0"/>
                  <a:t>/</a:t>
                </a:r>
                <a:r>
                  <a:rPr lang="en-GB" baseline="0" dirty="0" smtClean="0"/>
                  <a:t> </a:t>
                </a:r>
                <a:r>
                  <a:rPr lang="el-GR" dirty="0" smtClean="0"/>
                  <a:t>μ</a:t>
                </a:r>
                <a:r>
                  <a:rPr lang="en-GB" dirty="0" smtClean="0"/>
                  <a:t>m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0869722793867844"/>
              <c:y val="0.19943501530741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09329016"/>
        <c:crosses val="autoZero"/>
        <c:crossBetween val="between"/>
      </c:valAx>
      <c:valAx>
        <c:axId val="-201217264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total excess </a:t>
                </a:r>
                <a:r>
                  <a:rPr lang="en-GB" dirty="0" smtClean="0"/>
                  <a:t>/</a:t>
                </a:r>
                <a:r>
                  <a:rPr lang="en-GB" baseline="0" dirty="0" smtClean="0"/>
                  <a:t> </a:t>
                </a:r>
                <a:r>
                  <a:rPr lang="el-GR" dirty="0" smtClean="0"/>
                  <a:t>μ</a:t>
                </a:r>
                <a:r>
                  <a:rPr lang="en-GB" dirty="0" smtClean="0"/>
                  <a:t>m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12203272"/>
        <c:crosses val="max"/>
        <c:crossBetween val="between"/>
      </c:valAx>
      <c:catAx>
        <c:axId val="-20122032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12172648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05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2175F9-E6E7-4C3C-90CF-B13B2F4136BD}" type="doc">
      <dgm:prSet loTypeId="urn:microsoft.com/office/officeart/2005/8/layout/chevron1" loCatId="process" qsTypeId="urn:microsoft.com/office/officeart/2005/8/quickstyle/3d2" qsCatId="3D" csTypeId="urn:microsoft.com/office/officeart/2005/8/colors/accent1_2" csCatId="accent1" phldr="1"/>
      <dgm:spPr/>
    </dgm:pt>
    <dgm:pt modelId="{E84F662E-D4C4-4C5A-821C-B32F45100216}">
      <dgm:prSet phldrT="[Text]"/>
      <dgm:spPr/>
      <dgm:t>
        <a:bodyPr/>
        <a:lstStyle/>
        <a:p>
          <a:r>
            <a:rPr lang="en-GB" dirty="0" smtClean="0"/>
            <a:t>Massage</a:t>
          </a:r>
          <a:endParaRPr lang="fr-FR" dirty="0"/>
        </a:p>
      </dgm:t>
    </dgm:pt>
    <dgm:pt modelId="{26DB8D89-3442-4D7A-A8ED-38FC9E7BF8C5}" type="parTrans" cxnId="{3BE6294C-7313-4D5E-908C-A31FEDAD434E}">
      <dgm:prSet/>
      <dgm:spPr/>
      <dgm:t>
        <a:bodyPr/>
        <a:lstStyle/>
        <a:p>
          <a:endParaRPr lang="fr-FR"/>
        </a:p>
      </dgm:t>
    </dgm:pt>
    <dgm:pt modelId="{45274CBF-077E-4154-895E-8F9728A80688}" type="sibTrans" cxnId="{3BE6294C-7313-4D5E-908C-A31FEDAD434E}">
      <dgm:prSet/>
      <dgm:spPr/>
      <dgm:t>
        <a:bodyPr/>
        <a:lstStyle/>
        <a:p>
          <a:endParaRPr lang="fr-FR"/>
        </a:p>
      </dgm:t>
    </dgm:pt>
    <dgm:pt modelId="{06E0DB5B-CB24-41AA-B264-7B5EBF191382}">
      <dgm:prSet phldrT="[Text]"/>
      <dgm:spPr/>
      <dgm:t>
        <a:bodyPr/>
        <a:lstStyle/>
        <a:p>
          <a:r>
            <a:rPr lang="en-GB" dirty="0" smtClean="0"/>
            <a:t>SG reset</a:t>
          </a:r>
          <a:endParaRPr lang="fr-FR" dirty="0"/>
        </a:p>
      </dgm:t>
    </dgm:pt>
    <dgm:pt modelId="{42420EDA-4B0E-49E3-BA05-783C954A5D76}" type="parTrans" cxnId="{7C2D8008-C362-402B-B7A0-A4A8466C9F66}">
      <dgm:prSet/>
      <dgm:spPr/>
      <dgm:t>
        <a:bodyPr/>
        <a:lstStyle/>
        <a:p>
          <a:endParaRPr lang="fr-FR"/>
        </a:p>
      </dgm:t>
    </dgm:pt>
    <dgm:pt modelId="{2171EBE1-F8BC-4F6A-9CDF-18EB89A2849E}" type="sibTrans" cxnId="{7C2D8008-C362-402B-B7A0-A4A8466C9F66}">
      <dgm:prSet/>
      <dgm:spPr/>
      <dgm:t>
        <a:bodyPr/>
        <a:lstStyle/>
        <a:p>
          <a:endParaRPr lang="fr-FR"/>
        </a:p>
      </dgm:t>
    </dgm:pt>
    <dgm:pt modelId="{F23A7FF5-DE71-4AD3-A194-C32B31AE3580}">
      <dgm:prSet phldrT="[Text]"/>
      <dgm:spPr/>
      <dgm:t>
        <a:bodyPr/>
        <a:lstStyle/>
        <a:p>
          <a:r>
            <a:rPr lang="en-GB" dirty="0" smtClean="0"/>
            <a:t>Collaring</a:t>
          </a:r>
          <a:endParaRPr lang="fr-FR" dirty="0"/>
        </a:p>
      </dgm:t>
    </dgm:pt>
    <dgm:pt modelId="{48C7A62A-3A29-460B-AF92-6BE6E5C52C2D}" type="parTrans" cxnId="{3EFAA0F5-F090-4805-B5FF-B914347B80DA}">
      <dgm:prSet/>
      <dgm:spPr/>
      <dgm:t>
        <a:bodyPr/>
        <a:lstStyle/>
        <a:p>
          <a:endParaRPr lang="fr-FR"/>
        </a:p>
      </dgm:t>
    </dgm:pt>
    <dgm:pt modelId="{20866B64-AF94-4B0A-8D48-522E1739F5A0}" type="sibTrans" cxnId="{3EFAA0F5-F090-4805-B5FF-B914347B80DA}">
      <dgm:prSet/>
      <dgm:spPr/>
      <dgm:t>
        <a:bodyPr/>
        <a:lstStyle/>
        <a:p>
          <a:endParaRPr lang="fr-FR"/>
        </a:p>
      </dgm:t>
    </dgm:pt>
    <dgm:pt modelId="{B347EA53-315E-42BB-966B-FA451C871387}" type="pres">
      <dgm:prSet presAssocID="{A82175F9-E6E7-4C3C-90CF-B13B2F4136BD}" presName="Name0" presStyleCnt="0">
        <dgm:presLayoutVars>
          <dgm:dir/>
          <dgm:animLvl val="lvl"/>
          <dgm:resizeHandles val="exact"/>
        </dgm:presLayoutVars>
      </dgm:prSet>
      <dgm:spPr/>
    </dgm:pt>
    <dgm:pt modelId="{7374490F-88B4-4707-BEE5-3B4632BF1883}" type="pres">
      <dgm:prSet presAssocID="{E84F662E-D4C4-4C5A-821C-B32F45100216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F35B977-4F86-40F9-9547-C3DD317C214D}" type="pres">
      <dgm:prSet presAssocID="{45274CBF-077E-4154-895E-8F9728A80688}" presName="parTxOnlySpace" presStyleCnt="0"/>
      <dgm:spPr/>
    </dgm:pt>
    <dgm:pt modelId="{0ADA151C-591D-4256-AB48-4D4782CDDE39}" type="pres">
      <dgm:prSet presAssocID="{06E0DB5B-CB24-41AA-B264-7B5EBF19138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5E35965-8185-42CE-B018-83B47317A6E1}" type="pres">
      <dgm:prSet presAssocID="{2171EBE1-F8BC-4F6A-9CDF-18EB89A2849E}" presName="parTxOnlySpace" presStyleCnt="0"/>
      <dgm:spPr/>
    </dgm:pt>
    <dgm:pt modelId="{5967AB68-2108-4AAB-9F70-F03DF66337A6}" type="pres">
      <dgm:prSet presAssocID="{F23A7FF5-DE71-4AD3-A194-C32B31AE358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2CEE8B8-6D62-46C5-A163-28E66D63CCE9}" type="presOf" srcId="{E84F662E-D4C4-4C5A-821C-B32F45100216}" destId="{7374490F-88B4-4707-BEE5-3B4632BF1883}" srcOrd="0" destOrd="0" presId="urn:microsoft.com/office/officeart/2005/8/layout/chevron1"/>
    <dgm:cxn modelId="{E1A21E7B-B124-445C-A5E5-060FF50C4A39}" type="presOf" srcId="{F23A7FF5-DE71-4AD3-A194-C32B31AE3580}" destId="{5967AB68-2108-4AAB-9F70-F03DF66337A6}" srcOrd="0" destOrd="0" presId="urn:microsoft.com/office/officeart/2005/8/layout/chevron1"/>
    <dgm:cxn modelId="{3BE6294C-7313-4D5E-908C-A31FEDAD434E}" srcId="{A82175F9-E6E7-4C3C-90CF-B13B2F4136BD}" destId="{E84F662E-D4C4-4C5A-821C-B32F45100216}" srcOrd="0" destOrd="0" parTransId="{26DB8D89-3442-4D7A-A8ED-38FC9E7BF8C5}" sibTransId="{45274CBF-077E-4154-895E-8F9728A80688}"/>
    <dgm:cxn modelId="{21865665-A193-4588-97D9-6AD11C57F286}" type="presOf" srcId="{06E0DB5B-CB24-41AA-B264-7B5EBF191382}" destId="{0ADA151C-591D-4256-AB48-4D4782CDDE39}" srcOrd="0" destOrd="0" presId="urn:microsoft.com/office/officeart/2005/8/layout/chevron1"/>
    <dgm:cxn modelId="{3EFAA0F5-F090-4805-B5FF-B914347B80DA}" srcId="{A82175F9-E6E7-4C3C-90CF-B13B2F4136BD}" destId="{F23A7FF5-DE71-4AD3-A194-C32B31AE3580}" srcOrd="2" destOrd="0" parTransId="{48C7A62A-3A29-460B-AF92-6BE6E5C52C2D}" sibTransId="{20866B64-AF94-4B0A-8D48-522E1739F5A0}"/>
    <dgm:cxn modelId="{45AF0665-1C00-45D8-BFB4-6850278BEED7}" type="presOf" srcId="{A82175F9-E6E7-4C3C-90CF-B13B2F4136BD}" destId="{B347EA53-315E-42BB-966B-FA451C871387}" srcOrd="0" destOrd="0" presId="urn:microsoft.com/office/officeart/2005/8/layout/chevron1"/>
    <dgm:cxn modelId="{7C2D8008-C362-402B-B7A0-A4A8466C9F66}" srcId="{A82175F9-E6E7-4C3C-90CF-B13B2F4136BD}" destId="{06E0DB5B-CB24-41AA-B264-7B5EBF191382}" srcOrd="1" destOrd="0" parTransId="{42420EDA-4B0E-49E3-BA05-783C954A5D76}" sibTransId="{2171EBE1-F8BC-4F6A-9CDF-18EB89A2849E}"/>
    <dgm:cxn modelId="{EDDCD12B-509D-4E37-A1D6-13A3786ED95F}" type="presParOf" srcId="{B347EA53-315E-42BB-966B-FA451C871387}" destId="{7374490F-88B4-4707-BEE5-3B4632BF1883}" srcOrd="0" destOrd="0" presId="urn:microsoft.com/office/officeart/2005/8/layout/chevron1"/>
    <dgm:cxn modelId="{AF483B7D-F157-4111-BBE5-6599D3E16833}" type="presParOf" srcId="{B347EA53-315E-42BB-966B-FA451C871387}" destId="{FF35B977-4F86-40F9-9547-C3DD317C214D}" srcOrd="1" destOrd="0" presId="urn:microsoft.com/office/officeart/2005/8/layout/chevron1"/>
    <dgm:cxn modelId="{F7B37516-1DEB-477E-B98B-004D387C3CAA}" type="presParOf" srcId="{B347EA53-315E-42BB-966B-FA451C871387}" destId="{0ADA151C-591D-4256-AB48-4D4782CDDE39}" srcOrd="2" destOrd="0" presId="urn:microsoft.com/office/officeart/2005/8/layout/chevron1"/>
    <dgm:cxn modelId="{28771E3E-48DF-470D-A066-074E5B89D18B}" type="presParOf" srcId="{B347EA53-315E-42BB-966B-FA451C871387}" destId="{E5E35965-8185-42CE-B018-83B47317A6E1}" srcOrd="3" destOrd="0" presId="urn:microsoft.com/office/officeart/2005/8/layout/chevron1"/>
    <dgm:cxn modelId="{EFE02E1E-6099-4E67-B525-919E5C504366}" type="presParOf" srcId="{B347EA53-315E-42BB-966B-FA451C871387}" destId="{5967AB68-2108-4AAB-9F70-F03DF66337A6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358FDE-20A7-4026-979F-E5714C295B58}" type="doc">
      <dgm:prSet loTypeId="urn:microsoft.com/office/officeart/2005/8/layout/chevron1" loCatId="process" qsTypeId="urn:microsoft.com/office/officeart/2005/8/quickstyle/3d2" qsCatId="3D" csTypeId="urn:microsoft.com/office/officeart/2005/8/colors/colorful1" csCatId="colorful" phldr="1"/>
      <dgm:spPr/>
    </dgm:pt>
    <dgm:pt modelId="{A10910C9-35D5-48DA-A567-A51C083BF492}">
      <dgm:prSet phldrT="[Text]"/>
      <dgm:spPr/>
      <dgm:t>
        <a:bodyPr/>
        <a:lstStyle/>
        <a:p>
          <a:r>
            <a:rPr lang="en-GB" dirty="0" smtClean="0"/>
            <a:t>Collared coil assembly</a:t>
          </a:r>
          <a:endParaRPr lang="fr-FR" dirty="0"/>
        </a:p>
      </dgm:t>
    </dgm:pt>
    <dgm:pt modelId="{A38FD27F-60C7-4E06-A9B5-8841C4F3A48A}" type="parTrans" cxnId="{D8147156-525E-4EB1-B4CA-9B7A1D075600}">
      <dgm:prSet/>
      <dgm:spPr/>
      <dgm:t>
        <a:bodyPr/>
        <a:lstStyle/>
        <a:p>
          <a:endParaRPr lang="fr-FR"/>
        </a:p>
      </dgm:t>
    </dgm:pt>
    <dgm:pt modelId="{CD9A1808-B4FD-4F76-89C0-EA027E6280ED}" type="sibTrans" cxnId="{D8147156-525E-4EB1-B4CA-9B7A1D075600}">
      <dgm:prSet/>
      <dgm:spPr>
        <a:solidFill>
          <a:schemeClr val="accent3"/>
        </a:solidFill>
      </dgm:spPr>
      <dgm:t>
        <a:bodyPr/>
        <a:lstStyle/>
        <a:p>
          <a:endParaRPr lang="fr-FR"/>
        </a:p>
      </dgm:t>
    </dgm:pt>
    <dgm:pt modelId="{B038212F-8F59-4D7A-B1B1-B8336ACE55C4}">
      <dgm:prSet phldrT="[Text]"/>
      <dgm:spPr/>
      <dgm:t>
        <a:bodyPr/>
        <a:lstStyle/>
        <a:p>
          <a:r>
            <a:rPr lang="en-GB" dirty="0" smtClean="0"/>
            <a:t>FARO measurement</a:t>
          </a:r>
          <a:endParaRPr lang="fr-FR" dirty="0"/>
        </a:p>
      </dgm:t>
    </dgm:pt>
    <dgm:pt modelId="{F20DBA71-4DA8-4459-8288-034B44281A91}" type="parTrans" cxnId="{5DDD49C8-0951-4A26-BA7E-F10F93F3945A}">
      <dgm:prSet/>
      <dgm:spPr/>
      <dgm:t>
        <a:bodyPr/>
        <a:lstStyle/>
        <a:p>
          <a:endParaRPr lang="fr-FR"/>
        </a:p>
      </dgm:t>
    </dgm:pt>
    <dgm:pt modelId="{6DE8F9C9-861D-46E6-B2B1-10C7C1D294BD}" type="sibTrans" cxnId="{5DDD49C8-0951-4A26-BA7E-F10F93F3945A}">
      <dgm:prSet/>
      <dgm:spPr/>
      <dgm:t>
        <a:bodyPr/>
        <a:lstStyle/>
        <a:p>
          <a:endParaRPr lang="fr-FR"/>
        </a:p>
      </dgm:t>
    </dgm:pt>
    <dgm:pt modelId="{53D0B42E-DDF0-466C-9CE4-C8624105F576}">
      <dgm:prSet/>
      <dgm:spPr/>
      <dgm:t>
        <a:bodyPr/>
        <a:lstStyle/>
        <a:p>
          <a:r>
            <a:rPr lang="en-GB" dirty="0" smtClean="0"/>
            <a:t>Collaring</a:t>
          </a:r>
          <a:endParaRPr lang="fr-FR" dirty="0"/>
        </a:p>
      </dgm:t>
    </dgm:pt>
    <dgm:pt modelId="{1DE35806-0675-4700-B96C-73F934EF7DBC}" type="parTrans" cxnId="{C76D30E9-39A6-46F4-BE57-C70AEFDF2B1D}">
      <dgm:prSet/>
      <dgm:spPr/>
      <dgm:t>
        <a:bodyPr/>
        <a:lstStyle/>
        <a:p>
          <a:endParaRPr lang="fr-FR"/>
        </a:p>
      </dgm:t>
    </dgm:pt>
    <dgm:pt modelId="{C827EB52-4DA9-4759-94C8-77DA3475AA5D}" type="sibTrans" cxnId="{C76D30E9-39A6-46F4-BE57-C70AEFDF2B1D}">
      <dgm:prSet/>
      <dgm:spPr/>
      <dgm:t>
        <a:bodyPr/>
        <a:lstStyle/>
        <a:p>
          <a:endParaRPr lang="fr-FR"/>
        </a:p>
      </dgm:t>
    </dgm:pt>
    <dgm:pt modelId="{7E9C916E-84DB-4C0F-80A5-71D782F30C79}">
      <dgm:prSet/>
      <dgm:spPr/>
      <dgm:t>
        <a:bodyPr/>
        <a:lstStyle/>
        <a:p>
          <a:r>
            <a:rPr lang="en-GB" dirty="0" smtClean="0"/>
            <a:t>Trace interface box assembly</a:t>
          </a:r>
          <a:endParaRPr lang="fr-FR" dirty="0"/>
        </a:p>
      </dgm:t>
    </dgm:pt>
    <dgm:pt modelId="{15821328-1338-441B-A139-F767C61B0570}" type="parTrans" cxnId="{A9187435-B90F-4BB4-B4D0-5964DB7C2EBC}">
      <dgm:prSet/>
      <dgm:spPr/>
      <dgm:t>
        <a:bodyPr/>
        <a:lstStyle/>
        <a:p>
          <a:endParaRPr lang="fr-FR"/>
        </a:p>
      </dgm:t>
    </dgm:pt>
    <dgm:pt modelId="{751C35B8-DFB7-46D6-8D27-60EB0E4AE2ED}" type="sibTrans" cxnId="{A9187435-B90F-4BB4-B4D0-5964DB7C2EBC}">
      <dgm:prSet/>
      <dgm:spPr/>
      <dgm:t>
        <a:bodyPr/>
        <a:lstStyle/>
        <a:p>
          <a:endParaRPr lang="fr-FR"/>
        </a:p>
      </dgm:t>
    </dgm:pt>
    <dgm:pt modelId="{758EDA0E-C70F-4C8E-A628-5A113A97133A}">
      <dgm:prSet/>
      <dgm:spPr/>
      <dgm:t>
        <a:bodyPr/>
        <a:lstStyle/>
        <a:p>
          <a:r>
            <a:rPr lang="en-GB" dirty="0" smtClean="0"/>
            <a:t>Yoke / end- plate / shell assembly</a:t>
          </a:r>
          <a:endParaRPr lang="fr-FR" dirty="0"/>
        </a:p>
      </dgm:t>
    </dgm:pt>
    <dgm:pt modelId="{E8123AFA-C6DC-43AA-9832-44ABDA67E4E0}" type="parTrans" cxnId="{B893378C-8EE2-4A9B-819B-E03AF6A475F9}">
      <dgm:prSet/>
      <dgm:spPr/>
      <dgm:t>
        <a:bodyPr/>
        <a:lstStyle/>
        <a:p>
          <a:endParaRPr lang="fr-FR"/>
        </a:p>
      </dgm:t>
    </dgm:pt>
    <dgm:pt modelId="{8BDD7133-4E01-434A-882E-4967A7F0A939}" type="sibTrans" cxnId="{B893378C-8EE2-4A9B-819B-E03AF6A475F9}">
      <dgm:prSet/>
      <dgm:spPr/>
      <dgm:t>
        <a:bodyPr/>
        <a:lstStyle/>
        <a:p>
          <a:endParaRPr lang="fr-FR"/>
        </a:p>
      </dgm:t>
    </dgm:pt>
    <dgm:pt modelId="{DD269CD7-939E-4914-BF0B-CFDF3AAA813F}">
      <dgm:prSet/>
      <dgm:spPr/>
      <dgm:t>
        <a:bodyPr/>
        <a:lstStyle/>
        <a:p>
          <a:r>
            <a:rPr lang="en-GB" dirty="0" smtClean="0"/>
            <a:t>Shell welding</a:t>
          </a:r>
          <a:endParaRPr lang="fr-FR" dirty="0"/>
        </a:p>
      </dgm:t>
    </dgm:pt>
    <dgm:pt modelId="{8B6D3B07-339F-4155-8650-D06B90772643}" type="parTrans" cxnId="{D9EDE7F1-BD44-4205-BC41-8B3AD07FBC26}">
      <dgm:prSet/>
      <dgm:spPr/>
      <dgm:t>
        <a:bodyPr/>
        <a:lstStyle/>
        <a:p>
          <a:endParaRPr lang="fr-FR"/>
        </a:p>
      </dgm:t>
    </dgm:pt>
    <dgm:pt modelId="{02CB316D-005F-46AB-9C1F-6BB248E42DFF}" type="sibTrans" cxnId="{D9EDE7F1-BD44-4205-BC41-8B3AD07FBC26}">
      <dgm:prSet/>
      <dgm:spPr/>
      <dgm:t>
        <a:bodyPr/>
        <a:lstStyle/>
        <a:p>
          <a:endParaRPr lang="fr-FR"/>
        </a:p>
      </dgm:t>
    </dgm:pt>
    <dgm:pt modelId="{38AE6B7A-0AA8-4C02-9A32-F211FCC4D5B5}">
      <dgm:prSet/>
      <dgm:spPr/>
      <dgm:t>
        <a:bodyPr/>
        <a:lstStyle/>
        <a:p>
          <a:r>
            <a:rPr lang="en-GB" dirty="0" smtClean="0"/>
            <a:t>Connection box assembly</a:t>
          </a:r>
          <a:endParaRPr lang="fr-FR" dirty="0"/>
        </a:p>
      </dgm:t>
    </dgm:pt>
    <dgm:pt modelId="{BD077BE6-FBBC-4660-BC48-42A4C0F41CA4}" type="parTrans" cxnId="{00F8ED8A-0D73-499F-93C7-30014D1B4CFD}">
      <dgm:prSet/>
      <dgm:spPr/>
      <dgm:t>
        <a:bodyPr/>
        <a:lstStyle/>
        <a:p>
          <a:endParaRPr lang="fr-FR"/>
        </a:p>
      </dgm:t>
    </dgm:pt>
    <dgm:pt modelId="{E01566C9-73E0-4AE0-A26A-ABD046DE47CE}" type="sibTrans" cxnId="{00F8ED8A-0D73-499F-93C7-30014D1B4CFD}">
      <dgm:prSet/>
      <dgm:spPr/>
      <dgm:t>
        <a:bodyPr/>
        <a:lstStyle/>
        <a:p>
          <a:endParaRPr lang="fr-FR"/>
        </a:p>
      </dgm:t>
    </dgm:pt>
    <dgm:pt modelId="{507C354E-5B51-43C5-B9C2-9FEA3273AE9E}">
      <dgm:prSet/>
      <dgm:spPr/>
      <dgm:t>
        <a:bodyPr/>
        <a:lstStyle/>
        <a:p>
          <a:r>
            <a:rPr lang="en-GB" dirty="0" smtClean="0"/>
            <a:t>Final electrical test</a:t>
          </a:r>
          <a:endParaRPr lang="fr-FR" dirty="0"/>
        </a:p>
      </dgm:t>
    </dgm:pt>
    <dgm:pt modelId="{14D7E9E8-1C6F-413B-B35B-F2669AF9867E}" type="parTrans" cxnId="{7A609F97-D49F-4EC5-967D-92559B8A0AC6}">
      <dgm:prSet/>
      <dgm:spPr/>
      <dgm:t>
        <a:bodyPr/>
        <a:lstStyle/>
        <a:p>
          <a:endParaRPr lang="fr-FR"/>
        </a:p>
      </dgm:t>
    </dgm:pt>
    <dgm:pt modelId="{09E1533C-1967-424C-A921-9532230571BF}" type="sibTrans" cxnId="{7A609F97-D49F-4EC5-967D-92559B8A0AC6}">
      <dgm:prSet/>
      <dgm:spPr/>
      <dgm:t>
        <a:bodyPr/>
        <a:lstStyle/>
        <a:p>
          <a:endParaRPr lang="fr-FR"/>
        </a:p>
      </dgm:t>
    </dgm:pt>
    <dgm:pt modelId="{CA953CC4-8DFB-44DC-8E6E-0D01F01453D1}" type="pres">
      <dgm:prSet presAssocID="{92358FDE-20A7-4026-979F-E5714C295B58}" presName="Name0" presStyleCnt="0">
        <dgm:presLayoutVars>
          <dgm:dir/>
          <dgm:animLvl val="lvl"/>
          <dgm:resizeHandles val="exact"/>
        </dgm:presLayoutVars>
      </dgm:prSet>
      <dgm:spPr/>
    </dgm:pt>
    <dgm:pt modelId="{38F91718-8BBE-4B17-89FA-480F1ED11723}" type="pres">
      <dgm:prSet presAssocID="{A10910C9-35D5-48DA-A567-A51C083BF492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73FE8F-1C8B-41E8-9AC6-D84355741101}" type="pres">
      <dgm:prSet presAssocID="{CD9A1808-B4FD-4F76-89C0-EA027E6280ED}" presName="parTxOnlySpace" presStyleCnt="0"/>
      <dgm:spPr/>
    </dgm:pt>
    <dgm:pt modelId="{A14AD8BA-D1FC-46A5-973F-306399BD86A5}" type="pres">
      <dgm:prSet presAssocID="{53D0B42E-DDF0-466C-9CE4-C8624105F576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CAAD90-043C-4DF5-9DF3-3CE85AD3C333}" type="pres">
      <dgm:prSet presAssocID="{C827EB52-4DA9-4759-94C8-77DA3475AA5D}" presName="parTxOnlySpace" presStyleCnt="0"/>
      <dgm:spPr/>
    </dgm:pt>
    <dgm:pt modelId="{039C71BD-F7F8-421D-B8E3-06AE0408BA6E}" type="pres">
      <dgm:prSet presAssocID="{B038212F-8F59-4D7A-B1B1-B8336ACE55C4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655DA92-8619-4AC2-B9DD-485D92E84217}" type="pres">
      <dgm:prSet presAssocID="{6DE8F9C9-861D-46E6-B2B1-10C7C1D294BD}" presName="parTxOnlySpace" presStyleCnt="0"/>
      <dgm:spPr/>
    </dgm:pt>
    <dgm:pt modelId="{786DC29B-FE78-4ED9-8E92-4559956AFC77}" type="pres">
      <dgm:prSet presAssocID="{7E9C916E-84DB-4C0F-80A5-71D782F30C79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034D0FF-5598-4424-AE8C-CEC8E7289E92}" type="pres">
      <dgm:prSet presAssocID="{751C35B8-DFB7-46D6-8D27-60EB0E4AE2ED}" presName="parTxOnlySpace" presStyleCnt="0"/>
      <dgm:spPr/>
    </dgm:pt>
    <dgm:pt modelId="{1A739185-3B36-4F27-8E7E-53A2D82350C7}" type="pres">
      <dgm:prSet presAssocID="{758EDA0E-C70F-4C8E-A628-5A113A97133A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C0EBBA0-C973-4838-88B3-40A20B175974}" type="pres">
      <dgm:prSet presAssocID="{8BDD7133-4E01-434A-882E-4967A7F0A939}" presName="parTxOnlySpace" presStyleCnt="0"/>
      <dgm:spPr/>
    </dgm:pt>
    <dgm:pt modelId="{25462748-E0A3-4E25-BE4C-23AFCD40A0D0}" type="pres">
      <dgm:prSet presAssocID="{DD269CD7-939E-4914-BF0B-CFDF3AAA813F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721A63-7F36-47FC-A9BF-50756C3D9136}" type="pres">
      <dgm:prSet presAssocID="{02CB316D-005F-46AB-9C1F-6BB248E42DFF}" presName="parTxOnlySpace" presStyleCnt="0"/>
      <dgm:spPr/>
    </dgm:pt>
    <dgm:pt modelId="{372F14B5-329F-4167-B93A-20118E0EAADB}" type="pres">
      <dgm:prSet presAssocID="{38AE6B7A-0AA8-4C02-9A32-F211FCC4D5B5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F12BE6-066A-4B85-9712-8F1E985D920D}" type="pres">
      <dgm:prSet presAssocID="{E01566C9-73E0-4AE0-A26A-ABD046DE47CE}" presName="parTxOnlySpace" presStyleCnt="0"/>
      <dgm:spPr/>
    </dgm:pt>
    <dgm:pt modelId="{B367E35C-6CF8-4072-A2D1-7024096D6833}" type="pres">
      <dgm:prSet presAssocID="{507C354E-5B51-43C5-B9C2-9FEA3273AE9E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7C48F0D-D5FF-4418-90E8-6602770ECFE3}" type="presOf" srcId="{758EDA0E-C70F-4C8E-A628-5A113A97133A}" destId="{1A739185-3B36-4F27-8E7E-53A2D82350C7}" srcOrd="0" destOrd="0" presId="urn:microsoft.com/office/officeart/2005/8/layout/chevron1"/>
    <dgm:cxn modelId="{B893378C-8EE2-4A9B-819B-E03AF6A475F9}" srcId="{92358FDE-20A7-4026-979F-E5714C295B58}" destId="{758EDA0E-C70F-4C8E-A628-5A113A97133A}" srcOrd="4" destOrd="0" parTransId="{E8123AFA-C6DC-43AA-9832-44ABDA67E4E0}" sibTransId="{8BDD7133-4E01-434A-882E-4967A7F0A939}"/>
    <dgm:cxn modelId="{BD77FA15-6AB2-4A49-AC68-C3DCE47FB3CA}" type="presOf" srcId="{92358FDE-20A7-4026-979F-E5714C295B58}" destId="{CA953CC4-8DFB-44DC-8E6E-0D01F01453D1}" srcOrd="0" destOrd="0" presId="urn:microsoft.com/office/officeart/2005/8/layout/chevron1"/>
    <dgm:cxn modelId="{9533511D-0D5A-4C73-B0A3-F04540948985}" type="presOf" srcId="{507C354E-5B51-43C5-B9C2-9FEA3273AE9E}" destId="{B367E35C-6CF8-4072-A2D1-7024096D6833}" srcOrd="0" destOrd="0" presId="urn:microsoft.com/office/officeart/2005/8/layout/chevron1"/>
    <dgm:cxn modelId="{B863A744-A9A0-4864-97B6-164F8FFFA30C}" type="presOf" srcId="{A10910C9-35D5-48DA-A567-A51C083BF492}" destId="{38F91718-8BBE-4B17-89FA-480F1ED11723}" srcOrd="0" destOrd="0" presId="urn:microsoft.com/office/officeart/2005/8/layout/chevron1"/>
    <dgm:cxn modelId="{00F8ED8A-0D73-499F-93C7-30014D1B4CFD}" srcId="{92358FDE-20A7-4026-979F-E5714C295B58}" destId="{38AE6B7A-0AA8-4C02-9A32-F211FCC4D5B5}" srcOrd="6" destOrd="0" parTransId="{BD077BE6-FBBC-4660-BC48-42A4C0F41CA4}" sibTransId="{E01566C9-73E0-4AE0-A26A-ABD046DE47CE}"/>
    <dgm:cxn modelId="{43FC7ABC-AD80-4B43-AA2E-7C3FE77E9C2B}" type="presOf" srcId="{7E9C916E-84DB-4C0F-80A5-71D782F30C79}" destId="{786DC29B-FE78-4ED9-8E92-4559956AFC77}" srcOrd="0" destOrd="0" presId="urn:microsoft.com/office/officeart/2005/8/layout/chevron1"/>
    <dgm:cxn modelId="{A9187435-B90F-4BB4-B4D0-5964DB7C2EBC}" srcId="{92358FDE-20A7-4026-979F-E5714C295B58}" destId="{7E9C916E-84DB-4C0F-80A5-71D782F30C79}" srcOrd="3" destOrd="0" parTransId="{15821328-1338-441B-A139-F767C61B0570}" sibTransId="{751C35B8-DFB7-46D6-8D27-60EB0E4AE2ED}"/>
    <dgm:cxn modelId="{7A609F97-D49F-4EC5-967D-92559B8A0AC6}" srcId="{92358FDE-20A7-4026-979F-E5714C295B58}" destId="{507C354E-5B51-43C5-B9C2-9FEA3273AE9E}" srcOrd="7" destOrd="0" parTransId="{14D7E9E8-1C6F-413B-B35B-F2669AF9867E}" sibTransId="{09E1533C-1967-424C-A921-9532230571BF}"/>
    <dgm:cxn modelId="{C76D30E9-39A6-46F4-BE57-C70AEFDF2B1D}" srcId="{92358FDE-20A7-4026-979F-E5714C295B58}" destId="{53D0B42E-DDF0-466C-9CE4-C8624105F576}" srcOrd="1" destOrd="0" parTransId="{1DE35806-0675-4700-B96C-73F934EF7DBC}" sibTransId="{C827EB52-4DA9-4759-94C8-77DA3475AA5D}"/>
    <dgm:cxn modelId="{AE218EFA-3C1E-499A-98E4-439BBB36DF3E}" type="presOf" srcId="{DD269CD7-939E-4914-BF0B-CFDF3AAA813F}" destId="{25462748-E0A3-4E25-BE4C-23AFCD40A0D0}" srcOrd="0" destOrd="0" presId="urn:microsoft.com/office/officeart/2005/8/layout/chevron1"/>
    <dgm:cxn modelId="{D9EDE7F1-BD44-4205-BC41-8B3AD07FBC26}" srcId="{92358FDE-20A7-4026-979F-E5714C295B58}" destId="{DD269CD7-939E-4914-BF0B-CFDF3AAA813F}" srcOrd="5" destOrd="0" parTransId="{8B6D3B07-339F-4155-8650-D06B90772643}" sibTransId="{02CB316D-005F-46AB-9C1F-6BB248E42DFF}"/>
    <dgm:cxn modelId="{F695574F-4B4F-4C7D-A931-8AD11288332E}" type="presOf" srcId="{53D0B42E-DDF0-466C-9CE4-C8624105F576}" destId="{A14AD8BA-D1FC-46A5-973F-306399BD86A5}" srcOrd="0" destOrd="0" presId="urn:microsoft.com/office/officeart/2005/8/layout/chevron1"/>
    <dgm:cxn modelId="{151B04D7-33EF-4403-904E-8FF9A7A20CAF}" type="presOf" srcId="{B038212F-8F59-4D7A-B1B1-B8336ACE55C4}" destId="{039C71BD-F7F8-421D-B8E3-06AE0408BA6E}" srcOrd="0" destOrd="0" presId="urn:microsoft.com/office/officeart/2005/8/layout/chevron1"/>
    <dgm:cxn modelId="{48C9FA4C-1597-46C5-91F8-100086223400}" type="presOf" srcId="{38AE6B7A-0AA8-4C02-9A32-F211FCC4D5B5}" destId="{372F14B5-329F-4167-B93A-20118E0EAADB}" srcOrd="0" destOrd="0" presId="urn:microsoft.com/office/officeart/2005/8/layout/chevron1"/>
    <dgm:cxn modelId="{5DDD49C8-0951-4A26-BA7E-F10F93F3945A}" srcId="{92358FDE-20A7-4026-979F-E5714C295B58}" destId="{B038212F-8F59-4D7A-B1B1-B8336ACE55C4}" srcOrd="2" destOrd="0" parTransId="{F20DBA71-4DA8-4459-8288-034B44281A91}" sibTransId="{6DE8F9C9-861D-46E6-B2B1-10C7C1D294BD}"/>
    <dgm:cxn modelId="{D8147156-525E-4EB1-B4CA-9B7A1D075600}" srcId="{92358FDE-20A7-4026-979F-E5714C295B58}" destId="{A10910C9-35D5-48DA-A567-A51C083BF492}" srcOrd="0" destOrd="0" parTransId="{A38FD27F-60C7-4E06-A9B5-8841C4F3A48A}" sibTransId="{CD9A1808-B4FD-4F76-89C0-EA027E6280ED}"/>
    <dgm:cxn modelId="{7FCAF189-7423-46AE-A0D6-8BE2AA4C3170}" type="presParOf" srcId="{CA953CC4-8DFB-44DC-8E6E-0D01F01453D1}" destId="{38F91718-8BBE-4B17-89FA-480F1ED11723}" srcOrd="0" destOrd="0" presId="urn:microsoft.com/office/officeart/2005/8/layout/chevron1"/>
    <dgm:cxn modelId="{5CAEC270-B650-4F8E-B91B-4697ECBEF5D3}" type="presParOf" srcId="{CA953CC4-8DFB-44DC-8E6E-0D01F01453D1}" destId="{CD73FE8F-1C8B-41E8-9AC6-D84355741101}" srcOrd="1" destOrd="0" presId="urn:microsoft.com/office/officeart/2005/8/layout/chevron1"/>
    <dgm:cxn modelId="{2A79EECC-4839-43AC-9240-EDF567A0A972}" type="presParOf" srcId="{CA953CC4-8DFB-44DC-8E6E-0D01F01453D1}" destId="{A14AD8BA-D1FC-46A5-973F-306399BD86A5}" srcOrd="2" destOrd="0" presId="urn:microsoft.com/office/officeart/2005/8/layout/chevron1"/>
    <dgm:cxn modelId="{50AEB03F-54D5-4569-9B42-5E40F81349FF}" type="presParOf" srcId="{CA953CC4-8DFB-44DC-8E6E-0D01F01453D1}" destId="{13CAAD90-043C-4DF5-9DF3-3CE85AD3C333}" srcOrd="3" destOrd="0" presId="urn:microsoft.com/office/officeart/2005/8/layout/chevron1"/>
    <dgm:cxn modelId="{A017FEE7-B7BC-4B40-88ED-BFDAC7951307}" type="presParOf" srcId="{CA953CC4-8DFB-44DC-8E6E-0D01F01453D1}" destId="{039C71BD-F7F8-421D-B8E3-06AE0408BA6E}" srcOrd="4" destOrd="0" presId="urn:microsoft.com/office/officeart/2005/8/layout/chevron1"/>
    <dgm:cxn modelId="{B0BDEB30-C2C3-4864-BBF1-D81DA2CB3D34}" type="presParOf" srcId="{CA953CC4-8DFB-44DC-8E6E-0D01F01453D1}" destId="{9655DA92-8619-4AC2-B9DD-485D92E84217}" srcOrd="5" destOrd="0" presId="urn:microsoft.com/office/officeart/2005/8/layout/chevron1"/>
    <dgm:cxn modelId="{BEA94BFA-4D6C-421C-8594-2BBAD2833F52}" type="presParOf" srcId="{CA953CC4-8DFB-44DC-8E6E-0D01F01453D1}" destId="{786DC29B-FE78-4ED9-8E92-4559956AFC77}" srcOrd="6" destOrd="0" presId="urn:microsoft.com/office/officeart/2005/8/layout/chevron1"/>
    <dgm:cxn modelId="{4CC440ED-C84D-4EB6-BF27-AA7736DD3C02}" type="presParOf" srcId="{CA953CC4-8DFB-44DC-8E6E-0D01F01453D1}" destId="{0034D0FF-5598-4424-AE8C-CEC8E7289E92}" srcOrd="7" destOrd="0" presId="urn:microsoft.com/office/officeart/2005/8/layout/chevron1"/>
    <dgm:cxn modelId="{24EB6508-E2A7-4003-87C0-761348242336}" type="presParOf" srcId="{CA953CC4-8DFB-44DC-8E6E-0D01F01453D1}" destId="{1A739185-3B36-4F27-8E7E-53A2D82350C7}" srcOrd="8" destOrd="0" presId="urn:microsoft.com/office/officeart/2005/8/layout/chevron1"/>
    <dgm:cxn modelId="{0140FE61-C4A1-4823-9264-3AC8C8D26019}" type="presParOf" srcId="{CA953CC4-8DFB-44DC-8E6E-0D01F01453D1}" destId="{AC0EBBA0-C973-4838-88B3-40A20B175974}" srcOrd="9" destOrd="0" presId="urn:microsoft.com/office/officeart/2005/8/layout/chevron1"/>
    <dgm:cxn modelId="{B584A954-2CA3-446E-AF74-E1A3058F2B7C}" type="presParOf" srcId="{CA953CC4-8DFB-44DC-8E6E-0D01F01453D1}" destId="{25462748-E0A3-4E25-BE4C-23AFCD40A0D0}" srcOrd="10" destOrd="0" presId="urn:microsoft.com/office/officeart/2005/8/layout/chevron1"/>
    <dgm:cxn modelId="{C3FEEAA1-B69C-4041-935E-E8B54244C23A}" type="presParOf" srcId="{CA953CC4-8DFB-44DC-8E6E-0D01F01453D1}" destId="{7B721A63-7F36-47FC-A9BF-50756C3D9136}" srcOrd="11" destOrd="0" presId="urn:microsoft.com/office/officeart/2005/8/layout/chevron1"/>
    <dgm:cxn modelId="{73798598-4340-439B-A31C-EB24EAF6672E}" type="presParOf" srcId="{CA953CC4-8DFB-44DC-8E6E-0D01F01453D1}" destId="{372F14B5-329F-4167-B93A-20118E0EAADB}" srcOrd="12" destOrd="0" presId="urn:microsoft.com/office/officeart/2005/8/layout/chevron1"/>
    <dgm:cxn modelId="{F6E764EC-2522-4090-B59E-9D9B11D9B030}" type="presParOf" srcId="{CA953CC4-8DFB-44DC-8E6E-0D01F01453D1}" destId="{8BF12BE6-066A-4B85-9712-8F1E985D920D}" srcOrd="13" destOrd="0" presId="urn:microsoft.com/office/officeart/2005/8/layout/chevron1"/>
    <dgm:cxn modelId="{6F224A6B-EBF0-4D36-B6F7-2B4D77FBE6EF}" type="presParOf" srcId="{CA953CC4-8DFB-44DC-8E6E-0D01F01453D1}" destId="{B367E35C-6CF8-4072-A2D1-7024096D6833}" srcOrd="14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74490F-88B4-4707-BEE5-3B4632BF1883}">
      <dsp:nvSpPr>
        <dsp:cNvPr id="0" name=""/>
        <dsp:cNvSpPr/>
      </dsp:nvSpPr>
      <dsp:spPr>
        <a:xfrm>
          <a:off x="1587" y="461993"/>
          <a:ext cx="1934056" cy="77362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Massage</a:t>
          </a:r>
          <a:endParaRPr lang="fr-FR" sz="2000" kern="1200" dirty="0"/>
        </a:p>
      </dsp:txBody>
      <dsp:txXfrm>
        <a:off x="388398" y="461993"/>
        <a:ext cx="1160434" cy="773622"/>
      </dsp:txXfrm>
    </dsp:sp>
    <dsp:sp modelId="{0ADA151C-591D-4256-AB48-4D4782CDDE39}">
      <dsp:nvSpPr>
        <dsp:cNvPr id="0" name=""/>
        <dsp:cNvSpPr/>
      </dsp:nvSpPr>
      <dsp:spPr>
        <a:xfrm>
          <a:off x="1742238" y="461993"/>
          <a:ext cx="1934056" cy="77362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SG reset</a:t>
          </a:r>
          <a:endParaRPr lang="fr-FR" sz="2000" kern="1200" dirty="0"/>
        </a:p>
      </dsp:txBody>
      <dsp:txXfrm>
        <a:off x="2129049" y="461993"/>
        <a:ext cx="1160434" cy="773622"/>
      </dsp:txXfrm>
    </dsp:sp>
    <dsp:sp modelId="{5967AB68-2108-4AAB-9F70-F03DF66337A6}">
      <dsp:nvSpPr>
        <dsp:cNvPr id="0" name=""/>
        <dsp:cNvSpPr/>
      </dsp:nvSpPr>
      <dsp:spPr>
        <a:xfrm>
          <a:off x="3482889" y="461993"/>
          <a:ext cx="1934056" cy="77362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Collaring</a:t>
          </a:r>
          <a:endParaRPr lang="fr-FR" sz="2000" kern="1200" dirty="0"/>
        </a:p>
      </dsp:txBody>
      <dsp:txXfrm>
        <a:off x="3869700" y="461993"/>
        <a:ext cx="1160434" cy="7736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91718-8BBE-4B17-89FA-480F1ED11723}">
      <dsp:nvSpPr>
        <dsp:cNvPr id="0" name=""/>
        <dsp:cNvSpPr/>
      </dsp:nvSpPr>
      <dsp:spPr>
        <a:xfrm>
          <a:off x="758" y="1859281"/>
          <a:ext cx="1216186" cy="48647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Collared coil assembly</a:t>
          </a:r>
          <a:endParaRPr lang="fr-FR" sz="800" kern="1200" dirty="0"/>
        </a:p>
      </dsp:txBody>
      <dsp:txXfrm>
        <a:off x="243995" y="1859281"/>
        <a:ext cx="729712" cy="486474"/>
      </dsp:txXfrm>
    </dsp:sp>
    <dsp:sp modelId="{A14AD8BA-D1FC-46A5-973F-306399BD86A5}">
      <dsp:nvSpPr>
        <dsp:cNvPr id="0" name=""/>
        <dsp:cNvSpPr/>
      </dsp:nvSpPr>
      <dsp:spPr>
        <a:xfrm>
          <a:off x="1095326" y="1859281"/>
          <a:ext cx="1216186" cy="486474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Collaring</a:t>
          </a:r>
          <a:endParaRPr lang="fr-FR" sz="800" kern="1200" dirty="0"/>
        </a:p>
      </dsp:txBody>
      <dsp:txXfrm>
        <a:off x="1338563" y="1859281"/>
        <a:ext cx="729712" cy="486474"/>
      </dsp:txXfrm>
    </dsp:sp>
    <dsp:sp modelId="{039C71BD-F7F8-421D-B8E3-06AE0408BA6E}">
      <dsp:nvSpPr>
        <dsp:cNvPr id="0" name=""/>
        <dsp:cNvSpPr/>
      </dsp:nvSpPr>
      <dsp:spPr>
        <a:xfrm>
          <a:off x="2189894" y="1859281"/>
          <a:ext cx="1216186" cy="486474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FARO measurement</a:t>
          </a:r>
          <a:endParaRPr lang="fr-FR" sz="800" kern="1200" dirty="0"/>
        </a:p>
      </dsp:txBody>
      <dsp:txXfrm>
        <a:off x="2433131" y="1859281"/>
        <a:ext cx="729712" cy="486474"/>
      </dsp:txXfrm>
    </dsp:sp>
    <dsp:sp modelId="{786DC29B-FE78-4ED9-8E92-4559956AFC77}">
      <dsp:nvSpPr>
        <dsp:cNvPr id="0" name=""/>
        <dsp:cNvSpPr/>
      </dsp:nvSpPr>
      <dsp:spPr>
        <a:xfrm>
          <a:off x="3284463" y="1859281"/>
          <a:ext cx="1216186" cy="486474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Trace interface box assembly</a:t>
          </a:r>
          <a:endParaRPr lang="fr-FR" sz="800" kern="1200" dirty="0"/>
        </a:p>
      </dsp:txBody>
      <dsp:txXfrm>
        <a:off x="3527700" y="1859281"/>
        <a:ext cx="729712" cy="486474"/>
      </dsp:txXfrm>
    </dsp:sp>
    <dsp:sp modelId="{1A739185-3B36-4F27-8E7E-53A2D82350C7}">
      <dsp:nvSpPr>
        <dsp:cNvPr id="0" name=""/>
        <dsp:cNvSpPr/>
      </dsp:nvSpPr>
      <dsp:spPr>
        <a:xfrm>
          <a:off x="4379031" y="1859281"/>
          <a:ext cx="1216186" cy="486474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Yoke / end- plate / shell assembly</a:t>
          </a:r>
          <a:endParaRPr lang="fr-FR" sz="800" kern="1200" dirty="0"/>
        </a:p>
      </dsp:txBody>
      <dsp:txXfrm>
        <a:off x="4622268" y="1859281"/>
        <a:ext cx="729712" cy="486474"/>
      </dsp:txXfrm>
    </dsp:sp>
    <dsp:sp modelId="{25462748-E0A3-4E25-BE4C-23AFCD40A0D0}">
      <dsp:nvSpPr>
        <dsp:cNvPr id="0" name=""/>
        <dsp:cNvSpPr/>
      </dsp:nvSpPr>
      <dsp:spPr>
        <a:xfrm>
          <a:off x="5473599" y="1859281"/>
          <a:ext cx="1216186" cy="48647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Shell welding</a:t>
          </a:r>
          <a:endParaRPr lang="fr-FR" sz="800" kern="1200" dirty="0"/>
        </a:p>
      </dsp:txBody>
      <dsp:txXfrm>
        <a:off x="5716836" y="1859281"/>
        <a:ext cx="729712" cy="486474"/>
      </dsp:txXfrm>
    </dsp:sp>
    <dsp:sp modelId="{372F14B5-329F-4167-B93A-20118E0EAADB}">
      <dsp:nvSpPr>
        <dsp:cNvPr id="0" name=""/>
        <dsp:cNvSpPr/>
      </dsp:nvSpPr>
      <dsp:spPr>
        <a:xfrm>
          <a:off x="6568167" y="1859281"/>
          <a:ext cx="1216186" cy="486474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Connection box assembly</a:t>
          </a:r>
          <a:endParaRPr lang="fr-FR" sz="800" kern="1200" dirty="0"/>
        </a:p>
      </dsp:txBody>
      <dsp:txXfrm>
        <a:off x="6811404" y="1859281"/>
        <a:ext cx="729712" cy="486474"/>
      </dsp:txXfrm>
    </dsp:sp>
    <dsp:sp modelId="{B367E35C-6CF8-4072-A2D1-7024096D6833}">
      <dsp:nvSpPr>
        <dsp:cNvPr id="0" name=""/>
        <dsp:cNvSpPr/>
      </dsp:nvSpPr>
      <dsp:spPr>
        <a:xfrm>
          <a:off x="7662735" y="1859281"/>
          <a:ext cx="1216186" cy="486474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Final electrical test</a:t>
          </a:r>
          <a:endParaRPr lang="fr-FR" sz="800" kern="1200" dirty="0"/>
        </a:p>
      </dsp:txBody>
      <dsp:txXfrm>
        <a:off x="7905972" y="1859281"/>
        <a:ext cx="729712" cy="486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06/04/16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68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06/04/16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6398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Juan Carlos Perez  TE/MSC/MDT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4465638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1590" y="4465638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4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2324" y="4461035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Image 4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053" y="4465638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pic>
        <p:nvPicPr>
          <p:cNvPr id="8" name="Image 4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0390" y="4465638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495" y="4465638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Juan Carlos Perez  TE/MSC/MDT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hyperlink" Target="http://indico.cern.ch/event/493351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emf"/><Relationship Id="rId7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6" Type="http://schemas.openxmlformats.org/officeDocument/2006/relationships/image" Target="../media/image37.png"/><Relationship Id="rId7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5" Type="http://schemas.openxmlformats.org/officeDocument/2006/relationships/image" Target="../media/image41.png"/><Relationship Id="rId6" Type="http://schemas.openxmlformats.org/officeDocument/2006/relationships/hyperlink" Target="https://edms.cern.ch/document/1534894/1" TargetMode="Externa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emf"/><Relationship Id="rId5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eg"/><Relationship Id="rId3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4" Type="http://schemas.openxmlformats.org/officeDocument/2006/relationships/image" Target="../media/image58.jpeg"/><Relationship Id="rId5" Type="http://schemas.openxmlformats.org/officeDocument/2006/relationships/image" Target="../media/image59.emf"/><Relationship Id="rId6" Type="http://schemas.openxmlformats.org/officeDocument/2006/relationships/image" Target="../media/image60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6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1.png"/><Relationship Id="rId3" Type="http://schemas.openxmlformats.org/officeDocument/2006/relationships/image" Target="../media/image62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4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69.jpeg"/><Relationship Id="rId8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5.jpeg"/><Relationship Id="rId1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71.jpeg"/><Relationship Id="rId8" Type="http://schemas.openxmlformats.org/officeDocument/2006/relationships/image" Target="../media/image72.jpeg"/><Relationship Id="rId9" Type="http://schemas.openxmlformats.org/officeDocument/2006/relationships/image" Target="../media/image73.jpeg"/><Relationship Id="rId10" Type="http://schemas.openxmlformats.org/officeDocument/2006/relationships/image" Target="../media/image7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4" Type="http://schemas.openxmlformats.org/officeDocument/2006/relationships/image" Target="../media/image79.jpeg"/><Relationship Id="rId5" Type="http://schemas.openxmlformats.org/officeDocument/2006/relationships/image" Target="../media/image80.jpeg"/><Relationship Id="rId6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4" Type="http://schemas.openxmlformats.org/officeDocument/2006/relationships/image" Target="../media/image84.jpeg"/><Relationship Id="rId5" Type="http://schemas.openxmlformats.org/officeDocument/2006/relationships/image" Target="../media/image85.jpeg"/><Relationship Id="rId6" Type="http://schemas.openxmlformats.org/officeDocument/2006/relationships/image" Target="../media/image86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611560" y="1755150"/>
            <a:ext cx="8496944" cy="1350000"/>
          </a:xfrm>
        </p:spPr>
        <p:txBody>
          <a:bodyPr/>
          <a:lstStyle/>
          <a:p>
            <a:pPr algn="ctr"/>
            <a:r>
              <a:rPr lang="en-US" sz="2000" dirty="0" smtClean="0"/>
              <a:t>Review </a:t>
            </a:r>
            <a:r>
              <a:rPr lang="en-US" sz="2000" dirty="0"/>
              <a:t>on the 11 </a:t>
            </a:r>
            <a:r>
              <a:rPr lang="en-US" sz="2000" dirty="0" smtClean="0"/>
              <a:t>T </a:t>
            </a:r>
            <a:r>
              <a:rPr lang="en-US" sz="2000" dirty="0"/>
              <a:t>Dipoles at Collimator Section for </a:t>
            </a:r>
            <a:r>
              <a:rPr lang="en-US" sz="2000" dirty="0" smtClean="0"/>
              <a:t>HL-LHC</a:t>
            </a:r>
            <a:br>
              <a:rPr lang="en-US" sz="2000" dirty="0" smtClean="0"/>
            </a:br>
            <a:r>
              <a:rPr lang="en-US" sz="3200" dirty="0" smtClean="0"/>
              <a:t>Model Magnet production @ CERN</a:t>
            </a:r>
            <a:endParaRPr lang="en-GB" sz="20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2195736" y="3638256"/>
            <a:ext cx="5000600" cy="51767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GB" sz="2100" dirty="0" smtClean="0"/>
              <a:t>J.C. Perez on behalf of MDT team</a:t>
            </a:r>
          </a:p>
          <a:p>
            <a:pPr algn="ctr"/>
            <a:r>
              <a:rPr lang="en-GB" dirty="0" smtClean="0"/>
              <a:t>Thanks to all contributors</a:t>
            </a:r>
            <a:endParaRPr lang="en-GB" dirty="0"/>
          </a:p>
          <a:p>
            <a:pPr algn="ctr"/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371600" y="4555331"/>
            <a:ext cx="6480000" cy="261938"/>
          </a:xfrm>
        </p:spPr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 6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April 2016 – </a:t>
            </a:r>
            <a:r>
              <a:rPr lang="en-GB" b="0" i="0" dirty="0">
                <a:solidFill>
                  <a:schemeClr val="bg2"/>
                </a:solidFill>
                <a:hlinkClick r:id="rId3"/>
              </a:rPr>
              <a:t>http://indico.cern.ch/event/493351/</a:t>
            </a:r>
            <a:r>
              <a:rPr lang="en-GB" b="0" i="0" dirty="0">
                <a:solidFill>
                  <a:schemeClr val="bg2"/>
                </a:solidFill>
              </a:rPr>
              <a:t> </a:t>
            </a:r>
          </a:p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9231" y="2592823"/>
            <a:ext cx="3449823" cy="1723438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7077"/>
            <a:ext cx="7920000" cy="540000"/>
          </a:xfrm>
        </p:spPr>
        <p:txBody>
          <a:bodyPr/>
          <a:lstStyle/>
          <a:p>
            <a:r>
              <a:rPr lang="en-GB" dirty="0"/>
              <a:t>Magnet mechanical instrumentation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3699"/>
            <a:ext cx="7920000" cy="129730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1400" dirty="0" smtClean="0"/>
              <a:t>The model magnets are instrumented using strain-gauges</a:t>
            </a:r>
          </a:p>
          <a:p>
            <a:pPr algn="l"/>
            <a:r>
              <a:rPr lang="en-GB" sz="1200" dirty="0" smtClean="0"/>
              <a:t>Shells on inner and outer radius</a:t>
            </a:r>
          </a:p>
          <a:p>
            <a:pPr algn="l"/>
            <a:r>
              <a:rPr lang="en-GB" sz="1200" dirty="0" smtClean="0"/>
              <a:t>3 instrumented collar packs equipped with 8 gauges each </a:t>
            </a:r>
          </a:p>
          <a:p>
            <a:pPr algn="l"/>
            <a:r>
              <a:rPr lang="en-GB" sz="1200" dirty="0" smtClean="0"/>
              <a:t>Magnet extremities equipped with 4 bullet gauges per side</a:t>
            </a:r>
            <a:endParaRPr lang="en-GB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5064912" y="553939"/>
            <a:ext cx="1835769" cy="1337382"/>
            <a:chOff x="3178071" y="1355307"/>
            <a:chExt cx="5620700" cy="4186494"/>
          </a:xfrm>
        </p:grpSpPr>
        <p:pic>
          <p:nvPicPr>
            <p:cNvPr id="11" name="Picture 10" descr="Coil_Section_Detail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8071" y="1355307"/>
              <a:ext cx="5620700" cy="4186494"/>
            </a:xfrm>
            <a:prstGeom prst="rect">
              <a:avLst/>
            </a:prstGeom>
            <a:ln w="12700">
              <a:solidFill>
                <a:schemeClr val="tx2"/>
              </a:solidFill>
            </a:ln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5656075" y="2633632"/>
              <a:ext cx="540000" cy="540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3203848" y="1891321"/>
            <a:ext cx="2088232" cy="2344127"/>
            <a:chOff x="5940152" y="2437072"/>
            <a:chExt cx="2088232" cy="2344127"/>
          </a:xfrm>
        </p:grpSpPr>
        <p:pic>
          <p:nvPicPr>
            <p:cNvPr id="17" name="Content Placeholder 7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40152" y="2652099"/>
              <a:ext cx="2088232" cy="2082933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6221497" y="4565755"/>
              <a:ext cx="15751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/>
                <a:t>Holding current at 12T </a:t>
              </a:r>
              <a:endParaRPr lang="en-GB" sz="8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56176" y="2437072"/>
              <a:ext cx="15751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/>
                <a:t>Instrumented collars on SP103</a:t>
              </a:r>
              <a:endParaRPr lang="en-GB" sz="8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83768" y="4781199"/>
            <a:ext cx="381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Courtesy of C. Loffler. See details on G. </a:t>
            </a:r>
            <a:r>
              <a:rPr lang="en-GB" sz="1000" dirty="0" err="1" smtClean="0"/>
              <a:t>Willering</a:t>
            </a:r>
            <a:r>
              <a:rPr lang="en-GB" sz="1000" dirty="0" smtClean="0"/>
              <a:t> presentation</a:t>
            </a:r>
            <a:endParaRPr lang="en-GB" sz="10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520" y="1836441"/>
            <a:ext cx="2580445" cy="239900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195865" y="790237"/>
            <a:ext cx="1433948" cy="1929633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188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0000"/>
            <a:ext cx="7920000" cy="540000"/>
          </a:xfrm>
        </p:spPr>
        <p:txBody>
          <a:bodyPr/>
          <a:lstStyle/>
          <a:p>
            <a:r>
              <a:rPr lang="en-GB" dirty="0" smtClean="0"/>
              <a:t>Shell welding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55457"/>
            <a:ext cx="7920000" cy="1441325"/>
          </a:xfrm>
        </p:spPr>
        <p:txBody>
          <a:bodyPr>
            <a:normAutofit/>
          </a:bodyPr>
          <a:lstStyle/>
          <a:p>
            <a:pPr algn="l"/>
            <a:r>
              <a:rPr lang="en-GB" sz="1800" dirty="0" smtClean="0"/>
              <a:t>Shells have been instrumented on 4 models</a:t>
            </a:r>
          </a:p>
          <a:p>
            <a:pPr algn="l"/>
            <a:r>
              <a:rPr lang="en-GB" sz="1800" dirty="0" smtClean="0"/>
              <a:t>MBHSM101 was MIG/MAG welded</a:t>
            </a:r>
          </a:p>
          <a:p>
            <a:pPr algn="l"/>
            <a:r>
              <a:rPr lang="en-GB" sz="1800" dirty="0" smtClean="0"/>
              <a:t>MBHSP101 to MBHSP104 &amp; MBHDP101 were TIG welded</a:t>
            </a:r>
          </a:p>
          <a:p>
            <a:pPr algn="l"/>
            <a:r>
              <a:rPr lang="en-GB" sz="1800" dirty="0" smtClean="0"/>
              <a:t>One of the goals of TIG welded is to increase the pre-stress in the shell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1346920"/>
              </p:ext>
            </p:extLst>
          </p:nvPr>
        </p:nvGraphicFramePr>
        <p:xfrm>
          <a:off x="1106727" y="1945716"/>
          <a:ext cx="3482108" cy="2609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4945884"/>
              </p:ext>
            </p:extLst>
          </p:nvPr>
        </p:nvGraphicFramePr>
        <p:xfrm>
          <a:off x="4860032" y="1945716"/>
          <a:ext cx="3594700" cy="2591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95736" y="4791042"/>
            <a:ext cx="381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Courtesy of C. Loffler. See details on G. </a:t>
            </a:r>
            <a:r>
              <a:rPr lang="en-GB" sz="1000" dirty="0" err="1" smtClean="0"/>
              <a:t>Willering</a:t>
            </a:r>
            <a:r>
              <a:rPr lang="en-GB" sz="1000" dirty="0" smtClean="0"/>
              <a:t> presentation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3049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445" y="881020"/>
            <a:ext cx="8283712" cy="3680222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Electrical tests  has been limited to 1 kV on model magnets</a:t>
            </a:r>
          </a:p>
          <a:p>
            <a:pPr algn="l"/>
            <a:r>
              <a:rPr lang="en-US" sz="1400" dirty="0" smtClean="0"/>
              <a:t>For electrical qualification of magnets to be installed in LHC worst case voltage to be considered</a:t>
            </a:r>
          </a:p>
          <a:p>
            <a:pPr lvl="1" algn="l"/>
            <a:r>
              <a:rPr lang="en-US" sz="1200" dirty="0" smtClean="0">
                <a:solidFill>
                  <a:srgbClr val="FF0000"/>
                </a:solidFill>
              </a:rPr>
              <a:t>950 V </a:t>
            </a:r>
            <a:r>
              <a:rPr lang="en-US" sz="1200" dirty="0" smtClean="0"/>
              <a:t>calculated + </a:t>
            </a:r>
            <a:r>
              <a:rPr lang="en-US" sz="1200" dirty="0" smtClean="0">
                <a:solidFill>
                  <a:srgbClr val="FF0000"/>
                </a:solidFill>
              </a:rPr>
              <a:t>500 V </a:t>
            </a:r>
            <a:r>
              <a:rPr lang="en-US" sz="1200" dirty="0" smtClean="0"/>
              <a:t>added for energy extraction for a magnet in series connection to the LHC dipoles</a:t>
            </a:r>
          </a:p>
          <a:p>
            <a:pPr lvl="1" algn="l"/>
            <a:r>
              <a:rPr lang="en-US" sz="1200" dirty="0" smtClean="0"/>
              <a:t>Worst case voltage to ground is </a:t>
            </a:r>
            <a:r>
              <a:rPr lang="en-US" sz="1200" dirty="0" err="1" smtClean="0"/>
              <a:t>Vmaxr</a:t>
            </a:r>
            <a:r>
              <a:rPr lang="en-US" sz="1200" dirty="0" smtClean="0"/>
              <a:t>=(950+500) V= </a:t>
            </a:r>
            <a:r>
              <a:rPr lang="en-US" sz="1200" dirty="0" smtClean="0">
                <a:solidFill>
                  <a:srgbClr val="FF0000"/>
                </a:solidFill>
              </a:rPr>
              <a:t>1450 V </a:t>
            </a:r>
            <a:r>
              <a:rPr lang="en-US" sz="1200" dirty="0" smtClean="0"/>
              <a:t>(calculated by Susana Izquierdo) </a:t>
            </a:r>
          </a:p>
          <a:p>
            <a:pPr lvl="1" algn="l"/>
            <a:r>
              <a:rPr lang="en-US" sz="1200" dirty="0" smtClean="0"/>
              <a:t>Peak turn-to-turn voltage is around </a:t>
            </a:r>
            <a:r>
              <a:rPr lang="en-US" sz="1200" dirty="0" smtClean="0">
                <a:solidFill>
                  <a:srgbClr val="FF0000"/>
                </a:solidFill>
              </a:rPr>
              <a:t>75 V</a:t>
            </a:r>
          </a:p>
          <a:p>
            <a:pPr algn="l"/>
            <a:r>
              <a:rPr lang="en-US" sz="1400" dirty="0" smtClean="0"/>
              <a:t>A safety factor as to be applied for electrical tests in dry air:</a:t>
            </a:r>
          </a:p>
          <a:p>
            <a:pPr lvl="1" algn="l"/>
            <a:r>
              <a:rPr lang="en-US" sz="1200" dirty="0" err="1"/>
              <a:t>VmaxrAir</a:t>
            </a:r>
            <a:r>
              <a:rPr lang="en-US" sz="1200" dirty="0"/>
              <a:t>=(</a:t>
            </a:r>
            <a:r>
              <a:rPr lang="en-US" sz="1200" dirty="0" smtClean="0"/>
              <a:t>1450*4.2)V=</a:t>
            </a:r>
            <a:r>
              <a:rPr lang="en-US" sz="1200" dirty="0" smtClean="0">
                <a:solidFill>
                  <a:srgbClr val="FF0000"/>
                </a:solidFill>
              </a:rPr>
              <a:t>6090 V</a:t>
            </a:r>
            <a:endParaRPr lang="en-US" sz="1000" dirty="0" smtClean="0"/>
          </a:p>
          <a:p>
            <a:pPr algn="l"/>
            <a:r>
              <a:rPr lang="en-US" sz="1400" dirty="0" smtClean="0"/>
              <a:t>LHC Dipoles were tested at </a:t>
            </a:r>
            <a:r>
              <a:rPr lang="en-US" sz="1400" dirty="0" smtClean="0">
                <a:solidFill>
                  <a:srgbClr val="FF0000"/>
                </a:solidFill>
              </a:rPr>
              <a:t>5 kV</a:t>
            </a:r>
            <a:r>
              <a:rPr lang="en-US" sz="1400" dirty="0" smtClean="0"/>
              <a:t> in dry air</a:t>
            </a:r>
          </a:p>
          <a:p>
            <a:pPr algn="l"/>
            <a:r>
              <a:rPr lang="en-US" sz="1400" dirty="0" smtClean="0"/>
              <a:t>Next model magnets to be tested at least up to </a:t>
            </a:r>
            <a:r>
              <a:rPr lang="en-US" sz="1400" dirty="0" smtClean="0">
                <a:solidFill>
                  <a:srgbClr val="FF0000"/>
                </a:solidFill>
              </a:rPr>
              <a:t>5 kV</a:t>
            </a:r>
            <a:r>
              <a:rPr lang="en-US" sz="1400" dirty="0" smtClean="0"/>
              <a:t> to prove electrical integrity for series magnet production</a:t>
            </a:r>
          </a:p>
          <a:p>
            <a:pPr algn="l"/>
            <a:r>
              <a:rPr lang="en-US" sz="1400" dirty="0" smtClean="0"/>
              <a:t>Test voltage level still to be confirmed by HVWL-WG</a:t>
            </a:r>
          </a:p>
          <a:p>
            <a:pPr algn="l"/>
            <a:r>
              <a:rPr lang="en-US" sz="1400" dirty="0" smtClean="0"/>
              <a:t>Electrical test to high voltage level foreseen on MBHDP101 to demonstrate model electrical integrity for first prototype magnet construction</a:t>
            </a:r>
          </a:p>
          <a:p>
            <a:pPr algn="l"/>
            <a:r>
              <a:rPr lang="en-US" sz="1400" dirty="0" smtClean="0"/>
              <a:t>Coil #110 has already been successfully tested up to </a:t>
            </a:r>
            <a:r>
              <a:rPr lang="en-US" sz="1400" dirty="0" smtClean="0">
                <a:solidFill>
                  <a:srgbClr val="FF0000"/>
                </a:solidFill>
              </a:rPr>
              <a:t>7 kV</a:t>
            </a:r>
            <a:r>
              <a:rPr lang="en-US" sz="1400" dirty="0" smtClean="0"/>
              <a:t> and coil #107 up to </a:t>
            </a:r>
            <a:r>
              <a:rPr lang="en-US" sz="1400" dirty="0" smtClean="0">
                <a:solidFill>
                  <a:srgbClr val="FF0000"/>
                </a:solidFill>
              </a:rPr>
              <a:t>6.25 </a:t>
            </a:r>
            <a:r>
              <a:rPr lang="en-US" sz="1400" dirty="0" smtClean="0">
                <a:solidFill>
                  <a:srgbClr val="FF0000"/>
                </a:solidFill>
              </a:rPr>
              <a:t>kV </a:t>
            </a:r>
            <a:r>
              <a:rPr lang="en-US" sz="1400" dirty="0" smtClean="0"/>
              <a:t>(</a:t>
            </a:r>
            <a:r>
              <a:rPr lang="en-US" sz="1400" smtClean="0"/>
              <a:t>discharge test)</a:t>
            </a:r>
            <a:endParaRPr lang="en-US" sz="1400" dirty="0" smtClean="0">
              <a:solidFill>
                <a:srgbClr val="FF0000"/>
              </a:solidFill>
            </a:endParaRPr>
          </a:p>
          <a:p>
            <a:pPr algn="l"/>
            <a:endParaRPr lang="en-US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 TE/MSC/MDT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478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10605"/>
            <a:ext cx="7920000" cy="900040"/>
          </a:xfrm>
        </p:spPr>
        <p:txBody>
          <a:bodyPr/>
          <a:lstStyle/>
          <a:p>
            <a:r>
              <a:rPr lang="en-US" sz="4800" dirty="0" smtClean="0"/>
              <a:t>Magnet assembly &amp; tests</a:t>
            </a:r>
            <a:endParaRPr lang="en-GB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67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966" y="51470"/>
            <a:ext cx="7920000" cy="540000"/>
          </a:xfrm>
        </p:spPr>
        <p:txBody>
          <a:bodyPr/>
          <a:lstStyle/>
          <a:p>
            <a:r>
              <a:rPr lang="en-GB" dirty="0" smtClean="0"/>
              <a:t>Model magnet configuration for LS2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 TE/MSC/MDT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152975"/>
              </p:ext>
            </p:extLst>
          </p:nvPr>
        </p:nvGraphicFramePr>
        <p:xfrm>
          <a:off x="525556" y="605699"/>
          <a:ext cx="8030820" cy="396647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47669"/>
                <a:gridCol w="1224136"/>
                <a:gridCol w="1872208"/>
                <a:gridCol w="1656184"/>
                <a:gridCol w="2530623"/>
              </a:tblGrid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Coil #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Single aperture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Note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Test</a:t>
                      </a:r>
                      <a:r>
                        <a:rPr lang="en-GB" sz="800" baseline="0" dirty="0" smtClean="0"/>
                        <a:t> results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Double aperture</a:t>
                      </a:r>
                      <a:endParaRPr lang="en-GB" sz="800" dirty="0"/>
                    </a:p>
                  </a:txBody>
                  <a:tcPr/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101 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MBHSM</a:t>
                      </a:r>
                    </a:p>
                    <a:p>
                      <a:pPr algn="ctr"/>
                      <a:r>
                        <a:rPr lang="en-GB" sz="800" dirty="0" smtClean="0"/>
                        <a:t>101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First</a:t>
                      </a:r>
                      <a:r>
                        <a:rPr lang="en-GB" sz="800" baseline="0" dirty="0" smtClean="0"/>
                        <a:t> single coil practise model 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Reached 97% </a:t>
                      </a:r>
                      <a:r>
                        <a:rPr kumimoji="0" lang="en-GB" sz="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Iss</a:t>
                      </a:r>
                      <a:r>
                        <a:rPr kumimoji="0" lang="en-GB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@ 1.9K</a:t>
                      </a:r>
                    </a:p>
                    <a:p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105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106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MBHSP</a:t>
                      </a:r>
                    </a:p>
                    <a:p>
                      <a:pPr algn="ctr"/>
                      <a:r>
                        <a:rPr lang="en-GB" sz="800" dirty="0" smtClean="0"/>
                        <a:t>101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First single aperture magnet. </a:t>
                      </a:r>
                    </a:p>
                    <a:p>
                      <a:pPr algn="ctr"/>
                      <a:r>
                        <a:rPr lang="en-GB" sz="800" dirty="0" smtClean="0"/>
                        <a:t>Coil 107 of bad quality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Reached nominal current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107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106</a:t>
                      </a:r>
                      <a:endParaRPr lang="en-GB" sz="8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MBHSP</a:t>
                      </a:r>
                    </a:p>
                    <a:p>
                      <a:pPr algn="ctr"/>
                      <a:r>
                        <a:rPr lang="en-GB" sz="800" dirty="0" smtClean="0"/>
                        <a:t>102</a:t>
                      </a:r>
                    </a:p>
                    <a:p>
                      <a:endParaRPr lang="en-GB" sz="8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Second</a:t>
                      </a:r>
                      <a:r>
                        <a:rPr lang="en-GB" sz="800" baseline="0" dirty="0" smtClean="0"/>
                        <a:t> </a:t>
                      </a:r>
                      <a:r>
                        <a:rPr lang="en-GB" sz="800" dirty="0" smtClean="0"/>
                        <a:t>single aperture magnet.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Coil 106</a:t>
                      </a:r>
                      <a:r>
                        <a:rPr lang="en-GB" sz="800" baseline="0" dirty="0" smtClean="0"/>
                        <a:t> from SP101</a:t>
                      </a:r>
                      <a:endParaRPr lang="en-GB" sz="800" dirty="0" smtClean="0"/>
                    </a:p>
                    <a:p>
                      <a:pPr algn="ctr"/>
                      <a:endParaRPr lang="en-GB" sz="8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Reached ultimate current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800" dirty="0" smtClean="0"/>
                        <a:t>MBHDP101</a:t>
                      </a:r>
                    </a:p>
                    <a:p>
                      <a:r>
                        <a:rPr lang="en-US" sz="800" dirty="0" smtClean="0"/>
                        <a:t>First 2 in 1 magnet</a:t>
                      </a:r>
                    </a:p>
                    <a:p>
                      <a:r>
                        <a:rPr lang="en-US" sz="800" dirty="0" smtClean="0"/>
                        <a:t>Outer shell Ø</a:t>
                      </a:r>
                      <a:r>
                        <a:rPr lang="en-US" sz="800" baseline="0" dirty="0" smtClean="0"/>
                        <a:t> 580 mm</a:t>
                      </a:r>
                      <a:endParaRPr lang="en-US" sz="800" dirty="0" smtClean="0"/>
                    </a:p>
                    <a:p>
                      <a:r>
                        <a:rPr lang="en-US" sz="800" dirty="0" smtClean="0"/>
                        <a:t>Reached ultimate current</a:t>
                      </a:r>
                      <a:endParaRPr lang="en-GB" sz="8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108</a:t>
                      </a:r>
                      <a:endParaRPr lang="en-GB" sz="8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109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MBHSP</a:t>
                      </a:r>
                    </a:p>
                    <a:p>
                      <a:pPr algn="ctr"/>
                      <a:r>
                        <a:rPr lang="en-GB" sz="800" dirty="0" smtClean="0"/>
                        <a:t>103</a:t>
                      </a:r>
                    </a:p>
                    <a:p>
                      <a:endParaRPr lang="en-GB" sz="8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Third single aperture magnet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Reached ultimate current</a:t>
                      </a:r>
                    </a:p>
                    <a:p>
                      <a:pPr algn="ctr"/>
                      <a:endParaRPr lang="en-GB" sz="8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111</a:t>
                      </a:r>
                      <a:endParaRPr lang="en-GB" sz="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112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MBHSP</a:t>
                      </a:r>
                    </a:p>
                    <a:p>
                      <a:pPr algn="ctr"/>
                      <a:r>
                        <a:rPr lang="en-GB" sz="800" dirty="0" smtClean="0"/>
                        <a:t>104</a:t>
                      </a:r>
                    </a:p>
                    <a:p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Fourth single aperture magnet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To be tested in</a:t>
                      </a:r>
                      <a:r>
                        <a:rPr lang="en-US" sz="800" baseline="0" dirty="0" smtClean="0"/>
                        <a:t> June</a:t>
                      </a:r>
                      <a:r>
                        <a:rPr lang="en-US" sz="800" dirty="0" smtClean="0"/>
                        <a:t> 2016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800" dirty="0" smtClean="0"/>
                        <a:t>MBHDP102</a:t>
                      </a:r>
                    </a:p>
                    <a:p>
                      <a:r>
                        <a:rPr lang="en-US" sz="800" dirty="0" smtClean="0"/>
                        <a:t>Second 2 in 1 magnet</a:t>
                      </a:r>
                    </a:p>
                    <a:p>
                      <a:r>
                        <a:rPr lang="en-US" sz="800" dirty="0" smtClean="0"/>
                        <a:t>Outer shell Ø 570 mm</a:t>
                      </a:r>
                      <a:endParaRPr lang="en-GB" sz="800" dirty="0" smtClean="0"/>
                    </a:p>
                    <a:p>
                      <a:endParaRPr lang="en-GB" sz="8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113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114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MBHSP</a:t>
                      </a:r>
                    </a:p>
                    <a:p>
                      <a:pPr algn="ctr"/>
                      <a:r>
                        <a:rPr lang="en-GB" sz="800" dirty="0" smtClean="0"/>
                        <a:t>105</a:t>
                      </a:r>
                    </a:p>
                    <a:p>
                      <a:endParaRPr lang="en-GB" sz="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Fifth single aperture magnet</a:t>
                      </a:r>
                    </a:p>
                    <a:p>
                      <a:pPr algn="ctr"/>
                      <a:r>
                        <a:rPr lang="en-US" sz="800" dirty="0" smtClean="0"/>
                        <a:t>Impregnated QH traces,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dirty="0" smtClean="0"/>
                        <a:t>Multiple injection points &amp; pressurized</a:t>
                      </a:r>
                      <a:r>
                        <a:rPr lang="en-US" sz="800" baseline="0" dirty="0" smtClean="0"/>
                        <a:t> curing</a:t>
                      </a:r>
                      <a:r>
                        <a:rPr lang="en-US" sz="800" dirty="0" smtClean="0"/>
                        <a:t> 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To be tested Q3-2016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115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</a:tr>
              <a:tr h="356804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116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MBHSP</a:t>
                      </a:r>
                    </a:p>
                    <a:p>
                      <a:pPr algn="ctr"/>
                      <a:r>
                        <a:rPr lang="en-GB" sz="800" dirty="0" smtClean="0"/>
                        <a:t>106</a:t>
                      </a:r>
                    </a:p>
                    <a:p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Sixth single aperture magnet</a:t>
                      </a:r>
                    </a:p>
                    <a:p>
                      <a:pPr algn="ctr"/>
                      <a:r>
                        <a:rPr lang="en-US" sz="800" dirty="0" smtClean="0"/>
                        <a:t>Impregnated QH traces,</a:t>
                      </a:r>
                      <a:r>
                        <a:rPr lang="en-US" sz="800" baseline="0" dirty="0" smtClean="0"/>
                        <a:t> Inter Layer QH, </a:t>
                      </a:r>
                      <a:r>
                        <a:rPr lang="en-US" sz="800" dirty="0" smtClean="0"/>
                        <a:t>Multiple injection points &amp; pressurized</a:t>
                      </a:r>
                      <a:r>
                        <a:rPr lang="en-US" sz="800" baseline="0" dirty="0" smtClean="0"/>
                        <a:t> curing</a:t>
                      </a:r>
                      <a:r>
                        <a:rPr lang="en-US" sz="800" dirty="0" smtClean="0"/>
                        <a:t> </a:t>
                      </a:r>
                      <a:endParaRPr lang="en-GB" sz="800" dirty="0" smtClean="0"/>
                    </a:p>
                    <a:p>
                      <a:pPr algn="ctr"/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To be assembled Q4-2016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Double aperture magnet assembly TBD</a:t>
                      </a:r>
                      <a:endParaRPr lang="en-GB" sz="800" dirty="0" smtClean="0"/>
                    </a:p>
                    <a:p>
                      <a:pPr algn="ctr"/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</a:tr>
              <a:tr h="321645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117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923678"/>
            <a:ext cx="921707" cy="921707"/>
          </a:xfrm>
          <a:prstGeom prst="ellipse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8323" y="2920864"/>
            <a:ext cx="849699" cy="851935"/>
          </a:xfrm>
          <a:prstGeom prst="ellipse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74616" y="1347614"/>
            <a:ext cx="254219" cy="748122"/>
            <a:chOff x="574616" y="1347614"/>
            <a:chExt cx="254219" cy="748122"/>
          </a:xfrm>
        </p:grpSpPr>
        <p:sp>
          <p:nvSpPr>
            <p:cNvPr id="3" name="Oval 2"/>
            <p:cNvSpPr/>
            <p:nvPr/>
          </p:nvSpPr>
          <p:spPr>
            <a:xfrm>
              <a:off x="580966" y="1347614"/>
              <a:ext cx="246618" cy="216024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82217" y="1879712"/>
              <a:ext cx="246618" cy="216024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Curved Connector 11"/>
            <p:cNvCxnSpPr/>
            <p:nvPr/>
          </p:nvCxnSpPr>
          <p:spPr>
            <a:xfrm rot="10800000" flipV="1">
              <a:off x="574616" y="1487649"/>
              <a:ext cx="12700" cy="468052"/>
            </a:xfrm>
            <a:prstGeom prst="curvedConnector4">
              <a:avLst>
                <a:gd name="adj1" fmla="val 2880000"/>
                <a:gd name="adj2" fmla="val 95029"/>
              </a:avLst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1331640" y="1837887"/>
            <a:ext cx="1080120" cy="1508944"/>
            <a:chOff x="1331640" y="1837887"/>
            <a:chExt cx="1080120" cy="1508944"/>
          </a:xfrm>
        </p:grpSpPr>
        <p:sp>
          <p:nvSpPr>
            <p:cNvPr id="18" name="Rectangle 17"/>
            <p:cNvSpPr/>
            <p:nvPr/>
          </p:nvSpPr>
          <p:spPr>
            <a:xfrm>
              <a:off x="1331640" y="1879712"/>
              <a:ext cx="1080120" cy="146711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807875" y="2383463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Reproducibility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1971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166" y="54391"/>
            <a:ext cx="2880000" cy="21600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975" y="54391"/>
            <a:ext cx="2880001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64" y="2718092"/>
            <a:ext cx="3060000" cy="229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80126" y="97594"/>
            <a:ext cx="704039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SP101</a:t>
            </a:r>
            <a:endParaRPr lang="fr-FR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5387737" y="97594"/>
            <a:ext cx="704039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SP102</a:t>
            </a:r>
            <a:endParaRPr lang="fr-FR" sz="1350" dirty="0"/>
          </a:p>
        </p:txBody>
      </p:sp>
      <p:sp>
        <p:nvSpPr>
          <p:cNvPr id="11" name="TextBox 10"/>
          <p:cNvSpPr txBox="1"/>
          <p:nvPr/>
        </p:nvSpPr>
        <p:spPr>
          <a:xfrm>
            <a:off x="2784112" y="2768510"/>
            <a:ext cx="704039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SP104</a:t>
            </a:r>
            <a:endParaRPr lang="fr-FR" sz="135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912" y="2718092"/>
            <a:ext cx="3060000" cy="2295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70949" y="2746049"/>
            <a:ext cx="713657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DP101</a:t>
            </a:r>
            <a:endParaRPr lang="fr-FR" sz="135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0785" y="54391"/>
            <a:ext cx="2876466" cy="216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384727" y="97594"/>
            <a:ext cx="704039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SP103</a:t>
            </a:r>
            <a:endParaRPr lang="fr-FR" sz="1350" dirty="0"/>
          </a:p>
        </p:txBody>
      </p:sp>
      <p:sp>
        <p:nvSpPr>
          <p:cNvPr id="16" name="Rectangle 15"/>
          <p:cNvSpPr/>
          <p:nvPr/>
        </p:nvSpPr>
        <p:spPr>
          <a:xfrm>
            <a:off x="2478757" y="2214391"/>
            <a:ext cx="3793346" cy="50013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11T model family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75816" y="4083918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Courtesy of N. </a:t>
            </a:r>
            <a:r>
              <a:rPr lang="en-GB" sz="1000" dirty="0" err="1" smtClean="0"/>
              <a:t>Bourcey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29846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707654"/>
            <a:ext cx="7920000" cy="900040"/>
          </a:xfrm>
        </p:spPr>
        <p:txBody>
          <a:bodyPr/>
          <a:lstStyle/>
          <a:p>
            <a:r>
              <a:rPr lang="en-US" sz="4800" dirty="0" smtClean="0"/>
              <a:t>On going R &amp;D</a:t>
            </a:r>
            <a:endParaRPr lang="en-GB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378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65557"/>
            <a:ext cx="5754808" cy="540000"/>
          </a:xfrm>
        </p:spPr>
        <p:txBody>
          <a:bodyPr/>
          <a:lstStyle/>
          <a:p>
            <a:r>
              <a:rPr lang="en-GB" dirty="0" smtClean="0"/>
              <a:t>E-Modulus measurements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21" name="Group 20"/>
          <p:cNvGrpSpPr/>
          <p:nvPr/>
        </p:nvGrpSpPr>
        <p:grpSpPr>
          <a:xfrm>
            <a:off x="137442" y="509408"/>
            <a:ext cx="8909358" cy="4222582"/>
            <a:chOff x="137442" y="509408"/>
            <a:chExt cx="8909358" cy="4222582"/>
          </a:xfrm>
        </p:grpSpPr>
        <p:grpSp>
          <p:nvGrpSpPr>
            <p:cNvPr id="20" name="Group 19"/>
            <p:cNvGrpSpPr/>
            <p:nvPr/>
          </p:nvGrpSpPr>
          <p:grpSpPr>
            <a:xfrm>
              <a:off x="5470283" y="509408"/>
              <a:ext cx="3576517" cy="4104269"/>
              <a:chOff x="5470283" y="509408"/>
              <a:chExt cx="3576517" cy="4104269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286602" y="859668"/>
                <a:ext cx="1728192" cy="1702398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247612" y="2934164"/>
                <a:ext cx="2799188" cy="1679513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1"/>
              <a:stretch/>
            </p:blipFill>
            <p:spPr>
              <a:xfrm>
                <a:off x="5470283" y="509408"/>
                <a:ext cx="1663623" cy="1730665"/>
              </a:xfrm>
              <a:prstGeom prst="rect">
                <a:avLst/>
              </a:prstGeom>
            </p:spPr>
          </p:pic>
        </p:grpSp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137442" y="2815852"/>
              <a:ext cx="6666806" cy="1916138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 smtClean="0"/>
                <a:t>It has been decided to perform E-Modulus measurements in a real coil configuration to validate FE models</a:t>
              </a:r>
            </a:p>
            <a:p>
              <a:pPr algn="l"/>
              <a:r>
                <a:rPr lang="en-US" sz="1200" dirty="0" smtClean="0"/>
                <a:t>An existing press used to measure MQXC, </a:t>
              </a:r>
              <a:r>
                <a:rPr lang="en-US" sz="1200" dirty="0" err="1" smtClean="0"/>
                <a:t>NbTi</a:t>
              </a:r>
              <a:r>
                <a:rPr lang="en-US" sz="1200" dirty="0" smtClean="0"/>
                <a:t> coils, is being adapted for 11T Dipole coil measurements</a:t>
              </a:r>
            </a:p>
            <a:p>
              <a:pPr algn="l"/>
              <a:r>
                <a:rPr lang="en-US" sz="1200" dirty="0" smtClean="0"/>
                <a:t>Measurements will be performed on coils #110 &amp; #201 (virgin coils) and compared with coil #105 already cold tested</a:t>
              </a:r>
            </a:p>
            <a:p>
              <a:pPr algn="l"/>
              <a:r>
                <a:rPr lang="en-US" sz="1200" dirty="0" smtClean="0"/>
                <a:t>No Modulus measurements foreseen on virgin coils to be assembled in a magnet</a:t>
              </a:r>
            </a:p>
            <a:p>
              <a:pPr algn="l"/>
              <a:r>
                <a:rPr lang="en-US" sz="1200" dirty="0" smtClean="0"/>
                <a:t>The tooling will be operational by end of summer 2016</a:t>
              </a:r>
            </a:p>
            <a:p>
              <a:pPr algn="l"/>
              <a:endParaRPr lang="en-US" sz="1200" dirty="0" smtClean="0"/>
            </a:p>
            <a:p>
              <a:pPr algn="l"/>
              <a:endParaRPr lang="en-US" sz="1200" dirty="0" smtClean="0"/>
            </a:p>
            <a:p>
              <a:pPr algn="l"/>
              <a:endParaRPr lang="en-US" sz="1200" dirty="0" smtClean="0"/>
            </a:p>
            <a:p>
              <a:pPr algn="l"/>
              <a:endParaRPr lang="en-US" sz="1200" dirty="0" smtClean="0"/>
            </a:p>
            <a:p>
              <a:pPr algn="l"/>
              <a:endParaRPr lang="en-US" sz="1200" dirty="0" smtClean="0"/>
            </a:p>
            <a:p>
              <a:pPr marL="457200" lvl="1" indent="0" algn="l">
                <a:buFont typeface="Wingdings" charset="2"/>
                <a:buNone/>
              </a:pPr>
              <a:endParaRPr lang="en-US" sz="1200" dirty="0" smtClean="0"/>
            </a:p>
            <a:p>
              <a:pPr marL="0" indent="0" algn="l">
                <a:buFont typeface="Wingdings" charset="2"/>
                <a:buNone/>
              </a:pPr>
              <a:endParaRPr lang="en-US" sz="1200" dirty="0" smtClean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7442" y="180319"/>
            <a:ext cx="6410457" cy="2885201"/>
            <a:chOff x="137442" y="180319"/>
            <a:chExt cx="6410457" cy="2885201"/>
          </a:xfrm>
        </p:grpSpPr>
        <p:grpSp>
          <p:nvGrpSpPr>
            <p:cNvPr id="15" name="Group 14"/>
            <p:cNvGrpSpPr/>
            <p:nvPr/>
          </p:nvGrpSpPr>
          <p:grpSpPr>
            <a:xfrm>
              <a:off x="468306" y="180319"/>
              <a:ext cx="1857958" cy="2082733"/>
              <a:chOff x="212534" y="1288738"/>
              <a:chExt cx="1857958" cy="2082733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70292" y="1288738"/>
                <a:ext cx="18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dirty="0" smtClean="0">
                    <a:solidFill>
                      <a:schemeClr val="accent5"/>
                    </a:solidFill>
                  </a:rPr>
                  <a:t>Modulus used in the FE model from MBHSP103</a:t>
                </a:r>
                <a:endParaRPr lang="en-GB" sz="900" dirty="0">
                  <a:solidFill>
                    <a:schemeClr val="accent5"/>
                  </a:solidFill>
                </a:endParaRPr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>
                <a:off x="212534" y="1658070"/>
                <a:ext cx="1800200" cy="1713401"/>
                <a:chOff x="212534" y="1452266"/>
                <a:chExt cx="1800200" cy="1713401"/>
              </a:xfrm>
            </p:grpSpPr>
            <p:pic>
              <p:nvPicPr>
                <p:cNvPr id="13" name="Content Placeholder 8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1520" y="1452266"/>
                  <a:ext cx="1728192" cy="1375694"/>
                </a:xfrm>
                <a:prstGeom prst="rect">
                  <a:avLst/>
                </a:prstGeom>
              </p:spPr>
            </p:pic>
            <p:sp>
              <p:nvSpPr>
                <p:cNvPr id="14" name="TextBox 13"/>
                <p:cNvSpPr txBox="1"/>
                <p:nvPr/>
              </p:nvSpPr>
              <p:spPr>
                <a:xfrm>
                  <a:off x="212534" y="2919446"/>
                  <a:ext cx="1800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00" dirty="0"/>
                    <a:t>Test data: </a:t>
                  </a:r>
                  <a:r>
                    <a:rPr lang="en-US" sz="500" dirty="0">
                      <a:hlinkClick r:id="rId6"/>
                    </a:rPr>
                    <a:t>https://edms.cern.ch/document/1534894/1</a:t>
                  </a:r>
                  <a:endParaRPr lang="en-US" sz="500" dirty="0"/>
                </a:p>
                <a:p>
                  <a:r>
                    <a:rPr lang="en-US" sz="500" dirty="0"/>
                    <a:t>Test performed by Oscar Sacristan de Frutos / EN-MME</a:t>
                  </a:r>
                </a:p>
              </p:txBody>
            </p:sp>
          </p:grpSp>
        </p:grpSp>
        <p:grpSp>
          <p:nvGrpSpPr>
            <p:cNvPr id="18" name="Group 17"/>
            <p:cNvGrpSpPr/>
            <p:nvPr/>
          </p:nvGrpSpPr>
          <p:grpSpPr>
            <a:xfrm>
              <a:off x="137442" y="538951"/>
              <a:ext cx="6410457" cy="2526569"/>
              <a:chOff x="137442" y="538951"/>
              <a:chExt cx="6410457" cy="2526569"/>
            </a:xfrm>
          </p:grpSpPr>
          <p:sp>
            <p:nvSpPr>
              <p:cNvPr id="16" name="Content Placeholder 2"/>
              <p:cNvSpPr txBox="1">
                <a:spLocks/>
              </p:cNvSpPr>
              <p:nvPr/>
            </p:nvSpPr>
            <p:spPr>
              <a:xfrm>
                <a:off x="2391915" y="538951"/>
                <a:ext cx="2954600" cy="1724101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200" dirty="0" smtClean="0"/>
                  <a:t>Coils have permanent deformation after cold powering tests</a:t>
                </a:r>
              </a:p>
              <a:p>
                <a:pPr algn="l"/>
                <a:r>
                  <a:rPr lang="en-US" sz="1200" dirty="0" smtClean="0"/>
                  <a:t>30 </a:t>
                </a:r>
                <a:r>
                  <a:rPr lang="en-US" sz="1200" dirty="0" err="1" smtClean="0"/>
                  <a:t>GPa</a:t>
                </a:r>
                <a:r>
                  <a:rPr lang="en-US" sz="1200" dirty="0" smtClean="0"/>
                  <a:t> has been used as input parameter on MBHSP101 model</a:t>
                </a:r>
              </a:p>
              <a:p>
                <a:pPr algn="l"/>
                <a:r>
                  <a:rPr lang="en-US" sz="1200" dirty="0" smtClean="0"/>
                  <a:t>MBHSP102 model has been built using learned information from MBHSP101 magnet to get an equivalent coil pre-stress </a:t>
                </a:r>
              </a:p>
            </p:txBody>
          </p:sp>
          <p:sp>
            <p:nvSpPr>
              <p:cNvPr id="17" name="Content Placeholder 2"/>
              <p:cNvSpPr txBox="1">
                <a:spLocks/>
              </p:cNvSpPr>
              <p:nvPr/>
            </p:nvSpPr>
            <p:spPr>
              <a:xfrm>
                <a:off x="137442" y="2300560"/>
                <a:ext cx="6410457" cy="764960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200" dirty="0" smtClean="0"/>
                  <a:t>MBHSP103 model has been simulated with non-linear material properties coming from measurements performed on ten-stacks (see detailed presentation from G. Willering)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796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68029"/>
            <a:ext cx="7920000" cy="540000"/>
          </a:xfrm>
        </p:spPr>
        <p:txBody>
          <a:bodyPr/>
          <a:lstStyle/>
          <a:p>
            <a:r>
              <a:rPr lang="en-GB" dirty="0" smtClean="0"/>
              <a:t>Quench heater development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349624" y="608029"/>
            <a:ext cx="8229600" cy="151216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smtClean="0"/>
              <a:t>A dedicated copper deposition machine has been developed, built and successfully tested to copper plate at CERN up to 10 m long </a:t>
            </a:r>
            <a:r>
              <a:rPr lang="en-US" sz="1200" dirty="0"/>
              <a:t>q</a:t>
            </a:r>
            <a:r>
              <a:rPr lang="en-US" sz="1200" dirty="0" smtClean="0"/>
              <a:t>uench heaters</a:t>
            </a:r>
          </a:p>
          <a:p>
            <a:pPr algn="l"/>
            <a:r>
              <a:rPr lang="en-US" sz="1200" dirty="0" smtClean="0"/>
              <a:t>An Italian company is being qualified for long circuits production (4.2 m MQXFA quench heater already successfully produced in February 2016 and installed at BNL)</a:t>
            </a:r>
          </a:p>
          <a:p>
            <a:pPr algn="l"/>
            <a:r>
              <a:rPr lang="en-GB" sz="1200" dirty="0" smtClean="0"/>
              <a:t>Copper </a:t>
            </a:r>
            <a:r>
              <a:rPr lang="en-GB" sz="1200" dirty="0"/>
              <a:t>vacuum </a:t>
            </a:r>
            <a:r>
              <a:rPr lang="en-GB" sz="1200" dirty="0" smtClean="0"/>
              <a:t>sputtering deposition technic being investigated in collaboration with a Romanian company</a:t>
            </a:r>
            <a:endParaRPr lang="en-US" sz="1200" dirty="0" smtClean="0"/>
          </a:p>
          <a:p>
            <a:pPr algn="l"/>
            <a:r>
              <a:rPr lang="en-US" sz="1200" dirty="0" smtClean="0"/>
              <a:t>Internal fabrication at CERN will be kept as backup </a:t>
            </a:r>
            <a:r>
              <a:rPr lang="en-US" sz="1200" dirty="0" smtClean="0"/>
              <a:t>solution</a:t>
            </a:r>
          </a:p>
          <a:p>
            <a:pPr algn="l"/>
            <a:r>
              <a:rPr lang="en-US" sz="1200" dirty="0" smtClean="0"/>
              <a:t>First 5.5 m trace for 11T Dipole prototype fabricated in Italy will be delivered end of May 2016</a:t>
            </a:r>
            <a:endParaRPr lang="en-GB" sz="1200" dirty="0"/>
          </a:p>
        </p:txBody>
      </p:sp>
      <p:grpSp>
        <p:nvGrpSpPr>
          <p:cNvPr id="6" name="Group 5"/>
          <p:cNvGrpSpPr/>
          <p:nvPr/>
        </p:nvGrpSpPr>
        <p:grpSpPr>
          <a:xfrm>
            <a:off x="5508105" y="2007199"/>
            <a:ext cx="2649872" cy="2908790"/>
            <a:chOff x="6378896" y="2740198"/>
            <a:chExt cx="3470736" cy="412948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8896" y="2740198"/>
              <a:ext cx="2735113" cy="412948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76545" y="2740198"/>
              <a:ext cx="1673087" cy="1108148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1043608" y="2184172"/>
            <a:ext cx="3672408" cy="2843614"/>
            <a:chOff x="152232" y="3732607"/>
            <a:chExt cx="3912538" cy="305566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721" t="3589" r="27961" b="3686"/>
            <a:stretch/>
          </p:blipFill>
          <p:spPr>
            <a:xfrm>
              <a:off x="152232" y="3732607"/>
              <a:ext cx="1831482" cy="250430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0887" y="3732607"/>
              <a:ext cx="2023883" cy="30556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49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9363" y="1800384"/>
            <a:ext cx="2279064" cy="14872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Inter-layer quench heater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508" y="714080"/>
            <a:ext cx="8867287" cy="1641646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1200" dirty="0" smtClean="0"/>
              <a:t>Inter layer heaters capable to withstand heat treatment temperature (already follow full manufacturing process in coil #110) </a:t>
            </a:r>
          </a:p>
          <a:p>
            <a:pPr algn="l"/>
            <a:r>
              <a:rPr lang="en-GB" sz="1200" dirty="0" smtClean="0"/>
              <a:t>Total thickness= 0.5 mm. Component producible and to be handle up to 5.5 m</a:t>
            </a:r>
          </a:p>
          <a:p>
            <a:pPr algn="l"/>
            <a:r>
              <a:rPr lang="en-GB" sz="1200" dirty="0" smtClean="0"/>
              <a:t>Sandwich made od SS, S2-Glass and perforated Mica</a:t>
            </a:r>
          </a:p>
          <a:p>
            <a:pPr algn="l"/>
            <a:r>
              <a:rPr lang="en-GB" sz="1200" dirty="0" smtClean="0"/>
              <a:t>Copper plating needed to reduce overall strip resistance. Heating stations are mandatory for series magnets</a:t>
            </a:r>
          </a:p>
          <a:p>
            <a:pPr algn="l"/>
            <a:r>
              <a:rPr lang="en-GB" sz="1200" dirty="0" smtClean="0"/>
              <a:t>Copper vacuum sputtering been considered (copper resistivity variation during reaction due to Ni diffusion) </a:t>
            </a:r>
          </a:p>
          <a:p>
            <a:pPr algn="l"/>
            <a:r>
              <a:rPr lang="en-GB" sz="1200" dirty="0" smtClean="0"/>
              <a:t>Electrical integrity to be guaranteed (good preliminary results obtained on coils #110 &amp; #201)</a:t>
            </a:r>
          </a:p>
          <a:p>
            <a:pPr algn="l"/>
            <a:r>
              <a:rPr lang="en-GB" sz="1200" dirty="0" smtClean="0"/>
              <a:t>Electrical connexions to be integrated in the end-spacers being developed</a:t>
            </a:r>
          </a:p>
          <a:p>
            <a:pPr algn="l"/>
            <a:r>
              <a:rPr lang="en-GB" sz="1200" dirty="0" smtClean="0"/>
              <a:t>First prototypes to be installed on coils #116 &amp; #117</a:t>
            </a:r>
            <a:endParaRPr lang="en-GB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3287641"/>
            <a:ext cx="2160240" cy="1751285"/>
          </a:xfrm>
          <a:prstGeom prst="rect">
            <a:avLst/>
          </a:prstGeom>
        </p:spPr>
      </p:pic>
      <p:pic>
        <p:nvPicPr>
          <p:cNvPr id="7" name="Content Placeholder 6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81578" y="2421716"/>
            <a:ext cx="5098534" cy="137417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970463"/>
            <a:ext cx="4739005" cy="1066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1578" y="3693464"/>
            <a:ext cx="4519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Trial tests in progress. First 2 meters piece scheduled Q2-2016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7008" y="3970463"/>
            <a:ext cx="1179168" cy="106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68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647" y="1357041"/>
            <a:ext cx="7920000" cy="2870893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Coil production status &amp; relevant fabrication information</a:t>
            </a:r>
          </a:p>
          <a:p>
            <a:pPr algn="l"/>
            <a:r>
              <a:rPr lang="en-US" sz="2400" dirty="0" smtClean="0"/>
              <a:t>Magnet assembly and tests status</a:t>
            </a:r>
          </a:p>
          <a:p>
            <a:pPr algn="l"/>
            <a:r>
              <a:rPr lang="en-US" sz="2400" dirty="0" smtClean="0"/>
              <a:t>On going R &amp; D activities</a:t>
            </a:r>
          </a:p>
          <a:p>
            <a:pPr algn="l"/>
            <a:r>
              <a:rPr lang="en-US" sz="2400" dirty="0" smtClean="0"/>
              <a:t>Production plan for future models</a:t>
            </a:r>
          </a:p>
          <a:p>
            <a:pPr algn="l"/>
            <a:r>
              <a:rPr lang="en-US" sz="2400" dirty="0" smtClean="0"/>
              <a:t>Summary</a:t>
            </a:r>
          </a:p>
          <a:p>
            <a:pPr marL="0" indent="0" algn="l">
              <a:buNone/>
            </a:pPr>
            <a:endParaRPr lang="en-GB" sz="2400" dirty="0" smtClean="0"/>
          </a:p>
          <a:p>
            <a:pPr algn="l"/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349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707654"/>
            <a:ext cx="7920000" cy="900040"/>
          </a:xfrm>
        </p:spPr>
        <p:txBody>
          <a:bodyPr/>
          <a:lstStyle/>
          <a:p>
            <a:r>
              <a:rPr lang="en-US" sz="4800" dirty="0" smtClean="0"/>
              <a:t>Production plan</a:t>
            </a:r>
            <a:endParaRPr lang="en-GB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130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966" y="51470"/>
            <a:ext cx="7920000" cy="540000"/>
          </a:xfrm>
        </p:spPr>
        <p:txBody>
          <a:bodyPr/>
          <a:lstStyle/>
          <a:p>
            <a:r>
              <a:rPr lang="en-GB" dirty="0" smtClean="0"/>
              <a:t>Model magnet configuration for LS3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 TE/MSC/MDT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031380"/>
              </p:ext>
            </p:extLst>
          </p:nvPr>
        </p:nvGraphicFramePr>
        <p:xfrm>
          <a:off x="346165" y="2449893"/>
          <a:ext cx="8030820" cy="261284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47669"/>
                <a:gridCol w="1224136"/>
                <a:gridCol w="1872208"/>
                <a:gridCol w="1656184"/>
                <a:gridCol w="2530623"/>
              </a:tblGrid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Coil #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Single aperture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Note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Remarks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Double aperture</a:t>
                      </a:r>
                      <a:endParaRPr lang="en-GB" sz="800" dirty="0"/>
                    </a:p>
                  </a:txBody>
                  <a:tcPr/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202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MBHSP</a:t>
                      </a:r>
                    </a:p>
                    <a:p>
                      <a:pPr algn="ctr"/>
                      <a:r>
                        <a:rPr lang="en-GB" sz="800" dirty="0" smtClean="0"/>
                        <a:t>201</a:t>
                      </a:r>
                    </a:p>
                    <a:p>
                      <a:pPr algn="ctr"/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First single aperture magnet with PIT conductor &amp;</a:t>
                      </a:r>
                      <a:r>
                        <a:rPr lang="en-GB" sz="800" baseline="0" dirty="0" smtClean="0"/>
                        <a:t> new cross-section</a:t>
                      </a:r>
                    </a:p>
                    <a:p>
                      <a:pPr algn="ctr"/>
                      <a:r>
                        <a:rPr lang="en-US" sz="800" baseline="0" dirty="0" smtClean="0"/>
                        <a:t>Spot Heaters integration for high </a:t>
                      </a:r>
                      <a:r>
                        <a:rPr lang="en-US" sz="800" baseline="0" dirty="0" err="1" smtClean="0"/>
                        <a:t>MIIts</a:t>
                      </a:r>
                      <a:r>
                        <a:rPr lang="en-US" sz="800" baseline="0" dirty="0" smtClean="0"/>
                        <a:t> tests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Coil</a:t>
                      </a:r>
                      <a:r>
                        <a:rPr lang="en-US" sz="800" baseline="0" dirty="0" smtClean="0"/>
                        <a:t> winding scheduled to start Q1-</a:t>
                      </a:r>
                      <a:r>
                        <a:rPr lang="en-US" sz="800" baseline="0" dirty="0" smtClean="0"/>
                        <a:t>2017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800" dirty="0" smtClean="0"/>
                        <a:t>MBHDP201</a:t>
                      </a:r>
                    </a:p>
                    <a:p>
                      <a:r>
                        <a:rPr lang="en-US" sz="800" dirty="0" smtClean="0"/>
                        <a:t>Third 2 in 1 magnet </a:t>
                      </a:r>
                    </a:p>
                    <a:p>
                      <a:r>
                        <a:rPr lang="en-US" sz="800" dirty="0" smtClean="0"/>
                        <a:t>First double aperture with PIT</a:t>
                      </a:r>
                    </a:p>
                    <a:p>
                      <a:r>
                        <a:rPr lang="en-US" sz="800" dirty="0" smtClean="0"/>
                        <a:t>Outer shell Ø 570 mm</a:t>
                      </a:r>
                      <a:endParaRPr lang="en-GB" sz="800" dirty="0" smtClean="0"/>
                    </a:p>
                    <a:p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203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204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MBHSP</a:t>
                      </a:r>
                    </a:p>
                    <a:p>
                      <a:pPr algn="ctr"/>
                      <a:r>
                        <a:rPr lang="en-US" sz="800" dirty="0" smtClean="0"/>
                        <a:t>202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Second single aperture magnet with PIT conductor &amp;</a:t>
                      </a:r>
                      <a:r>
                        <a:rPr lang="en-GB" sz="800" baseline="0" dirty="0" smtClean="0"/>
                        <a:t> new cross-section </a:t>
                      </a:r>
                      <a:r>
                        <a:rPr lang="en-US" sz="800" baseline="0" dirty="0" smtClean="0"/>
                        <a:t>Spot Heaters integration for high </a:t>
                      </a:r>
                      <a:r>
                        <a:rPr lang="en-US" sz="800" baseline="0" dirty="0" err="1" smtClean="0"/>
                        <a:t>MIIts</a:t>
                      </a:r>
                      <a:r>
                        <a:rPr lang="en-US" sz="800" baseline="0" dirty="0" smtClean="0"/>
                        <a:t> tests</a:t>
                      </a:r>
                      <a:endParaRPr lang="en-GB" sz="800" dirty="0" smtClean="0"/>
                    </a:p>
                    <a:p>
                      <a:pPr algn="ctr"/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Coil</a:t>
                      </a:r>
                      <a:r>
                        <a:rPr lang="en-US" sz="800" baseline="0" dirty="0" smtClean="0"/>
                        <a:t> winding scheduled to start Q2-</a:t>
                      </a:r>
                      <a:r>
                        <a:rPr lang="en-US" sz="800" baseline="0" dirty="0" smtClean="0"/>
                        <a:t>2017</a:t>
                      </a:r>
                      <a:endParaRPr lang="en-GB" sz="800" dirty="0" smtClean="0"/>
                    </a:p>
                    <a:p>
                      <a:pPr algn="ctr"/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205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206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MBHSP</a:t>
                      </a:r>
                    </a:p>
                    <a:p>
                      <a:pPr algn="ctr"/>
                      <a:r>
                        <a:rPr lang="en-US" sz="800" dirty="0" smtClean="0"/>
                        <a:t>203</a:t>
                      </a:r>
                      <a:endParaRPr lang="en-GB" sz="800" dirty="0" smtClean="0"/>
                    </a:p>
                    <a:p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Third single aperture magnet with PIT conductor &amp;</a:t>
                      </a:r>
                      <a:r>
                        <a:rPr lang="en-GB" sz="800" baseline="0" dirty="0" smtClean="0"/>
                        <a:t> new cross-section</a:t>
                      </a:r>
                      <a:endParaRPr lang="en-GB" sz="800" dirty="0" smtClean="0"/>
                    </a:p>
                    <a:p>
                      <a:pPr algn="ctr"/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Coil</a:t>
                      </a:r>
                      <a:r>
                        <a:rPr lang="en-US" sz="800" baseline="0" dirty="0" smtClean="0"/>
                        <a:t> winding scheduled to start </a:t>
                      </a:r>
                      <a:r>
                        <a:rPr lang="en-US" sz="800" baseline="0" dirty="0" smtClean="0"/>
                        <a:t>Q3-2017</a:t>
                      </a:r>
                      <a:endParaRPr lang="en-GB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If required Double </a:t>
                      </a:r>
                      <a:r>
                        <a:rPr lang="en-US" sz="800" dirty="0" smtClean="0"/>
                        <a:t>aperture magnet assembly TBD</a:t>
                      </a:r>
                      <a:endParaRPr lang="en-GB" sz="800" dirty="0" smtClean="0"/>
                    </a:p>
                    <a:p>
                      <a:endParaRPr lang="en-US" sz="80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207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118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MBHSP</a:t>
                      </a:r>
                    </a:p>
                    <a:p>
                      <a:pPr algn="ctr"/>
                      <a:r>
                        <a:rPr lang="en-GB" sz="800" dirty="0" smtClean="0"/>
                        <a:t>107</a:t>
                      </a:r>
                    </a:p>
                    <a:p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First single aperture magnet with RRP conductor &amp;</a:t>
                      </a:r>
                      <a:r>
                        <a:rPr lang="en-GB" sz="800" baseline="0" dirty="0" smtClean="0"/>
                        <a:t> new cross-section</a:t>
                      </a:r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Coil</a:t>
                      </a:r>
                      <a:r>
                        <a:rPr lang="en-US" sz="800" baseline="0" dirty="0" smtClean="0"/>
                        <a:t> winding schedule </a:t>
                      </a:r>
                      <a:r>
                        <a:rPr lang="en-US" sz="800" dirty="0" smtClean="0"/>
                        <a:t> TBD</a:t>
                      </a:r>
                      <a:endParaRPr lang="en-GB" sz="800" dirty="0" smtClean="0"/>
                    </a:p>
                    <a:p>
                      <a:pPr algn="ctr"/>
                      <a:endParaRPr lang="en-GB" sz="8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If required Double </a:t>
                      </a:r>
                      <a:r>
                        <a:rPr lang="en-US" sz="800" dirty="0" smtClean="0"/>
                        <a:t>aperture magnet assembly TBD</a:t>
                      </a:r>
                      <a:endParaRPr lang="en-GB" sz="800" dirty="0" smtClean="0"/>
                    </a:p>
                    <a:p>
                      <a:endParaRPr lang="en-GB" sz="10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5118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119</a:t>
                      </a:r>
                      <a:endParaRPr lang="en-GB" sz="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2911149"/>
            <a:ext cx="849699" cy="851935"/>
          </a:xfrm>
          <a:prstGeom prst="ellipse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1151667" y="2700380"/>
            <a:ext cx="1080120" cy="1815586"/>
            <a:chOff x="1331640" y="1837887"/>
            <a:chExt cx="1080120" cy="1508944"/>
          </a:xfrm>
        </p:grpSpPr>
        <p:sp>
          <p:nvSpPr>
            <p:cNvPr id="18" name="Rectangle 17"/>
            <p:cNvSpPr/>
            <p:nvPr/>
          </p:nvSpPr>
          <p:spPr>
            <a:xfrm>
              <a:off x="1331640" y="1879712"/>
              <a:ext cx="1080120" cy="146711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807875" y="2383463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Reproducibility</a:t>
              </a:r>
              <a:endParaRPr lang="en-GB" sz="1200" dirty="0"/>
            </a:p>
          </p:txBody>
        </p:sp>
      </p:grp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378498" y="869456"/>
            <a:ext cx="4032448" cy="1434398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A new cable geometry is required to reduce critical current and RRR degradation during PIT cable manufacturing</a:t>
            </a:r>
          </a:p>
          <a:p>
            <a:pPr algn="l"/>
            <a:r>
              <a:rPr lang="en-US" sz="1400" dirty="0" smtClean="0"/>
              <a:t>Two </a:t>
            </a:r>
            <a:r>
              <a:rPr lang="en-US" sz="1400" dirty="0"/>
              <a:t>k</a:t>
            </a:r>
            <a:r>
              <a:rPr lang="en-US" sz="1400" dirty="0" smtClean="0"/>
              <a:t>eystone angles </a:t>
            </a:r>
            <a:r>
              <a:rPr lang="en-US" sz="1400" dirty="0"/>
              <a:t>b</a:t>
            </a:r>
            <a:r>
              <a:rPr lang="en-US" sz="1400" dirty="0" smtClean="0"/>
              <a:t>eing considered (see presentation by E. Nilsson)</a:t>
            </a:r>
          </a:p>
          <a:p>
            <a:pPr algn="l"/>
            <a:endParaRPr lang="en-US" sz="1400" dirty="0" smtClean="0"/>
          </a:p>
          <a:p>
            <a:pPr marL="457200" lvl="1" indent="0" algn="l">
              <a:buNone/>
            </a:pPr>
            <a:endParaRPr lang="en-US" sz="1000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4995798" y="499297"/>
            <a:ext cx="1903242" cy="1928436"/>
            <a:chOff x="4878203" y="712654"/>
            <a:chExt cx="1903242" cy="1772528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89" r="4864"/>
            <a:stretch/>
          </p:blipFill>
          <p:spPr>
            <a:xfrm>
              <a:off x="4878203" y="962468"/>
              <a:ext cx="1903242" cy="1522714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5218500" y="712654"/>
              <a:ext cx="13681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/>
                <a:t>Keystone angle 0.40 deg.</a:t>
              </a:r>
              <a:endParaRPr lang="en-GB" sz="8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867527" y="499297"/>
            <a:ext cx="2003741" cy="1913325"/>
            <a:chOff x="6687065" y="712654"/>
            <a:chExt cx="1930330" cy="1764399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552"/>
            <a:stretch/>
          </p:blipFill>
          <p:spPr>
            <a:xfrm>
              <a:off x="6687065" y="962468"/>
              <a:ext cx="1930330" cy="1514585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6951220" y="712654"/>
              <a:ext cx="13681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/>
                <a:t>Keystone angle 0.50 deg.</a:t>
              </a:r>
              <a:endParaRPr lang="en-GB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66419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583018"/>
              </p:ext>
            </p:extLst>
          </p:nvPr>
        </p:nvGraphicFramePr>
        <p:xfrm>
          <a:off x="0" y="892350"/>
          <a:ext cx="9144120" cy="3004347"/>
        </p:xfrm>
        <a:graphic>
          <a:graphicData uri="http://schemas.openxmlformats.org/drawingml/2006/table">
            <a:tbl>
              <a:tblPr/>
              <a:tblGrid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  <a:gridCol w="76201"/>
              </a:tblGrid>
              <a:tr h="244827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2062" marR="2062" marT="2062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626"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4"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  <a:endParaRPr lang="fr-CH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fr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LS3</a:t>
                      </a:r>
                      <a:endParaRPr lang="fr-CH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244827">
                <a:tc gridSpan="2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LS2, Models, X-Section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RRP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 gridSpan="34"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LS2, Prototype P1, X-Section </a:t>
                      </a:r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RRP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2"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  <a:r>
                        <a:rPr lang="fr-CH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Production for </a:t>
                      </a:r>
                      <a:r>
                        <a:rPr lang="fr-CH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LS2,</a:t>
                      </a:r>
                    </a:p>
                    <a:p>
                      <a:pPr algn="ctr" fontAlgn="ctr"/>
                      <a:r>
                        <a:rPr lang="fr-CH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X-Section </a:t>
                      </a:r>
                      <a:r>
                        <a:rPr lang="fr-CH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fr-CH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, RRP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C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3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1"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LS3, </a:t>
                      </a:r>
                      <a:r>
                        <a:rPr lang="fr-CH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Models</a:t>
                      </a: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X-Section </a:t>
                      </a:r>
                      <a:r>
                        <a:rPr lang="fr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PIT</a:t>
                      </a:r>
                      <a:r>
                        <a:rPr lang="fr-CH" sz="10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&amp; RRP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endParaRPr lang="fr-C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1"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4">
                  <a:txBody>
                    <a:bodyPr/>
                    <a:lstStyle/>
                    <a:p>
                      <a:pPr algn="ctr" fontAlgn="ctr"/>
                      <a:r>
                        <a:rPr lang="fr-CH" sz="10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  <a:r>
                        <a:rPr lang="fr-CH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Production for </a:t>
                      </a:r>
                      <a:r>
                        <a:rPr lang="fr-CH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LS2-Spare </a:t>
                      </a:r>
                      <a:r>
                        <a:rPr lang="fr-CH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and LS3, </a:t>
                      </a:r>
                      <a:endParaRPr lang="fr-CH" sz="1000" b="0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CH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X-Section </a:t>
                      </a:r>
                      <a:r>
                        <a:rPr lang="fr-CH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fr-CH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fr-CH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PIT &amp; RRP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4">
                  <a:txBody>
                    <a:bodyPr/>
                    <a:lstStyle/>
                    <a:p>
                      <a:pPr algn="ctr" fontAlgn="ctr"/>
                      <a:endParaRPr lang="fr-CH" sz="10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62" marR="2062" marT="20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11T Dipole Plan in the Timeline of HL-LHC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Savary - Introduction and New 11T Plan for HL-LHC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84000" y="2370792"/>
            <a:ext cx="1800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sz="1000" dirty="0">
                <a:solidFill>
                  <a:srgbClr val="FFFFFF"/>
                </a:solidFill>
                <a:latin typeface="Calibri" panose="020F0502020204030204" pitchFamily="34" charset="0"/>
              </a:rPr>
              <a:t>Cold tests of LBH_P1 </a:t>
            </a:r>
            <a:r>
              <a:rPr lang="en-US" sz="1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+</a:t>
            </a:r>
            <a:br>
              <a:rPr lang="en-US" sz="1000" dirty="0" smtClean="0">
                <a:solidFill>
                  <a:srgbClr val="FFFFFF"/>
                </a:solidFill>
                <a:latin typeface="Calibri" panose="020F0502020204030204" pitchFamily="34" charset="0"/>
              </a:rPr>
            </a:br>
            <a:r>
              <a:rPr lang="en-US" sz="1000" dirty="0" err="1" smtClean="0">
                <a:solidFill>
                  <a:srgbClr val="FFFFFF"/>
                </a:solidFill>
                <a:latin typeface="Calibri" panose="020F0502020204030204" pitchFamily="34" charset="0"/>
              </a:rPr>
              <a:t>Cryo</a:t>
            </a:r>
            <a:r>
              <a:rPr lang="en-US" sz="1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-by-pass </a:t>
            </a:r>
            <a:r>
              <a:rPr lang="en-US" sz="1000" dirty="0">
                <a:solidFill>
                  <a:srgbClr val="FFFFFF"/>
                </a:solidFill>
                <a:latin typeface="Calibri" panose="020F0502020204030204" pitchFamily="34" charset="0"/>
              </a:rPr>
              <a:t>+ LBH__001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62000" y="3000792"/>
            <a:ext cx="18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fr-CH" sz="1000" dirty="0">
                <a:solidFill>
                  <a:srgbClr val="000000"/>
                </a:solidFill>
                <a:latin typeface="Calibri" panose="020F0502020204030204" pitchFamily="34" charset="0"/>
              </a:rPr>
              <a:t>For LS3, Prototype LBH_P2,</a:t>
            </a:r>
          </a:p>
          <a:p>
            <a:pPr fontAlgn="ctr"/>
            <a:r>
              <a:rPr lang="fr-CH" sz="1000" dirty="0">
                <a:solidFill>
                  <a:srgbClr val="000000"/>
                </a:solidFill>
                <a:latin typeface="Calibri" panose="020F0502020204030204" pitchFamily="34" charset="0"/>
              </a:rPr>
              <a:t>X-Section </a:t>
            </a:r>
            <a:r>
              <a:rPr lang="fr-CH" sz="1000" b="1" dirty="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r>
              <a:rPr lang="fr-CH" sz="10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fr-CH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PIT</a:t>
            </a:r>
            <a:endParaRPr lang="fr-CH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1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21" y="3916800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54000" y="1560792"/>
            <a:ext cx="1836000" cy="577081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CH" sz="1050" b="1" dirty="0" smtClean="0"/>
              <a:t>* 2 </a:t>
            </a:r>
            <a:r>
              <a:rPr lang="fr-CH" sz="1050" b="1" dirty="0" err="1" smtClean="0"/>
              <a:t>cryo-assemblies</a:t>
            </a:r>
            <a:r>
              <a:rPr lang="fr-CH" sz="1050" b="1" dirty="0" smtClean="0"/>
              <a:t> for IP7</a:t>
            </a:r>
          </a:p>
          <a:p>
            <a:pPr algn="ctr"/>
            <a:r>
              <a:rPr lang="fr-CH" sz="1050" b="1" dirty="0" smtClean="0"/>
              <a:t>B8L7 &amp; B8R7</a:t>
            </a:r>
          </a:p>
          <a:p>
            <a:pPr algn="ctr"/>
            <a:r>
              <a:rPr lang="fr-CH" sz="1050" b="1" dirty="0" smtClean="0"/>
              <a:t>* 1 </a:t>
            </a:r>
            <a:r>
              <a:rPr lang="fr-CH" sz="1050" b="1" dirty="0" err="1" smtClean="0"/>
              <a:t>spare</a:t>
            </a:r>
            <a:r>
              <a:rPr lang="fr-CH" sz="1050" b="1" dirty="0" smtClean="0"/>
              <a:t> </a:t>
            </a:r>
            <a:r>
              <a:rPr lang="fr-CH" sz="1050" b="1" dirty="0" err="1" smtClean="0"/>
              <a:t>cryo-assembly</a:t>
            </a:r>
            <a:endParaRPr lang="fr-CH" sz="105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110000" y="1560792"/>
            <a:ext cx="2034024" cy="577081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fr-CH" sz="1050" b="1" dirty="0" smtClean="0"/>
              <a:t>* 2 </a:t>
            </a:r>
            <a:r>
              <a:rPr lang="fr-CH" sz="1050" b="1" dirty="0" err="1" smtClean="0"/>
              <a:t>cryo-assemblies</a:t>
            </a:r>
            <a:r>
              <a:rPr lang="fr-CH" sz="1050" b="1" dirty="0" smtClean="0"/>
              <a:t> for IP7 B10L7 &amp; B10R7</a:t>
            </a:r>
          </a:p>
          <a:p>
            <a:pPr algn="r"/>
            <a:r>
              <a:rPr lang="fr-CH" sz="1050" b="1" dirty="0" smtClean="0"/>
              <a:t>* 1 </a:t>
            </a:r>
            <a:r>
              <a:rPr lang="fr-CH" sz="1050" b="1" dirty="0" err="1" smtClean="0"/>
              <a:t>spare</a:t>
            </a:r>
            <a:r>
              <a:rPr lang="fr-CH" sz="1050" b="1" dirty="0" smtClean="0"/>
              <a:t> </a:t>
            </a:r>
            <a:r>
              <a:rPr lang="fr-CH" sz="1050" b="1" dirty="0" err="1" smtClean="0"/>
              <a:t>cryo-assembly</a:t>
            </a:r>
            <a:r>
              <a:rPr lang="fr-CH" sz="1050" b="1" dirty="0" smtClean="0"/>
              <a:t> </a:t>
            </a:r>
            <a:endParaRPr lang="fr-CH" sz="1050" b="1" dirty="0"/>
          </a:p>
        </p:txBody>
      </p:sp>
      <p:sp>
        <p:nvSpPr>
          <p:cNvPr id="15" name="Bent Arrow 14"/>
          <p:cNvSpPr/>
          <p:nvPr/>
        </p:nvSpPr>
        <p:spPr>
          <a:xfrm flipH="1">
            <a:off x="5490000" y="1972471"/>
            <a:ext cx="882200" cy="1247352"/>
          </a:xfrm>
          <a:prstGeom prst="bentArrow">
            <a:avLst>
              <a:gd name="adj1" fmla="val 8074"/>
              <a:gd name="adj2" fmla="val 8113"/>
              <a:gd name="adj3" fmla="val 27329"/>
              <a:gd name="adj4" fmla="val 43750"/>
            </a:avLst>
          </a:prstGeom>
          <a:solidFill>
            <a:srgbClr val="008F00"/>
          </a:solidFill>
          <a:ln>
            <a:noFill/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72304" y="2078594"/>
            <a:ext cx="899896" cy="415498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fr-CH" sz="1050" b="1" dirty="0" err="1"/>
              <a:t>a</a:t>
            </a:r>
            <a:r>
              <a:rPr lang="fr-CH" sz="1050" b="1" dirty="0" err="1" smtClean="0"/>
              <a:t>vailable</a:t>
            </a:r>
            <a:endParaRPr lang="fr-CH" sz="1050" b="1" dirty="0"/>
          </a:p>
          <a:p>
            <a:r>
              <a:rPr lang="fr-CH" sz="1050" b="1" dirty="0" smtClean="0"/>
              <a:t>in end 2021</a:t>
            </a:r>
            <a:endParaRPr lang="fr-CH" sz="1050" b="1" dirty="0"/>
          </a:p>
        </p:txBody>
      </p:sp>
      <p:sp>
        <p:nvSpPr>
          <p:cNvPr id="10" name="Up-Down Arrow 9"/>
          <p:cNvSpPr/>
          <p:nvPr/>
        </p:nvSpPr>
        <p:spPr>
          <a:xfrm>
            <a:off x="6253200" y="1332000"/>
            <a:ext cx="162000" cy="2016000"/>
          </a:xfrm>
          <a:prstGeom prst="upDownArrow">
            <a:avLst>
              <a:gd name="adj1" fmla="val 43173"/>
              <a:gd name="adj2" fmla="val 67751"/>
            </a:avLst>
          </a:prstGeom>
          <a:solidFill>
            <a:srgbClr val="008F00"/>
          </a:solidFill>
          <a:ln>
            <a:noFill/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TextBox 2"/>
          <p:cNvSpPr txBox="1"/>
          <p:nvPr/>
        </p:nvSpPr>
        <p:spPr>
          <a:xfrm>
            <a:off x="864000" y="2406704"/>
            <a:ext cx="1260000" cy="226591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r"/>
            <a:r>
              <a:rPr lang="fr-CH" sz="1000" dirty="0" err="1" smtClean="0">
                <a:solidFill>
                  <a:schemeClr val="tx2"/>
                </a:solidFill>
              </a:rPr>
              <a:t>Beginning</a:t>
            </a:r>
            <a:r>
              <a:rPr lang="fr-CH" sz="1000" dirty="0" smtClean="0">
                <a:solidFill>
                  <a:schemeClr val="tx2"/>
                </a:solidFill>
              </a:rPr>
              <a:t> of </a:t>
            </a:r>
            <a:r>
              <a:rPr lang="fr-CH" sz="1000" dirty="0" err="1" smtClean="0">
                <a:solidFill>
                  <a:schemeClr val="tx2"/>
                </a:solidFill>
              </a:rPr>
              <a:t>winding</a:t>
            </a:r>
            <a:endParaRPr lang="fr-CH" sz="1000" dirty="0">
              <a:solidFill>
                <a:schemeClr val="tx2"/>
              </a:solidFill>
            </a:endParaRPr>
          </a:p>
        </p:txBody>
      </p:sp>
      <p:sp>
        <p:nvSpPr>
          <p:cNvPr id="13" name="Arc 12"/>
          <p:cNvSpPr/>
          <p:nvPr/>
        </p:nvSpPr>
        <p:spPr>
          <a:xfrm rot="5758283">
            <a:off x="1972976" y="1975922"/>
            <a:ext cx="393288" cy="728156"/>
          </a:xfrm>
          <a:prstGeom prst="arc">
            <a:avLst>
              <a:gd name="adj1" fmla="val 16415884"/>
              <a:gd name="adj2" fmla="val 0"/>
            </a:avLst>
          </a:prstGeom>
          <a:ln w="19050">
            <a:solidFill>
              <a:schemeClr val="tx2"/>
            </a:solidFill>
            <a:head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TextBox 17"/>
          <p:cNvSpPr txBox="1"/>
          <p:nvPr/>
        </p:nvSpPr>
        <p:spPr>
          <a:xfrm>
            <a:off x="3530515" y="3628532"/>
            <a:ext cx="1260000" cy="226591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r"/>
            <a:r>
              <a:rPr lang="fr-CH" sz="1000" dirty="0" err="1" smtClean="0">
                <a:solidFill>
                  <a:srgbClr val="008000"/>
                </a:solidFill>
              </a:rPr>
              <a:t>Beginning</a:t>
            </a:r>
            <a:r>
              <a:rPr lang="fr-CH" sz="1000" dirty="0" smtClean="0">
                <a:solidFill>
                  <a:srgbClr val="008000"/>
                </a:solidFill>
              </a:rPr>
              <a:t> of </a:t>
            </a:r>
            <a:r>
              <a:rPr lang="fr-CH" sz="1000" dirty="0" err="1" smtClean="0">
                <a:solidFill>
                  <a:srgbClr val="008000"/>
                </a:solidFill>
              </a:rPr>
              <a:t>winding</a:t>
            </a:r>
            <a:endParaRPr lang="fr-CH" sz="1000" dirty="0">
              <a:solidFill>
                <a:srgbClr val="008000"/>
              </a:solidFill>
            </a:endParaRPr>
          </a:p>
        </p:txBody>
      </p:sp>
      <p:sp>
        <p:nvSpPr>
          <p:cNvPr id="19" name="Arc 18"/>
          <p:cNvSpPr/>
          <p:nvPr/>
        </p:nvSpPr>
        <p:spPr>
          <a:xfrm rot="5758283">
            <a:off x="4639491" y="3197750"/>
            <a:ext cx="393288" cy="728156"/>
          </a:xfrm>
          <a:prstGeom prst="arc">
            <a:avLst>
              <a:gd name="adj1" fmla="val 16415884"/>
              <a:gd name="adj2" fmla="val 0"/>
            </a:avLst>
          </a:prstGeom>
          <a:ln w="19050">
            <a:solidFill>
              <a:srgbClr val="008000"/>
            </a:solidFill>
            <a:head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008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9837" y="3323076"/>
            <a:ext cx="1260000" cy="226591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r"/>
            <a:r>
              <a:rPr lang="fr-CH" sz="1000" dirty="0" err="1" smtClean="0">
                <a:solidFill>
                  <a:srgbClr val="008000"/>
                </a:solidFill>
              </a:rPr>
              <a:t>Beginning</a:t>
            </a:r>
            <a:r>
              <a:rPr lang="fr-CH" sz="1000" dirty="0" smtClean="0">
                <a:solidFill>
                  <a:srgbClr val="008000"/>
                </a:solidFill>
              </a:rPr>
              <a:t> of </a:t>
            </a:r>
            <a:r>
              <a:rPr lang="fr-CH" sz="1000" dirty="0" err="1" smtClean="0">
                <a:solidFill>
                  <a:srgbClr val="008000"/>
                </a:solidFill>
              </a:rPr>
              <a:t>winding</a:t>
            </a:r>
            <a:endParaRPr lang="fr-CH" sz="1000" dirty="0">
              <a:solidFill>
                <a:srgbClr val="008000"/>
              </a:solidFill>
            </a:endParaRPr>
          </a:p>
        </p:txBody>
      </p:sp>
      <p:sp>
        <p:nvSpPr>
          <p:cNvPr id="21" name="Arc 20"/>
          <p:cNvSpPr/>
          <p:nvPr/>
        </p:nvSpPr>
        <p:spPr>
          <a:xfrm rot="5758283">
            <a:off x="3258813" y="2892294"/>
            <a:ext cx="393288" cy="728156"/>
          </a:xfrm>
          <a:prstGeom prst="arc">
            <a:avLst>
              <a:gd name="adj1" fmla="val 16415884"/>
              <a:gd name="adj2" fmla="val 0"/>
            </a:avLst>
          </a:prstGeom>
          <a:ln w="19050">
            <a:solidFill>
              <a:srgbClr val="008000"/>
            </a:solidFill>
            <a:head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008000"/>
              </a:solidFill>
            </a:endParaRPr>
          </a:p>
        </p:txBody>
      </p:sp>
      <p:sp>
        <p:nvSpPr>
          <p:cNvPr id="17" name="Rectangle 16"/>
          <p:cNvSpPr>
            <a:spLocks/>
          </p:cNvSpPr>
          <p:nvPr/>
        </p:nvSpPr>
        <p:spPr>
          <a:xfrm>
            <a:off x="7200" y="1368000"/>
            <a:ext cx="5479200" cy="136800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>
            <a:spLocks/>
          </p:cNvSpPr>
          <p:nvPr/>
        </p:nvSpPr>
        <p:spPr>
          <a:xfrm>
            <a:off x="1603416" y="2756063"/>
            <a:ext cx="7542000" cy="1148400"/>
          </a:xfrm>
          <a:prstGeom prst="rect">
            <a:avLst/>
          </a:prstGeom>
          <a:noFill/>
          <a:ln w="19050">
            <a:solidFill>
              <a:srgbClr val="008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72304" y="1741770"/>
            <a:ext cx="899896" cy="253916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fr-CH" sz="1050" b="1" dirty="0" err="1" smtClean="0"/>
              <a:t>Spare</a:t>
            </a:r>
            <a:endParaRPr lang="fr-CH" sz="1050" b="1" dirty="0"/>
          </a:p>
        </p:txBody>
      </p:sp>
      <p:grpSp>
        <p:nvGrpSpPr>
          <p:cNvPr id="29" name="Group 28"/>
          <p:cNvGrpSpPr/>
          <p:nvPr/>
        </p:nvGrpSpPr>
        <p:grpSpPr>
          <a:xfrm>
            <a:off x="7200" y="1347614"/>
            <a:ext cx="2332552" cy="504056"/>
            <a:chOff x="7200" y="1347614"/>
            <a:chExt cx="2332552" cy="504056"/>
          </a:xfrm>
        </p:grpSpPr>
        <p:sp>
          <p:nvSpPr>
            <p:cNvPr id="22" name="Rectangle 21"/>
            <p:cNvSpPr/>
            <p:nvPr/>
          </p:nvSpPr>
          <p:spPr>
            <a:xfrm>
              <a:off x="7200" y="1368000"/>
              <a:ext cx="2332552" cy="483670"/>
            </a:xfrm>
            <a:prstGeom prst="rect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00" y="1347614"/>
              <a:ext cx="22605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Calibri" panose="020F0502020204030204" pitchFamily="34" charset="0"/>
                </a:rPr>
                <a:t>For LS2, Models, X-Section1, RRP</a:t>
              </a:r>
            </a:p>
            <a:p>
              <a:r>
                <a:rPr lang="en-US" sz="900" dirty="0" smtClean="0">
                  <a:latin typeface="Calibri" panose="020F0502020204030204" pitchFamily="34" charset="0"/>
                </a:rPr>
                <a:t>5 Single aperture &amp; 2 double aperture</a:t>
              </a:r>
              <a:endParaRPr lang="en-GB" sz="9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540095" y="2725571"/>
            <a:ext cx="2297922" cy="589739"/>
            <a:chOff x="1540095" y="2725571"/>
            <a:chExt cx="2297922" cy="589739"/>
          </a:xfrm>
        </p:grpSpPr>
        <p:sp>
          <p:nvSpPr>
            <p:cNvPr id="26" name="Rectangle 25"/>
            <p:cNvSpPr/>
            <p:nvPr/>
          </p:nvSpPr>
          <p:spPr>
            <a:xfrm>
              <a:off x="1603416" y="2756063"/>
              <a:ext cx="2050584" cy="559247"/>
            </a:xfrm>
            <a:prstGeom prst="rect">
              <a:avLst/>
            </a:prstGeom>
            <a:gradFill>
              <a:gsLst>
                <a:gs pos="100000">
                  <a:srgbClr val="84E43C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40095" y="2725571"/>
              <a:ext cx="22979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Calibri" panose="020F0502020204030204" pitchFamily="34" charset="0"/>
                </a:rPr>
                <a:t>For LS3, Models, X-Section2, PIT &amp; RRP</a:t>
              </a:r>
            </a:p>
            <a:p>
              <a:r>
                <a:rPr lang="en-US" sz="900" dirty="0" smtClean="0">
                  <a:latin typeface="Calibri" panose="020F0502020204030204" pitchFamily="34" charset="0"/>
                </a:rPr>
                <a:t>3 PIT Single aperture &amp; 1 double aperture</a:t>
              </a:r>
            </a:p>
            <a:p>
              <a:r>
                <a:rPr lang="en-US" sz="900" dirty="0" smtClean="0">
                  <a:latin typeface="Calibri" panose="020F0502020204030204" pitchFamily="34" charset="0"/>
                </a:rPr>
                <a:t>1 RRP Single aperture</a:t>
              </a:r>
              <a:endParaRPr lang="en-GB" sz="9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76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8280480" cy="3680222"/>
          </a:xfrm>
        </p:spPr>
        <p:txBody>
          <a:bodyPr>
            <a:normAutofit/>
          </a:bodyPr>
          <a:lstStyle/>
          <a:p>
            <a:pPr algn="l"/>
            <a:r>
              <a:rPr lang="en-GB" sz="1800" dirty="0" smtClean="0"/>
              <a:t>16 coils produced and 2 additional in progress</a:t>
            </a:r>
          </a:p>
          <a:p>
            <a:pPr algn="l"/>
            <a:r>
              <a:rPr lang="en-GB" sz="1800" dirty="0" smtClean="0"/>
              <a:t>5 collared coils assembled using RRP conductor</a:t>
            </a:r>
          </a:p>
          <a:p>
            <a:pPr algn="l"/>
            <a:r>
              <a:rPr lang="en-GB" sz="1800" dirty="0" smtClean="0"/>
              <a:t>4 single aperture magnet tested and 1 ready for cold powering tests</a:t>
            </a:r>
          </a:p>
          <a:p>
            <a:pPr algn="l"/>
            <a:r>
              <a:rPr lang="en-GB" sz="1800" dirty="0" smtClean="0"/>
              <a:t>1 double aperture magnet tested with promising results</a:t>
            </a:r>
          </a:p>
          <a:p>
            <a:pPr algn="l"/>
            <a:r>
              <a:rPr lang="en-GB" sz="1800" dirty="0" smtClean="0"/>
              <a:t>Impregnation coil deformation being investigated</a:t>
            </a:r>
          </a:p>
          <a:p>
            <a:pPr algn="l"/>
            <a:r>
              <a:rPr lang="en-GB" sz="1800" dirty="0" smtClean="0"/>
              <a:t>Impregnation procedure using pressurize curing being qualified</a:t>
            </a:r>
          </a:p>
          <a:p>
            <a:pPr algn="l"/>
            <a:r>
              <a:rPr lang="en-GB" sz="1800" dirty="0" smtClean="0"/>
              <a:t>Electrical model integrity to be demonstrated in view of prototype production</a:t>
            </a:r>
          </a:p>
          <a:p>
            <a:pPr algn="l"/>
            <a:r>
              <a:rPr lang="en-GB" sz="1800" dirty="0" smtClean="0"/>
              <a:t>Inter-layer heater and long quench </a:t>
            </a:r>
            <a:r>
              <a:rPr lang="en-GB" sz="1800" dirty="0"/>
              <a:t>h</a:t>
            </a:r>
            <a:r>
              <a:rPr lang="en-GB" sz="1800" dirty="0" smtClean="0"/>
              <a:t>eaters development on going</a:t>
            </a:r>
          </a:p>
          <a:p>
            <a:pPr algn="l"/>
            <a:r>
              <a:rPr lang="en-GB" sz="1800" dirty="0" smtClean="0"/>
              <a:t>3 single aperture &amp; 1 double aperture PIT models to be tested for LS3</a:t>
            </a:r>
          </a:p>
          <a:p>
            <a:pPr algn="l"/>
            <a:r>
              <a:rPr lang="en-GB" sz="1800" dirty="0" smtClean="0"/>
              <a:t>1 single aperture RRP </a:t>
            </a:r>
            <a:r>
              <a:rPr lang="en-GB" sz="1800" dirty="0"/>
              <a:t>model to </a:t>
            </a:r>
            <a:r>
              <a:rPr lang="en-GB" sz="1800" dirty="0" smtClean="0"/>
              <a:t>be tested for LS3</a:t>
            </a:r>
          </a:p>
          <a:p>
            <a:pPr algn="l"/>
            <a:endParaRPr lang="en-GB" sz="1800" dirty="0" smtClean="0"/>
          </a:p>
          <a:p>
            <a:pPr algn="l"/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881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 !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111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067694"/>
            <a:ext cx="7920000" cy="540000"/>
          </a:xfrm>
        </p:spPr>
        <p:txBody>
          <a:bodyPr/>
          <a:lstStyle/>
          <a:p>
            <a:r>
              <a:rPr lang="en-GB" sz="4800" dirty="0" smtClean="0"/>
              <a:t>Back-up slides</a:t>
            </a:r>
            <a:endParaRPr lang="en-GB" sz="4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7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Coils configuration Summary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785" y="987574"/>
            <a:ext cx="8568952" cy="314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5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893" y="172779"/>
            <a:ext cx="7886700" cy="577992"/>
          </a:xfrm>
        </p:spPr>
        <p:txBody>
          <a:bodyPr/>
          <a:lstStyle/>
          <a:p>
            <a:r>
              <a:rPr lang="en-GB" dirty="0" smtClean="0"/>
              <a:t>Problem with fan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355" y="750771"/>
            <a:ext cx="4077577" cy="28369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457" y="62111"/>
            <a:ext cx="2520000" cy="189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9065" y="3558942"/>
            <a:ext cx="2112743" cy="15845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408" y="3274684"/>
            <a:ext cx="5044916" cy="18688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6859" y="1802716"/>
            <a:ext cx="2563015" cy="192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17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392" y="217393"/>
            <a:ext cx="6598682" cy="4320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355908" y="3407682"/>
            <a:ext cx="5271180" cy="1410966"/>
            <a:chOff x="184485" y="1298094"/>
            <a:chExt cx="8640000" cy="218655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4485" y="1298094"/>
              <a:ext cx="8640000" cy="2186558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1502824" y="2203146"/>
              <a:ext cx="589083" cy="384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13" dirty="0">
                  <a:solidFill>
                    <a:srgbClr val="FF0000"/>
                  </a:solidFill>
                </a:rPr>
                <a:t>tc9</a:t>
              </a:r>
              <a:endParaRPr lang="fr-FR" sz="1013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38098" y="2203146"/>
              <a:ext cx="589083" cy="384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13" dirty="0">
                  <a:solidFill>
                    <a:srgbClr val="FF0000"/>
                  </a:solidFill>
                </a:rPr>
                <a:t>tc1</a:t>
              </a:r>
              <a:endParaRPr lang="fr-FR" sz="1013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65301" y="2203146"/>
              <a:ext cx="589083" cy="384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13" dirty="0">
                  <a:solidFill>
                    <a:srgbClr val="FF0000"/>
                  </a:solidFill>
                </a:rPr>
                <a:t>tc2</a:t>
              </a:r>
              <a:endParaRPr lang="fr-FR" sz="1013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18913" y="2203146"/>
              <a:ext cx="589083" cy="384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13" dirty="0">
                  <a:solidFill>
                    <a:srgbClr val="FF0000"/>
                  </a:solidFill>
                </a:rPr>
                <a:t>tc6</a:t>
              </a:r>
              <a:endParaRPr lang="fr-FR" sz="1013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98108" y="2203146"/>
              <a:ext cx="589083" cy="384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13" dirty="0">
                  <a:solidFill>
                    <a:srgbClr val="FF0000"/>
                  </a:solidFill>
                </a:rPr>
                <a:t>tc3</a:t>
              </a:r>
              <a:endParaRPr lang="fr-FR" sz="1013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35203" y="1298094"/>
              <a:ext cx="707318" cy="384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13" dirty="0">
                  <a:solidFill>
                    <a:srgbClr val="FF0000"/>
                  </a:solidFill>
                </a:rPr>
                <a:t>tc10</a:t>
              </a:r>
              <a:endParaRPr lang="fr-FR" sz="1013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35203" y="3053801"/>
              <a:ext cx="589083" cy="384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13" dirty="0">
                  <a:solidFill>
                    <a:srgbClr val="FF0000"/>
                  </a:solidFill>
                </a:rPr>
                <a:t>tc5</a:t>
              </a:r>
              <a:endParaRPr lang="fr-FR" sz="1013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544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 geometrical measurements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6" name="Content Placeholder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45720" tIns="0" rIns="45720" bIns="0" anchor="t" anchorCtr="0">
            <a:normAutofit fontScale="850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Arial"/>
              <a:buChar char="•"/>
            </a:pPr>
            <a:r>
              <a:rPr lang="en-GB" sz="2200" dirty="0" smtClean="0">
                <a:solidFill>
                  <a:srgbClr val="1F497D"/>
                </a:solidFill>
                <a:latin typeface="Calibri"/>
              </a:rPr>
              <a:t>8 coils already measured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106  Measured after impregnation, after collaring and after training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107  Measured after impregnation and after training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108  Measured after impregnation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109  Measured after impregnation and after collaring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110  Measured after impregnation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111  Measured after impregnation and after collaring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112  Measured after impregnation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113  Measured after impregnation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114  </a:t>
            </a:r>
            <a:r>
              <a:rPr lang="en-GB" dirty="0">
                <a:solidFill>
                  <a:srgbClr val="1F497D"/>
                </a:solidFill>
                <a:latin typeface="Calibri"/>
              </a:rPr>
              <a:t>Measured after impregnation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115  </a:t>
            </a:r>
            <a:r>
              <a:rPr lang="en-GB" dirty="0">
                <a:solidFill>
                  <a:srgbClr val="1F497D"/>
                </a:solidFill>
                <a:latin typeface="Calibri"/>
              </a:rPr>
              <a:t>Measured after </a:t>
            </a:r>
            <a:r>
              <a:rPr lang="en-GB" dirty="0" smtClean="0">
                <a:solidFill>
                  <a:srgbClr val="1F497D"/>
                </a:solidFill>
                <a:latin typeface="Calibri"/>
              </a:rPr>
              <a:t>impregnation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endParaRPr lang="en-GB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Measurements on collared configurations</a:t>
            </a:r>
          </a:p>
          <a:p>
            <a:pPr marL="342900" indent="-342900" defTabSz="457200">
              <a:buClrTx/>
              <a:buSzTx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Measurements on tooling</a:t>
            </a:r>
          </a:p>
          <a:p>
            <a:pPr marL="1190983" lvl="1" indent="-285750" defTabSz="457200">
              <a:buClrTx/>
              <a:buSzTx/>
              <a:buFontTx/>
              <a:buChar char="-"/>
            </a:pPr>
            <a:endParaRPr lang="en-GB" sz="9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/>
              </a:rPr>
              <a:t>All results have been updated to last version of software and analysis</a:t>
            </a:r>
          </a:p>
          <a:p>
            <a:pPr defTabSz="457200">
              <a:buClrTx/>
              <a:buSzTx/>
            </a:pPr>
            <a:endParaRPr lang="en-GB" sz="2200" dirty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defTabSz="457200">
              <a:buClrTx/>
              <a:buSzTx/>
              <a:buFont typeface="Arial"/>
              <a:buChar char="•"/>
            </a:pPr>
            <a:endParaRPr lang="en-GB" sz="2200" dirty="0">
              <a:solidFill>
                <a:srgbClr val="1F497D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344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production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400" dirty="0" smtClean="0"/>
              <a:t>16 coils have been produced</a:t>
            </a:r>
          </a:p>
          <a:p>
            <a:pPr lvl="1" algn="l"/>
            <a:r>
              <a:rPr lang="en-US" sz="1400" dirty="0" smtClean="0"/>
              <a:t>2 practice coils using copper conductor (</a:t>
            </a:r>
            <a:r>
              <a:rPr lang="en-US" sz="1400" dirty="0" smtClean="0">
                <a:solidFill>
                  <a:srgbClr val="FF0000"/>
                </a:solidFill>
              </a:rPr>
              <a:t>#101 &amp; #102</a:t>
            </a:r>
            <a:r>
              <a:rPr lang="en-US" sz="1400" dirty="0" smtClean="0"/>
              <a:t>)</a:t>
            </a:r>
          </a:p>
          <a:p>
            <a:pPr lvl="1" algn="l"/>
            <a:r>
              <a:rPr lang="en-US" sz="1400" dirty="0" smtClean="0"/>
              <a:t>2 practice coils with low-grade Nb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Sn cable (</a:t>
            </a:r>
            <a:r>
              <a:rPr lang="en-US" sz="1400" dirty="0" smtClean="0">
                <a:solidFill>
                  <a:srgbClr val="FF0000"/>
                </a:solidFill>
              </a:rPr>
              <a:t>#103 &amp; #104</a:t>
            </a:r>
            <a:r>
              <a:rPr lang="en-US" sz="1400" dirty="0" smtClean="0"/>
              <a:t>)</a:t>
            </a:r>
          </a:p>
          <a:p>
            <a:pPr lvl="1" algn="l"/>
            <a:r>
              <a:rPr lang="en-US" sz="1400" dirty="0" smtClean="0"/>
              <a:t>2 coils using RRP 108/127, T-Doped conductor (</a:t>
            </a:r>
            <a:r>
              <a:rPr lang="en-US" sz="1400" dirty="0" smtClean="0">
                <a:solidFill>
                  <a:srgbClr val="FF0000"/>
                </a:solidFill>
              </a:rPr>
              <a:t>#105 &amp; #106</a:t>
            </a:r>
            <a:r>
              <a:rPr lang="en-US" sz="1400" dirty="0" smtClean="0"/>
              <a:t>)</a:t>
            </a:r>
          </a:p>
          <a:p>
            <a:pPr lvl="1" algn="l"/>
            <a:r>
              <a:rPr lang="en-US" sz="1400" dirty="0" smtClean="0"/>
              <a:t>1 coil with RRP 108/127 (</a:t>
            </a:r>
            <a:r>
              <a:rPr lang="en-US" sz="1400" dirty="0" smtClean="0">
                <a:solidFill>
                  <a:srgbClr val="FF0000"/>
                </a:solidFill>
              </a:rPr>
              <a:t>#107</a:t>
            </a:r>
            <a:r>
              <a:rPr lang="en-US" sz="1400" dirty="0" smtClean="0"/>
              <a:t>)</a:t>
            </a:r>
          </a:p>
          <a:p>
            <a:pPr lvl="1" algn="l"/>
            <a:r>
              <a:rPr lang="en-US" sz="1400" dirty="0"/>
              <a:t>5</a:t>
            </a:r>
            <a:r>
              <a:rPr lang="en-US" sz="1400" dirty="0" smtClean="0"/>
              <a:t> coils with 132/169 (</a:t>
            </a:r>
            <a:r>
              <a:rPr lang="en-US" sz="1400" dirty="0" smtClean="0">
                <a:solidFill>
                  <a:srgbClr val="FF0000"/>
                </a:solidFill>
              </a:rPr>
              <a:t>#108, #109, #111, #112 &amp; #113</a:t>
            </a:r>
            <a:r>
              <a:rPr lang="en-US" sz="1400" dirty="0" smtClean="0"/>
              <a:t>)</a:t>
            </a:r>
          </a:p>
          <a:p>
            <a:pPr lvl="1" algn="l"/>
            <a:r>
              <a:rPr lang="en-US" sz="1400" dirty="0" smtClean="0"/>
              <a:t>1 coil with a damaged RRP 132/169 conductor (</a:t>
            </a:r>
            <a:r>
              <a:rPr lang="en-US" sz="1400" dirty="0" smtClean="0">
                <a:solidFill>
                  <a:srgbClr val="FF0000"/>
                </a:solidFill>
              </a:rPr>
              <a:t>#110</a:t>
            </a:r>
            <a:r>
              <a:rPr lang="en-US" sz="1400" dirty="0" smtClean="0"/>
              <a:t>)</a:t>
            </a:r>
          </a:p>
          <a:p>
            <a:pPr lvl="1" algn="l"/>
            <a:r>
              <a:rPr lang="en-US" sz="1400" dirty="0" smtClean="0"/>
              <a:t>2 coils with RRP 150/169 (</a:t>
            </a:r>
            <a:r>
              <a:rPr lang="en-US" sz="1400" dirty="0" smtClean="0">
                <a:solidFill>
                  <a:srgbClr val="FF0000"/>
                </a:solidFill>
              </a:rPr>
              <a:t>#114 &amp; #115</a:t>
            </a:r>
            <a:r>
              <a:rPr lang="en-US" sz="1400" dirty="0" smtClean="0"/>
              <a:t>)</a:t>
            </a:r>
          </a:p>
          <a:p>
            <a:pPr lvl="1" algn="l"/>
            <a:r>
              <a:rPr lang="en-US" sz="1400" dirty="0" smtClean="0"/>
              <a:t>1 coil using low-performance PIT cable (</a:t>
            </a:r>
            <a:r>
              <a:rPr lang="en-US" sz="1400" dirty="0" smtClean="0">
                <a:solidFill>
                  <a:srgbClr val="FF0000"/>
                </a:solidFill>
              </a:rPr>
              <a:t>#201</a:t>
            </a:r>
            <a:r>
              <a:rPr lang="en-US" sz="1400" dirty="0" smtClean="0"/>
              <a:t>)</a:t>
            </a:r>
          </a:p>
          <a:p>
            <a:pPr algn="l"/>
            <a:endParaRPr lang="en-US" sz="1400" dirty="0" smtClean="0"/>
          </a:p>
          <a:p>
            <a:pPr algn="l"/>
            <a:r>
              <a:rPr lang="en-US" sz="1400" dirty="0" smtClean="0"/>
              <a:t>2 coils using RRP 150/169 </a:t>
            </a:r>
            <a:r>
              <a:rPr lang="en-US" sz="1400" dirty="0" smtClean="0">
                <a:solidFill>
                  <a:srgbClr val="FF0000"/>
                </a:solidFill>
              </a:rPr>
              <a:t>(#116 &amp; #117</a:t>
            </a:r>
            <a:r>
              <a:rPr lang="en-US" sz="1400" dirty="0" smtClean="0"/>
              <a:t>) to be wound Q2-2016</a:t>
            </a:r>
            <a:endParaRPr lang="en-GB" sz="1400" dirty="0" smtClean="0"/>
          </a:p>
          <a:p>
            <a:pPr marL="0" indent="0" algn="l">
              <a:buNone/>
            </a:pPr>
            <a:endParaRPr lang="en-US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 TE/MSC/MDT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00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 geometrical measurements summary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64798"/>
              </p:ext>
            </p:extLst>
          </p:nvPr>
        </p:nvGraphicFramePr>
        <p:xfrm>
          <a:off x="251520" y="1320289"/>
          <a:ext cx="8579295" cy="3239268"/>
        </p:xfrm>
        <a:graphic>
          <a:graphicData uri="http://schemas.openxmlformats.org/drawingml/2006/table">
            <a:tbl>
              <a:tblPr firstRow="1" firstCol="1" bandRow="1"/>
              <a:tblGrid>
                <a:gridCol w="1152127"/>
                <a:gridCol w="754383"/>
                <a:gridCol w="953255"/>
                <a:gridCol w="953255"/>
                <a:gridCol w="953255"/>
                <a:gridCol w="953255"/>
                <a:gridCol w="953255"/>
                <a:gridCol w="953255"/>
                <a:gridCol w="953255"/>
              </a:tblGrid>
              <a:tr h="152781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GB" sz="1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52781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  <a:endParaRPr lang="en-GB" sz="1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  <a:endParaRPr lang="en-GB" sz="1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  <a:endParaRPr lang="en-GB" sz="1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en-GB" sz="1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GB" sz="1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en-GB" sz="1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GB" sz="1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113</a:t>
                      </a:r>
                      <a:endParaRPr lang="en-GB" sz="10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152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Radial</a:t>
                      </a:r>
                      <a:endParaRPr lang="en-GB" sz="10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-0.106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-0.096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-0.168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-0.193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-0.029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-0.030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0.038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-0.006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583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Left</a:t>
                      </a:r>
                      <a:endParaRPr lang="en-GB" sz="10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-0.132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-0.129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0.024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-0.121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-0.065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-0.116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-0.067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4583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Right</a:t>
                      </a:r>
                      <a:endParaRPr lang="en-GB" sz="10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0.245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0.128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-0.063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-0.036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0.339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0.326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583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Left</a:t>
                      </a:r>
                      <a:endParaRPr lang="en-GB" sz="10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-0.059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-0.053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-0.076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-0.041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-0.274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-0.216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-0.148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-0.053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4583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Right</a:t>
                      </a:r>
                      <a:endParaRPr lang="en-GB" sz="10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-0.138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-0.105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-0.040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-0.085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-0.303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-0.171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-0.141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-0.258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4583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cap="all" baseline="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</a:t>
                      </a:r>
                      <a:r>
                        <a:rPr lang="en-GB" sz="10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mould number</a:t>
                      </a:r>
                      <a:endParaRPr lang="en-GB" sz="10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458344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 MANDREL NUMBER</a:t>
                      </a:r>
                      <a:endParaRPr kumimoji="0" lang="en-GB" sz="1000" b="1" kern="1200" cap="all" baseline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0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39552" y="843558"/>
            <a:ext cx="84352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cap="all" dirty="0">
                <a:solidFill>
                  <a:srgbClr val="1F497D"/>
                </a:solidFill>
                <a:latin typeface="Calibri"/>
              </a:rPr>
              <a:t>Average deviation values </a:t>
            </a:r>
            <a:r>
              <a:rPr lang="en-GB" dirty="0">
                <a:solidFill>
                  <a:srgbClr val="1F497D"/>
                </a:solidFill>
                <a:latin typeface="Calibri"/>
              </a:rPr>
              <a:t>(from nominal) extracted from the straight section</a:t>
            </a:r>
          </a:p>
        </p:txBody>
      </p:sp>
    </p:spTree>
    <p:extLst>
      <p:ext uri="{BB962C8B-B14F-4D97-AF65-F5344CB8AC3E}">
        <p14:creationId xmlns:p14="http://schemas.microsoft.com/office/powerpoint/2010/main" val="386737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 geometrical measurements summary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39552" y="843558"/>
            <a:ext cx="84352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cap="all" dirty="0">
                <a:solidFill>
                  <a:srgbClr val="1F497D"/>
                </a:solidFill>
                <a:latin typeface="Calibri"/>
              </a:rPr>
              <a:t>Average deviation values </a:t>
            </a:r>
            <a:r>
              <a:rPr lang="en-GB" dirty="0">
                <a:solidFill>
                  <a:srgbClr val="1F497D"/>
                </a:solidFill>
                <a:latin typeface="Calibri"/>
              </a:rPr>
              <a:t>(from nominal) extracted from the straight section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86621"/>
              </p:ext>
            </p:extLst>
          </p:nvPr>
        </p:nvGraphicFramePr>
        <p:xfrm>
          <a:off x="2699792" y="1414378"/>
          <a:ext cx="3744414" cy="2799101"/>
        </p:xfrm>
        <a:graphic>
          <a:graphicData uri="http://schemas.openxmlformats.org/drawingml/2006/table">
            <a:tbl>
              <a:tblPr firstRow="1" firstCol="1" bandRow="1"/>
              <a:tblGrid>
                <a:gridCol w="1248138"/>
                <a:gridCol w="1248138"/>
                <a:gridCol w="1248138"/>
              </a:tblGrid>
              <a:tr h="226883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GB" sz="1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7505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  <a:endParaRPr lang="en-GB" sz="1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GB" sz="1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2648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cap="all" baseline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Radial</a:t>
                      </a:r>
                      <a:endParaRPr lang="en-GB" sz="1000" cap="all" baseline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946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cap="all" baseline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Left</a:t>
                      </a:r>
                      <a:endParaRPr lang="en-GB" sz="1000" cap="all" baseline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2946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cap="all" baseline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Right</a:t>
                      </a:r>
                      <a:endParaRPr lang="en-GB" sz="1000" cap="all" baseline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-0.043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946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cap="all" baseline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Left</a:t>
                      </a:r>
                      <a:endParaRPr lang="en-GB" sz="1000" cap="all" baseline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-0.099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-0.089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2946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cap="all" baseline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Right</a:t>
                      </a:r>
                      <a:endParaRPr lang="en-GB" sz="1000" cap="all" baseline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-0.215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-0.165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2946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="1" cap="all" baseline="0" dirty="0" err="1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</a:t>
                      </a:r>
                      <a:r>
                        <a:rPr lang="en-GB" sz="1000" b="1" cap="all" baseline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mould number</a:t>
                      </a:r>
                      <a:endParaRPr lang="en-GB" sz="1000" cap="all" baseline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2946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 MANDREL NUMBER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87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MBHSP105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6" name="Picture 5" descr="MBHSP1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766763"/>
            <a:ext cx="6192688" cy="372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3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6739570"/>
              </p:ext>
            </p:extLst>
          </p:nvPr>
        </p:nvGraphicFramePr>
        <p:xfrm>
          <a:off x="405881" y="51470"/>
          <a:ext cx="8280919" cy="4771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449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Electrical test plan sum-up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u="sng" dirty="0" smtClean="0"/>
              <a:t>Electrical test plan Single and Double Aperture:</a:t>
            </a: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08" y="1491630"/>
            <a:ext cx="8891366" cy="29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1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Electrical test results sum-up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5" y="1194597"/>
            <a:ext cx="8957017" cy="225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6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Exception / Additional test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9"/>
            <a:ext cx="6023012" cy="37373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400" u="sng" dirty="0" smtClean="0"/>
              <a:t>Electrical test results: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/>
                </a:solidFill>
              </a:rPr>
              <a:t>Mirror aperture 101 / Single aperture 101 : 10KOhm resistors on each </a:t>
            </a:r>
            <a:r>
              <a:rPr lang="en-GB" sz="1400" dirty="0" err="1" smtClean="0">
                <a:solidFill>
                  <a:schemeClr val="tx1"/>
                </a:solidFill>
              </a:rPr>
              <a:t>Vtap</a:t>
            </a:r>
            <a:r>
              <a:rPr lang="en-GB" sz="1400" dirty="0" smtClean="0">
                <a:solidFill>
                  <a:schemeClr val="tx1"/>
                </a:solidFill>
              </a:rPr>
              <a:t> in the connexion box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/>
                </a:solidFill>
              </a:rPr>
              <a:t>Coil 107 </a:t>
            </a:r>
            <a:r>
              <a:rPr lang="en-GB" sz="1400" dirty="0">
                <a:solidFill>
                  <a:schemeClr val="tx1"/>
                </a:solidFill>
              </a:rPr>
              <a:t>push</a:t>
            </a:r>
            <a:r>
              <a:rPr lang="en-GB" sz="1400" dirty="0" smtClean="0">
                <a:solidFill>
                  <a:schemeClr val="tx1"/>
                </a:solidFill>
              </a:rPr>
              <a:t> insulation and coil discharge test before cutting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/>
                </a:solidFill>
              </a:rPr>
              <a:t>Coil 110 interlayer Quench Heater – push insulation and coil discharge test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/>
                </a:solidFill>
              </a:rPr>
              <a:t>Coils 110 / 114 / 115 / 201 trace impregnated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871193"/>
            <a:ext cx="3748307" cy="18365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871193"/>
            <a:ext cx="3737790" cy="18365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680684"/>
            <a:ext cx="2154297" cy="190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8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8" y="14288"/>
            <a:ext cx="7886700" cy="994172"/>
          </a:xfrm>
        </p:spPr>
        <p:txBody>
          <a:bodyPr/>
          <a:lstStyle/>
          <a:p>
            <a:r>
              <a:rPr lang="en-GB" dirty="0" smtClean="0"/>
              <a:t>Collaring</a:t>
            </a:r>
            <a:endParaRPr lang="fr-FR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73819" y="631253"/>
          <a:ext cx="5418534" cy="1697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0719" y="14288"/>
            <a:ext cx="3314699" cy="24860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0719" y="2578894"/>
            <a:ext cx="3314699" cy="24860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8613" y="2307432"/>
            <a:ext cx="4907756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350" dirty="0">
                <a:latin typeface="Calibri" panose="020F0502020204030204" pitchFamily="34" charset="0"/>
              </a:rPr>
              <a:t>SM101, SP101, SP102, SP103</a:t>
            </a:r>
          </a:p>
          <a:p>
            <a:r>
              <a:rPr lang="fr-FR" sz="1350" dirty="0" err="1">
                <a:latin typeface="Calibri" panose="020F0502020204030204" pitchFamily="34" charset="0"/>
              </a:rPr>
              <a:t>Collaring</a:t>
            </a:r>
            <a:r>
              <a:rPr lang="fr-FR" sz="1350" dirty="0">
                <a:latin typeface="Calibri" panose="020F0502020204030204" pitchFamily="34" charset="0"/>
              </a:rPr>
              <a:t> force 34MN (~500bars)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>
                <a:latin typeface="Calibri" panose="020F0502020204030204" pitchFamily="34" charset="0"/>
              </a:rPr>
              <a:t>SP104</a:t>
            </a:r>
          </a:p>
          <a:p>
            <a:r>
              <a:rPr lang="en-GB" sz="1350" dirty="0">
                <a:latin typeface="Calibri" panose="020F0502020204030204" pitchFamily="34" charset="0"/>
              </a:rPr>
              <a:t>Collaring force 20MN </a:t>
            </a:r>
            <a:r>
              <a:rPr lang="fr-FR" sz="1350" dirty="0">
                <a:latin typeface="Calibri" panose="020F0502020204030204" pitchFamily="34" charset="0"/>
              </a:rPr>
              <a:t>(~250bars) due to </a:t>
            </a:r>
            <a:r>
              <a:rPr lang="fr-FR" sz="1350" dirty="0" err="1">
                <a:latin typeface="Calibri" panose="020F0502020204030204" pitchFamily="34" charset="0"/>
              </a:rPr>
              <a:t>stoppers</a:t>
            </a:r>
            <a:r>
              <a:rPr lang="fr-FR" sz="1350" dirty="0">
                <a:latin typeface="Calibri" panose="020F0502020204030204" pitchFamily="34" charset="0"/>
              </a:rPr>
              <a:t> </a:t>
            </a:r>
            <a:r>
              <a:rPr lang="fr-FR" sz="1350" dirty="0" err="1">
                <a:latin typeface="Calibri" panose="020F0502020204030204" pitchFamily="34" charset="0"/>
              </a:rPr>
              <a:t>thickness</a:t>
            </a:r>
            <a:r>
              <a:rPr lang="fr-FR" sz="1350" dirty="0">
                <a:latin typeface="Calibri" panose="020F0502020204030204" pitchFamily="34" charset="0"/>
              </a:rPr>
              <a:t> </a:t>
            </a:r>
            <a:r>
              <a:rPr lang="fr-FR" sz="1350" dirty="0" err="1">
                <a:latin typeface="Calibri" panose="020F0502020204030204" pitchFamily="34" charset="0"/>
              </a:rPr>
              <a:t>reduction</a:t>
            </a:r>
            <a:r>
              <a:rPr lang="fr-FR" sz="1350" dirty="0">
                <a:latin typeface="Calibri" panose="020F0502020204030204" pitchFamily="34" charset="0"/>
              </a:rPr>
              <a:t> of 0.25mm.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>
                <a:latin typeface="Calibri" panose="020F0502020204030204" pitchFamily="34" charset="0"/>
              </a:rPr>
              <a:t>Introduction of the collaring keys difficult. No access to control before opening the tool.</a:t>
            </a:r>
            <a:endParaRPr lang="fr-FR" sz="1350" dirty="0">
              <a:latin typeface="Calibri" panose="020F0502020204030204" pitchFamily="34" charset="0"/>
            </a:endParaRPr>
          </a:p>
          <a:p>
            <a:endParaRPr lang="fr-FR" sz="1350" dirty="0">
              <a:latin typeface="Calibri" panose="020F0502020204030204" pitchFamily="34" charset="0"/>
            </a:endParaRPr>
          </a:p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95079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ular Callout 20"/>
          <p:cNvSpPr/>
          <p:nvPr/>
        </p:nvSpPr>
        <p:spPr>
          <a:xfrm>
            <a:off x="6313500" y="3108721"/>
            <a:ext cx="2671763" cy="1928832"/>
          </a:xfrm>
          <a:prstGeom prst="wedgeRoundRectCallout">
            <a:avLst>
              <a:gd name="adj1" fmla="val -18159"/>
              <a:gd name="adj2" fmla="val -560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1" y="1"/>
            <a:ext cx="7886700" cy="685458"/>
          </a:xfrm>
        </p:spPr>
        <p:txBody>
          <a:bodyPr/>
          <a:lstStyle/>
          <a:p>
            <a:r>
              <a:rPr lang="en-GB" dirty="0" smtClean="0"/>
              <a:t>Magnet assembly workflow</a:t>
            </a:r>
            <a:endParaRPr lang="fr-FR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142875" y="646040"/>
          <a:ext cx="8879681" cy="420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381" y="3195638"/>
            <a:ext cx="2340000" cy="1755000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285168" y="685459"/>
            <a:ext cx="2021682" cy="1614829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09" y="817873"/>
            <a:ext cx="1800000" cy="1350000"/>
          </a:xfrm>
          <a:prstGeom prst="rect">
            <a:avLst/>
          </a:prstGeom>
        </p:spPr>
      </p:pic>
      <p:sp>
        <p:nvSpPr>
          <p:cNvPr id="17" name="Rounded Rectangular Callout 16"/>
          <p:cNvSpPr/>
          <p:nvPr/>
        </p:nvSpPr>
        <p:spPr>
          <a:xfrm>
            <a:off x="2739403" y="685459"/>
            <a:ext cx="2021682" cy="1614829"/>
          </a:xfrm>
          <a:prstGeom prst="wedgeRoundRectCallout">
            <a:avLst>
              <a:gd name="adj1" fmla="val 8496"/>
              <a:gd name="adj2" fmla="val 616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0244" y="817873"/>
            <a:ext cx="1799999" cy="1350000"/>
          </a:xfrm>
          <a:prstGeom prst="rect">
            <a:avLst/>
          </a:prstGeom>
        </p:spPr>
      </p:pic>
      <p:sp>
        <p:nvSpPr>
          <p:cNvPr id="18" name="Rounded Rectangular Callout 17"/>
          <p:cNvSpPr/>
          <p:nvPr/>
        </p:nvSpPr>
        <p:spPr>
          <a:xfrm>
            <a:off x="5193638" y="685459"/>
            <a:ext cx="2021682" cy="1614829"/>
          </a:xfrm>
          <a:prstGeom prst="wedgeRoundRectCallout">
            <a:avLst>
              <a:gd name="adj1" fmla="val 8496"/>
              <a:gd name="adj2" fmla="val 616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479" y="817873"/>
            <a:ext cx="1800000" cy="1350000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942975" y="3090863"/>
            <a:ext cx="1528762" cy="1964551"/>
          </a:xfrm>
          <a:prstGeom prst="wedgeRoundRectCallout">
            <a:avLst>
              <a:gd name="adj1" fmla="val 11628"/>
              <a:gd name="adj2" fmla="val -549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525" y="3195638"/>
            <a:ext cx="1316250" cy="1755000"/>
          </a:xfrm>
          <a:prstGeom prst="rect">
            <a:avLst/>
          </a:prstGeom>
        </p:spPr>
      </p:pic>
      <p:sp>
        <p:nvSpPr>
          <p:cNvPr id="20" name="Rounded Rectangular Callout 19"/>
          <p:cNvSpPr/>
          <p:nvPr/>
        </p:nvSpPr>
        <p:spPr>
          <a:xfrm>
            <a:off x="3996704" y="3090862"/>
            <a:ext cx="1528762" cy="1964551"/>
          </a:xfrm>
          <a:prstGeom prst="wedgeRoundRectCallout">
            <a:avLst>
              <a:gd name="adj1" fmla="val 11628"/>
              <a:gd name="adj2" fmla="val -549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2959" y="3195638"/>
            <a:ext cx="1316250" cy="175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9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6271" y="6907"/>
            <a:ext cx="3164306" cy="23732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16" y="0"/>
            <a:ext cx="3164306" cy="237323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359" y="2485086"/>
            <a:ext cx="3170321" cy="2377741"/>
          </a:xfrm>
        </p:spPr>
      </p:pic>
      <p:sp>
        <p:nvSpPr>
          <p:cNvPr id="9" name="TextBox 8"/>
          <p:cNvSpPr txBox="1"/>
          <p:nvPr/>
        </p:nvSpPr>
        <p:spPr>
          <a:xfrm>
            <a:off x="2508585" y="42537"/>
            <a:ext cx="704039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SP101</a:t>
            </a:r>
            <a:endParaRPr lang="fr-FR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8470232" y="88956"/>
            <a:ext cx="704039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SP103</a:t>
            </a:r>
            <a:endParaRPr lang="fr-FR" sz="1350" dirty="0"/>
          </a:p>
        </p:txBody>
      </p:sp>
      <p:sp>
        <p:nvSpPr>
          <p:cNvPr id="11" name="TextBox 10"/>
          <p:cNvSpPr txBox="1"/>
          <p:nvPr/>
        </p:nvSpPr>
        <p:spPr>
          <a:xfrm>
            <a:off x="5733048" y="2565025"/>
            <a:ext cx="713657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DP101</a:t>
            </a:r>
            <a:endParaRPr lang="fr-FR" sz="135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89596"/>
            <a:ext cx="3164306" cy="237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08585" y="2603896"/>
            <a:ext cx="704039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SP104</a:t>
            </a:r>
            <a:endParaRPr lang="fr-FR" sz="135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0359" y="6907"/>
            <a:ext cx="2635675" cy="23732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60000" y="42537"/>
            <a:ext cx="704039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SP102</a:t>
            </a:r>
            <a:endParaRPr lang="fr-FR" sz="1350" dirty="0"/>
          </a:p>
        </p:txBody>
      </p:sp>
      <p:sp>
        <p:nvSpPr>
          <p:cNvPr id="16" name="TextBox 15"/>
          <p:cNvSpPr txBox="1"/>
          <p:nvPr/>
        </p:nvSpPr>
        <p:spPr>
          <a:xfrm>
            <a:off x="6486733" y="2542359"/>
            <a:ext cx="2553607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Connection box evolution</a:t>
            </a:r>
          </a:p>
          <a:p>
            <a:r>
              <a:rPr lang="en-GB" sz="1350" dirty="0"/>
              <a:t>10k</a:t>
            </a:r>
            <a:r>
              <a:rPr lang="el-GR" sz="1350" dirty="0">
                <a:latin typeface="Calibri" panose="020F0502020204030204" pitchFamily="34" charset="0"/>
              </a:rPr>
              <a:t>Ω</a:t>
            </a:r>
            <a:r>
              <a:rPr lang="en-GB" sz="1350" dirty="0"/>
              <a:t> resistance to protect </a:t>
            </a:r>
            <a:r>
              <a:rPr lang="en-GB" sz="1350" dirty="0" err="1"/>
              <a:t>vtaps</a:t>
            </a:r>
            <a:r>
              <a:rPr lang="en-GB" sz="1350" dirty="0"/>
              <a:t> removed from SP101.</a:t>
            </a:r>
          </a:p>
          <a:p>
            <a:r>
              <a:rPr lang="en-GB" sz="1350" dirty="0"/>
              <a:t>Final design taken from LHC dipole design.</a:t>
            </a:r>
          </a:p>
          <a:p>
            <a:r>
              <a:rPr lang="en-GB" sz="1350" dirty="0"/>
              <a:t>No need of </a:t>
            </a:r>
            <a:r>
              <a:rPr lang="en-GB" sz="1350" dirty="0" err="1"/>
              <a:t>desoldering</a:t>
            </a:r>
            <a:r>
              <a:rPr lang="en-GB" sz="1350" dirty="0"/>
              <a:t> from 1in1 configuration to 2in1.</a:t>
            </a:r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367589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configurations (#101 to #105)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544" y="914401"/>
            <a:ext cx="7920000" cy="36802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400" dirty="0" smtClean="0"/>
              <a:t>Coils </a:t>
            </a:r>
            <a:r>
              <a:rPr lang="en-US" sz="1400" dirty="0" smtClean="0">
                <a:solidFill>
                  <a:srgbClr val="FF0000"/>
                </a:solidFill>
              </a:rPr>
              <a:t>#101 to #104 </a:t>
            </a:r>
            <a:r>
              <a:rPr lang="en-US" sz="1400" dirty="0" smtClean="0"/>
              <a:t>have been used as practice coils to qualify fabrication procedure and tooling</a:t>
            </a:r>
          </a:p>
          <a:p>
            <a:pPr algn="l"/>
            <a:r>
              <a:rPr lang="en-US" sz="1400" dirty="0"/>
              <a:t>Coils </a:t>
            </a:r>
            <a:r>
              <a:rPr lang="en-US" sz="1400" dirty="0">
                <a:solidFill>
                  <a:srgbClr val="FF0000"/>
                </a:solidFill>
              </a:rPr>
              <a:t>#101 to #</a:t>
            </a:r>
            <a:r>
              <a:rPr lang="en-US" sz="1400" dirty="0" smtClean="0">
                <a:solidFill>
                  <a:srgbClr val="FF0000"/>
                </a:solidFill>
              </a:rPr>
              <a:t>103 </a:t>
            </a:r>
            <a:r>
              <a:rPr lang="en-US" sz="1400" dirty="0"/>
              <a:t>have been </a:t>
            </a:r>
            <a:r>
              <a:rPr lang="en-US" sz="1400" dirty="0" smtClean="0"/>
              <a:t>produced using</a:t>
            </a:r>
          </a:p>
          <a:p>
            <a:pPr lvl="1" algn="l"/>
            <a:r>
              <a:rPr lang="en-US" sz="1200" dirty="0" smtClean="0"/>
              <a:t>S2-Glass 11 Tex+ Mica cable insulation (except for coil #102 S2-33Tex)</a:t>
            </a:r>
          </a:p>
          <a:p>
            <a:pPr lvl="1" algn="l"/>
            <a:r>
              <a:rPr lang="en-US" sz="1200" dirty="0" smtClean="0"/>
              <a:t>SS sintered solid spacers </a:t>
            </a:r>
            <a:endParaRPr lang="en-US" sz="1200" dirty="0"/>
          </a:p>
          <a:p>
            <a:pPr lvl="1" algn="l"/>
            <a:r>
              <a:rPr lang="en-US" sz="1200" dirty="0" smtClean="0"/>
              <a:t>SS end-saddles</a:t>
            </a:r>
          </a:p>
          <a:p>
            <a:pPr lvl="1" algn="l"/>
            <a:r>
              <a:rPr lang="en-US" sz="1200" dirty="0" smtClean="0"/>
              <a:t>316L wedges</a:t>
            </a:r>
          </a:p>
          <a:p>
            <a:pPr lvl="1" algn="l"/>
            <a:r>
              <a:rPr lang="en-US" sz="1200" dirty="0" smtClean="0"/>
              <a:t>S-Glass inter-layer insulation</a:t>
            </a:r>
          </a:p>
          <a:p>
            <a:pPr lvl="1" algn="l"/>
            <a:r>
              <a:rPr lang="en-US" sz="1200" dirty="0" smtClean="0"/>
              <a:t>Ceramic filler piece in the layer jump area during reaction operation</a:t>
            </a:r>
          </a:p>
          <a:p>
            <a:pPr algn="l"/>
            <a:r>
              <a:rPr lang="en-US" sz="1400" dirty="0" smtClean="0"/>
              <a:t>Coil </a:t>
            </a:r>
            <a:r>
              <a:rPr lang="en-US" sz="1400" dirty="0" smtClean="0">
                <a:solidFill>
                  <a:srgbClr val="FF0000"/>
                </a:solidFill>
              </a:rPr>
              <a:t>#104 to #106 </a:t>
            </a:r>
            <a:r>
              <a:rPr lang="en-US" sz="1400" dirty="0" smtClean="0"/>
              <a:t>have been produced using</a:t>
            </a:r>
          </a:p>
          <a:p>
            <a:pPr lvl="1" algn="l"/>
            <a:r>
              <a:rPr lang="en-US" sz="1200" dirty="0" smtClean="0"/>
              <a:t>Flexible spacers</a:t>
            </a:r>
          </a:p>
          <a:p>
            <a:pPr lvl="1" algn="l"/>
            <a:r>
              <a:rPr lang="en-US" sz="1200" dirty="0" smtClean="0"/>
              <a:t>ODS-Cu wedges</a:t>
            </a:r>
          </a:p>
          <a:p>
            <a:pPr lvl="1" algn="l"/>
            <a:r>
              <a:rPr lang="en-US" sz="1200" dirty="0"/>
              <a:t>SS </a:t>
            </a:r>
            <a:r>
              <a:rPr lang="en-US" sz="1200" dirty="0" smtClean="0"/>
              <a:t>end-saddles</a:t>
            </a:r>
            <a:endParaRPr lang="en-US" sz="1200" dirty="0"/>
          </a:p>
          <a:p>
            <a:pPr algn="l"/>
            <a:r>
              <a:rPr lang="en-US" sz="1400" dirty="0" smtClean="0"/>
              <a:t>Coils </a:t>
            </a:r>
            <a:r>
              <a:rPr lang="en-US" sz="1400" dirty="0" smtClean="0">
                <a:solidFill>
                  <a:srgbClr val="FF0000"/>
                </a:solidFill>
              </a:rPr>
              <a:t>#101</a:t>
            </a:r>
            <a:r>
              <a:rPr lang="en-US" sz="1400" dirty="0" smtClean="0"/>
              <a:t>and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</a:rPr>
              <a:t>#105 </a:t>
            </a:r>
            <a:r>
              <a:rPr lang="en-US" sz="1400" dirty="0" smtClean="0"/>
              <a:t>used during the first single coil magnet assembly</a:t>
            </a:r>
          </a:p>
          <a:p>
            <a:pPr algn="l"/>
            <a:r>
              <a:rPr lang="en-US" sz="1400" dirty="0" smtClean="0"/>
              <a:t>Coils </a:t>
            </a:r>
            <a:r>
              <a:rPr lang="en-US" sz="1400" dirty="0" smtClean="0">
                <a:solidFill>
                  <a:srgbClr val="FF0000"/>
                </a:solidFill>
              </a:rPr>
              <a:t>#102 to #104</a:t>
            </a:r>
            <a:r>
              <a:rPr lang="en-US" sz="1400" dirty="0"/>
              <a:t> </a:t>
            </a:r>
            <a:r>
              <a:rPr lang="en-US" sz="1400" dirty="0" smtClean="0"/>
              <a:t>sliced for inspection and measurements for process validation</a:t>
            </a:r>
          </a:p>
          <a:p>
            <a:pPr algn="l"/>
            <a:endParaRPr lang="en-US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 TE/MSC/MDT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9344" y="1131590"/>
            <a:ext cx="1584176" cy="1188132"/>
          </a:xfrm>
          <a:prstGeom prst="rect">
            <a:avLst/>
          </a:prstGeom>
        </p:spPr>
      </p:pic>
      <p:pic>
        <p:nvPicPr>
          <p:cNvPr id="7" name="Picture 6" descr="DSCN114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2079" y="1149602"/>
            <a:ext cx="1560159" cy="11701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1239" y="2427734"/>
            <a:ext cx="3159234" cy="12587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481022" y="3445056"/>
            <a:ext cx="1152768" cy="178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44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056" y="-190500"/>
            <a:ext cx="7886700" cy="994172"/>
          </a:xfrm>
        </p:spPr>
        <p:txBody>
          <a:bodyPr/>
          <a:lstStyle/>
          <a:p>
            <a:r>
              <a:rPr lang="en-GB" dirty="0" smtClean="0"/>
              <a:t>MBHDP101 assembly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8" y="1076325"/>
            <a:ext cx="2950369" cy="3933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731169"/>
            <a:ext cx="4371975" cy="32789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4645" y="3472458"/>
            <a:ext cx="2050256" cy="15376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0738" y="114300"/>
            <a:ext cx="3114675" cy="23360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4644" y="488094"/>
            <a:ext cx="2868425" cy="189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8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configurations </a:t>
            </a:r>
            <a:r>
              <a:rPr lang="en-US" dirty="0"/>
              <a:t>(#</a:t>
            </a:r>
            <a:r>
              <a:rPr lang="en-US" dirty="0" smtClean="0"/>
              <a:t>106 </a:t>
            </a:r>
            <a:r>
              <a:rPr lang="en-US" dirty="0"/>
              <a:t>to #</a:t>
            </a:r>
            <a:r>
              <a:rPr lang="en-US" dirty="0" smtClean="0"/>
              <a:t>115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14401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Coils </a:t>
            </a:r>
            <a:r>
              <a:rPr lang="en-US" sz="1400" dirty="0">
                <a:solidFill>
                  <a:srgbClr val="FF0000"/>
                </a:solidFill>
              </a:rPr>
              <a:t>#</a:t>
            </a:r>
            <a:r>
              <a:rPr lang="en-US" sz="1400" dirty="0" smtClean="0">
                <a:solidFill>
                  <a:srgbClr val="FF0000"/>
                </a:solidFill>
              </a:rPr>
              <a:t>106 </a:t>
            </a:r>
            <a:r>
              <a:rPr lang="en-US" sz="1400" dirty="0">
                <a:solidFill>
                  <a:srgbClr val="FF0000"/>
                </a:solidFill>
              </a:rPr>
              <a:t>to #</a:t>
            </a:r>
            <a:r>
              <a:rPr lang="en-US" sz="1400" dirty="0" smtClean="0">
                <a:solidFill>
                  <a:srgbClr val="FF0000"/>
                </a:solidFill>
              </a:rPr>
              <a:t>108 </a:t>
            </a:r>
            <a:r>
              <a:rPr lang="en-US" sz="1400" dirty="0"/>
              <a:t>have been </a:t>
            </a:r>
            <a:r>
              <a:rPr lang="en-US" sz="1400" dirty="0" smtClean="0"/>
              <a:t>produced using</a:t>
            </a:r>
          </a:p>
          <a:p>
            <a:pPr lvl="1" algn="l"/>
            <a:r>
              <a:rPr lang="en-US" sz="1200" dirty="0"/>
              <a:t>Flexible spacers</a:t>
            </a:r>
          </a:p>
          <a:p>
            <a:pPr lvl="1" algn="l"/>
            <a:r>
              <a:rPr lang="en-US" sz="1200" dirty="0" smtClean="0"/>
              <a:t>Fiber glass end-saddles</a:t>
            </a:r>
          </a:p>
          <a:p>
            <a:pPr lvl="1" algn="l"/>
            <a:r>
              <a:rPr lang="en-US" sz="1200" dirty="0"/>
              <a:t>ODS-Cu wedges</a:t>
            </a:r>
          </a:p>
          <a:p>
            <a:pPr lvl="1" algn="l"/>
            <a:r>
              <a:rPr lang="en-US" sz="1200" dirty="0" smtClean="0"/>
              <a:t>Ceramic filler piece in the layer jump area during reaction operation</a:t>
            </a:r>
          </a:p>
          <a:p>
            <a:pPr lvl="1" algn="l"/>
            <a:r>
              <a:rPr lang="en-US" sz="1200" dirty="0" smtClean="0"/>
              <a:t>Non embedded Quench Heaters</a:t>
            </a:r>
          </a:p>
          <a:p>
            <a:pPr lvl="1" algn="l"/>
            <a:r>
              <a:rPr lang="en-US" sz="1200" dirty="0" smtClean="0"/>
              <a:t>Instrumentation wires soldered after impregnation</a:t>
            </a:r>
          </a:p>
          <a:p>
            <a:pPr marL="457200" lvl="1" indent="0" algn="l">
              <a:buNone/>
            </a:pPr>
            <a:endParaRPr lang="en-US" sz="1050" dirty="0" smtClean="0"/>
          </a:p>
          <a:p>
            <a:pPr marL="457200" lvl="1" indent="0" algn="l">
              <a:buNone/>
            </a:pPr>
            <a:endParaRPr lang="en-US" sz="1000" dirty="0" smtClean="0"/>
          </a:p>
          <a:p>
            <a:pPr algn="l"/>
            <a:r>
              <a:rPr lang="en-US" sz="1400" dirty="0" smtClean="0"/>
              <a:t>From Coil </a:t>
            </a:r>
            <a:r>
              <a:rPr lang="en-US" sz="1400" dirty="0" smtClean="0">
                <a:solidFill>
                  <a:srgbClr val="FF0000"/>
                </a:solidFill>
              </a:rPr>
              <a:t>#109 </a:t>
            </a:r>
            <a:endParaRPr lang="en-US" sz="1400" dirty="0" smtClean="0"/>
          </a:p>
          <a:p>
            <a:pPr lvl="1" algn="l"/>
            <a:r>
              <a:rPr lang="en-US" sz="1200" dirty="0" smtClean="0"/>
              <a:t>Ceramic filler replaced by G11 filler pieces in the splice area after heat treatment</a:t>
            </a:r>
          </a:p>
          <a:p>
            <a:pPr lvl="1" algn="l"/>
            <a:endParaRPr lang="en-US" sz="1050" dirty="0"/>
          </a:p>
          <a:p>
            <a:pPr lvl="1" algn="l"/>
            <a:endParaRPr lang="en-US" sz="1050" dirty="0" smtClean="0"/>
          </a:p>
          <a:p>
            <a:pPr lvl="1" algn="l"/>
            <a:endParaRPr lang="en-US" sz="1000" dirty="0"/>
          </a:p>
          <a:p>
            <a:pPr algn="l"/>
            <a:r>
              <a:rPr lang="en-US" sz="1400" dirty="0" smtClean="0"/>
              <a:t>Coils </a:t>
            </a:r>
            <a:r>
              <a:rPr lang="en-US" sz="1400" dirty="0" smtClean="0">
                <a:solidFill>
                  <a:srgbClr val="FF0000"/>
                </a:solidFill>
              </a:rPr>
              <a:t>#114 &amp; #115  </a:t>
            </a:r>
            <a:r>
              <a:rPr lang="en-US" sz="1400" dirty="0" smtClean="0"/>
              <a:t>have been equipped with impregnated Quench Heaters on the outer layer</a:t>
            </a:r>
          </a:p>
          <a:p>
            <a:pPr algn="l"/>
            <a:r>
              <a:rPr lang="en-US" sz="1400" dirty="0" smtClean="0"/>
              <a:t>Coils </a:t>
            </a:r>
            <a:r>
              <a:rPr lang="en-US" sz="1400" dirty="0" smtClean="0">
                <a:solidFill>
                  <a:srgbClr val="FF0000"/>
                </a:solidFill>
              </a:rPr>
              <a:t>#116 &amp; #117 </a:t>
            </a:r>
            <a:r>
              <a:rPr lang="en-US" sz="1400" dirty="0" smtClean="0"/>
              <a:t>to be wound with impregnated traces and inter-layer Heaters</a:t>
            </a:r>
          </a:p>
          <a:p>
            <a:pPr algn="l"/>
            <a:endParaRPr lang="en-US" sz="1400" dirty="0" smtClean="0"/>
          </a:p>
          <a:p>
            <a:pPr marL="0" indent="0" algn="l">
              <a:buNone/>
            </a:pPr>
            <a:endParaRPr lang="en-US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 TE/MSC/MDT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707906"/>
            <a:ext cx="1800200" cy="17421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8656" y="723542"/>
            <a:ext cx="1278144" cy="17041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7007" y="2573914"/>
            <a:ext cx="2232248" cy="125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29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#110 </a:t>
            </a:r>
            <a:r>
              <a:rPr lang="en-US" dirty="0"/>
              <a:t>to </a:t>
            </a:r>
            <a:r>
              <a:rPr lang="en-US" dirty="0" smtClean="0"/>
              <a:t>#201 configurations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95" y="687866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Coil </a:t>
            </a:r>
            <a:r>
              <a:rPr lang="en-US" sz="1400" dirty="0">
                <a:solidFill>
                  <a:srgbClr val="FF0000"/>
                </a:solidFill>
              </a:rPr>
              <a:t>#</a:t>
            </a:r>
            <a:r>
              <a:rPr lang="en-US" sz="1400" dirty="0" smtClean="0">
                <a:solidFill>
                  <a:srgbClr val="FF0000"/>
                </a:solidFill>
              </a:rPr>
              <a:t>110  </a:t>
            </a:r>
            <a:r>
              <a:rPr lang="en-US" sz="1400" dirty="0" smtClean="0"/>
              <a:t>has </a:t>
            </a:r>
            <a:r>
              <a:rPr lang="en-US" sz="1400" dirty="0"/>
              <a:t>been </a:t>
            </a:r>
            <a:r>
              <a:rPr lang="en-US" sz="1400" dirty="0" smtClean="0"/>
              <a:t>wound with a damaged conductor. It has been used to test the integration of an inter-layer Heater and impregnated Quench Heater on the outer layer. The coil has been impregnated with a multiple injection points mold configuration in 927. </a:t>
            </a:r>
          </a:p>
          <a:p>
            <a:pPr algn="l"/>
            <a:endParaRPr lang="en-US" sz="1400" dirty="0"/>
          </a:p>
          <a:p>
            <a:pPr algn="l"/>
            <a:endParaRPr lang="en-US" sz="1400" dirty="0" smtClean="0"/>
          </a:p>
          <a:p>
            <a:pPr algn="l"/>
            <a:endParaRPr lang="en-US" sz="1400" dirty="0"/>
          </a:p>
          <a:p>
            <a:pPr algn="l"/>
            <a:endParaRPr lang="en-US" sz="1400" dirty="0" smtClean="0"/>
          </a:p>
          <a:p>
            <a:pPr algn="l"/>
            <a:endParaRPr lang="en-US" sz="1400" dirty="0" smtClean="0"/>
          </a:p>
          <a:p>
            <a:pPr marL="457200" lvl="1" indent="0" algn="l">
              <a:buNone/>
            </a:pPr>
            <a:endParaRPr lang="en-US" sz="1000" dirty="0" smtClean="0"/>
          </a:p>
          <a:p>
            <a:pPr algn="l"/>
            <a:r>
              <a:rPr lang="en-US" sz="1400" dirty="0" smtClean="0"/>
              <a:t>Coil </a:t>
            </a:r>
            <a:r>
              <a:rPr lang="en-US" sz="1400" dirty="0" smtClean="0">
                <a:solidFill>
                  <a:srgbClr val="FF0000"/>
                </a:solidFill>
              </a:rPr>
              <a:t>#201 </a:t>
            </a:r>
            <a:r>
              <a:rPr lang="en-US" sz="1400" dirty="0" smtClean="0"/>
              <a:t> produced with a low-performance PIT conductor has been used for</a:t>
            </a:r>
          </a:p>
          <a:p>
            <a:pPr lvl="1" algn="l"/>
            <a:r>
              <a:rPr lang="en-US" sz="1200" dirty="0" smtClean="0"/>
              <a:t>Inter-layer Quench Heater integration test</a:t>
            </a:r>
          </a:p>
          <a:p>
            <a:pPr lvl="1" algn="l"/>
            <a:r>
              <a:rPr lang="en-US" sz="1200" dirty="0" smtClean="0"/>
              <a:t>Electrical measurements up to insulation limits</a:t>
            </a:r>
          </a:p>
          <a:p>
            <a:pPr lvl="1" algn="l"/>
            <a:r>
              <a:rPr lang="en-US" sz="1200" dirty="0" smtClean="0"/>
              <a:t>Coil impregnated using new 180 impregnation tank (multiple injection points and pressurized curing</a:t>
            </a:r>
            <a:r>
              <a:rPr lang="en-US" sz="1200" dirty="0"/>
              <a:t>)</a:t>
            </a:r>
            <a:endParaRPr lang="en-US" sz="1200" dirty="0" smtClean="0"/>
          </a:p>
          <a:p>
            <a:pPr lvl="1" algn="l"/>
            <a:endParaRPr lang="en-US" sz="1000" dirty="0"/>
          </a:p>
          <a:p>
            <a:pPr marL="0" indent="0" algn="l">
              <a:buNone/>
            </a:pPr>
            <a:endParaRPr lang="en-US" sz="1400" dirty="0" smtClean="0"/>
          </a:p>
          <a:p>
            <a:pPr marL="0" indent="0" algn="l">
              <a:buNone/>
            </a:pPr>
            <a:endParaRPr lang="en-US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 TE/MSC/MDT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1350792"/>
            <a:ext cx="2636912" cy="14037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5" y="1350793"/>
            <a:ext cx="2520280" cy="140251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411760" y="1350792"/>
            <a:ext cx="6635040" cy="3565456"/>
            <a:chOff x="2411760" y="1350792"/>
            <a:chExt cx="6635040" cy="356545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2000" y="3805470"/>
              <a:ext cx="1728192" cy="110385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11760" y="3805470"/>
              <a:ext cx="2061372" cy="1103850"/>
            </a:xfrm>
            <a:prstGeom prst="rect">
              <a:avLst/>
            </a:prstGeom>
          </p:spPr>
        </p:pic>
        <p:pic>
          <p:nvPicPr>
            <p:cNvPr id="6" name="Picture 5" descr="DSC08474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8389" y="3812398"/>
              <a:ext cx="1471800" cy="1103850"/>
            </a:xfrm>
            <a:prstGeom prst="rect">
              <a:avLst/>
            </a:prstGeom>
          </p:spPr>
        </p:pic>
        <p:pic>
          <p:nvPicPr>
            <p:cNvPr id="11" name="Picture 10" descr="DSC08671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95237" y="1350792"/>
              <a:ext cx="1551563" cy="20687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227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 treatment history and parameters</a:t>
            </a:r>
            <a:endParaRPr lang="fr-FR" dirty="0"/>
          </a:p>
        </p:txBody>
      </p:sp>
      <p:sp>
        <p:nvSpPr>
          <p:cNvPr id="7" name="Pentagon 6"/>
          <p:cNvSpPr/>
          <p:nvPr/>
        </p:nvSpPr>
        <p:spPr>
          <a:xfrm>
            <a:off x="64733" y="1405795"/>
            <a:ext cx="1332055" cy="512977"/>
          </a:xfrm>
          <a:prstGeom prst="homePlate">
            <a:avLst/>
          </a:prstGeom>
          <a:solidFill>
            <a:schemeClr val="accent1">
              <a:alpha val="85000"/>
            </a:schemeClr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REACTION </a:t>
            </a:r>
          </a:p>
          <a:p>
            <a:pPr algn="ctr"/>
            <a:r>
              <a:rPr lang="en-GB" sz="1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Coil 101 to 107</a:t>
            </a:r>
          </a:p>
        </p:txBody>
      </p:sp>
      <p:sp>
        <p:nvSpPr>
          <p:cNvPr id="8" name="Chevron 7"/>
          <p:cNvSpPr/>
          <p:nvPr/>
        </p:nvSpPr>
        <p:spPr>
          <a:xfrm>
            <a:off x="1240891" y="1405794"/>
            <a:ext cx="1107023" cy="512977"/>
          </a:xfrm>
          <a:prstGeom prst="chevron">
            <a:avLst/>
          </a:prstGeom>
          <a:solidFill>
            <a:srgbClr val="FF0000">
              <a:alpha val="85000"/>
            </a:srgbClr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FAN failure</a:t>
            </a:r>
          </a:p>
        </p:txBody>
      </p:sp>
      <p:sp>
        <p:nvSpPr>
          <p:cNvPr id="9" name="Chevron 8"/>
          <p:cNvSpPr/>
          <p:nvPr/>
        </p:nvSpPr>
        <p:spPr>
          <a:xfrm>
            <a:off x="2183923" y="1413153"/>
            <a:ext cx="1397791" cy="508072"/>
          </a:xfrm>
          <a:prstGeom prst="chevron">
            <a:avLst/>
          </a:prstGeom>
          <a:solidFill>
            <a:schemeClr val="accent1">
              <a:alpha val="85000"/>
            </a:schemeClr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REACTION Coil 108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417237" y="1410700"/>
            <a:ext cx="1395403" cy="512978"/>
          </a:xfrm>
          <a:prstGeom prst="chevron">
            <a:avLst/>
          </a:prstGeom>
          <a:solidFill>
            <a:srgbClr val="FF0000">
              <a:alpha val="85000"/>
            </a:srgbClr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>
              <a:buNone/>
            </a:pPr>
            <a:r>
              <a:rPr lang="en-GB" sz="1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Tc calibration</a:t>
            </a: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4651036" y="1410700"/>
            <a:ext cx="1624634" cy="512978"/>
          </a:xfrm>
          <a:prstGeom prst="chevron">
            <a:avLst/>
          </a:prstGeom>
          <a:solidFill>
            <a:schemeClr val="accent1">
              <a:alpha val="85000"/>
            </a:schemeClr>
          </a:solidFill>
          <a:ln w="19050" cap="flat" cmpd="sng" algn="ctr">
            <a:solidFill>
              <a:schemeClr val="accent1"/>
            </a:solidFill>
            <a:prstDash val="solid"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REACTION </a:t>
            </a:r>
          </a:p>
          <a:p>
            <a:pPr marL="0" indent="0" algn="ctr">
              <a:buNone/>
            </a:pPr>
            <a:r>
              <a:rPr lang="en-GB" sz="1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Coil 109 &amp; 111</a:t>
            </a:r>
          </a:p>
        </p:txBody>
      </p:sp>
      <p:sp>
        <p:nvSpPr>
          <p:cNvPr id="13" name="Content Placeholder 10"/>
          <p:cNvSpPr txBox="1">
            <a:spLocks/>
          </p:cNvSpPr>
          <p:nvPr/>
        </p:nvSpPr>
        <p:spPr>
          <a:xfrm>
            <a:off x="6110970" y="1405795"/>
            <a:ext cx="1395403" cy="512978"/>
          </a:xfrm>
          <a:prstGeom prst="chevron">
            <a:avLst/>
          </a:prstGeom>
          <a:solidFill>
            <a:srgbClr val="FF0000">
              <a:alpha val="85000"/>
            </a:srgbClr>
          </a:solidFill>
          <a:ln w="19050" cap="flat" cmpd="sng" algn="ctr">
            <a:solidFill>
              <a:schemeClr val="accent1"/>
            </a:solidFill>
            <a:prstDash val="solid"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35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New Tc &amp; calibration</a:t>
            </a:r>
          </a:p>
        </p:txBody>
      </p:sp>
      <p:sp>
        <p:nvSpPr>
          <p:cNvPr id="14" name="Content Placeholder 10"/>
          <p:cNvSpPr txBox="1">
            <a:spLocks/>
          </p:cNvSpPr>
          <p:nvPr/>
        </p:nvSpPr>
        <p:spPr>
          <a:xfrm>
            <a:off x="7340017" y="1410700"/>
            <a:ext cx="1696479" cy="512978"/>
          </a:xfrm>
          <a:prstGeom prst="chevron">
            <a:avLst/>
          </a:prstGeom>
          <a:solidFill>
            <a:schemeClr val="accent1">
              <a:alpha val="85000"/>
            </a:schemeClr>
          </a:solidFill>
          <a:ln w="19050" cap="flat" cmpd="sng" algn="ctr">
            <a:solidFill>
              <a:schemeClr val="accent1"/>
            </a:solidFill>
            <a:prstDash val="solid"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REACTION Coil 112 to 115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886035"/>
              </p:ext>
            </p:extLst>
          </p:nvPr>
        </p:nvGraphicFramePr>
        <p:xfrm>
          <a:off x="27493" y="2139702"/>
          <a:ext cx="9072149" cy="2232247"/>
        </p:xfrm>
        <a:graphic>
          <a:graphicData uri="http://schemas.openxmlformats.org/drawingml/2006/table">
            <a:tbl>
              <a:tblPr/>
              <a:tblGrid>
                <a:gridCol w="769206"/>
                <a:gridCol w="428079"/>
                <a:gridCol w="668873"/>
                <a:gridCol w="873994"/>
                <a:gridCol w="668873"/>
                <a:gridCol w="249713"/>
                <a:gridCol w="668873"/>
                <a:gridCol w="365650"/>
                <a:gridCol w="668873"/>
                <a:gridCol w="668873"/>
                <a:gridCol w="365650"/>
                <a:gridCol w="668873"/>
                <a:gridCol w="668873"/>
                <a:gridCol w="668873"/>
                <a:gridCol w="668873"/>
              </a:tblGrid>
              <a:tr h="29116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Parameter</a:t>
                      </a:r>
                      <a:endParaRPr lang="fr-FR" sz="7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MBHSP105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MBHSP106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MBHSP107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FAN FAILURE Jul-2014</a:t>
                      </a:r>
                    </a:p>
                  </a:txBody>
                  <a:tcPr marL="5816" marR="5816" marT="581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MBHSP108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THERMOCOUPLE CALIBRATION</a:t>
                      </a:r>
                      <a:br>
                        <a:rPr lang="fr-FR" sz="7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7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Dec-2014</a:t>
                      </a:r>
                    </a:p>
                  </a:txBody>
                  <a:tcPr marL="5816" marR="5816" marT="581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MBHSP109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MBHSP111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GB" sz="7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THERMOCOUPLES</a:t>
                      </a:r>
                      <a:br>
                        <a:rPr lang="en-GB" sz="7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7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 CALIBRATION Jun-2015</a:t>
                      </a:r>
                    </a:p>
                  </a:txBody>
                  <a:tcPr marL="5816" marR="5816" marT="581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MBHSP112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MBHSP113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MBHSP114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MBHSP115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75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Reaction date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Oct-13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Jan-14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Feb-14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Aug-14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Dec-14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Mar-15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Jun-15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Jul-15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Sep-15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Sep-15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351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destination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SM101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SP101 / SP102 / DP101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SP101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SP102 / DP101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SP103/ DP101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SP103 / DP101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SP104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SP104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SP105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SP105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75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 plateau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Nominal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210°C / 72h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210°C / 72h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75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209°C / 45h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207°C / 45h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207°C / 37h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212°C / 46h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210.5°C / 51h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210.5°C / 49h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210°C / 78h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210°C / 72h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75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 plateau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Nominal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75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399.5°C / 47h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398.5°C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398.5°C / 45h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399°C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399.5°C / 48h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400.5°C / 49h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401°C / 49h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400°C / 49h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75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3rd plateau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°C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665°C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665°C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75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642°C / 52h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642.5°C / 53h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642°C / 52h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641°C / 51h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639°C / 51h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639°C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642°C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641°C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662°C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665°C / 50h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75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Fan in retort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75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Argon flow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75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Retort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1500 - 2000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1500 - 2000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1500 - 2000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1500 - 2000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1500 - 2000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1500 - 2000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1500 - 2000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1500 - 2000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1500 - 2000 l/h</a:t>
                      </a:r>
                    </a:p>
                  </a:txBody>
                  <a:tcPr marL="5816" marR="5816" marT="58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483768" y="4781199"/>
            <a:ext cx="381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Courtesy of N. </a:t>
            </a:r>
            <a:r>
              <a:rPr lang="en-GB" sz="1000" dirty="0" err="1" smtClean="0"/>
              <a:t>Bourcey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1198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Coil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2233413"/>
          </a:xfrm>
        </p:spPr>
        <p:txBody>
          <a:bodyPr>
            <a:normAutofit/>
          </a:bodyPr>
          <a:lstStyle/>
          <a:p>
            <a:pPr algn="l"/>
            <a:r>
              <a:rPr lang="en-GB" sz="1400" dirty="0" smtClean="0"/>
              <a:t>3D measurements using a FARO arm and </a:t>
            </a:r>
            <a:r>
              <a:rPr lang="en-GB" sz="1400" dirty="0" err="1" smtClean="0"/>
              <a:t>Polyworks</a:t>
            </a:r>
            <a:r>
              <a:rPr lang="en-GB" sz="1400" dirty="0" smtClean="0"/>
              <a:t> inspection Software</a:t>
            </a:r>
          </a:p>
          <a:p>
            <a:pPr algn="l"/>
            <a:r>
              <a:rPr lang="en-GB" sz="1400" dirty="0" smtClean="0"/>
              <a:t>Results </a:t>
            </a:r>
            <a:r>
              <a:rPr lang="en-GB" sz="1400" dirty="0"/>
              <a:t>based </a:t>
            </a:r>
            <a:r>
              <a:rPr lang="en-GB" sz="1400" dirty="0" smtClean="0"/>
              <a:t>on </a:t>
            </a:r>
            <a:r>
              <a:rPr lang="en-GB" sz="1400" dirty="0"/>
              <a:t>Overall geometry and Cross-Section </a:t>
            </a:r>
            <a:r>
              <a:rPr lang="en-GB" sz="1400" dirty="0" smtClean="0"/>
              <a:t>Analysis</a:t>
            </a:r>
          </a:p>
          <a:p>
            <a:pPr algn="l"/>
            <a:r>
              <a:rPr lang="en-GB" sz="1400" dirty="0" smtClean="0"/>
              <a:t>Coils are measured after impregnation</a:t>
            </a:r>
          </a:p>
          <a:p>
            <a:pPr algn="l"/>
            <a:r>
              <a:rPr lang="en-GB" sz="1400" dirty="0" smtClean="0"/>
              <a:t>Overall geometry analysis</a:t>
            </a:r>
          </a:p>
          <a:p>
            <a:pPr lvl="1" algn="l"/>
            <a:r>
              <a:rPr lang="en-GB" sz="1000" dirty="0" smtClean="0"/>
              <a:t>General features information</a:t>
            </a:r>
          </a:p>
          <a:p>
            <a:pPr lvl="1" algn="l"/>
            <a:r>
              <a:rPr lang="en-GB" sz="1000" dirty="0" smtClean="0"/>
              <a:t>Coil length</a:t>
            </a:r>
          </a:p>
          <a:p>
            <a:pPr algn="l"/>
            <a:r>
              <a:rPr lang="en-GB" sz="1400" dirty="0" smtClean="0"/>
              <a:t>Cross section analysis</a:t>
            </a:r>
          </a:p>
          <a:p>
            <a:pPr lvl="1" algn="l"/>
            <a:r>
              <a:rPr lang="en-GB" sz="1000" dirty="0" smtClean="0"/>
              <a:t>Individual alignment of each cross-section in outer diameter and loading plate (banana shape deleted)</a:t>
            </a:r>
          </a:p>
          <a:p>
            <a:pPr lvl="1" algn="l"/>
            <a:r>
              <a:rPr lang="en-GB" sz="1000" dirty="0" smtClean="0"/>
              <a:t>Cross section divided in right and left side every 100 mm </a:t>
            </a:r>
            <a:endParaRPr lang="en-GB" sz="1000" dirty="0"/>
          </a:p>
          <a:p>
            <a:pPr algn="l"/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Juan Carlos Perez  TE/MSC/MDT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43128"/>
            <a:ext cx="2070928" cy="15531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779662"/>
            <a:ext cx="980712" cy="11093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8232" y="1779941"/>
            <a:ext cx="978952" cy="11090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019110"/>
            <a:ext cx="3788512" cy="20678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59" y="3019109"/>
            <a:ext cx="4128587" cy="201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62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911" y="842393"/>
            <a:ext cx="7920000" cy="361205"/>
          </a:xfrm>
        </p:spPr>
        <p:txBody>
          <a:bodyPr>
            <a:normAutofit/>
          </a:bodyPr>
          <a:lstStyle/>
          <a:p>
            <a:pPr algn="l"/>
            <a:r>
              <a:rPr lang="en-GB" sz="1400" dirty="0" smtClean="0"/>
              <a:t>Results are used to define coil shimming plan during collared coil assembly 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Juan Carlos Perez  TE/MSC/MDT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17" y="1203598"/>
            <a:ext cx="4187592" cy="25125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203598"/>
            <a:ext cx="4187593" cy="25125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83768" y="4781199"/>
            <a:ext cx="381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Courtesy of C. Loffler. See details on G. </a:t>
            </a:r>
            <a:r>
              <a:rPr lang="en-GB" sz="1000" dirty="0" err="1" smtClean="0"/>
              <a:t>Willering</a:t>
            </a:r>
            <a:r>
              <a:rPr lang="en-GB" sz="1000" dirty="0" smtClean="0"/>
              <a:t> presentation</a:t>
            </a:r>
            <a:endParaRPr lang="en-GB" sz="1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31980" y="3795886"/>
            <a:ext cx="7920000" cy="7074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 smtClean="0"/>
              <a:t>Geometrical measurements for correlation coil-shape vs tooling geometry in progress</a:t>
            </a:r>
          </a:p>
          <a:p>
            <a:pPr algn="l"/>
            <a:r>
              <a:rPr lang="en-US" sz="1400" dirty="0" smtClean="0"/>
              <a:t>How resin retracts during curing cycle? Could this geometrical variation be compensated by applying pressure during curing?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71844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</documentManagement>
</p:properties>
</file>

<file path=customXml/itemProps1.xml><?xml version="1.0" encoding="utf-8"?>
<ds:datastoreItem xmlns:ds="http://schemas.openxmlformats.org/officeDocument/2006/customXml" ds:itemID="{9CAC4BD9-DE6E-4787-B350-E0AE94A3B4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1D4404-AD10-45A1-9E85-053C148423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AE02C9-56D8-471E-9604-BDBFC642C176}">
  <ds:schemaRefs>
    <ds:schemaRef ds:uri="http://purl.org/dc/dcmitype/"/>
    <ds:schemaRef ds:uri="http://purl.org/dc/elements/1.1/"/>
    <ds:schemaRef ds:uri="http://schemas.microsoft.com/office/infopath/2007/PartnerControls"/>
    <ds:schemaRef ds:uri="8946e33d-fd2f-4ae4-8ee9-d90c129cdf9e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6004</TotalTime>
  <Words>3524</Words>
  <Application>Microsoft Macintosh PowerPoint</Application>
  <PresentationFormat>On-screen Show (16:9)</PresentationFormat>
  <Paragraphs>965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Thème Office</vt:lpstr>
      <vt:lpstr>Review on the 11 T Dipoles at Collimator Section for HL-LHC Model Magnet production @ CERN</vt:lpstr>
      <vt:lpstr>Outline</vt:lpstr>
      <vt:lpstr>Coil production status</vt:lpstr>
      <vt:lpstr>Coil configurations (#101 to #105)</vt:lpstr>
      <vt:lpstr>Coil configurations (#106 to #115)</vt:lpstr>
      <vt:lpstr>Coil #110 to #201 configurations</vt:lpstr>
      <vt:lpstr>Heat treatment history and parameters</vt:lpstr>
      <vt:lpstr>Coil measurement</vt:lpstr>
      <vt:lpstr>Results application</vt:lpstr>
      <vt:lpstr>Magnet mechanical instrumentation</vt:lpstr>
      <vt:lpstr>Shell welding</vt:lpstr>
      <vt:lpstr>Electrical tests</vt:lpstr>
      <vt:lpstr>Magnet assembly &amp; tests</vt:lpstr>
      <vt:lpstr>Model magnet configuration for LS2</vt:lpstr>
      <vt:lpstr>PowerPoint Presentation</vt:lpstr>
      <vt:lpstr>On going R &amp;D</vt:lpstr>
      <vt:lpstr>E-Modulus measurements</vt:lpstr>
      <vt:lpstr>Quench heater development</vt:lpstr>
      <vt:lpstr> Inter-layer quench heater development</vt:lpstr>
      <vt:lpstr>Production plan</vt:lpstr>
      <vt:lpstr>Model magnet configuration for LS3</vt:lpstr>
      <vt:lpstr>The 11T Dipole Plan in the Timeline of HL-LHC</vt:lpstr>
      <vt:lpstr>Summary</vt:lpstr>
      <vt:lpstr>Thank you for your attention !</vt:lpstr>
      <vt:lpstr>Back-up slides</vt:lpstr>
      <vt:lpstr>Coils configuration Summary</vt:lpstr>
      <vt:lpstr>Problem with fan</vt:lpstr>
      <vt:lpstr>PowerPoint Presentation</vt:lpstr>
      <vt:lpstr>Coil geometrical measurements</vt:lpstr>
      <vt:lpstr>Coil geometrical measurements summary</vt:lpstr>
      <vt:lpstr>Coil geometrical measurements summary</vt:lpstr>
      <vt:lpstr>MBHSP105</vt:lpstr>
      <vt:lpstr>PowerPoint Presentation</vt:lpstr>
      <vt:lpstr>Electrical test plan sum-up</vt:lpstr>
      <vt:lpstr>Electrical test results sum-up</vt:lpstr>
      <vt:lpstr>Exception / Additional test</vt:lpstr>
      <vt:lpstr>Collaring</vt:lpstr>
      <vt:lpstr>Magnet assembly workflow</vt:lpstr>
      <vt:lpstr>PowerPoint Presentation</vt:lpstr>
      <vt:lpstr>MBHDP101 assembly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Juan Carlos PEREZ</cp:lastModifiedBy>
  <cp:revision>239</cp:revision>
  <cp:lastPrinted>2016-04-06T09:40:34Z</cp:lastPrinted>
  <dcterms:created xsi:type="dcterms:W3CDTF">2016-02-12T09:02:01Z</dcterms:created>
  <dcterms:modified xsi:type="dcterms:W3CDTF">2016-04-06T09:50:47Z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