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tif" ContentType="image/tiff"/>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76"/>
  </p:notesMasterIdLst>
  <p:sldIdLst>
    <p:sldId id="324" r:id="rId3"/>
    <p:sldId id="326" r:id="rId4"/>
    <p:sldId id="400" r:id="rId5"/>
    <p:sldId id="432" r:id="rId6"/>
    <p:sldId id="329" r:id="rId7"/>
    <p:sldId id="392" r:id="rId8"/>
    <p:sldId id="402" r:id="rId9"/>
    <p:sldId id="404" r:id="rId10"/>
    <p:sldId id="409" r:id="rId11"/>
    <p:sldId id="331" r:id="rId12"/>
    <p:sldId id="406" r:id="rId13"/>
    <p:sldId id="410" r:id="rId14"/>
    <p:sldId id="393" r:id="rId15"/>
    <p:sldId id="338" r:id="rId16"/>
    <p:sldId id="434" r:id="rId17"/>
    <p:sldId id="435" r:id="rId18"/>
    <p:sldId id="397" r:id="rId19"/>
    <p:sldId id="363" r:id="rId20"/>
    <p:sldId id="411" r:id="rId21"/>
    <p:sldId id="343" r:id="rId22"/>
    <p:sldId id="412" r:id="rId23"/>
    <p:sldId id="414" r:id="rId24"/>
    <p:sldId id="344" r:id="rId25"/>
    <p:sldId id="415" r:id="rId26"/>
    <p:sldId id="416" r:id="rId27"/>
    <p:sldId id="418" r:id="rId28"/>
    <p:sldId id="417" r:id="rId29"/>
    <p:sldId id="420" r:id="rId30"/>
    <p:sldId id="425" r:id="rId31"/>
    <p:sldId id="426" r:id="rId32"/>
    <p:sldId id="422" r:id="rId33"/>
    <p:sldId id="427" r:id="rId34"/>
    <p:sldId id="430" r:id="rId35"/>
    <p:sldId id="436" r:id="rId36"/>
    <p:sldId id="339" r:id="rId37"/>
    <p:sldId id="421" r:id="rId38"/>
    <p:sldId id="337" r:id="rId39"/>
    <p:sldId id="312" r:id="rId40"/>
    <p:sldId id="424" r:id="rId41"/>
    <p:sldId id="423" r:id="rId42"/>
    <p:sldId id="362" r:id="rId43"/>
    <p:sldId id="387" r:id="rId44"/>
    <p:sldId id="433" r:id="rId45"/>
    <p:sldId id="361" r:id="rId46"/>
    <p:sldId id="383" r:id="rId47"/>
    <p:sldId id="318" r:id="rId48"/>
    <p:sldId id="403" r:id="rId49"/>
    <p:sldId id="428" r:id="rId50"/>
    <p:sldId id="395" r:id="rId51"/>
    <p:sldId id="429" r:id="rId52"/>
    <p:sldId id="370" r:id="rId53"/>
    <p:sldId id="398" r:id="rId54"/>
    <p:sldId id="407" r:id="rId55"/>
    <p:sldId id="353" r:id="rId56"/>
    <p:sldId id="347" r:id="rId57"/>
    <p:sldId id="431" r:id="rId58"/>
    <p:sldId id="365" r:id="rId59"/>
    <p:sldId id="381" r:id="rId60"/>
    <p:sldId id="386" r:id="rId61"/>
    <p:sldId id="369" r:id="rId62"/>
    <p:sldId id="354" r:id="rId63"/>
    <p:sldId id="385" r:id="rId64"/>
    <p:sldId id="317" r:id="rId65"/>
    <p:sldId id="356" r:id="rId66"/>
    <p:sldId id="319" r:id="rId67"/>
    <p:sldId id="355" r:id="rId68"/>
    <p:sldId id="320" r:id="rId69"/>
    <p:sldId id="322" r:id="rId70"/>
    <p:sldId id="321" r:id="rId71"/>
    <p:sldId id="359" r:id="rId72"/>
    <p:sldId id="360" r:id="rId73"/>
    <p:sldId id="357" r:id="rId74"/>
    <p:sldId id="358" r:id="rId75"/>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78"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FF"/>
    <a:srgbClr val="FF0000"/>
    <a:srgbClr val="006600"/>
    <a:srgbClr val="FF00FF"/>
    <a:srgbClr val="FFC000"/>
    <a:srgbClr val="FF33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80" autoAdjust="0"/>
    <p:restoredTop sz="93648" autoAdjust="0"/>
  </p:normalViewPr>
  <p:slideViewPr>
    <p:cSldViewPr showGuides="1">
      <p:cViewPr varScale="1">
        <p:scale>
          <a:sx n="85" d="100"/>
          <a:sy n="85" d="100"/>
        </p:scale>
        <p:origin x="1842" y="90"/>
      </p:cViewPr>
      <p:guideLst>
        <p:guide orient="horz" pos="247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j\jrysti\Documents\InterlayerHeater_11T\IL_heaters_QHlengthVSdelay_realcase_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05983790585815"/>
          <c:y val="4.1450097576957994E-2"/>
          <c:w val="0.8029988059097023"/>
          <c:h val="0.80579137009466029"/>
        </c:manualLayout>
      </c:layout>
      <c:scatterChart>
        <c:scatterStyle val="lineMarker"/>
        <c:varyColors val="0"/>
        <c:ser>
          <c:idx val="1"/>
          <c:order val="0"/>
          <c:tx>
            <c:v>MBHDP101, 1.9 K</c:v>
          </c:tx>
          <c:spPr>
            <a:ln w="25400" cap="rnd">
              <a:noFill/>
              <a:round/>
            </a:ln>
            <a:effectLst/>
          </c:spPr>
          <c:marker>
            <c:symbol val="circle"/>
            <c:size val="8"/>
            <c:spPr>
              <a:solidFill>
                <a:srgbClr val="0000FF"/>
              </a:solidFill>
              <a:ln w="9525">
                <a:solidFill>
                  <a:srgbClr val="0000FF"/>
                </a:solidFill>
              </a:ln>
              <a:effectLst/>
            </c:spPr>
          </c:marker>
          <c:xVal>
            <c:numRef>
              <c:f>MEQ!$B$2:$B$5</c:f>
              <c:numCache>
                <c:formatCode>General</c:formatCode>
                <c:ptCount val="4"/>
                <c:pt idx="0">
                  <c:v>4</c:v>
                </c:pt>
                <c:pt idx="1">
                  <c:v>6</c:v>
                </c:pt>
                <c:pt idx="2">
                  <c:v>8</c:v>
                </c:pt>
                <c:pt idx="3">
                  <c:v>1</c:v>
                </c:pt>
              </c:numCache>
            </c:numRef>
          </c:xVal>
          <c:yVal>
            <c:numRef>
              <c:f>MEQ!$K$2:$K$5</c:f>
              <c:numCache>
                <c:formatCode>0</c:formatCode>
                <c:ptCount val="4"/>
                <c:pt idx="0">
                  <c:v>30.213305939935946</c:v>
                </c:pt>
                <c:pt idx="1">
                  <c:v>14.804519910568617</c:v>
                </c:pt>
                <c:pt idx="2">
                  <c:v>12.765121759622939</c:v>
                </c:pt>
                <c:pt idx="3">
                  <c:v>38.352099153356036</c:v>
                </c:pt>
              </c:numCache>
            </c:numRef>
          </c:yVal>
          <c:smooth val="0"/>
          <c:extLst>
            <c:ext xmlns:c16="http://schemas.microsoft.com/office/drawing/2014/chart" uri="{C3380CC4-5D6E-409C-BE32-E72D297353CC}">
              <c16:uniqueId val="{00000000-71EE-4DB0-B668-6C7F2F7377A6}"/>
            </c:ext>
          </c:extLst>
        </c:ser>
        <c:ser>
          <c:idx val="2"/>
          <c:order val="1"/>
          <c:tx>
            <c:v>MBHSP02, 4.5 K</c:v>
          </c:tx>
          <c:spPr>
            <a:ln w="25400" cap="rnd">
              <a:noFill/>
              <a:round/>
            </a:ln>
            <a:effectLst/>
          </c:spPr>
          <c:marker>
            <c:symbol val="x"/>
            <c:size val="8"/>
            <c:spPr>
              <a:solidFill>
                <a:srgbClr val="FF0000"/>
              </a:solidFill>
              <a:ln w="9525">
                <a:noFill/>
              </a:ln>
              <a:effectLst/>
            </c:spPr>
          </c:marker>
          <c:xVal>
            <c:numRef>
              <c:f>'Fig11 (2)'!$C$11:$C$16</c:f>
              <c:numCache>
                <c:formatCode>General</c:formatCode>
                <c:ptCount val="6"/>
                <c:pt idx="0">
                  <c:v>0.76</c:v>
                </c:pt>
                <c:pt idx="1">
                  <c:v>2.5</c:v>
                </c:pt>
                <c:pt idx="2">
                  <c:v>5</c:v>
                </c:pt>
                <c:pt idx="3">
                  <c:v>7</c:v>
                </c:pt>
                <c:pt idx="4">
                  <c:v>9</c:v>
                </c:pt>
                <c:pt idx="5">
                  <c:v>10</c:v>
                </c:pt>
              </c:numCache>
            </c:numRef>
          </c:xVal>
          <c:yVal>
            <c:numRef>
              <c:f>'Fig11 (2)'!$D$11:$D$16</c:f>
              <c:numCache>
                <c:formatCode>General</c:formatCode>
                <c:ptCount val="6"/>
                <c:pt idx="0">
                  <c:v>56</c:v>
                </c:pt>
                <c:pt idx="1">
                  <c:v>48</c:v>
                </c:pt>
                <c:pt idx="2">
                  <c:v>37</c:v>
                </c:pt>
                <c:pt idx="3">
                  <c:v>30</c:v>
                </c:pt>
                <c:pt idx="4">
                  <c:v>20</c:v>
                </c:pt>
                <c:pt idx="5">
                  <c:v>17</c:v>
                </c:pt>
              </c:numCache>
            </c:numRef>
          </c:yVal>
          <c:smooth val="0"/>
          <c:extLst>
            <c:ext xmlns:c16="http://schemas.microsoft.com/office/drawing/2014/chart" uri="{C3380CC4-5D6E-409C-BE32-E72D297353CC}">
              <c16:uniqueId val="{00000001-71EE-4DB0-B668-6C7F2F7377A6}"/>
            </c:ext>
          </c:extLst>
        </c:ser>
        <c:ser>
          <c:idx val="0"/>
          <c:order val="2"/>
          <c:tx>
            <c:v>Model</c:v>
          </c:tx>
          <c:spPr>
            <a:ln w="25400" cap="rnd">
              <a:solidFill>
                <a:srgbClr val="0000FF"/>
              </a:solidFill>
              <a:prstDash val="sysDash"/>
              <a:round/>
            </a:ln>
            <a:effectLst/>
          </c:spPr>
          <c:marker>
            <c:symbol val="none"/>
          </c:marker>
          <c:xVal>
            <c:numRef>
              <c:f>MEQ!$AC$6:$AC$9</c:f>
              <c:numCache>
                <c:formatCode>General</c:formatCode>
                <c:ptCount val="4"/>
                <c:pt idx="0">
                  <c:v>1</c:v>
                </c:pt>
                <c:pt idx="1">
                  <c:v>4</c:v>
                </c:pt>
                <c:pt idx="2">
                  <c:v>6</c:v>
                </c:pt>
                <c:pt idx="3">
                  <c:v>8</c:v>
                </c:pt>
              </c:numCache>
            </c:numRef>
          </c:xVal>
          <c:yVal>
            <c:numRef>
              <c:f>MEQ!$Z$6:$Z$9</c:f>
              <c:numCache>
                <c:formatCode>General</c:formatCode>
                <c:ptCount val="4"/>
                <c:pt idx="0">
                  <c:v>36.028279654359785</c:v>
                </c:pt>
                <c:pt idx="1">
                  <c:v>31.866849960722707</c:v>
                </c:pt>
                <c:pt idx="2">
                  <c:v>25.019638648860962</c:v>
                </c:pt>
                <c:pt idx="3">
                  <c:v>20.265907305577379</c:v>
                </c:pt>
              </c:numCache>
            </c:numRef>
          </c:yVal>
          <c:smooth val="0"/>
          <c:extLst>
            <c:ext xmlns:c16="http://schemas.microsoft.com/office/drawing/2014/chart" uri="{C3380CC4-5D6E-409C-BE32-E72D297353CC}">
              <c16:uniqueId val="{00000002-71EE-4DB0-B668-6C7F2F7377A6}"/>
            </c:ext>
          </c:extLst>
        </c:ser>
        <c:ser>
          <c:idx val="3"/>
          <c:order val="3"/>
          <c:spPr>
            <a:ln w="25400" cap="rnd">
              <a:solidFill>
                <a:srgbClr val="FF0000"/>
              </a:solidFill>
              <a:prstDash val="sysDash"/>
              <a:round/>
            </a:ln>
            <a:effectLst/>
          </c:spPr>
          <c:marker>
            <c:symbol val="none"/>
          </c:marker>
          <c:xVal>
            <c:numRef>
              <c:f>'Fig11 (2)'!$C$3:$C$7</c:f>
              <c:numCache>
                <c:formatCode>General</c:formatCode>
                <c:ptCount val="5"/>
                <c:pt idx="0">
                  <c:v>10</c:v>
                </c:pt>
                <c:pt idx="1">
                  <c:v>9</c:v>
                </c:pt>
                <c:pt idx="2">
                  <c:v>7</c:v>
                </c:pt>
                <c:pt idx="3">
                  <c:v>5</c:v>
                </c:pt>
                <c:pt idx="4">
                  <c:v>3</c:v>
                </c:pt>
              </c:numCache>
            </c:numRef>
          </c:xVal>
          <c:yVal>
            <c:numRef>
              <c:f>'Fig11 (2)'!$E$3:$E$7</c:f>
              <c:numCache>
                <c:formatCode>General</c:formatCode>
                <c:ptCount val="5"/>
                <c:pt idx="0">
                  <c:v>19.787234042553191</c:v>
                </c:pt>
                <c:pt idx="1">
                  <c:v>22.340425531914892</c:v>
                </c:pt>
                <c:pt idx="2">
                  <c:v>30</c:v>
                </c:pt>
                <c:pt idx="3">
                  <c:v>41.48936170212766</c:v>
                </c:pt>
                <c:pt idx="4">
                  <c:v>49.148936170212764</c:v>
                </c:pt>
              </c:numCache>
            </c:numRef>
          </c:yVal>
          <c:smooth val="0"/>
          <c:extLst>
            <c:ext xmlns:c16="http://schemas.microsoft.com/office/drawing/2014/chart" uri="{C3380CC4-5D6E-409C-BE32-E72D297353CC}">
              <c16:uniqueId val="{00000003-71EE-4DB0-B668-6C7F2F7377A6}"/>
            </c:ext>
          </c:extLst>
        </c:ser>
        <c:dLbls>
          <c:showLegendKey val="0"/>
          <c:showVal val="0"/>
          <c:showCatName val="0"/>
          <c:showSerName val="0"/>
          <c:showPercent val="0"/>
          <c:showBubbleSize val="0"/>
        </c:dLbls>
        <c:axId val="366912576"/>
        <c:axId val="366912968"/>
      </c:scatterChart>
      <c:valAx>
        <c:axId val="366912576"/>
        <c:scaling>
          <c:orientation val="minMax"/>
          <c:max val="12"/>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sz="1600"/>
                  <a:t>Magnet  current</a:t>
                </a:r>
                <a:r>
                  <a:rPr lang="en-GB" sz="1600" baseline="0"/>
                  <a:t> </a:t>
                </a:r>
                <a:r>
                  <a:rPr lang="en-GB" sz="1600"/>
                  <a:t>(kA)</a:t>
                </a:r>
              </a:p>
            </c:rich>
          </c:tx>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66912968"/>
        <c:crosses val="autoZero"/>
        <c:crossBetween val="midCat"/>
        <c:majorUnit val="2"/>
      </c:valAx>
      <c:valAx>
        <c:axId val="3669129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sz="1600"/>
                  <a:t>Min.</a:t>
                </a:r>
                <a:r>
                  <a:rPr lang="en-GB" sz="1600" baseline="0"/>
                  <a:t> average QH power density  (W/cm2)</a:t>
                </a:r>
                <a:endParaRPr lang="en-GB" sz="1600"/>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66912576"/>
        <c:crosses val="autoZero"/>
        <c:crossBetween val="midCat"/>
      </c:valAx>
      <c:spPr>
        <a:noFill/>
        <a:ln>
          <a:noFill/>
        </a:ln>
        <a:effectLst/>
      </c:spPr>
    </c:plotArea>
    <c:legend>
      <c:legendPos val="r"/>
      <c:legendEntry>
        <c:idx val="3"/>
        <c:delete val="1"/>
      </c:legendEntry>
      <c:layout>
        <c:manualLayout>
          <c:xMode val="edge"/>
          <c:yMode val="edge"/>
          <c:x val="0.47384170830447214"/>
          <c:y val="3.3375703896892546E-2"/>
          <c:w val="0.48067859846262884"/>
          <c:h val="0.24633692803029975"/>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546180452968497"/>
          <c:y val="3.7716053999022135E-2"/>
          <c:w val="0.53475597245970974"/>
          <c:h val="0.8100368980178958"/>
        </c:manualLayout>
      </c:layout>
      <c:scatterChart>
        <c:scatterStyle val="lineMarker"/>
        <c:varyColors val="0"/>
        <c:ser>
          <c:idx val="4"/>
          <c:order val="0"/>
          <c:tx>
            <c:strRef>
              <c:f>Measurements!$D$69</c:f>
              <c:strCache>
                <c:ptCount val="1"/>
                <c:pt idx="0">
                  <c:v>Meas. Low field</c:v>
                </c:pt>
              </c:strCache>
            </c:strRef>
          </c:tx>
          <c:spPr>
            <a:ln w="19050" cap="rnd">
              <a:noFill/>
              <a:round/>
            </a:ln>
            <a:effectLst/>
          </c:spPr>
          <c:marker>
            <c:symbol val="square"/>
            <c:size val="5"/>
            <c:spPr>
              <a:solidFill>
                <a:srgbClr val="FF0000"/>
              </a:solidFill>
              <a:ln w="9525">
                <a:noFill/>
              </a:ln>
              <a:effectLst/>
            </c:spPr>
          </c:marker>
          <c:trendline>
            <c:spPr>
              <a:ln w="19050" cap="rnd">
                <a:solidFill>
                  <a:srgbClr val="FF0000"/>
                </a:solidFill>
                <a:prstDash val="sysDot"/>
              </a:ln>
              <a:effectLst/>
            </c:spPr>
            <c:trendlineType val="linear"/>
            <c:dispRSqr val="0"/>
            <c:dispEq val="1"/>
            <c:trendlineLbl>
              <c:layout>
                <c:manualLayout>
                  <c:x val="2.4166607804399894E-2"/>
                  <c:y val="7.1537620297462814E-2"/>
                </c:manualLayout>
              </c:layout>
              <c:numFmt formatCode="General" sourceLinked="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rendlineLbl>
          </c:trendline>
          <c:xVal>
            <c:numRef>
              <c:f>Measurements!$C$70:$C$75</c:f>
              <c:numCache>
                <c:formatCode>General</c:formatCode>
                <c:ptCount val="6"/>
                <c:pt idx="0">
                  <c:v>10</c:v>
                </c:pt>
                <c:pt idx="1">
                  <c:v>20</c:v>
                </c:pt>
                <c:pt idx="2">
                  <c:v>50</c:v>
                </c:pt>
                <c:pt idx="3">
                  <c:v>100</c:v>
                </c:pt>
                <c:pt idx="4">
                  <c:v>150</c:v>
                </c:pt>
                <c:pt idx="5">
                  <c:v>200</c:v>
                </c:pt>
              </c:numCache>
            </c:numRef>
          </c:xVal>
          <c:yVal>
            <c:numRef>
              <c:f>Measurements!$D$70:$D$75</c:f>
              <c:numCache>
                <c:formatCode>General</c:formatCode>
                <c:ptCount val="6"/>
                <c:pt idx="0">
                  <c:v>3896.8788964368932</c:v>
                </c:pt>
                <c:pt idx="1">
                  <c:v>3858.7230242335118</c:v>
                </c:pt>
                <c:pt idx="2">
                  <c:v>3869.7280091646867</c:v>
                </c:pt>
                <c:pt idx="3">
                  <c:v>3974.2089653728253</c:v>
                </c:pt>
                <c:pt idx="4">
                  <c:v>4013.2577184423453</c:v>
                </c:pt>
                <c:pt idx="5">
                  <c:v>4017.5926925840649</c:v>
                </c:pt>
              </c:numCache>
            </c:numRef>
          </c:yVal>
          <c:smooth val="0"/>
          <c:extLst>
            <c:ext xmlns:c16="http://schemas.microsoft.com/office/drawing/2014/chart" uri="{C3380CC4-5D6E-409C-BE32-E72D297353CC}">
              <c16:uniqueId val="{00000000-EF83-4B3F-B8D4-21D040B26C1E}"/>
            </c:ext>
          </c:extLst>
        </c:ser>
        <c:ser>
          <c:idx val="5"/>
          <c:order val="1"/>
          <c:tx>
            <c:strRef>
              <c:f>Measurements!$E$69</c:f>
              <c:strCache>
                <c:ptCount val="1"/>
                <c:pt idx="0">
                  <c:v>Meas. Hig Field</c:v>
                </c:pt>
              </c:strCache>
            </c:strRef>
          </c:tx>
          <c:spPr>
            <a:ln w="19050" cap="rnd">
              <a:noFill/>
              <a:round/>
            </a:ln>
            <a:effectLst/>
          </c:spPr>
          <c:marker>
            <c:symbol val="triangle"/>
            <c:size val="7"/>
            <c:spPr>
              <a:solidFill>
                <a:srgbClr val="002060"/>
              </a:solidFill>
              <a:ln w="9525">
                <a:noFill/>
              </a:ln>
              <a:effectLst/>
            </c:spPr>
          </c:marker>
          <c:trendline>
            <c:spPr>
              <a:ln w="19050" cap="rnd">
                <a:solidFill>
                  <a:schemeClr val="tx2"/>
                </a:solidFill>
                <a:prstDash val="sysDot"/>
              </a:ln>
              <a:effectLst/>
            </c:spPr>
            <c:trendlineType val="linear"/>
            <c:dispRSqr val="0"/>
            <c:dispEq val="1"/>
            <c:trendlineLbl>
              <c:layout>
                <c:manualLayout>
                  <c:x val="2.4893538743143991E-2"/>
                  <c:y val="9.3129556722076401E-2"/>
                </c:manualLayout>
              </c:layout>
              <c:numFmt formatCode="General" sourceLinked="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rendlineLbl>
          </c:trendline>
          <c:xVal>
            <c:numRef>
              <c:f>Measurements!$C$70:$C$75</c:f>
              <c:numCache>
                <c:formatCode>General</c:formatCode>
                <c:ptCount val="6"/>
                <c:pt idx="0">
                  <c:v>10</c:v>
                </c:pt>
                <c:pt idx="1">
                  <c:v>20</c:v>
                </c:pt>
                <c:pt idx="2">
                  <c:v>50</c:v>
                </c:pt>
                <c:pt idx="3">
                  <c:v>100</c:v>
                </c:pt>
                <c:pt idx="4">
                  <c:v>150</c:v>
                </c:pt>
                <c:pt idx="5">
                  <c:v>200</c:v>
                </c:pt>
              </c:numCache>
            </c:numRef>
          </c:xVal>
          <c:yVal>
            <c:numRef>
              <c:f>Measurements!$E$70:$E$75</c:f>
              <c:numCache>
                <c:formatCode>General</c:formatCode>
                <c:ptCount val="6"/>
                <c:pt idx="0">
                  <c:v>2282.1203394248555</c:v>
                </c:pt>
                <c:pt idx="1">
                  <c:v>2232.3719011571702</c:v>
                </c:pt>
                <c:pt idx="2">
                  <c:v>2282.1185295571458</c:v>
                </c:pt>
                <c:pt idx="3">
                  <c:v>2335.2496434733475</c:v>
                </c:pt>
                <c:pt idx="4">
                  <c:v>2418.759078256744</c:v>
                </c:pt>
                <c:pt idx="5">
                  <c:v>2501.7372256381241</c:v>
                </c:pt>
              </c:numCache>
            </c:numRef>
          </c:yVal>
          <c:smooth val="0"/>
          <c:extLst>
            <c:ext xmlns:c16="http://schemas.microsoft.com/office/drawing/2014/chart" uri="{C3380CC4-5D6E-409C-BE32-E72D297353CC}">
              <c16:uniqueId val="{00000001-EF83-4B3F-B8D4-21D040B26C1E}"/>
            </c:ext>
          </c:extLst>
        </c:ser>
        <c:dLbls>
          <c:showLegendKey val="0"/>
          <c:showVal val="0"/>
          <c:showCatName val="0"/>
          <c:showSerName val="0"/>
          <c:showPercent val="0"/>
          <c:showBubbleSize val="0"/>
        </c:dLbls>
        <c:axId val="539441904"/>
        <c:axId val="539442296"/>
      </c:scatterChart>
      <c:valAx>
        <c:axId val="539441904"/>
        <c:scaling>
          <c:orientation val="minMax"/>
          <c:max val="2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Current Ramp-Rate (A/s)</a:t>
                </a:r>
              </a:p>
            </c:rich>
          </c:tx>
          <c:layout>
            <c:manualLayout>
              <c:xMode val="edge"/>
              <c:yMode val="edge"/>
              <c:x val="0.35540770261662641"/>
              <c:y val="0.91639644027405032"/>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39442296"/>
        <c:crosses val="autoZero"/>
        <c:crossBetween val="midCat"/>
      </c:valAx>
      <c:valAx>
        <c:axId val="5394422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Loss (J/cycle)</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539441904"/>
        <c:crosses val="autoZero"/>
        <c:crossBetween val="midCat"/>
      </c:valAx>
      <c:spPr>
        <a:noFill/>
        <a:ln>
          <a:noFill/>
        </a:ln>
        <a:effectLst/>
      </c:spPr>
    </c:plotArea>
    <c:legend>
      <c:legendPos val="r"/>
      <c:layout>
        <c:manualLayout>
          <c:xMode val="edge"/>
          <c:yMode val="edge"/>
          <c:x val="0.66722223677838488"/>
          <c:y val="0.26173534393261144"/>
          <c:w val="0.33277778372601852"/>
          <c:h val="0.47652907666851979"/>
        </c:manualLayout>
      </c:layout>
      <c:overlay val="0"/>
      <c:spPr>
        <a:solidFill>
          <a:srgbClr val="FFFFFF"/>
        </a:solid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400">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lgn="ctr">
              <a:defRPr/>
            </a:pPr>
            <a:r>
              <a:rPr lang="en-US"/>
              <a:t>Quench onset at 11.85 kA</a:t>
            </a:r>
          </a:p>
        </c:rich>
      </c:tx>
      <c:layout>
        <c:manualLayout>
          <c:xMode val="edge"/>
          <c:yMode val="edge"/>
          <c:x val="0.32685902703705899"/>
          <c:y val="3.1493510483110797E-2"/>
        </c:manualLayout>
      </c:layout>
      <c:overlay val="0"/>
      <c:spPr>
        <a:noFill/>
        <a:ln>
          <a:noFill/>
        </a:ln>
        <a:effectLst/>
      </c:spPr>
    </c:title>
    <c:autoTitleDeleted val="0"/>
    <c:plotArea>
      <c:layout/>
      <c:scatterChart>
        <c:scatterStyle val="smoothMarker"/>
        <c:varyColors val="0"/>
        <c:ser>
          <c:idx val="4"/>
          <c:order val="0"/>
          <c:spPr>
            <a:ln w="38100" cap="rnd" cmpd="sng">
              <a:solidFill>
                <a:srgbClr val="FF0000"/>
              </a:solidFill>
              <a:prstDash val="sysDash"/>
              <a:round/>
            </a:ln>
            <a:effectLst/>
          </c:spPr>
          <c:marker>
            <c:symbol val="circle"/>
            <c:size val="5"/>
            <c:spPr>
              <a:noFill/>
              <a:ln w="38100" cmpd="sng">
                <a:noFill/>
                <a:prstDash val="sysDash"/>
              </a:ln>
              <a:effectLst/>
            </c:spPr>
          </c:marker>
          <c:xVal>
            <c:numRef>
              <c:f>'Compare coverage'!$B$6:$B$12</c:f>
              <c:numCache>
                <c:formatCode>0</c:formatCode>
                <c:ptCount val="7"/>
                <c:pt idx="0">
                  <c:v>20</c:v>
                </c:pt>
                <c:pt idx="1">
                  <c:v>40</c:v>
                </c:pt>
                <c:pt idx="2">
                  <c:v>60</c:v>
                </c:pt>
                <c:pt idx="3">
                  <c:v>80</c:v>
                </c:pt>
                <c:pt idx="4">
                  <c:v>100</c:v>
                </c:pt>
                <c:pt idx="5">
                  <c:v>120</c:v>
                </c:pt>
                <c:pt idx="6">
                  <c:v>140</c:v>
                </c:pt>
              </c:numCache>
            </c:numRef>
          </c:xVal>
          <c:yVal>
            <c:numRef>
              <c:f>'Compare coverage'!$D$19:$D$25</c:f>
              <c:numCache>
                <c:formatCode>General</c:formatCode>
                <c:ptCount val="7"/>
                <c:pt idx="0">
                  <c:v>1.6223000000000001E-2</c:v>
                </c:pt>
                <c:pt idx="1">
                  <c:v>1.4317E-2</c:v>
                </c:pt>
                <c:pt idx="2">
                  <c:v>1.34E-2</c:v>
                </c:pt>
                <c:pt idx="3">
                  <c:v>1.2848999999999999E-2</c:v>
                </c:pt>
                <c:pt idx="4">
                  <c:v>1.2484E-2</c:v>
                </c:pt>
                <c:pt idx="5">
                  <c:v>1.2255E-2</c:v>
                </c:pt>
                <c:pt idx="6">
                  <c:v>1.2017E-2</c:v>
                </c:pt>
              </c:numCache>
            </c:numRef>
          </c:yVal>
          <c:smooth val="1"/>
          <c:extLst>
            <c:ext xmlns:c16="http://schemas.microsoft.com/office/drawing/2014/chart" uri="{C3380CC4-5D6E-409C-BE32-E72D297353CC}">
              <c16:uniqueId val="{00000000-D1EB-46BC-A7DC-F374F7CB701F}"/>
            </c:ext>
          </c:extLst>
        </c:ser>
        <c:dLbls>
          <c:showLegendKey val="0"/>
          <c:showVal val="0"/>
          <c:showCatName val="0"/>
          <c:showSerName val="0"/>
          <c:showPercent val="0"/>
          <c:showBubbleSize val="0"/>
        </c:dLbls>
        <c:axId val="328587992"/>
        <c:axId val="328588384"/>
      </c:scatterChart>
      <c:valAx>
        <c:axId val="328587992"/>
        <c:scaling>
          <c:orientation val="minMax"/>
          <c:max val="140"/>
          <c:min val="20"/>
        </c:scaling>
        <c:delete val="0"/>
        <c:axPos val="b"/>
        <c:majorGridlines>
          <c:spPr>
            <a:ln w="9525" cap="flat" cmpd="sng" algn="ctr">
              <a:solidFill>
                <a:srgbClr val="0C377B"/>
              </a:solidFill>
              <a:round/>
            </a:ln>
            <a:effectLst/>
          </c:spPr>
        </c:majorGridlines>
        <c:title>
          <c:tx>
            <c:rich>
              <a:bodyPr rot="0" vert="horz"/>
              <a:lstStyle/>
              <a:p>
                <a:pPr>
                  <a:defRPr/>
                </a:pPr>
                <a:r>
                  <a:rPr lang="en-US" dirty="0" err="1"/>
                  <a:t>P</a:t>
                </a:r>
                <a:r>
                  <a:rPr lang="en-US" baseline="-25000" dirty="0" err="1"/>
                  <a:t>d</a:t>
                </a:r>
                <a:r>
                  <a:rPr lang="en-US" dirty="0"/>
                  <a:t> (W/cm</a:t>
                </a:r>
                <a:r>
                  <a:rPr lang="en-US" baseline="30000" dirty="0"/>
                  <a:t>2</a:t>
                </a:r>
                <a:r>
                  <a:rPr lang="en-US" dirty="0"/>
                  <a:t>)</a:t>
                </a:r>
              </a:p>
            </c:rich>
          </c:tx>
          <c:overlay val="0"/>
          <c:spPr>
            <a:noFill/>
            <a:ln>
              <a:noFill/>
            </a:ln>
            <a:effectLst/>
          </c:sp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28588384"/>
        <c:crosses val="autoZero"/>
        <c:crossBetween val="midCat"/>
      </c:valAx>
      <c:valAx>
        <c:axId val="328588384"/>
        <c:scaling>
          <c:orientation val="minMax"/>
          <c:min val="0.01"/>
        </c:scaling>
        <c:delete val="0"/>
        <c:axPos val="l"/>
        <c:majorGridlines>
          <c:spPr>
            <a:ln w="9525" cap="flat" cmpd="sng" algn="ctr">
              <a:solidFill>
                <a:schemeClr val="tx1"/>
              </a:solidFill>
              <a:round/>
            </a:ln>
            <a:effectLst/>
          </c:spPr>
        </c:majorGridlines>
        <c:title>
          <c:tx>
            <c:rich>
              <a:bodyPr rot="-5400000" vert="horz"/>
              <a:lstStyle/>
              <a:p>
                <a:pPr>
                  <a:defRPr/>
                </a:pPr>
                <a:r>
                  <a:rPr lang="en-US"/>
                  <a:t>Quench heater delay (s)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28587992"/>
        <c:crosses val="autoZero"/>
        <c:crossBetween val="midCat"/>
      </c:valAx>
      <c:spPr>
        <a:noFill/>
        <a:ln>
          <a:solidFill>
            <a:schemeClr val="tx1"/>
          </a:solidFill>
        </a:ln>
        <a:effectLst/>
      </c:spPr>
    </c:plotArea>
    <c:plotVisOnly val="1"/>
    <c:dispBlanksAs val="gap"/>
    <c:showDLblsOverMax val="0"/>
  </c:chart>
  <c:spPr>
    <a:solidFill>
      <a:srgbClr val="FFFFFF"/>
    </a:solidFill>
    <a:ln>
      <a:noFill/>
    </a:ln>
    <a:effectLst/>
  </c:spPr>
  <c:txPr>
    <a:bodyPr/>
    <a:lstStyle/>
    <a:p>
      <a:pPr>
        <a:defRPr sz="1100">
          <a:latin typeface="Times New Roman"/>
          <a:cs typeface="Times New Roman"/>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850443" y="0"/>
            <a:ext cx="2945659" cy="493633"/>
          </a:xfrm>
          <a:prstGeom prst="rect">
            <a:avLst/>
          </a:prstGeom>
        </p:spPr>
        <p:txBody>
          <a:bodyPr vert="horz" lIns="90727" tIns="45363" rIns="90727" bIns="45363" rtlCol="0"/>
          <a:lstStyle>
            <a:lvl1pPr algn="r">
              <a:defRPr sz="1200"/>
            </a:lvl1pPr>
          </a:lstStyle>
          <a:p>
            <a:fld id="{468FE3D2-F052-4A4F-8FE1-EB6D804097CF}" type="datetimeFigureOut">
              <a:rPr lang="en-GB" smtClean="0"/>
              <a:t>06/04/2016</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79768" y="4689516"/>
            <a:ext cx="5438140" cy="4442698"/>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945659" cy="493633"/>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3633"/>
          </a:xfrm>
          <a:prstGeom prst="rect">
            <a:avLst/>
          </a:prstGeom>
        </p:spPr>
        <p:txBody>
          <a:bodyPr vert="horz" lIns="90727" tIns="45363" rIns="90727" bIns="45363" rtlCol="0" anchor="b"/>
          <a:lstStyle>
            <a:lvl1pPr algn="r">
              <a:defRPr sz="1200"/>
            </a:lvl1pPr>
          </a:lstStyle>
          <a:p>
            <a:fld id="{56D2EA49-7B9F-4384-AE5B-D6DF86E091C6}" type="slidenum">
              <a:rPr lang="en-GB" smtClean="0"/>
              <a:t>‹#›</a:t>
            </a:fld>
            <a:endParaRPr lang="en-GB"/>
          </a:p>
        </p:txBody>
      </p:sp>
    </p:spTree>
    <p:extLst>
      <p:ext uri="{BB962C8B-B14F-4D97-AF65-F5344CB8AC3E}">
        <p14:creationId xmlns:p14="http://schemas.microsoft.com/office/powerpoint/2010/main" val="2886890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65</a:t>
            </a:fld>
            <a:endParaRPr lang="en-GB"/>
          </a:p>
        </p:txBody>
      </p:sp>
    </p:spTree>
    <p:extLst>
      <p:ext uri="{BB962C8B-B14F-4D97-AF65-F5344CB8AC3E}">
        <p14:creationId xmlns:p14="http://schemas.microsoft.com/office/powerpoint/2010/main" val="18083644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43831625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18430962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17256888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278688367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8117836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97028811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60521635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20216821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9415838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9871651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8494967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1099392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0877635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1498152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1145308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8641017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1635727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65818921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33395899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27384"/>
            <a:ext cx="9144000" cy="720080"/>
          </a:xfrm>
          <a:solidFill>
            <a:schemeClr val="tx1"/>
          </a:solidFill>
        </p:spPr>
        <p:txBody>
          <a:bodyPr/>
          <a:lstStyle>
            <a:lvl1pPr algn="l">
              <a:defRPr>
                <a:solidFill>
                  <a:schemeClr val="bg1"/>
                </a:solidFill>
                <a:latin typeface="Times New Roman" panose="02020603050405020304" pitchFamily="18" charset="0"/>
                <a:cs typeface="Times New Roman" panose="02020603050405020304" pitchFamily="18" charset="0"/>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a:buClr>
                <a:schemeClr val="tx1"/>
              </a:buClr>
              <a:defRPr>
                <a:latin typeface="Times New Roman" panose="02020603050405020304" pitchFamily="18" charset="0"/>
                <a:cs typeface="Times New Roman" panose="02020603050405020304" pitchFamily="18" charset="0"/>
              </a:defRPr>
            </a:lvl1pPr>
            <a:lvl2pPr>
              <a:buClr>
                <a:schemeClr val="tx1"/>
              </a:buClr>
              <a:defRPr>
                <a:latin typeface="Times New Roman" panose="02020603050405020304" pitchFamily="18" charset="0"/>
                <a:cs typeface="Times New Roman" panose="02020603050405020304" pitchFamily="18" charset="0"/>
              </a:defRPr>
            </a:lvl2pPr>
            <a:lvl3pPr>
              <a:buClr>
                <a:schemeClr val="tx1"/>
              </a:buClr>
              <a:defRPr>
                <a:latin typeface="Times New Roman" panose="02020603050405020304" pitchFamily="18" charset="0"/>
                <a:cs typeface="Times New Roman" panose="02020603050405020304" pitchFamily="18" charset="0"/>
              </a:defRPr>
            </a:lvl3pPr>
            <a:lvl4pPr>
              <a:buClr>
                <a:schemeClr val="tx1"/>
              </a:buClr>
              <a:defRPr>
                <a:latin typeface="Times New Roman" panose="02020603050405020304" pitchFamily="18" charset="0"/>
                <a:cs typeface="Times New Roman" panose="02020603050405020304" pitchFamily="18" charset="0"/>
              </a:defRPr>
            </a:lvl4pPr>
            <a:lvl5pPr>
              <a:buClr>
                <a:schemeClr val="tx1"/>
              </a:buClr>
              <a:defRPr>
                <a:latin typeface="Times New Roman" panose="02020603050405020304" pitchFamily="18" charset="0"/>
                <a:cs typeface="Times New Roman" panose="02020603050405020304" pitchFamily="18"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a:t>
            </a:r>
            <a:r>
              <a:rPr lang="en-US" dirty="0" err="1" smtClean="0"/>
              <a:t>levelt</a:t>
            </a:r>
            <a:endParaRPr kumimoji="0" lang="en-US" dirty="0"/>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
        <p:nvSpPr>
          <p:cNvPr id="7" name="TextBox 6"/>
          <p:cNvSpPr txBox="1"/>
          <p:nvPr userDrawn="1"/>
        </p:nvSpPr>
        <p:spPr>
          <a:xfrm>
            <a:off x="3563888" y="6496644"/>
            <a:ext cx="1963999" cy="261610"/>
          </a:xfrm>
          <a:prstGeom prst="rect">
            <a:avLst/>
          </a:prstGeom>
          <a:noFill/>
        </p:spPr>
        <p:txBody>
          <a:bodyPr wrap="none" rtlCol="0">
            <a:spAutoFit/>
          </a:bodyPr>
          <a:lstStyle/>
          <a:p>
            <a:r>
              <a:rPr lang="en-GB" sz="1100" dirty="0">
                <a:solidFill>
                  <a:srgbClr val="0C377B"/>
                </a:solidFill>
              </a:rPr>
              <a:t>Susana Izquierdo Bermudez</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6206507"/>
            <a:ext cx="1451582" cy="678877"/>
          </a:xfrm>
          <a:prstGeom prst="rect">
            <a:avLst/>
          </a:prstGeom>
        </p:spPr>
      </p:pic>
    </p:spTree>
    <p:extLst>
      <p:ext uri="{BB962C8B-B14F-4D97-AF65-F5344CB8AC3E}">
        <p14:creationId xmlns:p14="http://schemas.microsoft.com/office/powerpoint/2010/main" val="29445476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Times New Roman" panose="02020603050405020304" pitchFamily="18" charset="0"/>
                <a:ea typeface="+mj-ea"/>
                <a:cs typeface="Times New Roman" panose="02020603050405020304" pitchFamily="18" charset="0"/>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latin typeface="Times New Roman" panose="02020603050405020304" pitchFamily="18" charset="0"/>
                <a:cs typeface="Times New Roman" panose="02020603050405020304" pitchFamily="18"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8275201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1436942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36464486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Slide Number Placeholder 5"/>
          <p:cNvSpPr>
            <a:spLocks noGrp="1"/>
          </p:cNvSpPr>
          <p:nvPr>
            <p:ph type="sldNum" sz="quarter" idx="12"/>
          </p:nvPr>
        </p:nvSpPr>
        <p:spPr>
          <a:xfrm>
            <a:off x="8460432" y="630932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41759760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1001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40857586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6.emf"/><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Slide Number Placeholder 5"/>
          <p:cNvSpPr>
            <a:spLocks noGrp="1"/>
          </p:cNvSpPr>
          <p:nvPr>
            <p:ph type="sldNum" sz="quarter" idx="4"/>
          </p:nvPr>
        </p:nvSpPr>
        <p:spPr>
          <a:xfrm>
            <a:off x="8172400" y="6356350"/>
            <a:ext cx="514400" cy="385018"/>
          </a:xfrm>
          <a:prstGeom prst="rect">
            <a:avLst/>
          </a:prstGeom>
        </p:spPr>
        <p:txBody>
          <a:bodyPr/>
          <a:lstStyle/>
          <a:p>
            <a:fld id="{91FE0CF9-301C-4DC2-9DD4-D8FCF2197C95}" type="slidenum">
              <a:rPr lang="en-GB">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1170670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Document reference</a:t>
            </a:r>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39273120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477759/session/1/contribution/30" TargetMode="External"/><Relationship Id="rId2" Type="http://schemas.openxmlformats.org/officeDocument/2006/relationships/image" Target="../media/image17.emf"/><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3.xml"/><Relationship Id="rId5" Type="http://schemas.openxmlformats.org/officeDocument/2006/relationships/image" Target="../media/image39.emf"/><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52.png"/><Relationship Id="rId4" Type="http://schemas.openxmlformats.org/officeDocument/2006/relationships/image" Target="../media/image51.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emf"/><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png"/><Relationship Id="rId1" Type="http://schemas.openxmlformats.org/officeDocument/2006/relationships/slideLayout" Target="../slideLayouts/slideLayout3.xml"/><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twiki.cern.ch/twiki/bin/view/MP3/QuenchHeaterIssues" TargetMode="External"/><Relationship Id="rId2" Type="http://schemas.openxmlformats.org/officeDocument/2006/relationships/hyperlink" Target="https://twiki.cern.ch/twiki/pub/MP3/MAINDIPOLE/MB_quench_heater_failures.ppt" TargetMode="External"/><Relationship Id="rId1" Type="http://schemas.openxmlformats.org/officeDocument/2006/relationships/slideLayout" Target="../slideLayouts/slideLayout3.xml"/><Relationship Id="rId5" Type="http://schemas.openxmlformats.org/officeDocument/2006/relationships/image" Target="../media/image68.gif"/><Relationship Id="rId4" Type="http://schemas.openxmlformats.org/officeDocument/2006/relationships/hyperlink" Target="https://edms.cern.ch/document/88944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twiki.cern.ch/twiki/pub/MP3/General_Info_13kA/main_dipole.pdf" TargetMode="External"/><Relationship Id="rId2" Type="http://schemas.openxmlformats.org/officeDocument/2006/relationships/image" Target="../media/image69.png"/><Relationship Id="rId1" Type="http://schemas.openxmlformats.org/officeDocument/2006/relationships/slideLayout" Target="../slideLayouts/slideLayout3.xml"/><Relationship Id="rId4" Type="http://schemas.openxmlformats.org/officeDocument/2006/relationships/image" Target="../media/image70.emf"/></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5" Type="http://schemas.openxmlformats.org/officeDocument/2006/relationships/image" Target="../media/image75.png"/><Relationship Id="rId4" Type="http://schemas.openxmlformats.org/officeDocument/2006/relationships/chart" Target="../charts/char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https://indico.cern.ch/event/400665/overview" TargetMode="External"/><Relationship Id="rId2" Type="http://schemas.openxmlformats.org/officeDocument/2006/relationships/hyperlink" Target="https://edms.cern.ch/document/1578493/1" TargetMode="External"/><Relationship Id="rId1" Type="http://schemas.openxmlformats.org/officeDocument/2006/relationships/slideLayout" Target="../slideLayouts/slideLayout3.xml"/><Relationship Id="rId6" Type="http://schemas.openxmlformats.org/officeDocument/2006/relationships/hyperlink" Target="https://indico.cern.ch/event/434223/" TargetMode="External"/><Relationship Id="rId5" Type="http://schemas.openxmlformats.org/officeDocument/2006/relationships/hyperlink" Target="http://indico.cern.ch/event/407058/" TargetMode="External"/><Relationship Id="rId4" Type="http://schemas.openxmlformats.org/officeDocument/2006/relationships/hyperlink" Target="http://indico.cern.ch/event/365072/"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4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86.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85.png"/><Relationship Id="rId5" Type="http://schemas.openxmlformats.org/officeDocument/2006/relationships/image" Target="../media/image78.png"/><Relationship Id="rId4" Type="http://schemas.openxmlformats.org/officeDocument/2006/relationships/image" Target="../media/image84.wmf"/></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5" Type="http://schemas.openxmlformats.org/officeDocument/2006/relationships/image" Target="../media/image90.png"/><Relationship Id="rId4" Type="http://schemas.openxmlformats.org/officeDocument/2006/relationships/image" Target="../media/image89.png"/></Relationships>
</file>

<file path=ppt/slides/_rels/slide5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xml"/><Relationship Id="rId4" Type="http://schemas.openxmlformats.org/officeDocument/2006/relationships/image" Target="../media/image93.png"/></Relationships>
</file>

<file path=ppt/slides/_rels/slide5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image" Target="../media/image98.emf"/><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2" Type="http://schemas.openxmlformats.org/officeDocument/2006/relationships/image" Target="../media/image103.tif"/><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0.xml"/><Relationship Id="rId4" Type="http://schemas.openxmlformats.org/officeDocument/2006/relationships/image" Target="../media/image10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07.emf"/><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109.emf"/><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tiff"/><Relationship Id="rId1" Type="http://schemas.openxmlformats.org/officeDocument/2006/relationships/slideLayout" Target="../slideLayouts/slideLayout3.xml"/><Relationship Id="rId6" Type="http://schemas.openxmlformats.org/officeDocument/2006/relationships/image" Target="../media/image115.emf"/><Relationship Id="rId5" Type="http://schemas.openxmlformats.org/officeDocument/2006/relationships/image" Target="../media/image114.png"/><Relationship Id="rId4" Type="http://schemas.openxmlformats.org/officeDocument/2006/relationships/image" Target="../media/image113.png"/></Relationships>
</file>

<file path=ppt/slides/_rels/slide73.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6.tif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500" dirty="0" smtClean="0"/>
              <a:t>Model magnet test results and analysis  Protection and operational requirements</a:t>
            </a:r>
            <a:endParaRPr lang="en-GB" sz="3500" dirty="0"/>
          </a:p>
        </p:txBody>
      </p:sp>
      <p:sp>
        <p:nvSpPr>
          <p:cNvPr id="3" name="Text Placeholder 2"/>
          <p:cNvSpPr>
            <a:spLocks noGrp="1"/>
          </p:cNvSpPr>
          <p:nvPr>
            <p:ph type="body" idx="1"/>
          </p:nvPr>
        </p:nvSpPr>
        <p:spPr>
          <a:xfrm>
            <a:off x="352584" y="3808837"/>
            <a:ext cx="8424416" cy="1066688"/>
          </a:xfrm>
        </p:spPr>
        <p:txBody>
          <a:bodyPr>
            <a:normAutofit/>
          </a:bodyPr>
          <a:lstStyle/>
          <a:p>
            <a:pPr lvl="0" algn="ctr"/>
            <a:r>
              <a:rPr lang="en-GB" dirty="0" smtClean="0"/>
              <a:t>Susana Izquierdo </a:t>
            </a:r>
            <a:r>
              <a:rPr lang="en-GB" dirty="0"/>
              <a:t>Bermudez, Gerard Willering</a:t>
            </a:r>
            <a:endParaRPr lang="en-GB" dirty="0" smtClean="0"/>
          </a:p>
          <a:p>
            <a:pPr algn="ctr"/>
            <a:r>
              <a:rPr lang="en-GB" dirty="0" smtClean="0"/>
              <a:t>with </a:t>
            </a:r>
            <a:r>
              <a:rPr lang="en-GB" dirty="0"/>
              <a:t>many contributions from WP11, </a:t>
            </a:r>
            <a:r>
              <a:rPr lang="en-GB" dirty="0" smtClean="0"/>
              <a:t>WP7, FNAL collaboration.</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7214" y="5834964"/>
            <a:ext cx="946786" cy="94678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8" y="5610175"/>
            <a:ext cx="2505075" cy="11715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601" y="5834964"/>
            <a:ext cx="1036799" cy="1023036"/>
          </a:xfrm>
          <a:prstGeom prst="rect">
            <a:avLst/>
          </a:prstGeom>
        </p:spPr>
      </p:pic>
    </p:spTree>
    <p:extLst>
      <p:ext uri="{BB962C8B-B14F-4D97-AF65-F5344CB8AC3E}">
        <p14:creationId xmlns:p14="http://schemas.microsoft.com/office/powerpoint/2010/main" val="2639416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19158" y="2420888"/>
            <a:ext cx="4558639" cy="3420000"/>
          </a:xfrm>
          <a:prstGeom prst="rect">
            <a:avLst/>
          </a:prstGeom>
        </p:spPr>
      </p:pic>
      <p:sp>
        <p:nvSpPr>
          <p:cNvPr id="119" name="Shape 119"/>
          <p:cNvSpPr>
            <a:spLocks noGrp="1"/>
          </p:cNvSpPr>
          <p:nvPr>
            <p:ph type="title"/>
          </p:nvPr>
        </p:nvSpPr>
        <p:spPr>
          <a:prstGeom prst="rect">
            <a:avLst/>
          </a:prstGeom>
        </p:spPr>
        <p:txBody>
          <a:bodyPr>
            <a:normAutofit fontScale="90000"/>
          </a:bodyPr>
          <a:lstStyle>
            <a:lvl1pPr defTabSz="822959">
              <a:defRPr sz="4140"/>
            </a:lvl1pPr>
          </a:lstStyle>
          <a:p>
            <a:pPr lvl="0">
              <a:defRPr sz="1800">
                <a:solidFill>
                  <a:srgbClr val="000000"/>
                </a:solidFill>
              </a:defRPr>
            </a:pPr>
            <a:r>
              <a:rPr lang="en-US" sz="4140" dirty="0" smtClean="0">
                <a:solidFill>
                  <a:srgbClr val="FFFFFF"/>
                </a:solidFill>
              </a:rPr>
              <a:t>2.</a:t>
            </a:r>
            <a:r>
              <a:rPr sz="4140" dirty="0" smtClean="0">
                <a:solidFill>
                  <a:srgbClr val="FFFFFF"/>
                </a:solidFill>
              </a:rPr>
              <a:t> </a:t>
            </a:r>
            <a:r>
              <a:rPr sz="4140" dirty="0">
                <a:solidFill>
                  <a:srgbClr val="FFFFFF"/>
                </a:solidFill>
              </a:rPr>
              <a:t>Initial quench propagation and detection</a:t>
            </a:r>
          </a:p>
        </p:txBody>
      </p:sp>
      <p:sp>
        <p:nvSpPr>
          <p:cNvPr id="121" name="Shape 121"/>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0C377B"/>
                </a:solidFill>
              </a:rPr>
              <a:t>10</a:t>
            </a:fld>
            <a:endParaRPr>
              <a:solidFill>
                <a:srgbClr val="0C377B"/>
              </a:solidFill>
            </a:endParaRPr>
          </a:p>
        </p:txBody>
      </p:sp>
      <p:pic>
        <p:nvPicPr>
          <p:cNvPr id="5" name="Picture 4"/>
          <p:cNvPicPr>
            <a:picLocks noChangeAspect="1"/>
          </p:cNvPicPr>
          <p:nvPr/>
        </p:nvPicPr>
        <p:blipFill>
          <a:blip r:embed="rId3"/>
          <a:stretch>
            <a:fillRect/>
          </a:stretch>
        </p:blipFill>
        <p:spPr>
          <a:xfrm>
            <a:off x="311846" y="2420888"/>
            <a:ext cx="4534211" cy="3400658"/>
          </a:xfrm>
          <a:prstGeom prst="rect">
            <a:avLst/>
          </a:prstGeom>
        </p:spPr>
      </p:pic>
      <p:sp>
        <p:nvSpPr>
          <p:cNvPr id="7" name="Rectangle 6"/>
          <p:cNvSpPr/>
          <p:nvPr/>
        </p:nvSpPr>
        <p:spPr>
          <a:xfrm>
            <a:off x="172347" y="764704"/>
            <a:ext cx="8874888" cy="1754327"/>
          </a:xfrm>
          <a:prstGeom prst="rect">
            <a:avLst/>
          </a:prstGeom>
        </p:spPr>
        <p:txBody>
          <a:bodyPr wrap="square">
            <a:spAutoFit/>
          </a:bodyPr>
          <a:lstStyle/>
          <a:p>
            <a:pPr>
              <a:buClr>
                <a:schemeClr val="tx2"/>
              </a:buClr>
            </a:pPr>
            <a:r>
              <a:rPr lang="en-GB" dirty="0">
                <a:solidFill>
                  <a:schemeClr val="tx1"/>
                </a:solidFill>
                <a:latin typeface="Times New Roman"/>
                <a:cs typeface="Times New Roman"/>
              </a:rPr>
              <a:t>A good characterization of the initial quench propagation is important because it determines the time needed to detect a normal </a:t>
            </a:r>
            <a:r>
              <a:rPr lang="en-GB" dirty="0" smtClean="0">
                <a:solidFill>
                  <a:schemeClr val="tx1"/>
                </a:solidFill>
                <a:latin typeface="Times New Roman"/>
                <a:cs typeface="Times New Roman"/>
              </a:rPr>
              <a:t>zone:</a:t>
            </a:r>
            <a:endParaRPr lang="en-GB" dirty="0">
              <a:solidFill>
                <a:schemeClr val="tx1"/>
              </a:solidFill>
              <a:latin typeface="Times New Roman"/>
              <a:cs typeface="Times New Roman"/>
            </a:endParaRPr>
          </a:p>
          <a:p>
            <a:pPr lvl="1">
              <a:buClr>
                <a:schemeClr val="tx2"/>
              </a:buClr>
            </a:pPr>
            <a:r>
              <a:rPr lang="en-GB" b="1" dirty="0" smtClean="0">
                <a:solidFill>
                  <a:srgbClr val="FF0000"/>
                </a:solidFill>
                <a:latin typeface="Times New Roman"/>
                <a:cs typeface="Times New Roman"/>
              </a:rPr>
              <a:t>Cable </a:t>
            </a:r>
            <a:r>
              <a:rPr lang="en-GB" b="1" dirty="0">
                <a:solidFill>
                  <a:srgbClr val="FF0000"/>
                </a:solidFill>
                <a:latin typeface="Times New Roman"/>
                <a:cs typeface="Times New Roman"/>
              </a:rPr>
              <a:t>level</a:t>
            </a:r>
            <a:r>
              <a:rPr lang="en-GB" dirty="0">
                <a:latin typeface="Times New Roman"/>
                <a:cs typeface="Times New Roman"/>
              </a:rPr>
              <a:t>: measurements on </a:t>
            </a:r>
            <a:r>
              <a:rPr lang="en-GB" dirty="0" smtClean="0">
                <a:latin typeface="Times New Roman"/>
                <a:cs typeface="Times New Roman"/>
              </a:rPr>
              <a:t>FRESCA [1]</a:t>
            </a:r>
            <a:endParaRPr lang="en-GB" dirty="0">
              <a:latin typeface="Times New Roman"/>
              <a:cs typeface="Times New Roman"/>
            </a:endParaRPr>
          </a:p>
          <a:p>
            <a:pPr lvl="1">
              <a:buClr>
                <a:schemeClr val="tx2"/>
              </a:buClr>
            </a:pPr>
            <a:r>
              <a:rPr lang="en-GB" b="1" dirty="0">
                <a:solidFill>
                  <a:srgbClr val="FF0000"/>
                </a:solidFill>
                <a:latin typeface="Times New Roman"/>
                <a:cs typeface="Times New Roman"/>
              </a:rPr>
              <a:t>Magnet level:</a:t>
            </a:r>
          </a:p>
          <a:p>
            <a:pPr lvl="2">
              <a:buClr>
                <a:schemeClr val="tx2"/>
              </a:buClr>
            </a:pPr>
            <a:r>
              <a:rPr lang="en-GB" b="1" dirty="0">
                <a:solidFill>
                  <a:srgbClr val="FF0000"/>
                </a:solidFill>
                <a:latin typeface="Times New Roman"/>
                <a:cs typeface="Times New Roman"/>
              </a:rPr>
              <a:t>R&amp;D Magnets</a:t>
            </a:r>
            <a:r>
              <a:rPr lang="en-GB" dirty="0">
                <a:latin typeface="Times New Roman"/>
                <a:cs typeface="Times New Roman"/>
              </a:rPr>
              <a:t>: measurements on </a:t>
            </a:r>
            <a:r>
              <a:rPr lang="en-GB" dirty="0">
                <a:latin typeface="Times New Roman"/>
                <a:ea typeface="Times New Roman" panose="02020603050405020304" pitchFamily="18" charset="0"/>
                <a:cs typeface="Times New Roman"/>
              </a:rPr>
              <a:t>the Short Model Racetrack Coil (SMC)</a:t>
            </a:r>
            <a:r>
              <a:rPr lang="en-GB" dirty="0">
                <a:latin typeface="Times New Roman"/>
                <a:cs typeface="Times New Roman"/>
              </a:rPr>
              <a:t> </a:t>
            </a:r>
            <a:r>
              <a:rPr lang="en-GB" dirty="0" smtClean="0">
                <a:latin typeface="Times New Roman"/>
                <a:cs typeface="Times New Roman"/>
              </a:rPr>
              <a:t>[2]</a:t>
            </a:r>
            <a:endParaRPr lang="en-GB" dirty="0">
              <a:latin typeface="Times New Roman"/>
              <a:cs typeface="Times New Roman"/>
            </a:endParaRPr>
          </a:p>
          <a:p>
            <a:pPr lvl="2">
              <a:buClr>
                <a:schemeClr val="tx2"/>
              </a:buClr>
            </a:pPr>
            <a:r>
              <a:rPr lang="en-GB" b="1" dirty="0">
                <a:solidFill>
                  <a:srgbClr val="FF0000"/>
                </a:solidFill>
                <a:latin typeface="Times New Roman"/>
                <a:cs typeface="Times New Roman"/>
              </a:rPr>
              <a:t>Magnet models</a:t>
            </a:r>
            <a:r>
              <a:rPr lang="en-GB" dirty="0">
                <a:latin typeface="Times New Roman"/>
                <a:cs typeface="Times New Roman"/>
              </a:rPr>
              <a:t>: measurements on FNAL and CERN 11T </a:t>
            </a:r>
            <a:r>
              <a:rPr lang="en-GB" dirty="0" smtClean="0">
                <a:latin typeface="Times New Roman"/>
                <a:cs typeface="Times New Roman"/>
              </a:rPr>
              <a:t>magnets [3]</a:t>
            </a:r>
            <a:endParaRPr lang="en-US" dirty="0">
              <a:latin typeface="Times New Roman"/>
              <a:cs typeface="Times New Roman"/>
            </a:endParaRPr>
          </a:p>
        </p:txBody>
      </p:sp>
      <p:sp>
        <p:nvSpPr>
          <p:cNvPr id="9" name="Rectangle 8"/>
          <p:cNvSpPr/>
          <p:nvPr/>
        </p:nvSpPr>
        <p:spPr>
          <a:xfrm>
            <a:off x="1331640" y="6273735"/>
            <a:ext cx="8588339" cy="553998"/>
          </a:xfrm>
          <a:prstGeom prst="rect">
            <a:avLst/>
          </a:prstGeom>
          <a:solidFill>
            <a:schemeClr val="bg1"/>
          </a:solidFill>
        </p:spPr>
        <p:txBody>
          <a:bodyPr wrap="square">
            <a:spAutoFit/>
          </a:bodyPr>
          <a:lstStyle/>
          <a:p>
            <a:r>
              <a:rPr lang="en-US" sz="1000" dirty="0" smtClean="0">
                <a:latin typeface="Times New Roman"/>
                <a:cs typeface="Times New Roman"/>
              </a:rPr>
              <a:t>[1] J. </a:t>
            </a:r>
            <a:r>
              <a:rPr lang="en-US" sz="1000" dirty="0" err="1" smtClean="0">
                <a:latin typeface="Times New Roman"/>
                <a:cs typeface="Times New Roman"/>
              </a:rPr>
              <a:t>Fleiter</a:t>
            </a:r>
            <a:r>
              <a:rPr lang="en-US" sz="1000" dirty="0" smtClean="0">
                <a:latin typeface="Times New Roman"/>
                <a:cs typeface="Times New Roman"/>
              </a:rPr>
              <a:t>, et al.,</a:t>
            </a:r>
            <a:r>
              <a:rPr lang="en-US" sz="1000" dirty="0">
                <a:latin typeface="Times New Roman"/>
                <a:cs typeface="Times New Roman"/>
              </a:rPr>
              <a:t> Quench Propagation in Nb3Sn Rutherford Cables for the Hi-</a:t>
            </a:r>
            <a:r>
              <a:rPr lang="en-US" sz="1000" dirty="0" err="1">
                <a:latin typeface="Times New Roman"/>
                <a:cs typeface="Times New Roman"/>
              </a:rPr>
              <a:t>Lumi</a:t>
            </a:r>
            <a:r>
              <a:rPr lang="en-US" sz="1000" dirty="0">
                <a:latin typeface="Times New Roman"/>
                <a:cs typeface="Times New Roman"/>
              </a:rPr>
              <a:t> </a:t>
            </a:r>
            <a:r>
              <a:rPr lang="en-US" sz="1000" dirty="0" err="1">
                <a:latin typeface="Times New Roman"/>
                <a:cs typeface="Times New Roman"/>
              </a:rPr>
              <a:t>Quadrupole</a:t>
            </a:r>
            <a:r>
              <a:rPr lang="en-US" sz="1000" dirty="0">
                <a:latin typeface="Times New Roman"/>
                <a:cs typeface="Times New Roman"/>
              </a:rPr>
              <a:t> </a:t>
            </a:r>
            <a:r>
              <a:rPr lang="en-US" sz="1000" dirty="0" smtClean="0">
                <a:latin typeface="Times New Roman"/>
                <a:cs typeface="Times New Roman"/>
              </a:rPr>
              <a:t>Magnets. IEE Trans. Appl. Superconductivity</a:t>
            </a:r>
          </a:p>
          <a:p>
            <a:r>
              <a:rPr lang="en-US" sz="1000" dirty="0" smtClean="0">
                <a:latin typeface="Times New Roman"/>
                <a:cs typeface="Times New Roman"/>
              </a:rPr>
              <a:t>[</a:t>
            </a:r>
            <a:r>
              <a:rPr lang="en-US" sz="1000" dirty="0">
                <a:latin typeface="Times New Roman"/>
                <a:cs typeface="Times New Roman"/>
              </a:rPr>
              <a:t>2] S. </a:t>
            </a:r>
            <a:r>
              <a:rPr lang="en-US" sz="1000" dirty="0" err="1">
                <a:latin typeface="Times New Roman"/>
                <a:cs typeface="Times New Roman"/>
              </a:rPr>
              <a:t>Izquierdo</a:t>
            </a:r>
            <a:r>
              <a:rPr lang="en-US" sz="1000" dirty="0">
                <a:latin typeface="Times New Roman"/>
                <a:cs typeface="Times New Roman"/>
              </a:rPr>
              <a:t> Bermudez, et al., Quench modeling in high-field Nb3Sn accelerator magnets, in Proc. 25th ICEC 25 ICMC </a:t>
            </a:r>
            <a:r>
              <a:rPr lang="en-US" sz="1000" dirty="0" smtClean="0">
                <a:latin typeface="Times New Roman"/>
                <a:cs typeface="Times New Roman"/>
              </a:rPr>
              <a:t>2014</a:t>
            </a:r>
          </a:p>
          <a:p>
            <a:r>
              <a:rPr lang="en-US" sz="1000" dirty="0" smtClean="0">
                <a:latin typeface="Times New Roman"/>
                <a:cs typeface="Times New Roman"/>
              </a:rPr>
              <a:t>[3] </a:t>
            </a:r>
            <a:r>
              <a:rPr lang="en-US" sz="1000" dirty="0">
                <a:latin typeface="Times New Roman"/>
                <a:cs typeface="Times New Roman"/>
              </a:rPr>
              <a:t>G. Willering et al., </a:t>
            </a:r>
            <a:r>
              <a:rPr lang="en-GB" sz="1000" dirty="0">
                <a:latin typeface="Times New Roman"/>
                <a:cs typeface="Times New Roman"/>
              </a:rPr>
              <a:t>Cold powering tests of 11T Nb3Sn dipole models for LHC upgrades at CERN </a:t>
            </a:r>
          </a:p>
        </p:txBody>
      </p:sp>
      <p:sp>
        <p:nvSpPr>
          <p:cNvPr id="18" name="Shape 120"/>
          <p:cNvSpPr txBox="1">
            <a:spLocks/>
          </p:cNvSpPr>
          <p:nvPr/>
        </p:nvSpPr>
        <p:spPr>
          <a:xfrm>
            <a:off x="6300192" y="3787920"/>
            <a:ext cx="2232248" cy="589934"/>
          </a:xfrm>
          <a:prstGeom prst="rect">
            <a:avLst/>
          </a:prstGeom>
          <a:solidFill>
            <a:schemeClr val="bg1"/>
          </a:solidFill>
          <a:ln w="12700">
            <a:solidFill>
              <a:srgbClr val="000000"/>
            </a:solidFill>
            <a:miter lim="400000"/>
          </a:ln>
          <a:extLst>
            <a:ext uri="{C572A759-6A51-4108-AA02-DFA0A04FC94B}">
              <ma14:wrappingTextBoxFlag xmlns="" xmlns:ma14="http://schemas.microsoft.com/office/mac/drawingml/2011/main" val="1"/>
            </a:ext>
          </a:extLst>
        </p:spPr>
        <p:txBody>
          <a:bodyPr lIns="45719" rIns="45719">
            <a:normAutofit fontScale="85000" lnSpcReduction="10000"/>
          </a:bodyPr>
          <a:lstStyle>
            <a:lvl1pPr marL="493776" indent="-457200" defTabSz="914400">
              <a:spcBef>
                <a:spcPts val="700"/>
              </a:spcBef>
              <a:buClr>
                <a:srgbClr val="DDDDDD"/>
              </a:buClr>
              <a:buSzPct val="80000"/>
              <a:buFont typeface="Arial"/>
              <a:buChar char="•"/>
              <a:defRPr sz="3000">
                <a:solidFill>
                  <a:srgbClr val="0C377B"/>
                </a:solidFill>
                <a:latin typeface="Times New Roman"/>
                <a:ea typeface="Times New Roman"/>
                <a:cs typeface="Times New Roman"/>
                <a:sym typeface="Times New Roman"/>
              </a:defRPr>
            </a:lvl1pPr>
            <a:lvl2pPr marL="975594" indent="-527538"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2pPr>
            <a:lvl3pPr marL="1178433" indent="-428625" defTabSz="914400">
              <a:spcBef>
                <a:spcPts val="700"/>
              </a:spcBef>
              <a:buClr>
                <a:srgbClr val="DDDDDD"/>
              </a:buClr>
              <a:buSzPct val="85000"/>
              <a:buFont typeface="Arial"/>
              <a:buChar char="•"/>
              <a:defRPr sz="3000">
                <a:solidFill>
                  <a:srgbClr val="0C377B"/>
                </a:solidFill>
                <a:latin typeface="Times New Roman"/>
                <a:ea typeface="Times New Roman"/>
                <a:cs typeface="Times New Roman"/>
                <a:sym typeface="Times New Roman"/>
              </a:defRPr>
            </a:lvl3pPr>
            <a:lvl4pPr marL="1556766" indent="-514350"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4pPr>
            <a:lvl5pPr marL="1821942" indent="-514350" defTabSz="914400">
              <a:spcBef>
                <a:spcPts val="700"/>
              </a:spcBef>
              <a:buClr>
                <a:srgbClr val="DDDDDD"/>
              </a:buClr>
              <a:buSzPct val="100000"/>
              <a:buFont typeface="Arial"/>
              <a:buChar char="•"/>
              <a:defRPr sz="3000">
                <a:solidFill>
                  <a:srgbClr val="0C377B"/>
                </a:solidFill>
                <a:latin typeface="Times New Roman"/>
                <a:ea typeface="Times New Roman"/>
                <a:cs typeface="Times New Roman"/>
                <a:sym typeface="Times New Roman"/>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32919" indent="0" defTabSz="822959">
              <a:spcBef>
                <a:spcPts val="600"/>
              </a:spcBef>
              <a:buClr>
                <a:schemeClr val="tx1"/>
              </a:buClr>
              <a:buNone/>
              <a:defRPr sz="1800">
                <a:solidFill>
                  <a:srgbClr val="000000"/>
                </a:solidFill>
              </a:defRPr>
            </a:pPr>
            <a:r>
              <a:rPr lang="en-US" sz="1400" dirty="0" smtClean="0">
                <a:solidFill>
                  <a:schemeClr val="tx1"/>
                </a:solidFill>
              </a:rPr>
              <a:t>Foreseen detection settings:</a:t>
            </a:r>
          </a:p>
          <a:p>
            <a:pPr marL="318669" indent="-285750" defTabSz="822959">
              <a:spcBef>
                <a:spcPts val="0"/>
              </a:spcBef>
              <a:buClr>
                <a:schemeClr val="tx1"/>
              </a:buClr>
              <a:defRPr sz="1800">
                <a:solidFill>
                  <a:srgbClr val="000000"/>
                </a:solidFill>
              </a:defRPr>
            </a:pPr>
            <a:r>
              <a:rPr lang="en-US" sz="1400" dirty="0" smtClean="0">
                <a:solidFill>
                  <a:schemeClr val="tx1"/>
                </a:solidFill>
              </a:rPr>
              <a:t>Threshold voltage = 100 mV</a:t>
            </a:r>
          </a:p>
          <a:p>
            <a:pPr marL="318669" indent="-285750" defTabSz="822959">
              <a:spcBef>
                <a:spcPts val="0"/>
              </a:spcBef>
              <a:buClr>
                <a:schemeClr val="tx1"/>
              </a:buClr>
              <a:defRPr sz="1800">
                <a:solidFill>
                  <a:srgbClr val="000000"/>
                </a:solidFill>
              </a:defRPr>
            </a:pPr>
            <a:r>
              <a:rPr lang="en-US" sz="1400" dirty="0" smtClean="0">
                <a:solidFill>
                  <a:schemeClr val="tx1"/>
                </a:solidFill>
              </a:rPr>
              <a:t>Validation time = 10 </a:t>
            </a:r>
            <a:r>
              <a:rPr lang="en-US" sz="1400" dirty="0" err="1" smtClean="0">
                <a:solidFill>
                  <a:schemeClr val="tx1"/>
                </a:solidFill>
              </a:rPr>
              <a:t>ms</a:t>
            </a:r>
            <a:endParaRPr lang="en-US" sz="1400" dirty="0">
              <a:solidFill>
                <a:schemeClr val="tx1"/>
              </a:solidFill>
            </a:endParaRPr>
          </a:p>
        </p:txBody>
      </p:sp>
      <p:sp>
        <p:nvSpPr>
          <p:cNvPr id="10" name="TextBox 9"/>
          <p:cNvSpPr txBox="1"/>
          <p:nvPr/>
        </p:nvSpPr>
        <p:spPr>
          <a:xfrm>
            <a:off x="7596336" y="5847657"/>
            <a:ext cx="126092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Experimental data </a:t>
            </a:r>
          </a:p>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[G. Willering]</a:t>
            </a:r>
            <a:endParaRPr kumimoji="0" lang="en-GB" sz="12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sp>
        <p:nvSpPr>
          <p:cNvPr id="12" name="TextBox 11"/>
          <p:cNvSpPr txBox="1"/>
          <p:nvPr/>
        </p:nvSpPr>
        <p:spPr>
          <a:xfrm>
            <a:off x="3299989" y="5847028"/>
            <a:ext cx="126092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Experimental data </a:t>
            </a:r>
          </a:p>
          <a:p>
            <a:pPr latinLnBrk="1" hangingPunct="0"/>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a:t>
            </a:r>
            <a:r>
              <a:rPr lang="en-GB" sz="1200" dirty="0" smtClean="0">
                <a:solidFill>
                  <a:srgbClr val="00B050"/>
                </a:solidFill>
                <a:latin typeface="Times New Roman" panose="02020603050405020304" pitchFamily="18" charset="0"/>
                <a:cs typeface="Times New Roman" panose="02020603050405020304" pitchFamily="18" charset="0"/>
              </a:rPr>
              <a:t>G</a:t>
            </a:r>
            <a:r>
              <a:rPr lang="en-GB" sz="1200" dirty="0">
                <a:solidFill>
                  <a:srgbClr val="00B050"/>
                </a:solidFill>
                <a:latin typeface="Times New Roman" panose="02020603050405020304" pitchFamily="18" charset="0"/>
                <a:cs typeface="Times New Roman" panose="02020603050405020304" pitchFamily="18" charset="0"/>
              </a:rPr>
              <a:t>. Chlachidze</a:t>
            </a: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a:t>
            </a:r>
            <a:endParaRPr kumimoji="0" lang="en-GB" sz="12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08398" y="4903206"/>
            <a:ext cx="432048" cy="432048"/>
          </a:xfrm>
          <a:prstGeom prst="rect">
            <a:avLst/>
          </a:prstGeom>
        </p:spPr>
      </p:pic>
    </p:spTree>
    <p:extLst>
      <p:ext uri="{BB962C8B-B14F-4D97-AF65-F5344CB8AC3E}">
        <p14:creationId xmlns:p14="http://schemas.microsoft.com/office/powerpoint/2010/main" val="2155255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96796" y="2904019"/>
            <a:ext cx="4307252" cy="3240000"/>
          </a:xfrm>
          <a:prstGeom prst="rect">
            <a:avLst/>
          </a:prstGeom>
        </p:spPr>
      </p:pic>
      <p:sp>
        <p:nvSpPr>
          <p:cNvPr id="2" name="Title 1"/>
          <p:cNvSpPr>
            <a:spLocks noGrp="1"/>
          </p:cNvSpPr>
          <p:nvPr>
            <p:ph type="title"/>
          </p:nvPr>
        </p:nvSpPr>
        <p:spPr/>
        <p:txBody>
          <a:bodyPr>
            <a:noAutofit/>
          </a:bodyPr>
          <a:lstStyle/>
          <a:p>
            <a:r>
              <a:rPr lang="en-US" sz="4000" dirty="0" smtClean="0"/>
              <a:t>2. Initial quench propagation and detection</a:t>
            </a:r>
            <a:endParaRPr lang="en-US" sz="4000" dirty="0"/>
          </a:p>
        </p:txBody>
      </p:sp>
      <p:sp>
        <p:nvSpPr>
          <p:cNvPr id="3" name="Text Placeholder 2"/>
          <p:cNvSpPr>
            <a:spLocks noGrp="1"/>
          </p:cNvSpPr>
          <p:nvPr>
            <p:ph type="body" idx="1"/>
          </p:nvPr>
        </p:nvSpPr>
        <p:spPr>
          <a:xfrm>
            <a:off x="107504" y="979010"/>
            <a:ext cx="8856984" cy="2521998"/>
          </a:xfrm>
        </p:spPr>
        <p:txBody>
          <a:bodyPr>
            <a:noAutofit/>
          </a:bodyPr>
          <a:lstStyle/>
          <a:p>
            <a:pPr algn="just">
              <a:buClr>
                <a:schemeClr val="tx1"/>
              </a:buClr>
            </a:pPr>
            <a:r>
              <a:rPr lang="en-US" sz="1600" dirty="0" smtClean="0"/>
              <a:t>In Nb</a:t>
            </a:r>
            <a:r>
              <a:rPr lang="en-US" sz="1600" baseline="-25000" dirty="0" smtClean="0"/>
              <a:t>3</a:t>
            </a:r>
            <a:r>
              <a:rPr lang="en-US" sz="1600" dirty="0" smtClean="0"/>
              <a:t>Sn, </a:t>
            </a:r>
            <a:r>
              <a:rPr lang="en-US" sz="1600" b="1" dirty="0" smtClean="0">
                <a:solidFill>
                  <a:srgbClr val="FF0000"/>
                </a:solidFill>
              </a:rPr>
              <a:t>voltage spikes </a:t>
            </a:r>
            <a:r>
              <a:rPr lang="en-US" sz="1600" dirty="0" smtClean="0"/>
              <a:t>at low field are typically observed due to the </a:t>
            </a:r>
            <a:r>
              <a:rPr lang="en-US" sz="1600" b="1" dirty="0" smtClean="0">
                <a:solidFill>
                  <a:srgbClr val="FF0000"/>
                </a:solidFill>
              </a:rPr>
              <a:t>flux jumps </a:t>
            </a:r>
            <a:r>
              <a:rPr lang="en-US" sz="1600" dirty="0" smtClean="0"/>
              <a:t>on the superconductor.</a:t>
            </a:r>
          </a:p>
          <a:p>
            <a:pPr algn="just">
              <a:buClr>
                <a:schemeClr val="tx1"/>
              </a:buClr>
            </a:pPr>
            <a:r>
              <a:rPr lang="en-US" sz="1600" dirty="0" smtClean="0"/>
              <a:t>This requires the use of a</a:t>
            </a:r>
            <a:r>
              <a:rPr lang="en-US" sz="1600" b="1" dirty="0" smtClean="0">
                <a:solidFill>
                  <a:srgbClr val="FF0000"/>
                </a:solidFill>
              </a:rPr>
              <a:t> threshold voltage/validation delay </a:t>
            </a:r>
            <a:r>
              <a:rPr lang="en-US" sz="1600" dirty="0" smtClean="0"/>
              <a:t>which is </a:t>
            </a:r>
            <a:r>
              <a:rPr lang="en-US" sz="1600" b="1" dirty="0" smtClean="0">
                <a:solidFill>
                  <a:srgbClr val="FF0000"/>
                </a:solidFill>
              </a:rPr>
              <a:t>a function of the magnet current.</a:t>
            </a:r>
            <a:endParaRPr lang="en-US" sz="1600" dirty="0" smtClean="0"/>
          </a:p>
          <a:p>
            <a:pPr algn="just">
              <a:buClr>
                <a:schemeClr val="tx1"/>
              </a:buClr>
            </a:pPr>
            <a:r>
              <a:rPr lang="en-US" sz="1600" dirty="0" smtClean="0"/>
              <a:t>It was intensively discussed during the “Conceptual Design Review of the Magnet Circuits for the HL-LHC” </a:t>
            </a:r>
            <a:r>
              <a:rPr lang="en-US" sz="1600" dirty="0">
                <a:hlinkClick r:id="rId3"/>
              </a:rPr>
              <a:t>https://</a:t>
            </a:r>
            <a:r>
              <a:rPr lang="en-US" sz="1600" dirty="0" smtClean="0">
                <a:hlinkClick r:id="rId3"/>
              </a:rPr>
              <a:t>indico.cern.ch/event/477759/session/1/contribution/30</a:t>
            </a:r>
            <a:r>
              <a:rPr lang="en-US" sz="1600" dirty="0" smtClean="0"/>
              <a:t> </a:t>
            </a:r>
          </a:p>
        </p:txBody>
      </p:sp>
      <p:sp>
        <p:nvSpPr>
          <p:cNvPr id="5" name="TextBox 4"/>
          <p:cNvSpPr txBox="1"/>
          <p:nvPr/>
        </p:nvSpPr>
        <p:spPr>
          <a:xfrm>
            <a:off x="1619672" y="6086859"/>
            <a:ext cx="1107802"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[G. Willering]</a:t>
            </a:r>
            <a:endParaRPr kumimoji="0" lang="en-GB" sz="14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pic>
        <p:nvPicPr>
          <p:cNvPr id="6" name="Picture 1" descr="image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13561" y="2861724"/>
            <a:ext cx="3284145" cy="3510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949065" y="2852936"/>
            <a:ext cx="3888432" cy="276999"/>
          </a:xfrm>
          <a:prstGeom prst="rect">
            <a:avLst/>
          </a:prstGeom>
          <a:noFill/>
        </p:spPr>
        <p:txBody>
          <a:bodyPr wrap="square" rtlCol="0">
            <a:spAutoFit/>
          </a:bodyPr>
          <a:lstStyle/>
          <a:p>
            <a:pPr algn="ctr"/>
            <a:r>
              <a:rPr lang="en-GB" sz="1200" dirty="0" smtClean="0">
                <a:solidFill>
                  <a:srgbClr val="000000"/>
                </a:solidFill>
                <a:latin typeface="Times New Roman" panose="02020603050405020304" pitchFamily="18" charset="0"/>
                <a:cs typeface="Times New Roman" panose="02020603050405020304" pitchFamily="18" charset="0"/>
              </a:rPr>
              <a:t>Flux jumps characterization for all magnet current levels</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16" name="5-Point Star 15"/>
          <p:cNvSpPr/>
          <p:nvPr/>
        </p:nvSpPr>
        <p:spPr>
          <a:xfrm>
            <a:off x="2267744" y="4771738"/>
            <a:ext cx="288032" cy="216024"/>
          </a:xfrm>
          <a:prstGeom prst="star5">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1807379" y="4909771"/>
            <a:ext cx="1496794" cy="461665"/>
          </a:xfrm>
          <a:prstGeom prst="rect">
            <a:avLst/>
          </a:prstGeom>
          <a:noFill/>
        </p:spPr>
        <p:txBody>
          <a:bodyPr wrap="square" rtlCol="0">
            <a:spAutoFit/>
          </a:bodyPr>
          <a:lstStyle/>
          <a:p>
            <a:pPr algn="ctr"/>
            <a:r>
              <a:rPr lang="en-GB" sz="1200" dirty="0" smtClean="0">
                <a:solidFill>
                  <a:srgbClr val="7030A0"/>
                </a:solidFill>
                <a:latin typeface="Times New Roman" panose="02020603050405020304" pitchFamily="18" charset="0"/>
                <a:cs typeface="Times New Roman" panose="02020603050405020304" pitchFamily="18" charset="0"/>
              </a:rPr>
              <a:t>Baseline protection settings</a:t>
            </a:r>
            <a:endParaRPr lang="en-GB" sz="12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7074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b="1" dirty="0" smtClean="0">
                <a:solidFill>
                  <a:srgbClr val="0C377B"/>
                </a:solidFill>
              </a:rPr>
              <a:t>Quench </a:t>
            </a:r>
            <a:r>
              <a:rPr lang="en-GB" sz="3200" b="1" dirty="0">
                <a:solidFill>
                  <a:srgbClr val="0C377B"/>
                </a:solidFill>
              </a:rPr>
              <a:t>heater design </a:t>
            </a:r>
            <a:r>
              <a:rPr lang="en-GB" sz="3200" b="1" dirty="0" smtClean="0">
                <a:solidFill>
                  <a:srgbClr val="0C377B"/>
                </a:solidFill>
              </a:rPr>
              <a:t>performance.</a:t>
            </a:r>
            <a:endParaRPr lang="en-GB" sz="3200" b="1"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12</a:t>
            </a:fld>
            <a:endParaRPr>
              <a:solidFill>
                <a:srgbClr val="0C377B"/>
              </a:solidFill>
            </a:endParaRPr>
          </a:p>
        </p:txBody>
      </p:sp>
    </p:spTree>
    <p:extLst>
      <p:ext uri="{BB962C8B-B14F-4D97-AF65-F5344CB8AC3E}">
        <p14:creationId xmlns:p14="http://schemas.microsoft.com/office/powerpoint/2010/main" val="3595775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p:cNvSpPr>
          <p:nvPr>
            <p:ph type="title"/>
          </p:nvPr>
        </p:nvSpPr>
        <p:spPr>
          <a:xfrm>
            <a:off x="0" y="-27384"/>
            <a:ext cx="9144000" cy="720080"/>
          </a:xfrm>
          <a:prstGeom prst="rect">
            <a:avLst/>
          </a:prstGeom>
        </p:spPr>
        <p:txBody>
          <a:bodyPr>
            <a:normAutofit/>
          </a:bodyPr>
          <a:lstStyle>
            <a:lvl1pPr defTabSz="850391">
              <a:defRPr sz="4278"/>
            </a:lvl1pPr>
          </a:lstStyle>
          <a:p>
            <a:pPr lvl="0">
              <a:defRPr sz="1800">
                <a:solidFill>
                  <a:srgbClr val="000000"/>
                </a:solidFill>
              </a:defRPr>
            </a:pPr>
            <a:r>
              <a:rPr sz="4100">
                <a:solidFill>
                  <a:srgbClr val="FFFFFF"/>
                </a:solidFill>
              </a:rPr>
              <a:t>3. Quench heater design</a:t>
            </a:r>
          </a:p>
        </p:txBody>
      </p:sp>
      <p:sp>
        <p:nvSpPr>
          <p:cNvPr id="196" name="Shape 196"/>
          <p:cNvSpPr>
            <a:spLocks noGrp="1"/>
          </p:cNvSpPr>
          <p:nvPr>
            <p:ph type="sldNum" sz="quarter" idx="4294967295"/>
          </p:nvPr>
        </p:nvSpPr>
        <p:spPr>
          <a:xfrm>
            <a:off x="8172399" y="6356350"/>
            <a:ext cx="514401" cy="350662"/>
          </a:xfrm>
          <a:prstGeom prst="rect">
            <a:avLst/>
          </a:prstGeom>
          <a:extLst>
            <a:ext uri="{C572A759-6A51-4108-AA02-DFA0A04FC94B}">
              <ma14:wrappingTextBoxFlag xmlns:ma14="http://schemas.microsoft.com/office/mac/drawingml/2011/main" xmlns="" val="1"/>
            </a:ext>
          </a:extLst>
        </p:spPr>
        <p:txBody>
          <a:bodyPr/>
          <a:lstStyle/>
          <a:p>
            <a:pPr lvl="0">
              <a:defRPr>
                <a:solidFill>
                  <a:srgbClr val="000000"/>
                </a:solidFill>
              </a:defRPr>
            </a:pPr>
            <a:fld id="{86CB4B4D-7CA3-9044-876B-883B54F8677D}" type="slidenum">
              <a:rPr>
                <a:solidFill>
                  <a:srgbClr val="0C377B"/>
                </a:solidFill>
              </a:rPr>
              <a:t>13</a:t>
            </a:fld>
            <a:endParaRPr>
              <a:solidFill>
                <a:srgbClr val="0C377B"/>
              </a:solidFill>
            </a:endParaRPr>
          </a:p>
        </p:txBody>
      </p:sp>
      <p:pic>
        <p:nvPicPr>
          <p:cNvPr id="197" name="image23.png"/>
          <p:cNvPicPr/>
          <p:nvPr/>
        </p:nvPicPr>
        <p:blipFill>
          <a:blip r:embed="rId2">
            <a:extLst/>
          </a:blip>
          <a:srcRect l="36645" t="44874" r="17449" b="8135"/>
          <a:stretch>
            <a:fillRect/>
          </a:stretch>
        </p:blipFill>
        <p:spPr>
          <a:xfrm>
            <a:off x="825599" y="3834457"/>
            <a:ext cx="3643260" cy="2330847"/>
          </a:xfrm>
          <a:prstGeom prst="rect">
            <a:avLst/>
          </a:prstGeom>
          <a:ln w="12700">
            <a:miter lim="400000"/>
          </a:ln>
        </p:spPr>
      </p:pic>
      <p:pic>
        <p:nvPicPr>
          <p:cNvPr id="198" name="image22.jpg"/>
          <p:cNvPicPr/>
          <p:nvPr/>
        </p:nvPicPr>
        <p:blipFill>
          <a:blip r:embed="rId3">
            <a:extLst/>
          </a:blip>
          <a:srcRect l="41907" t="8123" b="41951"/>
          <a:stretch>
            <a:fillRect/>
          </a:stretch>
        </p:blipFill>
        <p:spPr>
          <a:xfrm>
            <a:off x="4718744" y="3852467"/>
            <a:ext cx="3558558" cy="2294790"/>
          </a:xfrm>
          <a:prstGeom prst="rect">
            <a:avLst/>
          </a:prstGeom>
          <a:ln w="12700">
            <a:miter lim="400000"/>
          </a:ln>
        </p:spPr>
      </p:pic>
      <p:sp>
        <p:nvSpPr>
          <p:cNvPr id="199" name="Shape 199"/>
          <p:cNvSpPr>
            <a:spLocks noGrp="1"/>
          </p:cNvSpPr>
          <p:nvPr>
            <p:ph type="body" idx="1"/>
          </p:nvPr>
        </p:nvSpPr>
        <p:spPr>
          <a:xfrm>
            <a:off x="457200" y="944606"/>
            <a:ext cx="8226854" cy="5532395"/>
          </a:xfrm>
          <a:prstGeom prst="rect">
            <a:avLst/>
          </a:prstGeom>
        </p:spPr>
        <p:txBody>
          <a:bodyPr lIns="0" tIns="0" rIns="0" bIns="0"/>
          <a:lstStyle/>
          <a:p>
            <a:pPr marL="285750" lvl="0" indent="-285750">
              <a:spcBef>
                <a:spcPts val="0"/>
              </a:spcBef>
              <a:buClrTx/>
              <a:buSzPct val="100000"/>
              <a:defRPr sz="1800">
                <a:solidFill>
                  <a:srgbClr val="000000"/>
                </a:solidFill>
              </a:defRPr>
            </a:pPr>
            <a:r>
              <a:rPr dirty="0">
                <a:solidFill>
                  <a:srgbClr val="0C377B"/>
                </a:solidFill>
              </a:rPr>
              <a:t>Both for FNAL and CERN, heaters are only present in the </a:t>
            </a:r>
            <a:r>
              <a:rPr b="1" u="sng" dirty="0">
                <a:solidFill>
                  <a:srgbClr val="FF0000"/>
                </a:solidFill>
              </a:rPr>
              <a:t>outer layer, </a:t>
            </a:r>
            <a:r>
              <a:rPr dirty="0">
                <a:solidFill>
                  <a:srgbClr val="0C377B"/>
                </a:solidFill>
              </a:rPr>
              <a:t>and they are glued on the outer coil surface after impregnation. </a:t>
            </a:r>
            <a:endParaRPr lang="en-US" dirty="0" smtClean="0">
              <a:solidFill>
                <a:srgbClr val="0C377B"/>
              </a:solidFill>
            </a:endParaRPr>
          </a:p>
          <a:p>
            <a:pPr marL="697230" lvl="1" indent="-285750">
              <a:spcBef>
                <a:spcPts val="0"/>
              </a:spcBef>
              <a:buClrTx/>
              <a:buSzPct val="100000"/>
              <a:defRPr sz="1800">
                <a:solidFill>
                  <a:srgbClr val="000000"/>
                </a:solidFill>
              </a:defRPr>
            </a:pPr>
            <a:r>
              <a:rPr lang="en-US" dirty="0" smtClean="0">
                <a:solidFill>
                  <a:srgbClr val="0C377B"/>
                </a:solidFill>
              </a:rPr>
              <a:t>New baseline for CERN: impregnate the heaters with the coil to minimize the amount of insulation between heater and coil.</a:t>
            </a:r>
            <a:endParaRPr dirty="0">
              <a:solidFill>
                <a:srgbClr val="0C377B"/>
              </a:solidFill>
            </a:endParaRPr>
          </a:p>
          <a:p>
            <a:pPr marL="285750" lvl="0" indent="-285750">
              <a:spcBef>
                <a:spcPts val="0"/>
              </a:spcBef>
              <a:buClrTx/>
              <a:buSzPct val="100000"/>
              <a:defRPr sz="1800">
                <a:solidFill>
                  <a:srgbClr val="000000"/>
                </a:solidFill>
              </a:defRPr>
            </a:pPr>
            <a:r>
              <a:rPr dirty="0">
                <a:solidFill>
                  <a:srgbClr val="0C377B"/>
                </a:solidFill>
              </a:rPr>
              <a:t>The main difference between CERN and FNAL is that heaters are </a:t>
            </a:r>
            <a:r>
              <a:rPr b="1" u="sng" dirty="0">
                <a:solidFill>
                  <a:srgbClr val="FF0000"/>
                </a:solidFill>
              </a:rPr>
              <a:t>copper plated </a:t>
            </a:r>
            <a:r>
              <a:rPr dirty="0">
                <a:solidFill>
                  <a:srgbClr val="0C377B"/>
                </a:solidFill>
              </a:rPr>
              <a:t>to reduce the overall strip resistance (max. voltage across the heaters +-450 V). CERN design can be extended to a 5.5 m magnet.</a:t>
            </a:r>
          </a:p>
          <a:p>
            <a:pPr marL="285750" lvl="0" indent="-285750">
              <a:spcBef>
                <a:spcPts val="0"/>
              </a:spcBef>
              <a:buClrTx/>
              <a:buSzPct val="100000"/>
              <a:defRPr sz="1800">
                <a:solidFill>
                  <a:srgbClr val="000000"/>
                </a:solidFill>
              </a:defRPr>
            </a:pPr>
            <a:r>
              <a:rPr dirty="0">
                <a:solidFill>
                  <a:srgbClr val="0C377B"/>
                </a:solidFill>
              </a:rPr>
              <a:t>The thickness of the </a:t>
            </a:r>
            <a:r>
              <a:rPr dirty="0" err="1">
                <a:solidFill>
                  <a:srgbClr val="0C377B"/>
                </a:solidFill>
              </a:rPr>
              <a:t>Kapton</a:t>
            </a:r>
            <a:r>
              <a:rPr dirty="0">
                <a:solidFill>
                  <a:srgbClr val="0C377B"/>
                </a:solidFill>
              </a:rPr>
              <a:t> insulation between heater and coil is also different:</a:t>
            </a:r>
          </a:p>
          <a:p>
            <a:pPr marL="742950" lvl="1" indent="-285750">
              <a:spcBef>
                <a:spcPts val="0"/>
              </a:spcBef>
              <a:buClrTx/>
              <a:buSzPct val="100000"/>
              <a:defRPr sz="1800">
                <a:solidFill>
                  <a:srgbClr val="000000"/>
                </a:solidFill>
              </a:defRPr>
            </a:pPr>
            <a:r>
              <a:rPr dirty="0">
                <a:solidFill>
                  <a:srgbClr val="0C377B"/>
                </a:solidFill>
              </a:rPr>
              <a:t>FNAL: </a:t>
            </a:r>
            <a:r>
              <a:rPr dirty="0" smtClean="0">
                <a:solidFill>
                  <a:srgbClr val="0C377B"/>
                </a:solidFill>
              </a:rPr>
              <a:t>1x0.</a:t>
            </a:r>
            <a:r>
              <a:rPr lang="en-US" dirty="0" smtClean="0">
                <a:solidFill>
                  <a:srgbClr val="0C377B"/>
                </a:solidFill>
              </a:rPr>
              <a:t>114</a:t>
            </a:r>
            <a:r>
              <a:rPr dirty="0" smtClean="0">
                <a:solidFill>
                  <a:srgbClr val="0C377B"/>
                </a:solidFill>
              </a:rPr>
              <a:t> </a:t>
            </a:r>
            <a:r>
              <a:rPr dirty="0">
                <a:solidFill>
                  <a:srgbClr val="0C377B"/>
                </a:solidFill>
              </a:rPr>
              <a:t>mm or </a:t>
            </a:r>
            <a:r>
              <a:rPr dirty="0" smtClean="0">
                <a:solidFill>
                  <a:srgbClr val="0C377B"/>
                </a:solidFill>
              </a:rPr>
              <a:t>2x0.</a:t>
            </a:r>
            <a:r>
              <a:rPr lang="en-US" dirty="0" smtClean="0">
                <a:solidFill>
                  <a:srgbClr val="0C377B"/>
                </a:solidFill>
              </a:rPr>
              <a:t>114</a:t>
            </a:r>
            <a:r>
              <a:rPr dirty="0" smtClean="0">
                <a:solidFill>
                  <a:srgbClr val="0C377B"/>
                </a:solidFill>
              </a:rPr>
              <a:t> </a:t>
            </a:r>
            <a:r>
              <a:rPr dirty="0">
                <a:solidFill>
                  <a:srgbClr val="0C377B"/>
                </a:solidFill>
              </a:rPr>
              <a:t>mm</a:t>
            </a:r>
          </a:p>
          <a:p>
            <a:pPr marL="742950" lvl="1" indent="-285750">
              <a:spcBef>
                <a:spcPts val="0"/>
              </a:spcBef>
              <a:buClrTx/>
              <a:buSzPct val="100000"/>
              <a:defRPr sz="1800">
                <a:solidFill>
                  <a:srgbClr val="000000"/>
                </a:solidFill>
              </a:defRPr>
            </a:pPr>
            <a:r>
              <a:rPr dirty="0">
                <a:solidFill>
                  <a:srgbClr val="0C377B"/>
                </a:solidFill>
              </a:rPr>
              <a:t>CERN: 0.050 mm + ~ 0.025 mm of glue</a:t>
            </a:r>
          </a:p>
        </p:txBody>
      </p:sp>
    </p:spTree>
    <p:extLst>
      <p:ext uri="{BB962C8B-B14F-4D97-AF65-F5344CB8AC3E}">
        <p14:creationId xmlns:p14="http://schemas.microsoft.com/office/powerpoint/2010/main" val="3075768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title"/>
          </p:nvPr>
        </p:nvSpPr>
        <p:spPr>
          <a:prstGeom prst="rect">
            <a:avLst/>
          </a:prstGeom>
        </p:spPr>
        <p:txBody>
          <a:bodyPr>
            <a:normAutofit/>
          </a:bodyPr>
          <a:lstStyle>
            <a:lvl1pPr defTabSz="850391">
              <a:defRPr sz="4278"/>
            </a:lvl1pPr>
          </a:lstStyle>
          <a:p>
            <a:pPr lvl="0">
              <a:defRPr sz="1800">
                <a:solidFill>
                  <a:srgbClr val="000000"/>
                </a:solidFill>
              </a:defRPr>
            </a:pPr>
            <a:r>
              <a:rPr sz="3600" dirty="0">
                <a:solidFill>
                  <a:srgbClr val="FFFFFF"/>
                </a:solidFill>
              </a:rPr>
              <a:t>3. </a:t>
            </a:r>
            <a:r>
              <a:rPr lang="en-US" sz="3600" dirty="0" smtClean="0">
                <a:solidFill>
                  <a:srgbClr val="FFFFFF"/>
                </a:solidFill>
              </a:rPr>
              <a:t>Quench heater design</a:t>
            </a:r>
            <a:endParaRPr sz="3600" dirty="0">
              <a:solidFill>
                <a:srgbClr val="FFFFFF"/>
              </a:solidFill>
            </a:endParaRPr>
          </a:p>
        </p:txBody>
      </p:sp>
      <p:sp>
        <p:nvSpPr>
          <p:cNvPr id="132" name="Shape 132"/>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0C377B"/>
                </a:solidFill>
              </a:rPr>
              <a:t>14</a:t>
            </a:fld>
            <a:endParaRPr>
              <a:solidFill>
                <a:srgbClr val="0C377B"/>
              </a:solidFill>
            </a:endParaRPr>
          </a:p>
        </p:txBody>
      </p:sp>
      <p:sp>
        <p:nvSpPr>
          <p:cNvPr id="27" name="Shape 153"/>
          <p:cNvSpPr/>
          <p:nvPr/>
        </p:nvSpPr>
        <p:spPr>
          <a:xfrm>
            <a:off x="458571" y="4954809"/>
            <a:ext cx="8490043" cy="6179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marL="322326" lvl="1" indent="-285750" defTabSz="457200">
              <a:spcBef>
                <a:spcPts val="1200"/>
              </a:spcBef>
              <a:buSzPct val="80000"/>
              <a:buFont typeface="Arial"/>
              <a:buChar char="•"/>
              <a:defRPr>
                <a:solidFill>
                  <a:srgbClr val="000000"/>
                </a:solidFill>
              </a:defRPr>
            </a:pPr>
            <a:endParaRPr lang="en-US" sz="1700" dirty="0" smtClean="0">
              <a:solidFill>
                <a:schemeClr val="tx1"/>
              </a:solidFill>
              <a:latin typeface="Times New Roman"/>
              <a:ea typeface="Times"/>
              <a:cs typeface="Times New Roman"/>
              <a:sym typeface="Times"/>
            </a:endParaRPr>
          </a:p>
          <a:p>
            <a:pPr marL="322326" lvl="1" indent="-285750" defTabSz="457200">
              <a:spcBef>
                <a:spcPts val="1200"/>
              </a:spcBef>
              <a:buSzPct val="80000"/>
              <a:buFont typeface="Arial"/>
              <a:buChar char="•"/>
              <a:defRPr>
                <a:solidFill>
                  <a:srgbClr val="000000"/>
                </a:solidFill>
              </a:defRPr>
            </a:pPr>
            <a:endParaRPr lang="en-US" sz="1700" dirty="0" smtClean="0">
              <a:solidFill>
                <a:schemeClr val="tx1"/>
              </a:solidFill>
              <a:latin typeface="Times New Roman"/>
              <a:ea typeface="Times"/>
              <a:cs typeface="Times New Roman"/>
              <a:sym typeface="Times"/>
            </a:endParaRPr>
          </a:p>
        </p:txBody>
      </p:sp>
      <p:pic>
        <p:nvPicPr>
          <p:cNvPr id="30" name="11T_OL_250mm_dims.pdf"/>
          <p:cNvPicPr/>
          <p:nvPr/>
        </p:nvPicPr>
        <p:blipFill>
          <a:blip r:embed="rId2">
            <a:extLst/>
          </a:blip>
          <a:stretch>
            <a:fillRect/>
          </a:stretch>
        </p:blipFill>
        <p:spPr>
          <a:xfrm>
            <a:off x="5144508" y="2838493"/>
            <a:ext cx="3619937" cy="820296"/>
          </a:xfrm>
          <a:prstGeom prst="rect">
            <a:avLst/>
          </a:prstGeom>
          <a:ln w="12700">
            <a:miter lim="400000"/>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385" y="878213"/>
            <a:ext cx="2798737" cy="1822157"/>
          </a:xfrm>
          <a:prstGeom prst="rect">
            <a:avLst/>
          </a:prstGeom>
        </p:spPr>
      </p:pic>
      <p:sp>
        <p:nvSpPr>
          <p:cNvPr id="6" name="Rectangle 5"/>
          <p:cNvSpPr/>
          <p:nvPr/>
        </p:nvSpPr>
        <p:spPr>
          <a:xfrm>
            <a:off x="-217221" y="3662147"/>
            <a:ext cx="5328592" cy="2585323"/>
          </a:xfrm>
          <a:prstGeom prst="rect">
            <a:avLst/>
          </a:prstGeom>
        </p:spPr>
        <p:txBody>
          <a:bodyPr wrap="square">
            <a:spAutoFit/>
          </a:bodyPr>
          <a:lstStyle/>
          <a:p>
            <a:pPr marL="322326" lvl="0" indent="-285750" defTabSz="457200">
              <a:buClr>
                <a:schemeClr val="tx1"/>
              </a:buClr>
              <a:defRPr>
                <a:solidFill>
                  <a:srgbClr val="000000"/>
                </a:solidFill>
              </a:defRPr>
            </a:pPr>
            <a:r>
              <a:rPr lang="en-US" b="1" dirty="0" smtClean="0">
                <a:solidFill>
                  <a:srgbClr val="FF0000"/>
                </a:solidFill>
                <a:latin typeface="Times New Roman" panose="02020603050405020304" pitchFamily="18" charset="0"/>
                <a:ea typeface="Times"/>
                <a:cs typeface="Times New Roman" panose="02020603050405020304" pitchFamily="18" charset="0"/>
                <a:sym typeface="Times"/>
              </a:rPr>
              <a:t>   “</a:t>
            </a:r>
            <a:r>
              <a:rPr lang="en-US" b="1" dirty="0">
                <a:solidFill>
                  <a:srgbClr val="FF0000"/>
                </a:solidFill>
                <a:latin typeface="Times New Roman" panose="02020603050405020304" pitchFamily="18" charset="0"/>
                <a:ea typeface="Times"/>
                <a:cs typeface="Times New Roman" panose="02020603050405020304" pitchFamily="18" charset="0"/>
                <a:sym typeface="Times"/>
              </a:rPr>
              <a:t>Standard” </a:t>
            </a:r>
            <a:r>
              <a:rPr lang="en-US" dirty="0">
                <a:solidFill>
                  <a:schemeClr val="tx2"/>
                </a:solidFill>
                <a:latin typeface="Times New Roman" panose="02020603050405020304" pitchFamily="18" charset="0"/>
                <a:ea typeface="Times"/>
                <a:cs typeface="Times New Roman" panose="02020603050405020304" pitchFamily="18" charset="0"/>
                <a:sym typeface="Times"/>
              </a:rPr>
              <a:t>LHC quench heater power supply</a:t>
            </a:r>
            <a:r>
              <a:rPr lang="en-US" dirty="0" smtClean="0">
                <a:solidFill>
                  <a:schemeClr val="tx2"/>
                </a:solidFill>
                <a:latin typeface="Times New Roman" panose="02020603050405020304" pitchFamily="18" charset="0"/>
                <a:ea typeface="Times"/>
                <a:cs typeface="Times New Roman" panose="02020603050405020304" pitchFamily="18" charset="0"/>
                <a:sym typeface="Times"/>
              </a:rPr>
              <a:t>:</a:t>
            </a:r>
          </a:p>
          <a:p>
            <a:pPr marL="322326" lvl="0" indent="-285750" defTabSz="457200">
              <a:buClr>
                <a:schemeClr val="tx1"/>
              </a:buClr>
              <a:defRPr>
                <a:solidFill>
                  <a:srgbClr val="000000"/>
                </a:solidFill>
              </a:defRPr>
            </a:pPr>
            <a:endParaRPr lang="en-US" sz="1600" dirty="0">
              <a:solidFill>
                <a:schemeClr val="tx2"/>
              </a:solidFill>
              <a:latin typeface="Times New Roman" panose="02020603050405020304" pitchFamily="18" charset="0"/>
              <a:ea typeface="Times"/>
              <a:cs typeface="Times New Roman" panose="02020603050405020304" pitchFamily="18" charset="0"/>
              <a:sym typeface="Times"/>
            </a:endParaRP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panose="02020603050405020304" pitchFamily="18" charset="0"/>
                <a:ea typeface="Times"/>
                <a:cs typeface="Times New Roman" panose="02020603050405020304" pitchFamily="18" charset="0"/>
                <a:sym typeface="Times"/>
              </a:rPr>
              <a:t>Charging voltage</a:t>
            </a:r>
            <a:r>
              <a:rPr lang="en-US" sz="1600" dirty="0" smtClean="0">
                <a:solidFill>
                  <a:schemeClr val="tx2"/>
                </a:solidFill>
                <a:latin typeface="Times New Roman" panose="02020603050405020304" pitchFamily="18" charset="0"/>
                <a:ea typeface="Times"/>
                <a:cs typeface="Times New Roman" panose="02020603050405020304" pitchFamily="18" charset="0"/>
                <a:sym typeface="Times"/>
              </a:rPr>
              <a:t>: </a:t>
            </a:r>
            <a:r>
              <a:rPr lang="en-US" sz="1600" b="1" dirty="0" smtClean="0">
                <a:solidFill>
                  <a:srgbClr val="FF0000"/>
                </a:solidFill>
                <a:latin typeface="Times New Roman" panose="02020603050405020304" pitchFamily="18" charset="0"/>
                <a:ea typeface="Times"/>
                <a:cs typeface="Times New Roman" panose="02020603050405020304" pitchFamily="18" charset="0"/>
                <a:sym typeface="Times"/>
              </a:rPr>
              <a:t>900 V</a:t>
            </a:r>
            <a:r>
              <a:rPr lang="en-US" sz="1600" dirty="0" smtClean="0">
                <a:solidFill>
                  <a:schemeClr val="tx2"/>
                </a:solidFill>
                <a:latin typeface="Times New Roman" panose="02020603050405020304" pitchFamily="18" charset="0"/>
                <a:ea typeface="Times"/>
                <a:cs typeface="Times New Roman" panose="02020603050405020304" pitchFamily="18" charset="0"/>
                <a:sym typeface="Times"/>
              </a:rPr>
              <a:t> (± </a:t>
            </a:r>
            <a:r>
              <a:rPr lang="en-US" sz="1600" dirty="0">
                <a:solidFill>
                  <a:schemeClr val="tx2"/>
                </a:solidFill>
                <a:latin typeface="Times New Roman" panose="02020603050405020304" pitchFamily="18" charset="0"/>
                <a:ea typeface="Times"/>
                <a:cs typeface="Times New Roman" panose="02020603050405020304" pitchFamily="18" charset="0"/>
                <a:sym typeface="Times"/>
              </a:rPr>
              <a:t>450 </a:t>
            </a:r>
            <a:r>
              <a:rPr lang="en-US" sz="1600" dirty="0" smtClean="0">
                <a:solidFill>
                  <a:schemeClr val="tx2"/>
                </a:solidFill>
                <a:latin typeface="Times New Roman" panose="02020603050405020304" pitchFamily="18" charset="0"/>
                <a:ea typeface="Times"/>
                <a:cs typeface="Times New Roman" panose="02020603050405020304" pitchFamily="18" charset="0"/>
                <a:sym typeface="Times"/>
              </a:rPr>
              <a:t>V)</a:t>
            </a:r>
            <a:endParaRPr lang="en-US" sz="1600" dirty="0">
              <a:solidFill>
                <a:schemeClr val="tx2"/>
              </a:solidFill>
              <a:latin typeface="Times New Roman" panose="02020603050405020304" pitchFamily="18" charset="0"/>
              <a:ea typeface="Times"/>
              <a:cs typeface="Times New Roman" panose="02020603050405020304" pitchFamily="18" charset="0"/>
              <a:sym typeface="Times"/>
            </a:endParaRP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panose="02020603050405020304" pitchFamily="18" charset="0"/>
                <a:ea typeface="Times"/>
                <a:cs typeface="Times New Roman" panose="02020603050405020304" pitchFamily="18" charset="0"/>
                <a:sym typeface="Times"/>
              </a:rPr>
              <a:t>Maximum current through the heaters: </a:t>
            </a:r>
            <a:r>
              <a:rPr lang="en-US" sz="1600" b="1" dirty="0">
                <a:solidFill>
                  <a:srgbClr val="FF0000"/>
                </a:solidFill>
                <a:latin typeface="Times New Roman" panose="02020603050405020304" pitchFamily="18" charset="0"/>
                <a:ea typeface="Times"/>
                <a:cs typeface="Times New Roman" panose="02020603050405020304" pitchFamily="18" charset="0"/>
                <a:sym typeface="Times"/>
              </a:rPr>
              <a:t>150 A</a:t>
            </a:r>
            <a:r>
              <a:rPr lang="en-US" sz="1600" dirty="0">
                <a:latin typeface="Times New Roman" panose="02020603050405020304" pitchFamily="18" charset="0"/>
                <a:ea typeface="Times"/>
                <a:cs typeface="Times New Roman" panose="02020603050405020304" pitchFamily="18" charset="0"/>
                <a:sym typeface="Times"/>
              </a:rPr>
              <a:t> </a:t>
            </a:r>
            <a:r>
              <a:rPr lang="en-US" sz="1600" dirty="0">
                <a:solidFill>
                  <a:schemeClr val="tx2"/>
                </a:solidFill>
                <a:latin typeface="Times New Roman" panose="02020603050405020304" pitchFamily="18" charset="0"/>
                <a:ea typeface="Times"/>
                <a:cs typeface="Times New Roman" panose="02020603050405020304" pitchFamily="18" charset="0"/>
                <a:sym typeface="Times"/>
              </a:rPr>
              <a:t>(instead of 80 A)</a:t>
            </a: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panose="02020603050405020304" pitchFamily="18" charset="0"/>
                <a:ea typeface="Times"/>
                <a:cs typeface="Times New Roman" panose="02020603050405020304" pitchFamily="18" charset="0"/>
                <a:sym typeface="Times"/>
              </a:rPr>
              <a:t>Capacitance: 7.05 mF</a:t>
            </a: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panose="02020603050405020304" pitchFamily="18" charset="0"/>
                <a:ea typeface="Times"/>
                <a:cs typeface="Times New Roman" panose="02020603050405020304" pitchFamily="18" charset="0"/>
                <a:sym typeface="Times"/>
              </a:rPr>
              <a:t>Improvement of the heater firing unit expected to </a:t>
            </a:r>
            <a:r>
              <a:rPr lang="en-US" sz="1600" b="1" dirty="0">
                <a:solidFill>
                  <a:srgbClr val="FF0000"/>
                </a:solidFill>
                <a:latin typeface="Times New Roman" panose="02020603050405020304" pitchFamily="18" charset="0"/>
                <a:ea typeface="Times"/>
                <a:cs typeface="Times New Roman" panose="02020603050405020304" pitchFamily="18" charset="0"/>
                <a:sym typeface="Times"/>
              </a:rPr>
              <a:t>reduce the heater firing delay from 5 </a:t>
            </a:r>
            <a:r>
              <a:rPr lang="en-US" sz="1600" b="1" dirty="0" err="1">
                <a:solidFill>
                  <a:srgbClr val="FF0000"/>
                </a:solidFill>
                <a:latin typeface="Times New Roman" panose="02020603050405020304" pitchFamily="18" charset="0"/>
                <a:ea typeface="Times"/>
                <a:cs typeface="Times New Roman" panose="02020603050405020304" pitchFamily="18" charset="0"/>
                <a:sym typeface="Times"/>
              </a:rPr>
              <a:t>ms</a:t>
            </a:r>
            <a:r>
              <a:rPr lang="en-US" sz="1600" b="1" dirty="0">
                <a:solidFill>
                  <a:srgbClr val="FF0000"/>
                </a:solidFill>
                <a:latin typeface="Times New Roman" panose="02020603050405020304" pitchFamily="18" charset="0"/>
                <a:ea typeface="Times"/>
                <a:cs typeface="Times New Roman" panose="02020603050405020304" pitchFamily="18" charset="0"/>
                <a:sym typeface="Times"/>
              </a:rPr>
              <a:t> to 1 </a:t>
            </a:r>
            <a:r>
              <a:rPr lang="en-US" sz="1600" b="1" dirty="0" err="1">
                <a:solidFill>
                  <a:srgbClr val="FF0000"/>
                </a:solidFill>
                <a:latin typeface="Times New Roman" panose="02020603050405020304" pitchFamily="18" charset="0"/>
                <a:ea typeface="Times"/>
                <a:cs typeface="Times New Roman" panose="02020603050405020304" pitchFamily="18" charset="0"/>
                <a:sym typeface="Times"/>
              </a:rPr>
              <a:t>ms.</a:t>
            </a:r>
            <a:endParaRPr lang="en-US" sz="1600" b="1" dirty="0">
              <a:solidFill>
                <a:srgbClr val="FF0000"/>
              </a:solidFill>
              <a:latin typeface="Times New Roman" panose="02020603050405020304" pitchFamily="18" charset="0"/>
              <a:ea typeface="Times"/>
              <a:cs typeface="Times New Roman" panose="02020603050405020304" pitchFamily="18" charset="0"/>
              <a:sym typeface="Times"/>
            </a:endParaRP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panose="02020603050405020304" pitchFamily="18" charset="0"/>
                <a:ea typeface="Times"/>
                <a:cs typeface="Times New Roman" panose="02020603050405020304" pitchFamily="18" charset="0"/>
                <a:sym typeface="Times"/>
              </a:rPr>
              <a:t>Integration study needed to fit 16 heater power supplies for each </a:t>
            </a:r>
            <a:r>
              <a:rPr lang="en-US" sz="1600" dirty="0" err="1">
                <a:solidFill>
                  <a:schemeClr val="tx2"/>
                </a:solidFill>
                <a:latin typeface="Times New Roman" panose="02020603050405020304" pitchFamily="18" charset="0"/>
                <a:ea typeface="Times"/>
                <a:cs typeface="Times New Roman" panose="02020603050405020304" pitchFamily="18" charset="0"/>
                <a:sym typeface="Times"/>
              </a:rPr>
              <a:t>cryo</a:t>
            </a:r>
            <a:r>
              <a:rPr lang="en-US" sz="1600" dirty="0">
                <a:solidFill>
                  <a:schemeClr val="tx2"/>
                </a:solidFill>
                <a:latin typeface="Times New Roman" panose="02020603050405020304" pitchFamily="18" charset="0"/>
                <a:ea typeface="Times"/>
                <a:cs typeface="Times New Roman" panose="02020603050405020304" pitchFamily="18" charset="0"/>
                <a:sym typeface="Times"/>
              </a:rPr>
              <a:t>-assembly</a:t>
            </a:r>
          </a:p>
        </p:txBody>
      </p:sp>
      <p:sp>
        <p:nvSpPr>
          <p:cNvPr id="31" name="Rectangle 30"/>
          <p:cNvSpPr/>
          <p:nvPr/>
        </p:nvSpPr>
        <p:spPr>
          <a:xfrm>
            <a:off x="0" y="1863949"/>
            <a:ext cx="4354161" cy="1569660"/>
          </a:xfrm>
          <a:prstGeom prst="rect">
            <a:avLst/>
          </a:prstGeom>
        </p:spPr>
        <p:txBody>
          <a:bodyPr wrap="square">
            <a:spAutoFit/>
          </a:bodyPr>
          <a:lstStyle/>
          <a:p>
            <a:pPr marL="804144" lvl="1" indent="-285750" defTabSz="457200">
              <a:buClr>
                <a:schemeClr val="tx1"/>
              </a:buClr>
              <a:buFont typeface="Arial" panose="020B0604020202020204" pitchFamily="34" charset="0"/>
              <a:buChar char="•"/>
              <a:defRPr>
                <a:solidFill>
                  <a:srgbClr val="000000"/>
                </a:solidFill>
              </a:defRPr>
            </a:pPr>
            <a:r>
              <a:rPr lang="en-US" sz="1600" dirty="0" smtClean="0">
                <a:solidFill>
                  <a:schemeClr val="tx2"/>
                </a:solidFill>
                <a:latin typeface="Times New Roman"/>
                <a:ea typeface="Times"/>
                <a:cs typeface="Times New Roman"/>
                <a:sym typeface="Times"/>
              </a:rPr>
              <a:t>Heater </a:t>
            </a:r>
            <a:r>
              <a:rPr lang="en-US" sz="1600" dirty="0">
                <a:solidFill>
                  <a:schemeClr val="tx2"/>
                </a:solidFill>
                <a:latin typeface="Times New Roman"/>
                <a:ea typeface="Times"/>
                <a:cs typeface="Times New Roman"/>
                <a:sym typeface="Times"/>
              </a:rPr>
              <a:t>geometry optimized to have a uniform quench in the magnet cross section and a propagation in between stations faster than 5 </a:t>
            </a:r>
            <a:r>
              <a:rPr lang="en-US" sz="1600" dirty="0" err="1">
                <a:solidFill>
                  <a:schemeClr val="tx2"/>
                </a:solidFill>
                <a:latin typeface="Times New Roman"/>
                <a:ea typeface="Times"/>
                <a:cs typeface="Times New Roman"/>
                <a:sym typeface="Times"/>
              </a:rPr>
              <a:t>ms.</a:t>
            </a:r>
            <a:r>
              <a:rPr lang="en-US" sz="1600" dirty="0">
                <a:solidFill>
                  <a:schemeClr val="tx2"/>
                </a:solidFill>
                <a:latin typeface="Times New Roman"/>
                <a:ea typeface="Times"/>
                <a:cs typeface="Times New Roman"/>
                <a:sym typeface="Times"/>
              </a:rPr>
              <a:t> </a:t>
            </a:r>
          </a:p>
          <a:p>
            <a:pPr marL="804144" lvl="1" indent="-285750" defTabSz="457200">
              <a:buClr>
                <a:schemeClr val="tx1"/>
              </a:buClr>
              <a:buFont typeface="Arial" panose="020B0604020202020204" pitchFamily="34" charset="0"/>
              <a:buChar char="•"/>
              <a:defRPr>
                <a:solidFill>
                  <a:srgbClr val="000000"/>
                </a:solidFill>
              </a:defRPr>
            </a:pPr>
            <a:r>
              <a:rPr lang="en-US" sz="1600" dirty="0">
                <a:solidFill>
                  <a:schemeClr val="tx2"/>
                </a:solidFill>
                <a:latin typeface="Times New Roman"/>
                <a:ea typeface="Times"/>
                <a:cs typeface="Times New Roman"/>
                <a:sym typeface="Times"/>
              </a:rPr>
              <a:t>High field and low field quench heater in series (better for redundancy</a:t>
            </a:r>
            <a:r>
              <a:rPr lang="en-US" sz="1600" dirty="0" smtClean="0">
                <a:solidFill>
                  <a:schemeClr val="tx2"/>
                </a:solidFill>
                <a:latin typeface="Times New Roman"/>
                <a:ea typeface="Times"/>
                <a:cs typeface="Times New Roman"/>
                <a:sym typeface="Times"/>
              </a:rPr>
              <a:t>)</a:t>
            </a:r>
            <a:endParaRPr lang="en-GB" sz="1600" dirty="0">
              <a:solidFill>
                <a:schemeClr val="tx2"/>
              </a:solidFill>
            </a:endParaRPr>
          </a:p>
        </p:txBody>
      </p:sp>
      <p:sp>
        <p:nvSpPr>
          <p:cNvPr id="7" name="Rectangle 6"/>
          <p:cNvSpPr/>
          <p:nvPr/>
        </p:nvSpPr>
        <p:spPr>
          <a:xfrm>
            <a:off x="-26291" y="878213"/>
            <a:ext cx="9231488" cy="800219"/>
          </a:xfrm>
          <a:prstGeom prst="rect">
            <a:avLst/>
          </a:prstGeom>
        </p:spPr>
        <p:txBody>
          <a:bodyPr wrap="square">
            <a:spAutoFit/>
          </a:bodyPr>
          <a:lstStyle/>
          <a:p>
            <a:pPr marL="36576" lvl="0" indent="0" defTabSz="457200">
              <a:spcBef>
                <a:spcPts val="1200"/>
              </a:spcBef>
              <a:buClr>
                <a:schemeClr val="tx1"/>
              </a:buClr>
              <a:buNone/>
              <a:defRPr>
                <a:solidFill>
                  <a:srgbClr val="000000"/>
                </a:solidFill>
              </a:defRPr>
            </a:pPr>
            <a:r>
              <a:rPr lang="en-GB" b="1" dirty="0" smtClean="0">
                <a:solidFill>
                  <a:srgbClr val="FF0000"/>
                </a:solidFill>
                <a:latin typeface="Times New Roman" panose="02020603050405020304" pitchFamily="18" charset="0"/>
                <a:ea typeface="Times"/>
                <a:cs typeface="Times New Roman" panose="02020603050405020304" pitchFamily="18" charset="0"/>
                <a:sym typeface="Times"/>
              </a:rPr>
              <a:t>  Each </a:t>
            </a:r>
            <a:r>
              <a:rPr lang="en-GB" b="1" dirty="0">
                <a:solidFill>
                  <a:srgbClr val="FF0000"/>
                </a:solidFill>
                <a:latin typeface="Times New Roman" panose="02020603050405020304" pitchFamily="18" charset="0"/>
                <a:ea typeface="Times"/>
                <a:cs typeface="Times New Roman" panose="02020603050405020304" pitchFamily="18" charset="0"/>
                <a:sym typeface="Times"/>
              </a:rPr>
              <a:t>aperture is protected with 4 quench heater </a:t>
            </a:r>
            <a:r>
              <a:rPr lang="en-GB" b="1" dirty="0" smtClean="0">
                <a:solidFill>
                  <a:srgbClr val="FF0000"/>
                </a:solidFill>
                <a:latin typeface="Times New Roman" panose="02020603050405020304" pitchFamily="18" charset="0"/>
                <a:ea typeface="Times"/>
                <a:cs typeface="Times New Roman" panose="02020603050405020304" pitchFamily="18" charset="0"/>
                <a:sym typeface="Times"/>
              </a:rPr>
              <a:t>circuits</a:t>
            </a:r>
          </a:p>
          <a:p>
            <a:pPr marL="36576" lvl="0" indent="0" defTabSz="457200">
              <a:spcBef>
                <a:spcPts val="1200"/>
              </a:spcBef>
              <a:buClr>
                <a:schemeClr val="tx1"/>
              </a:buClr>
              <a:buNone/>
              <a:defRPr>
                <a:solidFill>
                  <a:srgbClr val="000000"/>
                </a:solidFill>
              </a:defRPr>
            </a:pPr>
            <a:r>
              <a:rPr lang="en-GB" b="1" dirty="0" smtClean="0">
                <a:solidFill>
                  <a:srgbClr val="FF0000"/>
                </a:solidFill>
                <a:latin typeface="Times New Roman" panose="02020603050405020304" pitchFamily="18" charset="0"/>
                <a:ea typeface="Times"/>
                <a:cs typeface="Times New Roman" panose="02020603050405020304" pitchFamily="18" charset="0"/>
                <a:sym typeface="Times"/>
              </a:rPr>
              <a:t> </a:t>
            </a:r>
            <a:r>
              <a:rPr lang="en-GB" dirty="0">
                <a:solidFill>
                  <a:schemeClr val="tx2"/>
                </a:solidFill>
                <a:latin typeface="Times New Roman"/>
                <a:ea typeface="Times"/>
                <a:cs typeface="Times New Roman"/>
                <a:sym typeface="Times"/>
              </a:rPr>
              <a:t>(2 heater circuits per coil, only in the outer layer)</a:t>
            </a:r>
          </a:p>
        </p:txBody>
      </p:sp>
      <p:pic>
        <p:nvPicPr>
          <p:cNvPr id="2" name="Picture 1"/>
          <p:cNvPicPr>
            <a:picLocks noChangeAspect="1"/>
          </p:cNvPicPr>
          <p:nvPr/>
        </p:nvPicPr>
        <p:blipFill>
          <a:blip r:embed="rId4"/>
          <a:stretch>
            <a:fillRect/>
          </a:stretch>
        </p:blipFill>
        <p:spPr>
          <a:xfrm>
            <a:off x="5330073" y="3637930"/>
            <a:ext cx="3467509" cy="2785210"/>
          </a:xfrm>
          <a:prstGeom prst="rect">
            <a:avLst/>
          </a:prstGeom>
        </p:spPr>
      </p:pic>
    </p:spTree>
    <p:extLst>
      <p:ext uri="{BB962C8B-B14F-4D97-AF65-F5344CB8AC3E}">
        <p14:creationId xmlns:p14="http://schemas.microsoft.com/office/powerpoint/2010/main" val="66746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8520" y="2741098"/>
            <a:ext cx="4802907" cy="3600001"/>
            <a:chOff x="158604" y="2781126"/>
            <a:chExt cx="4802907" cy="3600001"/>
          </a:xfrm>
        </p:grpSpPr>
        <p:pic>
          <p:nvPicPr>
            <p:cNvPr id="265" name="image28.png"/>
            <p:cNvPicPr/>
            <p:nvPr/>
          </p:nvPicPr>
          <p:blipFill>
            <a:blip r:embed="rId2">
              <a:extLst/>
            </a:blip>
            <a:stretch>
              <a:fillRect/>
            </a:stretch>
          </p:blipFill>
          <p:spPr>
            <a:xfrm>
              <a:off x="158604" y="2781126"/>
              <a:ext cx="4802907" cy="3600001"/>
            </a:xfrm>
            <a:prstGeom prst="rect">
              <a:avLst/>
            </a:prstGeom>
            <a:ln w="12700">
              <a:miter lim="400000"/>
            </a:ln>
          </p:spPr>
        </p:pic>
        <p:sp>
          <p:nvSpPr>
            <p:cNvPr id="2" name="Rectangle 1"/>
            <p:cNvSpPr/>
            <p:nvPr/>
          </p:nvSpPr>
          <p:spPr>
            <a:xfrm>
              <a:off x="3729112" y="5674401"/>
              <a:ext cx="216024" cy="23677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5" name="QH_insth_v2_old.png"/>
          <p:cNvPicPr/>
          <p:nvPr/>
        </p:nvPicPr>
        <p:blipFill>
          <a:blip r:embed="rId3">
            <a:extLst/>
          </a:blip>
          <a:stretch>
            <a:fillRect/>
          </a:stretch>
        </p:blipFill>
        <p:spPr>
          <a:xfrm>
            <a:off x="4363119" y="2748817"/>
            <a:ext cx="4889401" cy="3632511"/>
          </a:xfrm>
          <a:prstGeom prst="rect">
            <a:avLst/>
          </a:prstGeom>
          <a:ln w="12700">
            <a:miter lim="400000"/>
          </a:ln>
        </p:spPr>
      </p:pic>
      <p:sp>
        <p:nvSpPr>
          <p:cNvPr id="263" name="Shape 263"/>
          <p:cNvSpPr>
            <a:spLocks noGrp="1"/>
          </p:cNvSpPr>
          <p:nvPr>
            <p:ph type="title"/>
          </p:nvPr>
        </p:nvSpPr>
        <p:spPr>
          <a:xfrm>
            <a:off x="-294" y="1"/>
            <a:ext cx="9144294" cy="692696"/>
          </a:xfrm>
          <a:prstGeom prst="rect">
            <a:avLst/>
          </a:prstGeom>
        </p:spPr>
        <p:txBody>
          <a:bodyPr>
            <a:noAutofit/>
          </a:bodyPr>
          <a:lstStyle>
            <a:lvl1pPr>
              <a:defRPr sz="3200"/>
            </a:lvl1pPr>
          </a:lstStyle>
          <a:p>
            <a:pPr lvl="0">
              <a:defRPr sz="1800">
                <a:solidFill>
                  <a:srgbClr val="000000"/>
                </a:solidFill>
              </a:defRPr>
            </a:pPr>
            <a:r>
              <a:rPr sz="4100" dirty="0">
                <a:solidFill>
                  <a:srgbClr val="FFFFFF"/>
                </a:solidFill>
              </a:rPr>
              <a:t>3. Quench heater </a:t>
            </a:r>
            <a:r>
              <a:rPr sz="4100" dirty="0" smtClean="0">
                <a:solidFill>
                  <a:srgbClr val="FFFFFF"/>
                </a:solidFill>
              </a:rPr>
              <a:t>delays</a:t>
            </a:r>
            <a:endParaRPr sz="4100" dirty="0">
              <a:solidFill>
                <a:srgbClr val="FFFFFF"/>
              </a:solidFill>
            </a:endParaRPr>
          </a:p>
        </p:txBody>
      </p:sp>
      <p:sp>
        <p:nvSpPr>
          <p:cNvPr id="266" name="Shape 266"/>
          <p:cNvSpPr/>
          <p:nvPr/>
        </p:nvSpPr>
        <p:spPr>
          <a:xfrm>
            <a:off x="204553" y="836712"/>
            <a:ext cx="8831944" cy="211339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indent="36576">
              <a:spcBef>
                <a:spcPts val="400"/>
              </a:spcBef>
              <a:defRPr>
                <a:solidFill>
                  <a:srgbClr val="000000"/>
                </a:solidFill>
              </a:defRPr>
            </a:pPr>
            <a:r>
              <a:rPr sz="2000" b="1" dirty="0">
                <a:solidFill>
                  <a:srgbClr val="FF0000"/>
                </a:solidFill>
                <a:latin typeface="Times New Roman"/>
                <a:ea typeface="Times New Roman"/>
                <a:cs typeface="Times New Roman"/>
                <a:sym typeface="Times New Roman"/>
              </a:rPr>
              <a:t>Key parameters for the heater delay:</a:t>
            </a:r>
            <a:endParaRPr sz="2000" dirty="0">
              <a:solidFill>
                <a:srgbClr val="0C377B"/>
              </a:solidFill>
              <a:latin typeface="Times New Roman"/>
              <a:ea typeface="Times New Roman"/>
              <a:cs typeface="Times New Roman"/>
              <a:sym typeface="Times New Roman"/>
            </a:endParaRPr>
          </a:p>
          <a:p>
            <a:pPr marL="341376" lvl="0" indent="-304800">
              <a:spcBef>
                <a:spcPts val="400"/>
              </a:spcBef>
              <a:buClr>
                <a:srgbClr val="0C377B"/>
              </a:buClr>
              <a:buSzPct val="80000"/>
              <a:buFont typeface="Arial"/>
              <a:buChar char="•"/>
              <a:defRPr>
                <a:solidFill>
                  <a:srgbClr val="000000"/>
                </a:solidFill>
              </a:defRPr>
            </a:pPr>
            <a:r>
              <a:rPr sz="2000" b="1" dirty="0">
                <a:solidFill>
                  <a:srgbClr val="FF0000"/>
                </a:solidFill>
                <a:latin typeface="Times New Roman"/>
                <a:ea typeface="Times New Roman"/>
                <a:cs typeface="Times New Roman"/>
                <a:sym typeface="Times New Roman"/>
              </a:rPr>
              <a:t>Power dissipated on the heaters</a:t>
            </a:r>
            <a:r>
              <a:rPr sz="1600" dirty="0">
                <a:solidFill>
                  <a:srgbClr val="0C377B"/>
                </a:solidFill>
                <a:latin typeface="Times New Roman"/>
                <a:ea typeface="Times New Roman"/>
                <a:cs typeface="Times New Roman"/>
                <a:sym typeface="Times New Roman"/>
              </a:rPr>
              <a:t>.</a:t>
            </a:r>
          </a:p>
          <a:p>
            <a:pPr marL="341376" lvl="0" indent="-304800">
              <a:spcBef>
                <a:spcPts val="400"/>
              </a:spcBef>
              <a:buClr>
                <a:srgbClr val="0C377B"/>
              </a:buClr>
              <a:buSzPct val="80000"/>
              <a:buFont typeface="Arial"/>
              <a:buChar char="•"/>
              <a:defRPr>
                <a:solidFill>
                  <a:srgbClr val="000000"/>
                </a:solidFill>
              </a:defRPr>
            </a:pPr>
            <a:r>
              <a:rPr sz="2000" dirty="0">
                <a:solidFill>
                  <a:srgbClr val="0C377B"/>
                </a:solidFill>
                <a:latin typeface="Times New Roman"/>
                <a:ea typeface="Times New Roman"/>
                <a:cs typeface="Times New Roman"/>
                <a:sym typeface="Times New Roman"/>
              </a:rPr>
              <a:t>Thickness of the </a:t>
            </a:r>
            <a:r>
              <a:rPr sz="2000" b="1" dirty="0">
                <a:solidFill>
                  <a:srgbClr val="FF0000"/>
                </a:solidFill>
                <a:latin typeface="Times New Roman"/>
                <a:ea typeface="Times New Roman"/>
                <a:cs typeface="Times New Roman"/>
                <a:sym typeface="Times New Roman"/>
              </a:rPr>
              <a:t>insulation from heater to coil</a:t>
            </a:r>
            <a:r>
              <a:rPr sz="2000" dirty="0" smtClean="0">
                <a:solidFill>
                  <a:srgbClr val="0C377B"/>
                </a:solidFill>
                <a:latin typeface="Times New Roman"/>
                <a:ea typeface="Times New Roman"/>
                <a:cs typeface="Times New Roman"/>
                <a:sym typeface="Times New Roman"/>
              </a:rPr>
              <a:t>.</a:t>
            </a:r>
            <a:endParaRPr lang="en-US" sz="2000" dirty="0" smtClean="0">
              <a:solidFill>
                <a:srgbClr val="0C377B"/>
              </a:solidFill>
              <a:latin typeface="Times New Roman"/>
              <a:ea typeface="Times New Roman"/>
              <a:cs typeface="Times New Roman"/>
              <a:sym typeface="Times New Roman"/>
            </a:endParaRPr>
          </a:p>
          <a:p>
            <a:pPr marL="798576" lvl="1"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cs typeface="Times New Roman"/>
                <a:sym typeface="Times New Roman"/>
              </a:rPr>
              <a:t>Baseline: heaters impregnated with the coil </a:t>
            </a:r>
            <a:r>
              <a:rPr lang="en-US" dirty="0" smtClean="0">
                <a:solidFill>
                  <a:srgbClr val="0C377B"/>
                </a:solidFill>
                <a:latin typeface="Times New Roman"/>
                <a:cs typeface="Times New Roman"/>
                <a:sym typeface="Wingdings" panose="05000000000000000000" pitchFamily="2" charset="2"/>
              </a:rPr>
              <a:t> S2 glass protection sheet = 0 mm</a:t>
            </a:r>
            <a:endParaRPr dirty="0" smtClean="0">
              <a:solidFill>
                <a:srgbClr val="0C377B"/>
              </a:solidFill>
            </a:endParaRPr>
          </a:p>
          <a:p>
            <a:pPr lvl="0" indent="36576" algn="ctr">
              <a:spcBef>
                <a:spcPts val="400"/>
              </a:spcBef>
              <a:defRPr>
                <a:solidFill>
                  <a:srgbClr val="000000"/>
                </a:solidFill>
              </a:defRPr>
            </a:pPr>
            <a:r>
              <a:rPr sz="2000" dirty="0" smtClean="0">
                <a:solidFill>
                  <a:srgbClr val="0C377B"/>
                </a:solidFill>
                <a:latin typeface="Times New Roman"/>
                <a:ea typeface="Times New Roman"/>
                <a:cs typeface="Times New Roman"/>
                <a:sym typeface="Times New Roman"/>
              </a:rPr>
              <a:t>Agreement </a:t>
            </a:r>
            <a:r>
              <a:rPr sz="2000" dirty="0">
                <a:solidFill>
                  <a:srgbClr val="0C377B"/>
                </a:solidFill>
                <a:latin typeface="Times New Roman"/>
                <a:ea typeface="Times New Roman"/>
                <a:cs typeface="Times New Roman"/>
                <a:sym typeface="Times New Roman"/>
              </a:rPr>
              <a:t>~ 20 % between </a:t>
            </a:r>
            <a:r>
              <a:rPr sz="2000" dirty="0" smtClean="0">
                <a:solidFill>
                  <a:srgbClr val="0C377B"/>
                </a:solidFill>
                <a:latin typeface="Times New Roman"/>
                <a:ea typeface="Times New Roman"/>
                <a:cs typeface="Times New Roman"/>
                <a:sym typeface="Times New Roman"/>
              </a:rPr>
              <a:t>measured </a:t>
            </a:r>
            <a:r>
              <a:rPr sz="2000" dirty="0">
                <a:solidFill>
                  <a:srgbClr val="0C377B"/>
                </a:solidFill>
                <a:latin typeface="Times New Roman"/>
                <a:ea typeface="Times New Roman"/>
                <a:cs typeface="Times New Roman"/>
                <a:sym typeface="Times New Roman"/>
              </a:rPr>
              <a:t>and expected heater delays, although discrepancy increases at low magnet </a:t>
            </a:r>
            <a:r>
              <a:rPr sz="2000" dirty="0" smtClean="0">
                <a:solidFill>
                  <a:srgbClr val="0C377B"/>
                </a:solidFill>
                <a:latin typeface="Times New Roman"/>
                <a:ea typeface="Times New Roman"/>
                <a:cs typeface="Times New Roman"/>
                <a:sym typeface="Times New Roman"/>
              </a:rPr>
              <a:t>current</a:t>
            </a:r>
            <a:r>
              <a:rPr lang="en-US" sz="2000" dirty="0" smtClean="0">
                <a:solidFill>
                  <a:srgbClr val="0C377B"/>
                </a:solidFill>
                <a:latin typeface="Times New Roman"/>
                <a:ea typeface="Times New Roman"/>
                <a:cs typeface="Times New Roman"/>
                <a:sym typeface="Times New Roman"/>
              </a:rPr>
              <a:t>. </a:t>
            </a:r>
            <a:endParaRPr sz="2000" dirty="0">
              <a:solidFill>
                <a:srgbClr val="0C377B"/>
              </a:solidFill>
              <a:latin typeface="Times New Roman"/>
              <a:ea typeface="Times New Roman"/>
              <a:cs typeface="Times New Roman"/>
              <a:sym typeface="Times New Roman"/>
            </a:endParaRPr>
          </a:p>
        </p:txBody>
      </p:sp>
      <p:sp>
        <p:nvSpPr>
          <p:cNvPr id="267" name="Shape 267"/>
          <p:cNvSpPr/>
          <p:nvPr/>
        </p:nvSpPr>
        <p:spPr>
          <a:xfrm>
            <a:off x="1404049" y="6244632"/>
            <a:ext cx="3456385" cy="31140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600">
                <a:solidFill>
                  <a:srgbClr val="00B050"/>
                </a:solidFill>
                <a:latin typeface="Times New Roman"/>
                <a:ea typeface="Times New Roman"/>
                <a:cs typeface="Times New Roman"/>
                <a:sym typeface="Times New Roman"/>
              </a:defRPr>
            </a:lvl1pPr>
          </a:lstStyle>
          <a:p>
            <a:pPr lvl="0">
              <a:defRPr sz="1800">
                <a:solidFill>
                  <a:srgbClr val="000000"/>
                </a:solidFill>
              </a:defRPr>
            </a:pPr>
            <a:r>
              <a:rPr sz="1600" dirty="0">
                <a:solidFill>
                  <a:srgbClr val="00B050"/>
                </a:solidFill>
              </a:rPr>
              <a:t>[experimental data from G. Willering]</a:t>
            </a:r>
          </a:p>
        </p:txBody>
      </p:sp>
      <p:pic>
        <p:nvPicPr>
          <p:cNvPr id="270" name="image29.png"/>
          <p:cNvPicPr/>
          <p:nvPr/>
        </p:nvPicPr>
        <p:blipFill>
          <a:blip r:embed="rId4">
            <a:extLst/>
          </a:blip>
          <a:srcRect l="28270" t="28097" r="30210" b="25822"/>
          <a:stretch>
            <a:fillRect/>
          </a:stretch>
        </p:blipFill>
        <p:spPr>
          <a:xfrm>
            <a:off x="599589" y="5384923"/>
            <a:ext cx="559353" cy="473558"/>
          </a:xfrm>
          <a:prstGeom prst="rect">
            <a:avLst/>
          </a:prstGeom>
          <a:ln w="12700">
            <a:miter lim="400000"/>
          </a:ln>
        </p:spPr>
      </p:pic>
      <p:pic>
        <p:nvPicPr>
          <p:cNvPr id="271" name="image30.png"/>
          <p:cNvPicPr/>
          <p:nvPr/>
        </p:nvPicPr>
        <p:blipFill>
          <a:blip r:embed="rId5">
            <a:extLst/>
          </a:blip>
          <a:srcRect l="28461" t="27366" r="28635" b="26089"/>
          <a:stretch>
            <a:fillRect/>
          </a:stretch>
        </p:blipFill>
        <p:spPr>
          <a:xfrm>
            <a:off x="5026481" y="5404734"/>
            <a:ext cx="616672" cy="524775"/>
          </a:xfrm>
          <a:prstGeom prst="rect">
            <a:avLst/>
          </a:prstGeom>
          <a:ln w="12700">
            <a:miter lim="400000"/>
          </a:ln>
        </p:spPr>
      </p:pic>
      <p:sp>
        <p:nvSpPr>
          <p:cNvPr id="272" name="Shape 272"/>
          <p:cNvSpPr/>
          <p:nvPr/>
        </p:nvSpPr>
        <p:spPr>
          <a:xfrm>
            <a:off x="1195281" y="5513232"/>
            <a:ext cx="1091524" cy="30777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1400">
                <a:solidFill>
                  <a:srgbClr val="000000"/>
                </a:solidFill>
                <a:latin typeface="Times New Roman"/>
                <a:ea typeface="Times New Roman"/>
                <a:cs typeface="Times New Roman"/>
                <a:sym typeface="Times New Roman"/>
              </a:defRPr>
            </a:lvl1pPr>
          </a:lstStyle>
          <a:p>
            <a:pPr lvl="0">
              <a:defRPr sz="1800"/>
            </a:pPr>
            <a:r>
              <a:rPr sz="1400" dirty="0"/>
              <a:t>MBHSM101</a:t>
            </a:r>
          </a:p>
        </p:txBody>
      </p:sp>
      <p:sp>
        <p:nvSpPr>
          <p:cNvPr id="273" name="Shape 273"/>
          <p:cNvSpPr/>
          <p:nvPr/>
        </p:nvSpPr>
        <p:spPr>
          <a:xfrm>
            <a:off x="5592004" y="5621702"/>
            <a:ext cx="1788308" cy="307777"/>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400">
                <a:solidFill>
                  <a:srgbClr val="000000"/>
                </a:solidFill>
                <a:latin typeface="Times New Roman"/>
                <a:ea typeface="Times New Roman"/>
                <a:cs typeface="Times New Roman"/>
                <a:sym typeface="Times New Roman"/>
              </a:defRPr>
            </a:lvl1pPr>
          </a:lstStyle>
          <a:p>
            <a:pPr lvl="0">
              <a:defRPr sz="1800"/>
            </a:pPr>
            <a:r>
              <a:rPr sz="1400" dirty="0" smtClean="0"/>
              <a:t>MBHSP101&amp;102</a:t>
            </a:r>
            <a:r>
              <a:rPr lang="en-US" sz="1400" dirty="0" smtClean="0"/>
              <a:t>&amp;103</a:t>
            </a:r>
            <a:endParaRPr sz="1400" dirty="0"/>
          </a:p>
        </p:txBody>
      </p:sp>
      <p:sp>
        <p:nvSpPr>
          <p:cNvPr id="274" name="Shape 274"/>
          <p:cNvSpPr/>
          <p:nvPr/>
        </p:nvSpPr>
        <p:spPr>
          <a:xfrm>
            <a:off x="5588502" y="3145731"/>
            <a:ext cx="1203276" cy="36933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lvl="0">
              <a:defRPr>
                <a:solidFill>
                  <a:srgbClr val="000000"/>
                </a:solidFill>
              </a:defRPr>
            </a:pPr>
            <a:r>
              <a:rPr dirty="0" err="1">
                <a:solidFill>
                  <a:srgbClr val="0C377B"/>
                </a:solidFill>
                <a:latin typeface="Times New Roman" panose="02020603050405020304" pitchFamily="18" charset="0"/>
                <a:cs typeface="Times New Roman" panose="02020603050405020304" pitchFamily="18" charset="0"/>
              </a:rPr>
              <a:t>Iqh</a:t>
            </a:r>
            <a:r>
              <a:rPr dirty="0">
                <a:solidFill>
                  <a:srgbClr val="0C377B"/>
                </a:solidFill>
                <a:latin typeface="Times New Roman" panose="02020603050405020304" pitchFamily="18" charset="0"/>
                <a:cs typeface="Times New Roman" panose="02020603050405020304" pitchFamily="18" charset="0"/>
              </a:rPr>
              <a:t> = 150 A</a:t>
            </a:r>
          </a:p>
        </p:txBody>
      </p:sp>
    </p:spTree>
    <p:extLst>
      <p:ext uri="{BB962C8B-B14F-4D97-AF65-F5344CB8AC3E}">
        <p14:creationId xmlns:p14="http://schemas.microsoft.com/office/powerpoint/2010/main" val="940246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Quench heater delays</a:t>
            </a:r>
            <a:endParaRPr lang="en-GB" dirty="0"/>
          </a:p>
        </p:txBody>
      </p:sp>
      <p:pic>
        <p:nvPicPr>
          <p:cNvPr id="5" name="Content Placeholder 4"/>
          <p:cNvPicPr>
            <a:picLocks noGrp="1" noChangeAspect="1"/>
          </p:cNvPicPr>
          <p:nvPr>
            <p:ph idx="1"/>
          </p:nvPr>
        </p:nvPicPr>
        <p:blipFill>
          <a:blip r:embed="rId2"/>
          <a:stretch>
            <a:fillRect/>
          </a:stretch>
        </p:blipFill>
        <p:spPr>
          <a:xfrm>
            <a:off x="4139952" y="1340768"/>
            <a:ext cx="5271490" cy="4451226"/>
          </a:xfrm>
          <a:prstGeom prst="rect">
            <a:avLst/>
          </a:prstGeom>
        </p:spPr>
      </p:pic>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16</a:t>
            </a:fld>
            <a:endParaRPr lang="en-GB">
              <a:solidFill>
                <a:srgbClr val="0C377B"/>
              </a:solidFill>
            </a:endParaRPr>
          </a:p>
        </p:txBody>
      </p:sp>
      <p:sp>
        <p:nvSpPr>
          <p:cNvPr id="6" name="TextBox 5"/>
          <p:cNvSpPr txBox="1"/>
          <p:nvPr/>
        </p:nvSpPr>
        <p:spPr>
          <a:xfrm rot="1389464">
            <a:off x="5064261" y="3506010"/>
            <a:ext cx="3390672" cy="338554"/>
          </a:xfrm>
          <a:prstGeom prst="rect">
            <a:avLst/>
          </a:prstGeom>
          <a:noFill/>
        </p:spPr>
        <p:txBody>
          <a:bodyPr wrap="none" rtlCol="0">
            <a:spAutoFit/>
          </a:bodyPr>
          <a:lstStyle/>
          <a:p>
            <a:r>
              <a:rPr lang="en-US" sz="1600" dirty="0" smtClean="0">
                <a:solidFill>
                  <a:srgbClr val="0000FF"/>
                </a:solidFill>
                <a:latin typeface="Times New Roman" panose="02020603050405020304" pitchFamily="18" charset="0"/>
                <a:cs typeface="Times New Roman" panose="02020603050405020304" pitchFamily="18" charset="0"/>
              </a:rPr>
              <a:t>Model. S2 – glass protection = 0.1 mm</a:t>
            </a:r>
            <a:endParaRPr lang="en-GB" sz="1600" dirty="0">
              <a:solidFill>
                <a:srgbClr val="0000FF"/>
              </a:solidFill>
              <a:latin typeface="Times New Roman" panose="02020603050405020304" pitchFamily="18" charset="0"/>
              <a:cs typeface="Times New Roman" panose="02020603050405020304" pitchFamily="18" charset="0"/>
            </a:endParaRPr>
          </a:p>
        </p:txBody>
      </p:sp>
      <p:sp>
        <p:nvSpPr>
          <p:cNvPr id="7" name="TextBox 6"/>
          <p:cNvSpPr txBox="1"/>
          <p:nvPr/>
        </p:nvSpPr>
        <p:spPr>
          <a:xfrm rot="927024">
            <a:off x="4846641" y="4100315"/>
            <a:ext cx="3236784" cy="338554"/>
          </a:xfrm>
          <a:prstGeom prst="rect">
            <a:avLst/>
          </a:prstGeom>
          <a:noFill/>
        </p:spPr>
        <p:txBody>
          <a:bodyPr wrap="none" rtlCol="0">
            <a:spAutoFit/>
          </a:bodyPr>
          <a:lstStyle/>
          <a:p>
            <a:r>
              <a:rPr lang="en-US" sz="1600" dirty="0" smtClean="0">
                <a:solidFill>
                  <a:srgbClr val="000000"/>
                </a:solidFill>
                <a:latin typeface="Times New Roman" panose="02020603050405020304" pitchFamily="18" charset="0"/>
                <a:cs typeface="Times New Roman" panose="02020603050405020304" pitchFamily="18" charset="0"/>
              </a:rPr>
              <a:t>Model. S2 – glass protection = 0 mm</a:t>
            </a:r>
            <a:endParaRPr lang="en-GB" sz="1600" dirty="0">
              <a:solidFill>
                <a:srgbClr val="0000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942176"/>
            <a:ext cx="170076" cy="170076"/>
          </a:xfrm>
          <a:prstGeom prst="rect">
            <a:avLst/>
          </a:prstGeom>
        </p:spPr>
      </p:pic>
      <p:sp>
        <p:nvSpPr>
          <p:cNvPr id="9" name="Shape 266"/>
          <p:cNvSpPr/>
          <p:nvPr/>
        </p:nvSpPr>
        <p:spPr>
          <a:xfrm>
            <a:off x="-12181" y="1269499"/>
            <a:ext cx="4244683" cy="5139869"/>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341376" lvl="0"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Quench heater delay in FNAL magnets for the one layer of </a:t>
            </a:r>
            <a:r>
              <a:rPr lang="en-US" dirty="0" err="1" smtClean="0">
                <a:solidFill>
                  <a:srgbClr val="0C377B"/>
                </a:solidFill>
                <a:latin typeface="Times New Roman"/>
                <a:ea typeface="Times New Roman"/>
                <a:cs typeface="Times New Roman"/>
                <a:sym typeface="Times New Roman"/>
              </a:rPr>
              <a:t>Kapton</a:t>
            </a:r>
            <a:r>
              <a:rPr lang="en-US" dirty="0" smtClean="0">
                <a:solidFill>
                  <a:srgbClr val="0C377B"/>
                </a:solidFill>
                <a:latin typeface="Times New Roman"/>
                <a:ea typeface="Times New Roman"/>
                <a:cs typeface="Times New Roman"/>
                <a:sym typeface="Times New Roman"/>
              </a:rPr>
              <a:t> configuration are comparable to the delays measured in Coils 107, 108 and 109.</a:t>
            </a:r>
          </a:p>
          <a:p>
            <a:pPr marL="341376" lvl="0" indent="-304800">
              <a:spcBef>
                <a:spcPts val="400"/>
              </a:spcBef>
              <a:buClr>
                <a:srgbClr val="0C377B"/>
              </a:buClr>
              <a:buSzPct val="80000"/>
              <a:buFont typeface="Arial"/>
              <a:buChar char="•"/>
              <a:defRPr>
                <a:solidFill>
                  <a:srgbClr val="000000"/>
                </a:solidFill>
              </a:defRPr>
            </a:pPr>
            <a:endParaRPr lang="en-US" dirty="0" smtClean="0">
              <a:solidFill>
                <a:srgbClr val="0C377B"/>
              </a:solidFill>
              <a:latin typeface="Times New Roman"/>
              <a:ea typeface="Times New Roman"/>
              <a:cs typeface="Times New Roman"/>
              <a:sym typeface="Times New Roman"/>
            </a:endParaRPr>
          </a:p>
          <a:p>
            <a:pPr marL="341376" lvl="0"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Important remarks:</a:t>
            </a:r>
          </a:p>
          <a:p>
            <a:pPr marL="798576" lvl="1"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CERN uses copper cladded heater stations</a:t>
            </a:r>
          </a:p>
          <a:p>
            <a:pPr marL="798576" lvl="1"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For the delays showed in this plot, heater power density is different in CERN/FNAL cases:</a:t>
            </a:r>
          </a:p>
          <a:p>
            <a:pPr marL="1255776" lvl="2" indent="-304800">
              <a:spcBef>
                <a:spcPts val="400"/>
              </a:spcBef>
              <a:buClr>
                <a:srgbClr val="0C377B"/>
              </a:buClr>
              <a:buSzPct val="8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CERN:</a:t>
            </a:r>
          </a:p>
          <a:p>
            <a:pPr marL="950976" lvl="2">
              <a:spcBef>
                <a:spcPts val="400"/>
              </a:spcBef>
              <a:buClr>
                <a:srgbClr val="0C377B"/>
              </a:buClr>
              <a:buSzPct val="80000"/>
              <a:defRPr>
                <a:solidFill>
                  <a:srgbClr val="000000"/>
                </a:solidFill>
              </a:defRPr>
            </a:pPr>
            <a:r>
              <a:rPr lang="en-US" dirty="0" smtClean="0">
                <a:solidFill>
                  <a:srgbClr val="0C377B"/>
                </a:solidFill>
                <a:latin typeface="Times New Roman"/>
                <a:ea typeface="Times New Roman"/>
                <a:cs typeface="Times New Roman"/>
                <a:sym typeface="Times New Roman"/>
              </a:rPr>
              <a:t>     </a:t>
            </a:r>
            <a:r>
              <a:rPr lang="en-US" dirty="0" err="1" smtClean="0">
                <a:solidFill>
                  <a:srgbClr val="0C377B"/>
                </a:solidFill>
                <a:latin typeface="Times New Roman"/>
                <a:ea typeface="Times New Roman"/>
                <a:cs typeface="Times New Roman"/>
                <a:sym typeface="Times New Roman"/>
              </a:rPr>
              <a:t>P</a:t>
            </a:r>
            <a:r>
              <a:rPr lang="en-US" baseline="-25000" dirty="0" err="1" smtClean="0">
                <a:solidFill>
                  <a:srgbClr val="0C377B"/>
                </a:solidFill>
                <a:latin typeface="Times New Roman"/>
                <a:ea typeface="Times New Roman"/>
                <a:cs typeface="Times New Roman"/>
                <a:sym typeface="Times New Roman"/>
              </a:rPr>
              <a:t>d</a:t>
            </a:r>
            <a:r>
              <a:rPr lang="en-US" dirty="0" smtClean="0">
                <a:solidFill>
                  <a:srgbClr val="0C377B"/>
                </a:solidFill>
                <a:latin typeface="Times New Roman"/>
                <a:ea typeface="Times New Roman"/>
                <a:cs typeface="Times New Roman"/>
                <a:sym typeface="Times New Roman"/>
              </a:rPr>
              <a:t> = 115 </a:t>
            </a:r>
            <a:r>
              <a:rPr lang="en-US" dirty="0">
                <a:solidFill>
                  <a:srgbClr val="0C377B"/>
                </a:solidFill>
                <a:latin typeface="Times New Roman"/>
                <a:ea typeface="Times New Roman"/>
                <a:cs typeface="Times New Roman"/>
                <a:sym typeface="Times New Roman"/>
              </a:rPr>
              <a:t>W/cm</a:t>
            </a:r>
            <a:r>
              <a:rPr lang="en-US" baseline="30000" dirty="0">
                <a:solidFill>
                  <a:srgbClr val="0C377B"/>
                </a:solidFill>
                <a:latin typeface="Times New Roman"/>
                <a:ea typeface="Times New Roman"/>
                <a:cs typeface="Times New Roman"/>
                <a:sym typeface="Times New Roman"/>
              </a:rPr>
              <a:t>2</a:t>
            </a:r>
            <a:r>
              <a:rPr lang="en-US" dirty="0" smtClean="0">
                <a:solidFill>
                  <a:srgbClr val="0C377B"/>
                </a:solidFill>
                <a:latin typeface="Times New Roman"/>
                <a:ea typeface="Times New Roman"/>
                <a:cs typeface="Times New Roman"/>
                <a:sym typeface="Times New Roman"/>
              </a:rPr>
              <a:t>, </a:t>
            </a:r>
            <a:r>
              <a:rPr lang="en-GB" dirty="0">
                <a:solidFill>
                  <a:srgbClr val="0C377B"/>
                </a:solidFill>
                <a:latin typeface="Times New Roman"/>
                <a:ea typeface="Times New Roman"/>
                <a:cs typeface="Times New Roman"/>
              </a:rPr>
              <a:t>τ </a:t>
            </a:r>
            <a:r>
              <a:rPr lang="en-GB" dirty="0" smtClean="0">
                <a:solidFill>
                  <a:srgbClr val="0C377B"/>
                </a:solidFill>
                <a:latin typeface="Times New Roman"/>
                <a:ea typeface="Times New Roman"/>
                <a:cs typeface="Times New Roman"/>
              </a:rPr>
              <a:t>= 45 </a:t>
            </a:r>
            <a:r>
              <a:rPr lang="en-GB" dirty="0" err="1" smtClean="0">
                <a:solidFill>
                  <a:srgbClr val="0C377B"/>
                </a:solidFill>
                <a:latin typeface="Times New Roman"/>
                <a:ea typeface="Times New Roman"/>
                <a:cs typeface="Times New Roman"/>
              </a:rPr>
              <a:t>ms</a:t>
            </a:r>
            <a:endParaRPr lang="en-GB" dirty="0" smtClean="0">
              <a:solidFill>
                <a:srgbClr val="0C377B"/>
              </a:solidFill>
              <a:latin typeface="Times New Roman"/>
              <a:ea typeface="Times New Roman"/>
              <a:cs typeface="Times New Roman"/>
            </a:endParaRPr>
          </a:p>
          <a:p>
            <a:pPr marL="1255776" lvl="2" indent="-304800">
              <a:spcBef>
                <a:spcPts val="400"/>
              </a:spcBef>
              <a:buClr>
                <a:srgbClr val="0C377B"/>
              </a:buClr>
              <a:buSzPct val="80000"/>
              <a:buFont typeface="Arial"/>
              <a:buChar char="•"/>
              <a:defRPr>
                <a:solidFill>
                  <a:srgbClr val="000000"/>
                </a:solidFill>
              </a:defRPr>
            </a:pPr>
            <a:r>
              <a:rPr lang="en-GB" dirty="0" smtClean="0">
                <a:solidFill>
                  <a:srgbClr val="0C377B"/>
                </a:solidFill>
                <a:latin typeface="Times New Roman"/>
                <a:ea typeface="Times New Roman"/>
                <a:cs typeface="Times New Roman"/>
              </a:rPr>
              <a:t>LARP</a:t>
            </a:r>
            <a:r>
              <a:rPr lang="en-US" dirty="0">
                <a:solidFill>
                  <a:srgbClr val="0C377B"/>
                </a:solidFill>
                <a:latin typeface="Times New Roman"/>
                <a:ea typeface="Times New Roman"/>
                <a:cs typeface="Times New Roman"/>
                <a:sym typeface="Times New Roman"/>
              </a:rPr>
              <a:t>: </a:t>
            </a:r>
            <a:endParaRPr lang="en-US" dirty="0" smtClean="0">
              <a:solidFill>
                <a:srgbClr val="0C377B"/>
              </a:solidFill>
              <a:latin typeface="Times New Roman"/>
              <a:ea typeface="Times New Roman"/>
              <a:cs typeface="Times New Roman"/>
              <a:sym typeface="Times New Roman"/>
            </a:endParaRPr>
          </a:p>
          <a:p>
            <a:pPr marL="950976" lvl="2">
              <a:spcBef>
                <a:spcPts val="400"/>
              </a:spcBef>
              <a:buClr>
                <a:srgbClr val="0C377B"/>
              </a:buClr>
              <a:buSzPct val="80000"/>
              <a:defRPr>
                <a:solidFill>
                  <a:srgbClr val="000000"/>
                </a:solidFill>
              </a:defRPr>
            </a:pPr>
            <a:r>
              <a:rPr lang="en-US" dirty="0">
                <a:solidFill>
                  <a:srgbClr val="0C377B"/>
                </a:solidFill>
                <a:latin typeface="Times New Roman"/>
                <a:ea typeface="Times New Roman"/>
                <a:cs typeface="Times New Roman"/>
                <a:sym typeface="Times New Roman"/>
              </a:rPr>
              <a:t> </a:t>
            </a:r>
            <a:r>
              <a:rPr lang="en-US" dirty="0" smtClean="0">
                <a:solidFill>
                  <a:srgbClr val="0C377B"/>
                </a:solidFill>
                <a:latin typeface="Times New Roman"/>
                <a:ea typeface="Times New Roman"/>
                <a:cs typeface="Times New Roman"/>
                <a:sym typeface="Times New Roman"/>
              </a:rPr>
              <a:t>     </a:t>
            </a:r>
            <a:r>
              <a:rPr lang="en-US" dirty="0" err="1" smtClean="0">
                <a:solidFill>
                  <a:srgbClr val="0C377B"/>
                </a:solidFill>
                <a:latin typeface="Times New Roman"/>
                <a:ea typeface="Times New Roman"/>
                <a:cs typeface="Times New Roman"/>
                <a:sym typeface="Times New Roman"/>
              </a:rPr>
              <a:t>P</a:t>
            </a:r>
            <a:r>
              <a:rPr lang="en-US" baseline="-25000" dirty="0" err="1" smtClean="0">
                <a:solidFill>
                  <a:srgbClr val="0C377B"/>
                </a:solidFill>
                <a:latin typeface="Times New Roman"/>
                <a:ea typeface="Times New Roman"/>
                <a:cs typeface="Times New Roman"/>
                <a:sym typeface="Times New Roman"/>
              </a:rPr>
              <a:t>d</a:t>
            </a:r>
            <a:r>
              <a:rPr lang="en-US" dirty="0" smtClean="0">
                <a:solidFill>
                  <a:srgbClr val="0C377B"/>
                </a:solidFill>
                <a:latin typeface="Times New Roman"/>
                <a:ea typeface="Times New Roman"/>
                <a:cs typeface="Times New Roman"/>
                <a:sym typeface="Times New Roman"/>
              </a:rPr>
              <a:t> </a:t>
            </a:r>
            <a:r>
              <a:rPr lang="en-US" dirty="0">
                <a:solidFill>
                  <a:srgbClr val="0C377B"/>
                </a:solidFill>
                <a:latin typeface="Times New Roman"/>
                <a:ea typeface="Times New Roman"/>
                <a:cs typeface="Times New Roman"/>
                <a:sym typeface="Times New Roman"/>
              </a:rPr>
              <a:t>= </a:t>
            </a:r>
            <a:r>
              <a:rPr lang="en-US" dirty="0" smtClean="0">
                <a:solidFill>
                  <a:srgbClr val="0C377B"/>
                </a:solidFill>
                <a:latin typeface="Times New Roman"/>
                <a:ea typeface="Times New Roman"/>
                <a:cs typeface="Times New Roman"/>
                <a:sym typeface="Times New Roman"/>
              </a:rPr>
              <a:t>50 W/cm</a:t>
            </a:r>
            <a:r>
              <a:rPr lang="en-US" baseline="30000" dirty="0" smtClean="0">
                <a:solidFill>
                  <a:srgbClr val="0C377B"/>
                </a:solidFill>
                <a:latin typeface="Times New Roman"/>
                <a:ea typeface="Times New Roman"/>
                <a:cs typeface="Times New Roman"/>
                <a:sym typeface="Times New Roman"/>
              </a:rPr>
              <a:t>2</a:t>
            </a:r>
            <a:r>
              <a:rPr lang="en-US" dirty="0" smtClean="0">
                <a:solidFill>
                  <a:srgbClr val="0C377B"/>
                </a:solidFill>
                <a:latin typeface="Times New Roman"/>
                <a:ea typeface="Times New Roman"/>
                <a:cs typeface="Times New Roman"/>
                <a:sym typeface="Times New Roman"/>
              </a:rPr>
              <a:t>, </a:t>
            </a:r>
            <a:r>
              <a:rPr lang="en-GB" dirty="0">
                <a:solidFill>
                  <a:srgbClr val="0C377B"/>
                </a:solidFill>
                <a:latin typeface="Times New Roman"/>
                <a:ea typeface="Times New Roman"/>
                <a:cs typeface="Times New Roman"/>
              </a:rPr>
              <a:t>τ = </a:t>
            </a:r>
            <a:r>
              <a:rPr lang="en-GB" dirty="0" smtClean="0">
                <a:solidFill>
                  <a:srgbClr val="0C377B"/>
                </a:solidFill>
                <a:latin typeface="Times New Roman"/>
                <a:ea typeface="Times New Roman"/>
                <a:cs typeface="Times New Roman"/>
              </a:rPr>
              <a:t>31 </a:t>
            </a:r>
            <a:r>
              <a:rPr lang="en-GB" dirty="0" err="1" smtClean="0">
                <a:solidFill>
                  <a:srgbClr val="0C377B"/>
                </a:solidFill>
                <a:latin typeface="Times New Roman"/>
                <a:ea typeface="Times New Roman"/>
                <a:cs typeface="Times New Roman"/>
              </a:rPr>
              <a:t>ms</a:t>
            </a:r>
            <a:r>
              <a:rPr lang="en-GB" dirty="0" smtClean="0">
                <a:solidFill>
                  <a:srgbClr val="0C377B"/>
                </a:solidFill>
                <a:latin typeface="Times New Roman"/>
                <a:ea typeface="Times New Roman"/>
                <a:cs typeface="Times New Roman"/>
              </a:rPr>
              <a:t> </a:t>
            </a:r>
            <a:endParaRPr lang="en-GB" dirty="0">
              <a:solidFill>
                <a:srgbClr val="0C377B"/>
              </a:solidFill>
              <a:latin typeface="Times New Roman"/>
              <a:ea typeface="Times New Roman"/>
              <a:cs typeface="Times New Roman"/>
            </a:endParaRPr>
          </a:p>
          <a:p>
            <a:pPr marL="1255776" lvl="2" indent="-304800">
              <a:spcBef>
                <a:spcPts val="400"/>
              </a:spcBef>
              <a:buClr>
                <a:srgbClr val="0C377B"/>
              </a:buClr>
              <a:buSzPct val="80000"/>
              <a:buFont typeface="Arial"/>
              <a:buChar char="•"/>
              <a:defRPr>
                <a:solidFill>
                  <a:srgbClr val="000000"/>
                </a:solidFill>
              </a:defRPr>
            </a:pPr>
            <a:endParaRPr sz="2800" dirty="0" smtClean="0">
              <a:solidFill>
                <a:srgbClr val="0C377B"/>
              </a:solidFill>
            </a:endParaRPr>
          </a:p>
        </p:txBody>
      </p:sp>
    </p:spTree>
    <p:extLst>
      <p:ext uri="{BB962C8B-B14F-4D97-AF65-F5344CB8AC3E}">
        <p14:creationId xmlns:p14="http://schemas.microsoft.com/office/powerpoint/2010/main" val="2825430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p:nvPr>
        </p:nvSpPr>
        <p:spPr>
          <a:xfrm>
            <a:off x="-294" y="1"/>
            <a:ext cx="9144294" cy="692696"/>
          </a:xfrm>
          <a:prstGeom prst="rect">
            <a:avLst/>
          </a:prstGeom>
        </p:spPr>
        <p:txBody>
          <a:bodyPr>
            <a:noAutofit/>
          </a:bodyPr>
          <a:lstStyle>
            <a:lvl1pPr>
              <a:defRPr sz="3200"/>
            </a:lvl1pPr>
          </a:lstStyle>
          <a:p>
            <a:pPr lvl="0">
              <a:defRPr sz="1800">
                <a:solidFill>
                  <a:srgbClr val="000000"/>
                </a:solidFill>
              </a:defRPr>
            </a:pPr>
            <a:r>
              <a:rPr sz="4100" dirty="0">
                <a:solidFill>
                  <a:srgbClr val="FFFFFF"/>
                </a:solidFill>
              </a:rPr>
              <a:t>3. Quench heater </a:t>
            </a:r>
            <a:r>
              <a:rPr sz="4100" dirty="0" smtClean="0">
                <a:solidFill>
                  <a:srgbClr val="FFFFFF"/>
                </a:solidFill>
              </a:rPr>
              <a:t>delays</a:t>
            </a:r>
            <a:endParaRPr sz="4100" dirty="0">
              <a:solidFill>
                <a:srgbClr val="FFFFFF"/>
              </a:solidFill>
            </a:endParaRPr>
          </a:p>
        </p:txBody>
      </p:sp>
      <p:sp>
        <p:nvSpPr>
          <p:cNvPr id="2" name="Rectangle 1"/>
          <p:cNvSpPr/>
          <p:nvPr/>
        </p:nvSpPr>
        <p:spPr>
          <a:xfrm>
            <a:off x="5220072" y="0"/>
            <a:ext cx="3923928" cy="2420888"/>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280" name="image32.png"/>
          <p:cNvPicPr/>
          <p:nvPr/>
        </p:nvPicPr>
        <p:blipFill>
          <a:blip r:embed="rId2">
            <a:extLst/>
          </a:blip>
          <a:stretch>
            <a:fillRect/>
          </a:stretch>
        </p:blipFill>
        <p:spPr>
          <a:xfrm>
            <a:off x="5644027" y="72008"/>
            <a:ext cx="3405046" cy="2348880"/>
          </a:xfrm>
          <a:prstGeom prst="rect">
            <a:avLst/>
          </a:prstGeom>
          <a:ln w="12700">
            <a:miter lim="400000"/>
          </a:ln>
        </p:spPr>
      </p:pic>
      <p:pic>
        <p:nvPicPr>
          <p:cNvPr id="277" name="image31.png"/>
          <p:cNvPicPr/>
          <p:nvPr/>
        </p:nvPicPr>
        <p:blipFill>
          <a:blip r:embed="rId3">
            <a:extLst/>
          </a:blip>
          <a:stretch>
            <a:fillRect/>
          </a:stretch>
        </p:blipFill>
        <p:spPr>
          <a:xfrm>
            <a:off x="3707903" y="2205343"/>
            <a:ext cx="5753029" cy="4320001"/>
          </a:xfrm>
          <a:prstGeom prst="rect">
            <a:avLst/>
          </a:prstGeom>
          <a:ln w="12700">
            <a:miter lim="400000"/>
          </a:ln>
        </p:spPr>
      </p:pic>
      <p:sp>
        <p:nvSpPr>
          <p:cNvPr id="278" name="Shape 278"/>
          <p:cNvSpPr>
            <a:spLocks noGrp="1"/>
          </p:cNvSpPr>
          <p:nvPr>
            <p:ph type="sldNum" sz="quarter" idx="4294967295"/>
          </p:nvPr>
        </p:nvSpPr>
        <p:spPr>
          <a:xfrm>
            <a:off x="8172399" y="6356350"/>
            <a:ext cx="514401" cy="350662"/>
          </a:xfrm>
          <a:prstGeom prst="rect">
            <a:avLst/>
          </a:prstGeom>
          <a:extLst>
            <a:ext uri="{C572A759-6A51-4108-AA02-DFA0A04FC94B}">
              <ma14:wrappingTextBoxFlag xmlns:ma14="http://schemas.microsoft.com/office/mac/drawingml/2011/main" xmlns="" val="1"/>
            </a:ext>
          </a:extLst>
        </p:spPr>
        <p:txBody>
          <a:bodyPr lIns="0" tIns="0" rIns="0" bIns="0">
            <a:normAutofit/>
          </a:bodyPr>
          <a:lstStyle/>
          <a:p>
            <a:pPr lvl="0">
              <a:defRPr>
                <a:solidFill>
                  <a:srgbClr val="000000"/>
                </a:solidFill>
              </a:defRPr>
            </a:pPr>
            <a:fld id="{86CB4B4D-7CA3-9044-876B-883B54F8677D}" type="slidenum">
              <a:rPr>
                <a:solidFill>
                  <a:srgbClr val="0C377B"/>
                </a:solidFill>
              </a:rPr>
              <a:t>17</a:t>
            </a:fld>
            <a:endParaRPr>
              <a:solidFill>
                <a:srgbClr val="0C377B"/>
              </a:solidFill>
            </a:endParaRPr>
          </a:p>
        </p:txBody>
      </p:sp>
      <p:sp>
        <p:nvSpPr>
          <p:cNvPr id="279" name="Shape 279"/>
          <p:cNvSpPr/>
          <p:nvPr/>
        </p:nvSpPr>
        <p:spPr>
          <a:xfrm>
            <a:off x="9162" y="808738"/>
            <a:ext cx="3816426" cy="341632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322325" lvl="0" indent="-285750">
              <a:buClr>
                <a:srgbClr val="0C377B"/>
              </a:buClr>
              <a:buSzPct val="100000"/>
              <a:buFont typeface="Arial"/>
              <a:buChar char="•"/>
              <a:defRPr>
                <a:solidFill>
                  <a:srgbClr val="000000"/>
                </a:solidFill>
              </a:defRPr>
            </a:pPr>
            <a:r>
              <a:rPr dirty="0">
                <a:solidFill>
                  <a:srgbClr val="0C377B"/>
                </a:solidFill>
                <a:latin typeface="Times New Roman"/>
                <a:ea typeface="Times New Roman"/>
                <a:cs typeface="Times New Roman"/>
                <a:sym typeface="Times New Roman"/>
              </a:rPr>
              <a:t>Even if the agreement between measurements and model is reasonable good for the heater delay in the high field area, the delay to quench the low field block is longer than expected</a:t>
            </a:r>
            <a:r>
              <a:rPr dirty="0" smtClean="0">
                <a:solidFill>
                  <a:srgbClr val="0C377B"/>
                </a:solidFill>
                <a:latin typeface="Times New Roman"/>
                <a:ea typeface="Times New Roman"/>
                <a:cs typeface="Times New Roman"/>
                <a:sym typeface="Times New Roman"/>
              </a:rPr>
              <a:t>.</a:t>
            </a:r>
            <a:endParaRPr lang="en-US" dirty="0" smtClean="0">
              <a:solidFill>
                <a:srgbClr val="0C377B"/>
              </a:solidFill>
              <a:latin typeface="Times New Roman"/>
              <a:ea typeface="Times New Roman"/>
              <a:cs typeface="Times New Roman"/>
              <a:sym typeface="Times New Roman"/>
            </a:endParaRPr>
          </a:p>
          <a:p>
            <a:pPr marL="322325" lvl="0" indent="-285750">
              <a:buClr>
                <a:srgbClr val="0C377B"/>
              </a:buClr>
              <a:buSzPct val="100000"/>
              <a:buFont typeface="Arial"/>
              <a:buChar char="•"/>
              <a:defRPr>
                <a:solidFill>
                  <a:srgbClr val="000000"/>
                </a:solidFill>
              </a:defRPr>
            </a:pPr>
            <a:r>
              <a:rPr lang="en-GB" dirty="0">
                <a:solidFill>
                  <a:srgbClr val="0C377B"/>
                </a:solidFill>
                <a:latin typeface="Times New Roman"/>
                <a:ea typeface="Times New Roman"/>
                <a:cs typeface="Times New Roman"/>
                <a:sym typeface="Times New Roman"/>
              </a:rPr>
              <a:t>It varies significantly from coil to coil to coil</a:t>
            </a:r>
          </a:p>
          <a:p>
            <a:pPr marL="779526" lvl="1" indent="-285750">
              <a:buClr>
                <a:srgbClr val="0C377B"/>
              </a:buClr>
              <a:buSzPct val="100000"/>
              <a:buFont typeface="Arial"/>
              <a:buChar char="•"/>
              <a:defRPr>
                <a:solidFill>
                  <a:srgbClr val="000000"/>
                </a:solidFill>
              </a:defRPr>
            </a:pPr>
            <a:r>
              <a:rPr lang="en-GB" dirty="0">
                <a:solidFill>
                  <a:srgbClr val="0C377B"/>
                </a:solidFill>
                <a:latin typeface="Times New Roman"/>
                <a:ea typeface="Times New Roman"/>
                <a:cs typeface="Times New Roman"/>
                <a:sym typeface="Times New Roman"/>
              </a:rPr>
              <a:t>Coil manufacturing?</a:t>
            </a:r>
          </a:p>
          <a:p>
            <a:pPr marL="779526" lvl="1" indent="-285750">
              <a:buClr>
                <a:srgbClr val="0C377B"/>
              </a:buClr>
              <a:buSzPct val="100000"/>
              <a:buFont typeface="Arial"/>
              <a:buChar char="•"/>
              <a:defRPr>
                <a:solidFill>
                  <a:srgbClr val="000000"/>
                </a:solidFill>
              </a:defRPr>
            </a:pPr>
            <a:r>
              <a:rPr lang="en-GB" dirty="0">
                <a:solidFill>
                  <a:srgbClr val="0C377B"/>
                </a:solidFill>
                <a:latin typeface="Times New Roman"/>
                <a:ea typeface="Times New Roman"/>
                <a:cs typeface="Times New Roman"/>
                <a:sym typeface="Times New Roman"/>
              </a:rPr>
              <a:t>Test data interpretation</a:t>
            </a:r>
            <a:r>
              <a:rPr lang="en-GB" dirty="0" smtClean="0">
                <a:solidFill>
                  <a:srgbClr val="0C377B"/>
                </a:solidFill>
                <a:latin typeface="Times New Roman"/>
                <a:ea typeface="Times New Roman"/>
                <a:cs typeface="Times New Roman"/>
                <a:sym typeface="Times New Roman"/>
              </a:rPr>
              <a:t>?</a:t>
            </a:r>
            <a:endParaRPr dirty="0">
              <a:solidFill>
                <a:srgbClr val="0C377B"/>
              </a:solidFill>
              <a:latin typeface="Times New Roman"/>
              <a:ea typeface="Times New Roman"/>
              <a:cs typeface="Times New Roman"/>
              <a:sym typeface="Times New Roman"/>
            </a:endParaRPr>
          </a:p>
          <a:p>
            <a:pPr marL="322325" lvl="0" indent="-285750">
              <a:buClr>
                <a:srgbClr val="0C377B"/>
              </a:buClr>
              <a:buSzPct val="100000"/>
              <a:buFont typeface="Arial"/>
              <a:buChar char="•"/>
              <a:defRPr>
                <a:solidFill>
                  <a:srgbClr val="000000"/>
                </a:solidFill>
              </a:defRPr>
            </a:pPr>
            <a:r>
              <a:rPr lang="en-US" dirty="0" smtClean="0">
                <a:solidFill>
                  <a:srgbClr val="0C377B"/>
                </a:solidFill>
                <a:latin typeface="Times New Roman"/>
                <a:ea typeface="Times New Roman"/>
                <a:cs typeface="Times New Roman"/>
                <a:sym typeface="Times New Roman"/>
              </a:rPr>
              <a:t>The same effect was observed in </a:t>
            </a:r>
          </a:p>
          <a:p>
            <a:pPr marL="36575" lvl="0">
              <a:buClr>
                <a:srgbClr val="0C377B"/>
              </a:buClr>
              <a:buSzPct val="100000"/>
              <a:defRPr>
                <a:solidFill>
                  <a:srgbClr val="000000"/>
                </a:solidFill>
              </a:defRPr>
            </a:pPr>
            <a:r>
              <a:rPr lang="en-US" dirty="0" smtClean="0">
                <a:solidFill>
                  <a:srgbClr val="0C377B"/>
                </a:solidFill>
                <a:latin typeface="Times New Roman"/>
                <a:ea typeface="Times New Roman"/>
                <a:cs typeface="Times New Roman"/>
                <a:sym typeface="Times New Roman"/>
              </a:rPr>
              <a:t>     FNAL magnets</a:t>
            </a:r>
          </a:p>
        </p:txBody>
      </p:sp>
      <p:sp>
        <p:nvSpPr>
          <p:cNvPr id="281" name="Shape 281"/>
          <p:cNvSpPr/>
          <p:nvPr/>
        </p:nvSpPr>
        <p:spPr>
          <a:xfrm>
            <a:off x="6585154" y="-34540"/>
            <a:ext cx="2267744" cy="41549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lvl="0">
              <a:defRPr>
                <a:solidFill>
                  <a:srgbClr val="000000"/>
                </a:solidFill>
              </a:defRPr>
            </a:pPr>
            <a:r>
              <a:rPr sz="1050" dirty="0">
                <a:solidFill>
                  <a:srgbClr val="FF9933"/>
                </a:solidFill>
                <a:latin typeface="Times New Roman"/>
                <a:ea typeface="Times New Roman"/>
                <a:cs typeface="Times New Roman"/>
                <a:sym typeface="Times New Roman"/>
              </a:rPr>
              <a:t>Quench heaters on the high field blocks</a:t>
            </a:r>
          </a:p>
          <a:p>
            <a:pPr lvl="0">
              <a:defRPr>
                <a:solidFill>
                  <a:srgbClr val="000000"/>
                </a:solidFill>
              </a:defRPr>
            </a:pPr>
            <a:r>
              <a:rPr sz="1050" dirty="0">
                <a:solidFill>
                  <a:srgbClr val="7030A0"/>
                </a:solidFill>
                <a:latin typeface="Times New Roman"/>
                <a:ea typeface="Times New Roman"/>
                <a:cs typeface="Times New Roman"/>
                <a:sym typeface="Times New Roman"/>
              </a:rPr>
              <a:t>Quench heaters on the low field blocks</a:t>
            </a:r>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337" y="4172698"/>
            <a:ext cx="3306391" cy="2160240"/>
          </a:xfrm>
          <a:prstGeom prst="rect">
            <a:avLst/>
          </a:prstGeom>
          <a:noFill/>
          <a:ln>
            <a:noFill/>
          </a:ln>
          <a:effectLst/>
          <a:extLst>
            <a:ext uri="{909E8E84-426E-40dd-AFC4-6F175D3DCCD1}">
              <a14:hiddenFill xmlns="" xmlns:a14="http://schemas.microsoft.com/office/drawing/2010/main" xmlns:lc="http://schemas.openxmlformats.org/drawingml/2006/lockedCanvas">
                <a:solidFill>
                  <a:schemeClr val="accent1"/>
                </a:solidFill>
              </a14:hiddenFill>
            </a:ext>
            <a:ext uri="{91240B29-F687-4f45-9708-019B960494DF}">
              <a14:hiddenLine xmlns="" xmlns:a14="http://schemas.microsoft.com/office/drawing/2010/main" xmlns:lc="http://schemas.openxmlformats.org/drawingml/2006/lockedCanvas" w="9525">
                <a:solidFill>
                  <a:schemeClr val="tx1"/>
                </a:solidFill>
                <a:miter lim="800000"/>
                <a:headEnd/>
                <a:tailEnd/>
              </a14:hiddenLine>
            </a:ext>
            <a:ext uri="{AF507438-7753-43e0-B8FC-AC1667EBCBE1}">
              <a14:hiddenEffects xmlns="" xmlns:a14="http://schemas.microsoft.com/office/drawing/2010/main" xmlns:lc="http://schemas.openxmlformats.org/drawingml/2006/lockedCanvas">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9949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Quench heater performance</a:t>
            </a:r>
            <a:endParaRPr lang="en-GB" dirty="0"/>
          </a:p>
        </p:txBody>
      </p:sp>
      <p:sp>
        <p:nvSpPr>
          <p:cNvPr id="3" name="Content Placeholder 2"/>
          <p:cNvSpPr>
            <a:spLocks noGrp="1"/>
          </p:cNvSpPr>
          <p:nvPr>
            <p:ph idx="1"/>
          </p:nvPr>
        </p:nvSpPr>
        <p:spPr>
          <a:xfrm>
            <a:off x="0" y="910578"/>
            <a:ext cx="3992490" cy="5614766"/>
          </a:xfrm>
        </p:spPr>
        <p:txBody>
          <a:bodyPr>
            <a:noAutofit/>
          </a:bodyPr>
          <a:lstStyle/>
          <a:p>
            <a:r>
              <a:rPr lang="en-GB" sz="2000" dirty="0" smtClean="0"/>
              <a:t>Quench heaters are effective at all magnet current level. </a:t>
            </a:r>
          </a:p>
          <a:p>
            <a:pPr lvl="1"/>
            <a:r>
              <a:rPr lang="en-GB" sz="1800" dirty="0"/>
              <a:t>The magnet is self protected for I &lt; 1.5 kA.</a:t>
            </a:r>
          </a:p>
          <a:p>
            <a:pPr lvl="1"/>
            <a:r>
              <a:rPr lang="en-GB" sz="1800" dirty="0" smtClean="0"/>
              <a:t>In MBHDP101, quench heaters were able to start a quench down to a magnet current level of 500 A. </a:t>
            </a:r>
          </a:p>
          <a:p>
            <a:pPr lvl="1"/>
            <a:r>
              <a:rPr lang="en-GB" sz="1800" dirty="0" smtClean="0"/>
              <a:t>Comparing to FNAL MBHSP02 magnet, the minimum power density required to quench is lower due to the thinner insulation between heater and coil .</a:t>
            </a:r>
          </a:p>
          <a:p>
            <a:pPr lvl="1"/>
            <a:r>
              <a:rPr lang="en-GB" sz="1800" dirty="0" smtClean="0">
                <a:sym typeface="Wingdings" panose="05000000000000000000" pitchFamily="2" charset="2"/>
              </a:rPr>
              <a:t>This experiment validates the selection of coverage/period for CERN heater copper cladded stations</a:t>
            </a:r>
            <a:r>
              <a:rPr lang="en-GB" sz="1800" dirty="0" smtClean="0"/>
              <a:t>.  </a:t>
            </a:r>
            <a:endParaRPr lang="en-GB" sz="18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18</a:t>
            </a:fld>
            <a:endParaRPr lang="en-GB">
              <a:solidFill>
                <a:srgbClr val="0C377B"/>
              </a:solidFill>
            </a:endParaRPr>
          </a:p>
        </p:txBody>
      </p:sp>
      <p:sp>
        <p:nvSpPr>
          <p:cNvPr id="6" name="TextBox 5"/>
          <p:cNvSpPr txBox="1"/>
          <p:nvPr/>
        </p:nvSpPr>
        <p:spPr>
          <a:xfrm>
            <a:off x="4099994" y="5814036"/>
            <a:ext cx="5094300" cy="584775"/>
          </a:xfrm>
          <a:prstGeom prst="rect">
            <a:avLst/>
          </a:prstGeom>
          <a:noFill/>
        </p:spPr>
        <p:txBody>
          <a:bodyPr wrap="square" rtlCol="0">
            <a:spAutoFit/>
          </a:bodyPr>
          <a:lstStyle/>
          <a:p>
            <a:r>
              <a:rPr lang="en-GB" sz="1600" dirty="0" smtClean="0">
                <a:solidFill>
                  <a:srgbClr val="FF0000"/>
                </a:solidFill>
                <a:latin typeface="Times New Roman" panose="02020603050405020304" pitchFamily="18" charset="0"/>
                <a:cs typeface="Times New Roman" panose="02020603050405020304" pitchFamily="18" charset="0"/>
              </a:rPr>
              <a:t>Nominal quench heater average power density = 115 W/cm</a:t>
            </a:r>
            <a:r>
              <a:rPr lang="en-GB" sz="1600" baseline="30000" dirty="0" smtClean="0">
                <a:solidFill>
                  <a:srgbClr val="FF0000"/>
                </a:solidFill>
                <a:latin typeface="Times New Roman" panose="02020603050405020304" pitchFamily="18" charset="0"/>
                <a:cs typeface="Times New Roman" panose="02020603050405020304" pitchFamily="18" charset="0"/>
              </a:rPr>
              <a:t>2</a:t>
            </a:r>
            <a:r>
              <a:rPr lang="en-GB" sz="1600" dirty="0" smtClean="0">
                <a:solidFill>
                  <a:srgbClr val="FF0000"/>
                </a:solidFill>
                <a:latin typeface="Times New Roman" panose="02020603050405020304" pitchFamily="18" charset="0"/>
                <a:cs typeface="Times New Roman" panose="02020603050405020304" pitchFamily="18" charset="0"/>
              </a:rPr>
              <a:t>  (</a:t>
            </a:r>
            <a:r>
              <a:rPr lang="en-GB" sz="1600" dirty="0" err="1" smtClean="0">
                <a:solidFill>
                  <a:srgbClr val="FF0000"/>
                </a:solidFill>
                <a:latin typeface="Times New Roman" panose="02020603050405020304" pitchFamily="18" charset="0"/>
                <a:cs typeface="Times New Roman" panose="02020603050405020304" pitchFamily="18" charset="0"/>
              </a:rPr>
              <a:t>Iqh</a:t>
            </a:r>
            <a:r>
              <a:rPr lang="en-GB" sz="1600" dirty="0" smtClean="0">
                <a:solidFill>
                  <a:srgbClr val="FF0000"/>
                </a:solidFill>
                <a:latin typeface="Times New Roman" panose="02020603050405020304" pitchFamily="18" charset="0"/>
                <a:cs typeface="Times New Roman" panose="02020603050405020304" pitchFamily="18" charset="0"/>
              </a:rPr>
              <a:t> =150 A, </a:t>
            </a:r>
            <a:r>
              <a:rPr lang="en-GB" sz="1600" dirty="0" err="1" smtClean="0">
                <a:solidFill>
                  <a:srgbClr val="FF0000"/>
                </a:solidFill>
                <a:latin typeface="Times New Roman" panose="02020603050405020304" pitchFamily="18" charset="0"/>
                <a:cs typeface="Times New Roman" panose="02020603050405020304" pitchFamily="18" charset="0"/>
              </a:rPr>
              <a:t>Pd</a:t>
            </a:r>
            <a:r>
              <a:rPr lang="en-GB" sz="1600" baseline="-25000" dirty="0" err="1" smtClean="0">
                <a:solidFill>
                  <a:srgbClr val="FF0000"/>
                </a:solidFill>
                <a:latin typeface="Times New Roman" panose="02020603050405020304" pitchFamily="18" charset="0"/>
                <a:cs typeface="Times New Roman" panose="02020603050405020304" pitchFamily="18" charset="0"/>
              </a:rPr>
              <a:t>HF</a:t>
            </a:r>
            <a:r>
              <a:rPr lang="en-GB" sz="1600" dirty="0" smtClean="0">
                <a:solidFill>
                  <a:srgbClr val="FF0000"/>
                </a:solidFill>
                <a:latin typeface="Times New Roman" panose="02020603050405020304" pitchFamily="18" charset="0"/>
                <a:cs typeface="Times New Roman" panose="02020603050405020304" pitchFamily="18" charset="0"/>
              </a:rPr>
              <a:t>=91 W/cm</a:t>
            </a:r>
            <a:r>
              <a:rPr lang="en-GB" sz="1600" baseline="30000" dirty="0" smtClean="0">
                <a:solidFill>
                  <a:srgbClr val="FF0000"/>
                </a:solidFill>
                <a:latin typeface="Times New Roman" panose="02020603050405020304" pitchFamily="18" charset="0"/>
                <a:cs typeface="Times New Roman" panose="02020603050405020304" pitchFamily="18" charset="0"/>
              </a:rPr>
              <a:t>2</a:t>
            </a:r>
            <a:r>
              <a:rPr lang="en-GB" sz="1600" dirty="0" smtClean="0">
                <a:solidFill>
                  <a:srgbClr val="FF0000"/>
                </a:solidFill>
                <a:latin typeface="Times New Roman" panose="02020603050405020304" pitchFamily="18" charset="0"/>
                <a:cs typeface="Times New Roman" panose="02020603050405020304" pitchFamily="18" charset="0"/>
              </a:rPr>
              <a:t>, </a:t>
            </a:r>
            <a:r>
              <a:rPr lang="en-GB" sz="1600" dirty="0" err="1" smtClean="0">
                <a:solidFill>
                  <a:srgbClr val="FF0000"/>
                </a:solidFill>
                <a:latin typeface="Times New Roman" panose="02020603050405020304" pitchFamily="18" charset="0"/>
                <a:cs typeface="Times New Roman" panose="02020603050405020304" pitchFamily="18" charset="0"/>
              </a:rPr>
              <a:t>Pd</a:t>
            </a:r>
            <a:r>
              <a:rPr lang="en-GB" sz="1600" baseline="-25000" dirty="0" err="1" smtClean="0">
                <a:solidFill>
                  <a:srgbClr val="FF0000"/>
                </a:solidFill>
                <a:latin typeface="Times New Roman" panose="02020603050405020304" pitchFamily="18" charset="0"/>
                <a:cs typeface="Times New Roman" panose="02020603050405020304" pitchFamily="18" charset="0"/>
              </a:rPr>
              <a:t>LF</a:t>
            </a:r>
            <a:r>
              <a:rPr lang="en-GB" sz="1600" dirty="0" smtClean="0">
                <a:solidFill>
                  <a:srgbClr val="FF0000"/>
                </a:solidFill>
                <a:latin typeface="Times New Roman" panose="02020603050405020304" pitchFamily="18" charset="0"/>
                <a:cs typeface="Times New Roman" panose="02020603050405020304" pitchFamily="18" charset="0"/>
              </a:rPr>
              <a:t>=145 W/cm</a:t>
            </a:r>
            <a:r>
              <a:rPr lang="en-GB" sz="1600" baseline="30000" dirty="0" smtClean="0">
                <a:solidFill>
                  <a:srgbClr val="FF0000"/>
                </a:solidFill>
                <a:latin typeface="Times New Roman" panose="02020603050405020304" pitchFamily="18" charset="0"/>
                <a:cs typeface="Times New Roman" panose="02020603050405020304" pitchFamily="18" charset="0"/>
              </a:rPr>
              <a:t>2</a:t>
            </a:r>
            <a:r>
              <a:rPr lang="en-GB" sz="1600" dirty="0" smtClean="0">
                <a:solidFill>
                  <a:srgbClr val="FF0000"/>
                </a:solidFill>
                <a:latin typeface="Times New Roman" panose="02020603050405020304" pitchFamily="18" charset="0"/>
                <a:cs typeface="Times New Roman" panose="02020603050405020304" pitchFamily="18" charset="0"/>
              </a:rPr>
              <a:t>)</a:t>
            </a:r>
            <a:endParaRPr lang="en-GB" sz="1600" dirty="0">
              <a:solidFill>
                <a:srgbClr val="FF0000"/>
              </a:solidFill>
              <a:latin typeface="Times New Roman" panose="02020603050405020304" pitchFamily="18" charset="0"/>
              <a:cs typeface="Times New Roman" panose="02020603050405020304" pitchFamily="18" charset="0"/>
            </a:endParaRPr>
          </a:p>
        </p:txBody>
      </p:sp>
      <p:graphicFrame>
        <p:nvGraphicFramePr>
          <p:cNvPr id="11" name="Chart 10"/>
          <p:cNvGraphicFramePr>
            <a:graphicFrameLocks/>
          </p:cNvGraphicFramePr>
          <p:nvPr>
            <p:extLst>
              <p:ext uri="{D42A27DB-BD31-4B8C-83A1-F6EECF244321}">
                <p14:modId xmlns:p14="http://schemas.microsoft.com/office/powerpoint/2010/main" val="3406018695"/>
              </p:ext>
            </p:extLst>
          </p:nvPr>
        </p:nvGraphicFramePr>
        <p:xfrm>
          <a:off x="4158220" y="1189029"/>
          <a:ext cx="4977848" cy="45581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45317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b="1" dirty="0" smtClean="0">
                <a:solidFill>
                  <a:srgbClr val="0C377B"/>
                </a:solidFill>
              </a:rPr>
              <a:t>Quench </a:t>
            </a:r>
            <a:r>
              <a:rPr lang="en-GB" sz="3200" b="1" dirty="0">
                <a:solidFill>
                  <a:srgbClr val="0C377B"/>
                </a:solidFill>
              </a:rPr>
              <a:t>propagation within the </a:t>
            </a:r>
            <a:r>
              <a:rPr lang="en-GB" sz="3200" b="1" dirty="0" smtClean="0">
                <a:solidFill>
                  <a:srgbClr val="0C377B"/>
                </a:solidFill>
              </a:rPr>
              <a:t>coil</a:t>
            </a:r>
            <a:r>
              <a:rPr lang="en-GB" sz="3200" dirty="0" smtClean="0">
                <a:solidFill>
                  <a:srgbClr val="0C377B"/>
                </a:solidFill>
              </a:rPr>
              <a:t>.</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19</a:t>
            </a:fld>
            <a:endParaRPr>
              <a:solidFill>
                <a:srgbClr val="0C377B"/>
              </a:solidFill>
            </a:endParaRPr>
          </a:p>
        </p:txBody>
      </p:sp>
    </p:spTree>
    <p:extLst>
      <p:ext uri="{BB962C8B-B14F-4D97-AF65-F5344CB8AC3E}">
        <p14:creationId xmlns:p14="http://schemas.microsoft.com/office/powerpoint/2010/main" val="3670646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Contributors</a:t>
            </a:r>
            <a:endParaRPr lang="en-GB" dirty="0"/>
          </a:p>
        </p:txBody>
      </p:sp>
      <p:sp>
        <p:nvSpPr>
          <p:cNvPr id="3" name="Text Placeholder 2"/>
          <p:cNvSpPr>
            <a:spLocks noGrp="1"/>
          </p:cNvSpPr>
          <p:nvPr>
            <p:ph type="body" idx="1"/>
          </p:nvPr>
        </p:nvSpPr>
        <p:spPr>
          <a:xfrm>
            <a:off x="307516" y="965076"/>
            <a:ext cx="8528967" cy="4570725"/>
          </a:xfrm>
        </p:spPr>
        <p:txBody>
          <a:bodyPr>
            <a:normAutofit fontScale="62500" lnSpcReduction="20000"/>
          </a:bodyPr>
          <a:lstStyle/>
          <a:p>
            <a:pPr marL="36576" indent="0">
              <a:buNone/>
            </a:pPr>
            <a:r>
              <a:rPr lang="es-ES_tradnl" sz="2600" b="1" dirty="0" smtClean="0"/>
              <a:t>TE-MSC</a:t>
            </a:r>
            <a:r>
              <a:rPr lang="es-ES_tradnl" sz="2600" b="1" dirty="0"/>
              <a:t> </a:t>
            </a:r>
            <a:endParaRPr lang="es-ES_tradnl" sz="2600" b="1" dirty="0" smtClean="0"/>
          </a:p>
          <a:p>
            <a:pPr marL="36576" indent="0">
              <a:buNone/>
            </a:pPr>
            <a:r>
              <a:rPr lang="es-ES_tradnl" sz="2600" dirty="0" smtClean="0"/>
              <a:t>Luca Bottura.</a:t>
            </a:r>
          </a:p>
          <a:p>
            <a:pPr marL="36576" indent="0">
              <a:buNone/>
            </a:pPr>
            <a:r>
              <a:rPr lang="es-ES_tradnl" sz="2600" b="1" dirty="0" smtClean="0"/>
              <a:t>TE-MSC-SCD</a:t>
            </a:r>
            <a:endParaRPr lang="es-ES_tradnl" sz="2600" b="1" dirty="0"/>
          </a:p>
          <a:p>
            <a:pPr marL="36576" indent="0">
              <a:buNone/>
            </a:pPr>
            <a:r>
              <a:rPr lang="en-GB" sz="2600" dirty="0" smtClean="0"/>
              <a:t>Bernardo </a:t>
            </a:r>
            <a:r>
              <a:rPr lang="en-GB" sz="2600" dirty="0"/>
              <a:t>Bordini</a:t>
            </a:r>
            <a:r>
              <a:rPr lang="en-GB" sz="2600" dirty="0" smtClean="0"/>
              <a:t>, Jerome Fleiter.</a:t>
            </a:r>
            <a:endParaRPr lang="es-ES_tradnl" sz="2600" dirty="0" smtClean="0"/>
          </a:p>
          <a:p>
            <a:pPr marL="36576" indent="0">
              <a:buNone/>
            </a:pPr>
            <a:r>
              <a:rPr lang="es-ES_tradnl" sz="2600" b="1" dirty="0" smtClean="0"/>
              <a:t>TE-MSC-TF</a:t>
            </a:r>
          </a:p>
          <a:p>
            <a:pPr marL="36576" indent="0">
              <a:buNone/>
            </a:pPr>
            <a:r>
              <a:rPr lang="es-ES_tradnl" sz="2600" u="sng" dirty="0"/>
              <a:t>Gerard Willering</a:t>
            </a:r>
            <a:r>
              <a:rPr lang="es-ES_tradnl" sz="2600" dirty="0"/>
              <a:t>,</a:t>
            </a:r>
            <a:r>
              <a:rPr lang="en-GB" sz="2600" dirty="0"/>
              <a:t> </a:t>
            </a:r>
            <a:r>
              <a:rPr lang="es-ES_tradnl" sz="2600" dirty="0" smtClean="0"/>
              <a:t>Hugo </a:t>
            </a:r>
            <a:r>
              <a:rPr lang="es-ES_tradnl" sz="2600" dirty="0"/>
              <a:t>Bajas, Marta </a:t>
            </a:r>
            <a:r>
              <a:rPr lang="en-GB" sz="2600" dirty="0" smtClean="0"/>
              <a:t>Bajko, Jerome </a:t>
            </a:r>
            <a:r>
              <a:rPr lang="en-GB" sz="2600" dirty="0" err="1" smtClean="0"/>
              <a:t>Feuvier</a:t>
            </a:r>
            <a:r>
              <a:rPr lang="en-GB" sz="2600" dirty="0" smtClean="0"/>
              <a:t>.</a:t>
            </a:r>
            <a:endParaRPr lang="es-ES_tradnl" sz="2600" dirty="0" smtClean="0">
              <a:solidFill>
                <a:schemeClr val="tx1"/>
              </a:solidFill>
            </a:endParaRPr>
          </a:p>
          <a:p>
            <a:pPr marL="36576" indent="0">
              <a:buNone/>
            </a:pPr>
            <a:r>
              <a:rPr lang="es-ES_tradnl" sz="2600" b="1" dirty="0" smtClean="0"/>
              <a:t>TE-MSC-MDT</a:t>
            </a:r>
          </a:p>
          <a:p>
            <a:pPr marL="36576" indent="0">
              <a:buNone/>
            </a:pPr>
            <a:r>
              <a:rPr lang="es-ES_tradnl" sz="2600" dirty="0" smtClean="0"/>
              <a:t>Juan Carlos Perez, </a:t>
            </a:r>
            <a:r>
              <a:rPr lang="es-ES_tradnl" sz="2600" u="sng" dirty="0" smtClean="0"/>
              <a:t>Antonios </a:t>
            </a:r>
            <a:r>
              <a:rPr lang="es-ES_tradnl" sz="2600" u="sng" dirty="0"/>
              <a:t>Giannopoulos</a:t>
            </a:r>
            <a:r>
              <a:rPr lang="es-ES_tradnl" sz="2600" dirty="0"/>
              <a:t>, </a:t>
            </a:r>
            <a:r>
              <a:rPr lang="es-ES_tradnl" sz="2600" u="sng" dirty="0"/>
              <a:t>Juho </a:t>
            </a:r>
            <a:r>
              <a:rPr lang="es-ES_tradnl" sz="2600" u="sng" dirty="0" smtClean="0"/>
              <a:t>Rysti.</a:t>
            </a:r>
          </a:p>
          <a:p>
            <a:pPr marL="36576" indent="0">
              <a:buNone/>
            </a:pPr>
            <a:r>
              <a:rPr lang="es-ES_tradnl" sz="2600" b="1" dirty="0" smtClean="0"/>
              <a:t>TE-MSC-LMF</a:t>
            </a:r>
            <a:endParaRPr lang="es-ES_tradnl" sz="2600" b="1" dirty="0"/>
          </a:p>
          <a:p>
            <a:pPr marL="36576" indent="0">
              <a:buNone/>
            </a:pPr>
            <a:r>
              <a:rPr lang="es-ES_tradnl" sz="2600" dirty="0"/>
              <a:t>Ludovic Grand-Clement</a:t>
            </a:r>
            <a:r>
              <a:rPr lang="es-ES_tradnl" sz="2600" dirty="0" smtClean="0"/>
              <a:t>,</a:t>
            </a:r>
            <a:r>
              <a:rPr lang="es-ES_tradnl" sz="2600" dirty="0"/>
              <a:t> </a:t>
            </a:r>
            <a:r>
              <a:rPr lang="es-ES_tradnl" sz="2600" dirty="0" smtClean="0"/>
              <a:t>Herve Prin, </a:t>
            </a:r>
            <a:r>
              <a:rPr lang="es-ES_tradnl" sz="2600" dirty="0"/>
              <a:t>Frederic Savary, </a:t>
            </a:r>
            <a:r>
              <a:rPr lang="es-ES_tradnl" sz="2600" dirty="0" smtClean="0"/>
              <a:t>David Smekens</a:t>
            </a:r>
            <a:r>
              <a:rPr lang="es-ES_tradnl" sz="2600" dirty="0"/>
              <a:t>.</a:t>
            </a:r>
          </a:p>
          <a:p>
            <a:pPr marL="36576" indent="0">
              <a:buNone/>
            </a:pPr>
            <a:r>
              <a:rPr lang="en-GB" sz="2600" b="1" dirty="0" smtClean="0"/>
              <a:t>TE-MPE-PE</a:t>
            </a:r>
          </a:p>
          <a:p>
            <a:pPr marL="36576" indent="0">
              <a:buNone/>
            </a:pPr>
            <a:r>
              <a:rPr lang="es-ES_tradnl" sz="2600" dirty="0"/>
              <a:t>Bernhard Auchmann,</a:t>
            </a:r>
            <a:r>
              <a:rPr lang="en-GB" sz="2600" dirty="0"/>
              <a:t> </a:t>
            </a:r>
            <a:r>
              <a:rPr lang="en-GB" sz="2600" dirty="0" smtClean="0"/>
              <a:t>Daniel </a:t>
            </a:r>
            <a:r>
              <a:rPr lang="en-GB" sz="2600" dirty="0"/>
              <a:t>Wollmann</a:t>
            </a:r>
            <a:r>
              <a:rPr lang="en-GB" sz="2600" dirty="0" smtClean="0"/>
              <a:t>,</a:t>
            </a:r>
            <a:r>
              <a:rPr lang="en-GB" sz="2600" dirty="0"/>
              <a:t> </a:t>
            </a:r>
            <a:r>
              <a:rPr lang="en-GB" sz="2600" dirty="0" smtClean="0"/>
              <a:t>Jonas </a:t>
            </a:r>
            <a:r>
              <a:rPr lang="en-GB" sz="2600" dirty="0"/>
              <a:t>Blomberg Ghini, </a:t>
            </a:r>
            <a:r>
              <a:rPr lang="es-ES_tradnl" sz="2600" dirty="0"/>
              <a:t>Lorenzo Bortot, </a:t>
            </a:r>
            <a:r>
              <a:rPr lang="en-GB" sz="2600" u="sng" dirty="0"/>
              <a:t>Alejandro Manuel Fernandez </a:t>
            </a:r>
            <a:r>
              <a:rPr lang="en-GB" sz="2600" u="sng" dirty="0" smtClean="0"/>
              <a:t>Navarro.</a:t>
            </a:r>
          </a:p>
          <a:p>
            <a:pPr marL="36576" indent="0">
              <a:buNone/>
            </a:pPr>
            <a:r>
              <a:rPr lang="en-GB" sz="2600" b="1" dirty="0" smtClean="0"/>
              <a:t>TE-MPE-EE </a:t>
            </a:r>
          </a:p>
          <a:p>
            <a:pPr marL="36576" indent="0">
              <a:buNone/>
            </a:pPr>
            <a:r>
              <a:rPr lang="es-ES_tradnl" sz="2600" dirty="0" smtClean="0"/>
              <a:t>Felix </a:t>
            </a:r>
            <a:r>
              <a:rPr lang="es-ES_tradnl" sz="2600" dirty="0"/>
              <a:t>Rodriguez </a:t>
            </a:r>
            <a:r>
              <a:rPr lang="es-ES_tradnl" sz="2600" dirty="0" smtClean="0"/>
              <a:t>Mateos.</a:t>
            </a:r>
          </a:p>
          <a:p>
            <a:pPr marL="36576" indent="0">
              <a:buNone/>
            </a:pPr>
            <a:r>
              <a:rPr lang="es-ES_tradnl" sz="2600" b="1" dirty="0" smtClean="0">
                <a:solidFill>
                  <a:schemeClr val="tx1"/>
                </a:solidFill>
              </a:rPr>
              <a:t>FNAL</a:t>
            </a:r>
          </a:p>
          <a:p>
            <a:pPr marL="36576" indent="0">
              <a:buNone/>
            </a:pPr>
            <a:r>
              <a:rPr lang="en-GB" sz="2600" u="sng" dirty="0" smtClean="0"/>
              <a:t>G</a:t>
            </a:r>
            <a:r>
              <a:rPr lang="en-GB" sz="2600" u="sng" dirty="0"/>
              <a:t>. </a:t>
            </a:r>
            <a:r>
              <a:rPr lang="en-GB" sz="2600" u="sng" dirty="0" smtClean="0"/>
              <a:t>Chlachidze</a:t>
            </a:r>
            <a:r>
              <a:rPr lang="en-GB" sz="2600" dirty="0" smtClean="0"/>
              <a:t>, A</a:t>
            </a:r>
            <a:r>
              <a:rPr lang="en-GB" sz="2600" dirty="0"/>
              <a:t>. V. </a:t>
            </a:r>
            <a:r>
              <a:rPr lang="en-GB" sz="2600" dirty="0" smtClean="0"/>
              <a:t>Zlobin.</a:t>
            </a:r>
            <a:endParaRPr lang="en-US" dirty="0"/>
          </a:p>
          <a:p>
            <a:pPr marL="36576" indent="0">
              <a:buNone/>
            </a:pPr>
            <a:endParaRPr lang="es-ES_tradnl" dirty="0"/>
          </a:p>
          <a:p>
            <a:pPr marL="36576" indent="0">
              <a:buNone/>
            </a:pPr>
            <a:endParaRPr lang="es-ES_tradnl" dirty="0" smtClean="0"/>
          </a:p>
          <a:p>
            <a:pPr marL="36576" indent="0">
              <a:buNone/>
            </a:pPr>
            <a:endParaRPr lang="es-ES_tradnl" b="1" dirty="0"/>
          </a:p>
        </p:txBody>
      </p:sp>
      <p:sp>
        <p:nvSpPr>
          <p:cNvPr id="5" name="Rectangle 4"/>
          <p:cNvSpPr/>
          <p:nvPr/>
        </p:nvSpPr>
        <p:spPr>
          <a:xfrm>
            <a:off x="467544" y="5373216"/>
            <a:ext cx="8497316" cy="369332"/>
          </a:xfrm>
          <a:prstGeom prst="rect">
            <a:avLst/>
          </a:prstGeom>
        </p:spPr>
        <p:txBody>
          <a:bodyPr wrap="square">
            <a:spAutoFit/>
          </a:bodyPr>
          <a:lstStyle/>
          <a:p>
            <a:pPr marL="36576" indent="0">
              <a:buNone/>
            </a:pPr>
            <a:r>
              <a:rPr lang="es-ES_tradnl" dirty="0">
                <a:latin typeface="Times New Roman" panose="02020603050405020304" pitchFamily="18" charset="0"/>
                <a:cs typeface="Times New Roman" panose="02020603050405020304" pitchFamily="18" charset="0"/>
              </a:rPr>
              <a:t>And </a:t>
            </a:r>
            <a:r>
              <a:rPr lang="es-ES_tradnl" dirty="0" err="1">
                <a:latin typeface="Times New Roman" panose="02020603050405020304" pitchFamily="18" charset="0"/>
                <a:cs typeface="Times New Roman" panose="02020603050405020304" pitchFamily="18" charset="0"/>
              </a:rPr>
              <a:t>many</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other</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people</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involved</a:t>
            </a:r>
            <a:r>
              <a:rPr lang="es-ES_tradnl" dirty="0">
                <a:latin typeface="Times New Roman" panose="02020603050405020304" pitchFamily="18" charset="0"/>
                <a:cs typeface="Times New Roman" panose="02020603050405020304" pitchFamily="18" charset="0"/>
              </a:rPr>
              <a:t> in </a:t>
            </a:r>
            <a:r>
              <a:rPr lang="es-ES_tradnl" dirty="0" err="1">
                <a:latin typeface="Times New Roman" panose="02020603050405020304" pitchFamily="18" charset="0"/>
                <a:cs typeface="Times New Roman" panose="02020603050405020304" pitchFamily="18" charset="0"/>
              </a:rPr>
              <a:t>the</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design</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construction</a:t>
            </a:r>
            <a:r>
              <a:rPr lang="es-ES_tradnl" dirty="0">
                <a:latin typeface="Times New Roman" panose="02020603050405020304" pitchFamily="18" charset="0"/>
                <a:cs typeface="Times New Roman" panose="02020603050405020304" pitchFamily="18" charset="0"/>
              </a:rPr>
              <a:t> and test of </a:t>
            </a:r>
            <a:r>
              <a:rPr lang="es-ES_tradnl" dirty="0" err="1">
                <a:latin typeface="Times New Roman" panose="02020603050405020304" pitchFamily="18" charset="0"/>
                <a:cs typeface="Times New Roman" panose="02020603050405020304" pitchFamily="18" charset="0"/>
              </a:rPr>
              <a:t>the</a:t>
            </a:r>
            <a:r>
              <a:rPr lang="es-ES_tradnl" dirty="0">
                <a:latin typeface="Times New Roman" panose="02020603050405020304" pitchFamily="18" charset="0"/>
                <a:cs typeface="Times New Roman" panose="02020603050405020304" pitchFamily="18" charset="0"/>
              </a:rPr>
              <a:t> </a:t>
            </a:r>
            <a:r>
              <a:rPr lang="es-ES_tradnl" dirty="0" err="1">
                <a:latin typeface="Times New Roman" panose="02020603050405020304" pitchFamily="18" charset="0"/>
                <a:cs typeface="Times New Roman" panose="02020603050405020304" pitchFamily="18" charset="0"/>
              </a:rPr>
              <a:t>magnet</a:t>
            </a:r>
            <a:r>
              <a:rPr lang="es-ES_tradnl" dirty="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983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Quench propagation within the coil</a:t>
            </a:r>
            <a:endParaRPr lang="en-GB" dirty="0"/>
          </a:p>
        </p:txBody>
      </p:sp>
      <p:sp>
        <p:nvSpPr>
          <p:cNvPr id="10" name="Shape 163"/>
          <p:cNvSpPr txBox="1">
            <a:spLocks/>
          </p:cNvSpPr>
          <p:nvPr/>
        </p:nvSpPr>
        <p:spPr>
          <a:xfrm>
            <a:off x="162635" y="914446"/>
            <a:ext cx="8242665" cy="314221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493776" indent="-457200" defTabSz="914400">
              <a:spcBef>
                <a:spcPts val="700"/>
              </a:spcBef>
              <a:buClr>
                <a:srgbClr val="DDDDDD"/>
              </a:buClr>
              <a:buSzPct val="80000"/>
              <a:buFont typeface="Arial"/>
              <a:buChar char="•"/>
              <a:defRPr sz="3000">
                <a:solidFill>
                  <a:srgbClr val="0C377B"/>
                </a:solidFill>
                <a:latin typeface="Times New Roman"/>
                <a:ea typeface="Times New Roman"/>
                <a:cs typeface="Times New Roman"/>
                <a:sym typeface="Times New Roman"/>
              </a:defRPr>
            </a:lvl1pPr>
            <a:lvl2pPr marL="975594" indent="-527538"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2pPr>
            <a:lvl3pPr marL="1178433" indent="-428625" defTabSz="914400">
              <a:spcBef>
                <a:spcPts val="700"/>
              </a:spcBef>
              <a:buClr>
                <a:srgbClr val="DDDDDD"/>
              </a:buClr>
              <a:buSzPct val="85000"/>
              <a:buFont typeface="Arial"/>
              <a:buChar char="•"/>
              <a:defRPr sz="3000">
                <a:solidFill>
                  <a:srgbClr val="0C377B"/>
                </a:solidFill>
                <a:latin typeface="Times New Roman"/>
                <a:ea typeface="Times New Roman"/>
                <a:cs typeface="Times New Roman"/>
                <a:sym typeface="Times New Roman"/>
              </a:defRPr>
            </a:lvl3pPr>
            <a:lvl4pPr marL="1556766" indent="-514350"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4pPr>
            <a:lvl5pPr marL="1821942" indent="-514350" defTabSz="914400">
              <a:spcBef>
                <a:spcPts val="700"/>
              </a:spcBef>
              <a:buClr>
                <a:srgbClr val="DDDDDD"/>
              </a:buClr>
              <a:buSzPct val="100000"/>
              <a:buFont typeface="Arial"/>
              <a:buChar char="•"/>
              <a:defRPr sz="3000">
                <a:solidFill>
                  <a:srgbClr val="0C377B"/>
                </a:solidFill>
                <a:latin typeface="Times New Roman"/>
                <a:ea typeface="Times New Roman"/>
                <a:cs typeface="Times New Roman"/>
                <a:sym typeface="Times New Roman"/>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36576" lvl="1" indent="0" algn="just">
              <a:buSzPct val="80000"/>
              <a:buFont typeface="Arial"/>
              <a:buNone/>
              <a:defRPr sz="1800">
                <a:solidFill>
                  <a:srgbClr val="000000"/>
                </a:solidFill>
              </a:defRPr>
            </a:pPr>
            <a:r>
              <a:rPr lang="en-GB" sz="1800" dirty="0" smtClean="0">
                <a:solidFill>
                  <a:schemeClr val="tx1"/>
                </a:solidFill>
              </a:rPr>
              <a:t>Once the quench heaters introduced a distributed quench in the magnet cross section, it is important to study the quench propagation within the magnet cross section:</a:t>
            </a:r>
          </a:p>
          <a:p>
            <a:pPr marL="285750" indent="-285750">
              <a:buClr>
                <a:schemeClr val="tx2"/>
              </a:buCl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Manual trip at different currents</a:t>
            </a:r>
          </a:p>
          <a:p>
            <a:pPr marL="285750" indent="-285750">
              <a:buClr>
                <a:schemeClr val="tx2"/>
              </a:buCl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Dump delay 1000 </a:t>
            </a:r>
            <a:r>
              <a:rPr lang="en-US" sz="1800" dirty="0" err="1">
                <a:latin typeface="Times New Roman" panose="02020603050405020304" pitchFamily="18" charset="0"/>
                <a:cs typeface="Times New Roman" panose="02020603050405020304" pitchFamily="18" charset="0"/>
              </a:rPr>
              <a:t>ms</a:t>
            </a:r>
            <a:endParaRPr lang="en-US" sz="1800" dirty="0">
              <a:latin typeface="Times New Roman" panose="02020603050405020304" pitchFamily="18" charset="0"/>
              <a:cs typeface="Times New Roman" panose="02020603050405020304" pitchFamily="18" charset="0"/>
            </a:endParaRPr>
          </a:p>
          <a:p>
            <a:pPr marL="285750" indent="-285750">
              <a:buClr>
                <a:schemeClr val="tx2"/>
              </a:buCl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Study the quench heater delay, layer to layer propagation, resistance growth and current decay.</a:t>
            </a:r>
            <a:endParaRPr lang="en-GB" sz="1800" dirty="0" smtClean="0">
              <a:solidFill>
                <a:schemeClr val="tx1"/>
              </a:solidFill>
            </a:endParaRPr>
          </a:p>
        </p:txBody>
      </p:sp>
      <p:pic>
        <p:nvPicPr>
          <p:cNvPr id="12" name="Picture 11"/>
          <p:cNvPicPr>
            <a:picLocks noChangeAspect="1"/>
          </p:cNvPicPr>
          <p:nvPr/>
        </p:nvPicPr>
        <p:blipFill>
          <a:blip r:embed="rId2"/>
          <a:stretch>
            <a:fillRect/>
          </a:stretch>
        </p:blipFill>
        <p:spPr>
          <a:xfrm>
            <a:off x="783075" y="3191863"/>
            <a:ext cx="3528526" cy="2536966"/>
          </a:xfrm>
          <a:prstGeom prst="rect">
            <a:avLst/>
          </a:prstGeom>
        </p:spPr>
      </p:pic>
      <p:pic>
        <p:nvPicPr>
          <p:cNvPr id="5" name="Picture 4" descr="Macintosh HD:Users:botturl:Desktop:Screen Shot 2014-07-03 at 10.12.52 PM.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8700" y="3208613"/>
            <a:ext cx="3276600" cy="1696085"/>
          </a:xfrm>
          <a:prstGeom prst="rect">
            <a:avLst/>
          </a:prstGeom>
          <a:noFill/>
          <a:ln>
            <a:noFill/>
          </a:ln>
          <a:extLs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rto="http://schemas.microsoft.com/office/word/2006/arto"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pic>
      <p:sp>
        <p:nvSpPr>
          <p:cNvPr id="3" name="Rectangle 2"/>
          <p:cNvSpPr/>
          <p:nvPr/>
        </p:nvSpPr>
        <p:spPr>
          <a:xfrm>
            <a:off x="4481000" y="5022332"/>
            <a:ext cx="4572000" cy="738664"/>
          </a:xfrm>
          <a:prstGeom prst="rect">
            <a:avLst/>
          </a:prstGeom>
        </p:spPr>
        <p:txBody>
          <a:bodyPr>
            <a:spAutoFit/>
          </a:bodyPr>
          <a:lstStyle/>
          <a:p>
            <a:r>
              <a:rPr lang="en-US" sz="1400" dirty="0" smtClean="0">
                <a:latin typeface="Times New Roman"/>
                <a:cs typeface="Times New Roman"/>
              </a:rPr>
              <a:t>Details on the model: S</a:t>
            </a:r>
            <a:r>
              <a:rPr lang="en-US" sz="1400" dirty="0">
                <a:latin typeface="Times New Roman"/>
                <a:cs typeface="Times New Roman"/>
              </a:rPr>
              <a:t>. Izquierdo Bermudez, et al., Quench modeling in high-field Nb</a:t>
            </a:r>
            <a:r>
              <a:rPr lang="en-US" sz="1400" baseline="-25000" dirty="0">
                <a:latin typeface="Times New Roman"/>
                <a:cs typeface="Times New Roman"/>
              </a:rPr>
              <a:t>3</a:t>
            </a:r>
            <a:r>
              <a:rPr lang="en-US" sz="1400" dirty="0">
                <a:latin typeface="Times New Roman"/>
                <a:cs typeface="Times New Roman"/>
              </a:rPr>
              <a:t>Sn accelerator magnets, in Proc. 25th ICEC 25 ICMC 2014</a:t>
            </a:r>
          </a:p>
        </p:txBody>
      </p:sp>
    </p:spTree>
    <p:extLst>
      <p:ext uri="{BB962C8B-B14F-4D97-AF65-F5344CB8AC3E}">
        <p14:creationId xmlns:p14="http://schemas.microsoft.com/office/powerpoint/2010/main" val="1176459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Quench integral studies</a:t>
            </a:r>
            <a:endParaRPr lang="en-GB" dirty="0"/>
          </a:p>
        </p:txBody>
      </p:sp>
      <p:pic>
        <p:nvPicPr>
          <p:cNvPr id="6" name="Picture 5"/>
          <p:cNvPicPr>
            <a:picLocks noChangeAspect="1"/>
          </p:cNvPicPr>
          <p:nvPr/>
        </p:nvPicPr>
        <p:blipFill>
          <a:blip r:embed="rId2"/>
          <a:stretch>
            <a:fillRect/>
          </a:stretch>
        </p:blipFill>
        <p:spPr>
          <a:xfrm>
            <a:off x="6896" y="2924944"/>
            <a:ext cx="4798567" cy="3600000"/>
          </a:xfrm>
          <a:prstGeom prst="rect">
            <a:avLst/>
          </a:prstGeom>
        </p:spPr>
      </p:pic>
      <p:pic>
        <p:nvPicPr>
          <p:cNvPr id="8" name="Picture 7"/>
          <p:cNvPicPr>
            <a:picLocks noChangeAspect="1"/>
          </p:cNvPicPr>
          <p:nvPr/>
        </p:nvPicPr>
        <p:blipFill>
          <a:blip r:embed="rId3"/>
          <a:stretch>
            <a:fillRect/>
          </a:stretch>
        </p:blipFill>
        <p:spPr>
          <a:xfrm>
            <a:off x="4366189" y="2906564"/>
            <a:ext cx="4789607" cy="3600000"/>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403619422"/>
              </p:ext>
            </p:extLst>
          </p:nvPr>
        </p:nvGraphicFramePr>
        <p:xfrm>
          <a:off x="4366189" y="1232785"/>
          <a:ext cx="4744151" cy="1160780"/>
        </p:xfrm>
        <a:graphic>
          <a:graphicData uri="http://schemas.openxmlformats.org/drawingml/2006/table">
            <a:tbl>
              <a:tblPr/>
              <a:tblGrid>
                <a:gridCol w="601663">
                  <a:extLst>
                    <a:ext uri="{9D8B030D-6E8A-4147-A177-3AD203B41FA5}">
                      <a16:colId xmlns:a16="http://schemas.microsoft.com/office/drawing/2014/main" val="20000"/>
                    </a:ext>
                  </a:extLst>
                </a:gridCol>
                <a:gridCol w="861179">
                  <a:extLst>
                    <a:ext uri="{9D8B030D-6E8A-4147-A177-3AD203B41FA5}">
                      <a16:colId xmlns:a16="http://schemas.microsoft.com/office/drawing/2014/main" val="2788993998"/>
                    </a:ext>
                  </a:extLst>
                </a:gridCol>
                <a:gridCol w="1030287">
                  <a:extLst>
                    <a:ext uri="{9D8B030D-6E8A-4147-A177-3AD203B41FA5}">
                      <a16:colId xmlns:a16="http://schemas.microsoft.com/office/drawing/2014/main" val="20002"/>
                    </a:ext>
                  </a:extLst>
                </a:gridCol>
                <a:gridCol w="1170902">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tblGrid>
              <a:tr h="324839">
                <a:tc>
                  <a:txBody>
                    <a:bodyPr/>
                    <a:lstStyle/>
                    <a:p>
                      <a:pPr algn="l" fontAlgn="ctr"/>
                      <a:r>
                        <a:rPr lang="en-US" sz="1200" b="0" i="0" u="none" strike="noStrike" dirty="0">
                          <a:solidFill>
                            <a:srgbClr val="000000"/>
                          </a:solidFill>
                          <a:effectLst/>
                          <a:latin typeface="Times New Roman"/>
                        </a:rPr>
                        <a:t> </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Strand lay out</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Coil </a:t>
                      </a:r>
                      <a:r>
                        <a:rPr lang="en-US" sz="1200" b="0" i="0" u="none" strike="noStrike" dirty="0" smtClean="0">
                          <a:solidFill>
                            <a:srgbClr val="000000"/>
                          </a:solidFill>
                          <a:effectLst/>
                          <a:latin typeface="Times New Roman"/>
                        </a:rPr>
                        <a:t>R at 300 K</a:t>
                      </a:r>
                    </a:p>
                    <a:p>
                      <a:pPr algn="ctr" fontAlgn="ctr"/>
                      <a:r>
                        <a:rPr lang="en-US" sz="1200" b="0" i="0" u="none" strike="noStrike" dirty="0" err="1" smtClean="0">
                          <a:solidFill>
                            <a:srgbClr val="000000"/>
                          </a:solidFill>
                          <a:effectLst/>
                          <a:latin typeface="Times New Roman"/>
                        </a:rPr>
                        <a:t>m</a:t>
                      </a:r>
                      <a:r>
                        <a:rPr lang="en-US" sz="1200" b="0" i="0" u="none" strike="noStrike" dirty="0" err="1" smtClean="0">
                          <a:solidFill>
                            <a:srgbClr val="000000"/>
                          </a:solidFill>
                          <a:effectLst/>
                          <a:latin typeface="Calibri"/>
                        </a:rPr>
                        <a:t>Ω</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fi-FI" sz="1200" b="0" i="0" u="none" strike="noStrike" dirty="0" err="1">
                          <a:solidFill>
                            <a:srgbClr val="000000"/>
                          </a:solidFill>
                          <a:effectLst/>
                          <a:latin typeface="Times New Roman"/>
                        </a:rPr>
                        <a:t>Average</a:t>
                      </a:r>
                      <a:r>
                        <a:rPr lang="fi-FI" sz="1200" b="0" i="0" u="none" strike="noStrike" dirty="0">
                          <a:solidFill>
                            <a:srgbClr val="000000"/>
                          </a:solidFill>
                          <a:effectLst/>
                          <a:latin typeface="Times New Roman"/>
                        </a:rPr>
                        <a:t> </a:t>
                      </a:r>
                      <a:r>
                        <a:rPr lang="fi-FI" sz="1200" b="0" i="0" u="none" strike="noStrike" dirty="0" err="1">
                          <a:solidFill>
                            <a:srgbClr val="000000"/>
                          </a:solidFill>
                          <a:effectLst/>
                          <a:latin typeface="Times New Roman"/>
                        </a:rPr>
                        <a:t>coil</a:t>
                      </a:r>
                      <a:r>
                        <a:rPr lang="fi-FI" sz="1200" b="0" i="0" u="none" strike="noStrike" dirty="0">
                          <a:solidFill>
                            <a:srgbClr val="000000"/>
                          </a:solidFill>
                          <a:effectLst/>
                          <a:latin typeface="Times New Roman"/>
                        </a:rPr>
                        <a:t> </a:t>
                      </a:r>
                      <a:endParaRPr lang="fi-FI" sz="1200" b="0" i="0" u="none" strike="noStrike" dirty="0" smtClean="0">
                        <a:solidFill>
                          <a:srgbClr val="000000"/>
                        </a:solidFill>
                        <a:effectLst/>
                        <a:latin typeface="Times New Roman"/>
                      </a:endParaRPr>
                    </a:p>
                    <a:p>
                      <a:pPr algn="ctr" fontAlgn="ctr"/>
                      <a:r>
                        <a:rPr lang="fi-FI" sz="1200" b="0" i="0" u="none" strike="noStrike" dirty="0" smtClean="0">
                          <a:solidFill>
                            <a:srgbClr val="000000"/>
                          </a:solidFill>
                          <a:effectLst/>
                          <a:latin typeface="Times New Roman"/>
                        </a:rPr>
                        <a:t>RRR</a:t>
                      </a:r>
                      <a:r>
                        <a:rPr lang="fi-FI" sz="1200" b="0" i="0" u="none" strike="noStrike" baseline="-25000" dirty="0" smtClean="0">
                          <a:solidFill>
                            <a:srgbClr val="000000"/>
                          </a:solidFill>
                          <a:effectLst/>
                          <a:latin typeface="Times New Roman"/>
                        </a:rPr>
                        <a:t>293K/4K</a:t>
                      </a:r>
                      <a:endParaRPr lang="fi-FI" sz="1200" b="0" i="0" u="none" strike="noStrike" baseline="-25000"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S2 </a:t>
                      </a:r>
                      <a:r>
                        <a:rPr lang="en-US" sz="1200" b="0" i="0" u="none" strike="noStrike" dirty="0" smtClean="0">
                          <a:solidFill>
                            <a:srgbClr val="000000"/>
                          </a:solidFill>
                          <a:effectLst/>
                          <a:latin typeface="Times New Roman"/>
                        </a:rPr>
                        <a:t>glass </a:t>
                      </a:r>
                      <a:r>
                        <a:rPr lang="en-US" sz="1200" b="0" i="0" u="none" strike="noStrike" dirty="0" err="1" smtClean="0">
                          <a:solidFill>
                            <a:srgbClr val="000000"/>
                          </a:solidFill>
                          <a:effectLst/>
                          <a:latin typeface="Times New Roman"/>
                        </a:rPr>
                        <a:t>ins.OD</a:t>
                      </a:r>
                      <a:endParaRPr lang="en-US" sz="1200" b="0" i="0" u="none" strike="noStrike" dirty="0" smtClean="0">
                        <a:solidFill>
                          <a:srgbClr val="000000"/>
                        </a:solidFill>
                        <a:effectLst/>
                        <a:latin typeface="Times New Roman"/>
                      </a:endParaRPr>
                    </a:p>
                    <a:p>
                      <a:pPr algn="ctr" fontAlgn="ctr"/>
                      <a:r>
                        <a:rPr lang="en-US" sz="1200" b="0" i="0" u="none" strike="noStrike" dirty="0" smtClean="0">
                          <a:solidFill>
                            <a:srgbClr val="000000"/>
                          </a:solidFill>
                          <a:effectLst/>
                          <a:latin typeface="Times New Roman"/>
                        </a:rPr>
                        <a:t>mm</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60698">
                <a:tc>
                  <a:txBody>
                    <a:bodyPr/>
                    <a:lstStyle/>
                    <a:p>
                      <a:pPr algn="l" fontAlgn="ctr"/>
                      <a:r>
                        <a:rPr lang="fi-FI" sz="1200" b="1" i="0" u="none" strike="noStrike" dirty="0">
                          <a:solidFill>
                            <a:srgbClr val="000000"/>
                          </a:solidFill>
                          <a:effectLst/>
                          <a:latin typeface="Times New Roman"/>
                        </a:rPr>
                        <a:t>Coil 106</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RRP 108/127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423</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smtClean="0">
                          <a:solidFill>
                            <a:srgbClr val="000000"/>
                          </a:solidFill>
                          <a:effectLst/>
                          <a:latin typeface="Times New Roman"/>
                        </a:rPr>
                        <a:t>66</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60698">
                <a:tc>
                  <a:txBody>
                    <a:bodyPr/>
                    <a:lstStyle/>
                    <a:p>
                      <a:pPr algn="l" fontAlgn="ctr"/>
                      <a:r>
                        <a:rPr lang="fi-FI" sz="1200" b="1" i="0" u="none" strike="noStrike" dirty="0">
                          <a:solidFill>
                            <a:srgbClr val="000000"/>
                          </a:solidFill>
                          <a:effectLst/>
                          <a:latin typeface="Times New Roman"/>
                        </a:rPr>
                        <a:t>Coil 108</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407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smtClean="0">
                          <a:solidFill>
                            <a:srgbClr val="000000"/>
                          </a:solidFill>
                          <a:effectLst/>
                          <a:latin typeface="Times New Roman"/>
                        </a:rPr>
                        <a:t>185</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60698">
                <a:tc>
                  <a:txBody>
                    <a:bodyPr/>
                    <a:lstStyle/>
                    <a:p>
                      <a:pPr algn="l" fontAlgn="ctr"/>
                      <a:r>
                        <a:rPr lang="fi-FI" sz="1200" b="1" i="0" u="none" strike="noStrike">
                          <a:solidFill>
                            <a:srgbClr val="000000"/>
                          </a:solidFill>
                          <a:effectLst/>
                          <a:latin typeface="Times New Roman"/>
                        </a:rPr>
                        <a:t>Coil 109</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a:solidFill>
                            <a:srgbClr val="000000"/>
                          </a:solidFill>
                          <a:effectLst/>
                          <a:latin typeface="Times New Roman"/>
                        </a:rPr>
                        <a:t>400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smtClean="0">
                          <a:solidFill>
                            <a:srgbClr val="000000"/>
                          </a:solidFill>
                          <a:effectLst/>
                          <a:latin typeface="Times New Roman"/>
                        </a:rPr>
                        <a:t>131</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60698">
                <a:tc>
                  <a:txBody>
                    <a:bodyPr/>
                    <a:lstStyle/>
                    <a:p>
                      <a:pPr algn="l" fontAlgn="ctr"/>
                      <a:r>
                        <a:rPr lang="fi-FI" sz="1200" b="1" i="0" u="none" strike="noStrike" dirty="0" err="1">
                          <a:solidFill>
                            <a:srgbClr val="000000"/>
                          </a:solidFill>
                          <a:effectLst/>
                          <a:latin typeface="Times New Roman"/>
                        </a:rPr>
                        <a:t>Coil</a:t>
                      </a:r>
                      <a:r>
                        <a:rPr lang="fi-FI" sz="1200" b="1" i="0" u="none" strike="noStrike" dirty="0">
                          <a:solidFill>
                            <a:srgbClr val="000000"/>
                          </a:solidFill>
                          <a:effectLst/>
                          <a:latin typeface="Times New Roman"/>
                        </a:rPr>
                        <a:t> 111</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rgbClr val="000000"/>
                          </a:solidFill>
                          <a:effectLst/>
                          <a:latin typeface="Times New Roman"/>
                        </a:rPr>
                        <a:t>401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smtClean="0">
                          <a:solidFill>
                            <a:srgbClr val="000000"/>
                          </a:solidFill>
                          <a:effectLst/>
                          <a:latin typeface="Times New Roman"/>
                        </a:rPr>
                        <a:t>124</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0" i="0" u="none" strike="noStrike" dirty="0" smtClean="0">
                          <a:solidFill>
                            <a:srgbClr val="000000"/>
                          </a:solidFill>
                          <a:effectLst/>
                          <a:latin typeface="Times New Roman"/>
                        </a:rPr>
                        <a:t>0.1</a:t>
                      </a:r>
                      <a:endParaRPr lang="en-US" sz="12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10" name="TextBox 9"/>
          <p:cNvSpPr txBox="1"/>
          <p:nvPr/>
        </p:nvSpPr>
        <p:spPr>
          <a:xfrm>
            <a:off x="7311621" y="4130700"/>
            <a:ext cx="1136850" cy="307777"/>
          </a:xfrm>
          <a:prstGeom prst="rect">
            <a:avLst/>
          </a:prstGeom>
          <a:noFill/>
        </p:spPr>
        <p:txBody>
          <a:bodyPr wrap="none" rtlCol="0">
            <a:spAutoFit/>
          </a:bodyPr>
          <a:lstStyle/>
          <a:p>
            <a:r>
              <a:rPr lang="en-US" sz="1400" dirty="0" smtClean="0">
                <a:solidFill>
                  <a:srgbClr val="FF0000"/>
                </a:solidFill>
                <a:latin typeface="Times New Roman" panose="02020603050405020304" pitchFamily="18" charset="0"/>
                <a:cs typeface="Times New Roman" panose="02020603050405020304" pitchFamily="18" charset="0"/>
              </a:rPr>
              <a:t>Coil 106-108</a:t>
            </a:r>
            <a:endParaRPr lang="en-GB" sz="1400" dirty="0">
              <a:solidFill>
                <a:srgbClr val="FF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6375517" y="3242458"/>
            <a:ext cx="1123513"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Coil 109-111</a:t>
            </a:r>
            <a:endParaRPr lang="en-GB" sz="1400" dirty="0">
              <a:solidFill>
                <a:srgbClr val="000000"/>
              </a:solidFill>
              <a:latin typeface="Times New Roman" panose="02020603050405020304" pitchFamily="18" charset="0"/>
              <a:cs typeface="Times New Roman" panose="02020603050405020304" pitchFamily="18" charset="0"/>
            </a:endParaRPr>
          </a:p>
        </p:txBody>
      </p:sp>
      <p:cxnSp>
        <p:nvCxnSpPr>
          <p:cNvPr id="15" name="Straight Arrow Connector 14"/>
          <p:cNvCxnSpPr/>
          <p:nvPr/>
        </p:nvCxnSpPr>
        <p:spPr>
          <a:xfrm>
            <a:off x="7410620" y="3440878"/>
            <a:ext cx="176820" cy="77754"/>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10" idx="0"/>
          </p:cNvCxnSpPr>
          <p:nvPr/>
        </p:nvCxnSpPr>
        <p:spPr>
          <a:xfrm flipH="1" flipV="1">
            <a:off x="7639792" y="3914676"/>
            <a:ext cx="240254" cy="216024"/>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21" name="Shape 163"/>
          <p:cNvSpPr txBox="1">
            <a:spLocks/>
          </p:cNvSpPr>
          <p:nvPr/>
        </p:nvSpPr>
        <p:spPr>
          <a:xfrm>
            <a:off x="0" y="957182"/>
            <a:ext cx="4330507" cy="1949382"/>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fontScale="77500" lnSpcReduction="20000"/>
          </a:bodyPr>
          <a:lstStyle>
            <a:lvl1pPr marL="493776" indent="-457200" defTabSz="914400">
              <a:spcBef>
                <a:spcPts val="700"/>
              </a:spcBef>
              <a:buClr>
                <a:srgbClr val="DDDDDD"/>
              </a:buClr>
              <a:buSzPct val="80000"/>
              <a:buFont typeface="Arial"/>
              <a:buChar char="•"/>
              <a:defRPr sz="3000">
                <a:solidFill>
                  <a:srgbClr val="0C377B"/>
                </a:solidFill>
                <a:latin typeface="Times New Roman"/>
                <a:ea typeface="Times New Roman"/>
                <a:cs typeface="Times New Roman"/>
                <a:sym typeface="Times New Roman"/>
              </a:defRPr>
            </a:lvl1pPr>
            <a:lvl2pPr marL="975594" indent="-527538"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2pPr>
            <a:lvl3pPr marL="1178433" indent="-428625" defTabSz="914400">
              <a:spcBef>
                <a:spcPts val="700"/>
              </a:spcBef>
              <a:buClr>
                <a:srgbClr val="DDDDDD"/>
              </a:buClr>
              <a:buSzPct val="85000"/>
              <a:buFont typeface="Arial"/>
              <a:buChar char="•"/>
              <a:defRPr sz="3000">
                <a:solidFill>
                  <a:srgbClr val="0C377B"/>
                </a:solidFill>
                <a:latin typeface="Times New Roman"/>
                <a:ea typeface="Times New Roman"/>
                <a:cs typeface="Times New Roman"/>
                <a:sym typeface="Times New Roman"/>
              </a:defRPr>
            </a:lvl3pPr>
            <a:lvl4pPr marL="1556766" indent="-514350"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4pPr>
            <a:lvl5pPr marL="1821942" indent="-514350" defTabSz="914400">
              <a:spcBef>
                <a:spcPts val="700"/>
              </a:spcBef>
              <a:buClr>
                <a:srgbClr val="DDDDDD"/>
              </a:buClr>
              <a:buSzPct val="100000"/>
              <a:buFont typeface="Arial"/>
              <a:buChar char="•"/>
              <a:defRPr sz="3000">
                <a:solidFill>
                  <a:srgbClr val="0C377B"/>
                </a:solidFill>
                <a:latin typeface="Times New Roman"/>
                <a:ea typeface="Times New Roman"/>
                <a:cs typeface="Times New Roman"/>
                <a:sym typeface="Times New Roman"/>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379476" lvl="1" indent="-342900" algn="l">
              <a:buClr>
                <a:schemeClr val="tx1"/>
              </a:buClr>
              <a:buSzPct val="80000"/>
              <a:defRPr sz="1800">
                <a:solidFill>
                  <a:srgbClr val="000000"/>
                </a:solidFill>
              </a:defRPr>
            </a:pPr>
            <a:r>
              <a:rPr lang="en-GB" sz="2400" dirty="0" smtClean="0">
                <a:solidFill>
                  <a:schemeClr val="tx1"/>
                </a:solidFill>
              </a:rPr>
              <a:t>Significant differences in the quench integral for the different magnets tested</a:t>
            </a:r>
          </a:p>
          <a:p>
            <a:pPr marL="379476" lvl="1" indent="-342900" algn="l">
              <a:buClr>
                <a:schemeClr val="tx1"/>
              </a:buClr>
              <a:buSzPct val="80000"/>
              <a:defRPr sz="1800">
                <a:solidFill>
                  <a:srgbClr val="000000"/>
                </a:solidFill>
              </a:defRPr>
            </a:pPr>
            <a:r>
              <a:rPr lang="en-US" sz="2400" dirty="0" smtClean="0">
                <a:solidFill>
                  <a:schemeClr val="tx1"/>
                </a:solidFill>
              </a:rPr>
              <a:t>The differences are explained by difference in RRR and coil resistance at room temperature.</a:t>
            </a:r>
          </a:p>
          <a:p>
            <a:pPr marL="379476" lvl="1" indent="-342900" algn="l">
              <a:buClr>
                <a:schemeClr val="tx1"/>
              </a:buClr>
              <a:buSzPct val="80000"/>
              <a:defRPr sz="1800">
                <a:solidFill>
                  <a:srgbClr val="000000"/>
                </a:solidFill>
              </a:defRPr>
            </a:pPr>
            <a:r>
              <a:rPr lang="en-US" sz="2400" dirty="0" smtClean="0">
                <a:solidFill>
                  <a:schemeClr val="tx1"/>
                </a:solidFill>
              </a:rPr>
              <a:t>Agreement model-measurements within 5 %</a:t>
            </a:r>
          </a:p>
        </p:txBody>
      </p:sp>
    </p:spTree>
    <p:extLst>
      <p:ext uri="{BB962C8B-B14F-4D97-AF65-F5344CB8AC3E}">
        <p14:creationId xmlns:p14="http://schemas.microsoft.com/office/powerpoint/2010/main" val="2148643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stretch>
            <a:fillRect/>
          </a:stretch>
        </p:blipFill>
        <p:spPr>
          <a:xfrm>
            <a:off x="4779009" y="847705"/>
            <a:ext cx="3907791" cy="2937203"/>
          </a:xfrm>
          <a:prstGeom prst="rect">
            <a:avLst/>
          </a:prstGeom>
        </p:spPr>
      </p:pic>
      <p:sp>
        <p:nvSpPr>
          <p:cNvPr id="2" name="Title 1"/>
          <p:cNvSpPr>
            <a:spLocks noGrp="1"/>
          </p:cNvSpPr>
          <p:nvPr>
            <p:ph type="title"/>
          </p:nvPr>
        </p:nvSpPr>
        <p:spPr/>
        <p:txBody>
          <a:bodyPr>
            <a:normAutofit fontScale="90000"/>
          </a:bodyPr>
          <a:lstStyle/>
          <a:p>
            <a:r>
              <a:rPr lang="en-US" dirty="0" smtClean="0"/>
              <a:t>4. Quench integral studies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22</a:t>
            </a:fld>
            <a:endParaRPr lang="en-GB">
              <a:solidFill>
                <a:srgbClr val="0C377B"/>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51781214"/>
              </p:ext>
            </p:extLst>
          </p:nvPr>
        </p:nvGraphicFramePr>
        <p:xfrm>
          <a:off x="584656" y="3933056"/>
          <a:ext cx="7910957" cy="2377440"/>
        </p:xfrm>
        <a:graphic>
          <a:graphicData uri="http://schemas.openxmlformats.org/drawingml/2006/table">
            <a:tbl>
              <a:tblPr/>
              <a:tblGrid>
                <a:gridCol w="3340100">
                  <a:extLst>
                    <a:ext uri="{9D8B030D-6E8A-4147-A177-3AD203B41FA5}">
                      <a16:colId xmlns:a16="http://schemas.microsoft.com/office/drawing/2014/main" val="1366111740"/>
                    </a:ext>
                  </a:extLst>
                </a:gridCol>
                <a:gridCol w="1141857">
                  <a:extLst>
                    <a:ext uri="{9D8B030D-6E8A-4147-A177-3AD203B41FA5}">
                      <a16:colId xmlns:a16="http://schemas.microsoft.com/office/drawing/2014/main" val="2471786221"/>
                    </a:ext>
                  </a:extLst>
                </a:gridCol>
                <a:gridCol w="431800">
                  <a:extLst>
                    <a:ext uri="{9D8B030D-6E8A-4147-A177-3AD203B41FA5}">
                      <a16:colId xmlns:a16="http://schemas.microsoft.com/office/drawing/2014/main" val="2355308255"/>
                    </a:ext>
                  </a:extLst>
                </a:gridCol>
                <a:gridCol w="774700">
                  <a:extLst>
                    <a:ext uri="{9D8B030D-6E8A-4147-A177-3AD203B41FA5}">
                      <a16:colId xmlns:a16="http://schemas.microsoft.com/office/drawing/2014/main" val="931834507"/>
                    </a:ext>
                  </a:extLst>
                </a:gridCol>
                <a:gridCol w="1003300">
                  <a:extLst>
                    <a:ext uri="{9D8B030D-6E8A-4147-A177-3AD203B41FA5}">
                      <a16:colId xmlns:a16="http://schemas.microsoft.com/office/drawing/2014/main" val="3528112372"/>
                    </a:ext>
                  </a:extLst>
                </a:gridCol>
                <a:gridCol w="1219200">
                  <a:extLst>
                    <a:ext uri="{9D8B030D-6E8A-4147-A177-3AD203B41FA5}">
                      <a16:colId xmlns:a16="http://schemas.microsoft.com/office/drawing/2014/main" val="2618949276"/>
                    </a:ext>
                  </a:extLst>
                </a:gridCol>
              </a:tblGrid>
              <a:tr h="171450">
                <a:tc>
                  <a:txBody>
                    <a:bodyPr/>
                    <a:lstStyle/>
                    <a:p>
                      <a:pPr algn="l" fontAlgn="b"/>
                      <a:endParaRPr lang="en-GB"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a:solidFill>
                            <a:srgbClr val="000000"/>
                          </a:solidFill>
                          <a:effectLst/>
                          <a:latin typeface="Times New Roman" panose="02020603050405020304" pitchFamily="18" charset="0"/>
                          <a:cs typeface="Times New Roman" panose="02020603050405020304" pitchFamily="18" charset="0"/>
                        </a:rPr>
                        <a:t> </a:t>
                      </a:r>
                      <a:r>
                        <a:rPr lang="en-GB" sz="1200" b="1" i="0" u="none" strike="noStrike" dirty="0" smtClean="0">
                          <a:solidFill>
                            <a:srgbClr val="000000"/>
                          </a:solidFill>
                          <a:effectLst/>
                          <a:latin typeface="Times New Roman" panose="02020603050405020304" pitchFamily="18" charset="0"/>
                          <a:cs typeface="Times New Roman" panose="02020603050405020304" pitchFamily="18" charset="0"/>
                        </a:rPr>
                        <a:t>Magnet current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6 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8 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10 kA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11.85kA</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0819078"/>
                  </a:ext>
                </a:extLst>
              </a:tr>
              <a:tr h="161925">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MIITs from heaters fired to quench detected</a:t>
                      </a:r>
                      <a:r>
                        <a:rPr lang="en-GB" sz="1200" b="1" i="0" u="none" strike="noStrike" baseline="30000" dirty="0">
                          <a:solidFill>
                            <a:srgbClr val="000000"/>
                          </a:solidFill>
                          <a:effectLst/>
                          <a:latin typeface="Times New Roman" panose="02020603050405020304" pitchFamily="18" charset="0"/>
                          <a:cs typeface="Times New Roman" panose="02020603050405020304" pitchFamily="18" charset="0"/>
                        </a:rPr>
                        <a:t>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85042908"/>
                  </a:ext>
                </a:extLst>
              </a:tr>
              <a:tr h="161925">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[MA</a:t>
                      </a:r>
                      <a:r>
                        <a:rPr lang="en-GB" sz="1200" b="1" i="0" u="none" strike="noStrike" baseline="30000" dirty="0">
                          <a:solidFill>
                            <a:srgbClr val="000000"/>
                          </a:solidFill>
                          <a:effectLst/>
                          <a:latin typeface="Times New Roman" panose="02020603050405020304" pitchFamily="18" charset="0"/>
                          <a:cs typeface="Times New Roman" panose="02020603050405020304" pitchFamily="18" charset="0"/>
                        </a:rPr>
                        <a:t>2</a:t>
                      </a:r>
                      <a:r>
                        <a:rPr lang="en-GB" sz="1200" b="1" i="0" u="none" strike="noStrike" dirty="0">
                          <a:solidFill>
                            <a:srgbClr val="000000"/>
                          </a:solidFill>
                          <a:effectLst/>
                          <a:latin typeface="Times New Roman" panose="02020603050405020304" pitchFamily="18" charset="0"/>
                          <a:cs typeface="Times New Roman" panose="02020603050405020304" pitchFamily="18" charset="0"/>
                        </a:rPr>
                        <a:t>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16838645"/>
                  </a:ext>
                </a:extLst>
              </a:tr>
              <a:tr h="161925">
                <a:tc>
                  <a:txBody>
                    <a:bodyPr/>
                    <a:lstStyle/>
                    <a:p>
                      <a:pPr algn="l" fontAlgn="b"/>
                      <a:r>
                        <a:rPr lang="en-GB" sz="1050" b="0" i="0" u="none" strike="noStrike" baseline="30000" dirty="0" smtClean="0">
                          <a:solidFill>
                            <a:srgbClr val="000000"/>
                          </a:solidFill>
                          <a:effectLst/>
                          <a:latin typeface="Times New Roman" panose="02020603050405020304" pitchFamily="18" charset="0"/>
                          <a:cs typeface="Times New Roman" panose="02020603050405020304" pitchFamily="18" charset="0"/>
                        </a:rPr>
                        <a:t> 1 </a:t>
                      </a:r>
                      <a:r>
                        <a:rPr lang="en-GB" sz="1050" b="0" i="0" u="none" strike="noStrike" dirty="0">
                          <a:solidFill>
                            <a:srgbClr val="000000"/>
                          </a:solidFill>
                          <a:effectLst/>
                          <a:latin typeface="Times New Roman" panose="02020603050405020304" pitchFamily="18" charset="0"/>
                          <a:cs typeface="Times New Roman" panose="02020603050405020304" pitchFamily="18" charset="0"/>
                        </a:rPr>
                        <a:t>neglecting heater firing delay (4-5 </a:t>
                      </a:r>
                      <a:r>
                        <a:rPr lang="en-GB" sz="1050" b="0" i="0" u="none" strike="noStrike" dirty="0" err="1">
                          <a:solidFill>
                            <a:srgbClr val="000000"/>
                          </a:solidFill>
                          <a:effectLst/>
                          <a:latin typeface="Times New Roman" panose="02020603050405020304" pitchFamily="18" charset="0"/>
                          <a:cs typeface="Times New Roman" panose="02020603050405020304" pitchFamily="18" charset="0"/>
                        </a:rPr>
                        <a:t>ms</a:t>
                      </a:r>
                      <a:r>
                        <a:rPr lang="en-GB" sz="105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44165341"/>
                  </a:ext>
                </a:extLst>
              </a:tr>
              <a:tr h="171450">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MBHDP101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1.47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6160128"/>
                  </a:ext>
                </a:extLst>
              </a:tr>
              <a:tr h="161925">
                <a:tc>
                  <a:txBody>
                    <a:bodyPr/>
                    <a:lstStyle/>
                    <a:p>
                      <a:pPr algn="l" fontAlgn="b"/>
                      <a:r>
                        <a:rPr lang="en-GB" sz="1200" b="1" i="0" u="none" strike="noStrike">
                          <a:solidFill>
                            <a:srgbClr val="000000"/>
                          </a:solidFill>
                          <a:effectLst/>
                          <a:latin typeface="Times New Roman" panose="02020603050405020304" pitchFamily="18" charset="0"/>
                          <a:cs typeface="Times New Roman" panose="02020603050405020304" pitchFamily="18" charset="0"/>
                        </a:rPr>
                        <a:t>MIITs from quench detected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6.85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66018428"/>
                  </a:ext>
                </a:extLst>
              </a:tr>
              <a:tr h="161925">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[MA</a:t>
                      </a:r>
                      <a:r>
                        <a:rPr lang="en-GB" sz="1200" b="1" i="0" u="none" strike="noStrike" baseline="30000" dirty="0">
                          <a:solidFill>
                            <a:srgbClr val="000000"/>
                          </a:solidFill>
                          <a:effectLst/>
                          <a:latin typeface="Times New Roman" panose="02020603050405020304" pitchFamily="18" charset="0"/>
                          <a:cs typeface="Times New Roman" panose="02020603050405020304" pitchFamily="18" charset="0"/>
                        </a:rPr>
                        <a:t>2</a:t>
                      </a:r>
                      <a:r>
                        <a:rPr lang="en-GB" sz="1200" b="1" i="0" u="none" strike="noStrike" dirty="0">
                          <a:solidFill>
                            <a:srgbClr val="000000"/>
                          </a:solidFill>
                          <a:effectLst/>
                          <a:latin typeface="Times New Roman" panose="02020603050405020304" pitchFamily="18" charset="0"/>
                          <a:cs typeface="Times New Roman" panose="02020603050405020304" pitchFamily="18" charset="0"/>
                        </a:rPr>
                        <a:t>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8.08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9.47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10.43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01337987"/>
                  </a:ext>
                </a:extLst>
              </a:tr>
              <a:tr h="161925">
                <a:tc>
                  <a:txBody>
                    <a:bodyPr/>
                    <a:lstStyle/>
                    <a:p>
                      <a:pPr algn="l" fontAlgn="b"/>
                      <a:r>
                        <a:rPr lang="en-GB"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9.05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62823235"/>
                  </a:ext>
                </a:extLst>
              </a:tr>
              <a:tr h="171450">
                <a:tc>
                  <a:txBody>
                    <a:bodyPr/>
                    <a:lstStyle/>
                    <a:p>
                      <a:pPr algn="l" fontAlgn="b"/>
                      <a:r>
                        <a:rPr lang="en-GB"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MBHDP101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11.18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11.62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0625908"/>
                  </a:ext>
                </a:extLst>
              </a:tr>
              <a:tr h="161925">
                <a:tc>
                  <a:txBody>
                    <a:bodyPr/>
                    <a:lstStyle/>
                    <a:p>
                      <a:pPr algn="l" fontAlgn="b"/>
                      <a:r>
                        <a:rPr lang="en-GB" sz="1200" b="1" i="0" u="none" strike="noStrike">
                          <a:solidFill>
                            <a:srgbClr val="000000"/>
                          </a:solidFill>
                          <a:effectLst/>
                          <a:latin typeface="Times New Roman" panose="02020603050405020304" pitchFamily="18" charset="0"/>
                          <a:cs typeface="Times New Roman" panose="02020603050405020304" pitchFamily="18" charset="0"/>
                        </a:rPr>
                        <a:t>Total MIITs (from heater firing)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84246374"/>
                  </a:ext>
                </a:extLst>
              </a:tr>
              <a:tr h="115416">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[MA</a:t>
                      </a:r>
                      <a:r>
                        <a:rPr lang="en-GB" sz="1200" b="1" i="0" u="none" strike="noStrike" baseline="30000" dirty="0">
                          <a:solidFill>
                            <a:srgbClr val="000000"/>
                          </a:solidFill>
                          <a:effectLst/>
                          <a:latin typeface="Times New Roman" panose="02020603050405020304" pitchFamily="18" charset="0"/>
                          <a:cs typeface="Times New Roman" panose="02020603050405020304" pitchFamily="18" charset="0"/>
                        </a:rPr>
                        <a:t>2</a:t>
                      </a:r>
                      <a:r>
                        <a:rPr lang="en-GB" sz="1200" b="1" i="0" u="none" strike="noStrike" dirty="0">
                          <a:solidFill>
                            <a:srgbClr val="000000"/>
                          </a:solidFill>
                          <a:effectLst/>
                          <a:latin typeface="Times New Roman" panose="02020603050405020304" pitchFamily="18" charset="0"/>
                          <a:cs typeface="Times New Roman" panose="02020603050405020304" pitchFamily="18" charset="0"/>
                        </a:rPr>
                        <a:t>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8.88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10.58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11.84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7264706"/>
                  </a:ext>
                </a:extLst>
              </a:tr>
              <a:tr h="161925">
                <a:tc>
                  <a:txBody>
                    <a:bodyPr/>
                    <a:lstStyle/>
                    <a:p>
                      <a:pPr algn="l" fontAlgn="b"/>
                      <a:r>
                        <a:rPr lang="en-GB"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MBHSP103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9.91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12.21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13.49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84535090"/>
                  </a:ext>
                </a:extLst>
              </a:tr>
              <a:tr h="171450">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000000"/>
                          </a:solidFill>
                          <a:effectLst/>
                          <a:latin typeface="Times New Roman" panose="02020603050405020304" pitchFamily="18" charset="0"/>
                          <a:cs typeface="Times New Roman" panose="02020603050405020304" pitchFamily="18" charset="0"/>
                        </a:rPr>
                        <a:t>MBHDP101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9.56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200" b="0" i="0" u="none" strike="noStrike">
                          <a:solidFill>
                            <a:srgbClr val="000000"/>
                          </a:solidFill>
                          <a:effectLst/>
                          <a:latin typeface="Times New Roman" panose="02020603050405020304" pitchFamily="18" charset="0"/>
                          <a:cs typeface="Times New Roman" panose="02020603050405020304" pitchFamily="18" charset="0"/>
                        </a:rPr>
                        <a:t>12.68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Times New Roman" panose="02020603050405020304" pitchFamily="18" charset="0"/>
                          <a:cs typeface="Times New Roman" panose="02020603050405020304" pitchFamily="18" charset="0"/>
                        </a:rPr>
                        <a:t>13.36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7596255"/>
                  </a:ext>
                </a:extLst>
              </a:tr>
            </a:tbl>
          </a:graphicData>
        </a:graphic>
      </p:graphicFrame>
      <p:cxnSp>
        <p:nvCxnSpPr>
          <p:cNvPr id="14" name="Straight Arrow Connector 13"/>
          <p:cNvCxnSpPr>
            <a:stCxn id="36" idx="2"/>
          </p:cNvCxnSpPr>
          <p:nvPr/>
        </p:nvCxnSpPr>
        <p:spPr>
          <a:xfrm flipH="1">
            <a:off x="8172400" y="1134084"/>
            <a:ext cx="462723" cy="127398"/>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pic>
        <p:nvPicPr>
          <p:cNvPr id="27" name="Picture 26"/>
          <p:cNvPicPr>
            <a:picLocks noChangeAspect="1"/>
          </p:cNvPicPr>
          <p:nvPr/>
        </p:nvPicPr>
        <p:blipFill>
          <a:blip r:embed="rId3"/>
          <a:stretch>
            <a:fillRect/>
          </a:stretch>
        </p:blipFill>
        <p:spPr>
          <a:xfrm>
            <a:off x="395536" y="747620"/>
            <a:ext cx="3886763" cy="3113428"/>
          </a:xfrm>
          <a:prstGeom prst="rect">
            <a:avLst/>
          </a:prstGeom>
        </p:spPr>
      </p:pic>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600" y="1124744"/>
            <a:ext cx="432048" cy="432048"/>
          </a:xfrm>
          <a:prstGeom prst="rect">
            <a:avLst/>
          </a:prstGeom>
        </p:spPr>
      </p:pic>
      <p:sp>
        <p:nvSpPr>
          <p:cNvPr id="30" name="TextBox 29"/>
          <p:cNvSpPr txBox="1"/>
          <p:nvPr/>
        </p:nvSpPr>
        <p:spPr>
          <a:xfrm>
            <a:off x="1403648" y="1196752"/>
            <a:ext cx="805029" cy="261610"/>
          </a:xfrm>
          <a:prstGeom prst="rect">
            <a:avLst/>
          </a:prstGeom>
          <a:noFill/>
        </p:spPr>
        <p:txBody>
          <a:bodyPr wrap="none" rtlCol="0">
            <a:spAutoFit/>
          </a:bodyPr>
          <a:lstStyle/>
          <a:p>
            <a:r>
              <a:rPr lang="en-US" sz="1100" dirty="0" smtClean="0">
                <a:solidFill>
                  <a:srgbClr val="000000"/>
                </a:solidFill>
                <a:latin typeface="Times New Roman" panose="02020603050405020304" pitchFamily="18" charset="0"/>
                <a:cs typeface="Times New Roman" panose="02020603050405020304" pitchFamily="18" charset="0"/>
              </a:rPr>
              <a:t>MBHSP02</a:t>
            </a:r>
            <a:endParaRPr lang="en-GB" sz="1100" dirty="0">
              <a:solidFill>
                <a:srgbClr val="000000"/>
              </a:solidFill>
              <a:latin typeface="Times New Roman" panose="02020603050405020304" pitchFamily="18" charset="0"/>
              <a:cs typeface="Times New Roman" panose="02020603050405020304" pitchFamily="18" charset="0"/>
            </a:endParaRPr>
          </a:p>
        </p:txBody>
      </p:sp>
      <p:pic>
        <p:nvPicPr>
          <p:cNvPr id="34" name="Picture 33"/>
          <p:cNvPicPr>
            <a:picLocks noChangeAspect="1"/>
          </p:cNvPicPr>
          <p:nvPr/>
        </p:nvPicPr>
        <p:blipFill>
          <a:blip r:embed="rId5"/>
          <a:stretch>
            <a:fillRect/>
          </a:stretch>
        </p:blipFill>
        <p:spPr>
          <a:xfrm>
            <a:off x="2338917" y="1937577"/>
            <a:ext cx="1337087" cy="733513"/>
          </a:xfrm>
          <a:prstGeom prst="rect">
            <a:avLst/>
          </a:prstGeom>
        </p:spPr>
      </p:pic>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55638" y="712537"/>
            <a:ext cx="432048" cy="432048"/>
          </a:xfrm>
          <a:prstGeom prst="rect">
            <a:avLst/>
          </a:prstGeom>
        </p:spPr>
      </p:pic>
      <p:sp>
        <p:nvSpPr>
          <p:cNvPr id="36" name="TextBox 35"/>
          <p:cNvSpPr txBox="1"/>
          <p:nvPr/>
        </p:nvSpPr>
        <p:spPr>
          <a:xfrm>
            <a:off x="8086735" y="703197"/>
            <a:ext cx="1096775" cy="430887"/>
          </a:xfrm>
          <a:prstGeom prst="rect">
            <a:avLst/>
          </a:prstGeom>
          <a:solidFill>
            <a:schemeClr val="bg1"/>
          </a:solidFill>
        </p:spPr>
        <p:txBody>
          <a:bodyPr wrap="none" rtlCol="0">
            <a:spAutoFit/>
          </a:bodyPr>
          <a:lstStyle/>
          <a:p>
            <a:r>
              <a:rPr lang="en-US" sz="1100" dirty="0" smtClean="0">
                <a:solidFill>
                  <a:srgbClr val="000000"/>
                </a:solidFill>
                <a:latin typeface="Times New Roman" panose="02020603050405020304" pitchFamily="18" charset="0"/>
                <a:cs typeface="Times New Roman" panose="02020603050405020304" pitchFamily="18" charset="0"/>
              </a:rPr>
              <a:t>MBHSP02</a:t>
            </a:r>
          </a:p>
          <a:p>
            <a:r>
              <a:rPr lang="en-US" sz="1100" dirty="0" smtClean="0">
                <a:solidFill>
                  <a:srgbClr val="000000"/>
                </a:solidFill>
                <a:latin typeface="Times New Roman" panose="02020603050405020304" pitchFamily="18" charset="0"/>
                <a:cs typeface="Times New Roman" panose="02020603050405020304" pitchFamily="18" charset="0"/>
              </a:rPr>
              <a:t>All heaters fired</a:t>
            </a:r>
            <a:endParaRPr lang="en-GB" sz="1100" dirty="0">
              <a:solidFill>
                <a:srgbClr val="000000"/>
              </a:solidFill>
              <a:latin typeface="Times New Roman" panose="02020603050405020304" pitchFamily="18" charset="0"/>
              <a:cs typeface="Times New Roman" panose="02020603050405020304" pitchFamily="18" charset="0"/>
            </a:endParaRPr>
          </a:p>
        </p:txBody>
      </p:sp>
      <p:sp>
        <p:nvSpPr>
          <p:cNvPr id="39" name="TextBox 38"/>
          <p:cNvSpPr txBox="1"/>
          <p:nvPr/>
        </p:nvSpPr>
        <p:spPr>
          <a:xfrm>
            <a:off x="7503612" y="3133333"/>
            <a:ext cx="736099" cy="261610"/>
          </a:xfrm>
          <a:prstGeom prst="rect">
            <a:avLst/>
          </a:prstGeom>
          <a:solidFill>
            <a:schemeClr val="bg1"/>
          </a:solidFill>
        </p:spPr>
        <p:txBody>
          <a:bodyPr wrap="none" rtlCol="0">
            <a:spAutoFit/>
          </a:bodyPr>
          <a:lstStyle/>
          <a:p>
            <a:r>
              <a:rPr lang="en-US" sz="1100" dirty="0" smtClean="0">
                <a:solidFill>
                  <a:srgbClr val="000000"/>
                </a:solidFill>
                <a:latin typeface="Times New Roman" panose="02020603050405020304" pitchFamily="18" charset="0"/>
                <a:cs typeface="Times New Roman" panose="02020603050405020304" pitchFamily="18" charset="0"/>
              </a:rPr>
              <a:t>T = 1.9 K</a:t>
            </a:r>
            <a:endParaRPr lang="en-GB" sz="11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415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Layer to layer propagation</a:t>
            </a:r>
            <a:endParaRPr lang="en-GB" dirty="0"/>
          </a:p>
        </p:txBody>
      </p:sp>
      <p:sp>
        <p:nvSpPr>
          <p:cNvPr id="10" name="Shape 163"/>
          <p:cNvSpPr txBox="1">
            <a:spLocks/>
          </p:cNvSpPr>
          <p:nvPr/>
        </p:nvSpPr>
        <p:spPr>
          <a:xfrm>
            <a:off x="104373" y="903554"/>
            <a:ext cx="8352135" cy="1416472"/>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fontScale="77500" lnSpcReduction="20000"/>
          </a:bodyPr>
          <a:lstStyle>
            <a:lvl1pPr marL="493776" indent="-457200" defTabSz="914400">
              <a:spcBef>
                <a:spcPts val="700"/>
              </a:spcBef>
              <a:buClr>
                <a:srgbClr val="DDDDDD"/>
              </a:buClr>
              <a:buSzPct val="80000"/>
              <a:buFont typeface="Arial"/>
              <a:buChar char="•"/>
              <a:defRPr sz="3000">
                <a:solidFill>
                  <a:srgbClr val="0C377B"/>
                </a:solidFill>
                <a:latin typeface="Times New Roman"/>
                <a:ea typeface="Times New Roman"/>
                <a:cs typeface="Times New Roman"/>
                <a:sym typeface="Times New Roman"/>
              </a:defRPr>
            </a:lvl1pPr>
            <a:lvl2pPr marL="975594" indent="-527538"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2pPr>
            <a:lvl3pPr marL="1178433" indent="-428625" defTabSz="914400">
              <a:spcBef>
                <a:spcPts val="700"/>
              </a:spcBef>
              <a:buClr>
                <a:srgbClr val="DDDDDD"/>
              </a:buClr>
              <a:buSzPct val="85000"/>
              <a:buFont typeface="Arial"/>
              <a:buChar char="•"/>
              <a:defRPr sz="3000">
                <a:solidFill>
                  <a:srgbClr val="0C377B"/>
                </a:solidFill>
                <a:latin typeface="Times New Roman"/>
                <a:ea typeface="Times New Roman"/>
                <a:cs typeface="Times New Roman"/>
                <a:sym typeface="Times New Roman"/>
              </a:defRPr>
            </a:lvl3pPr>
            <a:lvl4pPr marL="1556766" indent="-514350"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4pPr>
            <a:lvl5pPr marL="1821942" indent="-514350" defTabSz="914400">
              <a:spcBef>
                <a:spcPts val="700"/>
              </a:spcBef>
              <a:buClr>
                <a:srgbClr val="DDDDDD"/>
              </a:buClr>
              <a:buSzPct val="100000"/>
              <a:buFont typeface="Arial"/>
              <a:buChar char="•"/>
              <a:defRPr sz="3000">
                <a:solidFill>
                  <a:srgbClr val="0C377B"/>
                </a:solidFill>
                <a:latin typeface="Times New Roman"/>
                <a:ea typeface="Times New Roman"/>
                <a:cs typeface="Times New Roman"/>
                <a:sym typeface="Times New Roman"/>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379476" lvl="1" indent="-342900" algn="l">
              <a:buClr>
                <a:schemeClr val="tx1"/>
              </a:buClr>
              <a:buSzPct val="80000"/>
              <a:defRPr sz="1800">
                <a:solidFill>
                  <a:srgbClr val="000000"/>
                </a:solidFill>
              </a:defRPr>
            </a:pPr>
            <a:r>
              <a:rPr lang="en-GB" sz="2400" dirty="0" smtClean="0">
                <a:solidFill>
                  <a:schemeClr val="tx1"/>
                </a:solidFill>
              </a:rPr>
              <a:t>Layer to layer propagation delays in the different magnets tested are comparable</a:t>
            </a:r>
          </a:p>
          <a:p>
            <a:pPr marL="379476" lvl="1" indent="-342900" algn="l">
              <a:buClr>
                <a:schemeClr val="tx1"/>
              </a:buClr>
              <a:buSzPct val="80000"/>
              <a:defRPr sz="1800">
                <a:solidFill>
                  <a:srgbClr val="000000"/>
                </a:solidFill>
              </a:defRPr>
            </a:pPr>
            <a:r>
              <a:rPr lang="en-US" sz="2400" dirty="0" smtClean="0">
                <a:solidFill>
                  <a:schemeClr val="tx1"/>
                </a:solidFill>
              </a:rPr>
              <a:t>Data is spread and there is a large uncertainty on the model mainly coming from:</a:t>
            </a:r>
          </a:p>
          <a:p>
            <a:pPr marL="582315" lvl="2" indent="-342900">
              <a:buClr>
                <a:schemeClr val="tx1"/>
              </a:buClr>
              <a:buSzPct val="80000"/>
              <a:defRPr sz="1800">
                <a:solidFill>
                  <a:srgbClr val="000000"/>
                </a:solidFill>
              </a:defRPr>
            </a:pPr>
            <a:r>
              <a:rPr lang="en-US" sz="2400" dirty="0" smtClean="0">
                <a:solidFill>
                  <a:schemeClr val="tx1"/>
                </a:solidFill>
              </a:rPr>
              <a:t>Thermal properties of the coil pack.</a:t>
            </a:r>
          </a:p>
          <a:p>
            <a:pPr marL="582315" lvl="2" indent="-342900">
              <a:buClr>
                <a:schemeClr val="tx1"/>
              </a:buClr>
              <a:buSzPct val="80000"/>
              <a:defRPr sz="1800">
                <a:solidFill>
                  <a:srgbClr val="000000"/>
                </a:solidFill>
              </a:defRPr>
            </a:pPr>
            <a:r>
              <a:rPr lang="en-US" sz="2400" dirty="0" smtClean="0">
                <a:solidFill>
                  <a:schemeClr val="tx1"/>
                </a:solidFill>
              </a:rPr>
              <a:t>AC loss contribution.</a:t>
            </a:r>
            <a:endParaRPr lang="en-GB" sz="2400" dirty="0" smtClean="0">
              <a:solidFill>
                <a:schemeClr val="tx1"/>
              </a:solidFill>
            </a:endParaRPr>
          </a:p>
        </p:txBody>
      </p:sp>
      <p:sp>
        <p:nvSpPr>
          <p:cNvPr id="11" name="TextBox 10"/>
          <p:cNvSpPr txBox="1"/>
          <p:nvPr/>
        </p:nvSpPr>
        <p:spPr>
          <a:xfrm>
            <a:off x="2503731" y="2153155"/>
            <a:ext cx="4629948"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1" hangingPunct="0">
              <a:lnSpc>
                <a:spcPct val="100000"/>
              </a:lnSpc>
              <a:spcBef>
                <a:spcPts val="0"/>
              </a:spcBef>
              <a:spcAft>
                <a:spcPts val="0"/>
              </a:spcAft>
              <a:buClrTx/>
              <a:buSzTx/>
              <a:buFontTx/>
              <a:buNone/>
              <a:tabLst/>
            </a:pPr>
            <a:r>
              <a:rPr lang="en-US" i="1" u="sng" dirty="0" smtClean="0">
                <a:latin typeface="Times New Roman"/>
                <a:cs typeface="Times New Roman"/>
              </a:rPr>
              <a:t>Outer layer to inner layer propagation delay</a:t>
            </a:r>
            <a:endParaRPr kumimoji="0" lang="en-US" b="0" i="1" u="sng" strike="noStrike" cap="none" spc="0" normalizeH="0" baseline="0" dirty="0">
              <a:ln>
                <a:noFill/>
              </a:ln>
              <a:solidFill>
                <a:srgbClr val="0C377B"/>
              </a:solidFill>
              <a:effectLst/>
              <a:uFillTx/>
              <a:latin typeface="Times New Roman"/>
              <a:cs typeface="Times New Roman"/>
              <a:sym typeface="Arial"/>
            </a:endParaRPr>
          </a:p>
        </p:txBody>
      </p:sp>
      <p:pic>
        <p:nvPicPr>
          <p:cNvPr id="3" name="Picture 2"/>
          <p:cNvPicPr>
            <a:picLocks noChangeAspect="1"/>
          </p:cNvPicPr>
          <p:nvPr/>
        </p:nvPicPr>
        <p:blipFill>
          <a:blip r:embed="rId2"/>
          <a:stretch>
            <a:fillRect/>
          </a:stretch>
        </p:blipFill>
        <p:spPr>
          <a:xfrm>
            <a:off x="1460310" y="2337820"/>
            <a:ext cx="6716790" cy="4204660"/>
          </a:xfrm>
          <a:prstGeom prst="rect">
            <a:avLst/>
          </a:prstGeom>
        </p:spPr>
      </p:pic>
      <p:sp>
        <p:nvSpPr>
          <p:cNvPr id="7" name="TextBox 6"/>
          <p:cNvSpPr txBox="1"/>
          <p:nvPr/>
        </p:nvSpPr>
        <p:spPr>
          <a:xfrm>
            <a:off x="6300192" y="5805264"/>
            <a:ext cx="2149689"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Experimental data </a:t>
            </a:r>
          </a:p>
          <a:p>
            <a:pPr latinLnBrk="1" hangingPunct="0"/>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a:t>
            </a:r>
            <a:r>
              <a:rPr lang="en-GB" sz="1200" dirty="0" smtClean="0">
                <a:solidFill>
                  <a:srgbClr val="00B050"/>
                </a:solidFill>
                <a:latin typeface="Times New Roman" panose="02020603050405020304" pitchFamily="18" charset="0"/>
                <a:cs typeface="Times New Roman" panose="02020603050405020304" pitchFamily="18" charset="0"/>
              </a:rPr>
              <a:t>G</a:t>
            </a:r>
            <a:r>
              <a:rPr lang="en-GB" sz="1200" dirty="0">
                <a:solidFill>
                  <a:srgbClr val="00B050"/>
                </a:solidFill>
                <a:latin typeface="Times New Roman" panose="02020603050405020304" pitchFamily="18" charset="0"/>
                <a:cs typeface="Times New Roman" panose="02020603050405020304" pitchFamily="18" charset="0"/>
              </a:rPr>
              <a:t>. </a:t>
            </a:r>
            <a:r>
              <a:rPr lang="en-GB" sz="1200" dirty="0" smtClean="0">
                <a:solidFill>
                  <a:srgbClr val="00B050"/>
                </a:solidFill>
                <a:latin typeface="Times New Roman" panose="02020603050405020304" pitchFamily="18" charset="0"/>
                <a:cs typeface="Times New Roman" panose="02020603050405020304" pitchFamily="18" charset="0"/>
              </a:rPr>
              <a:t>Chlachidze and </a:t>
            </a:r>
            <a:r>
              <a:rPr lang="en-US" sz="1200" dirty="0">
                <a:solidFill>
                  <a:srgbClr val="00B050"/>
                </a:solidFill>
                <a:latin typeface="Times New Roman" panose="02020603050405020304" pitchFamily="18" charset="0"/>
                <a:cs typeface="Times New Roman" panose="02020603050405020304" pitchFamily="18" charset="0"/>
                <a:sym typeface="Arial"/>
              </a:rPr>
              <a:t>G. Willering]</a:t>
            </a:r>
            <a:endParaRPr kumimoji="0" lang="en-GB" sz="12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7024" y="3645024"/>
            <a:ext cx="216024" cy="216024"/>
          </a:xfrm>
          <a:prstGeom prst="rect">
            <a:avLst/>
          </a:prstGeom>
        </p:spPr>
      </p:pic>
    </p:spTree>
    <p:extLst>
      <p:ext uri="{BB962C8B-B14F-4D97-AF65-F5344CB8AC3E}">
        <p14:creationId xmlns:p14="http://schemas.microsoft.com/office/powerpoint/2010/main" val="4243934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a:stretch>
            <a:fillRect/>
          </a:stretch>
        </p:blipFill>
        <p:spPr>
          <a:xfrm>
            <a:off x="13395" y="3397959"/>
            <a:ext cx="4737820" cy="2917437"/>
          </a:xfrm>
          <a:prstGeom prst="rect">
            <a:avLst/>
          </a:prstGeom>
        </p:spPr>
      </p:pic>
      <p:pic>
        <p:nvPicPr>
          <p:cNvPr id="24" name="pasted-image.png"/>
          <p:cNvPicPr/>
          <p:nvPr/>
        </p:nvPicPr>
        <p:blipFill>
          <a:blip r:embed="rId3">
            <a:extLst/>
          </a:blip>
          <a:stretch>
            <a:fillRect/>
          </a:stretch>
        </p:blipFill>
        <p:spPr>
          <a:xfrm>
            <a:off x="3446246" y="2636112"/>
            <a:ext cx="852424" cy="545252"/>
          </a:xfrm>
          <a:prstGeom prst="rect">
            <a:avLst/>
          </a:prstGeom>
          <a:ln w="12700">
            <a:miter lim="400000"/>
          </a:ln>
        </p:spPr>
      </p:pic>
      <p:sp>
        <p:nvSpPr>
          <p:cNvPr id="2" name="Title 1"/>
          <p:cNvSpPr>
            <a:spLocks noGrp="1"/>
          </p:cNvSpPr>
          <p:nvPr>
            <p:ph type="title"/>
          </p:nvPr>
        </p:nvSpPr>
        <p:spPr/>
        <p:txBody>
          <a:bodyPr>
            <a:normAutofit fontScale="90000"/>
          </a:bodyPr>
          <a:lstStyle/>
          <a:p>
            <a:r>
              <a:rPr lang="en-US" dirty="0" smtClean="0"/>
              <a:t>4. Thermal properties of the coil pack</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24</a:t>
            </a:fld>
            <a:endParaRPr lang="en-GB">
              <a:solidFill>
                <a:srgbClr val="0C377B"/>
              </a:solidFill>
            </a:endParaRPr>
          </a:p>
        </p:txBody>
      </p:sp>
      <p:sp>
        <p:nvSpPr>
          <p:cNvPr id="5" name="Shape 353"/>
          <p:cNvSpPr/>
          <p:nvPr/>
        </p:nvSpPr>
        <p:spPr>
          <a:xfrm>
            <a:off x="216665" y="686410"/>
            <a:ext cx="8915858" cy="147732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lvl="0">
              <a:defRPr>
                <a:solidFill>
                  <a:srgbClr val="000000"/>
                </a:solidFill>
              </a:defRPr>
            </a:pPr>
            <a:r>
              <a:rPr sz="1500" b="1" dirty="0" smtClean="0">
                <a:solidFill>
                  <a:srgbClr val="FF0000"/>
                </a:solidFill>
                <a:latin typeface="Times New Roman"/>
                <a:ea typeface="Times New Roman"/>
                <a:cs typeface="Times New Roman"/>
                <a:sym typeface="Times New Roman"/>
              </a:rPr>
              <a:t>Insulation </a:t>
            </a:r>
            <a:r>
              <a:rPr sz="1500" b="1" dirty="0">
                <a:solidFill>
                  <a:srgbClr val="FF0000"/>
                </a:solidFill>
                <a:latin typeface="Times New Roman"/>
                <a:ea typeface="Times New Roman"/>
                <a:cs typeface="Times New Roman"/>
                <a:sym typeface="Times New Roman"/>
              </a:rPr>
              <a:t>scheme for CERN 11 T:</a:t>
            </a:r>
          </a:p>
          <a:p>
            <a:pPr marL="222250" lvl="0" indent="-222250">
              <a:buSzPct val="100000"/>
              <a:buFont typeface="Arial"/>
              <a:buChar char="•"/>
              <a:defRPr>
                <a:solidFill>
                  <a:srgbClr val="000000"/>
                </a:solidFill>
              </a:defRPr>
            </a:pPr>
            <a:r>
              <a:rPr sz="1500" dirty="0">
                <a:solidFill>
                  <a:srgbClr val="0C377B"/>
                </a:solidFill>
                <a:latin typeface="Times New Roman"/>
                <a:ea typeface="Times New Roman"/>
                <a:cs typeface="Times New Roman"/>
                <a:sym typeface="Times New Roman"/>
              </a:rPr>
              <a:t>Cable insulation: 80-µm-thick C-shaped Mica film and a braided sleeve made of S2-glass fibers (total thickness after reaction = 100-µm)</a:t>
            </a:r>
          </a:p>
          <a:p>
            <a:pPr marL="222250" lvl="0" indent="-222250">
              <a:buSzPct val="100000"/>
              <a:buFont typeface="Arial"/>
              <a:buChar char="•"/>
              <a:defRPr>
                <a:solidFill>
                  <a:srgbClr val="000000"/>
                </a:solidFill>
              </a:defRPr>
            </a:pPr>
            <a:r>
              <a:rPr sz="1500" dirty="0">
                <a:solidFill>
                  <a:srgbClr val="0C377B"/>
                </a:solidFill>
                <a:latin typeface="Times New Roman"/>
                <a:ea typeface="Times New Roman"/>
                <a:cs typeface="Times New Roman"/>
                <a:sym typeface="Times New Roman"/>
              </a:rPr>
              <a:t>Inter layer insulation: 500 µm of S2-Glass, cured using ceramic CTD-1202X</a:t>
            </a:r>
          </a:p>
          <a:p>
            <a:pPr lvl="0">
              <a:defRPr>
                <a:solidFill>
                  <a:srgbClr val="000000"/>
                </a:solidFill>
              </a:defRPr>
            </a:pPr>
            <a:r>
              <a:rPr sz="1500" dirty="0">
                <a:solidFill>
                  <a:srgbClr val="0C377B"/>
                </a:solidFill>
                <a:latin typeface="Times New Roman"/>
                <a:ea typeface="Times New Roman"/>
                <a:cs typeface="Times New Roman"/>
                <a:sym typeface="Times New Roman"/>
              </a:rPr>
              <a:t>The insulation follows the same reaction treatment as the Nb3Sn (210 ºC 48h, 400 ºC 48h and 650 ºC 50 h), and then it is vacuum impregnated with the epoxy resin CTD-101K. </a:t>
            </a:r>
          </a:p>
        </p:txBody>
      </p:sp>
      <p:sp>
        <p:nvSpPr>
          <p:cNvPr id="9" name="Shape 357"/>
          <p:cNvSpPr/>
          <p:nvPr/>
        </p:nvSpPr>
        <p:spPr>
          <a:xfrm>
            <a:off x="535013" y="3390062"/>
            <a:ext cx="4375306" cy="577081"/>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9" rIns="45719">
            <a:spAutoFit/>
          </a:bodyPr>
          <a:lstStyle/>
          <a:p>
            <a:pPr lvl="0">
              <a:defRPr>
                <a:solidFill>
                  <a:srgbClr val="000000"/>
                </a:solidFill>
              </a:defRPr>
            </a:pPr>
            <a:r>
              <a:rPr sz="1050" dirty="0" smtClean="0">
                <a:solidFill>
                  <a:srgbClr val="000000"/>
                </a:solidFill>
                <a:latin typeface="Times New Roman"/>
                <a:ea typeface="Times New Roman"/>
                <a:cs typeface="Times New Roman"/>
                <a:sym typeface="Times New Roman"/>
              </a:rPr>
              <a:t>Thermal </a:t>
            </a:r>
            <a:r>
              <a:rPr sz="1050" dirty="0">
                <a:solidFill>
                  <a:srgbClr val="000000"/>
                </a:solidFill>
                <a:latin typeface="Times New Roman"/>
                <a:ea typeface="Times New Roman"/>
                <a:cs typeface="Times New Roman"/>
                <a:sym typeface="Times New Roman"/>
              </a:rPr>
              <a:t>Conductivity of Mica/glass Insulation for Impregnated Nb3Sn Windings in Accelerator Magnets</a:t>
            </a:r>
            <a:r>
              <a:rPr sz="1050" baseline="30000" dirty="0">
                <a:solidFill>
                  <a:srgbClr val="000000"/>
                </a:solidFill>
                <a:latin typeface="Times New Roman"/>
                <a:ea typeface="Times New Roman"/>
                <a:cs typeface="Times New Roman"/>
                <a:sym typeface="Times New Roman"/>
              </a:rPr>
              <a:t>*</a:t>
            </a:r>
            <a:endParaRPr sz="1050" dirty="0">
              <a:solidFill>
                <a:srgbClr val="000000"/>
              </a:solidFill>
              <a:latin typeface="Times New Roman"/>
              <a:ea typeface="Times New Roman"/>
              <a:cs typeface="Times New Roman"/>
              <a:sym typeface="Times New Roman"/>
            </a:endParaRPr>
          </a:p>
          <a:p>
            <a:pPr lvl="0">
              <a:defRPr>
                <a:solidFill>
                  <a:srgbClr val="000000"/>
                </a:solidFill>
              </a:defRPr>
            </a:pPr>
            <a:r>
              <a:rPr sz="1050" dirty="0" err="1">
                <a:solidFill>
                  <a:srgbClr val="000000"/>
                </a:solidFill>
                <a:latin typeface="Times New Roman"/>
                <a:ea typeface="Times New Roman"/>
                <a:cs typeface="Times New Roman"/>
                <a:sym typeface="Times New Roman"/>
              </a:rPr>
              <a:t>Andries</a:t>
            </a:r>
            <a:r>
              <a:rPr sz="1050" dirty="0">
                <a:solidFill>
                  <a:srgbClr val="000000"/>
                </a:solidFill>
                <a:latin typeface="Times New Roman"/>
                <a:ea typeface="Times New Roman"/>
                <a:cs typeface="Times New Roman"/>
                <a:sym typeface="Times New Roman"/>
              </a:rPr>
              <a:t> den </a:t>
            </a:r>
            <a:r>
              <a:rPr sz="1050" dirty="0" err="1">
                <a:solidFill>
                  <a:srgbClr val="000000"/>
                </a:solidFill>
                <a:latin typeface="Times New Roman"/>
                <a:ea typeface="Times New Roman"/>
                <a:cs typeface="Times New Roman"/>
                <a:sym typeface="Times New Roman"/>
              </a:rPr>
              <a:t>Ouden</a:t>
            </a:r>
            <a:r>
              <a:rPr sz="1050" dirty="0">
                <a:solidFill>
                  <a:srgbClr val="000000"/>
                </a:solidFill>
                <a:latin typeface="Times New Roman"/>
                <a:ea typeface="Times New Roman"/>
                <a:cs typeface="Times New Roman"/>
                <a:sym typeface="Times New Roman"/>
              </a:rPr>
              <a:t> and Herman H.J. ten </a:t>
            </a:r>
            <a:r>
              <a:rPr sz="1050" dirty="0" smtClean="0">
                <a:solidFill>
                  <a:srgbClr val="000000"/>
                </a:solidFill>
                <a:latin typeface="Times New Roman"/>
                <a:ea typeface="Times New Roman"/>
                <a:cs typeface="Times New Roman"/>
                <a:sym typeface="Times New Roman"/>
              </a:rPr>
              <a:t>Kate</a:t>
            </a:r>
            <a:endParaRPr sz="1050" dirty="0">
              <a:solidFill>
                <a:srgbClr val="000000"/>
              </a:solidFill>
              <a:latin typeface="Times New Roman"/>
              <a:ea typeface="Times New Roman"/>
              <a:cs typeface="Times New Roman"/>
              <a:sym typeface="Times New Roman"/>
            </a:endParaRPr>
          </a:p>
        </p:txBody>
      </p:sp>
      <p:sp>
        <p:nvSpPr>
          <p:cNvPr id="21" name="TextBox 20"/>
          <p:cNvSpPr txBox="1"/>
          <p:nvPr/>
        </p:nvSpPr>
        <p:spPr>
          <a:xfrm rot="20407637">
            <a:off x="3033262" y="3872424"/>
            <a:ext cx="582211" cy="369332"/>
          </a:xfrm>
          <a:prstGeom prst="rect">
            <a:avLst/>
          </a:prstGeom>
          <a:noFill/>
        </p:spPr>
        <p:txBody>
          <a:bodyPr wrap="none" rtlCol="0">
            <a:spAutoFit/>
          </a:bodyPr>
          <a:lstStyle/>
          <a:p>
            <a:r>
              <a:rPr lang="en-US" dirty="0" smtClean="0">
                <a:solidFill>
                  <a:srgbClr val="FF0000"/>
                </a:solidFill>
                <a:latin typeface="Times New Roman" panose="02020603050405020304" pitchFamily="18" charset="0"/>
                <a:cs typeface="Times New Roman" panose="02020603050405020304" pitchFamily="18" charset="0"/>
              </a:rPr>
              <a:t>G10</a:t>
            </a:r>
            <a:endParaRPr lang="en-GB" dirty="0">
              <a:solidFill>
                <a:srgbClr val="FF0000"/>
              </a:solidFill>
              <a:latin typeface="Times New Roman" panose="02020603050405020304" pitchFamily="18" charset="0"/>
              <a:cs typeface="Times New Roman" panose="02020603050405020304" pitchFamily="18" charset="0"/>
            </a:endParaRPr>
          </a:p>
        </p:txBody>
      </p:sp>
      <p:pic>
        <p:nvPicPr>
          <p:cNvPr id="22" name="pasted-image.png"/>
          <p:cNvPicPr/>
          <p:nvPr/>
        </p:nvPicPr>
        <p:blipFill rotWithShape="1">
          <a:blip r:embed="rId4">
            <a:extLst/>
          </a:blip>
          <a:srcRect r="6194" b="46462"/>
          <a:stretch/>
        </p:blipFill>
        <p:spPr>
          <a:xfrm>
            <a:off x="3456116" y="2283258"/>
            <a:ext cx="842553" cy="377822"/>
          </a:xfrm>
          <a:prstGeom prst="rect">
            <a:avLst/>
          </a:prstGeom>
          <a:ln w="12700">
            <a:miter lim="400000"/>
          </a:ln>
        </p:spPr>
      </p:pic>
      <p:pic>
        <p:nvPicPr>
          <p:cNvPr id="23" name="pasted-image.png"/>
          <p:cNvPicPr/>
          <p:nvPr/>
        </p:nvPicPr>
        <p:blipFill>
          <a:blip r:embed="rId5">
            <a:extLst/>
          </a:blip>
          <a:stretch>
            <a:fillRect/>
          </a:stretch>
        </p:blipFill>
        <p:spPr>
          <a:xfrm>
            <a:off x="2131214" y="2325357"/>
            <a:ext cx="1324903" cy="855664"/>
          </a:xfrm>
          <a:prstGeom prst="rect">
            <a:avLst/>
          </a:prstGeom>
          <a:ln w="12700">
            <a:miter lim="400000"/>
          </a:ln>
        </p:spPr>
      </p:pic>
      <p:sp>
        <p:nvSpPr>
          <p:cNvPr id="25" name="Rectangle 24"/>
          <p:cNvSpPr/>
          <p:nvPr/>
        </p:nvSpPr>
        <p:spPr>
          <a:xfrm>
            <a:off x="13395" y="2273849"/>
            <a:ext cx="2099728" cy="954107"/>
          </a:xfrm>
          <a:prstGeom prst="rect">
            <a:avLst/>
          </a:prstGeom>
        </p:spPr>
        <p:txBody>
          <a:bodyPr wrap="square">
            <a:spAutoFit/>
          </a:bodyPr>
          <a:lstStyle/>
          <a:p>
            <a:r>
              <a:rPr lang="en-GB" sz="1400" dirty="0" smtClean="0">
                <a:solidFill>
                  <a:srgbClr val="0C377B"/>
                </a:solidFill>
                <a:latin typeface="Times New Roman"/>
                <a:ea typeface="Times New Roman"/>
                <a:cs typeface="Times New Roman"/>
                <a:sym typeface="Times New Roman"/>
              </a:rPr>
              <a:t>Measurements on-going at CERN </a:t>
            </a:r>
            <a:r>
              <a:rPr lang="en-GB" sz="1400" dirty="0" err="1" smtClean="0">
                <a:solidFill>
                  <a:srgbClr val="0C377B"/>
                </a:solidFill>
                <a:latin typeface="Times New Roman"/>
                <a:ea typeface="Times New Roman"/>
                <a:cs typeface="Times New Roman"/>
                <a:sym typeface="Times New Roman"/>
              </a:rPr>
              <a:t>Cryolab</a:t>
            </a:r>
            <a:r>
              <a:rPr lang="en-GB" sz="1400" dirty="0" smtClean="0">
                <a:solidFill>
                  <a:srgbClr val="0C377B"/>
                </a:solidFill>
                <a:latin typeface="Times New Roman"/>
                <a:ea typeface="Times New Roman"/>
                <a:cs typeface="Times New Roman"/>
                <a:sym typeface="Times New Roman"/>
              </a:rPr>
              <a:t> in order to characterize the thermal properties of the coil pack</a:t>
            </a:r>
            <a:endParaRPr lang="en-GB" sz="1400" dirty="0"/>
          </a:p>
        </p:txBody>
      </p:sp>
      <p:cxnSp>
        <p:nvCxnSpPr>
          <p:cNvPr id="27" name="Straight Connector 26"/>
          <p:cNvCxnSpPr/>
          <p:nvPr/>
        </p:nvCxnSpPr>
        <p:spPr>
          <a:xfrm flipV="1">
            <a:off x="0" y="2167526"/>
            <a:ext cx="9103302" cy="4956"/>
          </a:xfrm>
          <a:prstGeom prst="line">
            <a:avLst/>
          </a:prstGeom>
          <a:ln w="28575">
            <a:solidFill>
              <a:schemeClr val="tx1"/>
            </a:solidFill>
            <a:prstDash val="dashDot"/>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4820287" y="2172481"/>
            <a:ext cx="19200" cy="4284460"/>
          </a:xfrm>
          <a:prstGeom prst="line">
            <a:avLst/>
          </a:prstGeom>
          <a:ln w="28575">
            <a:solidFill>
              <a:schemeClr val="tx1"/>
            </a:solidFill>
            <a:prstDash val="dashDot"/>
          </a:ln>
        </p:spPr>
        <p:style>
          <a:lnRef idx="1">
            <a:schemeClr val="dk1"/>
          </a:lnRef>
          <a:fillRef idx="0">
            <a:schemeClr val="dk1"/>
          </a:fillRef>
          <a:effectRef idx="0">
            <a:schemeClr val="dk1"/>
          </a:effectRef>
          <a:fontRef idx="minor">
            <a:schemeClr val="tx1"/>
          </a:fontRef>
        </p:style>
      </p:cxnSp>
      <p:sp>
        <p:nvSpPr>
          <p:cNvPr id="31" name="Rectangle 30"/>
          <p:cNvSpPr/>
          <p:nvPr/>
        </p:nvSpPr>
        <p:spPr>
          <a:xfrm>
            <a:off x="4956035" y="2315083"/>
            <a:ext cx="2858086" cy="1169551"/>
          </a:xfrm>
          <a:prstGeom prst="rect">
            <a:avLst/>
          </a:prstGeom>
        </p:spPr>
        <p:txBody>
          <a:bodyPr wrap="square">
            <a:spAutoFit/>
          </a:bodyPr>
          <a:lstStyle/>
          <a:p>
            <a:r>
              <a:rPr lang="en-GB" sz="1400" dirty="0" smtClean="0">
                <a:solidFill>
                  <a:srgbClr val="0C377B"/>
                </a:solidFill>
                <a:latin typeface="Times New Roman"/>
                <a:ea typeface="Times New Roman"/>
                <a:cs typeface="Times New Roman"/>
                <a:sym typeface="Times New Roman"/>
              </a:rPr>
              <a:t>Based on SMC-11T quench protection studies,  not a significant impact on the quench propagation is expected from the Glass-Epoxy composite to the Glass-Mica-Epoxy.</a:t>
            </a:r>
            <a:endParaRPr lang="en-GB" sz="1400" dirty="0"/>
          </a:p>
        </p:txBody>
      </p:sp>
      <p:pic>
        <p:nvPicPr>
          <p:cNvPr id="33" name="Picture 32"/>
          <p:cNvPicPr>
            <a:picLocks noChangeAspect="1"/>
          </p:cNvPicPr>
          <p:nvPr/>
        </p:nvPicPr>
        <p:blipFill>
          <a:blip r:embed="rId6"/>
          <a:stretch>
            <a:fillRect/>
          </a:stretch>
        </p:blipFill>
        <p:spPr>
          <a:xfrm>
            <a:off x="5068314" y="3784464"/>
            <a:ext cx="4034988" cy="2554713"/>
          </a:xfrm>
          <a:prstGeom prst="rect">
            <a:avLst/>
          </a:prstGeom>
        </p:spPr>
      </p:pic>
      <p:sp>
        <p:nvSpPr>
          <p:cNvPr id="34" name="TextBox 33"/>
          <p:cNvSpPr txBox="1"/>
          <p:nvPr/>
        </p:nvSpPr>
        <p:spPr>
          <a:xfrm>
            <a:off x="7733775" y="5373216"/>
            <a:ext cx="126092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Experimental data </a:t>
            </a:r>
          </a:p>
          <a:p>
            <a:pPr latinLnBrk="1" hangingPunct="0"/>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a:t>
            </a:r>
            <a:r>
              <a:rPr lang="en-GB" sz="1200" dirty="0" smtClean="0">
                <a:solidFill>
                  <a:srgbClr val="00B050"/>
                </a:solidFill>
                <a:latin typeface="Times New Roman" panose="02020603050405020304" pitchFamily="18" charset="0"/>
                <a:cs typeface="Times New Roman" panose="02020603050405020304" pitchFamily="18" charset="0"/>
              </a:rPr>
              <a:t>H. </a:t>
            </a:r>
            <a:r>
              <a:rPr lang="en-US" sz="1200" dirty="0" smtClean="0">
                <a:solidFill>
                  <a:srgbClr val="00B050"/>
                </a:solidFill>
                <a:latin typeface="Times New Roman" panose="02020603050405020304" pitchFamily="18" charset="0"/>
                <a:cs typeface="Times New Roman" panose="02020603050405020304" pitchFamily="18" charset="0"/>
              </a:rPr>
              <a:t>Bajas</a:t>
            </a:r>
            <a:r>
              <a:rPr lang="en-US" sz="1200" dirty="0" smtClean="0">
                <a:solidFill>
                  <a:srgbClr val="00B050"/>
                </a:solidFill>
                <a:latin typeface="Times New Roman" panose="02020603050405020304" pitchFamily="18" charset="0"/>
                <a:cs typeface="Times New Roman" panose="02020603050405020304" pitchFamily="18" charset="0"/>
                <a:sym typeface="Arial"/>
              </a:rPr>
              <a:t>]</a:t>
            </a:r>
            <a:endParaRPr kumimoji="0" lang="en-GB" sz="12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pic>
        <p:nvPicPr>
          <p:cNvPr id="37" name="image18.png" descr="COIL 11T B .jpg"/>
          <p:cNvPicPr/>
          <p:nvPr/>
        </p:nvPicPr>
        <p:blipFill>
          <a:blip r:embed="rId7">
            <a:extLst/>
          </a:blip>
          <a:stretch>
            <a:fillRect/>
          </a:stretch>
        </p:blipFill>
        <p:spPr>
          <a:xfrm>
            <a:off x="7608771" y="2308283"/>
            <a:ext cx="1523752" cy="1224168"/>
          </a:xfrm>
          <a:prstGeom prst="rect">
            <a:avLst/>
          </a:prstGeom>
          <a:ln w="12700">
            <a:miter lim="400000"/>
          </a:ln>
        </p:spPr>
      </p:pic>
    </p:spTree>
    <p:extLst>
      <p:ext uri="{BB962C8B-B14F-4D97-AF65-F5344CB8AC3E}">
        <p14:creationId xmlns:p14="http://schemas.microsoft.com/office/powerpoint/2010/main" val="39738358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AC loss contribution</a:t>
            </a:r>
            <a:endParaRPr lang="en-GB" dirty="0"/>
          </a:p>
        </p:txBody>
      </p:sp>
      <p:sp>
        <p:nvSpPr>
          <p:cNvPr id="3" name="Content Placeholder 2"/>
          <p:cNvSpPr>
            <a:spLocks noGrp="1"/>
          </p:cNvSpPr>
          <p:nvPr>
            <p:ph idx="1"/>
          </p:nvPr>
        </p:nvSpPr>
        <p:spPr>
          <a:xfrm>
            <a:off x="200224" y="801316"/>
            <a:ext cx="8486576" cy="1749715"/>
          </a:xfrm>
        </p:spPr>
        <p:txBody>
          <a:bodyPr>
            <a:normAutofit lnSpcReduction="10000"/>
          </a:bodyPr>
          <a:lstStyle/>
          <a:p>
            <a:pPr marL="36576" indent="0">
              <a:buNone/>
            </a:pPr>
            <a:r>
              <a:rPr lang="en-US" sz="2000" dirty="0" smtClean="0"/>
              <a:t>AC loss measurements performed in MBHSP102 and MBHDP101</a:t>
            </a:r>
          </a:p>
          <a:p>
            <a:r>
              <a:rPr lang="en-US" sz="2000" dirty="0" smtClean="0"/>
              <a:t>Loss dominated by the strand magnetization.</a:t>
            </a:r>
          </a:p>
          <a:p>
            <a:r>
              <a:rPr lang="en-GB" sz="2000" dirty="0" smtClean="0"/>
              <a:t>From the measurements, one can say that the contact resistance between strands is high but it is difficult to determine the value (</a:t>
            </a:r>
            <a:r>
              <a:rPr lang="en-US" sz="2000" dirty="0" err="1" smtClean="0"/>
              <a:t>Rc</a:t>
            </a:r>
            <a:r>
              <a:rPr lang="en-US" sz="2000" dirty="0" smtClean="0"/>
              <a:t> </a:t>
            </a:r>
            <a:r>
              <a:rPr lang="en-GB" sz="2000" dirty="0"/>
              <a:t>∽ 100 µ</a:t>
            </a:r>
            <a:r>
              <a:rPr lang="el-GR" sz="2000" dirty="0" smtClean="0"/>
              <a:t>Ω</a:t>
            </a:r>
            <a:r>
              <a:rPr lang="en-US" sz="2000" dirty="0" smtClean="0"/>
              <a:t>?)</a:t>
            </a:r>
            <a:r>
              <a:rPr lang="en-GB" sz="2000" dirty="0" smtClean="0"/>
              <a:t> .</a:t>
            </a:r>
            <a:endParaRPr lang="en-US" sz="2000" dirty="0"/>
          </a:p>
          <a:p>
            <a:r>
              <a:rPr lang="en-US" sz="2000" dirty="0" smtClean="0"/>
              <a:t>Faster ramp rates are needed for a further characterization of the ISCC</a:t>
            </a:r>
            <a:endParaRPr lang="en-GB" sz="20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25</a:t>
            </a:fld>
            <a:endParaRPr lang="en-GB">
              <a:solidFill>
                <a:srgbClr val="0C377B"/>
              </a:solidFill>
            </a:endParaRPr>
          </a:p>
        </p:txBody>
      </p:sp>
      <p:graphicFrame>
        <p:nvGraphicFramePr>
          <p:cNvPr id="5" name="Chart 4"/>
          <p:cNvGraphicFramePr>
            <a:graphicFrameLocks/>
          </p:cNvGraphicFramePr>
          <p:nvPr>
            <p:extLst>
              <p:ext uri="{D42A27DB-BD31-4B8C-83A1-F6EECF244321}">
                <p14:modId xmlns:p14="http://schemas.microsoft.com/office/powerpoint/2010/main" val="4198187110"/>
              </p:ext>
            </p:extLst>
          </p:nvPr>
        </p:nvGraphicFramePr>
        <p:xfrm>
          <a:off x="1116263" y="2586427"/>
          <a:ext cx="6911474" cy="381072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6049302" y="3062857"/>
            <a:ext cx="2344937" cy="307777"/>
          </a:xfrm>
          <a:prstGeom prst="rect">
            <a:avLst/>
          </a:prstGeom>
        </p:spPr>
        <p:txBody>
          <a:bodyPr wrap="none">
            <a:spAutoFit/>
          </a:bodyPr>
          <a:lstStyle/>
          <a:p>
            <a:pPr lvl="1"/>
            <a:r>
              <a:rPr lang="en-GB" sz="1400" dirty="0" err="1" smtClean="0">
                <a:solidFill>
                  <a:schemeClr val="accent1">
                    <a:lumMod val="10000"/>
                  </a:schemeClr>
                </a:solidFill>
              </a:rPr>
              <a:t>dB</a:t>
            </a:r>
            <a:r>
              <a:rPr lang="en-GB" sz="1400" baseline="-25000" dirty="0" err="1" smtClean="0">
                <a:solidFill>
                  <a:schemeClr val="accent1">
                    <a:lumMod val="10000"/>
                  </a:schemeClr>
                </a:solidFill>
              </a:rPr>
              <a:t>p</a:t>
            </a:r>
            <a:r>
              <a:rPr lang="en-GB" sz="1400" dirty="0" smtClean="0">
                <a:solidFill>
                  <a:schemeClr val="accent1">
                    <a:lumMod val="10000"/>
                  </a:schemeClr>
                </a:solidFill>
              </a:rPr>
              <a:t>/</a:t>
            </a:r>
            <a:r>
              <a:rPr lang="en-GB" sz="1400" dirty="0" err="1" smtClean="0">
                <a:solidFill>
                  <a:schemeClr val="accent1">
                    <a:lumMod val="10000"/>
                  </a:schemeClr>
                </a:solidFill>
              </a:rPr>
              <a:t>dI</a:t>
            </a:r>
            <a:r>
              <a:rPr lang="en-GB" sz="1400" dirty="0" smtClean="0">
                <a:solidFill>
                  <a:schemeClr val="accent1">
                    <a:lumMod val="10000"/>
                  </a:schemeClr>
                </a:solidFill>
              </a:rPr>
              <a:t> </a:t>
            </a:r>
            <a:r>
              <a:rPr lang="en-GB" sz="1400" dirty="0">
                <a:solidFill>
                  <a:schemeClr val="accent1">
                    <a:lumMod val="10000"/>
                  </a:schemeClr>
                </a:solidFill>
              </a:rPr>
              <a:t>(11T) ~ 1 T/kA</a:t>
            </a:r>
          </a:p>
        </p:txBody>
      </p:sp>
      <p:sp>
        <p:nvSpPr>
          <p:cNvPr id="7" name="TextBox 6"/>
          <p:cNvSpPr txBox="1"/>
          <p:nvPr/>
        </p:nvSpPr>
        <p:spPr>
          <a:xfrm>
            <a:off x="6319607" y="5661248"/>
            <a:ext cx="126092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Experimental data </a:t>
            </a:r>
          </a:p>
          <a:p>
            <a:pPr latinLnBrk="1" hangingPunct="0"/>
            <a:r>
              <a:rPr kumimoji="0" lang="en-US" sz="1200" b="0" i="0" u="none" strike="noStrike" cap="none" spc="0" normalizeH="0" baseline="0" dirty="0" smtClean="0">
                <a:ln>
                  <a:noFill/>
                </a:ln>
                <a:solidFill>
                  <a:srgbClr val="00B050"/>
                </a:solidFill>
                <a:effectLst/>
                <a:uFillTx/>
                <a:latin typeface="Times New Roman" panose="02020603050405020304" pitchFamily="18" charset="0"/>
                <a:cs typeface="Times New Roman" panose="02020603050405020304" pitchFamily="18" charset="0"/>
                <a:sym typeface="Arial"/>
              </a:rPr>
              <a:t>[</a:t>
            </a:r>
            <a:r>
              <a:rPr lang="en-GB" sz="1200" dirty="0" smtClean="0">
                <a:solidFill>
                  <a:srgbClr val="00B050"/>
                </a:solidFill>
                <a:latin typeface="Times New Roman" panose="02020603050405020304" pitchFamily="18" charset="0"/>
                <a:cs typeface="Times New Roman" panose="02020603050405020304" pitchFamily="18" charset="0"/>
              </a:rPr>
              <a:t>G. </a:t>
            </a:r>
            <a:r>
              <a:rPr lang="en-US" sz="1200" dirty="0" smtClean="0">
                <a:solidFill>
                  <a:srgbClr val="00B050"/>
                </a:solidFill>
                <a:latin typeface="Times New Roman" panose="02020603050405020304" pitchFamily="18" charset="0"/>
                <a:cs typeface="Times New Roman" panose="02020603050405020304" pitchFamily="18" charset="0"/>
              </a:rPr>
              <a:t>Willering</a:t>
            </a:r>
            <a:r>
              <a:rPr lang="en-US" sz="1200" dirty="0" smtClean="0">
                <a:solidFill>
                  <a:srgbClr val="00B050"/>
                </a:solidFill>
                <a:latin typeface="Times New Roman" panose="02020603050405020304" pitchFamily="18" charset="0"/>
                <a:cs typeface="Times New Roman" panose="02020603050405020304" pitchFamily="18" charset="0"/>
                <a:sym typeface="Arial"/>
              </a:rPr>
              <a:t>]</a:t>
            </a:r>
            <a:endParaRPr kumimoji="0" lang="en-GB" sz="1200" b="0" i="0" u="none" strike="noStrike" cap="none" spc="0" normalizeH="0" baseline="0" dirty="0">
              <a:ln>
                <a:noFill/>
              </a:ln>
              <a:solidFill>
                <a:srgbClr val="00B050"/>
              </a:solidFill>
              <a:effectLst/>
              <a:uFillTx/>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5700879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3923928" y="980728"/>
            <a:ext cx="5712658" cy="4356384"/>
          </a:xfrm>
          <a:prstGeom prst="rect">
            <a:avLst/>
          </a:prstGeom>
          <a:noFill/>
          <a:ln>
            <a:noFill/>
          </a:ln>
        </p:spPr>
      </p:pic>
      <p:sp>
        <p:nvSpPr>
          <p:cNvPr id="2" name="Title 1"/>
          <p:cNvSpPr>
            <a:spLocks noGrp="1"/>
          </p:cNvSpPr>
          <p:nvPr>
            <p:ph type="title"/>
          </p:nvPr>
        </p:nvSpPr>
        <p:spPr/>
        <p:txBody>
          <a:bodyPr>
            <a:normAutofit fontScale="90000"/>
          </a:bodyPr>
          <a:lstStyle/>
          <a:p>
            <a:r>
              <a:rPr lang="en-US" dirty="0" smtClean="0"/>
              <a:t>4. Fast energy extraction tests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26</a:t>
            </a:fld>
            <a:endParaRPr lang="en-GB">
              <a:solidFill>
                <a:srgbClr val="0C377B"/>
              </a:solidFill>
            </a:endParaRPr>
          </a:p>
        </p:txBody>
      </p:sp>
      <p:cxnSp>
        <p:nvCxnSpPr>
          <p:cNvPr id="6" name="Straight Arrow Connector 5"/>
          <p:cNvCxnSpPr>
            <a:stCxn id="7" idx="1"/>
          </p:cNvCxnSpPr>
          <p:nvPr/>
        </p:nvCxnSpPr>
        <p:spPr>
          <a:xfrm flipH="1">
            <a:off x="5947049" y="1974185"/>
            <a:ext cx="924756" cy="947210"/>
          </a:xfrm>
          <a:prstGeom prst="straightConnector1">
            <a:avLst/>
          </a:prstGeom>
          <a:ln>
            <a:solidFill>
              <a:schemeClr val="tx2"/>
            </a:solidFill>
            <a:tailEnd type="triangle"/>
          </a:ln>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6871805" y="1651019"/>
            <a:ext cx="2031019" cy="646331"/>
          </a:xfrm>
          <a:prstGeom prst="rect">
            <a:avLst/>
          </a:prstGeom>
          <a:noFill/>
        </p:spPr>
        <p:txBody>
          <a:bodyPr wrap="square" rtlCol="0">
            <a:spAutoFit/>
          </a:bodyPr>
          <a:lstStyle/>
          <a:p>
            <a:r>
              <a:rPr lang="en-GB" dirty="0" smtClean="0">
                <a:latin typeface="Times New Roman" panose="02020603050405020304" pitchFamily="18" charset="0"/>
                <a:cs typeface="Times New Roman" panose="02020603050405020304" pitchFamily="18" charset="0"/>
              </a:rPr>
              <a:t>Measured (continuous lines)</a:t>
            </a:r>
            <a:endParaRPr lang="en-GB" dirty="0">
              <a:latin typeface="Times New Roman" panose="02020603050405020304" pitchFamily="18" charset="0"/>
              <a:cs typeface="Times New Roman" panose="02020603050405020304" pitchFamily="18" charset="0"/>
            </a:endParaRPr>
          </a:p>
        </p:txBody>
      </p:sp>
      <p:cxnSp>
        <p:nvCxnSpPr>
          <p:cNvPr id="8" name="Straight Arrow Connector 7"/>
          <p:cNvCxnSpPr/>
          <p:nvPr/>
        </p:nvCxnSpPr>
        <p:spPr>
          <a:xfrm flipH="1">
            <a:off x="6626182" y="2878225"/>
            <a:ext cx="798797" cy="561390"/>
          </a:xfrm>
          <a:prstGeom prst="straightConnector1">
            <a:avLst/>
          </a:prstGeom>
          <a:ln>
            <a:solidFill>
              <a:schemeClr val="tx2"/>
            </a:solidFill>
            <a:tailEnd type="triangle"/>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7445885" y="2458886"/>
            <a:ext cx="1653809" cy="1200329"/>
          </a:xfrm>
          <a:prstGeom prst="rect">
            <a:avLst/>
          </a:prstGeom>
          <a:noFill/>
        </p:spPr>
        <p:txBody>
          <a:bodyPr wrap="square" rtlCol="0">
            <a:spAutoFit/>
          </a:bodyPr>
          <a:lstStyle/>
          <a:p>
            <a:r>
              <a:rPr lang="en-GB" dirty="0" smtClean="0">
                <a:latin typeface="Times New Roman" panose="02020603050405020304" pitchFamily="18" charset="0"/>
                <a:cs typeface="Times New Roman" panose="02020603050405020304" pitchFamily="18" charset="0"/>
              </a:rPr>
              <a:t>Expected in absence of quench back</a:t>
            </a:r>
          </a:p>
          <a:p>
            <a:r>
              <a:rPr lang="en-GB" dirty="0" smtClean="0">
                <a:latin typeface="Times New Roman" panose="02020603050405020304" pitchFamily="18" charset="0"/>
                <a:cs typeface="Times New Roman" panose="02020603050405020304" pitchFamily="18" charset="0"/>
              </a:rPr>
              <a:t>(dotted lines)</a:t>
            </a:r>
            <a:endParaRPr lang="en-GB" dirty="0">
              <a:latin typeface="Times New Roman" panose="02020603050405020304" pitchFamily="18" charset="0"/>
              <a:cs typeface="Times New Roman" panose="02020603050405020304" pitchFamily="18" charset="0"/>
            </a:endParaRPr>
          </a:p>
        </p:txBody>
      </p:sp>
      <p:sp>
        <p:nvSpPr>
          <p:cNvPr id="12" name="Content Placeholder 2"/>
          <p:cNvSpPr>
            <a:spLocks noGrp="1"/>
          </p:cNvSpPr>
          <p:nvPr>
            <p:ph idx="1"/>
          </p:nvPr>
        </p:nvSpPr>
        <p:spPr>
          <a:xfrm>
            <a:off x="63414" y="1268760"/>
            <a:ext cx="4148546" cy="5030787"/>
          </a:xfrm>
        </p:spPr>
        <p:txBody>
          <a:bodyPr>
            <a:normAutofit/>
          </a:bodyPr>
          <a:lstStyle/>
          <a:p>
            <a:pPr marL="36576" lvl="0" indent="0">
              <a:buNone/>
            </a:pPr>
            <a:endParaRPr lang="en-US" sz="1800" b="1" dirty="0" smtClean="0"/>
          </a:p>
          <a:p>
            <a:r>
              <a:rPr lang="en-US" sz="1800" dirty="0" smtClean="0"/>
              <a:t>EE </a:t>
            </a:r>
            <a:r>
              <a:rPr lang="en-US" sz="1800" dirty="0"/>
              <a:t>discharge at different current levels at different current level and with different values of extraction resistor; manually triggering the EE, without firing </a:t>
            </a:r>
            <a:r>
              <a:rPr lang="en-US" sz="1800" dirty="0" smtClean="0"/>
              <a:t>QH.</a:t>
            </a:r>
            <a:endParaRPr lang="en-GB" sz="1800" dirty="0"/>
          </a:p>
          <a:p>
            <a:r>
              <a:rPr lang="en-US" sz="1800" dirty="0" smtClean="0"/>
              <a:t>Measure </a:t>
            </a:r>
            <a:r>
              <a:rPr lang="en-US" sz="1800" dirty="0"/>
              <a:t>voltage and current to observe the presence of quench </a:t>
            </a:r>
            <a:r>
              <a:rPr lang="en-US" sz="1800" dirty="0" smtClean="0"/>
              <a:t>back.</a:t>
            </a:r>
            <a:endParaRPr lang="en-GB" sz="1800" dirty="0"/>
          </a:p>
          <a:p>
            <a:r>
              <a:rPr lang="en-US" sz="1800" dirty="0" smtClean="0"/>
              <a:t>Current </a:t>
            </a:r>
            <a:r>
              <a:rPr lang="en-US" sz="1800" dirty="0"/>
              <a:t>levels and energy </a:t>
            </a:r>
            <a:r>
              <a:rPr lang="en-US" sz="1800" dirty="0" smtClean="0"/>
              <a:t>extraction </a:t>
            </a:r>
            <a:r>
              <a:rPr lang="en-US" sz="1800" dirty="0"/>
              <a:t>resistance </a:t>
            </a:r>
            <a:r>
              <a:rPr lang="en-GB" sz="1800" dirty="0" smtClean="0"/>
              <a:t>defined to assure QI &lt; 12 MIITs and V &lt; 1 kV</a:t>
            </a:r>
            <a:r>
              <a:rPr lang="en-US" sz="1800" dirty="0"/>
              <a:t> </a:t>
            </a:r>
            <a:endParaRPr lang="en-US" sz="1800" dirty="0" smtClean="0"/>
          </a:p>
          <a:p>
            <a:r>
              <a:rPr lang="en-US" sz="1800" dirty="0" smtClean="0"/>
              <a:t>The </a:t>
            </a:r>
            <a:r>
              <a:rPr lang="en-US" sz="1800" dirty="0"/>
              <a:t>loss, mainly coming from inter filament coupling currents, has a beneficial contribution to the magnet </a:t>
            </a:r>
            <a:r>
              <a:rPr lang="en-US" sz="1800" dirty="0" smtClean="0"/>
              <a:t>protection (</a:t>
            </a:r>
            <a:r>
              <a:rPr lang="en-US" sz="1800" dirty="0" err="1" smtClean="0"/>
              <a:t>dI</a:t>
            </a:r>
            <a:r>
              <a:rPr lang="en-US" sz="1800" dirty="0" smtClean="0"/>
              <a:t>/</a:t>
            </a:r>
            <a:r>
              <a:rPr lang="en-US" sz="1800" dirty="0" err="1" smtClean="0"/>
              <a:t>dt</a:t>
            </a:r>
            <a:r>
              <a:rPr lang="en-US" sz="1800" baseline="-25000" dirty="0" err="1" smtClean="0"/>
              <a:t>max</a:t>
            </a:r>
            <a:r>
              <a:rPr lang="en-GB" sz="1800" dirty="0" smtClean="0"/>
              <a:t> ∽100 kA/s for a quench provoked quench at nominal current</a:t>
            </a:r>
            <a:r>
              <a:rPr lang="en-US" sz="1800" dirty="0" smtClean="0"/>
              <a:t>) </a:t>
            </a:r>
            <a:endParaRPr lang="en-GB" sz="1800" dirty="0" smtClean="0"/>
          </a:p>
          <a:p>
            <a:endParaRPr lang="en-GB" sz="1800" dirty="0"/>
          </a:p>
          <a:p>
            <a:endParaRPr lang="en-GB" sz="2400" dirty="0"/>
          </a:p>
        </p:txBody>
      </p:sp>
      <p:sp>
        <p:nvSpPr>
          <p:cNvPr id="3" name="Rectangle 2"/>
          <p:cNvSpPr/>
          <p:nvPr/>
        </p:nvSpPr>
        <p:spPr>
          <a:xfrm>
            <a:off x="323528" y="797803"/>
            <a:ext cx="8496944" cy="830997"/>
          </a:xfrm>
          <a:prstGeom prst="rect">
            <a:avLst/>
          </a:prstGeom>
        </p:spPr>
        <p:txBody>
          <a:bodyPr wrap="square">
            <a:spAutoFit/>
          </a:bodyPr>
          <a:lstStyle/>
          <a:p>
            <a:pPr marL="36576" lvl="0" indent="0">
              <a:buNone/>
            </a:pPr>
            <a:r>
              <a:rPr lang="en-US" sz="2400" b="1" dirty="0">
                <a:latin typeface="Times New Roman" panose="02020603050405020304" pitchFamily="18" charset="0"/>
                <a:cs typeface="Times New Roman" panose="02020603050405020304" pitchFamily="18" charset="0"/>
              </a:rPr>
              <a:t>Energy extraction tests to asses contribution of IFCC and ISCC dynamic effects:</a:t>
            </a:r>
          </a:p>
        </p:txBody>
      </p:sp>
      <p:sp>
        <p:nvSpPr>
          <p:cNvPr id="5" name="TextBox 4"/>
          <p:cNvSpPr txBox="1"/>
          <p:nvPr/>
        </p:nvSpPr>
        <p:spPr>
          <a:xfrm>
            <a:off x="5241343" y="5337112"/>
            <a:ext cx="3221844" cy="369332"/>
          </a:xfrm>
          <a:prstGeom prst="rect">
            <a:avLst/>
          </a:prstGeom>
          <a:noFill/>
        </p:spPr>
        <p:txBody>
          <a:bodyPr wrap="none" rtlCol="0">
            <a:spAutoFit/>
          </a:bodyPr>
          <a:lstStyle/>
          <a:p>
            <a:r>
              <a:rPr lang="en-US" dirty="0" smtClean="0">
                <a:solidFill>
                  <a:srgbClr val="FF00FF"/>
                </a:solidFill>
                <a:latin typeface="Times New Roman" panose="02020603050405020304" pitchFamily="18" charset="0"/>
                <a:cs typeface="Times New Roman" panose="02020603050405020304" pitchFamily="18" charset="0"/>
              </a:rPr>
              <a:t>11 kA EE test </a:t>
            </a:r>
            <a:r>
              <a:rPr lang="en-US" dirty="0" err="1" smtClean="0">
                <a:solidFill>
                  <a:srgbClr val="FF00FF"/>
                </a:solidFill>
                <a:latin typeface="Times New Roman" panose="02020603050405020304" pitchFamily="18" charset="0"/>
                <a:cs typeface="Times New Roman" panose="02020603050405020304" pitchFamily="18" charset="0"/>
              </a:rPr>
              <a:t>dI</a:t>
            </a:r>
            <a:r>
              <a:rPr lang="en-US" dirty="0" smtClean="0">
                <a:solidFill>
                  <a:srgbClr val="FF00FF"/>
                </a:solidFill>
                <a:latin typeface="Times New Roman" panose="02020603050405020304" pitchFamily="18" charset="0"/>
                <a:cs typeface="Times New Roman" panose="02020603050405020304" pitchFamily="18" charset="0"/>
              </a:rPr>
              <a:t>/</a:t>
            </a:r>
            <a:r>
              <a:rPr lang="en-US" dirty="0" err="1" smtClean="0">
                <a:solidFill>
                  <a:srgbClr val="FF00FF"/>
                </a:solidFill>
                <a:latin typeface="Times New Roman" panose="02020603050405020304" pitchFamily="18" charset="0"/>
                <a:cs typeface="Times New Roman" panose="02020603050405020304" pitchFamily="18" charset="0"/>
              </a:rPr>
              <a:t>dt</a:t>
            </a:r>
            <a:r>
              <a:rPr lang="en-US" baseline="-25000" dirty="0" err="1" smtClean="0">
                <a:solidFill>
                  <a:srgbClr val="FF00FF"/>
                </a:solidFill>
                <a:latin typeface="Times New Roman" panose="02020603050405020304" pitchFamily="18" charset="0"/>
                <a:cs typeface="Times New Roman" panose="02020603050405020304" pitchFamily="18" charset="0"/>
              </a:rPr>
              <a:t>max</a:t>
            </a:r>
            <a:r>
              <a:rPr lang="en-US" dirty="0" smtClean="0">
                <a:solidFill>
                  <a:srgbClr val="FF00FF"/>
                </a:solidFill>
                <a:latin typeface="Times New Roman" panose="02020603050405020304" pitchFamily="18" charset="0"/>
                <a:cs typeface="Times New Roman" panose="02020603050405020304" pitchFamily="18" charset="0"/>
              </a:rPr>
              <a:t> </a:t>
            </a:r>
            <a:r>
              <a:rPr lang="en-GB" dirty="0">
                <a:solidFill>
                  <a:srgbClr val="FF00FF"/>
                </a:solidFill>
                <a:latin typeface="Times New Roman" panose="02020603050405020304" pitchFamily="18" charset="0"/>
                <a:cs typeface="Times New Roman" panose="02020603050405020304" pitchFamily="18" charset="0"/>
              </a:rPr>
              <a:t>∽ </a:t>
            </a:r>
            <a:r>
              <a:rPr lang="en-GB" dirty="0" smtClean="0">
                <a:solidFill>
                  <a:srgbClr val="FF00FF"/>
                </a:solidFill>
                <a:latin typeface="Times New Roman" panose="02020603050405020304" pitchFamily="18" charset="0"/>
                <a:cs typeface="Times New Roman" panose="02020603050405020304" pitchFamily="18" charset="0"/>
              </a:rPr>
              <a:t>70 kA/s</a:t>
            </a:r>
            <a:endParaRPr lang="en-GB" dirty="0">
              <a:solidFill>
                <a:srgbClr val="FF00FF"/>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5294447" y="5689714"/>
            <a:ext cx="3095784" cy="369332"/>
          </a:xfrm>
          <a:prstGeom prst="rect">
            <a:avLst/>
          </a:prstGeom>
          <a:noFill/>
        </p:spPr>
        <p:txBody>
          <a:bodyPr wrap="none" rtlCol="0">
            <a:spAutoFit/>
          </a:bodyPr>
          <a:lstStyle>
            <a:defPPr>
              <a:defRPr lang="en-US"/>
            </a:defPPr>
            <a:lvl1pPr>
              <a:defRPr>
                <a:solidFill>
                  <a:srgbClr val="FF00FF"/>
                </a:solidFill>
                <a:latin typeface="Times New Roman" panose="02020603050405020304" pitchFamily="18" charset="0"/>
                <a:cs typeface="Times New Roman" panose="02020603050405020304" pitchFamily="18" charset="0"/>
              </a:defRPr>
            </a:lvl1pPr>
          </a:lstStyle>
          <a:p>
            <a:r>
              <a:rPr lang="en-US" dirty="0" smtClean="0">
                <a:solidFill>
                  <a:srgbClr val="000000"/>
                </a:solidFill>
              </a:rPr>
              <a:t>9 kA EE test </a:t>
            </a:r>
            <a:r>
              <a:rPr lang="en-US" dirty="0" err="1" smtClean="0">
                <a:solidFill>
                  <a:srgbClr val="000000"/>
                </a:solidFill>
              </a:rPr>
              <a:t>dI</a:t>
            </a:r>
            <a:r>
              <a:rPr lang="en-US" dirty="0" smtClean="0">
                <a:solidFill>
                  <a:srgbClr val="000000"/>
                </a:solidFill>
              </a:rPr>
              <a:t>/</a:t>
            </a:r>
            <a:r>
              <a:rPr lang="en-US" dirty="0" err="1" smtClean="0">
                <a:solidFill>
                  <a:srgbClr val="000000"/>
                </a:solidFill>
              </a:rPr>
              <a:t>dt</a:t>
            </a:r>
            <a:r>
              <a:rPr lang="en-US" baseline="-25000" dirty="0" err="1" smtClean="0">
                <a:solidFill>
                  <a:srgbClr val="000000"/>
                </a:solidFill>
              </a:rPr>
              <a:t>max</a:t>
            </a:r>
            <a:r>
              <a:rPr lang="en-US" baseline="-25000" dirty="0" smtClean="0">
                <a:solidFill>
                  <a:srgbClr val="000000"/>
                </a:solidFill>
              </a:rPr>
              <a:t> </a:t>
            </a:r>
            <a:r>
              <a:rPr lang="en-GB" dirty="0">
                <a:solidFill>
                  <a:srgbClr val="000000"/>
                </a:solidFill>
              </a:rPr>
              <a:t>∽ 50 kA/s</a:t>
            </a:r>
          </a:p>
        </p:txBody>
      </p:sp>
      <p:sp>
        <p:nvSpPr>
          <p:cNvPr id="15" name="TextBox 14"/>
          <p:cNvSpPr txBox="1"/>
          <p:nvPr/>
        </p:nvSpPr>
        <p:spPr>
          <a:xfrm>
            <a:off x="5292080" y="6034849"/>
            <a:ext cx="3095784" cy="369332"/>
          </a:xfrm>
          <a:prstGeom prst="rect">
            <a:avLst/>
          </a:prstGeom>
          <a:noFill/>
        </p:spPr>
        <p:txBody>
          <a:bodyPr wrap="none" rtlCol="0">
            <a:spAutoFit/>
          </a:bodyPr>
          <a:lstStyle>
            <a:defPPr>
              <a:defRPr lang="en-US"/>
            </a:defPPr>
            <a:lvl1pPr>
              <a:defRPr>
                <a:solidFill>
                  <a:srgbClr val="FF00FF"/>
                </a:solidFill>
                <a:latin typeface="Times New Roman" panose="02020603050405020304" pitchFamily="18" charset="0"/>
                <a:cs typeface="Times New Roman" panose="02020603050405020304" pitchFamily="18" charset="0"/>
              </a:defRPr>
            </a:lvl1pPr>
          </a:lstStyle>
          <a:p>
            <a:r>
              <a:rPr lang="en-US" dirty="0" smtClean="0">
                <a:solidFill>
                  <a:srgbClr val="006600"/>
                </a:solidFill>
              </a:rPr>
              <a:t>7 kA EE test </a:t>
            </a:r>
            <a:r>
              <a:rPr lang="en-US" dirty="0" err="1" smtClean="0">
                <a:solidFill>
                  <a:srgbClr val="006600"/>
                </a:solidFill>
              </a:rPr>
              <a:t>dI</a:t>
            </a:r>
            <a:r>
              <a:rPr lang="en-US" dirty="0" smtClean="0">
                <a:solidFill>
                  <a:srgbClr val="006600"/>
                </a:solidFill>
              </a:rPr>
              <a:t>/</a:t>
            </a:r>
            <a:r>
              <a:rPr lang="en-US" dirty="0" err="1" smtClean="0">
                <a:solidFill>
                  <a:srgbClr val="006600"/>
                </a:solidFill>
              </a:rPr>
              <a:t>dt</a:t>
            </a:r>
            <a:r>
              <a:rPr lang="en-US" baseline="-25000" dirty="0" err="1" smtClean="0">
                <a:solidFill>
                  <a:srgbClr val="006600"/>
                </a:solidFill>
              </a:rPr>
              <a:t>max</a:t>
            </a:r>
            <a:r>
              <a:rPr lang="en-US" baseline="-25000" dirty="0" smtClean="0">
                <a:solidFill>
                  <a:srgbClr val="006600"/>
                </a:solidFill>
              </a:rPr>
              <a:t> </a:t>
            </a:r>
            <a:r>
              <a:rPr lang="en-GB" dirty="0">
                <a:solidFill>
                  <a:srgbClr val="006600"/>
                </a:solidFill>
              </a:rPr>
              <a:t>∽ </a:t>
            </a:r>
            <a:r>
              <a:rPr lang="en-GB" dirty="0" smtClean="0">
                <a:solidFill>
                  <a:srgbClr val="006600"/>
                </a:solidFill>
              </a:rPr>
              <a:t>40 </a:t>
            </a:r>
            <a:r>
              <a:rPr lang="en-GB" dirty="0">
                <a:solidFill>
                  <a:srgbClr val="006600"/>
                </a:solidFill>
              </a:rPr>
              <a:t>kA/s</a:t>
            </a:r>
          </a:p>
        </p:txBody>
      </p:sp>
    </p:spTree>
    <p:extLst>
      <p:ext uri="{BB962C8B-B14F-4D97-AF65-F5344CB8AC3E}">
        <p14:creationId xmlns:p14="http://schemas.microsoft.com/office/powerpoint/2010/main" val="342241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Fast energy extraction tests</a:t>
            </a:r>
            <a:endParaRPr lang="en-GB" dirty="0"/>
          </a:p>
        </p:txBody>
      </p:sp>
      <p:sp>
        <p:nvSpPr>
          <p:cNvPr id="3" name="Content Placeholder 2"/>
          <p:cNvSpPr>
            <a:spLocks noGrp="1"/>
          </p:cNvSpPr>
          <p:nvPr>
            <p:ph idx="1"/>
          </p:nvPr>
        </p:nvSpPr>
        <p:spPr>
          <a:xfrm>
            <a:off x="421207" y="836713"/>
            <a:ext cx="8226854" cy="1512168"/>
          </a:xfrm>
        </p:spPr>
        <p:txBody>
          <a:bodyPr>
            <a:normAutofit lnSpcReduction="10000"/>
          </a:bodyPr>
          <a:lstStyle/>
          <a:p>
            <a:pPr marL="457200">
              <a:buFont typeface="Arial" panose="020B0604020202020204" pitchFamily="34" charset="0"/>
              <a:buChar char="•"/>
            </a:pPr>
            <a:r>
              <a:rPr lang="en-GB" sz="2400" dirty="0"/>
              <a:t>Most of the energy is dissipated in the inner layer, as expected.</a:t>
            </a:r>
          </a:p>
          <a:p>
            <a:pPr marL="457200">
              <a:buFont typeface="Arial" panose="020B0604020202020204" pitchFamily="34" charset="0"/>
              <a:buChar char="•"/>
            </a:pPr>
            <a:r>
              <a:rPr lang="en-GB" sz="2400" dirty="0"/>
              <a:t>The differences in conductor resistivity for the two coils is visible in the experimental data</a:t>
            </a:r>
          </a:p>
          <a:p>
            <a:endParaRPr lang="en-GB" sz="24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27</a:t>
            </a:fld>
            <a:endParaRPr lang="en-GB">
              <a:solidFill>
                <a:srgbClr val="0C377B"/>
              </a:solidFill>
            </a:endParaRPr>
          </a:p>
        </p:txBody>
      </p:sp>
      <p:pic>
        <p:nvPicPr>
          <p:cNvPr id="5" name="Content Placeholder 4"/>
          <p:cNvPicPr>
            <a:picLocks noChangeAspect="1"/>
          </p:cNvPicPr>
          <p:nvPr/>
        </p:nvPicPr>
        <p:blipFill>
          <a:blip r:embed="rId2"/>
          <a:stretch>
            <a:fillRect/>
          </a:stretch>
        </p:blipFill>
        <p:spPr>
          <a:xfrm>
            <a:off x="421207" y="2714631"/>
            <a:ext cx="4176464" cy="3594689"/>
          </a:xfrm>
          <a:prstGeom prst="rect">
            <a:avLst/>
          </a:prstGeom>
        </p:spPr>
      </p:pic>
      <p:pic>
        <p:nvPicPr>
          <p:cNvPr id="7" name="Picture 6"/>
          <p:cNvPicPr>
            <a:picLocks noChangeAspect="1"/>
          </p:cNvPicPr>
          <p:nvPr/>
        </p:nvPicPr>
        <p:blipFill>
          <a:blip r:embed="rId3"/>
          <a:stretch>
            <a:fillRect/>
          </a:stretch>
        </p:blipFill>
        <p:spPr>
          <a:xfrm>
            <a:off x="4819887" y="2996952"/>
            <a:ext cx="4224789" cy="3212146"/>
          </a:xfrm>
          <a:prstGeom prst="rect">
            <a:avLst/>
          </a:prstGeom>
        </p:spPr>
      </p:pic>
      <p:sp>
        <p:nvSpPr>
          <p:cNvPr id="8" name="Rectangle 7"/>
          <p:cNvSpPr/>
          <p:nvPr/>
        </p:nvSpPr>
        <p:spPr>
          <a:xfrm>
            <a:off x="4892208" y="2350621"/>
            <a:ext cx="3352200" cy="646331"/>
          </a:xfrm>
          <a:prstGeom prst="rect">
            <a:avLst/>
          </a:prstGeom>
        </p:spPr>
        <p:txBody>
          <a:bodyPr wrap="none">
            <a:spAutoFit/>
          </a:bodyPr>
          <a:lstStyle/>
          <a:p>
            <a:pPr marL="457200"/>
            <a:r>
              <a:rPr lang="en-US" dirty="0" smtClean="0">
                <a:latin typeface="Times New Roman" panose="02020603050405020304" pitchFamily="18" charset="0"/>
                <a:cs typeface="Times New Roman" panose="02020603050405020304" pitchFamily="18" charset="0"/>
              </a:rPr>
              <a:t>Normalized power dissipated</a:t>
            </a:r>
          </a:p>
          <a:p>
            <a:pPr marL="457200" algn="ctr"/>
            <a:r>
              <a:rPr lang="en-US" dirty="0" smtClean="0">
                <a:latin typeface="Times New Roman" panose="02020603050405020304" pitchFamily="18" charset="0"/>
                <a:cs typeface="Times New Roman" panose="02020603050405020304" pitchFamily="18" charset="0"/>
              </a:rPr>
              <a:t>MBHSP102</a:t>
            </a:r>
            <a:endParaRPr lang="en-GB" dirty="0">
              <a:latin typeface="Times New Roman" panose="02020603050405020304" pitchFamily="18" charset="0"/>
              <a:cs typeface="Times New Roman" panose="02020603050405020304" pitchFamily="18" charset="0"/>
            </a:endParaRPr>
          </a:p>
        </p:txBody>
      </p:sp>
      <p:sp>
        <p:nvSpPr>
          <p:cNvPr id="9" name="Rectangle 8"/>
          <p:cNvSpPr/>
          <p:nvPr/>
        </p:nvSpPr>
        <p:spPr>
          <a:xfrm>
            <a:off x="421207" y="5974941"/>
            <a:ext cx="1568827" cy="307777"/>
          </a:xfrm>
          <a:prstGeom prst="rect">
            <a:avLst/>
          </a:prstGeom>
        </p:spPr>
        <p:txBody>
          <a:bodyPr wrap="none">
            <a:spAutoFit/>
          </a:bodyPr>
          <a:lstStyle/>
          <a:p>
            <a:r>
              <a:rPr lang="en-US" sz="1400" dirty="0" smtClean="0">
                <a:solidFill>
                  <a:srgbClr val="00B050"/>
                </a:solidFill>
                <a:latin typeface="Times New Roman" panose="02020603050405020304" pitchFamily="18" charset="0"/>
                <a:cs typeface="Times New Roman" panose="02020603050405020304" pitchFamily="18" charset="0"/>
              </a:rPr>
              <a:t>[Gerard Willering] </a:t>
            </a: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77532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b="1" dirty="0">
                <a:solidFill>
                  <a:srgbClr val="0C377B"/>
                </a:solidFill>
              </a:rPr>
              <a:t>Hot spot </a:t>
            </a:r>
            <a:r>
              <a:rPr lang="en-GB" sz="3200" b="1"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28</a:t>
            </a:fld>
            <a:endParaRPr>
              <a:solidFill>
                <a:srgbClr val="0C377B"/>
              </a:solidFill>
            </a:endParaRPr>
          </a:p>
        </p:txBody>
      </p:sp>
    </p:spTree>
    <p:extLst>
      <p:ext uri="{BB962C8B-B14F-4D97-AF65-F5344CB8AC3E}">
        <p14:creationId xmlns:p14="http://schemas.microsoft.com/office/powerpoint/2010/main" val="2898308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Hot spot temperature</a:t>
            </a:r>
            <a:endParaRPr lang="en-GB" dirty="0"/>
          </a:p>
        </p:txBody>
      </p:sp>
      <p:sp>
        <p:nvSpPr>
          <p:cNvPr id="3" name="Content Placeholder 2"/>
          <p:cNvSpPr>
            <a:spLocks noGrp="1"/>
          </p:cNvSpPr>
          <p:nvPr>
            <p:ph idx="1"/>
          </p:nvPr>
        </p:nvSpPr>
        <p:spPr>
          <a:xfrm>
            <a:off x="85872" y="836713"/>
            <a:ext cx="3380502" cy="1728192"/>
          </a:xfrm>
        </p:spPr>
        <p:txBody>
          <a:bodyPr>
            <a:normAutofit/>
          </a:bodyPr>
          <a:lstStyle/>
          <a:p>
            <a:r>
              <a:rPr lang="en-US" sz="2000" dirty="0" smtClean="0"/>
              <a:t>An estimate of the maximum hot spot temperature for a given quench load can be computed as:</a:t>
            </a:r>
            <a:endParaRPr lang="en-GB" sz="20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29</a:t>
            </a:fld>
            <a:endParaRPr lang="en-GB">
              <a:solidFill>
                <a:srgbClr val="0C377B"/>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494142836"/>
              </p:ext>
            </p:extLst>
          </p:nvPr>
        </p:nvGraphicFramePr>
        <p:xfrm>
          <a:off x="69239" y="2750090"/>
          <a:ext cx="3539470" cy="864096"/>
        </p:xfrm>
        <a:graphic>
          <a:graphicData uri="http://schemas.openxmlformats.org/presentationml/2006/ole">
            <mc:AlternateContent xmlns:mc="http://schemas.openxmlformats.org/markup-compatibility/2006">
              <mc:Choice xmlns:v="urn:schemas-microsoft-com:vml" Requires="v">
                <p:oleObj spid="_x0000_s2224" name="Equation" r:id="rId3" imgW="2070100" imgH="495300" progId="Equation.3">
                  <p:embed/>
                </p:oleObj>
              </mc:Choice>
              <mc:Fallback>
                <p:oleObj name="Equation" r:id="rId3" imgW="2070100" imgH="495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39" y="2750090"/>
                        <a:ext cx="3539470" cy="864096"/>
                      </a:xfrm>
                      <a:prstGeom prst="rect">
                        <a:avLst/>
                      </a:prstGeom>
                      <a:solidFill>
                        <a:schemeClr val="bg1"/>
                      </a:solidFill>
                    </p:spPr>
                  </p:pic>
                </p:oleObj>
              </mc:Fallback>
            </mc:AlternateContent>
          </a:graphicData>
        </a:graphic>
      </p:graphicFrame>
      <p:pic>
        <p:nvPicPr>
          <p:cNvPr id="10" name="Picture 9"/>
          <p:cNvPicPr>
            <a:picLocks noChangeAspect="1"/>
          </p:cNvPicPr>
          <p:nvPr/>
        </p:nvPicPr>
        <p:blipFill>
          <a:blip r:embed="rId5"/>
          <a:stretch>
            <a:fillRect/>
          </a:stretch>
        </p:blipFill>
        <p:spPr>
          <a:xfrm>
            <a:off x="3466374" y="1021898"/>
            <a:ext cx="5432007" cy="5005250"/>
          </a:xfrm>
          <a:prstGeom prst="rect">
            <a:avLst/>
          </a:prstGeom>
        </p:spPr>
      </p:pic>
      <p:sp>
        <p:nvSpPr>
          <p:cNvPr id="11" name="Content Placeholder 2"/>
          <p:cNvSpPr txBox="1">
            <a:spLocks/>
          </p:cNvSpPr>
          <p:nvPr/>
        </p:nvSpPr>
        <p:spPr>
          <a:xfrm>
            <a:off x="69239" y="3847776"/>
            <a:ext cx="3542422" cy="1913946"/>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smtClean="0"/>
              <a:t>As in MBHDP101 one coil has a lower RRR (coil 106, RRR = 66), large imbalance in terms of voltage and hot spot temperature are found.</a:t>
            </a:r>
            <a:endParaRPr lang="en-GB" sz="2000" dirty="0"/>
          </a:p>
        </p:txBody>
      </p:sp>
      <p:sp>
        <p:nvSpPr>
          <p:cNvPr id="5" name="TextBox 4"/>
          <p:cNvSpPr txBox="1"/>
          <p:nvPr/>
        </p:nvSpPr>
        <p:spPr>
          <a:xfrm>
            <a:off x="6588224" y="3614186"/>
            <a:ext cx="2028761" cy="369332"/>
          </a:xfrm>
          <a:prstGeom prst="rect">
            <a:avLst/>
          </a:prstGeom>
          <a:noFill/>
        </p:spPr>
        <p:txBody>
          <a:bodyPr wrap="none" rtlCol="0">
            <a:spAutoFit/>
          </a:bodyPr>
          <a:lstStyle/>
          <a:p>
            <a:r>
              <a:rPr lang="en-US" dirty="0" smtClean="0">
                <a:solidFill>
                  <a:srgbClr val="000000"/>
                </a:solidFill>
                <a:latin typeface="Times New Roman" panose="02020603050405020304" pitchFamily="18" charset="0"/>
                <a:cs typeface="Times New Roman" panose="02020603050405020304" pitchFamily="18" charset="0"/>
              </a:rPr>
              <a:t>Analytical B = 12 T</a:t>
            </a:r>
            <a:endParaRPr lang="en-GB"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4596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3</a:t>
            </a:fld>
            <a:endParaRPr>
              <a:solidFill>
                <a:srgbClr val="0C377B"/>
              </a:solidFill>
            </a:endParaRPr>
          </a:p>
        </p:txBody>
      </p:sp>
    </p:spTree>
    <p:extLst>
      <p:ext uri="{BB962C8B-B14F-4D97-AF65-F5344CB8AC3E}">
        <p14:creationId xmlns:p14="http://schemas.microsoft.com/office/powerpoint/2010/main" val="3144549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Hot spot temperature – MBHDP101</a:t>
            </a:r>
            <a:endParaRPr lang="en-GB" dirty="0"/>
          </a:p>
        </p:txBody>
      </p:sp>
      <p:sp>
        <p:nvSpPr>
          <p:cNvPr id="3" name="Content Placeholder 2"/>
          <p:cNvSpPr>
            <a:spLocks noGrp="1"/>
          </p:cNvSpPr>
          <p:nvPr>
            <p:ph idx="1"/>
          </p:nvPr>
        </p:nvSpPr>
        <p:spPr>
          <a:xfrm>
            <a:off x="19261" y="787898"/>
            <a:ext cx="3997239" cy="5693335"/>
          </a:xfrm>
        </p:spPr>
        <p:txBody>
          <a:bodyPr>
            <a:normAutofit/>
          </a:bodyPr>
          <a:lstStyle/>
          <a:p>
            <a:r>
              <a:rPr lang="en-US" sz="2000" dirty="0" smtClean="0"/>
              <a:t>Three family of quenches to be studied:</a:t>
            </a:r>
          </a:p>
          <a:p>
            <a:pPr lvl="1"/>
            <a:r>
              <a:rPr lang="en-US" sz="1600" dirty="0" smtClean="0">
                <a:solidFill>
                  <a:srgbClr val="00B050"/>
                </a:solidFill>
              </a:rPr>
              <a:t>Training quenches</a:t>
            </a:r>
            <a:r>
              <a:rPr lang="en-US" sz="1600" dirty="0" smtClean="0"/>
              <a:t>, with standard protection settings:</a:t>
            </a:r>
          </a:p>
          <a:p>
            <a:pPr lvl="2"/>
            <a:r>
              <a:rPr lang="en-US" sz="1400" dirty="0" smtClean="0"/>
              <a:t>60 m</a:t>
            </a:r>
            <a:r>
              <a:rPr lang="el-GR" sz="1400" dirty="0" smtClean="0">
                <a:latin typeface="Gabriola" panose="04040605051002020D02" pitchFamily="82" charset="0"/>
              </a:rPr>
              <a:t>Ω</a:t>
            </a:r>
            <a:r>
              <a:rPr lang="en-US" sz="1400" dirty="0" smtClean="0">
                <a:latin typeface="Gabriola" panose="04040605051002020D02" pitchFamily="82" charset="0"/>
              </a:rPr>
              <a:t> </a:t>
            </a:r>
            <a:r>
              <a:rPr lang="en-US" sz="1400" dirty="0" smtClean="0"/>
              <a:t>dump resistor + all heaters fired upon quench detection. </a:t>
            </a:r>
          </a:p>
          <a:p>
            <a:pPr lvl="1"/>
            <a:r>
              <a:rPr lang="en-US" sz="1600" dirty="0" smtClean="0">
                <a:solidFill>
                  <a:srgbClr val="000000"/>
                </a:solidFill>
              </a:rPr>
              <a:t>Quench Integral studies (QI)</a:t>
            </a:r>
            <a:r>
              <a:rPr lang="en-US" sz="1600" dirty="0" smtClean="0"/>
              <a:t>, quench heater provoked quench in absence of dump resistor.</a:t>
            </a:r>
          </a:p>
          <a:p>
            <a:pPr lvl="1"/>
            <a:r>
              <a:rPr lang="en-US" sz="1600" dirty="0" smtClean="0">
                <a:solidFill>
                  <a:srgbClr val="FF0000"/>
                </a:solidFill>
              </a:rPr>
              <a:t>High MIITs studies</a:t>
            </a:r>
            <a:r>
              <a:rPr lang="en-US" sz="1600" dirty="0" smtClean="0"/>
              <a:t>, training quenches with standard protection settings delayed to achieve a given MIITs target for a quench starting in the pole turn of coil 106:</a:t>
            </a:r>
          </a:p>
          <a:p>
            <a:pPr lvl="1"/>
            <a:endParaRPr lang="en-US" sz="1600" dirty="0"/>
          </a:p>
          <a:p>
            <a:pPr lvl="1"/>
            <a:endParaRPr lang="en-US" sz="1600" dirty="0" smtClean="0"/>
          </a:p>
          <a:p>
            <a:pPr lvl="1"/>
            <a:endParaRPr lang="en-US" sz="1600" dirty="0"/>
          </a:p>
          <a:p>
            <a:pPr lvl="1"/>
            <a:endParaRPr lang="en-US" sz="1600" dirty="0" smtClean="0"/>
          </a:p>
          <a:p>
            <a:pPr marL="448056" lvl="1" indent="0">
              <a:buNone/>
            </a:pPr>
            <a:r>
              <a:rPr lang="en-US" sz="1600" dirty="0"/>
              <a:t>	</a:t>
            </a:r>
            <a:endParaRPr lang="en-US" sz="1400" dirty="0" smtClean="0"/>
          </a:p>
          <a:p>
            <a:pPr lvl="1"/>
            <a:endParaRPr lang="en-US" sz="1600" dirty="0" smtClean="0"/>
          </a:p>
          <a:p>
            <a:pPr lvl="1"/>
            <a:endParaRPr lang="en-GB" sz="18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30</a:t>
            </a:fld>
            <a:endParaRPr lang="en-GB">
              <a:solidFill>
                <a:srgbClr val="0C377B"/>
              </a:solidFill>
            </a:endParaRPr>
          </a:p>
        </p:txBody>
      </p:sp>
      <p:pic>
        <p:nvPicPr>
          <p:cNvPr id="5" name="Picture 4"/>
          <p:cNvPicPr>
            <a:picLocks noChangeAspect="1"/>
          </p:cNvPicPr>
          <p:nvPr/>
        </p:nvPicPr>
        <p:blipFill>
          <a:blip r:embed="rId2"/>
          <a:stretch>
            <a:fillRect/>
          </a:stretch>
        </p:blipFill>
        <p:spPr>
          <a:xfrm>
            <a:off x="3987741" y="980728"/>
            <a:ext cx="5127241" cy="4956849"/>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731237444"/>
              </p:ext>
            </p:extLst>
          </p:nvPr>
        </p:nvGraphicFramePr>
        <p:xfrm>
          <a:off x="1115616" y="4536184"/>
          <a:ext cx="2592289" cy="914400"/>
        </p:xfrm>
        <a:graphic>
          <a:graphicData uri="http://schemas.openxmlformats.org/drawingml/2006/table">
            <a:tbl>
              <a:tblPr/>
              <a:tblGrid>
                <a:gridCol w="613967">
                  <a:extLst>
                    <a:ext uri="{9D8B030D-6E8A-4147-A177-3AD203B41FA5}">
                      <a16:colId xmlns:a16="http://schemas.microsoft.com/office/drawing/2014/main" val="1602655212"/>
                    </a:ext>
                  </a:extLst>
                </a:gridCol>
                <a:gridCol w="690713">
                  <a:extLst>
                    <a:ext uri="{9D8B030D-6E8A-4147-A177-3AD203B41FA5}">
                      <a16:colId xmlns:a16="http://schemas.microsoft.com/office/drawing/2014/main" val="1262019483"/>
                    </a:ext>
                  </a:extLst>
                </a:gridCol>
                <a:gridCol w="1287609">
                  <a:extLst>
                    <a:ext uri="{9D8B030D-6E8A-4147-A177-3AD203B41FA5}">
                      <a16:colId xmlns:a16="http://schemas.microsoft.com/office/drawing/2014/main" val="1551358137"/>
                    </a:ext>
                  </a:extLst>
                </a:gridCol>
              </a:tblGrid>
              <a:tr h="192941">
                <a:tc>
                  <a:txBody>
                    <a:bodyPr/>
                    <a:lstStyle/>
                    <a:p>
                      <a:pPr algn="ctr" fontAlgn="b"/>
                      <a:r>
                        <a:rPr lang="en-GB" sz="1200" b="0" i="0" u="none" strike="noStrike" dirty="0" smtClean="0">
                          <a:effectLst/>
                          <a:latin typeface="Times New Roman" panose="02020603050405020304" pitchFamily="18" charset="0"/>
                        </a:rPr>
                        <a:t>MIITs</a:t>
                      </a:r>
                    </a:p>
                    <a:p>
                      <a:pPr algn="ctr" fontAlgn="b"/>
                      <a:r>
                        <a:rPr lang="en-GB" sz="1200" b="0" i="0" u="none" strike="noStrike" dirty="0" smtClean="0">
                          <a:effectLst/>
                          <a:latin typeface="Times New Roman" panose="02020603050405020304" pitchFamily="18" charset="0"/>
                        </a:rPr>
                        <a:t>MA</a:t>
                      </a:r>
                      <a:r>
                        <a:rPr lang="en-GB" sz="1200" b="0" i="0" u="none" strike="noStrike" baseline="30000" dirty="0" smtClean="0">
                          <a:effectLst/>
                          <a:latin typeface="Times New Roman" panose="02020603050405020304" pitchFamily="18" charset="0"/>
                        </a:rPr>
                        <a:t>2</a:t>
                      </a:r>
                      <a:r>
                        <a:rPr lang="en-GB" sz="1200" b="0" i="0" u="none" strike="noStrike" dirty="0" smtClean="0">
                          <a:effectLst/>
                          <a:latin typeface="Times New Roman" panose="02020603050405020304" pitchFamily="18" charset="0"/>
                        </a:rPr>
                        <a:t>s</a:t>
                      </a:r>
                      <a:endParaRPr lang="en-GB" sz="12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err="1">
                          <a:effectLst/>
                          <a:latin typeface="Times New Roman" panose="02020603050405020304" pitchFamily="18" charset="0"/>
                        </a:rPr>
                        <a:t>T</a:t>
                      </a:r>
                      <a:r>
                        <a:rPr lang="en-GB" sz="1200" b="0" i="0" u="none" strike="noStrike" baseline="-25000" dirty="0" err="1">
                          <a:effectLst/>
                          <a:latin typeface="Times New Roman" panose="02020603050405020304" pitchFamily="18" charset="0"/>
                        </a:rPr>
                        <a:t>max</a:t>
                      </a:r>
                      <a:r>
                        <a:rPr lang="en-GB" sz="1200" b="0" i="0" u="none" strike="noStrike" dirty="0">
                          <a:effectLst/>
                          <a:latin typeface="Times New Roman" panose="02020603050405020304" pitchFamily="18" charset="0"/>
                        </a:rPr>
                        <a:t> </a:t>
                      </a:r>
                      <a:r>
                        <a:rPr lang="en-GB" sz="1200" b="0" i="0" u="none" strike="noStrike" dirty="0" smtClean="0">
                          <a:effectLst/>
                          <a:latin typeface="Times New Roman" panose="02020603050405020304" pitchFamily="18" charset="0"/>
                        </a:rPr>
                        <a:t>(K)</a:t>
                      </a:r>
                    </a:p>
                    <a:p>
                      <a:pPr algn="ctr" fontAlgn="b"/>
                      <a:r>
                        <a:rPr lang="en-GB" sz="1200" b="0" i="0" u="none" strike="noStrike" dirty="0" smtClean="0">
                          <a:effectLst/>
                          <a:latin typeface="Times New Roman" panose="02020603050405020304" pitchFamily="18" charset="0"/>
                        </a:rPr>
                        <a:t>(</a:t>
                      </a:r>
                      <a:r>
                        <a:rPr lang="en-GB" sz="1200" b="0" i="0" u="none" strike="noStrike" dirty="0">
                          <a:effectLst/>
                          <a:latin typeface="Times New Roman" panose="02020603050405020304" pitchFamily="18" charset="0"/>
                        </a:rPr>
                        <a:t>coil 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0" i="0" u="none" strike="noStrike" dirty="0" err="1" smtClean="0">
                          <a:effectLst/>
                          <a:latin typeface="Times New Roman" panose="02020603050405020304" pitchFamily="18" charset="0"/>
                        </a:rPr>
                        <a:t>T</a:t>
                      </a:r>
                      <a:r>
                        <a:rPr lang="en-GB" sz="1200" b="0" i="0" u="none" strike="noStrike" baseline="-25000" dirty="0" err="1" smtClean="0">
                          <a:effectLst/>
                          <a:latin typeface="Times New Roman" panose="02020603050405020304" pitchFamily="18" charset="0"/>
                        </a:rPr>
                        <a:t>max</a:t>
                      </a:r>
                      <a:r>
                        <a:rPr lang="en-GB" sz="1200" b="0" i="0" u="none" strike="noStrike" dirty="0" smtClean="0">
                          <a:effectLst/>
                          <a:latin typeface="Times New Roman" panose="02020603050405020304" pitchFamily="18" charset="0"/>
                        </a:rPr>
                        <a:t> (K)</a:t>
                      </a:r>
                    </a:p>
                    <a:p>
                      <a:pPr algn="ctr" fontAlgn="b"/>
                      <a:r>
                        <a:rPr lang="en-GB" sz="1200" b="0" i="0" u="none" strike="noStrike" dirty="0" smtClean="0">
                          <a:effectLst/>
                          <a:latin typeface="Times New Roman" panose="02020603050405020304" pitchFamily="18" charset="0"/>
                        </a:rPr>
                        <a:t>(</a:t>
                      </a:r>
                      <a:r>
                        <a:rPr lang="en-GB" sz="1200" b="0" i="0" u="none" strike="noStrike" dirty="0">
                          <a:effectLst/>
                          <a:latin typeface="Times New Roman" panose="02020603050405020304" pitchFamily="18" charset="0"/>
                        </a:rPr>
                        <a:t>coils 108,109, 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39016"/>
                  </a:ext>
                </a:extLst>
              </a:tr>
              <a:tr h="96470">
                <a:tc>
                  <a:txBody>
                    <a:bodyPr/>
                    <a:lstStyle/>
                    <a:p>
                      <a:pPr algn="ctr" fontAlgn="b"/>
                      <a:r>
                        <a:rPr lang="en-GB" sz="1200" b="0" i="0" u="none" strike="noStrike">
                          <a:effectLst/>
                          <a:latin typeface="Times New Roman" panose="02020603050405020304" pitchFamily="18" charset="0"/>
                        </a:rPr>
                        <a:t>15.08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effectLst/>
                          <a:latin typeface="Times New Roman" panose="02020603050405020304" pitchFamily="18" charset="0"/>
                        </a:rPr>
                        <a:t>320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effectLst/>
                          <a:latin typeface="Times New Roman" panose="02020603050405020304" pitchFamily="18" charset="0"/>
                        </a:rPr>
                        <a:t>275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425890"/>
                  </a:ext>
                </a:extLst>
              </a:tr>
              <a:tr h="96470">
                <a:tc>
                  <a:txBody>
                    <a:bodyPr/>
                    <a:lstStyle/>
                    <a:p>
                      <a:pPr algn="ctr" fontAlgn="b"/>
                      <a:r>
                        <a:rPr lang="en-GB" sz="1200" b="0" i="0" u="none" strike="noStrike">
                          <a:effectLst/>
                          <a:latin typeface="Times New Roman" panose="02020603050405020304" pitchFamily="18" charset="0"/>
                        </a:rPr>
                        <a:t>16.02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effectLst/>
                          <a:latin typeface="Times New Roman" panose="02020603050405020304" pitchFamily="18" charset="0"/>
                        </a:rPr>
                        <a:t>360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a:effectLst/>
                          <a:latin typeface="Times New Roman" panose="02020603050405020304" pitchFamily="18" charset="0"/>
                        </a:rPr>
                        <a:t>310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3600138"/>
                  </a:ext>
                </a:extLst>
              </a:tr>
              <a:tr h="96470">
                <a:tc>
                  <a:txBody>
                    <a:bodyPr/>
                    <a:lstStyle/>
                    <a:p>
                      <a:pPr algn="ctr" fontAlgn="b"/>
                      <a:r>
                        <a:rPr lang="en-GB" sz="1200" b="0" i="0" u="none" strike="noStrike" dirty="0">
                          <a:effectLst/>
                          <a:latin typeface="Times New Roman" panose="02020603050405020304" pitchFamily="18" charset="0"/>
                        </a:rPr>
                        <a:t>16.88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effectLst/>
                          <a:latin typeface="Times New Roman" panose="02020603050405020304" pitchFamily="18" charset="0"/>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effectLst/>
                          <a:latin typeface="Times New Roman" panose="02020603050405020304" pitchFamily="18" charset="0"/>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1883548"/>
                  </a:ext>
                </a:extLst>
              </a:tr>
            </a:tbl>
          </a:graphicData>
        </a:graphic>
      </p:graphicFrame>
      <p:sp>
        <p:nvSpPr>
          <p:cNvPr id="8" name="TextBox 7"/>
          <p:cNvSpPr txBox="1"/>
          <p:nvPr/>
        </p:nvSpPr>
        <p:spPr>
          <a:xfrm>
            <a:off x="8014196" y="1820982"/>
            <a:ext cx="874407" cy="276999"/>
          </a:xfrm>
          <a:prstGeom prst="rect">
            <a:avLst/>
          </a:prstGeom>
          <a:noFill/>
        </p:spPr>
        <p:txBody>
          <a:bodyPr wrap="none" rtlCol="0">
            <a:spAutoFit/>
          </a:bodyPr>
          <a:lstStyle/>
          <a:p>
            <a:r>
              <a:rPr lang="en-US" sz="1200" dirty="0" smtClean="0">
                <a:solidFill>
                  <a:srgbClr val="FF0000"/>
                </a:solidFill>
                <a:latin typeface="Times New Roman" panose="02020603050405020304" pitchFamily="18" charset="0"/>
                <a:cs typeface="Times New Roman" panose="02020603050405020304" pitchFamily="18" charset="0"/>
              </a:rPr>
              <a:t>14.8 MIITs</a:t>
            </a:r>
            <a:endParaRPr lang="en-GB" sz="1200" dirty="0">
              <a:solidFill>
                <a:srgbClr val="FF0000"/>
              </a:solidFill>
              <a:latin typeface="Times New Roman" panose="02020603050405020304" pitchFamily="18" charset="0"/>
              <a:cs typeface="Times New Roman" panose="02020603050405020304" pitchFamily="18" charset="0"/>
            </a:endParaRPr>
          </a:p>
        </p:txBody>
      </p:sp>
      <p:cxnSp>
        <p:nvCxnSpPr>
          <p:cNvPr id="10" name="Straight Arrow Connector 9"/>
          <p:cNvCxnSpPr>
            <a:stCxn id="8" idx="2"/>
          </p:cNvCxnSpPr>
          <p:nvPr/>
        </p:nvCxnSpPr>
        <p:spPr>
          <a:xfrm flipH="1">
            <a:off x="8446318" y="2097981"/>
            <a:ext cx="5082" cy="131862"/>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H="1">
            <a:off x="7294190" y="3261143"/>
            <a:ext cx="504056"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flipV="1">
            <a:off x="8302302" y="2397047"/>
            <a:ext cx="144016" cy="72008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7721082" y="3091781"/>
            <a:ext cx="1150828" cy="276999"/>
          </a:xfrm>
          <a:prstGeom prst="rect">
            <a:avLst/>
          </a:prstGeom>
          <a:noFill/>
        </p:spPr>
        <p:txBody>
          <a:bodyPr wrap="none" rtlCol="0">
            <a:spAutoFit/>
          </a:bodyPr>
          <a:lstStyle/>
          <a:p>
            <a:r>
              <a:rPr lang="en-US" sz="1200" dirty="0" smtClean="0">
                <a:solidFill>
                  <a:srgbClr val="00B050"/>
                </a:solidFill>
                <a:latin typeface="Times New Roman" panose="02020603050405020304" pitchFamily="18" charset="0"/>
                <a:cs typeface="Times New Roman" panose="02020603050405020304" pitchFamily="18" charset="0"/>
              </a:rPr>
              <a:t>11 - 12.5 MIITs</a:t>
            </a:r>
            <a:endParaRPr lang="en-GB" sz="1200" dirty="0">
              <a:solidFill>
                <a:srgbClr val="00B050"/>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6639267" y="1682483"/>
            <a:ext cx="868699" cy="276999"/>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11.6 MIITs</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4811711" y="2320693"/>
            <a:ext cx="868699" cy="276999"/>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11.2 MIITs</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103204" y="5459639"/>
            <a:ext cx="4242168" cy="830997"/>
          </a:xfrm>
          <a:prstGeom prst="rect">
            <a:avLst/>
          </a:prstGeom>
        </p:spPr>
        <p:txBody>
          <a:bodyPr wrap="square">
            <a:spAutoFit/>
          </a:bodyPr>
          <a:lstStyle/>
          <a:p>
            <a:pPr marL="448056" lvl="1" indent="0">
              <a:buNone/>
            </a:pPr>
            <a:r>
              <a:rPr lang="en-US" sz="1600" dirty="0">
                <a:latin typeface="Times New Roman" panose="02020603050405020304" pitchFamily="18" charset="0"/>
                <a:cs typeface="Times New Roman" panose="02020603050405020304" pitchFamily="18" charset="0"/>
              </a:rPr>
              <a:t>Unfortunately, quench started in </a:t>
            </a:r>
            <a:r>
              <a:rPr lang="en-US" sz="1600" dirty="0" smtClean="0">
                <a:latin typeface="Times New Roman" panose="02020603050405020304" pitchFamily="18" charset="0"/>
                <a:cs typeface="Times New Roman" panose="02020603050405020304" pitchFamily="18" charset="0"/>
              </a:rPr>
              <a:t>the low field region of coils 109/111 so the target temperature was not reached.</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70200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31</a:t>
            </a:fld>
            <a:endParaRPr lang="en-GB">
              <a:solidFill>
                <a:srgbClr val="0C377B"/>
              </a:solidFill>
            </a:endParaRPr>
          </a:p>
        </p:txBody>
      </p:sp>
      <p:sp>
        <p:nvSpPr>
          <p:cNvPr id="57" name="TextBox 56"/>
          <p:cNvSpPr txBox="1"/>
          <p:nvPr/>
        </p:nvSpPr>
        <p:spPr>
          <a:xfrm>
            <a:off x="7768583" y="6174481"/>
            <a:ext cx="954365" cy="461665"/>
          </a:xfrm>
          <a:prstGeom prst="rect">
            <a:avLst/>
          </a:prstGeom>
          <a:solidFill>
            <a:schemeClr val="bg1"/>
          </a:solidFill>
        </p:spPr>
        <p:txBody>
          <a:bodyPr wrap="none" rtlCol="0">
            <a:spAutoFit/>
          </a:bodyPr>
          <a:lstStyle/>
          <a:p>
            <a:pPr algn="ctr"/>
            <a:r>
              <a:rPr lang="en-US" sz="1200" dirty="0" smtClean="0">
                <a:solidFill>
                  <a:srgbClr val="000000"/>
                </a:solidFill>
                <a:latin typeface="Times New Roman" panose="02020603050405020304" pitchFamily="18" charset="0"/>
                <a:cs typeface="Times New Roman" panose="02020603050405020304" pitchFamily="18" charset="0"/>
              </a:rPr>
              <a:t>Outer layer, </a:t>
            </a:r>
          </a:p>
          <a:p>
            <a:pPr algn="ctr"/>
            <a:r>
              <a:rPr lang="en-US" sz="1200" dirty="0" smtClean="0">
                <a:solidFill>
                  <a:srgbClr val="000000"/>
                </a:solidFill>
                <a:latin typeface="Times New Roman" panose="02020603050405020304" pitchFamily="18" charset="0"/>
                <a:cs typeface="Times New Roman" panose="02020603050405020304" pitchFamily="18" charset="0"/>
              </a:rPr>
              <a:t>Block 5</a:t>
            </a:r>
            <a:endParaRPr lang="en-GB" sz="1200" dirty="0">
              <a:solidFill>
                <a:srgbClr val="000000"/>
              </a:solidFill>
              <a:latin typeface="Times New Roman" panose="02020603050405020304" pitchFamily="18" charset="0"/>
              <a:cs typeface="Times New Roman" panose="02020603050405020304" pitchFamily="18" charset="0"/>
            </a:endParaRPr>
          </a:p>
        </p:txBody>
      </p:sp>
      <p:pic>
        <p:nvPicPr>
          <p:cNvPr id="31" name="Picture 30"/>
          <p:cNvPicPr>
            <a:picLocks noChangeAspect="1"/>
          </p:cNvPicPr>
          <p:nvPr/>
        </p:nvPicPr>
        <p:blipFill>
          <a:blip r:embed="rId2"/>
          <a:stretch>
            <a:fillRect/>
          </a:stretch>
        </p:blipFill>
        <p:spPr>
          <a:xfrm>
            <a:off x="4857354" y="2902505"/>
            <a:ext cx="4253121" cy="3142800"/>
          </a:xfrm>
          <a:prstGeom prst="rect">
            <a:avLst/>
          </a:prstGeom>
        </p:spPr>
      </p:pic>
      <p:sp>
        <p:nvSpPr>
          <p:cNvPr id="2" name="Title 1"/>
          <p:cNvSpPr>
            <a:spLocks noGrp="1"/>
          </p:cNvSpPr>
          <p:nvPr>
            <p:ph type="title"/>
          </p:nvPr>
        </p:nvSpPr>
        <p:spPr/>
        <p:txBody>
          <a:bodyPr>
            <a:normAutofit fontScale="90000"/>
          </a:bodyPr>
          <a:lstStyle/>
          <a:p>
            <a:r>
              <a:rPr lang="en-US" dirty="0" smtClean="0"/>
              <a:t>5. Hot spot temperature – QI studies</a:t>
            </a:r>
            <a:endParaRPr lang="en-GB" dirty="0"/>
          </a:p>
        </p:txBody>
      </p:sp>
      <p:sp>
        <p:nvSpPr>
          <p:cNvPr id="8" name="TextBox 7"/>
          <p:cNvSpPr txBox="1"/>
          <p:nvPr/>
        </p:nvSpPr>
        <p:spPr>
          <a:xfrm>
            <a:off x="7641783" y="1821931"/>
            <a:ext cx="1080120" cy="369332"/>
          </a:xfrm>
          <a:prstGeom prst="rect">
            <a:avLst/>
          </a:prstGeom>
          <a:noFill/>
        </p:spPr>
        <p:txBody>
          <a:bodyPr wrap="square" rtlCol="0">
            <a:spAutoFit/>
          </a:bodyPr>
          <a:lstStyle/>
          <a:p>
            <a:r>
              <a:rPr lang="en-US" dirty="0" smtClean="0">
                <a:solidFill>
                  <a:srgbClr val="000000"/>
                </a:solidFill>
              </a:rPr>
              <a:t>10 K</a:t>
            </a:r>
            <a:endParaRPr lang="en-GB" dirty="0">
              <a:solidFill>
                <a:srgbClr val="000000"/>
              </a:solidFill>
            </a:endParaRPr>
          </a:p>
        </p:txBody>
      </p:sp>
      <p:sp>
        <p:nvSpPr>
          <p:cNvPr id="9" name="TextBox 8"/>
          <p:cNvSpPr txBox="1"/>
          <p:nvPr/>
        </p:nvSpPr>
        <p:spPr>
          <a:xfrm>
            <a:off x="5209221" y="2346839"/>
            <a:ext cx="1080120" cy="369332"/>
          </a:xfrm>
          <a:prstGeom prst="rect">
            <a:avLst/>
          </a:prstGeom>
          <a:noFill/>
        </p:spPr>
        <p:txBody>
          <a:bodyPr wrap="square" rtlCol="0">
            <a:spAutoFit/>
          </a:bodyPr>
          <a:lstStyle/>
          <a:p>
            <a:r>
              <a:rPr lang="en-US" dirty="0" smtClean="0">
                <a:solidFill>
                  <a:srgbClr val="000000"/>
                </a:solidFill>
              </a:rPr>
              <a:t>30 K</a:t>
            </a:r>
            <a:endParaRPr lang="en-GB" dirty="0">
              <a:solidFill>
                <a:srgbClr val="000000"/>
              </a:solidFill>
            </a:endParaRPr>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171998541"/>
              </p:ext>
            </p:extLst>
          </p:nvPr>
        </p:nvGraphicFramePr>
        <p:xfrm>
          <a:off x="56233" y="4829516"/>
          <a:ext cx="4558412" cy="975360"/>
        </p:xfrm>
        <a:graphic>
          <a:graphicData uri="http://schemas.openxmlformats.org/drawingml/2006/table">
            <a:tbl>
              <a:tblPr/>
              <a:tblGrid>
                <a:gridCol w="2810129">
                  <a:extLst>
                    <a:ext uri="{9D8B030D-6E8A-4147-A177-3AD203B41FA5}">
                      <a16:colId xmlns:a16="http://schemas.microsoft.com/office/drawing/2014/main" val="4015579127"/>
                    </a:ext>
                  </a:extLst>
                </a:gridCol>
                <a:gridCol w="854075">
                  <a:extLst>
                    <a:ext uri="{9D8B030D-6E8A-4147-A177-3AD203B41FA5}">
                      <a16:colId xmlns:a16="http://schemas.microsoft.com/office/drawing/2014/main" val="3431911388"/>
                    </a:ext>
                  </a:extLst>
                </a:gridCol>
                <a:gridCol w="894208">
                  <a:extLst>
                    <a:ext uri="{9D8B030D-6E8A-4147-A177-3AD203B41FA5}">
                      <a16:colId xmlns:a16="http://schemas.microsoft.com/office/drawing/2014/main" val="3638523070"/>
                    </a:ext>
                  </a:extLst>
                </a:gridCol>
              </a:tblGrid>
              <a:tr h="165301">
                <a:tc>
                  <a:txBody>
                    <a:bodyPr/>
                    <a:lstStyle/>
                    <a:p>
                      <a:pPr algn="l" fontAlgn="b"/>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effectLst/>
                          <a:latin typeface="Times New Roman" panose="02020603050405020304" pitchFamily="18" charset="0"/>
                        </a:rPr>
                        <a:t>Measured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a:effectLst/>
                          <a:latin typeface="Times New Roman" panose="02020603050405020304" pitchFamily="18" charset="0"/>
                        </a:rPr>
                        <a:t>Computed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5179452"/>
                  </a:ext>
                </a:extLst>
              </a:tr>
              <a:tr h="121920">
                <a:tc>
                  <a:txBody>
                    <a:bodyPr/>
                    <a:lstStyle/>
                    <a:p>
                      <a:pPr algn="l" fontAlgn="b"/>
                      <a:r>
                        <a:rPr lang="en-US" sz="1600" b="0" i="0" u="none" strike="noStrike" dirty="0" smtClean="0">
                          <a:effectLst/>
                          <a:latin typeface="Times New Roman" panose="02020603050405020304" pitchFamily="18" charset="0"/>
                        </a:rPr>
                        <a:t>Total MIITs (from heaters firing</a:t>
                      </a:r>
                      <a:r>
                        <a:rPr lang="en-GB" sz="1600" b="0" i="0" u="none" strike="noStrike" baseline="30000" dirty="0" smtClean="0">
                          <a:effectLst/>
                          <a:latin typeface="Times New Roman" panose="02020603050405020304" pitchFamily="18" charset="0"/>
                        </a:rPr>
                        <a:t>1</a:t>
                      </a:r>
                      <a:r>
                        <a:rPr lang="en-US" sz="1600" b="0" i="0" u="none" strike="noStrike" dirty="0" smtClean="0">
                          <a:effectLst/>
                          <a:latin typeface="Times New Roman" panose="02020603050405020304" pitchFamily="18" charset="0"/>
                        </a:rPr>
                        <a:t>)</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effectLst/>
                          <a:latin typeface="Times New Roman" panose="02020603050405020304" pitchFamily="18" charset="0"/>
                        </a:rPr>
                        <a:t>13.36</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effectLst/>
                          <a:latin typeface="Times New Roman" panose="02020603050405020304" pitchFamily="18" charset="0"/>
                        </a:rPr>
                        <a:t>13.29</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7031235"/>
                  </a:ext>
                </a:extLst>
              </a:tr>
              <a:tr h="121920">
                <a:tc>
                  <a:txBody>
                    <a:bodyPr/>
                    <a:lstStyle/>
                    <a:p>
                      <a:pPr algn="l" fontAlgn="b"/>
                      <a:r>
                        <a:rPr lang="en-US" sz="1600" b="0" i="0" u="none" strike="noStrike" dirty="0" smtClean="0">
                          <a:effectLst/>
                          <a:latin typeface="Times New Roman" panose="02020603050405020304" pitchFamily="18" charset="0"/>
                        </a:rPr>
                        <a:t>MIITs from quench</a:t>
                      </a:r>
                      <a:r>
                        <a:rPr lang="en-US" sz="1600" b="0" i="0" u="none" strike="noStrike" baseline="0" dirty="0" smtClean="0">
                          <a:effectLst/>
                          <a:latin typeface="Times New Roman" panose="02020603050405020304" pitchFamily="18" charset="0"/>
                        </a:rPr>
                        <a:t> start</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effectLst/>
                          <a:latin typeface="Times New Roman" panose="02020603050405020304" pitchFamily="18" charset="0"/>
                        </a:rPr>
                        <a:t>11.62</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effectLst/>
                          <a:latin typeface="Times New Roman" panose="02020603050405020304" pitchFamily="18" charset="0"/>
                        </a:rPr>
                        <a:t>11.55</a:t>
                      </a:r>
                      <a:endParaRPr lang="en-GB" sz="1600" b="0" i="0" u="none" strike="noStrike" dirty="0">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2043701"/>
                  </a:ext>
                </a:extLst>
              </a:tr>
              <a:tr h="69517">
                <a:tc>
                  <a:txBody>
                    <a:bodyPr/>
                    <a:lstStyle/>
                    <a:p>
                      <a:pPr algn="l" fontAlgn="b"/>
                      <a:r>
                        <a:rPr lang="en-GB" sz="1600" b="0" i="0" u="none" strike="noStrike" dirty="0" err="1">
                          <a:effectLst/>
                          <a:latin typeface="Times New Roman" panose="02020603050405020304" pitchFamily="18" charset="0"/>
                        </a:rPr>
                        <a:t>T</a:t>
                      </a:r>
                      <a:r>
                        <a:rPr lang="en-GB" sz="1600" b="0" i="0" u="none" strike="noStrike" baseline="-25000" dirty="0" err="1">
                          <a:effectLst/>
                          <a:latin typeface="Times New Roman" panose="02020603050405020304" pitchFamily="18" charset="0"/>
                        </a:rPr>
                        <a:t>ave</a:t>
                      </a:r>
                      <a:r>
                        <a:rPr lang="en-GB" sz="1600" b="0" i="0" u="none" strike="noStrike" dirty="0">
                          <a:effectLst/>
                          <a:latin typeface="Times New Roman" panose="02020603050405020304" pitchFamily="18" charset="0"/>
                        </a:rPr>
                        <a:t> below HF heaters </a:t>
                      </a:r>
                      <a:r>
                        <a:rPr lang="en-GB" sz="1600" b="0" i="0" u="none" strike="noStrike" dirty="0" smtClean="0">
                          <a:effectLst/>
                          <a:latin typeface="Times New Roman" panose="02020603050405020304" pitchFamily="18" charset="0"/>
                        </a:rPr>
                        <a:t>(</a:t>
                      </a:r>
                      <a:r>
                        <a:rPr lang="en-GB" sz="1600" b="0" i="0" u="none" strike="noStrike" dirty="0">
                          <a:effectLst/>
                          <a:latin typeface="Times New Roman" panose="02020603050405020304" pitchFamily="18" charset="0"/>
                        </a:rPr>
                        <a:t>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effectLst/>
                          <a:latin typeface="Times New Roman" panose="02020603050405020304" pitchFamily="18" charset="0"/>
                        </a:rPr>
                        <a:t>192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effectLst/>
                          <a:latin typeface="Times New Roman" panose="02020603050405020304" pitchFamily="18" charset="0"/>
                        </a:rPr>
                        <a:t>182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3050410"/>
                  </a:ext>
                </a:extLst>
              </a:tr>
            </a:tbl>
          </a:graphicData>
        </a:graphic>
      </p:graphicFrame>
      <p:sp>
        <p:nvSpPr>
          <p:cNvPr id="17" name="TextBox 16"/>
          <p:cNvSpPr txBox="1"/>
          <p:nvPr/>
        </p:nvSpPr>
        <p:spPr>
          <a:xfrm>
            <a:off x="-36512" y="6300609"/>
            <a:ext cx="3545907" cy="584775"/>
          </a:xfrm>
          <a:prstGeom prst="rect">
            <a:avLst/>
          </a:prstGeom>
          <a:solidFill>
            <a:schemeClr val="bg1"/>
          </a:solidFill>
        </p:spPr>
        <p:txBody>
          <a:bodyPr wrap="none" rtlCol="0">
            <a:spAutoFit/>
          </a:bodyPr>
          <a:lstStyle/>
          <a:p>
            <a:r>
              <a:rPr lang="en-US" sz="1600" dirty="0" err="1" smtClean="0">
                <a:latin typeface="Times New Roman" panose="02020603050405020304" pitchFamily="18" charset="0"/>
                <a:cs typeface="Times New Roman" panose="02020603050405020304" pitchFamily="18" charset="0"/>
              </a:rPr>
              <a:t>T</a:t>
            </a:r>
            <a:r>
              <a:rPr lang="en-US" sz="1600" baseline="-25000" dirty="0" err="1" smtClean="0">
                <a:latin typeface="Times New Roman" panose="02020603050405020304" pitchFamily="18" charset="0"/>
                <a:cs typeface="Times New Roman" panose="02020603050405020304" pitchFamily="18" charset="0"/>
              </a:rPr>
              <a:t>max</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Adiab</a:t>
            </a:r>
            <a:r>
              <a:rPr lang="en-US" sz="1600" dirty="0" smtClean="0">
                <a:latin typeface="Times New Roman" panose="02020603050405020304" pitchFamily="18" charset="0"/>
                <a:cs typeface="Times New Roman" panose="02020603050405020304" pitchFamily="18" charset="0"/>
              </a:rPr>
              <a:t>. Approx. Only Cond = 210 K</a:t>
            </a:r>
          </a:p>
          <a:p>
            <a:r>
              <a:rPr lang="en-US" sz="1600" dirty="0" err="1">
                <a:latin typeface="Times New Roman" panose="02020603050405020304" pitchFamily="18" charset="0"/>
                <a:cs typeface="Times New Roman" panose="02020603050405020304" pitchFamily="18" charset="0"/>
              </a:rPr>
              <a:t>T</a:t>
            </a:r>
            <a:r>
              <a:rPr lang="en-US" sz="1600" baseline="-25000" dirty="0" err="1">
                <a:latin typeface="Times New Roman" panose="02020603050405020304" pitchFamily="18" charset="0"/>
                <a:cs typeface="Times New Roman" panose="02020603050405020304" pitchFamily="18" charset="0"/>
              </a:rPr>
              <a:t>max</a:t>
            </a:r>
            <a:r>
              <a:rPr lang="en-US" sz="1600" dirty="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Adiab</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Approx. </a:t>
            </a:r>
            <a:r>
              <a:rPr lang="en-US" sz="1600" dirty="0" smtClean="0">
                <a:latin typeface="Times New Roman" panose="02020603050405020304" pitchFamily="18" charset="0"/>
                <a:cs typeface="Times New Roman" panose="02020603050405020304" pitchFamily="18" charset="0"/>
              </a:rPr>
              <a:t>Cond + Ins </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185 K</a:t>
            </a:r>
            <a:endParaRPr lang="en-GB" sz="1600" dirty="0">
              <a:latin typeface="Times New Roman" panose="02020603050405020304" pitchFamily="18" charset="0"/>
              <a:cs typeface="Times New Roman" panose="02020603050405020304" pitchFamily="18" charset="0"/>
            </a:endParaRPr>
          </a:p>
        </p:txBody>
      </p:sp>
      <p:pic>
        <p:nvPicPr>
          <p:cNvPr id="18" name="Picture 17"/>
          <p:cNvPicPr>
            <a:picLocks noChangeAspect="1"/>
          </p:cNvPicPr>
          <p:nvPr/>
        </p:nvPicPr>
        <p:blipFill>
          <a:blip r:embed="rId3"/>
          <a:stretch>
            <a:fillRect/>
          </a:stretch>
        </p:blipFill>
        <p:spPr>
          <a:xfrm>
            <a:off x="-46631" y="1666277"/>
            <a:ext cx="4438208" cy="3142295"/>
          </a:xfrm>
          <a:prstGeom prst="rect">
            <a:avLst/>
          </a:prstGeom>
        </p:spPr>
      </p:pic>
      <p:cxnSp>
        <p:nvCxnSpPr>
          <p:cNvPr id="21" name="Straight Arrow Connector 20"/>
          <p:cNvCxnSpPr/>
          <p:nvPr/>
        </p:nvCxnSpPr>
        <p:spPr>
          <a:xfrm flipV="1">
            <a:off x="528446" y="1946700"/>
            <a:ext cx="5832" cy="1881092"/>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65034" y="5882366"/>
            <a:ext cx="2424062" cy="261610"/>
          </a:xfrm>
          <a:prstGeom prst="rect">
            <a:avLst/>
          </a:prstGeom>
          <a:noFill/>
        </p:spPr>
        <p:txBody>
          <a:bodyPr wrap="none" rtlCol="0">
            <a:spAutoFit/>
          </a:bodyPr>
          <a:lstStyle/>
          <a:p>
            <a:r>
              <a:rPr lang="en-US" sz="1100" baseline="30000" dirty="0" smtClean="0">
                <a:latin typeface="Times New Roman" panose="02020603050405020304" pitchFamily="18" charset="0"/>
                <a:cs typeface="Times New Roman" panose="02020603050405020304" pitchFamily="18" charset="0"/>
              </a:rPr>
              <a:t>1</a:t>
            </a:r>
            <a:r>
              <a:rPr lang="en-US" sz="1100" dirty="0" smtClean="0">
                <a:latin typeface="Times New Roman" panose="02020603050405020304" pitchFamily="18" charset="0"/>
                <a:cs typeface="Times New Roman" panose="02020603050405020304" pitchFamily="18" charset="0"/>
              </a:rPr>
              <a:t> Excluding heater firing delay (4-5 </a:t>
            </a:r>
            <a:r>
              <a:rPr lang="en-US" sz="1100" dirty="0" err="1" smtClean="0">
                <a:latin typeface="Times New Roman" panose="02020603050405020304" pitchFamily="18" charset="0"/>
                <a:cs typeface="Times New Roman" panose="02020603050405020304" pitchFamily="18" charset="0"/>
              </a:rPr>
              <a:t>ms</a:t>
            </a:r>
            <a:r>
              <a:rPr lang="en-US" sz="1100" dirty="0" smtClean="0">
                <a:latin typeface="Times New Roman" panose="02020603050405020304" pitchFamily="18" charset="0"/>
                <a:cs typeface="Times New Roman" panose="02020603050405020304" pitchFamily="18" charset="0"/>
              </a:rPr>
              <a:t>)</a:t>
            </a:r>
            <a:endParaRPr lang="en-GB" sz="1100"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652879" y="2999596"/>
            <a:ext cx="1060472" cy="738664"/>
          </a:xfrm>
          <a:prstGeom prst="rect">
            <a:avLst/>
          </a:prstGeom>
          <a:solidFill>
            <a:schemeClr val="bg1"/>
          </a:solidFill>
          <a:ln>
            <a:solidFill>
              <a:srgbClr val="000000"/>
            </a:solidFill>
          </a:ln>
        </p:spPr>
        <p:txBody>
          <a:bodyPr wrap="squar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t = 10.5 </a:t>
            </a:r>
            <a:r>
              <a:rPr lang="en-US" sz="1400" dirty="0" err="1" smtClean="0">
                <a:solidFill>
                  <a:srgbClr val="000000"/>
                </a:solidFill>
                <a:latin typeface="Times New Roman" panose="02020603050405020304" pitchFamily="18" charset="0"/>
                <a:cs typeface="Times New Roman" panose="02020603050405020304" pitchFamily="18" charset="0"/>
              </a:rPr>
              <a:t>ms</a:t>
            </a:r>
            <a:r>
              <a:rPr lang="en-US" sz="1400" dirty="0" smtClean="0">
                <a:solidFill>
                  <a:srgbClr val="000000"/>
                </a:solidFill>
                <a:latin typeface="Times New Roman" panose="02020603050405020304" pitchFamily="18" charset="0"/>
                <a:cs typeface="Times New Roman" panose="02020603050405020304" pitchFamily="18" charset="0"/>
              </a:rPr>
              <a:t>: quench starts</a:t>
            </a:r>
            <a:endParaRPr lang="en-GB" sz="1400" dirty="0">
              <a:solidFill>
                <a:srgbClr val="000000"/>
              </a:solidFill>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flipV="1">
            <a:off x="651290" y="1946701"/>
            <a:ext cx="9400" cy="1771589"/>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2255883" y="2665001"/>
            <a:ext cx="1465219" cy="646331"/>
          </a:xfrm>
          <a:prstGeom prst="rect">
            <a:avLst/>
          </a:prstGeom>
          <a:solidFill>
            <a:schemeClr val="bg1"/>
          </a:solidFill>
        </p:spPr>
        <p:txBody>
          <a:bodyPr wrap="square" rtlCol="0">
            <a:spAutoFit/>
          </a:bodyPr>
          <a:lstStyle/>
          <a:p>
            <a:pPr algn="ctr"/>
            <a:r>
              <a:rPr lang="en-US" dirty="0" smtClean="0">
                <a:solidFill>
                  <a:srgbClr val="000000"/>
                </a:solidFill>
                <a:latin typeface="Times New Roman" panose="02020603050405020304" pitchFamily="18" charset="0"/>
                <a:cs typeface="Times New Roman" panose="02020603050405020304" pitchFamily="18" charset="0"/>
              </a:rPr>
              <a:t>MBHDP101</a:t>
            </a:r>
          </a:p>
          <a:p>
            <a:pPr algn="ctr"/>
            <a:r>
              <a:rPr lang="en-US" dirty="0" err="1" smtClean="0">
                <a:solidFill>
                  <a:srgbClr val="000000"/>
                </a:solidFill>
                <a:latin typeface="Times New Roman" panose="02020603050405020304" pitchFamily="18" charset="0"/>
                <a:cs typeface="Times New Roman" panose="02020603050405020304" pitchFamily="18" charset="0"/>
              </a:rPr>
              <a:t>I</a:t>
            </a:r>
            <a:r>
              <a:rPr lang="en-US" baseline="-25000" dirty="0" err="1" smtClean="0">
                <a:solidFill>
                  <a:srgbClr val="000000"/>
                </a:solidFill>
                <a:latin typeface="Times New Roman" panose="02020603050405020304" pitchFamily="18" charset="0"/>
                <a:cs typeface="Times New Roman" panose="02020603050405020304" pitchFamily="18" charset="0"/>
              </a:rPr>
              <a:t>nominal</a:t>
            </a:r>
            <a:endParaRPr lang="en-GB" baseline="-25000" dirty="0">
              <a:solidFill>
                <a:srgbClr val="000000"/>
              </a:solidFill>
              <a:latin typeface="Times New Roman" panose="02020603050405020304" pitchFamily="18" charset="0"/>
              <a:cs typeface="Times New Roman" panose="02020603050405020304" pitchFamily="18" charset="0"/>
            </a:endParaRPr>
          </a:p>
        </p:txBody>
      </p:sp>
      <p:pic>
        <p:nvPicPr>
          <p:cNvPr id="32" name="Picture 31"/>
          <p:cNvPicPr>
            <a:picLocks noChangeAspect="1"/>
          </p:cNvPicPr>
          <p:nvPr/>
        </p:nvPicPr>
        <p:blipFill rotWithShape="1">
          <a:blip r:embed="rId4"/>
          <a:srcRect l="32660" t="57111" r="29369" b="12463"/>
          <a:stretch/>
        </p:blipFill>
        <p:spPr>
          <a:xfrm>
            <a:off x="4987203" y="1124744"/>
            <a:ext cx="3749730" cy="1677636"/>
          </a:xfrm>
          <a:prstGeom prst="rect">
            <a:avLst/>
          </a:prstGeom>
        </p:spPr>
      </p:pic>
      <p:cxnSp>
        <p:nvCxnSpPr>
          <p:cNvPr id="36" name="Straight Connector 35"/>
          <p:cNvCxnSpPr>
            <a:endCxn id="41" idx="1"/>
          </p:cNvCxnSpPr>
          <p:nvPr/>
        </p:nvCxnSpPr>
        <p:spPr>
          <a:xfrm>
            <a:off x="6374447" y="2144178"/>
            <a:ext cx="1293143" cy="142491"/>
          </a:xfrm>
          <a:prstGeom prst="line">
            <a:avLst/>
          </a:prstGeom>
          <a:ln>
            <a:solidFill>
              <a:srgbClr val="000000"/>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37" name="Straight Connector 36"/>
          <p:cNvCxnSpPr>
            <a:endCxn id="41" idx="1"/>
          </p:cNvCxnSpPr>
          <p:nvPr/>
        </p:nvCxnSpPr>
        <p:spPr>
          <a:xfrm>
            <a:off x="6374447" y="2044295"/>
            <a:ext cx="1293143" cy="242374"/>
          </a:xfrm>
          <a:prstGeom prst="line">
            <a:avLst/>
          </a:prstGeom>
          <a:ln>
            <a:solidFill>
              <a:srgbClr val="000000"/>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39" name="Straight Connector 38"/>
          <p:cNvCxnSpPr>
            <a:endCxn id="42" idx="1"/>
          </p:cNvCxnSpPr>
          <p:nvPr/>
        </p:nvCxnSpPr>
        <p:spPr>
          <a:xfrm>
            <a:off x="6289341" y="2296152"/>
            <a:ext cx="1191253" cy="455254"/>
          </a:xfrm>
          <a:prstGeom prst="line">
            <a:avLst/>
          </a:prstGeom>
          <a:ln>
            <a:solidFill>
              <a:srgbClr val="000000"/>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40" name="Straight Connector 39"/>
          <p:cNvCxnSpPr>
            <a:endCxn id="42" idx="1"/>
          </p:cNvCxnSpPr>
          <p:nvPr/>
        </p:nvCxnSpPr>
        <p:spPr>
          <a:xfrm>
            <a:off x="6289341" y="2196269"/>
            <a:ext cx="1191253" cy="555137"/>
          </a:xfrm>
          <a:prstGeom prst="line">
            <a:avLst/>
          </a:prstGeom>
          <a:ln>
            <a:solidFill>
              <a:srgbClr val="000000"/>
            </a:solidFill>
            <a:headEnd type="oval" w="med" len="med"/>
            <a:tailEnd type="oval" w="med" len="med"/>
          </a:ln>
        </p:spPr>
        <p:style>
          <a:lnRef idx="1">
            <a:schemeClr val="dk1"/>
          </a:lnRef>
          <a:fillRef idx="0">
            <a:schemeClr val="dk1"/>
          </a:fillRef>
          <a:effectRef idx="0">
            <a:schemeClr val="dk1"/>
          </a:effectRef>
          <a:fontRef idx="minor">
            <a:schemeClr val="tx1"/>
          </a:fontRef>
        </p:style>
      </p:cxnSp>
      <p:sp>
        <p:nvSpPr>
          <p:cNvPr id="41" name="TextBox 40"/>
          <p:cNvSpPr txBox="1"/>
          <p:nvPr/>
        </p:nvSpPr>
        <p:spPr>
          <a:xfrm>
            <a:off x="7667590" y="2055836"/>
            <a:ext cx="1255472" cy="461665"/>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Outer layer, </a:t>
            </a:r>
          </a:p>
          <a:p>
            <a:r>
              <a:rPr lang="en-US" sz="1200" dirty="0" smtClean="0">
                <a:solidFill>
                  <a:srgbClr val="000000"/>
                </a:solidFill>
                <a:latin typeface="Times New Roman" panose="02020603050405020304" pitchFamily="18" charset="0"/>
                <a:cs typeface="Times New Roman" panose="02020603050405020304" pitchFamily="18" charset="0"/>
              </a:rPr>
              <a:t>High </a:t>
            </a:r>
            <a:r>
              <a:rPr lang="en-US" sz="1200" dirty="0">
                <a:solidFill>
                  <a:srgbClr val="000000"/>
                </a:solidFill>
                <a:latin typeface="Times New Roman" panose="02020603050405020304" pitchFamily="18" charset="0"/>
                <a:cs typeface="Times New Roman" panose="02020603050405020304" pitchFamily="18" charset="0"/>
              </a:rPr>
              <a:t>F</a:t>
            </a:r>
            <a:r>
              <a:rPr lang="en-US" sz="1200" dirty="0" smtClean="0">
                <a:solidFill>
                  <a:srgbClr val="000000"/>
                </a:solidFill>
                <a:latin typeface="Times New Roman" panose="02020603050405020304" pitchFamily="18" charset="0"/>
                <a:cs typeface="Times New Roman" panose="02020603050405020304" pitchFamily="18" charset="0"/>
              </a:rPr>
              <a:t>ield Block</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42" name="TextBox 41"/>
          <p:cNvSpPr txBox="1"/>
          <p:nvPr/>
        </p:nvSpPr>
        <p:spPr>
          <a:xfrm>
            <a:off x="7480594" y="2520573"/>
            <a:ext cx="1229824" cy="461665"/>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Outer layer, </a:t>
            </a:r>
          </a:p>
          <a:p>
            <a:r>
              <a:rPr lang="en-US" sz="1200" dirty="0" smtClean="0">
                <a:solidFill>
                  <a:srgbClr val="000000"/>
                </a:solidFill>
                <a:latin typeface="Times New Roman" panose="02020603050405020304" pitchFamily="18" charset="0"/>
                <a:cs typeface="Times New Roman" panose="02020603050405020304" pitchFamily="18" charset="0"/>
              </a:rPr>
              <a:t>Low Field Block</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49" name="TextBox 48"/>
          <p:cNvSpPr txBox="1"/>
          <p:nvPr/>
        </p:nvSpPr>
        <p:spPr>
          <a:xfrm>
            <a:off x="181805" y="852251"/>
            <a:ext cx="8504995"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As every coil block is monitored by voltage taps, the average temperature of each coil block can be compared to the model predictions:</a:t>
            </a:r>
          </a:p>
          <a:p>
            <a:pPr marL="342900" indent="-342900">
              <a:buFont typeface="Arial" panose="020B0604020202020204" pitchFamily="34" charset="0"/>
              <a:buChar char="•"/>
            </a:pPr>
            <a:endParaRPr lang="en-GB" sz="2000" dirty="0">
              <a:latin typeface="Times New Roman" panose="02020603050405020304" pitchFamily="18" charset="0"/>
              <a:cs typeface="Times New Roman" panose="02020603050405020304" pitchFamily="18" charset="0"/>
            </a:endParaRPr>
          </a:p>
        </p:txBody>
      </p:sp>
      <p:sp>
        <p:nvSpPr>
          <p:cNvPr id="50" name="Left Brace 49"/>
          <p:cNvSpPr/>
          <p:nvPr/>
        </p:nvSpPr>
        <p:spPr>
          <a:xfrm rot="16200000">
            <a:off x="5587889" y="5885048"/>
            <a:ext cx="144016" cy="416495"/>
          </a:xfrm>
          <a:prstGeom prst="leftBrace">
            <a:avLst/>
          </a:prstGeom>
          <a:ln>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1" name="TextBox 50"/>
          <p:cNvSpPr txBox="1"/>
          <p:nvPr/>
        </p:nvSpPr>
        <p:spPr>
          <a:xfrm>
            <a:off x="5084976" y="6135687"/>
            <a:ext cx="928716" cy="461665"/>
          </a:xfrm>
          <a:prstGeom prst="rect">
            <a:avLst/>
          </a:prstGeom>
          <a:noFill/>
        </p:spPr>
        <p:txBody>
          <a:bodyPr wrap="none" rtlCol="0">
            <a:spAutoFit/>
          </a:bodyPr>
          <a:lstStyle/>
          <a:p>
            <a:pPr algn="ctr"/>
            <a:r>
              <a:rPr lang="en-US" sz="1200" dirty="0" smtClean="0">
                <a:solidFill>
                  <a:srgbClr val="000000"/>
                </a:solidFill>
                <a:latin typeface="Times New Roman" panose="02020603050405020304" pitchFamily="18" charset="0"/>
                <a:cs typeface="Times New Roman" panose="02020603050405020304" pitchFamily="18" charset="0"/>
              </a:rPr>
              <a:t>Inner layer, </a:t>
            </a:r>
          </a:p>
          <a:p>
            <a:pPr algn="ctr"/>
            <a:r>
              <a:rPr lang="en-US" sz="1200" dirty="0">
                <a:solidFill>
                  <a:srgbClr val="000000"/>
                </a:solidFill>
                <a:latin typeface="Times New Roman" panose="02020603050405020304" pitchFamily="18" charset="0"/>
                <a:cs typeface="Times New Roman" panose="02020603050405020304" pitchFamily="18" charset="0"/>
              </a:rPr>
              <a:t>Block </a:t>
            </a:r>
            <a:r>
              <a:rPr lang="en-US" sz="1200" dirty="0" smtClean="0">
                <a:solidFill>
                  <a:srgbClr val="000000"/>
                </a:solidFill>
                <a:latin typeface="Times New Roman" panose="02020603050405020304" pitchFamily="18" charset="0"/>
                <a:cs typeface="Times New Roman" panose="02020603050405020304" pitchFamily="18" charset="0"/>
              </a:rPr>
              <a:t>1</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52" name="TextBox 51"/>
          <p:cNvSpPr txBox="1"/>
          <p:nvPr/>
        </p:nvSpPr>
        <p:spPr>
          <a:xfrm>
            <a:off x="5815540" y="6134703"/>
            <a:ext cx="928716" cy="461665"/>
          </a:xfrm>
          <a:prstGeom prst="rect">
            <a:avLst/>
          </a:prstGeom>
          <a:noFill/>
        </p:spPr>
        <p:txBody>
          <a:bodyPr wrap="none" rtlCol="0">
            <a:spAutoFit/>
          </a:bodyPr>
          <a:lstStyle/>
          <a:p>
            <a:pPr algn="ctr"/>
            <a:r>
              <a:rPr lang="en-US" sz="1200" dirty="0" smtClean="0">
                <a:solidFill>
                  <a:srgbClr val="000000"/>
                </a:solidFill>
                <a:latin typeface="Times New Roman" panose="02020603050405020304" pitchFamily="18" charset="0"/>
                <a:cs typeface="Times New Roman" panose="02020603050405020304" pitchFamily="18" charset="0"/>
              </a:rPr>
              <a:t>Inner layer, </a:t>
            </a:r>
          </a:p>
          <a:p>
            <a:pPr algn="ctr"/>
            <a:r>
              <a:rPr lang="en-US" sz="1200" dirty="0" smtClean="0">
                <a:solidFill>
                  <a:srgbClr val="000000"/>
                </a:solidFill>
                <a:latin typeface="Times New Roman" panose="02020603050405020304" pitchFamily="18" charset="0"/>
                <a:cs typeface="Times New Roman" panose="02020603050405020304" pitchFamily="18" charset="0"/>
              </a:rPr>
              <a:t>Block 2</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53" name="Left Brace 52"/>
          <p:cNvSpPr/>
          <p:nvPr/>
        </p:nvSpPr>
        <p:spPr>
          <a:xfrm rot="16200000">
            <a:off x="6060149" y="5894225"/>
            <a:ext cx="144016" cy="416495"/>
          </a:xfrm>
          <a:prstGeom prst="leftBrace">
            <a:avLst/>
          </a:prstGeom>
          <a:ln>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4" name="Left Brace 53"/>
          <p:cNvSpPr/>
          <p:nvPr/>
        </p:nvSpPr>
        <p:spPr>
          <a:xfrm rot="16200000" flipV="1">
            <a:off x="7238346" y="5717772"/>
            <a:ext cx="198489" cy="805522"/>
          </a:xfrm>
          <a:prstGeom prst="leftBrace">
            <a:avLst/>
          </a:prstGeom>
          <a:ln>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5" name="Left Brace 54"/>
          <p:cNvSpPr/>
          <p:nvPr/>
        </p:nvSpPr>
        <p:spPr>
          <a:xfrm rot="16200000" flipV="1">
            <a:off x="8082598" y="5735306"/>
            <a:ext cx="198489" cy="805522"/>
          </a:xfrm>
          <a:prstGeom prst="leftBrace">
            <a:avLst/>
          </a:prstGeom>
          <a:ln>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6" name="TextBox 55"/>
          <p:cNvSpPr txBox="1"/>
          <p:nvPr/>
        </p:nvSpPr>
        <p:spPr>
          <a:xfrm>
            <a:off x="6922005" y="6135687"/>
            <a:ext cx="954365" cy="461665"/>
          </a:xfrm>
          <a:prstGeom prst="rect">
            <a:avLst/>
          </a:prstGeom>
          <a:noFill/>
        </p:spPr>
        <p:txBody>
          <a:bodyPr wrap="none" rtlCol="0">
            <a:spAutoFit/>
          </a:bodyPr>
          <a:lstStyle/>
          <a:p>
            <a:pPr algn="ctr"/>
            <a:r>
              <a:rPr lang="en-US" sz="1200" dirty="0" smtClean="0">
                <a:solidFill>
                  <a:srgbClr val="000000"/>
                </a:solidFill>
                <a:latin typeface="Times New Roman" panose="02020603050405020304" pitchFamily="18" charset="0"/>
                <a:cs typeface="Times New Roman" panose="02020603050405020304" pitchFamily="18" charset="0"/>
              </a:rPr>
              <a:t>Outer layer, </a:t>
            </a:r>
          </a:p>
          <a:p>
            <a:pPr algn="ctr"/>
            <a:r>
              <a:rPr lang="en-US" sz="1200" dirty="0" smtClean="0">
                <a:solidFill>
                  <a:srgbClr val="000000"/>
                </a:solidFill>
                <a:latin typeface="Times New Roman" panose="02020603050405020304" pitchFamily="18" charset="0"/>
                <a:cs typeface="Times New Roman" panose="02020603050405020304" pitchFamily="18" charset="0"/>
              </a:rPr>
              <a:t>Block 6</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541232" y="3827792"/>
            <a:ext cx="1692546" cy="523220"/>
          </a:xfrm>
          <a:prstGeom prst="rect">
            <a:avLst/>
          </a:prstGeom>
          <a:solidFill>
            <a:schemeClr val="bg1"/>
          </a:solidFill>
          <a:ln>
            <a:solidFill>
              <a:srgbClr val="000000"/>
            </a:solidFill>
          </a:ln>
        </p:spPr>
        <p:txBody>
          <a:bodyPr wrap="squar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t = 0 </a:t>
            </a:r>
            <a:r>
              <a:rPr lang="en-US" sz="1400" dirty="0" err="1" smtClean="0">
                <a:solidFill>
                  <a:srgbClr val="000000"/>
                </a:solidFill>
                <a:latin typeface="Times New Roman" panose="02020603050405020304" pitchFamily="18" charset="0"/>
                <a:cs typeface="Times New Roman" panose="02020603050405020304" pitchFamily="18" charset="0"/>
              </a:rPr>
              <a:t>ms</a:t>
            </a:r>
            <a:r>
              <a:rPr lang="en-US" sz="1400" dirty="0" smtClean="0">
                <a:solidFill>
                  <a:srgbClr val="000000"/>
                </a:solidFill>
                <a:latin typeface="Times New Roman" panose="02020603050405020304" pitchFamily="18" charset="0"/>
                <a:cs typeface="Times New Roman" panose="02020603050405020304" pitchFamily="18" charset="0"/>
              </a:rPr>
              <a:t>: quench heaters fired</a:t>
            </a:r>
            <a:r>
              <a:rPr lang="en-US" sz="1400" baseline="30000" dirty="0" smtClean="0">
                <a:solidFill>
                  <a:srgbClr val="000000"/>
                </a:solidFill>
                <a:latin typeface="Times New Roman" panose="02020603050405020304" pitchFamily="18" charset="0"/>
                <a:cs typeface="Times New Roman" panose="02020603050405020304" pitchFamily="18" charset="0"/>
              </a:rPr>
              <a:t>1</a:t>
            </a:r>
            <a:endParaRPr lang="en-GB" sz="1400" baseline="30000" dirty="0">
              <a:solidFill>
                <a:srgbClr val="000000"/>
              </a:solidFill>
              <a:latin typeface="Times New Roman" panose="02020603050405020304" pitchFamily="18" charset="0"/>
              <a:cs typeface="Times New Roman" panose="02020603050405020304" pitchFamily="18" charset="0"/>
            </a:endParaRPr>
          </a:p>
        </p:txBody>
      </p:sp>
      <p:sp>
        <p:nvSpPr>
          <p:cNvPr id="63" name="TextBox 62"/>
          <p:cNvSpPr txBox="1"/>
          <p:nvPr/>
        </p:nvSpPr>
        <p:spPr>
          <a:xfrm>
            <a:off x="5509683" y="3203473"/>
            <a:ext cx="808235"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Coil 106</a:t>
            </a:r>
            <a:endParaRPr lang="en-GB" sz="1400" dirty="0">
              <a:solidFill>
                <a:srgbClr val="000000"/>
              </a:solidFill>
              <a:latin typeface="Times New Roman" panose="02020603050405020304" pitchFamily="18" charset="0"/>
              <a:cs typeface="Times New Roman" panose="02020603050405020304" pitchFamily="18" charset="0"/>
            </a:endParaRPr>
          </a:p>
        </p:txBody>
      </p:sp>
      <p:cxnSp>
        <p:nvCxnSpPr>
          <p:cNvPr id="64" name="Straight Connector 63"/>
          <p:cNvCxnSpPr/>
          <p:nvPr/>
        </p:nvCxnSpPr>
        <p:spPr>
          <a:xfrm flipH="1">
            <a:off x="5659897" y="4196336"/>
            <a:ext cx="6080" cy="349505"/>
          </a:xfrm>
          <a:prstGeom prst="line">
            <a:avLst/>
          </a:prstGeom>
          <a:ln>
            <a:solidFill>
              <a:srgbClr val="00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66" name="TextBox 65"/>
          <p:cNvSpPr txBox="1"/>
          <p:nvPr/>
        </p:nvSpPr>
        <p:spPr>
          <a:xfrm>
            <a:off x="6723858" y="4367851"/>
            <a:ext cx="1813766" cy="461665"/>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Larger discrepancy (30 K)</a:t>
            </a:r>
          </a:p>
          <a:p>
            <a:r>
              <a:rPr lang="en-US" sz="1200" dirty="0" smtClean="0">
                <a:solidFill>
                  <a:srgbClr val="000000"/>
                </a:solidFill>
                <a:latin typeface="Times New Roman" panose="02020603050405020304" pitchFamily="18" charset="0"/>
                <a:cs typeface="Times New Roman" panose="02020603050405020304" pitchFamily="18" charset="0"/>
              </a:rPr>
              <a:t>(source: quench back)</a:t>
            </a:r>
          </a:p>
        </p:txBody>
      </p:sp>
      <p:cxnSp>
        <p:nvCxnSpPr>
          <p:cNvPr id="67" name="Straight Connector 66"/>
          <p:cNvCxnSpPr/>
          <p:nvPr/>
        </p:nvCxnSpPr>
        <p:spPr>
          <a:xfrm>
            <a:off x="5721041" y="4341403"/>
            <a:ext cx="1023215" cy="132502"/>
          </a:xfrm>
          <a:prstGeom prst="line">
            <a:avLst/>
          </a:prstGeom>
          <a:ln>
            <a:solidFill>
              <a:srgbClr val="000000"/>
            </a:solidFill>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0" name="TextBox 69"/>
          <p:cNvSpPr txBox="1"/>
          <p:nvPr/>
        </p:nvSpPr>
        <p:spPr>
          <a:xfrm>
            <a:off x="6587470" y="1932523"/>
            <a:ext cx="603050" cy="246221"/>
          </a:xfrm>
          <a:prstGeom prst="rect">
            <a:avLst/>
          </a:prstGeom>
          <a:noFill/>
        </p:spPr>
        <p:txBody>
          <a:bodyPr wrap="none" rtlCol="0">
            <a:spAutoFit/>
          </a:bodyPr>
          <a:lstStyle/>
          <a:p>
            <a:r>
              <a:rPr lang="en-US" sz="1000" dirty="0" smtClean="0">
                <a:solidFill>
                  <a:srgbClr val="000000"/>
                </a:solidFill>
              </a:rPr>
              <a:t>VTAPS</a:t>
            </a:r>
            <a:endParaRPr lang="en-GB" sz="1000" dirty="0">
              <a:solidFill>
                <a:srgbClr val="000000"/>
              </a:solidFill>
            </a:endParaRPr>
          </a:p>
        </p:txBody>
      </p:sp>
      <p:sp>
        <p:nvSpPr>
          <p:cNvPr id="71" name="TextBox 70"/>
          <p:cNvSpPr txBox="1"/>
          <p:nvPr/>
        </p:nvSpPr>
        <p:spPr>
          <a:xfrm>
            <a:off x="3503124" y="6525344"/>
            <a:ext cx="1932972" cy="338554"/>
          </a:xfrm>
          <a:prstGeom prst="rect">
            <a:avLst/>
          </a:prstGeom>
          <a:solidFill>
            <a:schemeClr val="bg1"/>
          </a:solid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                               </a:t>
            </a:r>
            <a:endParaRPr lang="en-GB" sz="16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10337" y="1581081"/>
            <a:ext cx="857927"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No dump</a:t>
            </a:r>
            <a:endParaRPr lang="en-GB" sz="1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30568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Hot spot temperature – Training quench</a:t>
            </a:r>
            <a:endParaRPr lang="en-GB" dirty="0"/>
          </a:p>
        </p:txBody>
      </p:sp>
      <p:sp>
        <p:nvSpPr>
          <p:cNvPr id="3" name="Content Placeholder 2"/>
          <p:cNvSpPr>
            <a:spLocks noGrp="1"/>
          </p:cNvSpPr>
          <p:nvPr>
            <p:ph idx="1"/>
          </p:nvPr>
        </p:nvSpPr>
        <p:spPr>
          <a:xfrm>
            <a:off x="245903" y="949409"/>
            <a:ext cx="8226854" cy="1153753"/>
          </a:xfrm>
        </p:spPr>
        <p:txBody>
          <a:bodyPr>
            <a:noAutofit/>
          </a:bodyPr>
          <a:lstStyle/>
          <a:p>
            <a:r>
              <a:rPr lang="en-US" sz="2000" dirty="0" smtClean="0"/>
              <a:t>The same approach can be used for the study of the training quenches.</a:t>
            </a:r>
          </a:p>
          <a:p>
            <a:r>
              <a:rPr lang="en-US" sz="2000" dirty="0" smtClean="0"/>
              <a:t>In order to be able to compare to the model, only quenches starting in the high field region are interesting for this analysis. </a:t>
            </a:r>
            <a:endParaRPr lang="en-GB" sz="2000" dirty="0"/>
          </a:p>
        </p:txBody>
      </p:sp>
      <p:sp>
        <p:nvSpPr>
          <p:cNvPr id="4" name="Slide Number Placeholder 3"/>
          <p:cNvSpPr>
            <a:spLocks noGrp="1"/>
          </p:cNvSpPr>
          <p:nvPr>
            <p:ph type="sldNum" sz="quarter" idx="12"/>
          </p:nvPr>
        </p:nvSpPr>
        <p:spPr>
          <a:xfrm>
            <a:off x="8100392" y="6306020"/>
            <a:ext cx="514400" cy="385018"/>
          </a:xfrm>
        </p:spPr>
        <p:txBody>
          <a:bodyPr/>
          <a:lstStyle/>
          <a:p>
            <a:fld id="{91FE0CF9-301C-4DC2-9DD4-D8FCF2197C95}" type="slidenum">
              <a:rPr lang="en-GB" smtClean="0">
                <a:solidFill>
                  <a:srgbClr val="0C377B"/>
                </a:solidFill>
              </a:rPr>
              <a:pPr/>
              <a:t>32</a:t>
            </a:fld>
            <a:endParaRPr lang="en-GB" dirty="0">
              <a:solidFill>
                <a:srgbClr val="0C377B"/>
              </a:solidFill>
            </a:endParaRPr>
          </a:p>
        </p:txBody>
      </p:sp>
      <p:sp>
        <p:nvSpPr>
          <p:cNvPr id="5" name="Content Placeholder 2"/>
          <p:cNvSpPr txBox="1">
            <a:spLocks/>
          </p:cNvSpPr>
          <p:nvPr/>
        </p:nvSpPr>
        <p:spPr>
          <a:xfrm>
            <a:off x="4719370" y="1999390"/>
            <a:ext cx="4473467" cy="93610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800" dirty="0" smtClean="0"/>
              <a:t>Quench #9 (13180 A)</a:t>
            </a:r>
          </a:p>
          <a:p>
            <a:pPr marL="36576" indent="0" algn="ctr">
              <a:buNone/>
            </a:pPr>
            <a:r>
              <a:rPr lang="en-US" sz="1800" dirty="0" smtClean="0"/>
              <a:t>Coil 106, layer jump region </a:t>
            </a:r>
            <a:endParaRPr lang="en-GB" sz="1800" dirty="0"/>
          </a:p>
        </p:txBody>
      </p:sp>
      <p:sp>
        <p:nvSpPr>
          <p:cNvPr id="6" name="Content Placeholder 2"/>
          <p:cNvSpPr txBox="1">
            <a:spLocks/>
          </p:cNvSpPr>
          <p:nvPr/>
        </p:nvSpPr>
        <p:spPr>
          <a:xfrm>
            <a:off x="201276" y="1999390"/>
            <a:ext cx="4473467" cy="93610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800" dirty="0" smtClean="0"/>
              <a:t>Quench #4 (12967 A)</a:t>
            </a:r>
          </a:p>
          <a:p>
            <a:pPr marL="36576" indent="0" algn="ctr">
              <a:buNone/>
            </a:pPr>
            <a:r>
              <a:rPr lang="en-US" sz="1800" dirty="0" smtClean="0"/>
              <a:t>Coil 108, outer layer connection end </a:t>
            </a:r>
            <a:endParaRPr lang="en-GB" sz="1800" dirty="0"/>
          </a:p>
        </p:txBody>
      </p:sp>
      <p:pic>
        <p:nvPicPr>
          <p:cNvPr id="8" name="Picture 7"/>
          <p:cNvPicPr>
            <a:picLocks noChangeAspect="1"/>
          </p:cNvPicPr>
          <p:nvPr/>
        </p:nvPicPr>
        <p:blipFill>
          <a:blip r:embed="rId2"/>
          <a:stretch>
            <a:fillRect/>
          </a:stretch>
        </p:blipFill>
        <p:spPr>
          <a:xfrm>
            <a:off x="245903" y="2780928"/>
            <a:ext cx="4558639" cy="3420000"/>
          </a:xfrm>
          <a:prstGeom prst="rect">
            <a:avLst/>
          </a:prstGeom>
        </p:spPr>
      </p:pic>
      <p:pic>
        <p:nvPicPr>
          <p:cNvPr id="9" name="Picture 8"/>
          <p:cNvPicPr>
            <a:picLocks noChangeAspect="1"/>
          </p:cNvPicPr>
          <p:nvPr/>
        </p:nvPicPr>
        <p:blipFill>
          <a:blip r:embed="rId3"/>
          <a:stretch>
            <a:fillRect/>
          </a:stretch>
        </p:blipFill>
        <p:spPr>
          <a:xfrm>
            <a:off x="4585361" y="2780928"/>
            <a:ext cx="4558639" cy="3420000"/>
          </a:xfrm>
          <a:prstGeom prst="rect">
            <a:avLst/>
          </a:prstGeom>
        </p:spPr>
      </p:pic>
      <p:sp>
        <p:nvSpPr>
          <p:cNvPr id="11" name="TextBox 10"/>
          <p:cNvSpPr txBox="1"/>
          <p:nvPr/>
        </p:nvSpPr>
        <p:spPr>
          <a:xfrm>
            <a:off x="2094393" y="3529979"/>
            <a:ext cx="2232248" cy="1169551"/>
          </a:xfrm>
          <a:prstGeom prst="rect">
            <a:avLst/>
          </a:prstGeom>
          <a:solidFill>
            <a:schemeClr val="bg1"/>
          </a:solidFill>
        </p:spPr>
        <p:txBody>
          <a:bodyPr wrap="square" rtlCol="0">
            <a:spAutoFit/>
          </a:bodyPr>
          <a:lstStyle/>
          <a:p>
            <a:r>
              <a:rPr lang="en-US" sz="1400" dirty="0" smtClean="0">
                <a:solidFill>
                  <a:srgbClr val="000000"/>
                </a:solidFill>
                <a:latin typeface="Times" pitchFamily="18" charset="0"/>
              </a:rPr>
              <a:t>Quench starts t=0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a:solidFill>
                  <a:srgbClr val="000000"/>
                </a:solidFill>
                <a:latin typeface="Times" pitchFamily="18" charset="0"/>
              </a:rPr>
              <a:t>Quench</a:t>
            </a:r>
            <a:r>
              <a:rPr lang="en-US" sz="1400" dirty="0" smtClean="0">
                <a:solidFill>
                  <a:srgbClr val="000000"/>
                </a:solidFill>
                <a:latin typeface="Times" pitchFamily="18" charset="0"/>
              </a:rPr>
              <a:t> Detected t=3.1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a:solidFill>
                  <a:srgbClr val="000000"/>
                </a:solidFill>
                <a:latin typeface="Times" pitchFamily="18" charset="0"/>
              </a:rPr>
              <a:t>Quench</a:t>
            </a:r>
            <a:r>
              <a:rPr lang="en-US" sz="1400" dirty="0" smtClean="0">
                <a:solidFill>
                  <a:srgbClr val="000000"/>
                </a:solidFill>
                <a:latin typeface="Times" pitchFamily="18" charset="0"/>
              </a:rPr>
              <a:t> Validated t=13.1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smtClean="0">
                <a:solidFill>
                  <a:srgbClr val="000000"/>
                </a:solidFill>
                <a:latin typeface="Times" pitchFamily="18" charset="0"/>
              </a:rPr>
              <a:t>QH on t=18.1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smtClean="0">
                <a:solidFill>
                  <a:srgbClr val="000000"/>
                </a:solidFill>
                <a:latin typeface="Times" pitchFamily="18" charset="0"/>
              </a:rPr>
              <a:t>Dump on t=16.5 </a:t>
            </a:r>
            <a:r>
              <a:rPr lang="en-US" sz="1400" dirty="0" err="1" smtClean="0">
                <a:solidFill>
                  <a:srgbClr val="000000"/>
                </a:solidFill>
                <a:latin typeface="Times" pitchFamily="18" charset="0"/>
              </a:rPr>
              <a:t>ms</a:t>
            </a:r>
            <a:endParaRPr lang="en-GB" sz="1400" dirty="0">
              <a:solidFill>
                <a:srgbClr val="000000"/>
              </a:solidFill>
              <a:latin typeface="Times" pitchFamily="18" charset="0"/>
            </a:endParaRPr>
          </a:p>
        </p:txBody>
      </p:sp>
      <p:sp>
        <p:nvSpPr>
          <p:cNvPr id="15" name="TextBox 14"/>
          <p:cNvSpPr txBox="1"/>
          <p:nvPr/>
        </p:nvSpPr>
        <p:spPr>
          <a:xfrm>
            <a:off x="6430899" y="3567458"/>
            <a:ext cx="2214725" cy="1169551"/>
          </a:xfrm>
          <a:prstGeom prst="rect">
            <a:avLst/>
          </a:prstGeom>
          <a:solidFill>
            <a:schemeClr val="bg1"/>
          </a:solidFill>
        </p:spPr>
        <p:txBody>
          <a:bodyPr wrap="square" rtlCol="0">
            <a:spAutoFit/>
          </a:bodyPr>
          <a:lstStyle/>
          <a:p>
            <a:r>
              <a:rPr lang="en-US" sz="1400" dirty="0" smtClean="0">
                <a:solidFill>
                  <a:srgbClr val="000000"/>
                </a:solidFill>
                <a:latin typeface="Times" pitchFamily="18" charset="0"/>
              </a:rPr>
              <a:t>Quench starts t=0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a:solidFill>
                  <a:srgbClr val="000000"/>
                </a:solidFill>
                <a:latin typeface="Times" pitchFamily="18" charset="0"/>
              </a:rPr>
              <a:t>Quench</a:t>
            </a:r>
            <a:r>
              <a:rPr lang="en-US" sz="1400" dirty="0" smtClean="0">
                <a:solidFill>
                  <a:srgbClr val="000000"/>
                </a:solidFill>
                <a:latin typeface="Times" pitchFamily="18" charset="0"/>
              </a:rPr>
              <a:t> Detected </a:t>
            </a:r>
            <a:r>
              <a:rPr lang="en-US" sz="1400" dirty="0">
                <a:solidFill>
                  <a:srgbClr val="000000"/>
                </a:solidFill>
                <a:latin typeface="Times" pitchFamily="18" charset="0"/>
              </a:rPr>
              <a:t>t=</a:t>
            </a:r>
            <a:r>
              <a:rPr lang="en-US" sz="1400" dirty="0" smtClean="0">
                <a:solidFill>
                  <a:srgbClr val="000000"/>
                </a:solidFill>
                <a:latin typeface="Times" pitchFamily="18" charset="0"/>
              </a:rPr>
              <a:t>0.6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a:solidFill>
                  <a:srgbClr val="000000"/>
                </a:solidFill>
                <a:latin typeface="Times" pitchFamily="18" charset="0"/>
              </a:rPr>
              <a:t>Quench</a:t>
            </a:r>
            <a:r>
              <a:rPr lang="en-US" sz="1400" dirty="0" smtClean="0">
                <a:solidFill>
                  <a:srgbClr val="000000"/>
                </a:solidFill>
                <a:latin typeface="Times" pitchFamily="18" charset="0"/>
              </a:rPr>
              <a:t> Validated </a:t>
            </a:r>
            <a:r>
              <a:rPr lang="en-US" sz="1400" dirty="0">
                <a:solidFill>
                  <a:srgbClr val="000000"/>
                </a:solidFill>
                <a:latin typeface="Times" pitchFamily="18" charset="0"/>
              </a:rPr>
              <a:t>t=</a:t>
            </a:r>
            <a:r>
              <a:rPr lang="en-US" sz="1400" dirty="0" smtClean="0">
                <a:solidFill>
                  <a:srgbClr val="000000"/>
                </a:solidFill>
                <a:latin typeface="Times" pitchFamily="18" charset="0"/>
              </a:rPr>
              <a:t>10.6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smtClean="0">
                <a:solidFill>
                  <a:srgbClr val="000000"/>
                </a:solidFill>
                <a:latin typeface="Times" pitchFamily="18" charset="0"/>
              </a:rPr>
              <a:t>QH on </a:t>
            </a:r>
            <a:r>
              <a:rPr lang="en-US" sz="1400" dirty="0">
                <a:solidFill>
                  <a:srgbClr val="000000"/>
                </a:solidFill>
                <a:latin typeface="Times" pitchFamily="18" charset="0"/>
              </a:rPr>
              <a:t>t=</a:t>
            </a:r>
            <a:r>
              <a:rPr lang="en-US" sz="1400" dirty="0" smtClean="0">
                <a:solidFill>
                  <a:srgbClr val="000000"/>
                </a:solidFill>
                <a:latin typeface="Times" pitchFamily="18" charset="0"/>
              </a:rPr>
              <a:t>15.6 </a:t>
            </a:r>
            <a:r>
              <a:rPr lang="en-US" sz="1400" dirty="0" err="1" smtClean="0">
                <a:solidFill>
                  <a:srgbClr val="000000"/>
                </a:solidFill>
                <a:latin typeface="Times" pitchFamily="18" charset="0"/>
              </a:rPr>
              <a:t>ms</a:t>
            </a:r>
            <a:endParaRPr lang="en-US" sz="1400" dirty="0" smtClean="0">
              <a:solidFill>
                <a:srgbClr val="000000"/>
              </a:solidFill>
              <a:latin typeface="Times" pitchFamily="18" charset="0"/>
            </a:endParaRPr>
          </a:p>
          <a:p>
            <a:r>
              <a:rPr lang="en-US" sz="1400" dirty="0" smtClean="0">
                <a:solidFill>
                  <a:srgbClr val="000000"/>
                </a:solidFill>
                <a:latin typeface="Times" pitchFamily="18" charset="0"/>
              </a:rPr>
              <a:t>Dump on t=14.6 </a:t>
            </a:r>
            <a:r>
              <a:rPr lang="en-US" sz="1400" dirty="0" err="1" smtClean="0">
                <a:solidFill>
                  <a:srgbClr val="000000"/>
                </a:solidFill>
                <a:latin typeface="Times" pitchFamily="18" charset="0"/>
              </a:rPr>
              <a:t>ms</a:t>
            </a:r>
            <a:endParaRPr lang="en-GB" sz="1400" dirty="0">
              <a:solidFill>
                <a:srgbClr val="000000"/>
              </a:solidFill>
              <a:latin typeface="Times" pitchFamily="18" charset="0"/>
            </a:endParaRPr>
          </a:p>
        </p:txBody>
      </p:sp>
      <p:sp>
        <p:nvSpPr>
          <p:cNvPr id="17" name="TextBox 16"/>
          <p:cNvSpPr txBox="1"/>
          <p:nvPr/>
        </p:nvSpPr>
        <p:spPr>
          <a:xfrm>
            <a:off x="755576" y="2780140"/>
            <a:ext cx="1135247"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60 m</a:t>
            </a:r>
            <a:r>
              <a:rPr lang="el-GR" sz="1400" dirty="0" smtClean="0">
                <a:solidFill>
                  <a:srgbClr val="000000"/>
                </a:solidFill>
                <a:latin typeface="Times New Roman" panose="02020603050405020304" pitchFamily="18" charset="0"/>
                <a:cs typeface="Times New Roman" panose="02020603050405020304" pitchFamily="18" charset="0"/>
              </a:rPr>
              <a:t>Ω</a:t>
            </a:r>
            <a:r>
              <a:rPr lang="en-US" sz="1400" dirty="0" smtClean="0">
                <a:solidFill>
                  <a:srgbClr val="000000"/>
                </a:solidFill>
                <a:latin typeface="Times New Roman" panose="02020603050405020304" pitchFamily="18" charset="0"/>
                <a:cs typeface="Times New Roman" panose="02020603050405020304" pitchFamily="18" charset="0"/>
              </a:rPr>
              <a:t> </a:t>
            </a:r>
            <a:r>
              <a:rPr lang="en-US" sz="1400" dirty="0">
                <a:solidFill>
                  <a:srgbClr val="000000"/>
                </a:solidFill>
                <a:latin typeface="Times New Roman" panose="02020603050405020304" pitchFamily="18" charset="0"/>
                <a:cs typeface="Times New Roman" panose="02020603050405020304" pitchFamily="18" charset="0"/>
              </a:rPr>
              <a:t>dump</a:t>
            </a:r>
            <a:endParaRPr lang="en-GB" sz="1400" dirty="0">
              <a:solidFill>
                <a:srgbClr val="000000"/>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5063262" y="2780140"/>
            <a:ext cx="1135247"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60 m</a:t>
            </a:r>
            <a:r>
              <a:rPr lang="el-GR" sz="1400" dirty="0" smtClean="0">
                <a:solidFill>
                  <a:srgbClr val="000000"/>
                </a:solidFill>
                <a:latin typeface="Times New Roman" panose="02020603050405020304" pitchFamily="18" charset="0"/>
                <a:cs typeface="Times New Roman" panose="02020603050405020304" pitchFamily="18" charset="0"/>
              </a:rPr>
              <a:t>Ω</a:t>
            </a:r>
            <a:r>
              <a:rPr lang="en-US" sz="1400" dirty="0" smtClean="0">
                <a:solidFill>
                  <a:srgbClr val="000000"/>
                </a:solidFill>
                <a:latin typeface="Times New Roman" panose="02020603050405020304" pitchFamily="18" charset="0"/>
                <a:cs typeface="Times New Roman" panose="02020603050405020304" pitchFamily="18" charset="0"/>
              </a:rPr>
              <a:t> </a:t>
            </a:r>
            <a:r>
              <a:rPr lang="en-US" sz="1400" dirty="0">
                <a:solidFill>
                  <a:srgbClr val="000000"/>
                </a:solidFill>
                <a:latin typeface="Times New Roman" panose="02020603050405020304" pitchFamily="18" charset="0"/>
                <a:cs typeface="Times New Roman" panose="02020603050405020304" pitchFamily="18" charset="0"/>
              </a:rPr>
              <a:t>dump</a:t>
            </a:r>
            <a:endParaRPr lang="en-GB" sz="1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1682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0589" y="2614664"/>
            <a:ext cx="4688230" cy="3627434"/>
          </a:xfrm>
          <a:prstGeom prst="rect">
            <a:avLst/>
          </a:prstGeom>
        </p:spPr>
      </p:pic>
      <p:pic>
        <p:nvPicPr>
          <p:cNvPr id="6" name="Picture 5"/>
          <p:cNvPicPr>
            <a:picLocks noChangeAspect="1"/>
          </p:cNvPicPr>
          <p:nvPr/>
        </p:nvPicPr>
        <p:blipFill>
          <a:blip r:embed="rId3"/>
          <a:stretch>
            <a:fillRect/>
          </a:stretch>
        </p:blipFill>
        <p:spPr>
          <a:xfrm>
            <a:off x="4466924" y="2636912"/>
            <a:ext cx="4468755" cy="3627434"/>
          </a:xfrm>
          <a:prstGeom prst="rect">
            <a:avLst/>
          </a:prstGeom>
        </p:spPr>
      </p:pic>
      <p:sp>
        <p:nvSpPr>
          <p:cNvPr id="27" name="TextBox 26"/>
          <p:cNvSpPr txBox="1"/>
          <p:nvPr/>
        </p:nvSpPr>
        <p:spPr>
          <a:xfrm>
            <a:off x="1180409" y="2174737"/>
            <a:ext cx="7249191" cy="400110"/>
          </a:xfrm>
          <a:prstGeom prst="rect">
            <a:avLst/>
          </a:prstGeom>
          <a:solidFill>
            <a:srgbClr val="FFFF00"/>
          </a:solidFill>
        </p:spPr>
        <p:txBody>
          <a:bodyPr wrap="square" rtlCol="0">
            <a:spAutoFit/>
          </a:bodyPr>
          <a:lstStyle/>
          <a:p>
            <a:pPr algn="ctr"/>
            <a:r>
              <a:rPr lang="en-US" sz="2000" dirty="0" smtClean="0">
                <a:solidFill>
                  <a:srgbClr val="FF0000"/>
                </a:solidFill>
                <a:latin typeface="Times New Roman" panose="02020603050405020304" pitchFamily="18" charset="0"/>
                <a:cs typeface="Times New Roman" panose="02020603050405020304" pitchFamily="18" charset="0"/>
              </a:rPr>
              <a:t>Preliminary data, verification of experimental data on-going</a:t>
            </a:r>
            <a:endParaRPr lang="en-GB" sz="2000" dirty="0">
              <a:solidFill>
                <a:srgbClr val="FF0000"/>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normAutofit fontScale="90000"/>
          </a:bodyPr>
          <a:lstStyle/>
          <a:p>
            <a:r>
              <a:rPr lang="en-US" dirty="0" smtClean="0"/>
              <a:t>5. Hot spot temperature - Summary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33</a:t>
            </a:fld>
            <a:endParaRPr lang="en-GB">
              <a:solidFill>
                <a:srgbClr val="0C377B"/>
              </a:solidFill>
            </a:endParaRPr>
          </a:p>
        </p:txBody>
      </p:sp>
      <p:sp>
        <p:nvSpPr>
          <p:cNvPr id="14" name="TextBox 13"/>
          <p:cNvSpPr txBox="1"/>
          <p:nvPr/>
        </p:nvSpPr>
        <p:spPr>
          <a:xfrm>
            <a:off x="2984606" y="4236966"/>
            <a:ext cx="1323504" cy="276999"/>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QI study 11.85 kA</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1122669" y="3363860"/>
            <a:ext cx="1580304" cy="276999"/>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Training quench #5 #7</a:t>
            </a:r>
            <a:endParaRPr lang="en-GB" sz="1200" dirty="0">
              <a:solidFill>
                <a:srgbClr val="00000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875609" y="2906606"/>
            <a:ext cx="1903085" cy="369332"/>
          </a:xfrm>
          <a:prstGeom prst="rect">
            <a:avLst/>
          </a:prstGeom>
          <a:solidFill>
            <a:schemeClr val="bg1"/>
          </a:solidFill>
        </p:spPr>
        <p:txBody>
          <a:bodyPr wrap="none" rtlCol="0">
            <a:spAutoFit/>
          </a:bodyPr>
          <a:lstStyle/>
          <a:p>
            <a:r>
              <a:rPr lang="en-US" dirty="0" smtClean="0">
                <a:solidFill>
                  <a:srgbClr val="000000"/>
                </a:solidFill>
                <a:latin typeface="Times New Roman" panose="02020603050405020304" pitchFamily="18" charset="0"/>
                <a:cs typeface="Times New Roman" panose="02020603050405020304" pitchFamily="18" charset="0"/>
              </a:rPr>
              <a:t>Coil 106 quenches</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7" name="TextBox 16"/>
          <p:cNvSpPr txBox="1"/>
          <p:nvPr/>
        </p:nvSpPr>
        <p:spPr>
          <a:xfrm>
            <a:off x="5218019" y="2818245"/>
            <a:ext cx="1903085" cy="369332"/>
          </a:xfrm>
          <a:prstGeom prst="rect">
            <a:avLst/>
          </a:prstGeom>
          <a:solidFill>
            <a:schemeClr val="bg1"/>
          </a:solidFill>
        </p:spPr>
        <p:txBody>
          <a:bodyPr wrap="none" rtlCol="0">
            <a:spAutoFit/>
          </a:bodyPr>
          <a:lstStyle/>
          <a:p>
            <a:r>
              <a:rPr lang="en-US" dirty="0" smtClean="0">
                <a:solidFill>
                  <a:srgbClr val="000000"/>
                </a:solidFill>
                <a:latin typeface="Times New Roman" panose="02020603050405020304" pitchFamily="18" charset="0"/>
                <a:cs typeface="Times New Roman" panose="02020603050405020304" pitchFamily="18" charset="0"/>
              </a:rPr>
              <a:t>Coil 108 quenches</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5531149" y="3553839"/>
            <a:ext cx="1747017" cy="276999"/>
          </a:xfrm>
          <a:prstGeom prst="rect">
            <a:avLst/>
          </a:prstGeom>
          <a:noFill/>
        </p:spPr>
        <p:txBody>
          <a:bodyPr wrap="none" rtlCol="0">
            <a:spAutoFit/>
          </a:bodyPr>
          <a:lstStyle/>
          <a:p>
            <a:r>
              <a:rPr lang="en-US" sz="1200" dirty="0" smtClean="0">
                <a:solidFill>
                  <a:srgbClr val="000000"/>
                </a:solidFill>
                <a:latin typeface="Times New Roman" panose="02020603050405020304" pitchFamily="18" charset="0"/>
                <a:cs typeface="Times New Roman" panose="02020603050405020304" pitchFamily="18" charset="0"/>
              </a:rPr>
              <a:t>Training quenches # 4 #6</a:t>
            </a:r>
            <a:endParaRPr lang="en-GB" sz="1200" dirty="0">
              <a:solidFill>
                <a:srgbClr val="000000"/>
              </a:solidFill>
              <a:latin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flipH="1" flipV="1">
            <a:off x="3241345" y="3803397"/>
            <a:ext cx="246901" cy="428880"/>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2886423" y="3484089"/>
            <a:ext cx="354922" cy="156770"/>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181805" y="833263"/>
            <a:ext cx="8504995" cy="13234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Explored QI range experimentally: 11-12 MIITs.</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Expected QI under operation conditions </a:t>
            </a:r>
            <a:r>
              <a:rPr lang="en-GB" sz="2000" dirty="0"/>
              <a:t>∽ </a:t>
            </a:r>
            <a:r>
              <a:rPr lang="en-GB" sz="2000" dirty="0">
                <a:latin typeface="Times New Roman" panose="02020603050405020304" pitchFamily="18" charset="0"/>
                <a:cs typeface="Times New Roman" panose="02020603050405020304" pitchFamily="18" charset="0"/>
              </a:rPr>
              <a:t>16 MIITs</a:t>
            </a:r>
            <a:r>
              <a:rPr lang="en-GB" sz="2000"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Plan: explore 300-350 K range (spot heaters on the coil needed in order to perform these studies in a controlled way)</a:t>
            </a:r>
          </a:p>
        </p:txBody>
      </p:sp>
      <p:cxnSp>
        <p:nvCxnSpPr>
          <p:cNvPr id="49" name="Straight Arrow Connector 48"/>
          <p:cNvCxnSpPr/>
          <p:nvPr/>
        </p:nvCxnSpPr>
        <p:spPr>
          <a:xfrm>
            <a:off x="7278166" y="3825101"/>
            <a:ext cx="177461" cy="99057"/>
          </a:xfrm>
          <a:prstGeom prst="straightConnector1">
            <a:avLst/>
          </a:prstGeom>
          <a:ln>
            <a:solidFill>
              <a:srgbClr val="00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986172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5. Hot spot temperature - Summary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34</a:t>
            </a:fld>
            <a:endParaRPr lang="en-GB">
              <a:solidFill>
                <a:srgbClr val="0C377B"/>
              </a:solidFill>
            </a:endParaRPr>
          </a:p>
        </p:txBody>
      </p:sp>
      <p:pic>
        <p:nvPicPr>
          <p:cNvPr id="5" name="Content Placeholder 4"/>
          <p:cNvPicPr>
            <a:picLocks noGrp="1" noChangeAspect="1"/>
          </p:cNvPicPr>
          <p:nvPr>
            <p:ph idx="1"/>
          </p:nvPr>
        </p:nvPicPr>
        <p:blipFill>
          <a:blip r:embed="rId2"/>
          <a:stretch>
            <a:fillRect/>
          </a:stretch>
        </p:blipFill>
        <p:spPr>
          <a:xfrm>
            <a:off x="1560388" y="1412776"/>
            <a:ext cx="5591175" cy="4286250"/>
          </a:xfrm>
          <a:prstGeom prst="rect">
            <a:avLst/>
          </a:prstGeom>
        </p:spPr>
      </p:pic>
      <p:sp>
        <p:nvSpPr>
          <p:cNvPr id="6" name="Rectangle 5"/>
          <p:cNvSpPr/>
          <p:nvPr/>
        </p:nvSpPr>
        <p:spPr>
          <a:xfrm>
            <a:off x="653356" y="865779"/>
            <a:ext cx="8064896"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A lot of data available also on SMC11T, but again…only up to the 11-12 MIITs range </a:t>
            </a:r>
            <a:endParaRPr lang="en-US" dirty="0">
              <a:latin typeface="Times New Roman" panose="02020603050405020304" pitchFamily="18" charset="0"/>
              <a:cs typeface="Times New Roman" panose="02020603050405020304" pitchFamily="18" charset="0"/>
            </a:endParaRPr>
          </a:p>
        </p:txBody>
      </p:sp>
      <p:sp>
        <p:nvSpPr>
          <p:cNvPr id="8" name="Rectangle 7"/>
          <p:cNvSpPr/>
          <p:nvPr/>
        </p:nvSpPr>
        <p:spPr>
          <a:xfrm>
            <a:off x="715403" y="5661248"/>
            <a:ext cx="7714197" cy="584775"/>
          </a:xfrm>
          <a:prstGeom prst="rect">
            <a:avLst/>
          </a:prstGeom>
        </p:spPr>
        <p:txBody>
          <a:bodyPr wrap="square">
            <a:spAutoFit/>
          </a:bodyPr>
          <a:lstStyle/>
          <a:p>
            <a:r>
              <a:rPr lang="nl-NL" sz="1600" dirty="0">
                <a:latin typeface="Times New Roman" panose="02020603050405020304" pitchFamily="18" charset="0"/>
                <a:cs typeface="Times New Roman" panose="02020603050405020304" pitchFamily="18" charset="0"/>
              </a:rPr>
              <a:t>H.Bajas et al., Quench Analyisis of High-Current-Density Nb</a:t>
            </a:r>
            <a:r>
              <a:rPr lang="nl-NL" sz="1600" baseline="-25000" dirty="0">
                <a:latin typeface="Times New Roman" panose="02020603050405020304" pitchFamily="18" charset="0"/>
                <a:cs typeface="Times New Roman" panose="02020603050405020304" pitchFamily="18" charset="0"/>
              </a:rPr>
              <a:t>3</a:t>
            </a:r>
            <a:r>
              <a:rPr lang="nl-NL" sz="1600" dirty="0">
                <a:latin typeface="Times New Roman" panose="02020603050405020304" pitchFamily="18" charset="0"/>
                <a:cs typeface="Times New Roman" panose="02020603050405020304" pitchFamily="18" charset="0"/>
              </a:rPr>
              <a:t>Sn Conductors in Racetrack Coil Configuration, IEEE Trans. Appl. Supercond, Vol 25, No 3, June 2015</a:t>
            </a:r>
            <a:endParaRPr lang="en-GB" sz="16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4355975" y="4479503"/>
            <a:ext cx="2554214" cy="461665"/>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(insulation included for the analytical computation of the </a:t>
            </a:r>
            <a:r>
              <a:rPr lang="en-US" sz="1200" dirty="0" err="1" smtClean="0">
                <a:latin typeface="Times New Roman" panose="02020603050405020304" pitchFamily="18" charset="0"/>
                <a:cs typeface="Times New Roman" panose="02020603050405020304" pitchFamily="18" charset="0"/>
              </a:rPr>
              <a:t>MIIts</a:t>
            </a:r>
            <a:r>
              <a:rPr lang="en-US" sz="1200" dirty="0" smtClean="0">
                <a:latin typeface="Times New Roman" panose="02020603050405020304" pitchFamily="18" charset="0"/>
                <a:cs typeface="Times New Roman" panose="02020603050405020304" pitchFamily="18" charset="0"/>
              </a:rPr>
              <a:t> vs </a:t>
            </a:r>
            <a:r>
              <a:rPr lang="en-US" sz="1200" dirty="0" err="1" smtClean="0">
                <a:latin typeface="Times New Roman" panose="02020603050405020304" pitchFamily="18" charset="0"/>
                <a:cs typeface="Times New Roman" panose="02020603050405020304" pitchFamily="18" charset="0"/>
              </a:rPr>
              <a:t>T</a:t>
            </a:r>
            <a:r>
              <a:rPr lang="en-US" sz="1200" baseline="-25000" dirty="0" err="1" smtClean="0">
                <a:latin typeface="Times New Roman" panose="02020603050405020304" pitchFamily="18" charset="0"/>
                <a:cs typeface="Times New Roman" panose="02020603050405020304" pitchFamily="18" charset="0"/>
              </a:rPr>
              <a:t>max</a:t>
            </a:r>
            <a:r>
              <a:rPr lang="en-US" sz="1200" dirty="0" smtClean="0">
                <a:latin typeface="Times New Roman" panose="02020603050405020304" pitchFamily="18" charset="0"/>
                <a:cs typeface="Times New Roman" panose="02020603050405020304" pitchFamily="18" charset="0"/>
              </a:rPr>
              <a:t>)</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4176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title"/>
          </p:nvPr>
        </p:nvSpPr>
        <p:spPr>
          <a:xfrm>
            <a:off x="0" y="-27384"/>
            <a:ext cx="9144000" cy="784873"/>
          </a:xfrm>
          <a:prstGeom prst="rect">
            <a:avLst/>
          </a:prstGeom>
        </p:spPr>
        <p:txBody>
          <a:bodyPr>
            <a:normAutofit/>
          </a:bodyPr>
          <a:lstStyle>
            <a:lvl1pPr defTabSz="850391">
              <a:defRPr sz="4278"/>
            </a:lvl1pPr>
          </a:lstStyle>
          <a:p>
            <a:pPr lvl="0">
              <a:defRPr sz="1800">
                <a:solidFill>
                  <a:srgbClr val="000000"/>
                </a:solidFill>
              </a:defRPr>
            </a:pPr>
            <a:r>
              <a:rPr lang="en-US" sz="4278" dirty="0" smtClean="0">
                <a:solidFill>
                  <a:srgbClr val="FFFFFF"/>
                </a:solidFill>
              </a:rPr>
              <a:t>5</a:t>
            </a:r>
            <a:r>
              <a:rPr sz="4278" dirty="0" smtClean="0">
                <a:solidFill>
                  <a:srgbClr val="FFFFFF"/>
                </a:solidFill>
              </a:rPr>
              <a:t>. </a:t>
            </a:r>
            <a:r>
              <a:rPr lang="en-US" sz="4278" dirty="0" smtClean="0">
                <a:solidFill>
                  <a:srgbClr val="FFFFFF"/>
                </a:solidFill>
              </a:rPr>
              <a:t>Expected hot spot temperature</a:t>
            </a:r>
            <a:endParaRPr sz="4278" baseline="-25000" dirty="0">
              <a:solidFill>
                <a:srgbClr val="FFFFFF"/>
              </a:solidFill>
            </a:endParaRPr>
          </a:p>
        </p:txBody>
      </p:sp>
      <p:sp>
        <p:nvSpPr>
          <p:cNvPr id="169" name="Shape 169"/>
          <p:cNvSpPr>
            <a:spLocks noGrp="1"/>
          </p:cNvSpPr>
          <p:nvPr>
            <p:ph type="sldNum" sz="quarter" idx="4294967295"/>
          </p:nvPr>
        </p:nvSpPr>
        <p:spPr>
          <a:xfrm>
            <a:off x="2923314" y="6323712"/>
            <a:ext cx="514401" cy="350662"/>
          </a:xfrm>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0C377B"/>
                </a:solidFill>
              </a:rPr>
              <a:t>35</a:t>
            </a:fld>
            <a:endParaRPr>
              <a:solidFill>
                <a:srgbClr val="0C377B"/>
              </a:solidFill>
            </a:endParaRPr>
          </a:p>
        </p:txBody>
      </p:sp>
      <p:sp>
        <p:nvSpPr>
          <p:cNvPr id="6" name="Content Placeholder 2"/>
          <p:cNvSpPr>
            <a:spLocks noGrp="1"/>
          </p:cNvSpPr>
          <p:nvPr/>
        </p:nvSpPr>
        <p:spPr>
          <a:xfrm>
            <a:off x="68171" y="1132034"/>
            <a:ext cx="3207686" cy="4212097"/>
          </a:xfrm>
          <a:prstGeom prst="rect">
            <a:avLst/>
          </a:prstGeom>
          <a:solidFill>
            <a:schemeClr val="bg1"/>
          </a:solidFill>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Clr>
                <a:schemeClr val="tx1"/>
              </a:buClr>
              <a:buNone/>
            </a:pPr>
            <a:endParaRPr lang="en-GB" sz="1800" b="1" u="sng" dirty="0" smtClean="0">
              <a:solidFill>
                <a:srgbClr val="FF0000"/>
              </a:solidFill>
              <a:latin typeface="Times New Roman" panose="02020603050405020304" pitchFamily="18" charset="0"/>
              <a:cs typeface="Times New Roman" panose="02020603050405020304" pitchFamily="18" charset="0"/>
            </a:endParaRPr>
          </a:p>
          <a:p>
            <a:pPr>
              <a:buClr>
                <a:schemeClr val="tx1"/>
              </a:buClr>
            </a:pPr>
            <a:r>
              <a:rPr lang="en-GB" sz="1800" dirty="0" smtClean="0">
                <a:latin typeface="Times New Roman" panose="02020603050405020304" pitchFamily="18" charset="0"/>
                <a:cs typeface="Times New Roman" panose="02020603050405020304" pitchFamily="18" charset="0"/>
              </a:rPr>
              <a:t>100 </a:t>
            </a:r>
            <a:r>
              <a:rPr lang="en-GB" sz="1800" dirty="0">
                <a:latin typeface="Times New Roman" panose="02020603050405020304" pitchFamily="18" charset="0"/>
                <a:cs typeface="Times New Roman" panose="02020603050405020304" pitchFamily="18" charset="0"/>
              </a:rPr>
              <a:t>mV threshold, 10 </a:t>
            </a:r>
            <a:r>
              <a:rPr lang="en-GB" sz="1800" dirty="0" err="1">
                <a:latin typeface="Times New Roman" panose="02020603050405020304" pitchFamily="18" charset="0"/>
                <a:cs typeface="Times New Roman" panose="02020603050405020304" pitchFamily="18" charset="0"/>
              </a:rPr>
              <a:t>ms</a:t>
            </a:r>
            <a:r>
              <a:rPr lang="en-GB" sz="1800" dirty="0">
                <a:latin typeface="Times New Roman" panose="02020603050405020304" pitchFamily="18" charset="0"/>
                <a:cs typeface="Times New Roman" panose="02020603050405020304" pitchFamily="18" charset="0"/>
              </a:rPr>
              <a:t> validation</a:t>
            </a:r>
          </a:p>
          <a:p>
            <a:pPr>
              <a:buClr>
                <a:schemeClr val="tx1"/>
              </a:buClr>
            </a:pPr>
            <a:r>
              <a:rPr lang="en-GB" sz="1800" b="1" dirty="0" smtClean="0">
                <a:solidFill>
                  <a:srgbClr val="FF0000"/>
                </a:solidFill>
                <a:latin typeface="Times New Roman" panose="02020603050405020304" pitchFamily="18" charset="0"/>
                <a:cs typeface="Times New Roman" panose="02020603050405020304" pitchFamily="18" charset="0"/>
              </a:rPr>
              <a:t>5 </a:t>
            </a:r>
            <a:r>
              <a:rPr lang="en-GB" sz="1800" b="1" dirty="0" err="1">
                <a:solidFill>
                  <a:srgbClr val="FF0000"/>
                </a:solidFill>
                <a:latin typeface="Times New Roman" panose="02020603050405020304" pitchFamily="18" charset="0"/>
                <a:cs typeface="Times New Roman" panose="02020603050405020304" pitchFamily="18" charset="0"/>
              </a:rPr>
              <a:t>ms</a:t>
            </a:r>
            <a:r>
              <a:rPr lang="en-GB" sz="1800" b="1" dirty="0">
                <a:solidFill>
                  <a:srgbClr val="FF0000"/>
                </a:solidFill>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heater firing delay</a:t>
            </a:r>
          </a:p>
          <a:p>
            <a:pPr>
              <a:buClr>
                <a:schemeClr val="tx1"/>
              </a:buClr>
            </a:pPr>
            <a:r>
              <a:rPr lang="en-GB" sz="1800" dirty="0">
                <a:latin typeface="Times New Roman" panose="02020603050405020304" pitchFamily="18" charset="0"/>
                <a:cs typeface="Times New Roman" panose="02020603050405020304" pitchFamily="18" charset="0"/>
              </a:rPr>
              <a:t>Assumed </a:t>
            </a:r>
            <a:r>
              <a:rPr lang="en-GB" sz="1800" dirty="0" smtClean="0">
                <a:latin typeface="Times New Roman" panose="02020603050405020304" pitchFamily="18" charset="0"/>
                <a:cs typeface="Times New Roman" panose="02020603050405020304" pitchFamily="18" charset="0"/>
              </a:rPr>
              <a:t>heaters impregnated with the coil. (</a:t>
            </a:r>
            <a:r>
              <a:rPr lang="en-GB" sz="1800" dirty="0">
                <a:latin typeface="Times New Roman" panose="02020603050405020304" pitchFamily="18" charset="0"/>
                <a:cs typeface="Times New Roman" panose="02020603050405020304" pitchFamily="18" charset="0"/>
              </a:rPr>
              <a:t>heater delay</a:t>
            </a:r>
            <a:r>
              <a:rPr lang="en-GB" sz="2400" dirty="0">
                <a:latin typeface="Times New Roman" panose="02020603050405020304" pitchFamily="18" charset="0"/>
                <a:cs typeface="Times New Roman" panose="02020603050405020304" pitchFamily="18" charset="0"/>
              </a:rPr>
              <a:t> </a:t>
            </a:r>
            <a:r>
              <a:rPr lang="en-GB" sz="2400" dirty="0" smtClean="0">
                <a:latin typeface="Times New Roman" panose="02020603050405020304" pitchFamily="18" charset="0"/>
                <a:cs typeface="Times New Roman" panose="02020603050405020304" pitchFamily="18" charset="0"/>
              </a:rPr>
              <a:t>̴ </a:t>
            </a:r>
            <a:r>
              <a:rPr lang="en-GB" sz="1800" b="1" dirty="0" smtClean="0">
                <a:solidFill>
                  <a:srgbClr val="FF0000"/>
                </a:solidFill>
                <a:latin typeface="Times New Roman" panose="02020603050405020304" pitchFamily="18" charset="0"/>
                <a:cs typeface="Times New Roman" panose="02020603050405020304" pitchFamily="18" charset="0"/>
              </a:rPr>
              <a:t>20 </a:t>
            </a:r>
            <a:r>
              <a:rPr lang="en-GB" sz="1800" b="1" dirty="0" err="1">
                <a:solidFill>
                  <a:srgbClr val="FF0000"/>
                </a:solidFill>
                <a:latin typeface="Times New Roman" panose="02020603050405020304" pitchFamily="18" charset="0"/>
                <a:cs typeface="Times New Roman" panose="02020603050405020304" pitchFamily="18" charset="0"/>
              </a:rPr>
              <a:t>ms</a:t>
            </a:r>
            <a:r>
              <a:rPr lang="en-GB" sz="1800" dirty="0" smtClean="0">
                <a:latin typeface="Times New Roman" panose="02020603050405020304" pitchFamily="18" charset="0"/>
                <a:cs typeface="Times New Roman" panose="02020603050405020304" pitchFamily="18" charset="0"/>
              </a:rPr>
              <a:t>). Total </a:t>
            </a:r>
            <a:r>
              <a:rPr lang="en-GB" sz="1800" dirty="0">
                <a:latin typeface="Times New Roman" panose="02020603050405020304" pitchFamily="18" charset="0"/>
                <a:cs typeface="Times New Roman" panose="02020603050405020304" pitchFamily="18" charset="0"/>
              </a:rPr>
              <a:t>insulation from heater to coil :</a:t>
            </a:r>
          </a:p>
          <a:p>
            <a:pPr lvl="1">
              <a:buClr>
                <a:schemeClr val="tx1"/>
              </a:buClr>
            </a:pPr>
            <a:r>
              <a:rPr lang="en-GB" sz="1600" dirty="0" smtClean="0">
                <a:latin typeface="Times New Roman" panose="02020603050405020304" pitchFamily="18" charset="0"/>
                <a:cs typeface="Times New Roman" panose="02020603050405020304" pitchFamily="18" charset="0"/>
              </a:rPr>
              <a:t>50 µm </a:t>
            </a:r>
            <a:r>
              <a:rPr lang="en-GB" sz="1600" dirty="0">
                <a:latin typeface="Times New Roman" panose="02020603050405020304" pitchFamily="18" charset="0"/>
                <a:cs typeface="Times New Roman" panose="02020603050405020304" pitchFamily="18" charset="0"/>
              </a:rPr>
              <a:t>of </a:t>
            </a:r>
            <a:r>
              <a:rPr lang="en-GB" sz="1600" dirty="0" err="1">
                <a:latin typeface="Times New Roman" panose="02020603050405020304" pitchFamily="18" charset="0"/>
                <a:cs typeface="Times New Roman" panose="02020603050405020304" pitchFamily="18" charset="0"/>
              </a:rPr>
              <a:t>kapton</a:t>
            </a:r>
            <a:r>
              <a:rPr lang="en-GB" sz="1600" dirty="0">
                <a:latin typeface="Times New Roman" panose="02020603050405020304" pitchFamily="18" charset="0"/>
                <a:cs typeface="Times New Roman" panose="02020603050405020304" pitchFamily="18" charset="0"/>
              </a:rPr>
              <a:t> </a:t>
            </a:r>
          </a:p>
          <a:p>
            <a:pPr lvl="1">
              <a:buClr>
                <a:schemeClr val="tx1"/>
              </a:buClr>
            </a:pPr>
            <a:r>
              <a:rPr lang="en-GB" sz="1600" dirty="0">
                <a:latin typeface="Times New Roman" panose="02020603050405020304" pitchFamily="18" charset="0"/>
                <a:cs typeface="Times New Roman" panose="02020603050405020304" pitchFamily="18" charset="0"/>
              </a:rPr>
              <a:t>100 µm </a:t>
            </a:r>
            <a:r>
              <a:rPr lang="en-GB" sz="1600" dirty="0" smtClean="0">
                <a:latin typeface="Times New Roman" panose="02020603050405020304" pitchFamily="18" charset="0"/>
                <a:cs typeface="Times New Roman" panose="02020603050405020304" pitchFamily="18" charset="0"/>
              </a:rPr>
              <a:t>conductor insulation</a:t>
            </a:r>
            <a:endParaRPr lang="en-GB" sz="1600" dirty="0">
              <a:latin typeface="Times New Roman" panose="02020603050405020304" pitchFamily="18" charset="0"/>
              <a:cs typeface="Times New Roman" panose="02020603050405020304" pitchFamily="18" charset="0"/>
            </a:endParaRPr>
          </a:p>
          <a:p>
            <a:pPr>
              <a:buClr>
                <a:schemeClr val="tx1"/>
              </a:buClr>
            </a:pPr>
            <a:r>
              <a:rPr lang="en-GB" sz="1800" dirty="0" smtClean="0">
                <a:latin typeface="Times New Roman" panose="02020603050405020304" pitchFamily="18" charset="0"/>
                <a:cs typeface="Times New Roman" panose="02020603050405020304" pitchFamily="18" charset="0"/>
              </a:rPr>
              <a:t>Nominal </a:t>
            </a:r>
            <a:r>
              <a:rPr lang="en-GB" sz="1800" dirty="0">
                <a:latin typeface="Times New Roman" panose="02020603050405020304" pitchFamily="18" charset="0"/>
                <a:cs typeface="Times New Roman" panose="02020603050405020304" pitchFamily="18" charset="0"/>
              </a:rPr>
              <a:t>conductor parameters, RRR=100 </a:t>
            </a:r>
          </a:p>
          <a:p>
            <a:pPr>
              <a:buClr>
                <a:schemeClr val="tx1"/>
              </a:buClr>
            </a:pPr>
            <a:r>
              <a:rPr lang="en-GB" sz="1800" dirty="0" smtClean="0">
                <a:latin typeface="Times New Roman" panose="02020603050405020304" pitchFamily="18" charset="0"/>
                <a:cs typeface="Times New Roman" panose="02020603050405020304" pitchFamily="18" charset="0"/>
              </a:rPr>
              <a:t>All quench heaters fired</a:t>
            </a:r>
          </a:p>
        </p:txBody>
      </p:sp>
      <p:sp>
        <p:nvSpPr>
          <p:cNvPr id="14" name="Rectangle 13"/>
          <p:cNvSpPr/>
          <p:nvPr/>
        </p:nvSpPr>
        <p:spPr>
          <a:xfrm>
            <a:off x="1382609" y="5779957"/>
            <a:ext cx="7286464" cy="1015663"/>
          </a:xfrm>
          <a:prstGeom prst="rect">
            <a:avLst/>
          </a:prstGeom>
          <a:solidFill>
            <a:schemeClr val="bg1"/>
          </a:solidFill>
          <a:ln>
            <a:solidFill>
              <a:srgbClr val="FF0000"/>
            </a:solidFill>
          </a:ln>
        </p:spPr>
        <p:txBody>
          <a:bodyPr wrap="square">
            <a:spAutoFit/>
          </a:bodyPr>
          <a:lstStyle/>
          <a:p>
            <a:r>
              <a:rPr lang="en-US" sz="2000" dirty="0" smtClean="0">
                <a:solidFill>
                  <a:schemeClr val="tx1"/>
                </a:solidFill>
                <a:latin typeface="Times New Roman" panose="02020603050405020304" pitchFamily="18" charset="0"/>
                <a:cs typeface="Times New Roman" panose="02020603050405020304" pitchFamily="18" charset="0"/>
              </a:rPr>
              <a:t>What we </a:t>
            </a:r>
            <a:r>
              <a:rPr lang="en-US" sz="2000" dirty="0" smtClean="0">
                <a:latin typeface="Times New Roman" panose="02020603050405020304" pitchFamily="18" charset="0"/>
                <a:cs typeface="Times New Roman" panose="02020603050405020304" pitchFamily="18" charset="0"/>
              </a:rPr>
              <a:t>expect to have</a:t>
            </a:r>
            <a:r>
              <a:rPr lang="en-US" sz="2000"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Heater firing delay = 1 </a:t>
            </a:r>
            <a:r>
              <a:rPr lang="en-US" sz="2000" dirty="0" err="1" smtClean="0">
                <a:solidFill>
                  <a:schemeClr val="tx1"/>
                </a:solidFill>
                <a:latin typeface="Times New Roman" panose="02020603050405020304" pitchFamily="18" charset="0"/>
                <a:cs typeface="Times New Roman" panose="02020603050405020304" pitchFamily="18" charset="0"/>
              </a:rPr>
              <a:t>ms</a:t>
            </a: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Heaters delay = 14 </a:t>
            </a:r>
            <a:r>
              <a:rPr lang="en-US" sz="2000" dirty="0" err="1" smtClean="0">
                <a:solidFill>
                  <a:schemeClr val="tx1"/>
                </a:solidFill>
                <a:latin typeface="Times New Roman" panose="02020603050405020304" pitchFamily="18" charset="0"/>
                <a:cs typeface="Times New Roman" panose="02020603050405020304" pitchFamily="18" charset="0"/>
              </a:rPr>
              <a:t>ms</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68170" y="845291"/>
            <a:ext cx="9075829" cy="461665"/>
          </a:xfrm>
          <a:prstGeom prst="rect">
            <a:avLst/>
          </a:prstGeom>
        </p:spPr>
        <p:txBody>
          <a:bodyPr wrap="square">
            <a:spAutoFit/>
          </a:bodyPr>
          <a:lstStyle/>
          <a:p>
            <a:pPr marL="36576" indent="0">
              <a:buClr>
                <a:schemeClr val="tx2"/>
              </a:buClr>
              <a:buNone/>
            </a:pPr>
            <a:r>
              <a:rPr lang="en-GB" sz="2400" b="1" u="sng" dirty="0" smtClean="0">
                <a:solidFill>
                  <a:srgbClr val="FF0000"/>
                </a:solidFill>
                <a:latin typeface="Times New Roman" panose="02020603050405020304" pitchFamily="18" charset="0"/>
                <a:cs typeface="Times New Roman" panose="02020603050405020304" pitchFamily="18" charset="0"/>
              </a:rPr>
              <a:t>Expected hot spot temperature under accelerator conditions:</a:t>
            </a:r>
            <a:endParaRPr lang="en-GB" sz="2400" b="1" u="sng" dirty="0">
              <a:solidFill>
                <a:srgbClr val="FF0000"/>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5564879" y="6096085"/>
            <a:ext cx="1923925" cy="369332"/>
          </a:xfrm>
          <a:prstGeom prst="rect">
            <a:avLst/>
          </a:prstGeom>
          <a:noFill/>
        </p:spPr>
        <p:txBody>
          <a:bodyPr wrap="none" rtlCol="0">
            <a:spAutoFit/>
          </a:bodyPr>
          <a:lstStyle/>
          <a:p>
            <a:r>
              <a:rPr lang="en-US" b="1" dirty="0" err="1" smtClean="0">
                <a:solidFill>
                  <a:srgbClr val="FF0000"/>
                </a:solidFill>
                <a:latin typeface="Times New Roman" panose="02020603050405020304" pitchFamily="18" charset="0"/>
                <a:cs typeface="Times New Roman" panose="02020603050405020304" pitchFamily="18" charset="0"/>
              </a:rPr>
              <a:t>T</a:t>
            </a:r>
            <a:r>
              <a:rPr lang="en-US" b="1" baseline="-25000" dirty="0" err="1" smtClean="0">
                <a:solidFill>
                  <a:srgbClr val="FF0000"/>
                </a:solidFill>
                <a:latin typeface="Times New Roman" panose="02020603050405020304" pitchFamily="18" charset="0"/>
                <a:cs typeface="Times New Roman" panose="02020603050405020304" pitchFamily="18" charset="0"/>
              </a:rPr>
              <a:t>max</a:t>
            </a:r>
            <a:r>
              <a:rPr lang="en-US" b="1" dirty="0" smtClean="0">
                <a:solidFill>
                  <a:srgbClr val="FF0000"/>
                </a:solidFill>
                <a:latin typeface="Times New Roman" panose="02020603050405020304" pitchFamily="18" charset="0"/>
                <a:cs typeface="Times New Roman" panose="02020603050405020304" pitchFamily="18" charset="0"/>
              </a:rPr>
              <a:t> = 280 ± 20 K</a:t>
            </a:r>
            <a:endParaRPr lang="en-US" b="1" dirty="0">
              <a:solidFill>
                <a:srgbClr val="FF0000"/>
              </a:solidFill>
              <a:latin typeface="Times New Roman" panose="02020603050405020304" pitchFamily="18" charset="0"/>
              <a:cs typeface="Times New Roman" panose="02020603050405020304" pitchFamily="18" charset="0"/>
            </a:endParaRPr>
          </a:p>
        </p:txBody>
      </p:sp>
      <p:pic>
        <p:nvPicPr>
          <p:cNvPr id="16" name="Content Placeholder 4"/>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3275857" y="1116392"/>
            <a:ext cx="6221142" cy="4667250"/>
          </a:xfrm>
          <a:prstGeom prst="rect">
            <a:avLst/>
          </a:prstGeom>
          <a:noFill/>
          <a:ln w="12700">
            <a:noFill/>
            <a:miter lim="400000"/>
          </a:ln>
          <a:extLst>
            <a:ext uri="{C572A759-6A51-4108-AA02-DFA0A04FC94B}">
              <ma14:wrappingTextBoxFlag xmlns:ma14="http://schemas.microsoft.com/office/mac/drawingml/2011/main" xmlns="" val="1"/>
            </a:ext>
          </a:extLst>
        </p:spPr>
      </p:pic>
      <p:sp>
        <p:nvSpPr>
          <p:cNvPr id="17" name="TextBox 16"/>
          <p:cNvSpPr txBox="1"/>
          <p:nvPr/>
        </p:nvSpPr>
        <p:spPr>
          <a:xfrm>
            <a:off x="7523024" y="1436898"/>
            <a:ext cx="1228221" cy="369332"/>
          </a:xfrm>
          <a:prstGeom prst="rect">
            <a:avLst/>
          </a:prstGeom>
          <a:noFill/>
        </p:spPr>
        <p:txBody>
          <a:bodyPr wrap="none" rtlCol="0">
            <a:spAutoFit/>
          </a:bodyPr>
          <a:lstStyle/>
          <a:p>
            <a:r>
              <a:rPr lang="en-US" dirty="0" smtClean="0">
                <a:solidFill>
                  <a:srgbClr val="FF0000"/>
                </a:solidFill>
                <a:latin typeface="Times New Roman" panose="02020603050405020304" pitchFamily="18" charset="0"/>
                <a:cs typeface="Times New Roman" panose="02020603050405020304" pitchFamily="18" charset="0"/>
              </a:rPr>
              <a:t>320 ± 20 K</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7523024" y="1908480"/>
            <a:ext cx="1228221" cy="369332"/>
          </a:xfrm>
          <a:prstGeom prst="rect">
            <a:avLst/>
          </a:prstGeom>
          <a:noFill/>
        </p:spPr>
        <p:txBody>
          <a:bodyPr wrap="none" rtlCol="0">
            <a:spAutoFit/>
          </a:bodyPr>
          <a:lstStyle/>
          <a:p>
            <a:r>
              <a:rPr lang="en-US" dirty="0" smtClean="0">
                <a:solidFill>
                  <a:srgbClr val="000000"/>
                </a:solidFill>
                <a:latin typeface="Times New Roman" panose="02020603050405020304" pitchFamily="18" charset="0"/>
                <a:cs typeface="Times New Roman" panose="02020603050405020304" pitchFamily="18" charset="0"/>
              </a:rPr>
              <a:t>270 ± 20 K</a:t>
            </a:r>
            <a:endParaRPr lang="en-US" dirty="0">
              <a:solidFill>
                <a:srgbClr val="000000"/>
              </a:solidFill>
              <a:latin typeface="Times New Roman" panose="02020603050405020304" pitchFamily="18" charset="0"/>
              <a:cs typeface="Times New Roman" panose="02020603050405020304" pitchFamily="18" charset="0"/>
            </a:endParaRPr>
          </a:p>
        </p:txBody>
      </p:sp>
      <p:pic>
        <p:nvPicPr>
          <p:cNvPr id="1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627" t="38439" r="28613" b="21206"/>
          <a:stretch/>
        </p:blipFill>
        <p:spPr bwMode="auto">
          <a:xfrm>
            <a:off x="6720379" y="2819709"/>
            <a:ext cx="2160621" cy="171331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642" t="32918" r="74890" b="29611"/>
          <a:stretch/>
        </p:blipFill>
        <p:spPr bwMode="auto">
          <a:xfrm>
            <a:off x="6292483" y="2668985"/>
            <a:ext cx="468718" cy="182434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1" name="TextBox 20"/>
          <p:cNvSpPr txBox="1"/>
          <p:nvPr/>
        </p:nvSpPr>
        <p:spPr>
          <a:xfrm rot="17223423">
            <a:off x="6643698" y="2968162"/>
            <a:ext cx="720708" cy="27699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0000"/>
                </a:solidFill>
                <a:effectLst/>
                <a:uFillTx/>
                <a:latin typeface="Times New Roman"/>
                <a:ea typeface="Arial"/>
                <a:cs typeface="Times New Roman"/>
                <a:sym typeface="Arial"/>
              </a:rPr>
              <a:t>High field</a:t>
            </a:r>
            <a:endParaRPr kumimoji="0" lang="en-US" sz="1200" b="0" i="0" u="none" strike="noStrike" cap="none" spc="0" normalizeH="0" baseline="0" dirty="0">
              <a:ln>
                <a:noFill/>
              </a:ln>
              <a:solidFill>
                <a:srgbClr val="FF0000"/>
              </a:solidFill>
              <a:effectLst/>
              <a:uFillTx/>
              <a:latin typeface="Times New Roman"/>
              <a:ea typeface="Arial"/>
              <a:cs typeface="Times New Roman"/>
              <a:sym typeface="Arial"/>
            </a:endParaRPr>
          </a:p>
        </p:txBody>
      </p:sp>
      <p:sp>
        <p:nvSpPr>
          <p:cNvPr id="22" name="TextBox 21"/>
          <p:cNvSpPr txBox="1"/>
          <p:nvPr/>
        </p:nvSpPr>
        <p:spPr>
          <a:xfrm>
            <a:off x="7974013" y="4354831"/>
            <a:ext cx="695060" cy="27699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chemeClr val="accent1">
                    <a:lumMod val="10000"/>
                  </a:schemeClr>
                </a:solidFill>
                <a:effectLst/>
                <a:uFillTx/>
                <a:latin typeface="Times New Roman"/>
                <a:ea typeface="Arial"/>
                <a:cs typeface="Times New Roman"/>
                <a:sym typeface="Arial"/>
              </a:rPr>
              <a:t>Low field</a:t>
            </a:r>
            <a:endParaRPr kumimoji="0" lang="en-US" sz="1200" b="0" i="0" u="none" strike="noStrike" cap="none" spc="0" normalizeH="0" baseline="0" dirty="0">
              <a:ln>
                <a:noFill/>
              </a:ln>
              <a:solidFill>
                <a:schemeClr val="accent1">
                  <a:lumMod val="10000"/>
                </a:schemeClr>
              </a:solidFill>
              <a:effectLst/>
              <a:uFillTx/>
              <a:latin typeface="Times New Roman"/>
              <a:ea typeface="Arial"/>
              <a:cs typeface="Times New Roman"/>
              <a:sym typeface="Arial"/>
            </a:endParaRPr>
          </a:p>
        </p:txBody>
      </p:sp>
    </p:spTree>
    <p:extLst>
      <p:ext uri="{BB962C8B-B14F-4D97-AF65-F5344CB8AC3E}">
        <p14:creationId xmlns:p14="http://schemas.microsoft.com/office/powerpoint/2010/main" val="1674860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b="1"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36</a:t>
            </a:fld>
            <a:endParaRPr>
              <a:solidFill>
                <a:srgbClr val="0C377B"/>
              </a:solidFill>
            </a:endParaRPr>
          </a:p>
        </p:txBody>
      </p:sp>
    </p:spTree>
    <p:extLst>
      <p:ext uri="{BB962C8B-B14F-4D97-AF65-F5344CB8AC3E}">
        <p14:creationId xmlns:p14="http://schemas.microsoft.com/office/powerpoint/2010/main" val="3954351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title"/>
          </p:nvPr>
        </p:nvSpPr>
        <p:spPr>
          <a:prstGeom prst="rect">
            <a:avLst/>
          </a:prstGeom>
        </p:spPr>
        <p:txBody>
          <a:bodyPr>
            <a:normAutofit fontScale="90000"/>
          </a:bodyPr>
          <a:lstStyle>
            <a:lvl1pPr defTabSz="850391">
              <a:defRPr sz="4278"/>
            </a:lvl1pPr>
          </a:lstStyle>
          <a:p>
            <a:pPr lvl="0">
              <a:defRPr sz="1800">
                <a:solidFill>
                  <a:srgbClr val="000000"/>
                </a:solidFill>
              </a:defRPr>
            </a:pPr>
            <a:r>
              <a:rPr lang="en-US" sz="4278" dirty="0" smtClean="0">
                <a:solidFill>
                  <a:srgbClr val="FFFFFF"/>
                </a:solidFill>
              </a:rPr>
              <a:t>6. </a:t>
            </a:r>
            <a:r>
              <a:rPr sz="4278" dirty="0" smtClean="0">
                <a:solidFill>
                  <a:srgbClr val="FFFFFF"/>
                </a:solidFill>
              </a:rPr>
              <a:t>Baseline </a:t>
            </a:r>
            <a:r>
              <a:rPr sz="4278" dirty="0">
                <a:solidFill>
                  <a:srgbClr val="FFFFFF"/>
                </a:solidFill>
              </a:rPr>
              <a:t>protection scheme </a:t>
            </a:r>
          </a:p>
        </p:txBody>
      </p:sp>
      <p:sp>
        <p:nvSpPr>
          <p:cNvPr id="132" name="Shape 132"/>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0C377B"/>
                </a:solidFill>
              </a:rPr>
              <a:t>37</a:t>
            </a:fld>
            <a:endParaRPr>
              <a:solidFill>
                <a:srgbClr val="0C377B"/>
              </a:solidFill>
            </a:endParaRPr>
          </a:p>
        </p:txBody>
      </p:sp>
      <p:sp>
        <p:nvSpPr>
          <p:cNvPr id="2" name="Text Placeholder 1"/>
          <p:cNvSpPr>
            <a:spLocks noGrp="1"/>
          </p:cNvSpPr>
          <p:nvPr>
            <p:ph type="body" idx="1"/>
          </p:nvPr>
        </p:nvSpPr>
        <p:spPr>
          <a:xfrm>
            <a:off x="8511" y="679427"/>
            <a:ext cx="8811961" cy="517325"/>
          </a:xfrm>
        </p:spPr>
        <p:txBody>
          <a:bodyPr>
            <a:noAutofit/>
          </a:bodyPr>
          <a:lstStyle/>
          <a:p>
            <a:pPr algn="just" defTabSz="457200">
              <a:spcBef>
                <a:spcPts val="1200"/>
              </a:spcBef>
              <a:defRPr>
                <a:solidFill>
                  <a:srgbClr val="000000"/>
                </a:solidFill>
              </a:defRPr>
            </a:pPr>
            <a:r>
              <a:rPr lang="en-GB" sz="1800" dirty="0">
                <a:solidFill>
                  <a:schemeClr val="tx2"/>
                </a:solidFill>
                <a:ea typeface="Times"/>
                <a:sym typeface="Times"/>
              </a:rPr>
              <a:t>Each 11 T </a:t>
            </a:r>
            <a:r>
              <a:rPr lang="en-GB" sz="1800" dirty="0" err="1">
                <a:solidFill>
                  <a:schemeClr val="tx2"/>
                </a:solidFill>
                <a:ea typeface="Times"/>
                <a:sym typeface="Times"/>
              </a:rPr>
              <a:t>cryo</a:t>
            </a:r>
            <a:r>
              <a:rPr lang="en-GB" sz="1800" dirty="0">
                <a:solidFill>
                  <a:schemeClr val="tx2"/>
                </a:solidFill>
                <a:ea typeface="Times"/>
                <a:sym typeface="Times"/>
              </a:rPr>
              <a:t>-assembly is made out </a:t>
            </a:r>
            <a:r>
              <a:rPr lang="en-GB" sz="1800" b="1" dirty="0">
                <a:solidFill>
                  <a:srgbClr val="FF0000"/>
                </a:solidFill>
                <a:ea typeface="Times"/>
                <a:sym typeface="Times"/>
              </a:rPr>
              <a:t>of 2 x </a:t>
            </a:r>
            <a:r>
              <a:rPr lang="en-GB" sz="1800" b="1" dirty="0" smtClean="0">
                <a:solidFill>
                  <a:srgbClr val="FF0000"/>
                </a:solidFill>
                <a:ea typeface="Times"/>
                <a:sym typeface="Times"/>
              </a:rPr>
              <a:t>5.3 </a:t>
            </a:r>
            <a:r>
              <a:rPr lang="en-GB" sz="1800" b="1" dirty="0">
                <a:solidFill>
                  <a:srgbClr val="FF0000"/>
                </a:solidFill>
                <a:ea typeface="Times"/>
                <a:sym typeface="Times"/>
              </a:rPr>
              <a:t>m magnets connected in series</a:t>
            </a:r>
            <a:r>
              <a:rPr lang="en-GB" sz="1800" dirty="0">
                <a:solidFill>
                  <a:schemeClr val="tx2"/>
                </a:solidFill>
                <a:ea typeface="Times"/>
                <a:sym typeface="Times"/>
              </a:rPr>
              <a:t> and protected by one standard LHC cold </a:t>
            </a:r>
            <a:r>
              <a:rPr lang="en-GB" sz="1800" dirty="0" smtClean="0">
                <a:solidFill>
                  <a:schemeClr val="tx2"/>
                </a:solidFill>
                <a:ea typeface="Times"/>
                <a:sym typeface="Times"/>
              </a:rPr>
              <a:t>diode. </a:t>
            </a:r>
          </a:p>
          <a:p>
            <a:pPr marL="322326" indent="-285750" algn="just" defTabSz="457200">
              <a:spcBef>
                <a:spcPts val="1200"/>
              </a:spcBef>
              <a:defRPr>
                <a:solidFill>
                  <a:srgbClr val="000000"/>
                </a:solidFill>
              </a:defRPr>
            </a:pPr>
            <a:endParaRPr lang="en-GB" sz="1800" dirty="0">
              <a:solidFill>
                <a:schemeClr val="tx2"/>
              </a:solidFill>
              <a:ea typeface="Times"/>
              <a:sym typeface="Times"/>
            </a:endParaRPr>
          </a:p>
          <a:p>
            <a:pPr marL="733806" lvl="1" indent="-285750" defTabSz="457200">
              <a:spcBef>
                <a:spcPts val="1200"/>
              </a:spcBef>
              <a:defRPr>
                <a:solidFill>
                  <a:srgbClr val="000000"/>
                </a:solidFill>
              </a:defRPr>
            </a:pPr>
            <a:endParaRPr lang="en-GB" sz="1800" dirty="0">
              <a:solidFill>
                <a:schemeClr val="tx2"/>
              </a:solidFill>
              <a:ea typeface="Times"/>
              <a:sym typeface="Times"/>
            </a:endParaRPr>
          </a:p>
          <a:p>
            <a:pPr marL="322326" lvl="0" indent="-285750" defTabSz="457200">
              <a:spcBef>
                <a:spcPts val="1200"/>
              </a:spcBef>
              <a:defRPr>
                <a:solidFill>
                  <a:srgbClr val="000000"/>
                </a:solidFill>
              </a:defRPr>
            </a:pPr>
            <a:endParaRPr lang="en-US" sz="1800" dirty="0">
              <a:solidFill>
                <a:schemeClr val="tx1"/>
              </a:solidFill>
              <a:ea typeface="Times"/>
              <a:sym typeface="Times"/>
            </a:endParaRPr>
          </a:p>
        </p:txBody>
      </p:sp>
      <p:sp>
        <p:nvSpPr>
          <p:cNvPr id="9" name="Shape 133"/>
          <p:cNvSpPr/>
          <p:nvPr/>
        </p:nvSpPr>
        <p:spPr>
          <a:xfrm flipV="1">
            <a:off x="3068027" y="1460739"/>
            <a:ext cx="2880321" cy="1729"/>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10" name="Shape 134"/>
          <p:cNvSpPr/>
          <p:nvPr/>
        </p:nvSpPr>
        <p:spPr>
          <a:xfrm>
            <a:off x="3074928" y="1924843"/>
            <a:ext cx="2873421" cy="1"/>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grpSp>
        <p:nvGrpSpPr>
          <p:cNvPr id="11" name="Group 137"/>
          <p:cNvGrpSpPr/>
          <p:nvPr/>
        </p:nvGrpSpPr>
        <p:grpSpPr>
          <a:xfrm>
            <a:off x="3374197" y="1324733"/>
            <a:ext cx="1096065" cy="275467"/>
            <a:chOff x="0" y="0"/>
            <a:chExt cx="1096063" cy="275465"/>
          </a:xfrm>
        </p:grpSpPr>
        <p:sp>
          <p:nvSpPr>
            <p:cNvPr id="12" name="Shape 135"/>
            <p:cNvSpPr/>
            <p:nvPr/>
          </p:nvSpPr>
          <p:spPr>
            <a:xfrm>
              <a:off x="0" y="29720"/>
              <a:ext cx="1096064" cy="216025"/>
            </a:xfrm>
            <a:prstGeom prst="rect">
              <a:avLst/>
            </a:prstGeom>
            <a:solidFill>
              <a:srgbClr val="FFFF0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13" name="Shape 136"/>
            <p:cNvSpPr/>
            <p:nvPr/>
          </p:nvSpPr>
          <p:spPr>
            <a:xfrm>
              <a:off x="0" y="0"/>
              <a:ext cx="1096064" cy="2754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1, Ap. 1</a:t>
              </a:r>
            </a:p>
          </p:txBody>
        </p:sp>
      </p:grpSp>
      <p:grpSp>
        <p:nvGrpSpPr>
          <p:cNvPr id="14" name="Group 140"/>
          <p:cNvGrpSpPr/>
          <p:nvPr/>
        </p:nvGrpSpPr>
        <p:grpSpPr>
          <a:xfrm>
            <a:off x="4758582" y="1354453"/>
            <a:ext cx="1096065" cy="216027"/>
            <a:chOff x="0" y="29720"/>
            <a:chExt cx="1096064" cy="216025"/>
          </a:xfrm>
        </p:grpSpPr>
        <p:sp>
          <p:nvSpPr>
            <p:cNvPr id="15" name="Shape 138"/>
            <p:cNvSpPr/>
            <p:nvPr/>
          </p:nvSpPr>
          <p:spPr>
            <a:xfrm>
              <a:off x="0" y="29720"/>
              <a:ext cx="1096064" cy="216025"/>
            </a:xfrm>
            <a:prstGeom prst="rect">
              <a:avLst/>
            </a:prstGeom>
            <a:solidFill>
              <a:srgbClr val="92D05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16" name="Shape 139"/>
            <p:cNvSpPr/>
            <p:nvPr/>
          </p:nvSpPr>
          <p:spPr>
            <a:xfrm>
              <a:off x="0" y="45401"/>
              <a:ext cx="1096064" cy="184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2, Ap. </a:t>
              </a:r>
              <a:r>
                <a:rPr lang="en-GB" sz="1200" dirty="0" smtClean="0">
                  <a:solidFill>
                    <a:srgbClr val="0C377B"/>
                  </a:solidFill>
                </a:rPr>
                <a:t>1</a:t>
              </a:r>
              <a:endParaRPr sz="1200" dirty="0">
                <a:solidFill>
                  <a:srgbClr val="0C377B"/>
                </a:solidFill>
              </a:endParaRPr>
            </a:p>
          </p:txBody>
        </p:sp>
      </p:grpSp>
      <p:grpSp>
        <p:nvGrpSpPr>
          <p:cNvPr id="17" name="Group 143"/>
          <p:cNvGrpSpPr/>
          <p:nvPr/>
        </p:nvGrpSpPr>
        <p:grpSpPr>
          <a:xfrm>
            <a:off x="4780276" y="1785381"/>
            <a:ext cx="1096064" cy="275467"/>
            <a:chOff x="0" y="0"/>
            <a:chExt cx="1096063" cy="275465"/>
          </a:xfrm>
        </p:grpSpPr>
        <p:sp>
          <p:nvSpPr>
            <p:cNvPr id="18" name="Shape 141"/>
            <p:cNvSpPr/>
            <p:nvPr/>
          </p:nvSpPr>
          <p:spPr>
            <a:xfrm>
              <a:off x="0" y="29720"/>
              <a:ext cx="1096064" cy="216025"/>
            </a:xfrm>
            <a:prstGeom prst="rect">
              <a:avLst/>
            </a:prstGeom>
            <a:solidFill>
              <a:srgbClr val="92D05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19" name="Shape 142"/>
            <p:cNvSpPr/>
            <p:nvPr/>
          </p:nvSpPr>
          <p:spPr>
            <a:xfrm>
              <a:off x="0" y="0"/>
              <a:ext cx="1096064" cy="2754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2, Ap. 2</a:t>
              </a:r>
            </a:p>
          </p:txBody>
        </p:sp>
      </p:grpSp>
      <p:grpSp>
        <p:nvGrpSpPr>
          <p:cNvPr id="20" name="Group 146"/>
          <p:cNvGrpSpPr/>
          <p:nvPr/>
        </p:nvGrpSpPr>
        <p:grpSpPr>
          <a:xfrm>
            <a:off x="3374197" y="1816830"/>
            <a:ext cx="1096066" cy="216027"/>
            <a:chOff x="0" y="29720"/>
            <a:chExt cx="1096064" cy="216025"/>
          </a:xfrm>
        </p:grpSpPr>
        <p:sp>
          <p:nvSpPr>
            <p:cNvPr id="21" name="Shape 144"/>
            <p:cNvSpPr/>
            <p:nvPr/>
          </p:nvSpPr>
          <p:spPr>
            <a:xfrm>
              <a:off x="0" y="29720"/>
              <a:ext cx="1096064" cy="216025"/>
            </a:xfrm>
            <a:prstGeom prst="rect">
              <a:avLst/>
            </a:prstGeom>
            <a:solidFill>
              <a:srgbClr val="FFFF00"/>
            </a:solidFill>
            <a:ln w="25400" cap="flat">
              <a:solidFill>
                <a:srgbClr val="0C377B"/>
              </a:solidFill>
              <a:prstDash val="solid"/>
              <a:bevel/>
            </a:ln>
            <a:effectLst/>
          </p:spPr>
          <p:txBody>
            <a:bodyPr wrap="square" lIns="0" tIns="0" rIns="0" bIns="0" numCol="1" anchor="ctr">
              <a:noAutofit/>
            </a:bodyPr>
            <a:lstStyle/>
            <a:p>
              <a:pPr lvl="0" algn="ctr">
                <a:defRPr sz="1200">
                  <a:latin typeface="Times New Roman"/>
                  <a:ea typeface="Times New Roman"/>
                  <a:cs typeface="Times New Roman"/>
                  <a:sym typeface="Times New Roman"/>
                </a:defRPr>
              </a:pPr>
              <a:endParaRPr/>
            </a:p>
          </p:txBody>
        </p:sp>
        <p:sp>
          <p:nvSpPr>
            <p:cNvPr id="22" name="Shape 145"/>
            <p:cNvSpPr/>
            <p:nvPr/>
          </p:nvSpPr>
          <p:spPr>
            <a:xfrm>
              <a:off x="0" y="45401"/>
              <a:ext cx="1096064" cy="184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200">
                  <a:latin typeface="Times New Roman"/>
                  <a:ea typeface="Times New Roman"/>
                  <a:cs typeface="Times New Roman"/>
                  <a:sym typeface="Times New Roman"/>
                </a:defRPr>
              </a:lvl1pPr>
            </a:lstStyle>
            <a:p>
              <a:pPr lvl="0">
                <a:defRPr sz="1800">
                  <a:solidFill>
                    <a:srgbClr val="000000"/>
                  </a:solidFill>
                </a:defRPr>
              </a:pPr>
              <a:r>
                <a:rPr sz="1200" dirty="0">
                  <a:solidFill>
                    <a:srgbClr val="0C377B"/>
                  </a:solidFill>
                </a:rPr>
                <a:t>Unit 1, Ap. </a:t>
              </a:r>
              <a:r>
                <a:rPr lang="en-GB" sz="1200" dirty="0" smtClean="0">
                  <a:solidFill>
                    <a:srgbClr val="0C377B"/>
                  </a:solidFill>
                </a:rPr>
                <a:t>2</a:t>
              </a:r>
              <a:endParaRPr sz="1200" dirty="0">
                <a:solidFill>
                  <a:srgbClr val="0C377B"/>
                </a:solidFill>
              </a:endParaRPr>
            </a:p>
          </p:txBody>
        </p:sp>
      </p:grpSp>
      <p:sp>
        <p:nvSpPr>
          <p:cNvPr id="23" name="Shape 147"/>
          <p:cNvSpPr/>
          <p:nvPr/>
        </p:nvSpPr>
        <p:spPr>
          <a:xfrm flipV="1">
            <a:off x="5960181" y="1460738"/>
            <a:ext cx="1" cy="462377"/>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24" name="Shape 148"/>
          <p:cNvSpPr/>
          <p:nvPr/>
        </p:nvSpPr>
        <p:spPr>
          <a:xfrm flipV="1">
            <a:off x="3074928" y="1460738"/>
            <a:ext cx="1" cy="462377"/>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25" name="Shape 149"/>
          <p:cNvSpPr/>
          <p:nvPr/>
        </p:nvSpPr>
        <p:spPr>
          <a:xfrm>
            <a:off x="3002919" y="1607874"/>
            <a:ext cx="144017" cy="121448"/>
          </a:xfrm>
          <a:prstGeom prst="triangle">
            <a:avLst/>
          </a:prstGeom>
          <a:solidFill>
            <a:srgbClr val="FFFFFF"/>
          </a:solidFill>
          <a:ln w="25400">
            <a:solidFill>
              <a:srgbClr val="0C377B"/>
            </a:solidFill>
          </a:ln>
        </p:spPr>
        <p:txBody>
          <a:bodyPr lIns="0" tIns="0" rIns="0" bIns="0" anchor="ctr"/>
          <a:lstStyle/>
          <a:p>
            <a:pPr lvl="0" algn="ctr">
              <a:defRPr>
                <a:latin typeface="Times New Roman"/>
                <a:ea typeface="Times New Roman"/>
                <a:cs typeface="Times New Roman"/>
                <a:sym typeface="Times New Roman"/>
              </a:defRPr>
            </a:pPr>
            <a:endParaRPr/>
          </a:p>
        </p:txBody>
      </p:sp>
      <p:sp>
        <p:nvSpPr>
          <p:cNvPr id="29" name="Shape 150"/>
          <p:cNvSpPr/>
          <p:nvPr/>
        </p:nvSpPr>
        <p:spPr>
          <a:xfrm flipH="1">
            <a:off x="2996019" y="1607875"/>
            <a:ext cx="176575" cy="1"/>
          </a:xfrm>
          <a:prstGeom prst="line">
            <a:avLst/>
          </a:prstGeom>
          <a:ln>
            <a:solidFill>
              <a:srgbClr val="0C377B"/>
            </a:solidFill>
          </a:ln>
        </p:spPr>
        <p:txBody>
          <a:bodyPr lIns="0" tIns="0" rIns="0" bIns="0"/>
          <a:lstStyle/>
          <a:p>
            <a:pPr lvl="0" defTabSz="457200">
              <a:defRPr sz="1200">
                <a:solidFill>
                  <a:srgbClr val="000000"/>
                </a:solidFill>
                <a:latin typeface="+mj-lt"/>
                <a:ea typeface="+mj-ea"/>
                <a:cs typeface="+mj-cs"/>
                <a:sym typeface="Helvetica"/>
              </a:defRPr>
            </a:pPr>
            <a:endParaRPr/>
          </a:p>
        </p:txBody>
      </p:sp>
      <p:pic>
        <p:nvPicPr>
          <p:cNvPr id="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5744545" y="2992001"/>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7" name="Straight Connector 26"/>
          <p:cNvCxnSpPr/>
          <p:nvPr/>
        </p:nvCxnSpPr>
        <p:spPr>
          <a:xfrm>
            <a:off x="7539849" y="3074626"/>
            <a:ext cx="251442" cy="254594"/>
          </a:xfrm>
          <a:prstGeom prst="line">
            <a:avLst/>
          </a:prstGeom>
          <a:noFill/>
          <a:ln w="25400" cap="flat" cmpd="sng" algn="ctr">
            <a:solidFill>
              <a:srgbClr val="0C377B"/>
            </a:solidFill>
            <a:prstDash val="solid"/>
          </a:ln>
          <a:effectLst/>
        </p:spPr>
      </p:cxnSp>
      <p:cxnSp>
        <p:nvCxnSpPr>
          <p:cNvPr id="28" name="Straight Connector 27"/>
          <p:cNvCxnSpPr/>
          <p:nvPr/>
        </p:nvCxnSpPr>
        <p:spPr>
          <a:xfrm>
            <a:off x="7869993" y="3511580"/>
            <a:ext cx="54224" cy="272901"/>
          </a:xfrm>
          <a:prstGeom prst="line">
            <a:avLst/>
          </a:prstGeom>
          <a:noFill/>
          <a:ln w="25400" cap="flat" cmpd="sng" algn="ctr">
            <a:solidFill>
              <a:srgbClr val="0C377B"/>
            </a:solidFill>
            <a:prstDash val="solid"/>
          </a:ln>
          <a:effectLst/>
        </p:spPr>
      </p:cxnSp>
      <p:cxnSp>
        <p:nvCxnSpPr>
          <p:cNvPr id="30" name="Straight Connector 29"/>
          <p:cNvCxnSpPr/>
          <p:nvPr/>
        </p:nvCxnSpPr>
        <p:spPr>
          <a:xfrm flipV="1">
            <a:off x="5960877" y="3074626"/>
            <a:ext cx="251442" cy="254594"/>
          </a:xfrm>
          <a:prstGeom prst="line">
            <a:avLst/>
          </a:prstGeom>
          <a:noFill/>
          <a:ln w="25400" cap="flat" cmpd="sng" algn="ctr">
            <a:solidFill>
              <a:srgbClr val="00B050"/>
            </a:solidFill>
            <a:prstDash val="solid"/>
          </a:ln>
          <a:effectLst/>
        </p:spPr>
      </p:cxnSp>
      <p:cxnSp>
        <p:nvCxnSpPr>
          <p:cNvPr id="31" name="Straight Connector 30"/>
          <p:cNvCxnSpPr/>
          <p:nvPr/>
        </p:nvCxnSpPr>
        <p:spPr>
          <a:xfrm flipV="1">
            <a:off x="5778473" y="3586320"/>
            <a:ext cx="54224" cy="272901"/>
          </a:xfrm>
          <a:prstGeom prst="line">
            <a:avLst/>
          </a:prstGeom>
          <a:noFill/>
          <a:ln w="25400" cap="flat" cmpd="sng" algn="ctr">
            <a:solidFill>
              <a:srgbClr val="00B050"/>
            </a:solidFill>
            <a:prstDash val="solid"/>
          </a:ln>
          <a:effectLst/>
        </p:spPr>
      </p:cxnSp>
      <p:cxnSp>
        <p:nvCxnSpPr>
          <p:cNvPr id="32" name="Straight Connector 31"/>
          <p:cNvCxnSpPr/>
          <p:nvPr/>
        </p:nvCxnSpPr>
        <p:spPr>
          <a:xfrm rot="5400000">
            <a:off x="7481408" y="4599403"/>
            <a:ext cx="251442" cy="254594"/>
          </a:xfrm>
          <a:prstGeom prst="line">
            <a:avLst/>
          </a:prstGeom>
          <a:noFill/>
          <a:ln w="25400" cap="flat" cmpd="sng" algn="ctr">
            <a:solidFill>
              <a:srgbClr val="FF0000"/>
            </a:solidFill>
            <a:prstDash val="solid"/>
          </a:ln>
          <a:effectLst/>
        </p:spPr>
      </p:cxnSp>
      <p:cxnSp>
        <p:nvCxnSpPr>
          <p:cNvPr id="34" name="Straight Connector 33"/>
          <p:cNvCxnSpPr/>
          <p:nvPr/>
        </p:nvCxnSpPr>
        <p:spPr>
          <a:xfrm>
            <a:off x="5778473" y="4087921"/>
            <a:ext cx="54224" cy="272901"/>
          </a:xfrm>
          <a:prstGeom prst="line">
            <a:avLst/>
          </a:prstGeom>
          <a:noFill/>
          <a:ln w="25400" cap="flat" cmpd="sng" algn="ctr">
            <a:solidFill>
              <a:srgbClr val="7030A0"/>
            </a:solidFill>
            <a:prstDash val="solid"/>
          </a:ln>
          <a:effectLst/>
        </p:spPr>
      </p:cxnSp>
      <p:cxnSp>
        <p:nvCxnSpPr>
          <p:cNvPr id="35" name="Straight Connector 34"/>
          <p:cNvCxnSpPr/>
          <p:nvPr/>
        </p:nvCxnSpPr>
        <p:spPr>
          <a:xfrm rot="5400000" flipV="1">
            <a:off x="5940501" y="4541491"/>
            <a:ext cx="251442" cy="254594"/>
          </a:xfrm>
          <a:prstGeom prst="line">
            <a:avLst/>
          </a:prstGeom>
          <a:noFill/>
          <a:ln w="25400" cap="flat" cmpd="sng" algn="ctr">
            <a:solidFill>
              <a:srgbClr val="7030A0"/>
            </a:solidFill>
            <a:prstDash val="solid"/>
          </a:ln>
          <a:effectLst/>
        </p:spPr>
      </p:cxnSp>
      <p:cxnSp>
        <p:nvCxnSpPr>
          <p:cNvPr id="36" name="Straight Connector 35"/>
          <p:cNvCxnSpPr/>
          <p:nvPr/>
        </p:nvCxnSpPr>
        <p:spPr>
          <a:xfrm rot="10800000" flipV="1">
            <a:off x="7875995" y="4042129"/>
            <a:ext cx="54224" cy="272901"/>
          </a:xfrm>
          <a:prstGeom prst="line">
            <a:avLst/>
          </a:prstGeom>
          <a:noFill/>
          <a:ln w="25400" cap="flat" cmpd="sng" algn="ctr">
            <a:solidFill>
              <a:srgbClr val="FF0000"/>
            </a:solidFill>
            <a:prstDash val="solid"/>
          </a:ln>
          <a:effectLst/>
        </p:spPr>
      </p:cxnSp>
      <p:sp>
        <p:nvSpPr>
          <p:cNvPr id="37" name="TextBox 36"/>
          <p:cNvSpPr txBox="1"/>
          <p:nvPr/>
        </p:nvSpPr>
        <p:spPr>
          <a:xfrm>
            <a:off x="5846192" y="2640899"/>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38" name="TextBox 37"/>
          <p:cNvSpPr txBox="1"/>
          <p:nvPr/>
        </p:nvSpPr>
        <p:spPr>
          <a:xfrm>
            <a:off x="4946648" y="4142842"/>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39" name="TextBox 38"/>
          <p:cNvSpPr txBox="1"/>
          <p:nvPr/>
        </p:nvSpPr>
        <p:spPr>
          <a:xfrm>
            <a:off x="7993924" y="403307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40" name="TextBox 39"/>
          <p:cNvSpPr txBox="1"/>
          <p:nvPr/>
        </p:nvSpPr>
        <p:spPr>
          <a:xfrm>
            <a:off x="7324034" y="270966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41" name="TextBox 40"/>
          <p:cNvSpPr txBox="1"/>
          <p:nvPr/>
        </p:nvSpPr>
        <p:spPr>
          <a:xfrm>
            <a:off x="7948778" y="3509532"/>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42" name="TextBox 41"/>
          <p:cNvSpPr txBox="1"/>
          <p:nvPr/>
        </p:nvSpPr>
        <p:spPr>
          <a:xfrm>
            <a:off x="7261935" y="503376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43" name="TextBox 42"/>
          <p:cNvSpPr txBox="1"/>
          <p:nvPr/>
        </p:nvSpPr>
        <p:spPr>
          <a:xfrm>
            <a:off x="5867475" y="491114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44" name="TextBox 43"/>
          <p:cNvSpPr txBox="1"/>
          <p:nvPr/>
        </p:nvSpPr>
        <p:spPr>
          <a:xfrm>
            <a:off x="5119774" y="357572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cxnSp>
        <p:nvCxnSpPr>
          <p:cNvPr id="45" name="Straight Connector 44"/>
          <p:cNvCxnSpPr/>
          <p:nvPr/>
        </p:nvCxnSpPr>
        <p:spPr>
          <a:xfrm flipV="1">
            <a:off x="7677826" y="2640899"/>
            <a:ext cx="567120" cy="544394"/>
          </a:xfrm>
          <a:prstGeom prst="line">
            <a:avLst/>
          </a:prstGeom>
          <a:noFill/>
          <a:ln w="12700" cap="flat" cmpd="sng" algn="ctr">
            <a:solidFill>
              <a:schemeClr val="tx2"/>
            </a:solidFill>
            <a:prstDash val="sysDash"/>
          </a:ln>
          <a:effectLst/>
        </p:spPr>
      </p:cxnSp>
      <p:cxnSp>
        <p:nvCxnSpPr>
          <p:cNvPr id="46" name="Straight Connector 45"/>
          <p:cNvCxnSpPr/>
          <p:nvPr/>
        </p:nvCxnSpPr>
        <p:spPr>
          <a:xfrm flipV="1">
            <a:off x="7919199" y="3060456"/>
            <a:ext cx="567120" cy="544394"/>
          </a:xfrm>
          <a:prstGeom prst="line">
            <a:avLst/>
          </a:prstGeom>
          <a:noFill/>
          <a:ln w="12700" cap="flat" cmpd="sng" algn="ctr">
            <a:solidFill>
              <a:schemeClr val="tx2"/>
            </a:solidFill>
            <a:prstDash val="sysDash"/>
          </a:ln>
          <a:effectLst/>
        </p:spPr>
      </p:cxnSp>
      <p:cxnSp>
        <p:nvCxnSpPr>
          <p:cNvPr id="47" name="Straight Connector 46"/>
          <p:cNvCxnSpPr/>
          <p:nvPr/>
        </p:nvCxnSpPr>
        <p:spPr>
          <a:xfrm flipH="1" flipV="1">
            <a:off x="8252665" y="2640900"/>
            <a:ext cx="242846" cy="416550"/>
          </a:xfrm>
          <a:prstGeom prst="line">
            <a:avLst/>
          </a:prstGeom>
          <a:noFill/>
          <a:ln w="12700" cap="flat" cmpd="sng" algn="ctr">
            <a:solidFill>
              <a:schemeClr val="tx2"/>
            </a:solidFill>
            <a:prstDash val="sysDash"/>
          </a:ln>
          <a:effectLst/>
        </p:spPr>
      </p:cxnSp>
      <p:cxnSp>
        <p:nvCxnSpPr>
          <p:cNvPr id="48" name="Straight Connector 47"/>
          <p:cNvCxnSpPr/>
          <p:nvPr/>
        </p:nvCxnSpPr>
        <p:spPr>
          <a:xfrm rot="16200000" flipV="1">
            <a:off x="5510324" y="2661170"/>
            <a:ext cx="567120" cy="544394"/>
          </a:xfrm>
          <a:prstGeom prst="line">
            <a:avLst/>
          </a:prstGeom>
          <a:noFill/>
          <a:ln w="12700" cap="flat" cmpd="sng" algn="ctr">
            <a:solidFill>
              <a:srgbClr val="00B050"/>
            </a:solidFill>
            <a:prstDash val="sysDash"/>
          </a:ln>
          <a:effectLst/>
        </p:spPr>
      </p:cxnSp>
      <p:cxnSp>
        <p:nvCxnSpPr>
          <p:cNvPr id="49" name="Straight Connector 48"/>
          <p:cNvCxnSpPr/>
          <p:nvPr/>
        </p:nvCxnSpPr>
        <p:spPr>
          <a:xfrm rot="16200000" flipV="1">
            <a:off x="5239812" y="3125992"/>
            <a:ext cx="567120" cy="544394"/>
          </a:xfrm>
          <a:prstGeom prst="line">
            <a:avLst/>
          </a:prstGeom>
          <a:noFill/>
          <a:ln w="12700" cap="flat" cmpd="sng" algn="ctr">
            <a:solidFill>
              <a:srgbClr val="00B050"/>
            </a:solidFill>
            <a:prstDash val="sysDash"/>
          </a:ln>
          <a:effectLst/>
        </p:spPr>
      </p:cxnSp>
      <p:cxnSp>
        <p:nvCxnSpPr>
          <p:cNvPr id="50" name="Straight Connector 49"/>
          <p:cNvCxnSpPr/>
          <p:nvPr/>
        </p:nvCxnSpPr>
        <p:spPr>
          <a:xfrm flipH="1">
            <a:off x="5248614" y="2636912"/>
            <a:ext cx="271725" cy="479655"/>
          </a:xfrm>
          <a:prstGeom prst="line">
            <a:avLst/>
          </a:prstGeom>
          <a:noFill/>
          <a:ln w="12700" cap="flat" cmpd="sng" algn="ctr">
            <a:solidFill>
              <a:srgbClr val="00B050"/>
            </a:solidFill>
            <a:prstDash val="sysDash"/>
          </a:ln>
          <a:effectLst/>
        </p:spPr>
      </p:cxnSp>
      <p:cxnSp>
        <p:nvCxnSpPr>
          <p:cNvPr id="51" name="Straight Connector 50"/>
          <p:cNvCxnSpPr/>
          <p:nvPr/>
        </p:nvCxnSpPr>
        <p:spPr>
          <a:xfrm rot="10800000" flipV="1">
            <a:off x="5206578" y="4228824"/>
            <a:ext cx="567120" cy="544394"/>
          </a:xfrm>
          <a:prstGeom prst="line">
            <a:avLst/>
          </a:prstGeom>
          <a:noFill/>
          <a:ln w="12700" cap="flat" cmpd="sng" algn="ctr">
            <a:solidFill>
              <a:srgbClr val="7030A0"/>
            </a:solidFill>
            <a:prstDash val="sysDash"/>
          </a:ln>
          <a:effectLst/>
        </p:spPr>
      </p:cxnSp>
      <p:cxnSp>
        <p:nvCxnSpPr>
          <p:cNvPr id="52" name="Straight Connector 51"/>
          <p:cNvCxnSpPr/>
          <p:nvPr/>
        </p:nvCxnSpPr>
        <p:spPr>
          <a:xfrm rot="10800000" flipV="1">
            <a:off x="5494913" y="4724256"/>
            <a:ext cx="567120" cy="544394"/>
          </a:xfrm>
          <a:prstGeom prst="line">
            <a:avLst/>
          </a:prstGeom>
          <a:noFill/>
          <a:ln w="12700" cap="flat" cmpd="sng" algn="ctr">
            <a:solidFill>
              <a:srgbClr val="7030A0"/>
            </a:solidFill>
            <a:prstDash val="sysDash"/>
          </a:ln>
          <a:effectLst/>
        </p:spPr>
      </p:cxnSp>
      <p:cxnSp>
        <p:nvCxnSpPr>
          <p:cNvPr id="53" name="Straight Connector 52"/>
          <p:cNvCxnSpPr/>
          <p:nvPr/>
        </p:nvCxnSpPr>
        <p:spPr>
          <a:xfrm>
            <a:off x="5233466" y="4779632"/>
            <a:ext cx="253210" cy="489018"/>
          </a:xfrm>
          <a:prstGeom prst="line">
            <a:avLst/>
          </a:prstGeom>
          <a:noFill/>
          <a:ln w="12700" cap="flat" cmpd="sng" algn="ctr">
            <a:solidFill>
              <a:srgbClr val="7030A0"/>
            </a:solidFill>
            <a:prstDash val="sysDash"/>
          </a:ln>
          <a:effectLst/>
        </p:spPr>
      </p:cxnSp>
      <p:cxnSp>
        <p:nvCxnSpPr>
          <p:cNvPr id="54" name="Straight Connector 53"/>
          <p:cNvCxnSpPr/>
          <p:nvPr/>
        </p:nvCxnSpPr>
        <p:spPr>
          <a:xfrm rot="16200000" flipV="1">
            <a:off x="7890078" y="4176222"/>
            <a:ext cx="567120" cy="544394"/>
          </a:xfrm>
          <a:prstGeom prst="line">
            <a:avLst/>
          </a:prstGeom>
          <a:noFill/>
          <a:ln w="12700" cap="flat" cmpd="sng" algn="ctr">
            <a:solidFill>
              <a:srgbClr val="FF0000"/>
            </a:solidFill>
            <a:prstDash val="sysDash"/>
          </a:ln>
          <a:effectLst/>
        </p:spPr>
      </p:cxnSp>
      <p:cxnSp>
        <p:nvCxnSpPr>
          <p:cNvPr id="55" name="Straight Connector 54"/>
          <p:cNvCxnSpPr/>
          <p:nvPr/>
        </p:nvCxnSpPr>
        <p:spPr>
          <a:xfrm rot="16200000" flipV="1">
            <a:off x="7618890" y="4763066"/>
            <a:ext cx="567120" cy="544394"/>
          </a:xfrm>
          <a:prstGeom prst="line">
            <a:avLst/>
          </a:prstGeom>
          <a:noFill/>
          <a:ln w="12700" cap="flat" cmpd="sng" algn="ctr">
            <a:solidFill>
              <a:srgbClr val="FF0000"/>
            </a:solidFill>
            <a:prstDash val="sysDash"/>
          </a:ln>
          <a:effectLst/>
        </p:spPr>
      </p:cxnSp>
      <p:cxnSp>
        <p:nvCxnSpPr>
          <p:cNvPr id="56" name="Straight Connector 55"/>
          <p:cNvCxnSpPr/>
          <p:nvPr/>
        </p:nvCxnSpPr>
        <p:spPr>
          <a:xfrm flipH="1">
            <a:off x="8151535" y="4731820"/>
            <a:ext cx="320481" cy="598762"/>
          </a:xfrm>
          <a:prstGeom prst="line">
            <a:avLst/>
          </a:prstGeom>
          <a:noFill/>
          <a:ln w="12700" cap="flat" cmpd="sng" algn="ctr">
            <a:solidFill>
              <a:srgbClr val="FF0000"/>
            </a:solidFill>
            <a:prstDash val="sysDash"/>
          </a:ln>
          <a:effectLst/>
        </p:spPr>
      </p:cxnSp>
      <p:pic>
        <p:nvPicPr>
          <p:cNvPr id="5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1625481" y="3057793"/>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58" name="Straight Connector 57"/>
          <p:cNvCxnSpPr/>
          <p:nvPr/>
        </p:nvCxnSpPr>
        <p:spPr>
          <a:xfrm>
            <a:off x="3420785" y="3140418"/>
            <a:ext cx="251442" cy="254594"/>
          </a:xfrm>
          <a:prstGeom prst="line">
            <a:avLst/>
          </a:prstGeom>
          <a:noFill/>
          <a:ln w="25400" cap="flat" cmpd="sng" algn="ctr">
            <a:solidFill>
              <a:srgbClr val="0C377B"/>
            </a:solidFill>
            <a:prstDash val="solid"/>
          </a:ln>
          <a:effectLst/>
        </p:spPr>
      </p:cxnSp>
      <p:cxnSp>
        <p:nvCxnSpPr>
          <p:cNvPr id="59" name="Straight Connector 58"/>
          <p:cNvCxnSpPr/>
          <p:nvPr/>
        </p:nvCxnSpPr>
        <p:spPr>
          <a:xfrm>
            <a:off x="3750929" y="3577372"/>
            <a:ext cx="54224" cy="272901"/>
          </a:xfrm>
          <a:prstGeom prst="line">
            <a:avLst/>
          </a:prstGeom>
          <a:noFill/>
          <a:ln w="25400" cap="flat" cmpd="sng" algn="ctr">
            <a:solidFill>
              <a:srgbClr val="0C377B"/>
            </a:solidFill>
            <a:prstDash val="solid"/>
          </a:ln>
          <a:effectLst/>
        </p:spPr>
      </p:cxnSp>
      <p:cxnSp>
        <p:nvCxnSpPr>
          <p:cNvPr id="60" name="Straight Connector 59"/>
          <p:cNvCxnSpPr/>
          <p:nvPr/>
        </p:nvCxnSpPr>
        <p:spPr>
          <a:xfrm flipV="1">
            <a:off x="1841813" y="3140418"/>
            <a:ext cx="251442" cy="254594"/>
          </a:xfrm>
          <a:prstGeom prst="line">
            <a:avLst/>
          </a:prstGeom>
          <a:noFill/>
          <a:ln w="25400" cap="flat" cmpd="sng" algn="ctr">
            <a:solidFill>
              <a:srgbClr val="00B050"/>
            </a:solidFill>
            <a:prstDash val="solid"/>
          </a:ln>
          <a:effectLst/>
        </p:spPr>
      </p:cxnSp>
      <p:cxnSp>
        <p:nvCxnSpPr>
          <p:cNvPr id="61" name="Straight Connector 60"/>
          <p:cNvCxnSpPr/>
          <p:nvPr/>
        </p:nvCxnSpPr>
        <p:spPr>
          <a:xfrm flipV="1">
            <a:off x="1659409" y="3652112"/>
            <a:ext cx="54224" cy="272901"/>
          </a:xfrm>
          <a:prstGeom prst="line">
            <a:avLst/>
          </a:prstGeom>
          <a:noFill/>
          <a:ln w="25400" cap="flat" cmpd="sng" algn="ctr">
            <a:solidFill>
              <a:srgbClr val="00B050"/>
            </a:solidFill>
            <a:prstDash val="solid"/>
          </a:ln>
          <a:effectLst/>
        </p:spPr>
      </p:cxnSp>
      <p:cxnSp>
        <p:nvCxnSpPr>
          <p:cNvPr id="62" name="Straight Connector 61"/>
          <p:cNvCxnSpPr/>
          <p:nvPr/>
        </p:nvCxnSpPr>
        <p:spPr>
          <a:xfrm rot="5400000">
            <a:off x="3362344" y="4665195"/>
            <a:ext cx="251442" cy="254594"/>
          </a:xfrm>
          <a:prstGeom prst="line">
            <a:avLst/>
          </a:prstGeom>
          <a:noFill/>
          <a:ln w="25400" cap="flat" cmpd="sng" algn="ctr">
            <a:solidFill>
              <a:srgbClr val="FF0000"/>
            </a:solidFill>
            <a:prstDash val="solid"/>
          </a:ln>
          <a:effectLst/>
        </p:spPr>
      </p:cxnSp>
      <p:cxnSp>
        <p:nvCxnSpPr>
          <p:cNvPr id="63" name="Straight Connector 62"/>
          <p:cNvCxnSpPr/>
          <p:nvPr/>
        </p:nvCxnSpPr>
        <p:spPr>
          <a:xfrm>
            <a:off x="1659409" y="4153713"/>
            <a:ext cx="54224" cy="272901"/>
          </a:xfrm>
          <a:prstGeom prst="line">
            <a:avLst/>
          </a:prstGeom>
          <a:noFill/>
          <a:ln w="25400" cap="flat" cmpd="sng" algn="ctr">
            <a:solidFill>
              <a:srgbClr val="7030A0"/>
            </a:solidFill>
            <a:prstDash val="solid"/>
          </a:ln>
          <a:effectLst/>
        </p:spPr>
      </p:cxnSp>
      <p:cxnSp>
        <p:nvCxnSpPr>
          <p:cNvPr id="64" name="Straight Connector 63"/>
          <p:cNvCxnSpPr/>
          <p:nvPr/>
        </p:nvCxnSpPr>
        <p:spPr>
          <a:xfrm rot="5400000" flipV="1">
            <a:off x="1821437" y="4607283"/>
            <a:ext cx="251442" cy="254594"/>
          </a:xfrm>
          <a:prstGeom prst="line">
            <a:avLst/>
          </a:prstGeom>
          <a:noFill/>
          <a:ln w="25400" cap="flat" cmpd="sng" algn="ctr">
            <a:solidFill>
              <a:srgbClr val="7030A0"/>
            </a:solidFill>
            <a:prstDash val="solid"/>
          </a:ln>
          <a:effectLst/>
        </p:spPr>
      </p:cxnSp>
      <p:cxnSp>
        <p:nvCxnSpPr>
          <p:cNvPr id="65" name="Straight Connector 64"/>
          <p:cNvCxnSpPr/>
          <p:nvPr/>
        </p:nvCxnSpPr>
        <p:spPr>
          <a:xfrm rot="10800000" flipV="1">
            <a:off x="3756931" y="4107921"/>
            <a:ext cx="54224" cy="272901"/>
          </a:xfrm>
          <a:prstGeom prst="line">
            <a:avLst/>
          </a:prstGeom>
          <a:noFill/>
          <a:ln w="25400" cap="flat" cmpd="sng" algn="ctr">
            <a:solidFill>
              <a:srgbClr val="FF0000"/>
            </a:solidFill>
            <a:prstDash val="solid"/>
          </a:ln>
          <a:effectLst/>
        </p:spPr>
      </p:cxnSp>
      <p:sp>
        <p:nvSpPr>
          <p:cNvPr id="66" name="TextBox 65"/>
          <p:cNvSpPr txBox="1"/>
          <p:nvPr/>
        </p:nvSpPr>
        <p:spPr>
          <a:xfrm>
            <a:off x="1727128" y="270669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6</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67" name="TextBox 66"/>
          <p:cNvSpPr txBox="1"/>
          <p:nvPr/>
        </p:nvSpPr>
        <p:spPr>
          <a:xfrm>
            <a:off x="827584" y="420863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8</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68" name="TextBox 67"/>
          <p:cNvSpPr txBox="1"/>
          <p:nvPr/>
        </p:nvSpPr>
        <p:spPr>
          <a:xfrm>
            <a:off x="3874860" y="4098865"/>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a:t>
            </a:r>
            <a:r>
              <a:rPr lang="en-US" sz="1200" kern="0" dirty="0">
                <a:solidFill>
                  <a:srgbClr val="FF0000"/>
                </a:solidFill>
                <a:latin typeface="Times New Roman" panose="02020603050405020304" pitchFamily="18" charset="0"/>
                <a:cs typeface="Times New Roman" panose="02020603050405020304" pitchFamily="18" charset="0"/>
                <a:sym typeface="Arial"/>
              </a:rPr>
              <a:t>7</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69" name="TextBox 68"/>
          <p:cNvSpPr txBox="1"/>
          <p:nvPr/>
        </p:nvSpPr>
        <p:spPr>
          <a:xfrm>
            <a:off x="3204970" y="2775455"/>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a:t>
            </a:r>
            <a:r>
              <a:rPr lang="en-US" sz="1200" kern="0" dirty="0">
                <a:solidFill>
                  <a:srgbClr val="0C377B"/>
                </a:solidFill>
                <a:latin typeface="Times New Roman" panose="02020603050405020304" pitchFamily="18" charset="0"/>
                <a:cs typeface="Times New Roman" panose="02020603050405020304" pitchFamily="18" charset="0"/>
                <a:sym typeface="Arial"/>
              </a:rPr>
              <a:t>5</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70" name="TextBox 69"/>
          <p:cNvSpPr txBox="1"/>
          <p:nvPr/>
        </p:nvSpPr>
        <p:spPr>
          <a:xfrm>
            <a:off x="3829714" y="357532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5</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71" name="TextBox 70"/>
          <p:cNvSpPr txBox="1"/>
          <p:nvPr/>
        </p:nvSpPr>
        <p:spPr>
          <a:xfrm>
            <a:off x="3142871" y="509955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7</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72" name="TextBox 71"/>
          <p:cNvSpPr txBox="1"/>
          <p:nvPr/>
        </p:nvSpPr>
        <p:spPr>
          <a:xfrm>
            <a:off x="1748411" y="497693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8</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73" name="TextBox 72"/>
          <p:cNvSpPr txBox="1"/>
          <p:nvPr/>
        </p:nvSpPr>
        <p:spPr>
          <a:xfrm>
            <a:off x="1000710" y="364151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6</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cxnSp>
        <p:nvCxnSpPr>
          <p:cNvPr id="74" name="Straight Connector 73"/>
          <p:cNvCxnSpPr/>
          <p:nvPr/>
        </p:nvCxnSpPr>
        <p:spPr>
          <a:xfrm flipV="1">
            <a:off x="3558762" y="2706691"/>
            <a:ext cx="567120" cy="544394"/>
          </a:xfrm>
          <a:prstGeom prst="line">
            <a:avLst/>
          </a:prstGeom>
          <a:noFill/>
          <a:ln w="12700" cap="flat" cmpd="sng" algn="ctr">
            <a:solidFill>
              <a:schemeClr val="tx2"/>
            </a:solidFill>
            <a:prstDash val="sysDash"/>
          </a:ln>
          <a:effectLst/>
        </p:spPr>
      </p:cxnSp>
      <p:cxnSp>
        <p:nvCxnSpPr>
          <p:cNvPr id="75" name="Straight Connector 74"/>
          <p:cNvCxnSpPr/>
          <p:nvPr/>
        </p:nvCxnSpPr>
        <p:spPr>
          <a:xfrm flipV="1">
            <a:off x="3800135" y="3126248"/>
            <a:ext cx="567120" cy="544394"/>
          </a:xfrm>
          <a:prstGeom prst="line">
            <a:avLst/>
          </a:prstGeom>
          <a:noFill/>
          <a:ln w="12700" cap="flat" cmpd="sng" algn="ctr">
            <a:solidFill>
              <a:schemeClr val="tx2"/>
            </a:solidFill>
            <a:prstDash val="sysDash"/>
          </a:ln>
          <a:effectLst/>
        </p:spPr>
      </p:cxnSp>
      <p:cxnSp>
        <p:nvCxnSpPr>
          <p:cNvPr id="76" name="Straight Connector 75"/>
          <p:cNvCxnSpPr/>
          <p:nvPr/>
        </p:nvCxnSpPr>
        <p:spPr>
          <a:xfrm flipH="1" flipV="1">
            <a:off x="4133601" y="2706692"/>
            <a:ext cx="242846" cy="416550"/>
          </a:xfrm>
          <a:prstGeom prst="line">
            <a:avLst/>
          </a:prstGeom>
          <a:noFill/>
          <a:ln w="12700" cap="flat" cmpd="sng" algn="ctr">
            <a:solidFill>
              <a:schemeClr val="tx2"/>
            </a:solidFill>
            <a:prstDash val="sysDash"/>
          </a:ln>
          <a:effectLst/>
        </p:spPr>
      </p:cxnSp>
      <p:cxnSp>
        <p:nvCxnSpPr>
          <p:cNvPr id="77" name="Straight Connector 76"/>
          <p:cNvCxnSpPr/>
          <p:nvPr/>
        </p:nvCxnSpPr>
        <p:spPr>
          <a:xfrm rot="16200000" flipV="1">
            <a:off x="1391260" y="2726962"/>
            <a:ext cx="567120" cy="544394"/>
          </a:xfrm>
          <a:prstGeom prst="line">
            <a:avLst/>
          </a:prstGeom>
          <a:noFill/>
          <a:ln w="12700" cap="flat" cmpd="sng" algn="ctr">
            <a:solidFill>
              <a:srgbClr val="00B050"/>
            </a:solidFill>
            <a:prstDash val="sysDash"/>
          </a:ln>
          <a:effectLst/>
        </p:spPr>
      </p:cxnSp>
      <p:cxnSp>
        <p:nvCxnSpPr>
          <p:cNvPr id="78" name="Straight Connector 77"/>
          <p:cNvCxnSpPr/>
          <p:nvPr/>
        </p:nvCxnSpPr>
        <p:spPr>
          <a:xfrm rot="16200000" flipV="1">
            <a:off x="1120748" y="3191784"/>
            <a:ext cx="567120" cy="544394"/>
          </a:xfrm>
          <a:prstGeom prst="line">
            <a:avLst/>
          </a:prstGeom>
          <a:noFill/>
          <a:ln w="12700" cap="flat" cmpd="sng" algn="ctr">
            <a:solidFill>
              <a:srgbClr val="00B050"/>
            </a:solidFill>
            <a:prstDash val="sysDash"/>
          </a:ln>
          <a:effectLst/>
        </p:spPr>
      </p:cxnSp>
      <p:cxnSp>
        <p:nvCxnSpPr>
          <p:cNvPr id="79" name="Straight Connector 78"/>
          <p:cNvCxnSpPr/>
          <p:nvPr/>
        </p:nvCxnSpPr>
        <p:spPr>
          <a:xfrm flipH="1">
            <a:off x="1129550" y="2702704"/>
            <a:ext cx="271725" cy="479655"/>
          </a:xfrm>
          <a:prstGeom prst="line">
            <a:avLst/>
          </a:prstGeom>
          <a:noFill/>
          <a:ln w="12700" cap="flat" cmpd="sng" algn="ctr">
            <a:solidFill>
              <a:srgbClr val="00B050"/>
            </a:solidFill>
            <a:prstDash val="sysDash"/>
          </a:ln>
          <a:effectLst/>
        </p:spPr>
      </p:cxnSp>
      <p:cxnSp>
        <p:nvCxnSpPr>
          <p:cNvPr id="80" name="Straight Connector 79"/>
          <p:cNvCxnSpPr/>
          <p:nvPr/>
        </p:nvCxnSpPr>
        <p:spPr>
          <a:xfrm rot="10800000" flipV="1">
            <a:off x="1087514" y="4294616"/>
            <a:ext cx="567120" cy="544394"/>
          </a:xfrm>
          <a:prstGeom prst="line">
            <a:avLst/>
          </a:prstGeom>
          <a:noFill/>
          <a:ln w="12700" cap="flat" cmpd="sng" algn="ctr">
            <a:solidFill>
              <a:srgbClr val="7030A0"/>
            </a:solidFill>
            <a:prstDash val="sysDash"/>
          </a:ln>
          <a:effectLst/>
        </p:spPr>
      </p:cxnSp>
      <p:cxnSp>
        <p:nvCxnSpPr>
          <p:cNvPr id="81" name="Straight Connector 80"/>
          <p:cNvCxnSpPr/>
          <p:nvPr/>
        </p:nvCxnSpPr>
        <p:spPr>
          <a:xfrm rot="10800000" flipV="1">
            <a:off x="1375849" y="4790048"/>
            <a:ext cx="567120" cy="544394"/>
          </a:xfrm>
          <a:prstGeom prst="line">
            <a:avLst/>
          </a:prstGeom>
          <a:noFill/>
          <a:ln w="12700" cap="flat" cmpd="sng" algn="ctr">
            <a:solidFill>
              <a:srgbClr val="7030A0"/>
            </a:solidFill>
            <a:prstDash val="sysDash"/>
          </a:ln>
          <a:effectLst/>
        </p:spPr>
      </p:cxnSp>
      <p:cxnSp>
        <p:nvCxnSpPr>
          <p:cNvPr id="82" name="Straight Connector 81"/>
          <p:cNvCxnSpPr/>
          <p:nvPr/>
        </p:nvCxnSpPr>
        <p:spPr>
          <a:xfrm>
            <a:off x="1114402" y="4845424"/>
            <a:ext cx="253210" cy="489018"/>
          </a:xfrm>
          <a:prstGeom prst="line">
            <a:avLst/>
          </a:prstGeom>
          <a:noFill/>
          <a:ln w="12700" cap="flat" cmpd="sng" algn="ctr">
            <a:solidFill>
              <a:srgbClr val="7030A0"/>
            </a:solidFill>
            <a:prstDash val="sysDash"/>
          </a:ln>
          <a:effectLst/>
        </p:spPr>
      </p:cxnSp>
      <p:cxnSp>
        <p:nvCxnSpPr>
          <p:cNvPr id="83" name="Straight Connector 82"/>
          <p:cNvCxnSpPr/>
          <p:nvPr/>
        </p:nvCxnSpPr>
        <p:spPr>
          <a:xfrm rot="16200000" flipV="1">
            <a:off x="3771014" y="4242014"/>
            <a:ext cx="567120" cy="544394"/>
          </a:xfrm>
          <a:prstGeom prst="line">
            <a:avLst/>
          </a:prstGeom>
          <a:noFill/>
          <a:ln w="12700" cap="flat" cmpd="sng" algn="ctr">
            <a:solidFill>
              <a:srgbClr val="FF0000"/>
            </a:solidFill>
            <a:prstDash val="sysDash"/>
          </a:ln>
          <a:effectLst/>
        </p:spPr>
      </p:cxnSp>
      <p:cxnSp>
        <p:nvCxnSpPr>
          <p:cNvPr id="84" name="Straight Connector 83"/>
          <p:cNvCxnSpPr/>
          <p:nvPr/>
        </p:nvCxnSpPr>
        <p:spPr>
          <a:xfrm rot="16200000" flipV="1">
            <a:off x="3499826" y="4828858"/>
            <a:ext cx="567120" cy="544394"/>
          </a:xfrm>
          <a:prstGeom prst="line">
            <a:avLst/>
          </a:prstGeom>
          <a:noFill/>
          <a:ln w="12700" cap="flat" cmpd="sng" algn="ctr">
            <a:solidFill>
              <a:srgbClr val="FF0000"/>
            </a:solidFill>
            <a:prstDash val="sysDash"/>
          </a:ln>
          <a:effectLst/>
        </p:spPr>
      </p:cxnSp>
      <p:cxnSp>
        <p:nvCxnSpPr>
          <p:cNvPr id="85" name="Straight Connector 84"/>
          <p:cNvCxnSpPr/>
          <p:nvPr/>
        </p:nvCxnSpPr>
        <p:spPr>
          <a:xfrm flipH="1">
            <a:off x="4032471" y="4797612"/>
            <a:ext cx="320481" cy="598762"/>
          </a:xfrm>
          <a:prstGeom prst="line">
            <a:avLst/>
          </a:prstGeom>
          <a:noFill/>
          <a:ln w="12700" cap="flat" cmpd="sng" algn="ctr">
            <a:solidFill>
              <a:srgbClr val="FF0000"/>
            </a:solidFill>
            <a:prstDash val="sysDash"/>
          </a:ln>
          <a:effectLst/>
        </p:spPr>
      </p:cxnSp>
      <p:sp>
        <p:nvSpPr>
          <p:cNvPr id="4" name="Rectangle 3"/>
          <p:cNvSpPr/>
          <p:nvPr/>
        </p:nvSpPr>
        <p:spPr>
          <a:xfrm>
            <a:off x="128148" y="2062589"/>
            <a:ext cx="9015852" cy="646331"/>
          </a:xfrm>
          <a:prstGeom prst="rect">
            <a:avLst/>
          </a:prstGeom>
        </p:spPr>
        <p:txBody>
          <a:bodyPr wrap="square">
            <a:spAutoFit/>
          </a:bodyPr>
          <a:lstStyle/>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baseline protection scheme considers 2 heater circuits per coil (i.e. 4 circuits per aperture, 16 circuits per </a:t>
            </a:r>
            <a:r>
              <a:rPr lang="en-GB" dirty="0" err="1">
                <a:latin typeface="Times New Roman" panose="02020603050405020304" pitchFamily="18" charset="0"/>
                <a:cs typeface="Times New Roman" panose="02020603050405020304" pitchFamily="18" charset="0"/>
              </a:rPr>
              <a:t>cryo</a:t>
            </a:r>
            <a:r>
              <a:rPr lang="en-GB" dirty="0">
                <a:latin typeface="Times New Roman" panose="02020603050405020304" pitchFamily="18" charset="0"/>
                <a:cs typeface="Times New Roman" panose="02020603050405020304" pitchFamily="18" charset="0"/>
              </a:rPr>
              <a:t>-assembly). </a:t>
            </a:r>
          </a:p>
        </p:txBody>
      </p:sp>
      <p:sp>
        <p:nvSpPr>
          <p:cNvPr id="92" name="Slide Number Placeholder 3"/>
          <p:cNvSpPr>
            <a:spLocks noGrp="1"/>
          </p:cNvSpPr>
          <p:nvPr>
            <p:ph type="sldNum" sz="quarter" idx="12"/>
          </p:nvPr>
        </p:nvSpPr>
        <p:spPr>
          <a:xfrm>
            <a:off x="8172400" y="6356350"/>
            <a:ext cx="514400" cy="385018"/>
          </a:xfrm>
        </p:spPr>
        <p:txBody>
          <a:bodyPr/>
          <a:lstStyle/>
          <a:p>
            <a:fld id="{91FE0CF9-301C-4DC2-9DD4-D8FCF2197C95}" type="slidenum">
              <a:rPr lang="en-GB" smtClean="0">
                <a:solidFill>
                  <a:srgbClr val="0C377B"/>
                </a:solidFill>
              </a:rPr>
              <a:pPr/>
              <a:t>37</a:t>
            </a:fld>
            <a:endParaRPr lang="en-GB">
              <a:solidFill>
                <a:srgbClr val="0C377B"/>
              </a:solidFill>
            </a:endParaRPr>
          </a:p>
        </p:txBody>
      </p:sp>
      <p:pic>
        <p:nvPicPr>
          <p:cNvPr id="93" name="Picture 92"/>
          <p:cNvPicPr>
            <a:picLocks noChangeAspect="1"/>
          </p:cNvPicPr>
          <p:nvPr/>
        </p:nvPicPr>
        <p:blipFill rotWithShape="1">
          <a:blip r:embed="rId3" cstate="print">
            <a:extLst>
              <a:ext uri="{28A0092B-C50C-407E-A947-70E740481C1C}">
                <a14:useLocalDpi xmlns:a14="http://schemas.microsoft.com/office/drawing/2010/main" val="0"/>
              </a:ext>
            </a:extLst>
          </a:blip>
          <a:srcRect t="39500" r="3538" b="43700"/>
          <a:stretch/>
        </p:blipFill>
        <p:spPr>
          <a:xfrm rot="10800000">
            <a:off x="-1" y="5661620"/>
            <a:ext cx="9159257" cy="1196380"/>
          </a:xfrm>
          <a:prstGeom prst="rect">
            <a:avLst/>
          </a:prstGeom>
        </p:spPr>
      </p:pic>
      <p:pic>
        <p:nvPicPr>
          <p:cNvPr id="94" name="Picture 93"/>
          <p:cNvPicPr>
            <a:picLocks noChangeAspect="1"/>
          </p:cNvPicPr>
          <p:nvPr/>
        </p:nvPicPr>
        <p:blipFill rotWithShape="1">
          <a:blip r:embed="rId4" cstate="print">
            <a:extLst>
              <a:ext uri="{28A0092B-C50C-407E-A947-70E740481C1C}">
                <a14:useLocalDpi xmlns:a14="http://schemas.microsoft.com/office/drawing/2010/main" val="0"/>
              </a:ext>
            </a:extLst>
          </a:blip>
          <a:srcRect l="6452" t="24316" r="27541" b="37680"/>
          <a:stretch/>
        </p:blipFill>
        <p:spPr>
          <a:xfrm flipV="1">
            <a:off x="7020272" y="5314487"/>
            <a:ext cx="1979306" cy="854700"/>
          </a:xfrm>
          <a:prstGeom prst="rect">
            <a:avLst/>
          </a:prstGeom>
        </p:spPr>
      </p:pic>
      <p:cxnSp>
        <p:nvCxnSpPr>
          <p:cNvPr id="95" name="Straight Connector 94"/>
          <p:cNvCxnSpPr/>
          <p:nvPr/>
        </p:nvCxnSpPr>
        <p:spPr>
          <a:xfrm>
            <a:off x="7020272" y="6153192"/>
            <a:ext cx="1393656" cy="461225"/>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flipH="1">
            <a:off x="8898304" y="6153192"/>
            <a:ext cx="96163" cy="471541"/>
          </a:xfrm>
          <a:prstGeom prst="line">
            <a:avLst/>
          </a:prstGeom>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7802242" y="6163790"/>
            <a:ext cx="697627" cy="369332"/>
          </a:xfrm>
          <a:prstGeom prst="rect">
            <a:avLst/>
          </a:prstGeom>
          <a:noFill/>
        </p:spPr>
        <p:txBody>
          <a:bodyPr wrap="none" rtlCol="0">
            <a:spAutoFit/>
          </a:bodyPr>
          <a:lstStyle/>
          <a:p>
            <a:r>
              <a:rPr lang="en-GB" dirty="0" smtClean="0">
                <a:solidFill>
                  <a:schemeClr val="bg1"/>
                </a:solidFill>
                <a:latin typeface="Times New Roman" panose="02020603050405020304" pitchFamily="18" charset="0"/>
                <a:cs typeface="Times New Roman" panose="02020603050405020304" pitchFamily="18" charset="0"/>
              </a:rPr>
              <a:t>zoom</a:t>
            </a:r>
            <a:endParaRPr lang="en-GB"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7779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38</a:t>
            </a:fld>
            <a:endParaRPr lang="en-GB">
              <a:solidFill>
                <a:srgbClr val="0C377B"/>
              </a:solidFill>
            </a:endParaRPr>
          </a:p>
        </p:txBody>
      </p:sp>
      <p:pic>
        <p:nvPicPr>
          <p:cNvPr id="1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1431637" y="941995"/>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9" name="Straight Connector 18"/>
          <p:cNvCxnSpPr/>
          <p:nvPr/>
        </p:nvCxnSpPr>
        <p:spPr>
          <a:xfrm>
            <a:off x="3226941" y="1024620"/>
            <a:ext cx="251442" cy="254594"/>
          </a:xfrm>
          <a:prstGeom prst="line">
            <a:avLst/>
          </a:prstGeom>
          <a:noFill/>
          <a:ln w="25400" cap="flat" cmpd="sng" algn="ctr">
            <a:solidFill>
              <a:srgbClr val="0C377B"/>
            </a:solidFill>
            <a:prstDash val="solid"/>
          </a:ln>
          <a:effectLst/>
        </p:spPr>
      </p:cxnSp>
      <p:cxnSp>
        <p:nvCxnSpPr>
          <p:cNvPr id="20" name="Straight Connector 19"/>
          <p:cNvCxnSpPr/>
          <p:nvPr/>
        </p:nvCxnSpPr>
        <p:spPr>
          <a:xfrm>
            <a:off x="3557085" y="1461574"/>
            <a:ext cx="54224" cy="272901"/>
          </a:xfrm>
          <a:prstGeom prst="line">
            <a:avLst/>
          </a:prstGeom>
          <a:noFill/>
          <a:ln w="25400" cap="flat" cmpd="sng" algn="ctr">
            <a:solidFill>
              <a:srgbClr val="0C377B"/>
            </a:solidFill>
            <a:prstDash val="solid"/>
          </a:ln>
          <a:effectLst/>
        </p:spPr>
      </p:cxnSp>
      <p:cxnSp>
        <p:nvCxnSpPr>
          <p:cNvPr id="21" name="Straight Connector 20"/>
          <p:cNvCxnSpPr/>
          <p:nvPr/>
        </p:nvCxnSpPr>
        <p:spPr>
          <a:xfrm flipV="1">
            <a:off x="1647969" y="1024620"/>
            <a:ext cx="251442" cy="254594"/>
          </a:xfrm>
          <a:prstGeom prst="line">
            <a:avLst/>
          </a:prstGeom>
          <a:noFill/>
          <a:ln w="25400" cap="flat" cmpd="sng" algn="ctr">
            <a:solidFill>
              <a:srgbClr val="00B050"/>
            </a:solidFill>
            <a:prstDash val="solid"/>
          </a:ln>
          <a:effectLst/>
        </p:spPr>
      </p:cxnSp>
      <p:cxnSp>
        <p:nvCxnSpPr>
          <p:cNvPr id="22" name="Straight Connector 21"/>
          <p:cNvCxnSpPr/>
          <p:nvPr/>
        </p:nvCxnSpPr>
        <p:spPr>
          <a:xfrm flipV="1">
            <a:off x="1465565" y="1536314"/>
            <a:ext cx="54224" cy="272901"/>
          </a:xfrm>
          <a:prstGeom prst="line">
            <a:avLst/>
          </a:prstGeom>
          <a:noFill/>
          <a:ln w="25400" cap="flat" cmpd="sng" algn="ctr">
            <a:solidFill>
              <a:srgbClr val="00B050"/>
            </a:solidFill>
            <a:prstDash val="solid"/>
          </a:ln>
          <a:effectLst/>
        </p:spPr>
      </p:cxnSp>
      <p:cxnSp>
        <p:nvCxnSpPr>
          <p:cNvPr id="23" name="Straight Connector 22"/>
          <p:cNvCxnSpPr/>
          <p:nvPr/>
        </p:nvCxnSpPr>
        <p:spPr>
          <a:xfrm rot="5400000">
            <a:off x="3168500" y="2549397"/>
            <a:ext cx="251442" cy="254594"/>
          </a:xfrm>
          <a:prstGeom prst="line">
            <a:avLst/>
          </a:prstGeom>
          <a:noFill/>
          <a:ln w="25400" cap="flat" cmpd="sng" algn="ctr">
            <a:solidFill>
              <a:srgbClr val="FF0000"/>
            </a:solidFill>
            <a:prstDash val="solid"/>
          </a:ln>
          <a:effectLst/>
        </p:spPr>
      </p:cxnSp>
      <p:cxnSp>
        <p:nvCxnSpPr>
          <p:cNvPr id="24" name="Straight Connector 23"/>
          <p:cNvCxnSpPr/>
          <p:nvPr/>
        </p:nvCxnSpPr>
        <p:spPr>
          <a:xfrm>
            <a:off x="1465565" y="2037915"/>
            <a:ext cx="54224" cy="272901"/>
          </a:xfrm>
          <a:prstGeom prst="line">
            <a:avLst/>
          </a:prstGeom>
          <a:noFill/>
          <a:ln w="25400" cap="flat" cmpd="sng" algn="ctr">
            <a:solidFill>
              <a:srgbClr val="7030A0"/>
            </a:solidFill>
            <a:prstDash val="solid"/>
          </a:ln>
          <a:effectLst/>
        </p:spPr>
      </p:cxnSp>
      <p:cxnSp>
        <p:nvCxnSpPr>
          <p:cNvPr id="25" name="Straight Connector 24"/>
          <p:cNvCxnSpPr/>
          <p:nvPr/>
        </p:nvCxnSpPr>
        <p:spPr>
          <a:xfrm rot="5400000" flipV="1">
            <a:off x="1627593" y="2491485"/>
            <a:ext cx="251442" cy="254594"/>
          </a:xfrm>
          <a:prstGeom prst="line">
            <a:avLst/>
          </a:prstGeom>
          <a:noFill/>
          <a:ln w="25400" cap="flat" cmpd="sng" algn="ctr">
            <a:solidFill>
              <a:srgbClr val="7030A0"/>
            </a:solidFill>
            <a:prstDash val="solid"/>
          </a:ln>
          <a:effectLst/>
        </p:spPr>
      </p:cxnSp>
      <p:cxnSp>
        <p:nvCxnSpPr>
          <p:cNvPr id="26" name="Straight Connector 25"/>
          <p:cNvCxnSpPr/>
          <p:nvPr/>
        </p:nvCxnSpPr>
        <p:spPr>
          <a:xfrm rot="10800000" flipV="1">
            <a:off x="3563087" y="1992123"/>
            <a:ext cx="54224" cy="272901"/>
          </a:xfrm>
          <a:prstGeom prst="line">
            <a:avLst/>
          </a:prstGeom>
          <a:noFill/>
          <a:ln w="25400" cap="flat" cmpd="sng" algn="ctr">
            <a:solidFill>
              <a:srgbClr val="FF0000"/>
            </a:solidFill>
            <a:prstDash val="solid"/>
          </a:ln>
          <a:effectLst/>
        </p:spPr>
      </p:cxnSp>
      <p:sp>
        <p:nvSpPr>
          <p:cNvPr id="27" name="TextBox 26"/>
          <p:cNvSpPr txBox="1"/>
          <p:nvPr/>
        </p:nvSpPr>
        <p:spPr>
          <a:xfrm>
            <a:off x="1136338" y="908720"/>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28" name="TextBox 27"/>
          <p:cNvSpPr txBox="1"/>
          <p:nvPr/>
        </p:nvSpPr>
        <p:spPr>
          <a:xfrm>
            <a:off x="855325" y="2103749"/>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29" name="TextBox 28"/>
          <p:cNvSpPr txBox="1"/>
          <p:nvPr/>
        </p:nvSpPr>
        <p:spPr>
          <a:xfrm>
            <a:off x="3609173" y="200777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30" name="TextBox 29"/>
          <p:cNvSpPr txBox="1"/>
          <p:nvPr/>
        </p:nvSpPr>
        <p:spPr>
          <a:xfrm>
            <a:off x="3386589" y="926929"/>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47" name="TextBox 46"/>
          <p:cNvSpPr txBox="1"/>
          <p:nvPr/>
        </p:nvSpPr>
        <p:spPr>
          <a:xfrm>
            <a:off x="3711240" y="160534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48" name="TextBox 47"/>
          <p:cNvSpPr txBox="1"/>
          <p:nvPr/>
        </p:nvSpPr>
        <p:spPr>
          <a:xfrm>
            <a:off x="3284460" y="2618782"/>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49" name="TextBox 48"/>
          <p:cNvSpPr txBox="1"/>
          <p:nvPr/>
        </p:nvSpPr>
        <p:spPr>
          <a:xfrm>
            <a:off x="1082275" y="2564517"/>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50" name="TextBox 49"/>
          <p:cNvSpPr txBox="1"/>
          <p:nvPr/>
        </p:nvSpPr>
        <p:spPr>
          <a:xfrm>
            <a:off x="803320" y="148796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pic>
        <p:nvPicPr>
          <p:cNvPr id="5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5879933" y="797979"/>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52" name="Straight Connector 51"/>
          <p:cNvCxnSpPr/>
          <p:nvPr/>
        </p:nvCxnSpPr>
        <p:spPr>
          <a:xfrm>
            <a:off x="7675237" y="880604"/>
            <a:ext cx="251442" cy="254594"/>
          </a:xfrm>
          <a:prstGeom prst="line">
            <a:avLst/>
          </a:prstGeom>
          <a:noFill/>
          <a:ln w="25400" cap="flat" cmpd="sng" algn="ctr">
            <a:solidFill>
              <a:srgbClr val="0C377B"/>
            </a:solidFill>
            <a:prstDash val="solid"/>
          </a:ln>
          <a:effectLst/>
        </p:spPr>
      </p:cxnSp>
      <p:cxnSp>
        <p:nvCxnSpPr>
          <p:cNvPr id="53" name="Straight Connector 52"/>
          <p:cNvCxnSpPr/>
          <p:nvPr/>
        </p:nvCxnSpPr>
        <p:spPr>
          <a:xfrm>
            <a:off x="8005381" y="1317558"/>
            <a:ext cx="54224" cy="272901"/>
          </a:xfrm>
          <a:prstGeom prst="line">
            <a:avLst/>
          </a:prstGeom>
          <a:noFill/>
          <a:ln w="25400" cap="flat" cmpd="sng" algn="ctr">
            <a:solidFill>
              <a:srgbClr val="FF0000"/>
            </a:solidFill>
            <a:prstDash val="solid"/>
          </a:ln>
          <a:effectLst/>
        </p:spPr>
      </p:cxnSp>
      <p:cxnSp>
        <p:nvCxnSpPr>
          <p:cNvPr id="54" name="Straight Connector 53"/>
          <p:cNvCxnSpPr/>
          <p:nvPr/>
        </p:nvCxnSpPr>
        <p:spPr>
          <a:xfrm flipV="1">
            <a:off x="6096265" y="880604"/>
            <a:ext cx="251442" cy="254594"/>
          </a:xfrm>
          <a:prstGeom prst="line">
            <a:avLst/>
          </a:prstGeom>
          <a:noFill/>
          <a:ln w="25400" cap="flat" cmpd="sng" algn="ctr">
            <a:solidFill>
              <a:srgbClr val="00B050"/>
            </a:solidFill>
            <a:prstDash val="solid"/>
          </a:ln>
          <a:effectLst/>
        </p:spPr>
      </p:cxnSp>
      <p:cxnSp>
        <p:nvCxnSpPr>
          <p:cNvPr id="55" name="Straight Connector 54"/>
          <p:cNvCxnSpPr/>
          <p:nvPr/>
        </p:nvCxnSpPr>
        <p:spPr>
          <a:xfrm flipV="1">
            <a:off x="5913861" y="1392298"/>
            <a:ext cx="54224" cy="272901"/>
          </a:xfrm>
          <a:prstGeom prst="line">
            <a:avLst/>
          </a:prstGeom>
          <a:noFill/>
          <a:ln w="25400" cap="flat" cmpd="sng" algn="ctr">
            <a:solidFill>
              <a:srgbClr val="7030A0"/>
            </a:solidFill>
            <a:prstDash val="solid"/>
          </a:ln>
          <a:effectLst/>
        </p:spPr>
      </p:cxnSp>
      <p:cxnSp>
        <p:nvCxnSpPr>
          <p:cNvPr id="56" name="Straight Connector 55"/>
          <p:cNvCxnSpPr/>
          <p:nvPr/>
        </p:nvCxnSpPr>
        <p:spPr>
          <a:xfrm rot="5400000">
            <a:off x="7616796" y="2405381"/>
            <a:ext cx="251442" cy="254594"/>
          </a:xfrm>
          <a:prstGeom prst="line">
            <a:avLst/>
          </a:prstGeom>
          <a:noFill/>
          <a:ln w="25400" cap="flat" cmpd="sng" algn="ctr">
            <a:solidFill>
              <a:srgbClr val="FF0000"/>
            </a:solidFill>
            <a:prstDash val="solid"/>
          </a:ln>
          <a:effectLst/>
        </p:spPr>
      </p:cxnSp>
      <p:cxnSp>
        <p:nvCxnSpPr>
          <p:cNvPr id="57" name="Straight Connector 56"/>
          <p:cNvCxnSpPr/>
          <p:nvPr/>
        </p:nvCxnSpPr>
        <p:spPr>
          <a:xfrm>
            <a:off x="5913861" y="1893899"/>
            <a:ext cx="54224" cy="272901"/>
          </a:xfrm>
          <a:prstGeom prst="line">
            <a:avLst/>
          </a:prstGeom>
          <a:noFill/>
          <a:ln w="25400" cap="flat" cmpd="sng" algn="ctr">
            <a:solidFill>
              <a:srgbClr val="00B050"/>
            </a:solidFill>
            <a:prstDash val="solid"/>
          </a:ln>
          <a:effectLst/>
        </p:spPr>
      </p:cxnSp>
      <p:cxnSp>
        <p:nvCxnSpPr>
          <p:cNvPr id="58" name="Straight Connector 57"/>
          <p:cNvCxnSpPr/>
          <p:nvPr/>
        </p:nvCxnSpPr>
        <p:spPr>
          <a:xfrm rot="5400000" flipV="1">
            <a:off x="6075889" y="2347469"/>
            <a:ext cx="251442" cy="254594"/>
          </a:xfrm>
          <a:prstGeom prst="line">
            <a:avLst/>
          </a:prstGeom>
          <a:noFill/>
          <a:ln w="25400" cap="flat" cmpd="sng" algn="ctr">
            <a:solidFill>
              <a:srgbClr val="7030A0"/>
            </a:solidFill>
            <a:prstDash val="solid"/>
          </a:ln>
          <a:effectLst/>
        </p:spPr>
      </p:cxnSp>
      <p:cxnSp>
        <p:nvCxnSpPr>
          <p:cNvPr id="59" name="Straight Connector 58"/>
          <p:cNvCxnSpPr/>
          <p:nvPr/>
        </p:nvCxnSpPr>
        <p:spPr>
          <a:xfrm rot="10800000" flipV="1">
            <a:off x="8011383" y="1848107"/>
            <a:ext cx="54224" cy="272901"/>
          </a:xfrm>
          <a:prstGeom prst="line">
            <a:avLst/>
          </a:prstGeom>
          <a:noFill/>
          <a:ln w="25400" cap="flat" cmpd="sng" algn="ctr">
            <a:solidFill>
              <a:schemeClr val="tx1"/>
            </a:solidFill>
            <a:prstDash val="solid"/>
          </a:ln>
          <a:effectLst/>
        </p:spPr>
      </p:cxnSp>
      <p:sp>
        <p:nvSpPr>
          <p:cNvPr id="60" name="TextBox 59"/>
          <p:cNvSpPr txBox="1"/>
          <p:nvPr/>
        </p:nvSpPr>
        <p:spPr>
          <a:xfrm>
            <a:off x="5584634" y="76470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61" name="TextBox 60"/>
          <p:cNvSpPr txBox="1"/>
          <p:nvPr/>
        </p:nvSpPr>
        <p:spPr>
          <a:xfrm>
            <a:off x="5303621" y="195973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62" name="TextBox 61"/>
          <p:cNvSpPr txBox="1"/>
          <p:nvPr/>
        </p:nvSpPr>
        <p:spPr>
          <a:xfrm>
            <a:off x="8169099" y="178780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endParaRPr>
          </a:p>
        </p:txBody>
      </p:sp>
      <p:sp>
        <p:nvSpPr>
          <p:cNvPr id="63" name="TextBox 62"/>
          <p:cNvSpPr txBox="1"/>
          <p:nvPr/>
        </p:nvSpPr>
        <p:spPr>
          <a:xfrm>
            <a:off x="7834885" y="78291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64" name="TextBox 63"/>
          <p:cNvSpPr txBox="1"/>
          <p:nvPr/>
        </p:nvSpPr>
        <p:spPr>
          <a:xfrm>
            <a:off x="8084166" y="1315510"/>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65" name="TextBox 64"/>
          <p:cNvSpPr txBox="1"/>
          <p:nvPr/>
        </p:nvSpPr>
        <p:spPr>
          <a:xfrm>
            <a:off x="7732756" y="2474766"/>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66" name="TextBox 65"/>
          <p:cNvSpPr txBox="1"/>
          <p:nvPr/>
        </p:nvSpPr>
        <p:spPr>
          <a:xfrm>
            <a:off x="5530571" y="242050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67" name="TextBox 66"/>
          <p:cNvSpPr txBox="1"/>
          <p:nvPr/>
        </p:nvSpPr>
        <p:spPr>
          <a:xfrm>
            <a:off x="5277536" y="132930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pic>
        <p:nvPicPr>
          <p:cNvPr id="6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1462543" y="3995496"/>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69" name="Straight Connector 68"/>
          <p:cNvCxnSpPr/>
          <p:nvPr/>
        </p:nvCxnSpPr>
        <p:spPr>
          <a:xfrm>
            <a:off x="3257847" y="4078121"/>
            <a:ext cx="251442" cy="254594"/>
          </a:xfrm>
          <a:prstGeom prst="line">
            <a:avLst/>
          </a:prstGeom>
          <a:noFill/>
          <a:ln w="25400" cap="flat" cmpd="sng" algn="ctr">
            <a:solidFill>
              <a:srgbClr val="0C377B"/>
            </a:solidFill>
            <a:prstDash val="solid"/>
          </a:ln>
          <a:effectLst/>
        </p:spPr>
      </p:cxnSp>
      <p:cxnSp>
        <p:nvCxnSpPr>
          <p:cNvPr id="70" name="Straight Connector 69"/>
          <p:cNvCxnSpPr/>
          <p:nvPr/>
        </p:nvCxnSpPr>
        <p:spPr>
          <a:xfrm>
            <a:off x="3587991" y="4515075"/>
            <a:ext cx="54224" cy="272901"/>
          </a:xfrm>
          <a:prstGeom prst="line">
            <a:avLst/>
          </a:prstGeom>
          <a:noFill/>
          <a:ln w="25400" cap="flat" cmpd="sng" algn="ctr">
            <a:solidFill>
              <a:srgbClr val="FF0000"/>
            </a:solidFill>
            <a:prstDash val="solid"/>
          </a:ln>
          <a:effectLst/>
        </p:spPr>
      </p:cxnSp>
      <p:cxnSp>
        <p:nvCxnSpPr>
          <p:cNvPr id="71" name="Straight Connector 70"/>
          <p:cNvCxnSpPr/>
          <p:nvPr/>
        </p:nvCxnSpPr>
        <p:spPr>
          <a:xfrm flipV="1">
            <a:off x="1678875" y="4078121"/>
            <a:ext cx="251442" cy="254594"/>
          </a:xfrm>
          <a:prstGeom prst="line">
            <a:avLst/>
          </a:prstGeom>
          <a:noFill/>
          <a:ln w="25400" cap="flat" cmpd="sng" algn="ctr">
            <a:solidFill>
              <a:srgbClr val="00B050"/>
            </a:solidFill>
            <a:prstDash val="solid"/>
          </a:ln>
          <a:effectLst/>
        </p:spPr>
      </p:cxnSp>
      <p:cxnSp>
        <p:nvCxnSpPr>
          <p:cNvPr id="72" name="Straight Connector 71"/>
          <p:cNvCxnSpPr/>
          <p:nvPr/>
        </p:nvCxnSpPr>
        <p:spPr>
          <a:xfrm flipV="1">
            <a:off x="1496471" y="4589815"/>
            <a:ext cx="54224" cy="272901"/>
          </a:xfrm>
          <a:prstGeom prst="line">
            <a:avLst/>
          </a:prstGeom>
          <a:noFill/>
          <a:ln w="25400" cap="flat" cmpd="sng" algn="ctr">
            <a:solidFill>
              <a:srgbClr val="7030A0"/>
            </a:solidFill>
            <a:prstDash val="solid"/>
          </a:ln>
          <a:effectLst/>
        </p:spPr>
      </p:cxnSp>
      <p:cxnSp>
        <p:nvCxnSpPr>
          <p:cNvPr id="73" name="Straight Connector 72"/>
          <p:cNvCxnSpPr/>
          <p:nvPr/>
        </p:nvCxnSpPr>
        <p:spPr>
          <a:xfrm rot="5400000">
            <a:off x="3199406" y="5602898"/>
            <a:ext cx="251442" cy="254594"/>
          </a:xfrm>
          <a:prstGeom prst="line">
            <a:avLst/>
          </a:prstGeom>
          <a:noFill/>
          <a:ln w="25400" cap="flat" cmpd="sng" algn="ctr">
            <a:solidFill>
              <a:schemeClr val="tx2"/>
            </a:solidFill>
            <a:prstDash val="solid"/>
          </a:ln>
          <a:effectLst/>
        </p:spPr>
      </p:cxnSp>
      <p:cxnSp>
        <p:nvCxnSpPr>
          <p:cNvPr id="74" name="Straight Connector 73"/>
          <p:cNvCxnSpPr/>
          <p:nvPr/>
        </p:nvCxnSpPr>
        <p:spPr>
          <a:xfrm>
            <a:off x="1496471" y="5091416"/>
            <a:ext cx="54224" cy="272901"/>
          </a:xfrm>
          <a:prstGeom prst="line">
            <a:avLst/>
          </a:prstGeom>
          <a:noFill/>
          <a:ln w="25400" cap="flat" cmpd="sng" algn="ctr">
            <a:solidFill>
              <a:srgbClr val="7030A0"/>
            </a:solidFill>
            <a:prstDash val="solid"/>
          </a:ln>
          <a:effectLst/>
        </p:spPr>
      </p:cxnSp>
      <p:cxnSp>
        <p:nvCxnSpPr>
          <p:cNvPr id="75" name="Straight Connector 74"/>
          <p:cNvCxnSpPr/>
          <p:nvPr/>
        </p:nvCxnSpPr>
        <p:spPr>
          <a:xfrm rot="5400000" flipV="1">
            <a:off x="1658499" y="5544986"/>
            <a:ext cx="251442" cy="254594"/>
          </a:xfrm>
          <a:prstGeom prst="line">
            <a:avLst/>
          </a:prstGeom>
          <a:noFill/>
          <a:ln w="25400" cap="flat" cmpd="sng" algn="ctr">
            <a:solidFill>
              <a:srgbClr val="00B050"/>
            </a:solidFill>
            <a:prstDash val="solid"/>
          </a:ln>
          <a:effectLst/>
        </p:spPr>
      </p:cxnSp>
      <p:cxnSp>
        <p:nvCxnSpPr>
          <p:cNvPr id="76" name="Straight Connector 75"/>
          <p:cNvCxnSpPr/>
          <p:nvPr/>
        </p:nvCxnSpPr>
        <p:spPr>
          <a:xfrm rot="10800000" flipV="1">
            <a:off x="3593993" y="5045624"/>
            <a:ext cx="54224" cy="272901"/>
          </a:xfrm>
          <a:prstGeom prst="line">
            <a:avLst/>
          </a:prstGeom>
          <a:noFill/>
          <a:ln w="25400" cap="flat" cmpd="sng" algn="ctr">
            <a:solidFill>
              <a:srgbClr val="FF0000"/>
            </a:solidFill>
            <a:prstDash val="solid"/>
          </a:ln>
          <a:effectLst/>
        </p:spPr>
      </p:cxnSp>
      <p:sp>
        <p:nvSpPr>
          <p:cNvPr id="77" name="TextBox 76"/>
          <p:cNvSpPr txBox="1"/>
          <p:nvPr/>
        </p:nvSpPr>
        <p:spPr>
          <a:xfrm>
            <a:off x="1167244" y="396222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78" name="TextBox 77"/>
          <p:cNvSpPr txBox="1"/>
          <p:nvPr/>
        </p:nvSpPr>
        <p:spPr>
          <a:xfrm>
            <a:off x="886231" y="5157250"/>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79" name="TextBox 78"/>
          <p:cNvSpPr txBox="1"/>
          <p:nvPr/>
        </p:nvSpPr>
        <p:spPr>
          <a:xfrm>
            <a:off x="3640079" y="506127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80" name="TextBox 79"/>
          <p:cNvSpPr txBox="1"/>
          <p:nvPr/>
        </p:nvSpPr>
        <p:spPr>
          <a:xfrm>
            <a:off x="3417495" y="3933056"/>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81" name="TextBox 80"/>
          <p:cNvSpPr txBox="1"/>
          <p:nvPr/>
        </p:nvSpPr>
        <p:spPr>
          <a:xfrm>
            <a:off x="3666776" y="4195178"/>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82" name="TextBox 81"/>
          <p:cNvSpPr txBox="1"/>
          <p:nvPr/>
        </p:nvSpPr>
        <p:spPr>
          <a:xfrm>
            <a:off x="3315366" y="567228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endParaRPr>
          </a:p>
        </p:txBody>
      </p:sp>
      <p:sp>
        <p:nvSpPr>
          <p:cNvPr id="83" name="TextBox 82"/>
          <p:cNvSpPr txBox="1"/>
          <p:nvPr/>
        </p:nvSpPr>
        <p:spPr>
          <a:xfrm>
            <a:off x="1113181" y="5618018"/>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84" name="TextBox 83"/>
          <p:cNvSpPr txBox="1"/>
          <p:nvPr/>
        </p:nvSpPr>
        <p:spPr>
          <a:xfrm>
            <a:off x="860146" y="4526818"/>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pic>
        <p:nvPicPr>
          <p:cNvPr id="8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7247" b="30042"/>
          <a:stretch/>
        </p:blipFill>
        <p:spPr bwMode="auto">
          <a:xfrm>
            <a:off x="5876490" y="3995496"/>
            <a:ext cx="2165462" cy="18925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86" name="Straight Connector 85"/>
          <p:cNvCxnSpPr/>
          <p:nvPr/>
        </p:nvCxnSpPr>
        <p:spPr>
          <a:xfrm>
            <a:off x="7671794" y="4078121"/>
            <a:ext cx="251442" cy="254594"/>
          </a:xfrm>
          <a:prstGeom prst="line">
            <a:avLst/>
          </a:prstGeom>
          <a:noFill/>
          <a:ln w="25400" cap="flat" cmpd="sng" algn="ctr">
            <a:solidFill>
              <a:srgbClr val="0C377B"/>
            </a:solidFill>
            <a:prstDash val="solid"/>
          </a:ln>
          <a:effectLst/>
        </p:spPr>
      </p:cxnSp>
      <p:cxnSp>
        <p:nvCxnSpPr>
          <p:cNvPr id="87" name="Straight Connector 86"/>
          <p:cNvCxnSpPr/>
          <p:nvPr/>
        </p:nvCxnSpPr>
        <p:spPr>
          <a:xfrm>
            <a:off x="8001938" y="4515075"/>
            <a:ext cx="54224" cy="272901"/>
          </a:xfrm>
          <a:prstGeom prst="line">
            <a:avLst/>
          </a:prstGeom>
          <a:noFill/>
          <a:ln w="25400" cap="flat" cmpd="sng" algn="ctr">
            <a:solidFill>
              <a:srgbClr val="FF0000"/>
            </a:solidFill>
            <a:prstDash val="solid"/>
          </a:ln>
          <a:effectLst/>
        </p:spPr>
      </p:cxnSp>
      <p:cxnSp>
        <p:nvCxnSpPr>
          <p:cNvPr id="88" name="Straight Connector 87"/>
          <p:cNvCxnSpPr/>
          <p:nvPr/>
        </p:nvCxnSpPr>
        <p:spPr>
          <a:xfrm flipV="1">
            <a:off x="6092822" y="4078121"/>
            <a:ext cx="251442" cy="254594"/>
          </a:xfrm>
          <a:prstGeom prst="line">
            <a:avLst/>
          </a:prstGeom>
          <a:noFill/>
          <a:ln w="25400" cap="flat" cmpd="sng" algn="ctr">
            <a:solidFill>
              <a:srgbClr val="00B050"/>
            </a:solidFill>
            <a:prstDash val="solid"/>
          </a:ln>
          <a:effectLst/>
        </p:spPr>
      </p:cxnSp>
      <p:cxnSp>
        <p:nvCxnSpPr>
          <p:cNvPr id="89" name="Straight Connector 88"/>
          <p:cNvCxnSpPr/>
          <p:nvPr/>
        </p:nvCxnSpPr>
        <p:spPr>
          <a:xfrm flipV="1">
            <a:off x="5910418" y="4589815"/>
            <a:ext cx="54224" cy="272901"/>
          </a:xfrm>
          <a:prstGeom prst="line">
            <a:avLst/>
          </a:prstGeom>
          <a:noFill/>
          <a:ln w="25400" cap="flat" cmpd="sng" algn="ctr">
            <a:solidFill>
              <a:srgbClr val="7030A0"/>
            </a:solidFill>
            <a:prstDash val="solid"/>
          </a:ln>
          <a:effectLst/>
        </p:spPr>
      </p:cxnSp>
      <p:cxnSp>
        <p:nvCxnSpPr>
          <p:cNvPr id="90" name="Straight Connector 89"/>
          <p:cNvCxnSpPr/>
          <p:nvPr/>
        </p:nvCxnSpPr>
        <p:spPr>
          <a:xfrm rot="5400000">
            <a:off x="7613353" y="5602898"/>
            <a:ext cx="251442" cy="254594"/>
          </a:xfrm>
          <a:prstGeom prst="line">
            <a:avLst/>
          </a:prstGeom>
          <a:noFill/>
          <a:ln w="25400" cap="flat" cmpd="sng" algn="ctr">
            <a:solidFill>
              <a:srgbClr val="00B050"/>
            </a:solidFill>
            <a:prstDash val="solid"/>
          </a:ln>
          <a:effectLst/>
        </p:spPr>
      </p:cxnSp>
      <p:cxnSp>
        <p:nvCxnSpPr>
          <p:cNvPr id="91" name="Straight Connector 90"/>
          <p:cNvCxnSpPr/>
          <p:nvPr/>
        </p:nvCxnSpPr>
        <p:spPr>
          <a:xfrm>
            <a:off x="5910418" y="5091416"/>
            <a:ext cx="54224" cy="272901"/>
          </a:xfrm>
          <a:prstGeom prst="line">
            <a:avLst/>
          </a:prstGeom>
          <a:noFill/>
          <a:ln w="25400" cap="flat" cmpd="sng" algn="ctr">
            <a:solidFill>
              <a:srgbClr val="FF0000"/>
            </a:solidFill>
            <a:prstDash val="solid"/>
          </a:ln>
          <a:effectLst/>
        </p:spPr>
      </p:cxnSp>
      <p:cxnSp>
        <p:nvCxnSpPr>
          <p:cNvPr id="92" name="Straight Connector 91"/>
          <p:cNvCxnSpPr/>
          <p:nvPr/>
        </p:nvCxnSpPr>
        <p:spPr>
          <a:xfrm rot="5400000" flipV="1">
            <a:off x="6072446" y="5544986"/>
            <a:ext cx="251442" cy="254594"/>
          </a:xfrm>
          <a:prstGeom prst="line">
            <a:avLst/>
          </a:prstGeom>
          <a:noFill/>
          <a:ln w="25400" cap="flat" cmpd="sng" algn="ctr">
            <a:solidFill>
              <a:schemeClr val="tx2"/>
            </a:solidFill>
            <a:prstDash val="solid"/>
          </a:ln>
          <a:effectLst/>
        </p:spPr>
      </p:cxnSp>
      <p:cxnSp>
        <p:nvCxnSpPr>
          <p:cNvPr id="93" name="Straight Connector 92"/>
          <p:cNvCxnSpPr/>
          <p:nvPr/>
        </p:nvCxnSpPr>
        <p:spPr>
          <a:xfrm rot="10800000" flipV="1">
            <a:off x="8007940" y="5045624"/>
            <a:ext cx="54224" cy="272901"/>
          </a:xfrm>
          <a:prstGeom prst="line">
            <a:avLst/>
          </a:prstGeom>
          <a:noFill/>
          <a:ln w="25400" cap="flat" cmpd="sng" algn="ctr">
            <a:solidFill>
              <a:srgbClr val="7030A0"/>
            </a:solidFill>
            <a:prstDash val="solid"/>
          </a:ln>
          <a:effectLst/>
        </p:spPr>
      </p:cxnSp>
      <p:sp>
        <p:nvSpPr>
          <p:cNvPr id="94" name="TextBox 93"/>
          <p:cNvSpPr txBox="1"/>
          <p:nvPr/>
        </p:nvSpPr>
        <p:spPr>
          <a:xfrm>
            <a:off x="5581191" y="3962221"/>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3</a:t>
            </a:r>
            <a:endParaRPr kumimoji="0" lang="en-GB"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95" name="TextBox 94"/>
          <p:cNvSpPr txBox="1"/>
          <p:nvPr/>
        </p:nvSpPr>
        <p:spPr>
          <a:xfrm>
            <a:off x="5300178" y="5157250"/>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96" name="TextBox 95"/>
          <p:cNvSpPr txBox="1"/>
          <p:nvPr/>
        </p:nvSpPr>
        <p:spPr>
          <a:xfrm>
            <a:off x="8054026" y="5061274"/>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sp>
        <p:nvSpPr>
          <p:cNvPr id="97" name="TextBox 96"/>
          <p:cNvSpPr txBox="1"/>
          <p:nvPr/>
        </p:nvSpPr>
        <p:spPr>
          <a:xfrm>
            <a:off x="7831442" y="3980430"/>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98" name="TextBox 97"/>
          <p:cNvSpPr txBox="1"/>
          <p:nvPr/>
        </p:nvSpPr>
        <p:spPr>
          <a:xfrm>
            <a:off x="8080723" y="4513027"/>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rPr>
              <a:t>Circuit 2</a:t>
            </a:r>
            <a:endParaRPr kumimoji="0" lang="en-GB" sz="1200" b="0" i="0" u="none" strike="noStrike" kern="0" cap="none" spc="0" normalizeH="0" baseline="0" noProof="0" dirty="0" smtClean="0">
              <a:ln>
                <a:noFill/>
              </a:ln>
              <a:solidFill>
                <a:srgbClr val="FF0000"/>
              </a:solidFill>
              <a:effectLst/>
              <a:uLnTx/>
              <a:uFillTx/>
              <a:latin typeface="Times New Roman" panose="02020603050405020304" pitchFamily="18" charset="0"/>
              <a:cs typeface="Times New Roman" panose="02020603050405020304" pitchFamily="18" charset="0"/>
              <a:sym typeface="Arial"/>
            </a:endParaRPr>
          </a:p>
        </p:txBody>
      </p:sp>
      <p:sp>
        <p:nvSpPr>
          <p:cNvPr id="99" name="TextBox 98"/>
          <p:cNvSpPr txBox="1"/>
          <p:nvPr/>
        </p:nvSpPr>
        <p:spPr>
          <a:xfrm>
            <a:off x="7729313" y="567228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rPr>
              <a:t>Circuit </a:t>
            </a:r>
            <a:r>
              <a:rPr lang="en-GB" sz="1200" kern="0" dirty="0">
                <a:solidFill>
                  <a:srgbClr val="00B050"/>
                </a:solidFill>
                <a:latin typeface="Times New Roman" panose="02020603050405020304" pitchFamily="18" charset="0"/>
                <a:cs typeface="Times New Roman" panose="02020603050405020304" pitchFamily="18" charset="0"/>
                <a:sym typeface="Arial"/>
              </a:rPr>
              <a:t>3</a:t>
            </a:r>
            <a:endParaRPr kumimoji="0" lang="en-US" sz="1200" b="0" i="0" u="none" strike="noStrike" kern="0" cap="none" spc="0" normalizeH="0" baseline="0" noProof="0" dirty="0" smtClean="0">
              <a:ln>
                <a:noFill/>
              </a:ln>
              <a:solidFill>
                <a:srgbClr val="00B050"/>
              </a:solidFill>
              <a:effectLst/>
              <a:uLnTx/>
              <a:uFillTx/>
              <a:latin typeface="Times New Roman" panose="02020603050405020304" pitchFamily="18" charset="0"/>
              <a:cs typeface="Times New Roman" panose="02020603050405020304" pitchFamily="18" charset="0"/>
              <a:sym typeface="Arial"/>
            </a:endParaRPr>
          </a:p>
        </p:txBody>
      </p:sp>
      <p:sp>
        <p:nvSpPr>
          <p:cNvPr id="100" name="TextBox 99"/>
          <p:cNvSpPr txBox="1"/>
          <p:nvPr/>
        </p:nvSpPr>
        <p:spPr>
          <a:xfrm>
            <a:off x="5527128" y="5618018"/>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rPr>
              <a:t>Circuit 1</a:t>
            </a:r>
            <a:endParaRPr kumimoji="0" lang="en-GB" sz="1200" b="0" i="0" u="none" strike="noStrike" kern="0" cap="none" spc="0" normalizeH="0" baseline="0" noProof="0" dirty="0" smtClean="0">
              <a:ln>
                <a:noFill/>
              </a:ln>
              <a:solidFill>
                <a:schemeClr val="tx2"/>
              </a:solidFill>
              <a:effectLst/>
              <a:uLnTx/>
              <a:uFillTx/>
              <a:latin typeface="Times New Roman" panose="02020603050405020304" pitchFamily="18" charset="0"/>
              <a:cs typeface="Times New Roman" panose="02020603050405020304" pitchFamily="18" charset="0"/>
              <a:sym typeface="Arial"/>
            </a:endParaRPr>
          </a:p>
        </p:txBody>
      </p:sp>
      <p:sp>
        <p:nvSpPr>
          <p:cNvPr id="101" name="TextBox 100"/>
          <p:cNvSpPr txBox="1"/>
          <p:nvPr/>
        </p:nvSpPr>
        <p:spPr>
          <a:xfrm>
            <a:off x="5274093" y="4526818"/>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rPr>
              <a:t>Circuit 4</a:t>
            </a:r>
            <a:endParaRPr kumimoji="0" lang="en-GB" sz="1200" b="0" i="0" u="none" strike="noStrike" kern="0" cap="none" spc="0" normalizeH="0" baseline="0" noProof="0" dirty="0" smtClean="0">
              <a:ln>
                <a:noFill/>
              </a:ln>
              <a:solidFill>
                <a:srgbClr val="7030A0"/>
              </a:solidFill>
              <a:effectLst/>
              <a:uLnTx/>
              <a:uFillTx/>
              <a:latin typeface="Times New Roman" panose="02020603050405020304" pitchFamily="18" charset="0"/>
              <a:cs typeface="Times New Roman" panose="02020603050405020304" pitchFamily="18" charset="0"/>
              <a:sym typeface="Arial"/>
            </a:endParaRPr>
          </a:p>
        </p:txBody>
      </p:sp>
      <p:cxnSp>
        <p:nvCxnSpPr>
          <p:cNvPr id="102" name="Straight Connector 101"/>
          <p:cNvCxnSpPr/>
          <p:nvPr/>
        </p:nvCxnSpPr>
        <p:spPr>
          <a:xfrm>
            <a:off x="4572000" y="0"/>
            <a:ext cx="0" cy="6833291"/>
          </a:xfrm>
          <a:prstGeom prst="line">
            <a:avLst/>
          </a:prstGeom>
          <a:noFill/>
          <a:ln w="25400" cap="flat" cmpd="sng" algn="ctr">
            <a:solidFill>
              <a:schemeClr val="tx2"/>
            </a:solidFill>
            <a:prstDash val="solid"/>
          </a:ln>
          <a:effectLst/>
        </p:spPr>
      </p:cxnSp>
      <p:cxnSp>
        <p:nvCxnSpPr>
          <p:cNvPr id="105" name="Straight Connector 104"/>
          <p:cNvCxnSpPr/>
          <p:nvPr/>
        </p:nvCxnSpPr>
        <p:spPr>
          <a:xfrm flipV="1">
            <a:off x="-13937" y="3678932"/>
            <a:ext cx="9157937" cy="0"/>
          </a:xfrm>
          <a:prstGeom prst="line">
            <a:avLst/>
          </a:prstGeom>
          <a:noFill/>
          <a:ln w="25400" cap="flat" cmpd="sng" algn="ctr">
            <a:solidFill>
              <a:schemeClr val="tx2"/>
            </a:solidFill>
            <a:prstDash val="solid"/>
          </a:ln>
          <a:effectLst/>
        </p:spPr>
      </p:cxnSp>
      <p:sp>
        <p:nvSpPr>
          <p:cNvPr id="109" name="TextBox 108"/>
          <p:cNvSpPr txBox="1"/>
          <p:nvPr/>
        </p:nvSpPr>
        <p:spPr>
          <a:xfrm>
            <a:off x="-7931" y="692696"/>
            <a:ext cx="893193" cy="523220"/>
          </a:xfrm>
          <a:prstGeom prst="rect">
            <a:avLst/>
          </a:prstGeom>
          <a:solidFill>
            <a:srgbClr val="FFFF00"/>
          </a:solid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Option 1</a:t>
            </a:r>
          </a:p>
          <a:p>
            <a:r>
              <a:rPr lang="en-GB" sz="1400" dirty="0" smtClean="0">
                <a:latin typeface="Times New Roman" panose="02020603050405020304" pitchFamily="18" charset="0"/>
                <a:cs typeface="Times New Roman" panose="02020603050405020304" pitchFamily="18" charset="0"/>
              </a:rPr>
              <a:t>(baseline)</a:t>
            </a:r>
            <a:endParaRPr lang="en-GB" sz="1400" dirty="0">
              <a:latin typeface="Times New Roman" panose="02020603050405020304" pitchFamily="18" charset="0"/>
              <a:cs typeface="Times New Roman" panose="02020603050405020304" pitchFamily="18" charset="0"/>
            </a:endParaRPr>
          </a:p>
        </p:txBody>
      </p:sp>
      <p:sp>
        <p:nvSpPr>
          <p:cNvPr id="110" name="TextBox 109"/>
          <p:cNvSpPr txBox="1"/>
          <p:nvPr/>
        </p:nvSpPr>
        <p:spPr>
          <a:xfrm>
            <a:off x="4587630" y="692696"/>
            <a:ext cx="817853" cy="307777"/>
          </a:xfrm>
          <a:prstGeom prst="rect">
            <a:avLst/>
          </a:prstGeom>
          <a:solidFill>
            <a:srgbClr val="FFFF00"/>
          </a:solid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Option 2</a:t>
            </a:r>
            <a:endParaRPr lang="en-GB" sz="1400" dirty="0">
              <a:latin typeface="Times New Roman" panose="02020603050405020304" pitchFamily="18" charset="0"/>
              <a:cs typeface="Times New Roman" panose="02020603050405020304" pitchFamily="18" charset="0"/>
            </a:endParaRPr>
          </a:p>
        </p:txBody>
      </p:sp>
      <p:sp>
        <p:nvSpPr>
          <p:cNvPr id="111" name="TextBox 110"/>
          <p:cNvSpPr txBox="1"/>
          <p:nvPr/>
        </p:nvSpPr>
        <p:spPr>
          <a:xfrm>
            <a:off x="4588657" y="3697287"/>
            <a:ext cx="817853" cy="307777"/>
          </a:xfrm>
          <a:prstGeom prst="rect">
            <a:avLst/>
          </a:prstGeom>
          <a:solidFill>
            <a:srgbClr val="FFFF00"/>
          </a:solid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Option 4</a:t>
            </a:r>
            <a:endParaRPr lang="en-GB" sz="1400" dirty="0">
              <a:latin typeface="Times New Roman" panose="02020603050405020304" pitchFamily="18" charset="0"/>
              <a:cs typeface="Times New Roman" panose="02020603050405020304" pitchFamily="18" charset="0"/>
            </a:endParaRPr>
          </a:p>
        </p:txBody>
      </p:sp>
      <p:sp>
        <p:nvSpPr>
          <p:cNvPr id="112" name="TextBox 111"/>
          <p:cNvSpPr txBox="1"/>
          <p:nvPr/>
        </p:nvSpPr>
        <p:spPr>
          <a:xfrm>
            <a:off x="1013" y="3697287"/>
            <a:ext cx="817853" cy="307777"/>
          </a:xfrm>
          <a:prstGeom prst="rect">
            <a:avLst/>
          </a:prstGeom>
          <a:solidFill>
            <a:srgbClr val="FFFF00"/>
          </a:solid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Option 3</a:t>
            </a:r>
            <a:endParaRPr lang="en-GB" sz="1400" dirty="0">
              <a:latin typeface="Times New Roman" panose="02020603050405020304" pitchFamily="18" charset="0"/>
              <a:cs typeface="Times New Roman" panose="02020603050405020304" pitchFamily="18" charset="0"/>
            </a:endParaRPr>
          </a:p>
        </p:txBody>
      </p:sp>
      <p:sp>
        <p:nvSpPr>
          <p:cNvPr id="115" name="TextBox 114"/>
          <p:cNvSpPr txBox="1"/>
          <p:nvPr/>
        </p:nvSpPr>
        <p:spPr>
          <a:xfrm>
            <a:off x="-41656" y="2906360"/>
            <a:ext cx="4585502"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rgbClr val="00B050"/>
                </a:solidFill>
                <a:latin typeface="Times New Roman" panose="02020603050405020304" pitchFamily="18" charset="0"/>
                <a:cs typeface="Times New Roman" panose="02020603050405020304" pitchFamily="18" charset="0"/>
                <a:sym typeface="Wingdings" panose="05000000000000000000" pitchFamily="2" charset="2"/>
              </a:rPr>
              <a:t>2 connections/heater circuit</a:t>
            </a:r>
            <a:r>
              <a:rPr lang="en-GB" sz="1400" dirty="0" smtClean="0">
                <a:solidFill>
                  <a:srgbClr val="00B050"/>
                </a:solidFill>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GB" sz="1400" dirty="0" smtClean="0">
                <a:solidFill>
                  <a:srgbClr val="00B050"/>
                </a:solidFill>
                <a:latin typeface="Times New Roman" panose="02020603050405020304" pitchFamily="18" charset="0"/>
                <a:cs typeface="Times New Roman" panose="02020603050405020304" pitchFamily="18" charset="0"/>
              </a:rPr>
              <a:t>For one heater failure we lose only one high field heater.</a:t>
            </a:r>
          </a:p>
          <a:p>
            <a:pPr marL="285750" indent="-285750">
              <a:buFont typeface="Arial" panose="020B0604020202020204" pitchFamily="34" charset="0"/>
              <a:buChar char="•"/>
            </a:pPr>
            <a:r>
              <a:rPr lang="en-GB" sz="1400" dirty="0" smtClean="0">
                <a:solidFill>
                  <a:srgbClr val="FF0000"/>
                </a:solidFill>
                <a:latin typeface="Times New Roman" panose="02020603050405020304" pitchFamily="18" charset="0"/>
                <a:cs typeface="Times New Roman" panose="02020603050405020304" pitchFamily="18" charset="0"/>
              </a:rPr>
              <a:t>Worse coil internal voltage distribution in case of failure.</a:t>
            </a:r>
            <a:endParaRPr lang="en-GB" sz="1400" dirty="0">
              <a:solidFill>
                <a:srgbClr val="FF0000"/>
              </a:solidFill>
              <a:latin typeface="Times New Roman" panose="02020603050405020304" pitchFamily="18" charset="0"/>
              <a:cs typeface="Times New Roman" panose="02020603050405020304" pitchFamily="18" charset="0"/>
            </a:endParaRPr>
          </a:p>
        </p:txBody>
      </p:sp>
      <p:sp>
        <p:nvSpPr>
          <p:cNvPr id="116" name="TextBox 115"/>
          <p:cNvSpPr txBox="1"/>
          <p:nvPr/>
        </p:nvSpPr>
        <p:spPr>
          <a:xfrm>
            <a:off x="4543817" y="2904310"/>
            <a:ext cx="4661824"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4 connections/heater circuit;</a:t>
            </a:r>
            <a:endParaRPr lang="en-GB" sz="1400" dirty="0" smtClean="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a:solidFill>
                  <a:srgbClr val="00B050"/>
                </a:solidFill>
                <a:latin typeface="Times New Roman" panose="02020603050405020304" pitchFamily="18" charset="0"/>
                <a:cs typeface="Times New Roman" panose="02020603050405020304" pitchFamily="18" charset="0"/>
              </a:rPr>
              <a:t>For one heater failure we </a:t>
            </a:r>
            <a:r>
              <a:rPr lang="en-GB" sz="1400" dirty="0" smtClean="0">
                <a:solidFill>
                  <a:srgbClr val="00B050"/>
                </a:solidFill>
                <a:latin typeface="Times New Roman" panose="02020603050405020304" pitchFamily="18" charset="0"/>
                <a:cs typeface="Times New Roman" panose="02020603050405020304" pitchFamily="18" charset="0"/>
              </a:rPr>
              <a:t>lose </a:t>
            </a:r>
            <a:r>
              <a:rPr lang="en-GB" sz="1400" dirty="0">
                <a:solidFill>
                  <a:srgbClr val="00B050"/>
                </a:solidFill>
                <a:latin typeface="Times New Roman" panose="02020603050405020304" pitchFamily="18" charset="0"/>
                <a:cs typeface="Times New Roman" panose="02020603050405020304" pitchFamily="18" charset="0"/>
              </a:rPr>
              <a:t>only one high field </a:t>
            </a:r>
            <a:r>
              <a:rPr lang="en-GB" sz="1400" dirty="0" smtClean="0">
                <a:solidFill>
                  <a:srgbClr val="00B050"/>
                </a:solidFill>
                <a:latin typeface="Times New Roman" panose="02020603050405020304" pitchFamily="18" charset="0"/>
                <a:cs typeface="Times New Roman" panose="02020603050405020304" pitchFamily="18" charset="0"/>
              </a:rPr>
              <a:t>heater</a:t>
            </a:r>
            <a:endParaRPr lang="en-GB" sz="1400" dirty="0">
              <a:solidFill>
                <a:srgbClr val="00B05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smtClean="0">
                <a:solidFill>
                  <a:srgbClr val="00B050"/>
                </a:solidFill>
                <a:latin typeface="Times New Roman" panose="02020603050405020304" pitchFamily="18" charset="0"/>
                <a:cs typeface="Times New Roman" panose="02020603050405020304" pitchFamily="18" charset="0"/>
              </a:rPr>
              <a:t>Better </a:t>
            </a:r>
            <a:r>
              <a:rPr lang="en-GB" sz="1400" dirty="0">
                <a:solidFill>
                  <a:srgbClr val="00B050"/>
                </a:solidFill>
                <a:latin typeface="Times New Roman" panose="02020603050405020304" pitchFamily="18" charset="0"/>
                <a:cs typeface="Times New Roman" panose="02020603050405020304" pitchFamily="18" charset="0"/>
              </a:rPr>
              <a:t>coil internal voltage distribution in case of </a:t>
            </a:r>
            <a:r>
              <a:rPr lang="en-GB" sz="1400" dirty="0" smtClean="0">
                <a:solidFill>
                  <a:srgbClr val="00B050"/>
                </a:solidFill>
                <a:latin typeface="Times New Roman" panose="02020603050405020304" pitchFamily="18" charset="0"/>
                <a:cs typeface="Times New Roman" panose="02020603050405020304" pitchFamily="18" charset="0"/>
              </a:rPr>
              <a:t>failure.</a:t>
            </a:r>
          </a:p>
        </p:txBody>
      </p:sp>
      <p:sp>
        <p:nvSpPr>
          <p:cNvPr id="103" name="TextBox 102"/>
          <p:cNvSpPr txBox="1"/>
          <p:nvPr/>
        </p:nvSpPr>
        <p:spPr>
          <a:xfrm>
            <a:off x="-13937" y="6146720"/>
            <a:ext cx="4557783" cy="738664"/>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GB" sz="14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4 connections/heater circuit;</a:t>
            </a:r>
            <a:endParaRPr lang="en-GB" sz="1400" dirty="0" smtClean="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a:solidFill>
                  <a:srgbClr val="FF0000"/>
                </a:solidFill>
                <a:latin typeface="Times New Roman" panose="02020603050405020304" pitchFamily="18" charset="0"/>
                <a:cs typeface="Times New Roman" panose="02020603050405020304" pitchFamily="18" charset="0"/>
              </a:rPr>
              <a:t>For one heater failure we </a:t>
            </a:r>
            <a:r>
              <a:rPr lang="en-GB" sz="1400" dirty="0" smtClean="0">
                <a:solidFill>
                  <a:srgbClr val="FF0000"/>
                </a:solidFill>
                <a:latin typeface="Times New Roman" panose="02020603050405020304" pitchFamily="18" charset="0"/>
                <a:cs typeface="Times New Roman" panose="02020603050405020304" pitchFamily="18" charset="0"/>
              </a:rPr>
              <a:t>can lose two high </a:t>
            </a:r>
            <a:r>
              <a:rPr lang="en-GB" sz="1400" dirty="0">
                <a:solidFill>
                  <a:srgbClr val="FF0000"/>
                </a:solidFill>
                <a:latin typeface="Times New Roman" panose="02020603050405020304" pitchFamily="18" charset="0"/>
                <a:cs typeface="Times New Roman" panose="02020603050405020304" pitchFamily="18" charset="0"/>
              </a:rPr>
              <a:t>field </a:t>
            </a:r>
            <a:r>
              <a:rPr lang="en-GB" sz="1400" dirty="0" smtClean="0">
                <a:solidFill>
                  <a:srgbClr val="FF0000"/>
                </a:solidFill>
                <a:latin typeface="Times New Roman" panose="02020603050405020304" pitchFamily="18" charset="0"/>
                <a:cs typeface="Times New Roman" panose="02020603050405020304" pitchFamily="18" charset="0"/>
              </a:rPr>
              <a:t>heater</a:t>
            </a:r>
            <a:endParaRPr lang="en-GB" sz="1400" dirty="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smtClean="0">
                <a:solidFill>
                  <a:srgbClr val="00B050"/>
                </a:solidFill>
                <a:latin typeface="Times New Roman" panose="02020603050405020304" pitchFamily="18" charset="0"/>
                <a:cs typeface="Times New Roman" panose="02020603050405020304" pitchFamily="18" charset="0"/>
              </a:rPr>
              <a:t>Better </a:t>
            </a:r>
            <a:r>
              <a:rPr lang="en-GB" sz="1400" dirty="0">
                <a:solidFill>
                  <a:srgbClr val="00B050"/>
                </a:solidFill>
                <a:latin typeface="Times New Roman" panose="02020603050405020304" pitchFamily="18" charset="0"/>
                <a:cs typeface="Times New Roman" panose="02020603050405020304" pitchFamily="18" charset="0"/>
              </a:rPr>
              <a:t>coil internal voltage distribution in case of </a:t>
            </a:r>
            <a:r>
              <a:rPr lang="en-GB" sz="1400" dirty="0" smtClean="0">
                <a:solidFill>
                  <a:srgbClr val="00B050"/>
                </a:solidFill>
                <a:latin typeface="Times New Roman" panose="02020603050405020304" pitchFamily="18" charset="0"/>
                <a:cs typeface="Times New Roman" panose="02020603050405020304" pitchFamily="18" charset="0"/>
              </a:rPr>
              <a:t>failure.</a:t>
            </a:r>
            <a:endParaRPr lang="en-GB" sz="1400" dirty="0">
              <a:latin typeface="Times New Roman" panose="02020603050405020304" pitchFamily="18" charset="0"/>
              <a:cs typeface="Times New Roman" panose="02020603050405020304" pitchFamily="18" charset="0"/>
            </a:endParaRPr>
          </a:p>
        </p:txBody>
      </p:sp>
      <p:sp>
        <p:nvSpPr>
          <p:cNvPr id="104" name="TextBox 103"/>
          <p:cNvSpPr txBox="1"/>
          <p:nvPr/>
        </p:nvSpPr>
        <p:spPr>
          <a:xfrm>
            <a:off x="4600154" y="5931277"/>
            <a:ext cx="4557783" cy="954107"/>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GB" sz="14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4 connections/heater circuit;</a:t>
            </a:r>
            <a:endParaRPr lang="en-GB" sz="1400" dirty="0" smtClean="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a:solidFill>
                  <a:srgbClr val="FF0000"/>
                </a:solidFill>
                <a:latin typeface="Times New Roman" panose="02020603050405020304" pitchFamily="18" charset="0"/>
                <a:cs typeface="Times New Roman" panose="02020603050405020304" pitchFamily="18" charset="0"/>
              </a:rPr>
              <a:t>For one heater failure we </a:t>
            </a:r>
            <a:r>
              <a:rPr lang="en-GB" sz="1400" dirty="0" smtClean="0">
                <a:solidFill>
                  <a:srgbClr val="FF0000"/>
                </a:solidFill>
                <a:latin typeface="Times New Roman" panose="02020603050405020304" pitchFamily="18" charset="0"/>
                <a:cs typeface="Times New Roman" panose="02020603050405020304" pitchFamily="18" charset="0"/>
              </a:rPr>
              <a:t>can lose two high </a:t>
            </a:r>
            <a:r>
              <a:rPr lang="en-GB" sz="1400" dirty="0">
                <a:solidFill>
                  <a:srgbClr val="FF0000"/>
                </a:solidFill>
                <a:latin typeface="Times New Roman" panose="02020603050405020304" pitchFamily="18" charset="0"/>
                <a:cs typeface="Times New Roman" panose="02020603050405020304" pitchFamily="18" charset="0"/>
              </a:rPr>
              <a:t>field </a:t>
            </a:r>
            <a:r>
              <a:rPr lang="en-GB" sz="1400" dirty="0" smtClean="0">
                <a:solidFill>
                  <a:srgbClr val="FF0000"/>
                </a:solidFill>
                <a:latin typeface="Times New Roman" panose="02020603050405020304" pitchFamily="18" charset="0"/>
                <a:cs typeface="Times New Roman" panose="02020603050405020304" pitchFamily="18" charset="0"/>
              </a:rPr>
              <a:t>heater</a:t>
            </a:r>
          </a:p>
          <a:p>
            <a:pPr marL="285750" indent="-285750">
              <a:buFont typeface="Arial" panose="020B0604020202020204" pitchFamily="34" charset="0"/>
              <a:buChar char="•"/>
            </a:pPr>
            <a:r>
              <a:rPr lang="en-GB" sz="1400" dirty="0" smtClean="0">
                <a:solidFill>
                  <a:srgbClr val="FF0000"/>
                </a:solidFill>
                <a:latin typeface="Times New Roman" panose="02020603050405020304" pitchFamily="18" charset="0"/>
                <a:cs typeface="Times New Roman" panose="02020603050405020304" pitchFamily="18" charset="0"/>
              </a:rPr>
              <a:t>Inductive </a:t>
            </a:r>
            <a:r>
              <a:rPr lang="en-GB" sz="1400" dirty="0">
                <a:solidFill>
                  <a:srgbClr val="FF0000"/>
                </a:solidFill>
                <a:latin typeface="Times New Roman" panose="02020603050405020304" pitchFamily="18" charset="0"/>
                <a:cs typeface="Times New Roman" panose="02020603050405020304" pitchFamily="18" charset="0"/>
              </a:rPr>
              <a:t>coupling between heaters and magnet </a:t>
            </a:r>
            <a:r>
              <a:rPr lang="en-GB" sz="1400" dirty="0" smtClean="0">
                <a:solidFill>
                  <a:srgbClr val="FF0000"/>
                </a:solidFill>
                <a:latin typeface="Times New Roman" panose="02020603050405020304" pitchFamily="18" charset="0"/>
                <a:cs typeface="Times New Roman" panose="02020603050405020304" pitchFamily="18" charset="0"/>
              </a:rPr>
              <a:t>field </a:t>
            </a:r>
            <a:r>
              <a:rPr lang="en-GB" sz="14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GB" sz="1400" b="1" u="sng"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showstopper </a:t>
            </a:r>
            <a:endParaRPr lang="en-GB" sz="1400" b="1" u="sng" dirty="0">
              <a:latin typeface="Times New Roman" panose="02020603050405020304" pitchFamily="18" charset="0"/>
              <a:cs typeface="Times New Roman" panose="02020603050405020304" pitchFamily="18" charset="0"/>
            </a:endParaRPr>
          </a:p>
        </p:txBody>
      </p:sp>
      <p:sp>
        <p:nvSpPr>
          <p:cNvPr id="106" name="Title 1"/>
          <p:cNvSpPr>
            <a:spLocks noGrp="1"/>
          </p:cNvSpPr>
          <p:nvPr>
            <p:ph type="title"/>
          </p:nvPr>
        </p:nvSpPr>
        <p:spPr>
          <a:xfrm>
            <a:off x="0" y="-27384"/>
            <a:ext cx="9144000" cy="720080"/>
          </a:xfrm>
        </p:spPr>
        <p:txBody>
          <a:bodyPr>
            <a:normAutofit fontScale="90000"/>
          </a:bodyPr>
          <a:lstStyle/>
          <a:p>
            <a:r>
              <a:rPr lang="en-GB" dirty="0" smtClean="0"/>
              <a:t>6. Studied heater wiring options</a:t>
            </a:r>
            <a:endParaRPr lang="en-GB" dirty="0"/>
          </a:p>
        </p:txBody>
      </p:sp>
      <p:cxnSp>
        <p:nvCxnSpPr>
          <p:cNvPr id="114" name="Straight Connector 113"/>
          <p:cNvCxnSpPr/>
          <p:nvPr/>
        </p:nvCxnSpPr>
        <p:spPr>
          <a:xfrm>
            <a:off x="3409619" y="1173996"/>
            <a:ext cx="1060910" cy="11721"/>
          </a:xfrm>
          <a:prstGeom prst="line">
            <a:avLst/>
          </a:prstGeom>
          <a:noFill/>
          <a:ln w="12700" cap="flat" cmpd="sng" algn="ctr">
            <a:solidFill>
              <a:schemeClr val="tx2"/>
            </a:solidFill>
            <a:prstDash val="sysDash"/>
          </a:ln>
          <a:effectLst/>
        </p:spPr>
      </p:cxnSp>
      <p:cxnSp>
        <p:nvCxnSpPr>
          <p:cNvPr id="118" name="Straight Connector 117"/>
          <p:cNvCxnSpPr/>
          <p:nvPr/>
        </p:nvCxnSpPr>
        <p:spPr>
          <a:xfrm>
            <a:off x="3623483" y="1596108"/>
            <a:ext cx="847046" cy="0"/>
          </a:xfrm>
          <a:prstGeom prst="line">
            <a:avLst/>
          </a:prstGeom>
          <a:noFill/>
          <a:ln w="12700" cap="flat" cmpd="sng" algn="ctr">
            <a:solidFill>
              <a:schemeClr val="tx2"/>
            </a:solidFill>
            <a:prstDash val="sysDash"/>
          </a:ln>
          <a:effectLst/>
        </p:spPr>
      </p:cxnSp>
      <p:cxnSp>
        <p:nvCxnSpPr>
          <p:cNvPr id="121" name="Straight Connector 120"/>
          <p:cNvCxnSpPr/>
          <p:nvPr/>
        </p:nvCxnSpPr>
        <p:spPr>
          <a:xfrm flipV="1">
            <a:off x="4496783" y="1173996"/>
            <a:ext cx="3209" cy="425586"/>
          </a:xfrm>
          <a:prstGeom prst="line">
            <a:avLst/>
          </a:prstGeom>
          <a:noFill/>
          <a:ln w="12700" cap="flat" cmpd="sng" algn="ctr">
            <a:solidFill>
              <a:schemeClr val="tx2"/>
            </a:solidFill>
            <a:prstDash val="sysDash"/>
          </a:ln>
          <a:effectLst/>
        </p:spPr>
      </p:cxnSp>
      <p:cxnSp>
        <p:nvCxnSpPr>
          <p:cNvPr id="122" name="Straight Connector 121"/>
          <p:cNvCxnSpPr/>
          <p:nvPr/>
        </p:nvCxnSpPr>
        <p:spPr>
          <a:xfrm>
            <a:off x="7844832" y="1016109"/>
            <a:ext cx="1163033" cy="0"/>
          </a:xfrm>
          <a:prstGeom prst="line">
            <a:avLst/>
          </a:prstGeom>
          <a:noFill/>
          <a:ln w="12700" cap="flat" cmpd="sng" algn="ctr">
            <a:solidFill>
              <a:schemeClr val="tx2"/>
            </a:solidFill>
            <a:prstDash val="sysDash"/>
          </a:ln>
          <a:effectLst/>
        </p:spPr>
      </p:cxnSp>
      <p:cxnSp>
        <p:nvCxnSpPr>
          <p:cNvPr id="123" name="Straight Connector 122"/>
          <p:cNvCxnSpPr/>
          <p:nvPr/>
        </p:nvCxnSpPr>
        <p:spPr>
          <a:xfrm>
            <a:off x="8011383" y="2007134"/>
            <a:ext cx="996482" cy="0"/>
          </a:xfrm>
          <a:prstGeom prst="line">
            <a:avLst/>
          </a:prstGeom>
          <a:noFill/>
          <a:ln w="12700" cap="flat" cmpd="sng" algn="ctr">
            <a:solidFill>
              <a:schemeClr val="tx2"/>
            </a:solidFill>
            <a:prstDash val="sysDash"/>
          </a:ln>
          <a:effectLst/>
        </p:spPr>
      </p:cxnSp>
      <p:cxnSp>
        <p:nvCxnSpPr>
          <p:cNvPr id="124" name="Straight Connector 123"/>
          <p:cNvCxnSpPr/>
          <p:nvPr/>
        </p:nvCxnSpPr>
        <p:spPr>
          <a:xfrm flipV="1">
            <a:off x="9007865" y="1044204"/>
            <a:ext cx="0" cy="962930"/>
          </a:xfrm>
          <a:prstGeom prst="line">
            <a:avLst/>
          </a:prstGeom>
          <a:noFill/>
          <a:ln w="12700" cap="flat" cmpd="sng" algn="ctr">
            <a:solidFill>
              <a:schemeClr val="tx2"/>
            </a:solidFill>
            <a:prstDash val="sysDash"/>
          </a:ln>
          <a:effectLst/>
        </p:spPr>
      </p:cxnSp>
      <p:cxnSp>
        <p:nvCxnSpPr>
          <p:cNvPr id="125" name="Straight Connector 124"/>
          <p:cNvCxnSpPr/>
          <p:nvPr/>
        </p:nvCxnSpPr>
        <p:spPr>
          <a:xfrm flipV="1">
            <a:off x="3368049" y="4149080"/>
            <a:ext cx="1067816" cy="0"/>
          </a:xfrm>
          <a:prstGeom prst="line">
            <a:avLst/>
          </a:prstGeom>
          <a:noFill/>
          <a:ln w="12700" cap="flat" cmpd="sng" algn="ctr">
            <a:solidFill>
              <a:schemeClr val="tx2"/>
            </a:solidFill>
            <a:prstDash val="sysDash"/>
          </a:ln>
          <a:effectLst/>
        </p:spPr>
      </p:cxnSp>
      <p:cxnSp>
        <p:nvCxnSpPr>
          <p:cNvPr id="126" name="Straight Connector 125"/>
          <p:cNvCxnSpPr/>
          <p:nvPr/>
        </p:nvCxnSpPr>
        <p:spPr>
          <a:xfrm>
            <a:off x="3357536" y="5695143"/>
            <a:ext cx="1078329" cy="3823"/>
          </a:xfrm>
          <a:prstGeom prst="line">
            <a:avLst/>
          </a:prstGeom>
          <a:noFill/>
          <a:ln w="12700" cap="flat" cmpd="sng" algn="ctr">
            <a:solidFill>
              <a:schemeClr val="tx2"/>
            </a:solidFill>
            <a:prstDash val="sysDash"/>
          </a:ln>
          <a:effectLst/>
        </p:spPr>
      </p:cxnSp>
      <p:cxnSp>
        <p:nvCxnSpPr>
          <p:cNvPr id="127" name="Straight Connector 126"/>
          <p:cNvCxnSpPr/>
          <p:nvPr/>
        </p:nvCxnSpPr>
        <p:spPr>
          <a:xfrm flipV="1">
            <a:off x="4427984" y="4157890"/>
            <a:ext cx="0" cy="1541076"/>
          </a:xfrm>
          <a:prstGeom prst="line">
            <a:avLst/>
          </a:prstGeom>
          <a:noFill/>
          <a:ln w="12700" cap="flat" cmpd="sng" algn="ctr">
            <a:solidFill>
              <a:schemeClr val="tx2"/>
            </a:solidFill>
            <a:prstDash val="sysDash"/>
          </a:ln>
          <a:effectLst/>
        </p:spPr>
      </p:cxnSp>
      <p:cxnSp>
        <p:nvCxnSpPr>
          <p:cNvPr id="128" name="Straight Connector 127"/>
          <p:cNvCxnSpPr/>
          <p:nvPr/>
        </p:nvCxnSpPr>
        <p:spPr>
          <a:xfrm flipV="1">
            <a:off x="6218543" y="4257427"/>
            <a:ext cx="1510770" cy="1360591"/>
          </a:xfrm>
          <a:prstGeom prst="line">
            <a:avLst/>
          </a:prstGeom>
          <a:noFill/>
          <a:ln w="12700" cap="flat" cmpd="sng" algn="ctr">
            <a:solidFill>
              <a:schemeClr val="tx2"/>
            </a:solidFill>
            <a:prstDash val="sysDash"/>
          </a:ln>
          <a:effectLst/>
        </p:spPr>
      </p:cxnSp>
      <p:pic>
        <p:nvPicPr>
          <p:cNvPr id="130" name="Picture 129"/>
          <p:cNvPicPr>
            <a:picLocks noChangeAspect="1"/>
          </p:cNvPicPr>
          <p:nvPr/>
        </p:nvPicPr>
        <p:blipFill rotWithShape="1">
          <a:blip r:embed="rId3" cstate="print">
            <a:clrChange>
              <a:clrFrom>
                <a:srgbClr val="FFFEFF"/>
              </a:clrFrom>
              <a:clrTo>
                <a:srgbClr val="FFFEFF">
                  <a:alpha val="0"/>
                </a:srgbClr>
              </a:clrTo>
            </a:clrChange>
            <a:extLst>
              <a:ext uri="{28A0092B-C50C-407E-A947-70E740481C1C}">
                <a14:useLocalDpi xmlns:a14="http://schemas.microsoft.com/office/drawing/2010/main" val="0"/>
              </a:ext>
            </a:extLst>
          </a:blip>
          <a:srcRect r="12616"/>
          <a:stretch/>
        </p:blipFill>
        <p:spPr>
          <a:xfrm>
            <a:off x="6692961" y="4614995"/>
            <a:ext cx="543335" cy="581941"/>
          </a:xfrm>
          <a:prstGeom prst="rect">
            <a:avLst/>
          </a:prstGeom>
        </p:spPr>
      </p:pic>
    </p:spTree>
    <p:extLst>
      <p:ext uri="{BB962C8B-B14F-4D97-AF65-F5344CB8AC3E}">
        <p14:creationId xmlns:p14="http://schemas.microsoft.com/office/powerpoint/2010/main" val="17843612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 Experience on MB heaters failure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39</a:t>
            </a:fld>
            <a:endParaRPr lang="en-GB">
              <a:solidFill>
                <a:srgbClr val="0C377B"/>
              </a:solidFill>
            </a:endParaRPr>
          </a:p>
        </p:txBody>
      </p:sp>
      <p:sp>
        <p:nvSpPr>
          <p:cNvPr id="12" name="Rectangle 3"/>
          <p:cNvSpPr>
            <a:spLocks noChangeArrowheads="1"/>
          </p:cNvSpPr>
          <p:nvPr/>
        </p:nvSpPr>
        <p:spPr bwMode="auto">
          <a:xfrm rot="10800000" flipV="1">
            <a:off x="267141" y="913427"/>
            <a:ext cx="8609718" cy="5816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935" tIns="0" rIns="7935" bIns="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According to </a:t>
            </a:r>
            <a:r>
              <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hlinkClick r:id="rId2"/>
              </a:rPr>
              <a:t>MB_quench_heater_failures.ppt</a:t>
            </a:r>
            <a:r>
              <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(M. Bajko) and EDMS 889445:</a:t>
            </a:r>
          </a:p>
          <a:p>
            <a:pPr marL="0" marR="0" lvl="0" indent="0" algn="l" defTabSz="914400" rtl="0" eaLnBrk="0" fontAlgn="ctr"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a:p>
            <a:pPr marL="742950" lvl="1" indent="-285750" eaLnBrk="0" fontAlgn="ctr" hangingPunct="0">
              <a:spcBef>
                <a:spcPct val="0"/>
              </a:spcBef>
              <a:spcAft>
                <a:spcPct val="0"/>
              </a:spcAft>
              <a:buFont typeface="Arial" panose="020B0604020202020204" pitchFamily="34" charset="0"/>
              <a:buChar char="•"/>
            </a:pPr>
            <a:r>
              <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12 magnets were refused after delivery to CERN due to quench heater failure</a:t>
            </a:r>
          </a:p>
          <a:p>
            <a:pPr marL="742950" lvl="1"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11 magnets were reworked before delivery to CERN due to quench heater failure</a:t>
            </a:r>
          </a:p>
          <a:p>
            <a:pPr marL="742950" lvl="1"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Around 2/3 of the failures are on the magnet extremities </a:t>
            </a:r>
          </a:p>
          <a:p>
            <a:pPr eaLnBrk="0" fontAlgn="ctr" hangingPunct="0">
              <a:spcBef>
                <a:spcPct val="0"/>
              </a:spcBef>
              <a:spcAft>
                <a:spcPct val="0"/>
              </a:spcAft>
            </a:pPr>
            <a:endParaRPr lang="en-US" altLang="en-US" dirty="0">
              <a:solidFill>
                <a:schemeClr val="tx2"/>
              </a:solidFill>
              <a:latin typeface="Times New Roman" panose="02020603050405020304" pitchFamily="18" charset="0"/>
              <a:cs typeface="Times New Roman" panose="02020603050405020304" pitchFamily="18" charset="0"/>
            </a:endParaRPr>
          </a:p>
          <a:p>
            <a:pPr eaLnBrk="0" fontAlgn="ctr" hangingPunct="0">
              <a:spcBef>
                <a:spcPct val="0"/>
              </a:spcBef>
              <a:spcAft>
                <a:spcPct val="0"/>
              </a:spcAft>
            </a:pPr>
            <a:r>
              <a:rPr lang="en-US" altLang="en-US" dirty="0" smtClean="0">
                <a:solidFill>
                  <a:schemeClr val="tx2"/>
                </a:solidFill>
                <a:latin typeface="Times New Roman" panose="02020603050405020304" pitchFamily="18" charset="0"/>
                <a:cs typeface="Times New Roman" panose="02020603050405020304" pitchFamily="18" charset="0"/>
              </a:rPr>
              <a:t>According to</a:t>
            </a:r>
            <a:r>
              <a:rPr lang="en-US" altLang="en-US" dirty="0">
                <a:solidFill>
                  <a:schemeClr val="tx2"/>
                </a:solidFill>
                <a:latin typeface="Times New Roman" panose="02020603050405020304" pitchFamily="18" charset="0"/>
                <a:cs typeface="Times New Roman" panose="02020603050405020304" pitchFamily="18" charset="0"/>
              </a:rPr>
              <a:t> </a:t>
            </a:r>
            <a:r>
              <a:rPr lang="en-GB" u="sng" dirty="0" smtClean="0">
                <a:solidFill>
                  <a:schemeClr val="tx2"/>
                </a:solidFill>
                <a:latin typeface="Times New Roman" panose="02020603050405020304" pitchFamily="18" charset="0"/>
                <a:cs typeface="Times New Roman" panose="02020603050405020304" pitchFamily="18" charset="0"/>
                <a:hlinkClick r:id="rId3"/>
              </a:rPr>
              <a:t>https</a:t>
            </a:r>
            <a:r>
              <a:rPr lang="en-GB" u="sng" dirty="0">
                <a:solidFill>
                  <a:schemeClr val="tx2"/>
                </a:solidFill>
                <a:latin typeface="Times New Roman" panose="02020603050405020304" pitchFamily="18" charset="0"/>
                <a:cs typeface="Times New Roman" panose="02020603050405020304" pitchFamily="18" charset="0"/>
                <a:hlinkClick r:id="rId3"/>
              </a:rPr>
              <a:t>://</a:t>
            </a:r>
            <a:r>
              <a:rPr lang="en-GB" u="sng" dirty="0" smtClean="0">
                <a:solidFill>
                  <a:schemeClr val="tx2"/>
                </a:solidFill>
                <a:latin typeface="Times New Roman" panose="02020603050405020304" pitchFamily="18" charset="0"/>
                <a:cs typeface="Times New Roman" panose="02020603050405020304" pitchFamily="18" charset="0"/>
                <a:hlinkClick r:id="rId3"/>
              </a:rPr>
              <a:t>twiki.cern.ch/twiki/bin/view/MP3/QuenchHeaterIssues</a:t>
            </a:r>
            <a:r>
              <a:rPr lang="en-GB" dirty="0" smtClean="0">
                <a:solidFill>
                  <a:schemeClr val="tx2"/>
                </a:solidFill>
                <a:latin typeface="Times New Roman" panose="02020603050405020304" pitchFamily="18" charset="0"/>
                <a:cs typeface="Times New Roman" panose="02020603050405020304" pitchFamily="18" charset="0"/>
              </a:rPr>
              <a:t>:</a:t>
            </a:r>
          </a:p>
          <a:p>
            <a:pPr eaLnBrk="0" fontAlgn="ctr" hangingPunct="0">
              <a:spcBef>
                <a:spcPct val="0"/>
              </a:spcBef>
              <a:spcAft>
                <a:spcPct val="0"/>
              </a:spcAft>
            </a:pPr>
            <a:endParaRPr lang="en-US" altLang="en-US" dirty="0">
              <a:solidFill>
                <a:schemeClr val="tx2"/>
              </a:solidFill>
              <a:latin typeface="Times New Roman" panose="02020603050405020304" pitchFamily="18" charset="0"/>
              <a:cs typeface="Times New Roman" panose="02020603050405020304" pitchFamily="18" charset="0"/>
            </a:endParaRPr>
          </a:p>
          <a:p>
            <a:pPr marL="742950" lvl="1"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In total, 10 magnets showed quench heater issues:</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5/10 magnets were replaced during LS1 (all produced by the same company).</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In 2 magnets, the wire connection was repaired during LS1.</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In 3 magnets, the HF heater was replaced by the LF.</a:t>
            </a:r>
          </a:p>
          <a:p>
            <a:pPr lvl="2" eaLnBrk="0" fontAlgn="ctr" hangingPunct="0">
              <a:spcBef>
                <a:spcPct val="0"/>
              </a:spcBef>
              <a:spcAft>
                <a:spcPct val="0"/>
              </a:spcAft>
            </a:pPr>
            <a:endParaRPr lang="en-US" altLang="en-US" dirty="0" smtClean="0">
              <a:solidFill>
                <a:schemeClr val="tx2"/>
              </a:solidFill>
              <a:latin typeface="Times New Roman" panose="02020603050405020304" pitchFamily="18" charset="0"/>
              <a:cs typeface="Times New Roman" panose="02020603050405020304" pitchFamily="18" charset="0"/>
            </a:endParaRPr>
          </a:p>
          <a:p>
            <a:pPr marL="742950" lvl="1"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In total, 32 heater power supplies failures were identified (mainly due to a switch related issue):</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All replaced</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It never happened in a quenching magnet (heater power supply voltage is always monitored in the LHC)</a:t>
            </a:r>
          </a:p>
          <a:p>
            <a:pPr marL="1200150" lvl="2" indent="-285750" eaLnBrk="0" fontAlgn="ctr" hangingPunct="0">
              <a:spcBef>
                <a:spcPct val="0"/>
              </a:spcBef>
              <a:spcAft>
                <a:spcPct val="0"/>
              </a:spcAft>
              <a:buFont typeface="Arial" panose="020B0604020202020204" pitchFamily="34" charset="0"/>
              <a:buChar char="•"/>
            </a:pPr>
            <a:r>
              <a:rPr lang="en-US" altLang="en-US" dirty="0" smtClean="0">
                <a:solidFill>
                  <a:schemeClr val="tx2"/>
                </a:solidFill>
                <a:latin typeface="Times New Roman" panose="02020603050405020304" pitchFamily="18" charset="0"/>
                <a:cs typeface="Times New Roman" panose="02020603050405020304" pitchFamily="18" charset="0"/>
              </a:rPr>
              <a:t>It never happened to have two heater power supplies failing in the same magnet.</a:t>
            </a:r>
          </a:p>
          <a:p>
            <a:pPr marL="1200150" lvl="2" indent="-285750" eaLnBrk="0" fontAlgn="ctr" hangingPunct="0">
              <a:spcBef>
                <a:spcPct val="0"/>
              </a:spcBef>
              <a:spcAft>
                <a:spcPct val="0"/>
              </a:spcAft>
              <a:buFont typeface="Arial" panose="020B0604020202020204" pitchFamily="34" charset="0"/>
              <a:buChar char="•"/>
            </a:pPr>
            <a:endParaRPr lang="en-US" altLang="en-US" dirty="0" smtClean="0">
              <a:solidFill>
                <a:schemeClr val="tx2"/>
              </a:solidFill>
              <a:latin typeface="Times New Roman" panose="02020603050405020304" pitchFamily="18" charset="0"/>
              <a:cs typeface="Times New Roman" panose="02020603050405020304" pitchFamily="18" charset="0"/>
            </a:endParaRPr>
          </a:p>
          <a:p>
            <a:pPr marL="1200150" lvl="2" indent="-285750" eaLnBrk="0" fontAlgn="ctr" hangingPunct="0">
              <a:spcBef>
                <a:spcPct val="0"/>
              </a:spcBef>
              <a:spcAft>
                <a:spcPct val="0"/>
              </a:spcAft>
              <a:buFont typeface="Arial" panose="020B0604020202020204" pitchFamily="34" charset="0"/>
              <a:buChar char="•"/>
            </a:pPr>
            <a:endPar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pic>
        <p:nvPicPr>
          <p:cNvPr id="2052" name="Picture 4" descr="https://twiki.cern.ch/twiki/pub/TWiki/TWikiDocGraphics/external-link.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flipV="1">
            <a:off x="8918387" y="1264576"/>
            <a:ext cx="69713" cy="4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06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b="1"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4</a:t>
            </a:fld>
            <a:endParaRPr>
              <a:solidFill>
                <a:srgbClr val="0C377B"/>
              </a:solidFill>
            </a:endParaRPr>
          </a:p>
        </p:txBody>
      </p:sp>
    </p:spTree>
    <p:extLst>
      <p:ext uri="{BB962C8B-B14F-4D97-AF65-F5344CB8AC3E}">
        <p14:creationId xmlns:p14="http://schemas.microsoft.com/office/powerpoint/2010/main" val="2526616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 DS-11T vs MB</a:t>
            </a:r>
            <a:endParaRPr lang="en-GB" dirty="0"/>
          </a:p>
        </p:txBody>
      </p:sp>
      <p:sp>
        <p:nvSpPr>
          <p:cNvPr id="3" name="Content Placeholder 2"/>
          <p:cNvSpPr>
            <a:spLocks noGrp="1"/>
          </p:cNvSpPr>
          <p:nvPr>
            <p:ph idx="1"/>
          </p:nvPr>
        </p:nvSpPr>
        <p:spPr>
          <a:xfrm>
            <a:off x="23205" y="2965084"/>
            <a:ext cx="4571505" cy="3881819"/>
          </a:xfrm>
          <a:solidFill>
            <a:schemeClr val="bg1"/>
          </a:solidFill>
        </p:spPr>
        <p:txBody>
          <a:bodyPr>
            <a:noAutofit/>
          </a:bodyPr>
          <a:lstStyle/>
          <a:p>
            <a:r>
              <a:rPr lang="en-US" sz="1600" dirty="0" smtClean="0"/>
              <a:t>If 1 QH power supply fails:</a:t>
            </a:r>
          </a:p>
          <a:p>
            <a:pPr lvl="1"/>
            <a:r>
              <a:rPr lang="en-US" sz="1600" dirty="0" smtClean="0"/>
              <a:t>Heater power supply will be replaced during the next access.</a:t>
            </a:r>
            <a:endParaRPr lang="en-GB" sz="1600" dirty="0"/>
          </a:p>
          <a:p>
            <a:r>
              <a:rPr lang="en-US" sz="1600" dirty="0" smtClean="0"/>
              <a:t>If 2 QH power supply fail:</a:t>
            </a:r>
          </a:p>
          <a:p>
            <a:pPr lvl="1"/>
            <a:r>
              <a:rPr lang="en-US" sz="1600" dirty="0" smtClean="0"/>
              <a:t>Beam </a:t>
            </a:r>
            <a:r>
              <a:rPr lang="en-US" sz="1600" dirty="0"/>
              <a:t>dump and heater supply replacement.</a:t>
            </a:r>
          </a:p>
          <a:p>
            <a:r>
              <a:rPr lang="en-US" sz="1600" dirty="0" smtClean="0"/>
              <a:t>If one heater circuit fail (1/4):</a:t>
            </a:r>
          </a:p>
          <a:p>
            <a:pPr marL="681228" lvl="2">
              <a:buSzPct val="80000"/>
            </a:pPr>
            <a:r>
              <a:rPr lang="en-US" sz="1600" dirty="0"/>
              <a:t>Next access heater re-wired to the low field heater</a:t>
            </a:r>
            <a:r>
              <a:rPr lang="en-US" sz="1600" dirty="0" smtClean="0"/>
              <a:t>.</a:t>
            </a:r>
          </a:p>
          <a:p>
            <a:pPr marL="681228" lvl="2">
              <a:buSzPct val="80000"/>
            </a:pPr>
            <a:r>
              <a:rPr lang="en-US" sz="1600" dirty="0" smtClean="0"/>
              <a:t>During next long shut down the magnet might be replaced.</a:t>
            </a:r>
          </a:p>
          <a:p>
            <a:r>
              <a:rPr lang="en-US" sz="1600" dirty="0" smtClean="0"/>
              <a:t>If more than two circuits fail: individual case needs to be studied.</a:t>
            </a:r>
            <a:endParaRPr lang="en-US" sz="1600" dirty="0"/>
          </a:p>
          <a:p>
            <a:endParaRPr lang="en-US" sz="1600" dirty="0" smtClean="0"/>
          </a:p>
          <a:p>
            <a:endParaRPr lang="en-US" sz="1600" dirty="0" smtClean="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40</a:t>
            </a:fld>
            <a:endParaRPr lang="en-GB">
              <a:solidFill>
                <a:srgbClr val="0C377B"/>
              </a:solidFill>
            </a:endParaRPr>
          </a:p>
        </p:txBody>
      </p:sp>
      <p:pic>
        <p:nvPicPr>
          <p:cNvPr id="63" name="Picture 62"/>
          <p:cNvPicPr>
            <a:picLocks noChangeAspect="1"/>
          </p:cNvPicPr>
          <p:nvPr/>
        </p:nvPicPr>
        <p:blipFill>
          <a:blip r:embed="rId2"/>
          <a:stretch>
            <a:fillRect/>
          </a:stretch>
        </p:blipFill>
        <p:spPr>
          <a:xfrm>
            <a:off x="4691515" y="1133659"/>
            <a:ext cx="4442556" cy="1571190"/>
          </a:xfrm>
          <a:prstGeom prst="rect">
            <a:avLst/>
          </a:prstGeom>
        </p:spPr>
      </p:pic>
      <p:sp>
        <p:nvSpPr>
          <p:cNvPr id="64" name="Rectangle 63"/>
          <p:cNvSpPr/>
          <p:nvPr/>
        </p:nvSpPr>
        <p:spPr>
          <a:xfrm>
            <a:off x="7532" y="2742653"/>
            <a:ext cx="4691515" cy="261610"/>
          </a:xfrm>
          <a:prstGeom prst="rect">
            <a:avLst/>
          </a:prstGeom>
        </p:spPr>
        <p:txBody>
          <a:bodyPr wrap="square">
            <a:spAutoFit/>
          </a:bodyPr>
          <a:lstStyle/>
          <a:p>
            <a:r>
              <a:rPr lang="en-GB" sz="1100" dirty="0">
                <a:hlinkClick r:id="rId3"/>
              </a:rPr>
              <a:t>https://</a:t>
            </a:r>
            <a:r>
              <a:rPr lang="en-GB" sz="1100" dirty="0" smtClean="0">
                <a:hlinkClick r:id="rId3"/>
              </a:rPr>
              <a:t>twiki.cern.ch/twiki/pub/MP3/General_Info_13kA/main_dipole.pdf</a:t>
            </a:r>
            <a:r>
              <a:rPr lang="en-GB" sz="1100" dirty="0" smtClean="0"/>
              <a:t> </a:t>
            </a:r>
            <a:endParaRPr lang="en-GB" sz="1100" dirty="0"/>
          </a:p>
        </p:txBody>
      </p:sp>
      <p:pic>
        <p:nvPicPr>
          <p:cNvPr id="67" name="Picture 66"/>
          <p:cNvPicPr>
            <a:picLocks noChangeAspect="1"/>
          </p:cNvPicPr>
          <p:nvPr/>
        </p:nvPicPr>
        <p:blipFill>
          <a:blip r:embed="rId4"/>
          <a:stretch>
            <a:fillRect/>
          </a:stretch>
        </p:blipFill>
        <p:spPr>
          <a:xfrm>
            <a:off x="611560" y="1102236"/>
            <a:ext cx="3240360" cy="1710712"/>
          </a:xfrm>
          <a:prstGeom prst="rect">
            <a:avLst/>
          </a:prstGeom>
        </p:spPr>
      </p:pic>
      <p:sp>
        <p:nvSpPr>
          <p:cNvPr id="9" name="Content Placeholder 2"/>
          <p:cNvSpPr txBox="1">
            <a:spLocks/>
          </p:cNvSpPr>
          <p:nvPr/>
        </p:nvSpPr>
        <p:spPr>
          <a:xfrm>
            <a:off x="4574672" y="3015944"/>
            <a:ext cx="4482840" cy="3773276"/>
          </a:xfrm>
          <a:prstGeom prst="rect">
            <a:avLst/>
          </a:prstGeom>
          <a:solidFill>
            <a:schemeClr val="bg1"/>
          </a:solidFill>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smtClean="0"/>
              <a:t>If 1 QH power supply fails:</a:t>
            </a:r>
          </a:p>
          <a:p>
            <a:pPr lvl="1"/>
            <a:r>
              <a:rPr lang="en-US" sz="1600" dirty="0" smtClean="0"/>
              <a:t>Heater power supply will be replaced during the next access.</a:t>
            </a:r>
            <a:endParaRPr lang="en-GB" sz="1600" dirty="0" smtClean="0"/>
          </a:p>
          <a:p>
            <a:r>
              <a:rPr lang="en-US" sz="1600" dirty="0" smtClean="0"/>
              <a:t>If 2 QH power supply fail:</a:t>
            </a:r>
          </a:p>
          <a:p>
            <a:pPr lvl="1"/>
            <a:r>
              <a:rPr lang="en-US" sz="1600" dirty="0" smtClean="0"/>
              <a:t>Beam dump and heater supply replacement.</a:t>
            </a:r>
          </a:p>
          <a:p>
            <a:r>
              <a:rPr lang="en-US" sz="1600" dirty="0" smtClean="0"/>
              <a:t>If one heater circuit fail (1/16):</a:t>
            </a:r>
          </a:p>
          <a:p>
            <a:pPr marL="681228" lvl="2">
              <a:buSzPct val="80000"/>
            </a:pPr>
            <a:r>
              <a:rPr lang="en-US" sz="1600" dirty="0" smtClean="0"/>
              <a:t>During next long shut down the magnet will be replaced.</a:t>
            </a:r>
          </a:p>
          <a:p>
            <a:r>
              <a:rPr lang="en-US" sz="1600" dirty="0" smtClean="0"/>
              <a:t>If more than two circuits fail: individual case needs to be studied.</a:t>
            </a:r>
          </a:p>
          <a:p>
            <a:pPr marL="36576" indent="0">
              <a:buNone/>
            </a:pPr>
            <a:endParaRPr lang="en-US" sz="1600" dirty="0" smtClean="0"/>
          </a:p>
        </p:txBody>
      </p:sp>
      <p:cxnSp>
        <p:nvCxnSpPr>
          <p:cNvPr id="10" name="Straight Connector 9"/>
          <p:cNvCxnSpPr>
            <a:stCxn id="2" idx="2"/>
          </p:cNvCxnSpPr>
          <p:nvPr/>
        </p:nvCxnSpPr>
        <p:spPr>
          <a:xfrm>
            <a:off x="4572000" y="692696"/>
            <a:ext cx="0" cy="6140595"/>
          </a:xfrm>
          <a:prstGeom prst="line">
            <a:avLst/>
          </a:prstGeom>
          <a:noFill/>
          <a:ln w="25400" cap="flat" cmpd="sng" algn="ctr">
            <a:solidFill>
              <a:schemeClr val="tx2"/>
            </a:solidFill>
            <a:prstDash val="solid"/>
          </a:ln>
          <a:effectLst/>
        </p:spPr>
      </p:cxnSp>
      <p:cxnSp>
        <p:nvCxnSpPr>
          <p:cNvPr id="14" name="Straight Connector 13"/>
          <p:cNvCxnSpPr/>
          <p:nvPr/>
        </p:nvCxnSpPr>
        <p:spPr>
          <a:xfrm flipV="1">
            <a:off x="3673678" y="1133659"/>
            <a:ext cx="394266" cy="391463"/>
          </a:xfrm>
          <a:prstGeom prst="line">
            <a:avLst/>
          </a:prstGeom>
          <a:noFill/>
          <a:ln w="12700" cap="flat" cmpd="sng" algn="ctr">
            <a:solidFill>
              <a:schemeClr val="tx2"/>
            </a:solidFill>
            <a:prstDash val="sysDash"/>
          </a:ln>
          <a:effectLst/>
        </p:spPr>
      </p:cxnSp>
      <p:cxnSp>
        <p:nvCxnSpPr>
          <p:cNvPr id="15" name="Straight Connector 14"/>
          <p:cNvCxnSpPr/>
          <p:nvPr/>
        </p:nvCxnSpPr>
        <p:spPr>
          <a:xfrm flipV="1">
            <a:off x="3616002" y="2060848"/>
            <a:ext cx="451942" cy="414882"/>
          </a:xfrm>
          <a:prstGeom prst="line">
            <a:avLst/>
          </a:prstGeom>
          <a:noFill/>
          <a:ln w="12700" cap="flat" cmpd="sng" algn="ctr">
            <a:solidFill>
              <a:schemeClr val="tx2"/>
            </a:solidFill>
            <a:prstDash val="sysDash"/>
          </a:ln>
          <a:effectLst/>
        </p:spPr>
      </p:cxnSp>
      <p:cxnSp>
        <p:nvCxnSpPr>
          <p:cNvPr id="16" name="Straight Connector 15"/>
          <p:cNvCxnSpPr/>
          <p:nvPr/>
        </p:nvCxnSpPr>
        <p:spPr>
          <a:xfrm flipH="1" flipV="1">
            <a:off x="4067944" y="1116772"/>
            <a:ext cx="11923" cy="951999"/>
          </a:xfrm>
          <a:prstGeom prst="line">
            <a:avLst/>
          </a:prstGeom>
          <a:noFill/>
          <a:ln w="12700" cap="flat" cmpd="sng" algn="ctr">
            <a:solidFill>
              <a:schemeClr val="tx2"/>
            </a:solidFill>
            <a:prstDash val="sysDash"/>
          </a:ln>
          <a:effectLst/>
        </p:spPr>
      </p:cxnSp>
      <p:sp>
        <p:nvSpPr>
          <p:cNvPr id="18" name="TextBox 17"/>
          <p:cNvSpPr txBox="1"/>
          <p:nvPr/>
        </p:nvSpPr>
        <p:spPr>
          <a:xfrm>
            <a:off x="3673678" y="742427"/>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a:t>
            </a:r>
            <a:r>
              <a:rPr lang="en-US" sz="1200" kern="0" dirty="0" smtClean="0">
                <a:solidFill>
                  <a:srgbClr val="0C377B"/>
                </a:solidFill>
                <a:latin typeface="Times New Roman" panose="02020603050405020304" pitchFamily="18" charset="0"/>
                <a:cs typeface="Times New Roman" panose="02020603050405020304" pitchFamily="18" charset="0"/>
                <a:sym typeface="Arial"/>
              </a:rPr>
              <a:t>1</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cxnSp>
        <p:nvCxnSpPr>
          <p:cNvPr id="19" name="Straight Connector 18"/>
          <p:cNvCxnSpPr/>
          <p:nvPr/>
        </p:nvCxnSpPr>
        <p:spPr>
          <a:xfrm flipV="1">
            <a:off x="1948180" y="1133659"/>
            <a:ext cx="151623" cy="428827"/>
          </a:xfrm>
          <a:prstGeom prst="line">
            <a:avLst/>
          </a:prstGeom>
          <a:noFill/>
          <a:ln w="12700" cap="flat" cmpd="sng" algn="ctr">
            <a:solidFill>
              <a:schemeClr val="tx2"/>
            </a:solidFill>
            <a:prstDash val="sysDash"/>
          </a:ln>
          <a:effectLst/>
        </p:spPr>
      </p:cxnSp>
      <p:cxnSp>
        <p:nvCxnSpPr>
          <p:cNvPr id="21" name="Straight Connector 20"/>
          <p:cNvCxnSpPr>
            <a:endCxn id="67" idx="0"/>
          </p:cNvCxnSpPr>
          <p:nvPr/>
        </p:nvCxnSpPr>
        <p:spPr>
          <a:xfrm flipV="1">
            <a:off x="1860406" y="1102236"/>
            <a:ext cx="371334" cy="1373495"/>
          </a:xfrm>
          <a:prstGeom prst="line">
            <a:avLst/>
          </a:prstGeom>
          <a:noFill/>
          <a:ln w="12700" cap="flat" cmpd="sng" algn="ctr">
            <a:solidFill>
              <a:schemeClr val="tx2"/>
            </a:solidFill>
            <a:prstDash val="sysDash"/>
          </a:ln>
          <a:effectLst/>
        </p:spPr>
      </p:cxnSp>
      <p:cxnSp>
        <p:nvCxnSpPr>
          <p:cNvPr id="23" name="Straight Connector 22"/>
          <p:cNvCxnSpPr>
            <a:stCxn id="67" idx="0"/>
          </p:cNvCxnSpPr>
          <p:nvPr/>
        </p:nvCxnSpPr>
        <p:spPr>
          <a:xfrm flipH="1">
            <a:off x="2099803" y="1102236"/>
            <a:ext cx="131937" cy="31424"/>
          </a:xfrm>
          <a:prstGeom prst="line">
            <a:avLst/>
          </a:prstGeom>
          <a:noFill/>
          <a:ln w="12700" cap="flat" cmpd="sng" algn="ctr">
            <a:solidFill>
              <a:schemeClr val="tx2"/>
            </a:solidFill>
            <a:prstDash val="sysDash"/>
          </a:ln>
          <a:effectLst/>
        </p:spPr>
      </p:cxnSp>
      <p:cxnSp>
        <p:nvCxnSpPr>
          <p:cNvPr id="26" name="Straight Connector 25"/>
          <p:cNvCxnSpPr/>
          <p:nvPr/>
        </p:nvCxnSpPr>
        <p:spPr>
          <a:xfrm flipH="1">
            <a:off x="2346217" y="1068374"/>
            <a:ext cx="131937" cy="31424"/>
          </a:xfrm>
          <a:prstGeom prst="line">
            <a:avLst/>
          </a:prstGeom>
          <a:noFill/>
          <a:ln w="12700" cap="flat" cmpd="sng" algn="ctr">
            <a:solidFill>
              <a:schemeClr val="tx2"/>
            </a:solidFill>
            <a:prstDash val="sysDash"/>
          </a:ln>
          <a:effectLst/>
        </p:spPr>
      </p:cxnSp>
      <p:cxnSp>
        <p:nvCxnSpPr>
          <p:cNvPr id="27" name="Straight Connector 26"/>
          <p:cNvCxnSpPr/>
          <p:nvPr/>
        </p:nvCxnSpPr>
        <p:spPr>
          <a:xfrm flipH="1" flipV="1">
            <a:off x="2478154" y="1065288"/>
            <a:ext cx="77069" cy="497197"/>
          </a:xfrm>
          <a:prstGeom prst="line">
            <a:avLst/>
          </a:prstGeom>
          <a:noFill/>
          <a:ln w="12700" cap="flat" cmpd="sng" algn="ctr">
            <a:solidFill>
              <a:schemeClr val="tx2"/>
            </a:solidFill>
            <a:prstDash val="sysDash"/>
          </a:ln>
          <a:effectLst/>
        </p:spPr>
      </p:cxnSp>
      <p:cxnSp>
        <p:nvCxnSpPr>
          <p:cNvPr id="29" name="Straight Connector 28"/>
          <p:cNvCxnSpPr/>
          <p:nvPr/>
        </p:nvCxnSpPr>
        <p:spPr>
          <a:xfrm flipH="1" flipV="1">
            <a:off x="2352244" y="1084087"/>
            <a:ext cx="253056" cy="1391643"/>
          </a:xfrm>
          <a:prstGeom prst="line">
            <a:avLst/>
          </a:prstGeom>
          <a:noFill/>
          <a:ln w="12700" cap="flat" cmpd="sng" algn="ctr">
            <a:solidFill>
              <a:schemeClr val="tx2"/>
            </a:solidFill>
            <a:prstDash val="sysDash"/>
          </a:ln>
          <a:effectLst/>
        </p:spPr>
      </p:cxnSp>
      <p:sp>
        <p:nvSpPr>
          <p:cNvPr id="31" name="TextBox 30"/>
          <p:cNvSpPr txBox="1"/>
          <p:nvPr/>
        </p:nvSpPr>
        <p:spPr>
          <a:xfrm>
            <a:off x="2386448" y="774679"/>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a:t>
            </a:r>
            <a:r>
              <a:rPr lang="en-US" sz="1200" kern="0" dirty="0" smtClean="0">
                <a:solidFill>
                  <a:srgbClr val="0C377B"/>
                </a:solidFill>
                <a:latin typeface="Times New Roman" panose="02020603050405020304" pitchFamily="18" charset="0"/>
                <a:cs typeface="Times New Roman" panose="02020603050405020304" pitchFamily="18" charset="0"/>
                <a:sym typeface="Arial"/>
              </a:rPr>
              <a:t>2</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32" name="TextBox 31"/>
          <p:cNvSpPr txBox="1"/>
          <p:nvPr/>
        </p:nvSpPr>
        <p:spPr>
          <a:xfrm>
            <a:off x="1678894" y="764485"/>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a:t>
            </a:r>
            <a:r>
              <a:rPr lang="en-US" sz="1200" kern="0" dirty="0" smtClean="0">
                <a:solidFill>
                  <a:srgbClr val="0C377B"/>
                </a:solidFill>
                <a:latin typeface="Times New Roman" panose="02020603050405020304" pitchFamily="18" charset="0"/>
                <a:cs typeface="Times New Roman" panose="02020603050405020304" pitchFamily="18" charset="0"/>
                <a:sym typeface="Arial"/>
              </a:rPr>
              <a:t>3</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33" name="TextBox 32"/>
          <p:cNvSpPr txBox="1"/>
          <p:nvPr/>
        </p:nvSpPr>
        <p:spPr>
          <a:xfrm>
            <a:off x="142701" y="873883"/>
            <a:ext cx="637352"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Circuit </a:t>
            </a:r>
            <a:r>
              <a:rPr lang="en-US" sz="1200" kern="0" dirty="0" smtClean="0">
                <a:solidFill>
                  <a:srgbClr val="0C377B"/>
                </a:solidFill>
                <a:latin typeface="Times New Roman" panose="02020603050405020304" pitchFamily="18" charset="0"/>
                <a:cs typeface="Times New Roman" panose="02020603050405020304" pitchFamily="18" charset="0"/>
                <a:sym typeface="Arial"/>
              </a:rPr>
              <a:t>4</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cxnSp>
        <p:nvCxnSpPr>
          <p:cNvPr id="34" name="Straight Connector 33"/>
          <p:cNvCxnSpPr/>
          <p:nvPr/>
        </p:nvCxnSpPr>
        <p:spPr>
          <a:xfrm flipH="1" flipV="1">
            <a:off x="437919" y="1133659"/>
            <a:ext cx="416220" cy="456647"/>
          </a:xfrm>
          <a:prstGeom prst="line">
            <a:avLst/>
          </a:prstGeom>
          <a:noFill/>
          <a:ln w="12700" cap="flat" cmpd="sng" algn="ctr">
            <a:solidFill>
              <a:schemeClr val="tx2"/>
            </a:solidFill>
            <a:prstDash val="sysDash"/>
          </a:ln>
          <a:effectLst/>
        </p:spPr>
      </p:cxnSp>
      <p:cxnSp>
        <p:nvCxnSpPr>
          <p:cNvPr id="36" name="Straight Connector 35"/>
          <p:cNvCxnSpPr/>
          <p:nvPr/>
        </p:nvCxnSpPr>
        <p:spPr>
          <a:xfrm flipH="1" flipV="1">
            <a:off x="402731" y="2108171"/>
            <a:ext cx="493103" cy="363846"/>
          </a:xfrm>
          <a:prstGeom prst="line">
            <a:avLst/>
          </a:prstGeom>
          <a:noFill/>
          <a:ln w="12700" cap="flat" cmpd="sng" algn="ctr">
            <a:solidFill>
              <a:schemeClr val="tx2"/>
            </a:solidFill>
            <a:prstDash val="sysDash"/>
          </a:ln>
          <a:effectLst/>
        </p:spPr>
      </p:cxnSp>
      <p:cxnSp>
        <p:nvCxnSpPr>
          <p:cNvPr id="39" name="Straight Connector 38"/>
          <p:cNvCxnSpPr/>
          <p:nvPr/>
        </p:nvCxnSpPr>
        <p:spPr>
          <a:xfrm flipV="1">
            <a:off x="402731" y="1116772"/>
            <a:ext cx="43652" cy="1006640"/>
          </a:xfrm>
          <a:prstGeom prst="line">
            <a:avLst/>
          </a:prstGeom>
          <a:noFill/>
          <a:ln w="12700" cap="flat" cmpd="sng" algn="ctr">
            <a:solidFill>
              <a:schemeClr val="tx2"/>
            </a:solidFill>
            <a:prstDash val="sysDash"/>
          </a:ln>
          <a:effectLst/>
        </p:spPr>
      </p:cxnSp>
      <p:sp>
        <p:nvSpPr>
          <p:cNvPr id="30" name="TextBox 29"/>
          <p:cNvSpPr txBox="1"/>
          <p:nvPr/>
        </p:nvSpPr>
        <p:spPr>
          <a:xfrm>
            <a:off x="1223260" y="1852722"/>
            <a:ext cx="331179"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MB</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
        <p:nvSpPr>
          <p:cNvPr id="35" name="TextBox 34"/>
          <p:cNvSpPr txBox="1"/>
          <p:nvPr/>
        </p:nvSpPr>
        <p:spPr>
          <a:xfrm>
            <a:off x="5632661" y="1779908"/>
            <a:ext cx="379269" cy="276997"/>
          </a:xfrm>
          <a:prstGeom prst="rect">
            <a:avLst/>
          </a:prstGeom>
          <a:noFill/>
          <a:ln w="12700" cap="flat">
            <a:noFill/>
            <a:miter lim="400000"/>
          </a:ln>
          <a:effectLst/>
        </p:spPr>
        <p:txBody>
          <a:bodyPr rot="0" spcFirstLastPara="1" vertOverflow="overflow" horzOverflow="overflow" vert="horz" wrap="none" lIns="45719" tIns="45719" rIns="45719" bIns="45719" numCol="1" spcCol="38100" rtlCol="0" anchor="t">
            <a:spAutoFit/>
          </a:bodyPr>
          <a:lstStyle/>
          <a:p>
            <a:pPr marL="0" marR="0" lvl="0" indent="0" defTabSz="914400" eaLnBrk="1" fontAlgn="auto" latinLnBrk="1" hangingPunct="0">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rPr>
              <a:t>11 T</a:t>
            </a:r>
            <a:endParaRPr kumimoji="0" lang="en-GB" sz="1200" b="0" i="0" u="none" strike="noStrike" kern="0" cap="none" spc="0" normalizeH="0" baseline="0" noProof="0" dirty="0" smtClean="0">
              <a:ln>
                <a:noFill/>
              </a:ln>
              <a:solidFill>
                <a:srgbClr val="0C377B"/>
              </a:solidFill>
              <a:effectLst/>
              <a:uLnTx/>
              <a:uFillTx/>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30028396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6. Failure case analysis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41</a:t>
            </a:fld>
            <a:endParaRPr lang="en-GB">
              <a:solidFill>
                <a:srgbClr val="0C377B"/>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959866331"/>
              </p:ext>
            </p:extLst>
          </p:nvPr>
        </p:nvGraphicFramePr>
        <p:xfrm>
          <a:off x="248273" y="764704"/>
          <a:ext cx="8647453" cy="4946910"/>
        </p:xfrm>
        <a:graphic>
          <a:graphicData uri="http://schemas.openxmlformats.org/drawingml/2006/table">
            <a:tbl>
              <a:tblPr/>
              <a:tblGrid>
                <a:gridCol w="2202749">
                  <a:extLst>
                    <a:ext uri="{9D8B030D-6E8A-4147-A177-3AD203B41FA5}">
                      <a16:colId xmlns:a16="http://schemas.microsoft.com/office/drawing/2014/main" val="20000"/>
                    </a:ext>
                  </a:extLst>
                </a:gridCol>
                <a:gridCol w="1868292">
                  <a:extLst>
                    <a:ext uri="{9D8B030D-6E8A-4147-A177-3AD203B41FA5}">
                      <a16:colId xmlns:a16="http://schemas.microsoft.com/office/drawing/2014/main" val="20001"/>
                    </a:ext>
                  </a:extLst>
                </a:gridCol>
                <a:gridCol w="2353997">
                  <a:extLst>
                    <a:ext uri="{9D8B030D-6E8A-4147-A177-3AD203B41FA5}">
                      <a16:colId xmlns:a16="http://schemas.microsoft.com/office/drawing/2014/main" val="20002"/>
                    </a:ext>
                  </a:extLst>
                </a:gridCol>
                <a:gridCol w="1404672">
                  <a:extLst>
                    <a:ext uri="{9D8B030D-6E8A-4147-A177-3AD203B41FA5}">
                      <a16:colId xmlns:a16="http://schemas.microsoft.com/office/drawing/2014/main" val="20003"/>
                    </a:ext>
                  </a:extLst>
                </a:gridCol>
                <a:gridCol w="817743">
                  <a:extLst>
                    <a:ext uri="{9D8B030D-6E8A-4147-A177-3AD203B41FA5}">
                      <a16:colId xmlns:a16="http://schemas.microsoft.com/office/drawing/2014/main" val="20004"/>
                    </a:ext>
                  </a:extLst>
                </a:gridCol>
              </a:tblGrid>
              <a:tr h="182290">
                <a:tc>
                  <a:txBody>
                    <a:bodyPr/>
                    <a:lstStyle/>
                    <a:p>
                      <a:pPr algn="l"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voltage</a:t>
                      </a:r>
                    </a:p>
                    <a:p>
                      <a:pPr algn="ctr" rtl="0" fontAlgn="ctr"/>
                      <a:r>
                        <a:rPr lang="en-GB" sz="1600" b="1" i="0" u="none" strike="noStrike" dirty="0" smtClean="0">
                          <a:solidFill>
                            <a:srgbClr val="000000"/>
                          </a:solidFill>
                          <a:effectLst/>
                          <a:latin typeface="Times New Roman" panose="02020603050405020304" pitchFamily="18" charset="0"/>
                        </a:rPr>
                        <a:t>to </a:t>
                      </a:r>
                      <a:r>
                        <a:rPr lang="en-GB" sz="1600" b="1" i="0" u="none" strike="noStrike" dirty="0">
                          <a:solidFill>
                            <a:srgbClr val="000000"/>
                          </a:solidFill>
                          <a:effectLst/>
                          <a:latin typeface="Times New Roman" panose="02020603050405020304" pitchFamily="18" charset="0"/>
                        </a:rPr>
                        <a:t>ground(V)</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turn to </a:t>
                      </a:r>
                    </a:p>
                    <a:p>
                      <a:pPr algn="ctr" rtl="0" fontAlgn="ctr"/>
                      <a:r>
                        <a:rPr lang="en-GB" sz="1600" b="1" i="0" u="none" strike="noStrike" dirty="0" smtClean="0">
                          <a:solidFill>
                            <a:srgbClr val="000000"/>
                          </a:solidFill>
                          <a:effectLst/>
                          <a:latin typeface="Times New Roman" panose="02020603050405020304" pitchFamily="18" charset="0"/>
                        </a:rPr>
                        <a:t>turn voltage(V</a:t>
                      </a:r>
                      <a:r>
                        <a:rPr lang="en-GB" sz="1600" b="1" i="0" u="none" strike="noStrike" dirty="0">
                          <a:solidFill>
                            <a:srgbClr val="000000"/>
                          </a:solidFill>
                          <a:effectLst/>
                          <a:latin typeface="Times New Roman" panose="02020603050405020304" pitchFamily="18" charset="0"/>
                        </a:rPr>
                        <a: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err="1">
                          <a:solidFill>
                            <a:srgbClr val="000000"/>
                          </a:solidFill>
                          <a:effectLst/>
                          <a:latin typeface="Times New Roman" panose="02020603050405020304" pitchFamily="18" charset="0"/>
                        </a:rPr>
                        <a:t>T</a:t>
                      </a:r>
                      <a:r>
                        <a:rPr lang="en-GB" sz="1600" b="1" i="0" u="none" strike="noStrike" baseline="-25000" dirty="0" err="1">
                          <a:solidFill>
                            <a:srgbClr val="000000"/>
                          </a:solidFill>
                          <a:effectLst/>
                          <a:latin typeface="Times New Roman" panose="02020603050405020304" pitchFamily="18" charset="0"/>
                        </a:rPr>
                        <a:t>max</a:t>
                      </a:r>
                      <a:r>
                        <a:rPr lang="en-GB" sz="1600" b="1" i="0" u="none" strike="noStrike" dirty="0">
                          <a:solidFill>
                            <a:srgbClr val="000000"/>
                          </a:solidFill>
                          <a:effectLst/>
                          <a:latin typeface="Times New Roman" panose="02020603050405020304" pitchFamily="18" charset="0"/>
                        </a:rPr>
                        <a:t>(K)</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5279">
                <a:tc rowSpan="3">
                  <a:txBody>
                    <a:bodyPr/>
                    <a:lstStyle/>
                    <a:p>
                      <a:pPr algn="ctr" rtl="0" fontAlgn="ctr"/>
                      <a:r>
                        <a:rPr lang="en-GB" sz="1600" b="1" i="0" u="none" strike="noStrike">
                          <a:solidFill>
                            <a:srgbClr val="000000"/>
                          </a:solidFill>
                          <a:effectLst/>
                          <a:latin typeface="Times New Roman" panose="02020603050405020304" pitchFamily="18" charset="0"/>
                        </a:rPr>
                        <a:t>Nominal</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352</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78</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318</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5279">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260(with</a:t>
                      </a:r>
                      <a:r>
                        <a:rPr lang="en-GB" sz="1600" b="0" i="0" u="none" strike="noStrike" baseline="0" dirty="0" smtClean="0">
                          <a:solidFill>
                            <a:srgbClr val="000000"/>
                          </a:solidFill>
                          <a:effectLst/>
                          <a:latin typeface="Times New Roman" panose="02020603050405020304" pitchFamily="18" charset="0"/>
                        </a:rPr>
                        <a: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260(with</a:t>
                      </a:r>
                      <a:r>
                        <a:rPr lang="en-GB" sz="1600" b="0" i="0" u="none" strike="noStrike" baseline="0" dirty="0" smtClean="0">
                          <a:solidFill>
                            <a:srgbClr val="000000"/>
                          </a:solidFill>
                          <a:effectLst/>
                          <a:latin typeface="Times New Roman" panose="02020603050405020304" pitchFamily="18" charset="0"/>
                        </a:rPr>
                        <a: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5279">
                <a:tc rowSpan="3">
                  <a:txBody>
                    <a:bodyPr/>
                    <a:lstStyle/>
                    <a:p>
                      <a:pPr algn="ctr" rtl="0" fontAlgn="ctr"/>
                      <a:r>
                        <a:rPr lang="en-GB" sz="1600" b="1" i="0" u="none" strike="noStrike" dirty="0">
                          <a:solidFill>
                            <a:srgbClr val="000000"/>
                          </a:solidFill>
                          <a:effectLst/>
                          <a:latin typeface="Times New Roman" panose="02020603050405020304" pitchFamily="18" charset="0"/>
                        </a:rPr>
                        <a:t>Worst case scenario heater wiring option </a:t>
                      </a:r>
                      <a:r>
                        <a:rPr lang="en-GB" sz="1600" b="1" i="0" u="none" strike="noStrike" dirty="0" smtClean="0">
                          <a:solidFill>
                            <a:srgbClr val="000000"/>
                          </a:solidFill>
                          <a:effectLst/>
                          <a:latin typeface="Times New Roman" panose="02020603050405020304" pitchFamily="18" charset="0"/>
                        </a:rPr>
                        <a:t>1</a:t>
                      </a:r>
                      <a:endParaRPr lang="en-GB" sz="1600" b="1" i="0" u="none" strike="noStrike" dirty="0">
                        <a:solidFill>
                          <a:srgbClr val="000000"/>
                        </a:solidFill>
                        <a:effectLst/>
                        <a:latin typeface="Times New Roman" panose="02020603050405020304" pitchFamily="18" charset="0"/>
                      </a:endParaRP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1480 </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a:solidFill>
                            <a:srgbClr val="000000"/>
                          </a:solidFill>
                          <a:effectLst/>
                          <a:latin typeface="Times New Roman" panose="02020603050405020304" pitchFamily="18" charset="0"/>
                        </a:rPr>
                        <a:t>85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1600" b="0" i="0" u="none" strike="noStrike" kern="1200" dirty="0" smtClean="0">
                          <a:solidFill>
                            <a:srgbClr val="000000"/>
                          </a:solidFill>
                          <a:effectLst/>
                          <a:latin typeface="Times New Roman" panose="02020603050405020304" pitchFamily="18" charset="0"/>
                          <a:ea typeface="+mn-ea"/>
                          <a:cs typeface="+mn-cs"/>
                        </a:rPr>
                        <a:t>860 (with quench back)</a:t>
                      </a:r>
                    </a:p>
                    <a:p>
                      <a:pPr algn="ctr" rtl="0" fontAlgn="ctr"/>
                      <a:r>
                        <a:rPr kumimoji="0" lang="en-GB" sz="1600" b="0" i="0" u="none" strike="noStrike" kern="1200" dirty="0" smtClean="0">
                          <a:solidFill>
                            <a:srgbClr val="000000"/>
                          </a:solidFill>
                          <a:effectLst/>
                          <a:latin typeface="Times New Roman" panose="02020603050405020304" pitchFamily="18" charset="0"/>
                          <a:ea typeface="+mn-ea"/>
                          <a:cs typeface="+mn-cs"/>
                        </a:rPr>
                        <a:t>1500 (without quench back)</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90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smtClean="0">
                          <a:solidFill>
                            <a:srgbClr val="FF0000"/>
                          </a:solidFill>
                          <a:effectLst/>
                          <a:latin typeface="Times New Roman" panose="02020603050405020304" pitchFamily="18" charset="0"/>
                        </a:rPr>
                        <a:t>950(with</a:t>
                      </a:r>
                      <a:r>
                        <a:rPr lang="en-GB" sz="1600" b="1" i="0" u="none" strike="noStrike" baseline="0" dirty="0" smtClean="0">
                          <a:solidFill>
                            <a:srgbClr val="FF0000"/>
                          </a:solidFill>
                          <a:effectLst/>
                          <a:latin typeface="Times New Roman" panose="02020603050405020304" pitchFamily="18" charset="0"/>
                        </a:rPr>
                        <a:t> quench back)</a:t>
                      </a: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1570 </a:t>
                      </a:r>
                      <a:r>
                        <a:rPr kumimoji="0" lang="en-GB" sz="1600" b="0" i="0" u="none" strike="noStrike" kern="1200" dirty="0" smtClean="0">
                          <a:solidFill>
                            <a:srgbClr val="000000"/>
                          </a:solidFill>
                          <a:effectLst/>
                          <a:latin typeface="Times New Roman" panose="02020603050405020304" pitchFamily="18" charset="0"/>
                          <a:ea typeface="+mn-ea"/>
                          <a:cs typeface="+mn-cs"/>
                        </a:rPr>
                        <a:t>(without quench back)</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panose="020F0502020204030204" pitchFamily="34" charset="0"/>
                        </a:rPr>
                        <a:t> </a:t>
                      </a:r>
                      <a:r>
                        <a:rPr kumimoji="0" lang="en-GB" sz="1600" b="0" i="0" u="none" strike="noStrike" kern="1200" dirty="0" smtClean="0">
                          <a:solidFill>
                            <a:srgbClr val="000000"/>
                          </a:solidFill>
                          <a:effectLst/>
                          <a:latin typeface="Times New Roman" panose="02020603050405020304" pitchFamily="18" charset="0"/>
                          <a:ea typeface="+mn-ea"/>
                          <a:cs typeface="+mn-cs"/>
                        </a:rPr>
                        <a:t>90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a:solidFill>
                            <a:srgbClr val="FF0000"/>
                          </a:solidFill>
                          <a:effectLst/>
                          <a:latin typeface="Times New Roman" panose="02020603050405020304" pitchFamily="18" charset="0"/>
                        </a:rPr>
                        <a:t>339</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5279">
                <a:tc rowSpan="3">
                  <a:txBody>
                    <a:bodyPr/>
                    <a:lstStyle/>
                    <a:p>
                      <a:pPr algn="ctr" rtl="0" fontAlgn="ctr"/>
                      <a:r>
                        <a:rPr lang="en-GB" sz="1600" b="1" i="0" u="none" strike="noStrike" dirty="0">
                          <a:solidFill>
                            <a:srgbClr val="000000"/>
                          </a:solidFill>
                          <a:effectLst/>
                          <a:latin typeface="Times New Roman" panose="02020603050405020304" pitchFamily="18" charset="0"/>
                        </a:rPr>
                        <a:t>Worst case scenario heater wiring option 2</a:t>
                      </a: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ROXIE</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1060 </a:t>
                      </a:r>
                      <a:r>
                        <a:rPr lang="en-GB" sz="1600" b="0" i="0" u="none" strike="noStrike" baseline="0" dirty="0" smtClean="0">
                          <a:solidFill>
                            <a:srgbClr val="000000"/>
                          </a:solidFill>
                          <a:effectLst/>
                          <a:latin typeface="Times New Roman" panose="02020603050405020304" pitchFamily="18" charset="0"/>
                        </a:rPr>
                        <a:t>(without quench back)</a:t>
                      </a:r>
                      <a:endParaRPr lang="en-GB" sz="1600" b="0" i="0" u="none" strike="noStrike"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85</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rPr>
                        <a:t>750 (with</a:t>
                      </a:r>
                      <a:r>
                        <a:rPr lang="en-GB" sz="1600" b="0" i="0" u="none" strike="noStrike" baseline="0" dirty="0" smtClean="0">
                          <a:solidFill>
                            <a:srgbClr val="000000"/>
                          </a:solidFill>
                          <a:effectLst/>
                          <a:latin typeface="Times New Roman" panose="02020603050405020304" pitchFamily="18" charset="0"/>
                        </a:rPr>
                        <a:t> quench back</a:t>
                      </a:r>
                      <a:r>
                        <a:rPr lang="en-GB" sz="1600" b="0" i="0" u="none" strike="noStrike" dirty="0" smtClean="0">
                          <a:solidFill>
                            <a:srgbClr val="000000"/>
                          </a:solidFill>
                          <a:effectLst/>
                          <a:latin typeface="Times New Roman" panose="02020603050405020304" pitchFamily="18" charset="0"/>
                        </a:rPr>
                        <a:t>)</a:t>
                      </a:r>
                    </a:p>
                    <a:p>
                      <a:pPr algn="ctr" rtl="0" fontAlgn="ctr"/>
                      <a:r>
                        <a:rPr lang="en-GB" sz="1600" b="0" i="0" u="none" strike="noStrike" dirty="0" smtClean="0">
                          <a:solidFill>
                            <a:srgbClr val="000000"/>
                          </a:solidFill>
                          <a:effectLst/>
                          <a:latin typeface="Times New Roman" panose="02020603050405020304" pitchFamily="18" charset="0"/>
                        </a:rPr>
                        <a:t>1100 (without quench back)</a:t>
                      </a:r>
                      <a:endParaRPr lang="en-GB" sz="1600" b="0" i="0" u="none" strike="noStrike" dirty="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panose="020F0502020204030204" pitchFamily="34" charset="0"/>
                        </a:rPr>
                        <a:t> </a:t>
                      </a:r>
                      <a:r>
                        <a:rPr kumimoji="0" lang="en-GB" sz="1600" b="0" i="0" u="none" strike="noStrike" kern="1200" dirty="0" smtClean="0">
                          <a:solidFill>
                            <a:srgbClr val="000000"/>
                          </a:solidFill>
                          <a:effectLst/>
                          <a:latin typeface="Times New Roman" panose="02020603050405020304" pitchFamily="18" charset="0"/>
                          <a:ea typeface="+mn-ea"/>
                          <a:cs typeface="+mn-cs"/>
                        </a:rPr>
                        <a:t>85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a:solidFill>
                            <a:srgbClr val="000000"/>
                          </a:solidFill>
                          <a:effectLst/>
                          <a:latin typeface="Times New Roman" panose="02020603050405020304" pitchFamily="18" charset="0"/>
                        </a:rPr>
                        <a:t>356</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2290">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smtClean="0">
                          <a:solidFill>
                            <a:srgbClr val="FF0000"/>
                          </a:solidFill>
                          <a:effectLst/>
                          <a:latin typeface="Times New Roman" panose="02020603050405020304" pitchFamily="18" charset="0"/>
                        </a:rPr>
                        <a:t>950(with</a:t>
                      </a:r>
                      <a:r>
                        <a:rPr lang="en-GB" sz="1600" b="1" i="0" u="none" strike="noStrike" baseline="0" dirty="0" smtClean="0">
                          <a:solidFill>
                            <a:srgbClr val="FF0000"/>
                          </a:solidFill>
                          <a:effectLst/>
                          <a:latin typeface="Times New Roman" panose="02020603050405020304" pitchFamily="18" charset="0"/>
                        </a:rPr>
                        <a:t> quench back</a:t>
                      </a:r>
                      <a:r>
                        <a:rPr lang="en-GB" sz="1600" b="0" i="0" u="none" strike="noStrike" baseline="0" dirty="0" smtClean="0">
                          <a:solidFill>
                            <a:srgbClr val="000000"/>
                          </a:solidFill>
                          <a:effectLst/>
                          <a:latin typeface="Times New Roman" panose="02020603050405020304" pitchFamily="18" charset="0"/>
                        </a:rPr>
                        <a:t>)</a:t>
                      </a:r>
                    </a:p>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Times New Roman" panose="02020603050405020304" pitchFamily="18" charset="0"/>
                        </a:rPr>
                        <a:t>1500 (without quench back)</a:t>
                      </a:r>
                      <a:endParaRPr lang="en-GB" sz="1600" b="0" i="0" u="none" strike="noStrike" baseline="0" dirty="0" smtClean="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mn-cs"/>
                        </a:rPr>
                        <a:t> </a:t>
                      </a:r>
                      <a:r>
                        <a:rPr kumimoji="0" lang="en-GB" sz="1600" b="0" i="0" u="none" strike="noStrike" kern="1200" dirty="0" smtClean="0">
                          <a:solidFill>
                            <a:srgbClr val="000000"/>
                          </a:solidFill>
                          <a:effectLst/>
                          <a:latin typeface="Times New Roman" panose="02020603050405020304" pitchFamily="18" charset="0"/>
                          <a:ea typeface="+mn-ea"/>
                          <a:cs typeface="+mn-cs"/>
                        </a:rPr>
                        <a:t>95</a:t>
                      </a:r>
                      <a:endParaRPr kumimoji="0" lang="en-GB" sz="1600" b="0" i="0" u="none" strike="noStrike" kern="1200" dirty="0">
                        <a:solidFill>
                          <a:srgbClr val="00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kumimoji="0" lang="en-GB" sz="1600" b="1" i="0" u="none" strike="noStrike" kern="1200" dirty="0">
                          <a:solidFill>
                            <a:srgbClr val="FF0000"/>
                          </a:solidFill>
                          <a:effectLst/>
                          <a:latin typeface="Times New Roman" panose="02020603050405020304" pitchFamily="18" charset="0"/>
                          <a:ea typeface="+mn-ea"/>
                          <a:cs typeface="+mn-cs"/>
                        </a:rPr>
                        <a:t> </a:t>
                      </a:r>
                      <a:r>
                        <a:rPr kumimoji="0" lang="en-GB" sz="1600" b="1" i="0" u="none" strike="noStrike" kern="1200" dirty="0" smtClean="0">
                          <a:solidFill>
                            <a:srgbClr val="FF0000"/>
                          </a:solidFill>
                          <a:effectLst/>
                          <a:latin typeface="Times New Roman" panose="02020603050405020304" pitchFamily="18" charset="0"/>
                          <a:ea typeface="+mn-ea"/>
                          <a:cs typeface="+mn-cs"/>
                        </a:rPr>
                        <a:t>339</a:t>
                      </a:r>
                      <a:endParaRPr kumimoji="0" lang="en-GB" sz="1600" b="1" i="0" u="none" strike="noStrike" kern="1200" dirty="0">
                        <a:solidFill>
                          <a:srgbClr val="FF0000"/>
                        </a:solidFill>
                        <a:effectLst/>
                        <a:latin typeface="Times New Roman" panose="02020603050405020304" pitchFamily="18" charset="0"/>
                        <a:ea typeface="+mn-ea"/>
                        <a:cs typeface="+mn-cs"/>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pic>
        <p:nvPicPr>
          <p:cNvPr id="12" name="Picture 11"/>
          <p:cNvPicPr>
            <a:picLocks noChangeAspect="1"/>
          </p:cNvPicPr>
          <p:nvPr/>
        </p:nvPicPr>
        <p:blipFill>
          <a:blip r:embed="rId2"/>
          <a:stretch>
            <a:fillRect/>
          </a:stretch>
        </p:blipFill>
        <p:spPr>
          <a:xfrm>
            <a:off x="539552" y="3356992"/>
            <a:ext cx="1872208" cy="749629"/>
          </a:xfrm>
          <a:prstGeom prst="rect">
            <a:avLst/>
          </a:prstGeom>
        </p:spPr>
      </p:pic>
      <p:pic>
        <p:nvPicPr>
          <p:cNvPr id="13" name="Picture 12"/>
          <p:cNvPicPr>
            <a:picLocks noChangeAspect="1"/>
          </p:cNvPicPr>
          <p:nvPr/>
        </p:nvPicPr>
        <p:blipFill>
          <a:blip r:embed="rId3"/>
          <a:stretch>
            <a:fillRect/>
          </a:stretch>
        </p:blipFill>
        <p:spPr>
          <a:xfrm>
            <a:off x="399341" y="4942836"/>
            <a:ext cx="2012419" cy="805769"/>
          </a:xfrm>
          <a:prstGeom prst="rect">
            <a:avLst/>
          </a:prstGeom>
        </p:spPr>
      </p:pic>
      <p:sp>
        <p:nvSpPr>
          <p:cNvPr id="7" name="Rectangle 6"/>
          <p:cNvSpPr/>
          <p:nvPr/>
        </p:nvSpPr>
        <p:spPr>
          <a:xfrm>
            <a:off x="124135" y="6027003"/>
            <a:ext cx="8895727" cy="830997"/>
          </a:xfrm>
          <a:prstGeom prst="rect">
            <a:avLst/>
          </a:prstGeom>
          <a:solidFill>
            <a:schemeClr val="bg1"/>
          </a:solidFill>
          <a:ln>
            <a:solidFill>
              <a:srgbClr val="FF0000"/>
            </a:solidFill>
          </a:ln>
        </p:spPr>
        <p:txBody>
          <a:bodyPr wrap="square">
            <a:spAutoFit/>
          </a:bodyPr>
          <a:lstStyle/>
          <a:p>
            <a:r>
              <a:rPr lang="en-US" sz="1600" b="1" dirty="0" smtClean="0">
                <a:solidFill>
                  <a:srgbClr val="FF0000"/>
                </a:solidFill>
                <a:latin typeface="Times New Roman" panose="02020603050405020304" pitchFamily="18" charset="0"/>
                <a:cs typeface="Times New Roman" panose="02020603050405020304" pitchFamily="18" charset="0"/>
              </a:rPr>
              <a:t>Remark: </a:t>
            </a:r>
            <a:r>
              <a:rPr lang="en-US" sz="1600" dirty="0" smtClean="0">
                <a:solidFill>
                  <a:schemeClr val="tx1"/>
                </a:solidFill>
                <a:latin typeface="Times New Roman" panose="02020603050405020304" pitchFamily="18" charset="0"/>
                <a:cs typeface="Times New Roman" panose="02020603050405020304" pitchFamily="18" charset="0"/>
              </a:rPr>
              <a:t>Hot spot temperature </a:t>
            </a:r>
            <a:r>
              <a:rPr lang="en-US" sz="16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expected to be 40 K lower in the final configuration by reducing the heater firing delay from 5 </a:t>
            </a:r>
            <a:r>
              <a:rPr lang="en-US" sz="16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ms</a:t>
            </a:r>
            <a:r>
              <a:rPr lang="en-US" sz="16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to 1 </a:t>
            </a:r>
            <a:r>
              <a:rPr lang="en-US" sz="16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ms</a:t>
            </a:r>
            <a:r>
              <a:rPr lang="en-US" sz="16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and the quench heater delay from 20 </a:t>
            </a:r>
            <a:r>
              <a:rPr lang="en-US" sz="16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ms</a:t>
            </a:r>
            <a:r>
              <a:rPr lang="en-US" sz="16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to 14 </a:t>
            </a:r>
            <a:r>
              <a:rPr lang="en-US" sz="16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ms</a:t>
            </a:r>
            <a:r>
              <a:rPr lang="en-US" sz="16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(impregnating the quench heaters with the coil). </a:t>
            </a:r>
            <a:endParaRPr lang="en-US" sz="1600" dirty="0">
              <a:solidFill>
                <a:schemeClr val="tx1"/>
              </a:solidFill>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a:xfrm flipV="1">
            <a:off x="8604448" y="5748607"/>
            <a:ext cx="0" cy="278396"/>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248273" y="761999"/>
            <a:ext cx="2093145" cy="523220"/>
          </a:xfrm>
          <a:prstGeom prst="rect">
            <a:avLst/>
          </a:prstGeom>
        </p:spPr>
        <p:txBody>
          <a:bodyPr wrap="square">
            <a:spAutoFit/>
          </a:bodyPr>
          <a:lstStyle/>
          <a:p>
            <a:r>
              <a:rPr lang="es-ES_tradnl" sz="1400" dirty="0" smtClean="0">
                <a:solidFill>
                  <a:srgbClr val="00B050"/>
                </a:solidFill>
                <a:latin typeface="Times New Roman" panose="02020603050405020304" pitchFamily="18" charset="0"/>
                <a:cs typeface="Times New Roman" panose="02020603050405020304" pitchFamily="18" charset="0"/>
              </a:rPr>
              <a:t>[A. </a:t>
            </a:r>
            <a:r>
              <a:rPr lang="es-ES_tradnl" sz="1400" dirty="0" err="1" smtClean="0">
                <a:solidFill>
                  <a:srgbClr val="00B050"/>
                </a:solidFill>
                <a:latin typeface="Times New Roman" panose="02020603050405020304" pitchFamily="18" charset="0"/>
                <a:cs typeface="Times New Roman" panose="02020603050405020304" pitchFamily="18" charset="0"/>
              </a:rPr>
              <a:t>Giannopulos</a:t>
            </a:r>
            <a:r>
              <a:rPr lang="es-ES_tradnl" sz="1400" dirty="0" smtClean="0">
                <a:solidFill>
                  <a:srgbClr val="00B050"/>
                </a:solidFill>
                <a:latin typeface="Times New Roman" panose="02020603050405020304" pitchFamily="18" charset="0"/>
                <a:cs typeface="Times New Roman" panose="02020603050405020304" pitchFamily="18" charset="0"/>
              </a:rPr>
              <a:t> and A. M. Fernandez Navarro]</a:t>
            </a:r>
            <a:endParaRPr lang="en-GB" sz="14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52414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8656" y="4413292"/>
            <a:ext cx="4377307" cy="2444708"/>
          </a:xfrm>
          <a:prstGeom prst="rect">
            <a:avLst/>
          </a:prstGeom>
        </p:spPr>
      </p:pic>
      <p:sp>
        <p:nvSpPr>
          <p:cNvPr id="181" name="Shape 181"/>
          <p:cNvSpPr>
            <a:spLocks noGrp="1"/>
          </p:cNvSpPr>
          <p:nvPr>
            <p:ph type="title"/>
          </p:nvPr>
        </p:nvSpPr>
        <p:spPr>
          <a:prstGeom prst="rect">
            <a:avLst/>
          </a:prstGeom>
        </p:spPr>
        <p:txBody>
          <a:bodyPr>
            <a:normAutofit fontScale="90000"/>
          </a:bodyPr>
          <a:lstStyle>
            <a:lvl1pPr defTabSz="850391">
              <a:defRPr sz="4278"/>
            </a:lvl1pPr>
          </a:lstStyle>
          <a:p>
            <a:pPr lvl="0">
              <a:defRPr sz="1800">
                <a:solidFill>
                  <a:srgbClr val="000000"/>
                </a:solidFill>
              </a:defRPr>
            </a:pPr>
            <a:r>
              <a:rPr sz="4278" dirty="0" smtClean="0">
                <a:solidFill>
                  <a:srgbClr val="FFFFFF"/>
                </a:solidFill>
              </a:rPr>
              <a:t>R&amp;D activitie</a:t>
            </a:r>
            <a:r>
              <a:rPr lang="en-US" sz="4278" dirty="0" smtClean="0">
                <a:solidFill>
                  <a:srgbClr val="FFFFFF"/>
                </a:solidFill>
              </a:rPr>
              <a:t>s: Inter layer quench heaters</a:t>
            </a:r>
            <a:endParaRPr sz="4278" dirty="0">
              <a:solidFill>
                <a:srgbClr val="FFFFFF"/>
              </a:solidFill>
            </a:endParaRPr>
          </a:p>
        </p:txBody>
      </p:sp>
      <p:sp>
        <p:nvSpPr>
          <p:cNvPr id="182" name="Shape 182"/>
          <p:cNvSpPr>
            <a:spLocks noGrp="1"/>
          </p:cNvSpPr>
          <p:nvPr>
            <p:ph type="body" idx="1"/>
          </p:nvPr>
        </p:nvSpPr>
        <p:spPr>
          <a:xfrm>
            <a:off x="-22261" y="833220"/>
            <a:ext cx="6026718" cy="2028713"/>
          </a:xfrm>
          <a:prstGeom prst="rect">
            <a:avLst/>
          </a:prstGeom>
        </p:spPr>
        <p:txBody>
          <a:bodyPr>
            <a:noAutofit/>
          </a:bodyPr>
          <a:lstStyle/>
          <a:p>
            <a:pPr lvl="0">
              <a:buClrTx/>
              <a:defRPr sz="1800">
                <a:solidFill>
                  <a:srgbClr val="000000"/>
                </a:solidFill>
              </a:defRPr>
            </a:pPr>
            <a:r>
              <a:rPr lang="en-US" sz="2000" b="1" dirty="0" smtClean="0">
                <a:solidFill>
                  <a:srgbClr val="FF0000"/>
                </a:solidFill>
              </a:rPr>
              <a:t>Aim: Provide redundancy to the system</a:t>
            </a:r>
          </a:p>
          <a:p>
            <a:pPr lvl="0">
              <a:buClrTx/>
              <a:defRPr sz="1800">
                <a:solidFill>
                  <a:srgbClr val="000000"/>
                </a:solidFill>
              </a:defRPr>
            </a:pPr>
            <a:r>
              <a:rPr lang="en-US" sz="2000" dirty="0" smtClean="0">
                <a:solidFill>
                  <a:schemeClr val="tx1"/>
                </a:solidFill>
              </a:rPr>
              <a:t>Design approach: Maximize the number of turns covered</a:t>
            </a:r>
          </a:p>
          <a:p>
            <a:pPr lvl="0">
              <a:buClrTx/>
              <a:defRPr sz="1800">
                <a:solidFill>
                  <a:srgbClr val="000000"/>
                </a:solidFill>
              </a:defRPr>
            </a:pPr>
            <a:r>
              <a:rPr lang="en-US" sz="2000" dirty="0" smtClean="0">
                <a:solidFill>
                  <a:schemeClr val="tx1"/>
                </a:solidFill>
              </a:rPr>
              <a:t>Heater </a:t>
            </a:r>
            <a:r>
              <a:rPr lang="en-US" sz="2000" dirty="0">
                <a:solidFill>
                  <a:schemeClr val="tx1"/>
                </a:solidFill>
              </a:rPr>
              <a:t>power density </a:t>
            </a:r>
            <a:r>
              <a:rPr lang="en-US" sz="2000" dirty="0">
                <a:solidFill>
                  <a:schemeClr val="tx1"/>
                </a:solidFill>
                <a:sym typeface="Wingdings"/>
              </a:rPr>
              <a:t> </a:t>
            </a:r>
            <a:r>
              <a:rPr lang="en-US" sz="2000" dirty="0" err="1">
                <a:solidFill>
                  <a:schemeClr val="tx1"/>
                </a:solidFill>
              </a:rPr>
              <a:t>P</a:t>
            </a:r>
            <a:r>
              <a:rPr lang="en-US" sz="2000" baseline="-25000" dirty="0" err="1">
                <a:solidFill>
                  <a:schemeClr val="tx1"/>
                </a:solidFill>
              </a:rPr>
              <a:t>d</a:t>
            </a:r>
            <a:r>
              <a:rPr lang="en-US" sz="2000" dirty="0">
                <a:solidFill>
                  <a:schemeClr val="tx1"/>
                </a:solidFill>
              </a:rPr>
              <a:t> = </a:t>
            </a:r>
            <a:r>
              <a:rPr lang="en-GB" sz="2000" b="1" dirty="0">
                <a:solidFill>
                  <a:srgbClr val="FF0000"/>
                </a:solidFill>
              </a:rPr>
              <a:t>50-100 W/cm</a:t>
            </a:r>
            <a:r>
              <a:rPr lang="en-GB" sz="2000" b="1" baseline="30000" dirty="0">
                <a:solidFill>
                  <a:srgbClr val="FF0000"/>
                </a:solidFill>
              </a:rPr>
              <a:t>2</a:t>
            </a:r>
          </a:p>
          <a:p>
            <a:pPr>
              <a:buClrTx/>
            </a:pPr>
            <a:r>
              <a:rPr lang="fi-FI" sz="2000" dirty="0" smtClean="0"/>
              <a:t>Design </a:t>
            </a:r>
            <a:r>
              <a:rPr lang="fi-FI" sz="2000" dirty="0" err="1" smtClean="0"/>
              <a:t>constraints</a:t>
            </a:r>
            <a:r>
              <a:rPr lang="fi-FI" sz="2000" dirty="0" smtClean="0"/>
              <a:t>:</a:t>
            </a:r>
            <a:endParaRPr lang="fi-FI" sz="2000" dirty="0"/>
          </a:p>
          <a:p>
            <a:pPr lvl="1">
              <a:buClrTx/>
            </a:pPr>
            <a:r>
              <a:rPr lang="fi-FI" sz="2000" dirty="0" err="1"/>
              <a:t>Voltage</a:t>
            </a:r>
            <a:r>
              <a:rPr lang="fi-FI" sz="2000" dirty="0"/>
              <a:t> &lt; 450 V</a:t>
            </a:r>
          </a:p>
          <a:p>
            <a:pPr lvl="1">
              <a:buClrTx/>
            </a:pPr>
            <a:r>
              <a:rPr lang="fi-FI" sz="2000" dirty="0" err="1"/>
              <a:t>Current</a:t>
            </a:r>
            <a:r>
              <a:rPr lang="fi-FI" sz="2000" dirty="0"/>
              <a:t> &lt; 150 A</a:t>
            </a:r>
          </a:p>
          <a:p>
            <a:pPr marL="36576" indent="0">
              <a:buClrTx/>
              <a:buNone/>
            </a:pPr>
            <a:endParaRPr lang="fi-FI" sz="2000" baseline="30000" dirty="0"/>
          </a:p>
          <a:p>
            <a:pPr lvl="0">
              <a:buClrTx/>
              <a:defRPr sz="1800">
                <a:solidFill>
                  <a:srgbClr val="000000"/>
                </a:solidFill>
              </a:defRPr>
            </a:pPr>
            <a:endParaRPr sz="2000" dirty="0">
              <a:solidFill>
                <a:srgbClr val="0C377B"/>
              </a:solidFill>
            </a:endParaRPr>
          </a:p>
        </p:txBody>
      </p:sp>
      <p:sp>
        <p:nvSpPr>
          <p:cNvPr id="183" name="Shape 183"/>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0C377B"/>
                </a:solidFill>
              </a:rPr>
              <a:t>42</a:t>
            </a:fld>
            <a:endParaRPr>
              <a:solidFill>
                <a:srgbClr val="0C377B"/>
              </a:solidFill>
            </a:endParaRPr>
          </a:p>
        </p:txBody>
      </p:sp>
      <p:pic>
        <p:nvPicPr>
          <p:cNvPr id="5" name="Picture 4"/>
          <p:cNvPicPr>
            <a:picLocks noChangeAspect="1"/>
          </p:cNvPicPr>
          <p:nvPr/>
        </p:nvPicPr>
        <p:blipFill rotWithShape="1">
          <a:blip r:embed="rId3"/>
          <a:srcRect l="24954" t="48987"/>
          <a:stretch/>
        </p:blipFill>
        <p:spPr>
          <a:xfrm>
            <a:off x="5388258" y="2664156"/>
            <a:ext cx="3626120" cy="1154153"/>
          </a:xfrm>
          <a:prstGeom prst="rect">
            <a:avLst/>
          </a:prstGeom>
        </p:spPr>
      </p:pic>
      <p:graphicFrame>
        <p:nvGraphicFramePr>
          <p:cNvPr id="6" name="Chart 5"/>
          <p:cNvGraphicFramePr>
            <a:graphicFrameLocks/>
          </p:cNvGraphicFramePr>
          <p:nvPr>
            <p:extLst/>
          </p:nvPr>
        </p:nvGraphicFramePr>
        <p:xfrm>
          <a:off x="5388257" y="3989411"/>
          <a:ext cx="3606770" cy="2768912"/>
        </p:xfrm>
        <a:graphic>
          <a:graphicData uri="http://schemas.openxmlformats.org/drawingml/2006/chart">
            <c:chart xmlns:c="http://schemas.openxmlformats.org/drawingml/2006/chart" xmlns:r="http://schemas.openxmlformats.org/officeDocument/2006/relationships" r:id="rId4"/>
          </a:graphicData>
        </a:graphic>
      </p:graphicFrame>
      <p:pic>
        <p:nvPicPr>
          <p:cNvPr id="2" name="Picture 1" descr="Fiel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2981" y="884898"/>
            <a:ext cx="2533953" cy="1649765"/>
          </a:xfrm>
          <a:prstGeom prst="rect">
            <a:avLst/>
          </a:prstGeom>
        </p:spPr>
      </p:pic>
      <p:cxnSp>
        <p:nvCxnSpPr>
          <p:cNvPr id="4" name="Straight Connector 3"/>
          <p:cNvCxnSpPr/>
          <p:nvPr/>
        </p:nvCxnSpPr>
        <p:spPr>
          <a:xfrm>
            <a:off x="7192839" y="1282828"/>
            <a:ext cx="142398" cy="98778"/>
          </a:xfrm>
          <a:prstGeom prst="line">
            <a:avLst/>
          </a:prstGeom>
          <a:noFill/>
          <a:ln w="57150" cap="flat" cmpd="sng">
            <a:solidFill>
              <a:srgbClr val="808080"/>
            </a:solidFill>
            <a:prstDash val="solid"/>
            <a:bevel/>
          </a:ln>
          <a:effectLst/>
        </p:spPr>
        <p:style>
          <a:lnRef idx="0">
            <a:scrgbClr r="0" g="0" b="0"/>
          </a:lnRef>
          <a:fillRef idx="0">
            <a:scrgbClr r="0" g="0" b="0"/>
          </a:fillRef>
          <a:effectRef idx="0">
            <a:scrgbClr r="0" g="0" b="0"/>
          </a:effectRef>
          <a:fontRef idx="none"/>
        </p:style>
      </p:cxnSp>
      <p:cxnSp>
        <p:nvCxnSpPr>
          <p:cNvPr id="10" name="Straight Connector 9"/>
          <p:cNvCxnSpPr/>
          <p:nvPr/>
        </p:nvCxnSpPr>
        <p:spPr>
          <a:xfrm>
            <a:off x="7500685" y="1536828"/>
            <a:ext cx="239889" cy="296333"/>
          </a:xfrm>
          <a:prstGeom prst="line">
            <a:avLst/>
          </a:prstGeom>
          <a:noFill/>
          <a:ln w="57150" cap="flat" cmpd="sng">
            <a:solidFill>
              <a:srgbClr val="808080"/>
            </a:solidFill>
            <a:prstDash val="solid"/>
            <a:bevel/>
          </a:ln>
          <a:effectLst/>
        </p:spPr>
        <p:style>
          <a:lnRef idx="0">
            <a:scrgbClr r="0" g="0" b="0"/>
          </a:lnRef>
          <a:fillRef idx="0">
            <a:scrgbClr r="0" g="0" b="0"/>
          </a:fillRef>
          <a:effectRef idx="0">
            <a:scrgbClr r="0" g="0" b="0"/>
          </a:effectRef>
          <a:fontRef idx="none"/>
        </p:style>
      </p:cxnSp>
      <p:cxnSp>
        <p:nvCxnSpPr>
          <p:cNvPr id="13" name="Straight Connector 12"/>
          <p:cNvCxnSpPr/>
          <p:nvPr/>
        </p:nvCxnSpPr>
        <p:spPr>
          <a:xfrm>
            <a:off x="7794788" y="1985561"/>
            <a:ext cx="64433" cy="296333"/>
          </a:xfrm>
          <a:prstGeom prst="line">
            <a:avLst/>
          </a:prstGeom>
          <a:noFill/>
          <a:ln w="57150" cap="flat" cmpd="sng">
            <a:solidFill>
              <a:srgbClr val="808080"/>
            </a:solidFill>
            <a:prstDash val="solid"/>
            <a:bevel/>
          </a:ln>
          <a:effectLst/>
        </p:spPr>
        <p:style>
          <a:lnRef idx="0">
            <a:scrgbClr r="0" g="0" b="0"/>
          </a:lnRef>
          <a:fillRef idx="0">
            <a:scrgbClr r="0" g="0" b="0"/>
          </a:fillRef>
          <a:effectRef idx="0">
            <a:scrgbClr r="0" g="0" b="0"/>
          </a:effectRef>
          <a:fontRef idx="none"/>
        </p:style>
      </p:cxnSp>
      <p:sp>
        <p:nvSpPr>
          <p:cNvPr id="17" name="TextBox 16"/>
          <p:cNvSpPr txBox="1"/>
          <p:nvPr/>
        </p:nvSpPr>
        <p:spPr>
          <a:xfrm>
            <a:off x="6623360" y="1833161"/>
            <a:ext cx="778717" cy="43088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1100" b="0" i="0" u="none" strike="noStrike" cap="none" spc="0" normalizeH="0" baseline="0" dirty="0" smtClean="0">
                <a:ln>
                  <a:noFill/>
                </a:ln>
                <a:solidFill>
                  <a:schemeClr val="accent6"/>
                </a:solidFill>
                <a:effectLst/>
                <a:uFillTx/>
                <a:latin typeface="Times New Roman"/>
                <a:ea typeface="Arial"/>
                <a:cs typeface="Times New Roman"/>
                <a:sym typeface="Arial"/>
              </a:rPr>
              <a:t>Inter layer QH</a:t>
            </a:r>
            <a:endParaRPr kumimoji="0" lang="en-US" sz="1100" b="0" i="0" u="none" strike="noStrike" cap="none" spc="0" normalizeH="0" baseline="0" dirty="0">
              <a:ln>
                <a:noFill/>
              </a:ln>
              <a:solidFill>
                <a:schemeClr val="accent6"/>
              </a:solidFill>
              <a:effectLst/>
              <a:uFillTx/>
              <a:latin typeface="Times New Roman"/>
              <a:ea typeface="Arial"/>
              <a:cs typeface="Times New Roman"/>
              <a:sym typeface="Arial"/>
            </a:endParaRPr>
          </a:p>
        </p:txBody>
      </p:sp>
      <p:sp>
        <p:nvSpPr>
          <p:cNvPr id="19" name="Rectangle 18"/>
          <p:cNvSpPr/>
          <p:nvPr/>
        </p:nvSpPr>
        <p:spPr>
          <a:xfrm>
            <a:off x="5899019" y="2880599"/>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4" name="Rectangle 23"/>
          <p:cNvSpPr/>
          <p:nvPr/>
        </p:nvSpPr>
        <p:spPr>
          <a:xfrm>
            <a:off x="5899019" y="3157441"/>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5" name="Rectangle 24"/>
          <p:cNvSpPr/>
          <p:nvPr/>
        </p:nvSpPr>
        <p:spPr>
          <a:xfrm>
            <a:off x="5899019" y="3232102"/>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6" name="Rectangle 25"/>
          <p:cNvSpPr/>
          <p:nvPr/>
        </p:nvSpPr>
        <p:spPr>
          <a:xfrm>
            <a:off x="5899019" y="3309841"/>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7" name="Rectangle 26"/>
          <p:cNvSpPr/>
          <p:nvPr/>
        </p:nvSpPr>
        <p:spPr>
          <a:xfrm>
            <a:off x="5903333" y="3517871"/>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8" name="Rectangle 27"/>
          <p:cNvSpPr/>
          <p:nvPr/>
        </p:nvSpPr>
        <p:spPr>
          <a:xfrm>
            <a:off x="5905854" y="3607883"/>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9" name="Rectangle 28"/>
          <p:cNvSpPr/>
          <p:nvPr/>
        </p:nvSpPr>
        <p:spPr>
          <a:xfrm>
            <a:off x="5905854" y="3631297"/>
            <a:ext cx="1256239" cy="74661"/>
          </a:xfrm>
          <a:prstGeom prst="rect">
            <a:avLst/>
          </a:prstGeom>
          <a:solidFill>
            <a:srgbClr val="FF6600"/>
          </a:solidFill>
          <a:ln>
            <a:solidFill>
              <a:srgbClr val="FF6600"/>
            </a:solidFill>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C377B"/>
              </a:solidFill>
              <a:effectLst/>
              <a:uFillTx/>
              <a:latin typeface="Arial"/>
              <a:ea typeface="Arial"/>
              <a:cs typeface="Arial"/>
              <a:sym typeface="Arial"/>
            </a:endParaRPr>
          </a:p>
        </p:txBody>
      </p:sp>
      <p:sp>
        <p:nvSpPr>
          <p:cNvPr id="20" name="TextBox 19"/>
          <p:cNvSpPr txBox="1"/>
          <p:nvPr/>
        </p:nvSpPr>
        <p:spPr>
          <a:xfrm>
            <a:off x="5463258" y="3106710"/>
            <a:ext cx="348811" cy="20005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US" sz="700" b="0" i="0" u="none" strike="noStrike" cap="none" spc="0" normalizeH="0" baseline="0" dirty="0" smtClean="0">
                <a:ln>
                  <a:noFill/>
                </a:ln>
                <a:solidFill>
                  <a:schemeClr val="bg1"/>
                </a:solidFill>
                <a:effectLst/>
                <a:uFillTx/>
                <a:latin typeface="Times New Roman"/>
                <a:ea typeface="Arial"/>
                <a:cs typeface="Times New Roman"/>
                <a:sym typeface="Arial"/>
              </a:rPr>
              <a:t>60 mm</a:t>
            </a:r>
            <a:endParaRPr kumimoji="0" lang="en-US" sz="700" b="0" i="0" u="none" strike="noStrike" cap="none" spc="0" normalizeH="0" baseline="0" dirty="0">
              <a:ln>
                <a:noFill/>
              </a:ln>
              <a:solidFill>
                <a:schemeClr val="bg1"/>
              </a:solidFill>
              <a:effectLst/>
              <a:uFillTx/>
              <a:latin typeface="Times New Roman"/>
              <a:ea typeface="Arial"/>
              <a:cs typeface="Times New Roman"/>
              <a:sym typeface="Arial"/>
            </a:endParaRPr>
          </a:p>
        </p:txBody>
      </p:sp>
      <p:sp>
        <p:nvSpPr>
          <p:cNvPr id="31" name="TextBox 30"/>
          <p:cNvSpPr txBox="1"/>
          <p:nvPr/>
        </p:nvSpPr>
        <p:spPr>
          <a:xfrm>
            <a:off x="6380678" y="3107441"/>
            <a:ext cx="400108" cy="20005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lang="en-US" sz="700" dirty="0" smtClean="0">
                <a:solidFill>
                  <a:schemeClr val="bg1"/>
                </a:solidFill>
                <a:latin typeface="Times New Roman"/>
                <a:cs typeface="Times New Roman"/>
              </a:rPr>
              <a:t>12</a:t>
            </a:r>
            <a:r>
              <a:rPr kumimoji="0" lang="en-US" sz="700" b="0" i="0" u="none" strike="noStrike" cap="none" spc="0" normalizeH="0" baseline="0" dirty="0" smtClean="0">
                <a:ln>
                  <a:noFill/>
                </a:ln>
                <a:solidFill>
                  <a:schemeClr val="bg1"/>
                </a:solidFill>
                <a:effectLst/>
                <a:uFillTx/>
                <a:latin typeface="Times New Roman"/>
                <a:ea typeface="Arial"/>
                <a:cs typeface="Times New Roman"/>
                <a:sym typeface="Arial"/>
              </a:rPr>
              <a:t>0 mm</a:t>
            </a:r>
            <a:endParaRPr kumimoji="0" lang="en-US" sz="700" b="0" i="0" u="none" strike="noStrike" cap="none" spc="0" normalizeH="0" baseline="0" dirty="0">
              <a:ln>
                <a:noFill/>
              </a:ln>
              <a:solidFill>
                <a:schemeClr val="bg1"/>
              </a:solidFill>
              <a:effectLst/>
              <a:uFillTx/>
              <a:latin typeface="Times New Roman"/>
              <a:ea typeface="Arial"/>
              <a:cs typeface="Times New Roman"/>
              <a:sym typeface="Arial"/>
            </a:endParaRPr>
          </a:p>
        </p:txBody>
      </p:sp>
      <p:cxnSp>
        <p:nvCxnSpPr>
          <p:cNvPr id="22" name="Straight Arrow Connector 21"/>
          <p:cNvCxnSpPr>
            <a:stCxn id="25" idx="1"/>
          </p:cNvCxnSpPr>
          <p:nvPr/>
        </p:nvCxnSpPr>
        <p:spPr>
          <a:xfrm>
            <a:off x="5899019" y="3269433"/>
            <a:ext cx="1293820" cy="0"/>
          </a:xfrm>
          <a:prstGeom prst="straightConnector1">
            <a:avLst/>
          </a:prstGeom>
          <a:noFill/>
          <a:ln w="19050" cap="flat">
            <a:solidFill>
              <a:srgbClr val="DDDDDD"/>
            </a:solidFill>
            <a:prstDash val="solid"/>
            <a:bevel/>
            <a:headEnd type="triangle"/>
            <a:tailEnd type="triangle"/>
          </a:ln>
          <a:effectLst/>
        </p:spPr>
        <p:style>
          <a:lnRef idx="0">
            <a:scrgbClr r="0" g="0" b="0"/>
          </a:lnRef>
          <a:fillRef idx="0">
            <a:scrgbClr r="0" g="0" b="0"/>
          </a:fillRef>
          <a:effectRef idx="0">
            <a:scrgbClr r="0" g="0" b="0"/>
          </a:effectRef>
          <a:fontRef idx="none"/>
        </p:style>
      </p:cxnSp>
      <p:cxnSp>
        <p:nvCxnSpPr>
          <p:cNvPr id="37" name="Straight Arrow Connector 36"/>
          <p:cNvCxnSpPr/>
          <p:nvPr/>
        </p:nvCxnSpPr>
        <p:spPr>
          <a:xfrm>
            <a:off x="5388258" y="3276328"/>
            <a:ext cx="504000" cy="0"/>
          </a:xfrm>
          <a:prstGeom prst="straightConnector1">
            <a:avLst/>
          </a:prstGeom>
          <a:noFill/>
          <a:ln w="19050" cap="flat">
            <a:solidFill>
              <a:srgbClr val="DDDDDD"/>
            </a:solidFill>
            <a:prstDash val="solid"/>
            <a:bevel/>
            <a:headEnd type="triangle"/>
            <a:tailEnd type="triangle"/>
          </a:ln>
          <a:effectLst/>
        </p:spPr>
        <p:style>
          <a:lnRef idx="0">
            <a:scrgbClr r="0" g="0" b="0"/>
          </a:lnRef>
          <a:fillRef idx="0">
            <a:scrgbClr r="0" g="0" b="0"/>
          </a:fillRef>
          <a:effectRef idx="0">
            <a:scrgbClr r="0" g="0" b="0"/>
          </a:effectRef>
          <a:fontRef idx="none"/>
        </p:style>
      </p:cxnSp>
      <p:cxnSp>
        <p:nvCxnSpPr>
          <p:cNvPr id="163" name="Straight Arrow Connector 162"/>
          <p:cNvCxnSpPr>
            <a:stCxn id="17" idx="0"/>
          </p:cNvCxnSpPr>
          <p:nvPr/>
        </p:nvCxnSpPr>
        <p:spPr>
          <a:xfrm flipV="1">
            <a:off x="7012719" y="1381606"/>
            <a:ext cx="239329" cy="451555"/>
          </a:xfrm>
          <a:prstGeom prst="straightConnector1">
            <a:avLst/>
          </a:prstGeom>
          <a:noFill/>
          <a:ln w="19050" cap="flat">
            <a:solidFill>
              <a:schemeClr val="tx2"/>
            </a:solidFill>
            <a:prstDash val="solid"/>
            <a:bevel/>
            <a:headEnd type="none"/>
            <a:tailEnd type="triangle"/>
          </a:ln>
          <a:effectLst/>
        </p:spPr>
        <p:style>
          <a:lnRef idx="0">
            <a:scrgbClr r="0" g="0" b="0"/>
          </a:lnRef>
          <a:fillRef idx="0">
            <a:scrgbClr r="0" g="0" b="0"/>
          </a:fillRef>
          <a:effectRef idx="0">
            <a:scrgbClr r="0" g="0" b="0"/>
          </a:effectRef>
          <a:fontRef idx="none"/>
        </p:style>
      </p:cxnSp>
      <p:cxnSp>
        <p:nvCxnSpPr>
          <p:cNvPr id="42" name="Straight Arrow Connector 41"/>
          <p:cNvCxnSpPr>
            <a:stCxn id="17" idx="0"/>
          </p:cNvCxnSpPr>
          <p:nvPr/>
        </p:nvCxnSpPr>
        <p:spPr>
          <a:xfrm flipV="1">
            <a:off x="7012719" y="1665490"/>
            <a:ext cx="565498" cy="167671"/>
          </a:xfrm>
          <a:prstGeom prst="straightConnector1">
            <a:avLst/>
          </a:prstGeom>
          <a:noFill/>
          <a:ln w="19050" cap="flat">
            <a:solidFill>
              <a:schemeClr val="tx2"/>
            </a:solidFill>
            <a:prstDash val="solid"/>
            <a:bevel/>
            <a:headEnd type="none"/>
            <a:tailEnd type="triangle"/>
          </a:ln>
          <a:effectLst/>
        </p:spPr>
        <p:style>
          <a:lnRef idx="0">
            <a:scrgbClr r="0" g="0" b="0"/>
          </a:lnRef>
          <a:fillRef idx="0">
            <a:scrgbClr r="0" g="0" b="0"/>
          </a:fillRef>
          <a:effectRef idx="0">
            <a:scrgbClr r="0" g="0" b="0"/>
          </a:effectRef>
          <a:fontRef idx="none"/>
        </p:style>
      </p:cxnSp>
      <p:cxnSp>
        <p:nvCxnSpPr>
          <p:cNvPr id="45" name="Straight Arrow Connector 44"/>
          <p:cNvCxnSpPr>
            <a:stCxn id="17" idx="0"/>
          </p:cNvCxnSpPr>
          <p:nvPr/>
        </p:nvCxnSpPr>
        <p:spPr>
          <a:xfrm>
            <a:off x="7012719" y="1833161"/>
            <a:ext cx="782069" cy="318096"/>
          </a:xfrm>
          <a:prstGeom prst="straightConnector1">
            <a:avLst/>
          </a:prstGeom>
          <a:noFill/>
          <a:ln w="19050" cap="flat">
            <a:solidFill>
              <a:schemeClr val="tx2"/>
            </a:solidFill>
            <a:prstDash val="solid"/>
            <a:bevel/>
            <a:headEnd type="none"/>
            <a:tailEnd type="triangle"/>
          </a:ln>
          <a:effectLst/>
        </p:spPr>
        <p:style>
          <a:lnRef idx="0">
            <a:scrgbClr r="0" g="0" b="0"/>
          </a:lnRef>
          <a:fillRef idx="0">
            <a:scrgbClr r="0" g="0" b="0"/>
          </a:fillRef>
          <a:effectRef idx="0">
            <a:scrgbClr r="0" g="0" b="0"/>
          </a:effectRef>
          <a:fontRef idx="none"/>
        </p:style>
      </p:cxnSp>
      <p:sp>
        <p:nvSpPr>
          <p:cNvPr id="32" name="TextBox 31"/>
          <p:cNvSpPr txBox="1"/>
          <p:nvPr/>
        </p:nvSpPr>
        <p:spPr>
          <a:xfrm>
            <a:off x="65280" y="3398358"/>
            <a:ext cx="4623678" cy="1015663"/>
          </a:xfrm>
          <a:prstGeom prst="rect">
            <a:avLst/>
          </a:prstGeom>
          <a:noFill/>
        </p:spPr>
        <p:txBody>
          <a:bodyPr wrap="square" rtlCol="0">
            <a:spAutoFit/>
          </a:bodyPr>
          <a:lstStyle/>
          <a:p>
            <a:pPr marL="285750" indent="-285750">
              <a:buFont typeface="Arial" panose="020B0604020202020204" pitchFamily="34" charset="0"/>
              <a:buChar char="•"/>
            </a:pPr>
            <a:r>
              <a:rPr lang="fi-FI" sz="2000" dirty="0" smtClean="0">
                <a:latin typeface="Times New Roman" panose="02020603050405020304" pitchFamily="18" charset="0"/>
                <a:cs typeface="Times New Roman" panose="02020603050405020304" pitchFamily="18" charset="0"/>
              </a:rPr>
              <a:t>Expected maximum tempearture with outer layer + inter layer heaters: </a:t>
            </a:r>
          </a:p>
          <a:p>
            <a:pPr algn="ctr"/>
            <a:r>
              <a:rPr lang="en-US" sz="2000" b="1" dirty="0" err="1" smtClean="0">
                <a:solidFill>
                  <a:srgbClr val="FF0000"/>
                </a:solidFill>
                <a:latin typeface="Times New Roman" panose="02020603050405020304" pitchFamily="18" charset="0"/>
                <a:cs typeface="Times New Roman" panose="02020603050405020304" pitchFamily="18" charset="0"/>
              </a:rPr>
              <a:t>T</a:t>
            </a:r>
            <a:r>
              <a:rPr lang="en-US" sz="2000" b="1" baseline="-25000" dirty="0" err="1" smtClean="0">
                <a:solidFill>
                  <a:srgbClr val="FF0000"/>
                </a:solidFill>
                <a:latin typeface="Times New Roman" panose="02020603050405020304" pitchFamily="18" charset="0"/>
                <a:cs typeface="Times New Roman" panose="02020603050405020304" pitchFamily="18" charset="0"/>
              </a:rPr>
              <a:t>max</a:t>
            </a:r>
            <a:r>
              <a:rPr lang="en-US" sz="2000" b="1" dirty="0" smtClean="0">
                <a:solidFill>
                  <a:srgbClr val="FF0000"/>
                </a:solidFill>
                <a:latin typeface="Times New Roman" panose="02020603050405020304" pitchFamily="18" charset="0"/>
                <a:cs typeface="Times New Roman" panose="02020603050405020304" pitchFamily="18" charset="0"/>
              </a:rPr>
              <a:t> = 240 ± 20 K</a:t>
            </a:r>
            <a:endParaRPr lang="en-US" sz="2000" b="1" dirty="0">
              <a:solidFill>
                <a:srgbClr val="FF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397854" y="5241448"/>
            <a:ext cx="819455" cy="369332"/>
          </a:xfrm>
          <a:prstGeom prst="rect">
            <a:avLst/>
          </a:prstGeom>
        </p:spPr>
        <p:txBody>
          <a:bodyPr wrap="none">
            <a:spAutoFit/>
          </a:bodyPr>
          <a:lstStyle/>
          <a:p>
            <a:r>
              <a:rPr lang="fi-FI" dirty="0" smtClean="0">
                <a:solidFill>
                  <a:srgbClr val="7030A0"/>
                </a:solidFill>
              </a:rPr>
              <a:t>IL+OL</a:t>
            </a:r>
            <a:endParaRPr lang="en-GB" dirty="0">
              <a:solidFill>
                <a:srgbClr val="7030A0"/>
              </a:solidFill>
            </a:endParaRPr>
          </a:p>
        </p:txBody>
      </p:sp>
      <p:sp>
        <p:nvSpPr>
          <p:cNvPr id="33" name="Rectangle 32"/>
          <p:cNvSpPr/>
          <p:nvPr/>
        </p:nvSpPr>
        <p:spPr>
          <a:xfrm>
            <a:off x="2549572" y="4835934"/>
            <a:ext cx="492443" cy="369332"/>
          </a:xfrm>
          <a:prstGeom prst="rect">
            <a:avLst/>
          </a:prstGeom>
        </p:spPr>
        <p:txBody>
          <a:bodyPr wrap="none">
            <a:spAutoFit/>
          </a:bodyPr>
          <a:lstStyle/>
          <a:p>
            <a:r>
              <a:rPr lang="fi-FI" dirty="0" smtClean="0">
                <a:solidFill>
                  <a:srgbClr val="FF0000"/>
                </a:solidFill>
              </a:rPr>
              <a:t>OL</a:t>
            </a:r>
            <a:endParaRPr lang="en-GB" dirty="0">
              <a:solidFill>
                <a:srgbClr val="FF0000"/>
              </a:solidFill>
            </a:endParaRPr>
          </a:p>
        </p:txBody>
      </p:sp>
      <p:sp>
        <p:nvSpPr>
          <p:cNvPr id="34" name="Rectangle 33"/>
          <p:cNvSpPr/>
          <p:nvPr/>
        </p:nvSpPr>
        <p:spPr>
          <a:xfrm>
            <a:off x="7894837" y="6382683"/>
            <a:ext cx="1069524" cy="369332"/>
          </a:xfrm>
          <a:prstGeom prst="rect">
            <a:avLst/>
          </a:prstGeom>
        </p:spPr>
        <p:txBody>
          <a:bodyPr wrap="none">
            <a:spAutoFit/>
          </a:bodyPr>
          <a:lstStyle/>
          <a:p>
            <a:r>
              <a:rPr lang="en-GB" dirty="0" smtClean="0">
                <a:solidFill>
                  <a:srgbClr val="00B050"/>
                </a:solidFill>
              </a:rPr>
              <a:t>[J. Rysti]</a:t>
            </a:r>
            <a:endParaRPr lang="en-GB" dirty="0">
              <a:solidFill>
                <a:srgbClr val="00B050"/>
              </a:solidFill>
            </a:endParaRPr>
          </a:p>
        </p:txBody>
      </p:sp>
    </p:spTree>
    <p:extLst>
      <p:ext uri="{BB962C8B-B14F-4D97-AF65-F5344CB8AC3E}">
        <p14:creationId xmlns:p14="http://schemas.microsoft.com/office/powerpoint/2010/main" val="977943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dirty="0" smtClean="0">
                <a:solidFill>
                  <a:srgbClr val="0C377B"/>
                </a:solidFill>
              </a:rPr>
              <a:t>Longitudinal </a:t>
            </a:r>
            <a:r>
              <a:rPr lang="en-GB" sz="3200" dirty="0">
                <a:solidFill>
                  <a:srgbClr val="0C377B"/>
                </a:solidFill>
              </a:rPr>
              <a:t>quench </a:t>
            </a:r>
            <a:r>
              <a:rPr lang="en-GB" sz="3200"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b="1" dirty="0" smtClean="0">
                <a:solidFill>
                  <a:srgbClr val="0C377B"/>
                </a:solidFill>
              </a:rPr>
              <a:t>Summary.</a:t>
            </a:r>
            <a:endParaRPr lang="en-GB" sz="3200" b="1"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43</a:t>
            </a:fld>
            <a:endParaRPr>
              <a:solidFill>
                <a:srgbClr val="0C377B"/>
              </a:solidFill>
            </a:endParaRPr>
          </a:p>
        </p:txBody>
      </p:sp>
    </p:spTree>
    <p:extLst>
      <p:ext uri="{BB962C8B-B14F-4D97-AF65-F5344CB8AC3E}">
        <p14:creationId xmlns:p14="http://schemas.microsoft.com/office/powerpoint/2010/main" val="80486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44</a:t>
            </a:fld>
            <a:endParaRPr lang="en-GB">
              <a:solidFill>
                <a:srgbClr val="0C377B"/>
              </a:solidFill>
            </a:endParaRPr>
          </a:p>
        </p:txBody>
      </p:sp>
      <p:sp>
        <p:nvSpPr>
          <p:cNvPr id="5" name="Shape 199"/>
          <p:cNvSpPr>
            <a:spLocks noGrp="1"/>
          </p:cNvSpPr>
          <p:nvPr>
            <p:ph idx="1"/>
          </p:nvPr>
        </p:nvSpPr>
        <p:spPr>
          <a:xfrm>
            <a:off x="216889" y="1137629"/>
            <a:ext cx="8710222" cy="5184576"/>
          </a:xfrm>
          <a:prstGeom prst="rect">
            <a:avLst/>
          </a:prstGeom>
        </p:spPr>
        <p:txBody>
          <a:bodyPr>
            <a:noAutofit/>
          </a:bodyPr>
          <a:lstStyle/>
          <a:p>
            <a:pPr lvl="0" algn="just">
              <a:lnSpc>
                <a:spcPct val="120000"/>
              </a:lnSpc>
              <a:buClr>
                <a:schemeClr val="tx1"/>
              </a:buClr>
            </a:pPr>
            <a:r>
              <a:rPr lang="en-US" sz="1600" dirty="0" smtClean="0"/>
              <a:t>The expected hot spot temperature for the current configuration of the 11 T is </a:t>
            </a:r>
            <a:r>
              <a:rPr lang="en-US" sz="1600" b="1" dirty="0" smtClean="0">
                <a:solidFill>
                  <a:srgbClr val="FF0000"/>
                </a:solidFill>
              </a:rPr>
              <a:t>320 K </a:t>
            </a:r>
            <a:r>
              <a:rPr lang="en-US" sz="1600" b="1" dirty="0" smtClean="0">
                <a:solidFill>
                  <a:srgbClr val="FF0000"/>
                </a:solidFill>
                <a:latin typeface="Mathcad UniMath" panose="02000503020000020003" pitchFamily="50" charset="0"/>
              </a:rPr>
              <a:t>± </a:t>
            </a:r>
            <a:r>
              <a:rPr lang="en-US" sz="1600" b="1" dirty="0">
                <a:solidFill>
                  <a:srgbClr val="FF0000"/>
                </a:solidFill>
              </a:rPr>
              <a:t>20 K</a:t>
            </a:r>
            <a:r>
              <a:rPr lang="en-US" sz="1600" dirty="0" smtClean="0"/>
              <a:t>.</a:t>
            </a:r>
          </a:p>
          <a:p>
            <a:pPr algn="just">
              <a:lnSpc>
                <a:spcPct val="120000"/>
              </a:lnSpc>
              <a:buClr>
                <a:schemeClr val="tx1"/>
              </a:buClr>
            </a:pPr>
            <a:r>
              <a:rPr lang="en-US" sz="1600" dirty="0"/>
              <a:t>The baseline configuration considers a reduction of the quench heater delay </a:t>
            </a:r>
            <a:r>
              <a:rPr lang="en-US" sz="1600" dirty="0" smtClean="0"/>
              <a:t>(impregnating the heaters with the coils, current baseline) </a:t>
            </a:r>
            <a:r>
              <a:rPr lang="en-US" sz="1600" dirty="0"/>
              <a:t>and the heater firing delay (through a hardware improvement) </a:t>
            </a:r>
            <a:r>
              <a:rPr lang="en-US" sz="1600" dirty="0">
                <a:sym typeface="Wingdings" panose="05000000000000000000" pitchFamily="2" charset="2"/>
              </a:rPr>
              <a:t> </a:t>
            </a:r>
            <a:r>
              <a:rPr lang="en-US" sz="1600" b="1" dirty="0" err="1">
                <a:solidFill>
                  <a:srgbClr val="FF0000"/>
                </a:solidFill>
                <a:sym typeface="Wingdings" panose="05000000000000000000" pitchFamily="2" charset="2"/>
              </a:rPr>
              <a:t>T</a:t>
            </a:r>
            <a:r>
              <a:rPr lang="en-US" sz="1600" b="1" baseline="-25000" dirty="0" err="1">
                <a:solidFill>
                  <a:srgbClr val="FF0000"/>
                </a:solidFill>
                <a:sym typeface="Wingdings" panose="05000000000000000000" pitchFamily="2" charset="2"/>
              </a:rPr>
              <a:t>max</a:t>
            </a:r>
            <a:r>
              <a:rPr lang="en-US" sz="1600" b="1" dirty="0">
                <a:solidFill>
                  <a:srgbClr val="FF0000"/>
                </a:solidFill>
                <a:sym typeface="Wingdings" panose="05000000000000000000" pitchFamily="2" charset="2"/>
              </a:rPr>
              <a:t> = 280 K</a:t>
            </a:r>
            <a:r>
              <a:rPr lang="en-US" sz="1600" b="1" dirty="0">
                <a:solidFill>
                  <a:srgbClr val="FF0000"/>
                </a:solidFill>
              </a:rPr>
              <a:t> </a:t>
            </a:r>
            <a:r>
              <a:rPr lang="en-US" sz="1600" b="1" dirty="0">
                <a:solidFill>
                  <a:srgbClr val="FF0000"/>
                </a:solidFill>
                <a:latin typeface="Mathcad UniMath" panose="02000503020000020003" pitchFamily="50" charset="0"/>
              </a:rPr>
              <a:t>± </a:t>
            </a:r>
            <a:r>
              <a:rPr lang="en-US" sz="1600" b="1" dirty="0">
                <a:solidFill>
                  <a:srgbClr val="FF0000"/>
                </a:solidFill>
              </a:rPr>
              <a:t>20 </a:t>
            </a:r>
            <a:r>
              <a:rPr lang="en-US" sz="1600" b="1" dirty="0" smtClean="0">
                <a:solidFill>
                  <a:srgbClr val="FF0000"/>
                </a:solidFill>
              </a:rPr>
              <a:t>K.</a:t>
            </a:r>
            <a:endParaRPr lang="en-US" sz="1600" b="1" dirty="0">
              <a:solidFill>
                <a:srgbClr val="FF0000"/>
              </a:solidFill>
            </a:endParaRPr>
          </a:p>
          <a:p>
            <a:pPr lvl="0" algn="just">
              <a:lnSpc>
                <a:spcPct val="120000"/>
              </a:lnSpc>
              <a:buClr>
                <a:schemeClr val="tx1"/>
              </a:buClr>
            </a:pPr>
            <a:r>
              <a:rPr lang="en-GB" sz="1600" b="1" dirty="0" smtClean="0">
                <a:solidFill>
                  <a:srgbClr val="FF0000"/>
                </a:solidFill>
              </a:rPr>
              <a:t>System redundancy:</a:t>
            </a:r>
          </a:p>
          <a:p>
            <a:pPr lvl="1" algn="just">
              <a:lnSpc>
                <a:spcPct val="120000"/>
              </a:lnSpc>
            </a:pPr>
            <a:r>
              <a:rPr lang="en-GB" sz="1600" dirty="0" smtClean="0"/>
              <a:t>The 11 T </a:t>
            </a:r>
            <a:r>
              <a:rPr lang="en-GB" sz="1600" dirty="0" err="1" smtClean="0"/>
              <a:t>cryo</a:t>
            </a:r>
            <a:r>
              <a:rPr lang="en-GB" sz="1600" dirty="0" smtClean="0"/>
              <a:t>-assembly can safely operate in case </a:t>
            </a:r>
            <a:r>
              <a:rPr lang="en-GB" sz="1600" b="1" dirty="0" smtClean="0">
                <a:solidFill>
                  <a:srgbClr val="FF0000"/>
                </a:solidFill>
              </a:rPr>
              <a:t>two quench heater circuits </a:t>
            </a:r>
            <a:r>
              <a:rPr lang="en-GB" sz="1600" dirty="0" smtClean="0"/>
              <a:t>are </a:t>
            </a:r>
            <a:r>
              <a:rPr lang="en-GB" sz="1600" b="1" dirty="0" smtClean="0">
                <a:solidFill>
                  <a:srgbClr val="FF0000"/>
                </a:solidFill>
              </a:rPr>
              <a:t>failing</a:t>
            </a:r>
            <a:r>
              <a:rPr lang="en-GB" sz="1600" dirty="0" smtClean="0"/>
              <a:t>: </a:t>
            </a:r>
            <a:r>
              <a:rPr lang="el-GR" sz="1600" dirty="0" smtClean="0">
                <a:latin typeface="Calibri" panose="020F0502020204030204" pitchFamily="34" charset="0"/>
              </a:rPr>
              <a:t>Δ</a:t>
            </a:r>
            <a:r>
              <a:rPr lang="en-GB" sz="1600" dirty="0" err="1" smtClean="0"/>
              <a:t>T</a:t>
            </a:r>
            <a:r>
              <a:rPr lang="en-GB" sz="1600" baseline="-25000" dirty="0" err="1" smtClean="0"/>
              <a:t>max</a:t>
            </a:r>
            <a:r>
              <a:rPr lang="en-GB" sz="1600" dirty="0" smtClean="0"/>
              <a:t>=</a:t>
            </a:r>
            <a:r>
              <a:rPr lang="en-GB" sz="1600" b="1" dirty="0" smtClean="0">
                <a:solidFill>
                  <a:srgbClr val="FF0000"/>
                </a:solidFill>
              </a:rPr>
              <a:t>20 K</a:t>
            </a:r>
            <a:r>
              <a:rPr lang="en-GB" sz="1600" dirty="0" smtClean="0"/>
              <a:t>, Peak voltage to ground = </a:t>
            </a:r>
            <a:r>
              <a:rPr lang="en-GB" sz="1600" b="1" dirty="0" smtClean="0">
                <a:solidFill>
                  <a:srgbClr val="FF0000"/>
                </a:solidFill>
              </a:rPr>
              <a:t>950 V</a:t>
            </a:r>
            <a:r>
              <a:rPr lang="en-GB" sz="1600" dirty="0" smtClean="0"/>
              <a:t> (including quench back effect).</a:t>
            </a:r>
          </a:p>
          <a:p>
            <a:pPr lvl="1" algn="just">
              <a:lnSpc>
                <a:spcPct val="120000"/>
              </a:lnSpc>
            </a:pPr>
            <a:r>
              <a:rPr lang="en-GB" sz="1600" dirty="0" smtClean="0"/>
              <a:t>In case four heater circuits are not operational, the computed hot spot temperature is 355 </a:t>
            </a:r>
            <a:r>
              <a:rPr lang="en-GB" sz="1600" dirty="0"/>
              <a:t>K, but the peak voltage to ground increases to 1.9 </a:t>
            </a:r>
            <a:r>
              <a:rPr lang="en-GB" sz="1600" dirty="0" smtClean="0"/>
              <a:t>kV if all the heater circuits belong to the same aperture.</a:t>
            </a:r>
            <a:endParaRPr lang="en-GB" sz="1600" dirty="0"/>
          </a:p>
          <a:p>
            <a:pPr lvl="1" algn="just">
              <a:lnSpc>
                <a:spcPct val="120000"/>
              </a:lnSpc>
            </a:pPr>
            <a:r>
              <a:rPr lang="en-US" sz="1600" dirty="0"/>
              <a:t>R&amp;D work on-going to reduce the hot spot temperature and improve the system </a:t>
            </a:r>
            <a:r>
              <a:rPr lang="en-US" sz="1600" dirty="0" smtClean="0"/>
              <a:t>redundancy introducing inter-layer heaters and/or CLIQ  (see additional slides).</a:t>
            </a:r>
            <a:endParaRPr lang="en-GB" sz="1600" dirty="0" smtClean="0"/>
          </a:p>
          <a:p>
            <a:pPr algn="just">
              <a:lnSpc>
                <a:spcPct val="120000"/>
              </a:lnSpc>
            </a:pPr>
            <a:r>
              <a:rPr lang="en-GB" sz="1600" b="1" dirty="0" smtClean="0">
                <a:solidFill>
                  <a:srgbClr val="FF0000"/>
                </a:solidFill>
              </a:rPr>
              <a:t>Variable detection thresholds and/or delays</a:t>
            </a:r>
            <a:r>
              <a:rPr lang="en-GB" sz="1600" dirty="0" smtClean="0"/>
              <a:t> as a function of the magnet current are needed in order cope with the </a:t>
            </a:r>
            <a:r>
              <a:rPr lang="en-US" sz="1600" dirty="0" smtClean="0"/>
              <a:t>voltage spikes at low field due to the flux jumps on the superconductor. </a:t>
            </a:r>
          </a:p>
          <a:p>
            <a:pPr lvl="1" algn="just">
              <a:lnSpc>
                <a:spcPct val="120000"/>
              </a:lnSpc>
              <a:buClr>
                <a:schemeClr val="tx1"/>
              </a:buClr>
            </a:pPr>
            <a:endParaRPr lang="en-US" sz="1600" dirty="0" smtClean="0"/>
          </a:p>
        </p:txBody>
      </p:sp>
    </p:spTree>
    <p:extLst>
      <p:ext uri="{BB962C8B-B14F-4D97-AF65-F5344CB8AC3E}">
        <p14:creationId xmlns:p14="http://schemas.microsoft.com/office/powerpoint/2010/main" val="336163793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45</a:t>
            </a:fld>
            <a:endParaRPr lang="en-GB">
              <a:solidFill>
                <a:srgbClr val="0C377B"/>
              </a:solidFill>
            </a:endParaRPr>
          </a:p>
        </p:txBody>
      </p:sp>
      <p:sp>
        <p:nvSpPr>
          <p:cNvPr id="5" name="Rectangle 4"/>
          <p:cNvSpPr/>
          <p:nvPr/>
        </p:nvSpPr>
        <p:spPr>
          <a:xfrm>
            <a:off x="179512" y="117693"/>
            <a:ext cx="8686800" cy="6740307"/>
          </a:xfrm>
          <a:prstGeom prst="rect">
            <a:avLst/>
          </a:prstGeom>
        </p:spPr>
        <p:txBody>
          <a:bodyPr wrap="square">
            <a:spAutoFit/>
          </a:bodyPr>
          <a:lstStyle/>
          <a:p>
            <a:r>
              <a:rPr lang="en-US" sz="1600" dirty="0" smtClean="0">
                <a:latin typeface="Times New Roman"/>
                <a:cs typeface="Times New Roman"/>
              </a:rPr>
              <a:t>References and previous studies</a:t>
            </a:r>
          </a:p>
          <a:p>
            <a:pPr marL="285750" indent="-285750">
              <a:buFont typeface="Arial" panose="020B0604020202020204" pitchFamily="34" charset="0"/>
              <a:buChar char="•"/>
            </a:pPr>
            <a:r>
              <a:rPr lang="en-US" sz="1600" dirty="0">
                <a:latin typeface="Times New Roman"/>
                <a:cs typeface="Times New Roman"/>
              </a:rPr>
              <a:t>A.V. Zlobin, et al., </a:t>
            </a:r>
            <a:r>
              <a:rPr lang="x-none" sz="1600" dirty="0">
                <a:latin typeface="Times New Roman"/>
                <a:cs typeface="Times New Roman"/>
              </a:rPr>
              <a:t>11 T Twin-Aperture Nb3Sn Dipole Development for LHC </a:t>
            </a:r>
            <a:r>
              <a:rPr lang="en-US" sz="1600" dirty="0">
                <a:latin typeface="Times New Roman"/>
                <a:cs typeface="Times New Roman"/>
              </a:rPr>
              <a:t>U</a:t>
            </a:r>
            <a:r>
              <a:rPr lang="x-none" sz="1600" dirty="0" smtClean="0">
                <a:latin typeface="Times New Roman"/>
                <a:cs typeface="Times New Roman"/>
              </a:rPr>
              <a:t>pgrades</a:t>
            </a:r>
            <a:endParaRPr lang="en-GB" sz="1600" dirty="0" smtClean="0">
              <a:latin typeface="Times New Roman"/>
              <a:cs typeface="Times New Roman"/>
            </a:endParaRPr>
          </a:p>
          <a:p>
            <a:pPr marL="285750" lvl="0" indent="-285750">
              <a:buFont typeface="Arial" panose="020B0604020202020204" pitchFamily="34" charset="0"/>
              <a:buChar char="•"/>
            </a:pPr>
            <a:r>
              <a:rPr lang="en-US" sz="1600" dirty="0">
                <a:latin typeface="Times New Roman"/>
                <a:cs typeface="Times New Roman"/>
              </a:rPr>
              <a:t>A.V. Zlobin et al., “Quench Protection Studies of 11T </a:t>
            </a:r>
            <a:r>
              <a:rPr lang="en-GB" sz="1600" dirty="0">
                <a:latin typeface="Times New Roman"/>
                <a:cs typeface="Times New Roman"/>
              </a:rPr>
              <a:t>Nb3Sn</a:t>
            </a:r>
            <a:r>
              <a:rPr lang="en-US" sz="1600" dirty="0">
                <a:latin typeface="Times New Roman"/>
                <a:cs typeface="Times New Roman"/>
              </a:rPr>
              <a:t> Dipole Coils”, IPAC’2014, Dresden, June 2014.</a:t>
            </a:r>
            <a:endParaRPr lang="en-GB" sz="1600" dirty="0">
              <a:latin typeface="Times New Roman"/>
              <a:cs typeface="Times New Roman"/>
            </a:endParaRPr>
          </a:p>
          <a:p>
            <a:pPr marL="285750" lvl="0" indent="-285750">
              <a:buFont typeface="Arial" panose="020B0604020202020204" pitchFamily="34" charset="0"/>
              <a:buChar char="•"/>
            </a:pPr>
            <a:r>
              <a:rPr lang="en-US" sz="1600" dirty="0">
                <a:latin typeface="Times New Roman"/>
                <a:cs typeface="Times New Roman"/>
              </a:rPr>
              <a:t>A.V. Zlobin, I. </a:t>
            </a:r>
            <a:r>
              <a:rPr lang="en-US" sz="1600" dirty="0" err="1">
                <a:latin typeface="Times New Roman"/>
                <a:cs typeface="Times New Roman"/>
              </a:rPr>
              <a:t>Novitski</a:t>
            </a:r>
            <a:r>
              <a:rPr lang="en-US" sz="1600" dirty="0">
                <a:latin typeface="Times New Roman"/>
                <a:cs typeface="Times New Roman"/>
              </a:rPr>
              <a:t>, R. Yamada, “Quench Protection Analysis of a Single-Aperture 11T Nb3Sn Demonstrator Dipole for LHC Upgrades”, Proc. of IPAC’2012, New Orleans, Louisiana, USA, p.3599.</a:t>
            </a:r>
            <a:endParaRPr lang="en-GB" sz="1600" dirty="0">
              <a:latin typeface="Times New Roman"/>
              <a:cs typeface="Times New Roman"/>
            </a:endParaRPr>
          </a:p>
          <a:p>
            <a:pPr marL="285750" lvl="0" indent="-285750">
              <a:buFont typeface="Arial" panose="020B0604020202020204" pitchFamily="34" charset="0"/>
              <a:buChar char="•"/>
            </a:pPr>
            <a:r>
              <a:rPr lang="en-US" sz="1600" dirty="0">
                <a:latin typeface="Times New Roman"/>
                <a:cs typeface="Times New Roman"/>
              </a:rPr>
              <a:t>G. Chlachidze, et al., “Experimental results and analysis from 11T Nb3Sn DS dipole”, FERMILAB-CONF-13-084-TD, and WAMSDO’2013 at CERN, January 2013, CERN-2013-006.</a:t>
            </a:r>
            <a:endParaRPr lang="en-GB" sz="1600" dirty="0">
              <a:latin typeface="Times New Roman"/>
              <a:cs typeface="Times New Roman"/>
            </a:endParaRPr>
          </a:p>
          <a:p>
            <a:pPr marL="285750" lvl="0" indent="-285750">
              <a:buFont typeface="Arial" panose="020B0604020202020204" pitchFamily="34" charset="0"/>
              <a:buChar char="•"/>
            </a:pPr>
            <a:r>
              <a:rPr lang="en-US" sz="1600" dirty="0">
                <a:latin typeface="Times New Roman"/>
                <a:cs typeface="Times New Roman"/>
              </a:rPr>
              <a:t>G. Chlachidze et al., “Quench protection study of a single-aperture 11T Nb3Sn demonstrator dipole for LHC upgrades”, IEEE Trans. on Appl. </a:t>
            </a:r>
            <a:r>
              <a:rPr lang="en-US" sz="1600" dirty="0" err="1">
                <a:latin typeface="Times New Roman"/>
                <a:cs typeface="Times New Roman"/>
              </a:rPr>
              <a:t>Supercond</a:t>
            </a:r>
            <a:r>
              <a:rPr lang="en-US" sz="1600" dirty="0">
                <a:latin typeface="Times New Roman"/>
                <a:cs typeface="Times New Roman"/>
              </a:rPr>
              <a:t>., Vol. 23, Issue 3, June 2013, p. 4001205</a:t>
            </a:r>
            <a:r>
              <a:rPr lang="en-US" sz="1600" dirty="0" smtClean="0">
                <a:latin typeface="Times New Roman"/>
                <a:cs typeface="Times New Roman"/>
              </a:rPr>
              <a:t>.</a:t>
            </a:r>
            <a:endParaRPr lang="en-GB" sz="1600" dirty="0">
              <a:latin typeface="Times New Roman"/>
              <a:cs typeface="Times New Roman"/>
            </a:endParaRPr>
          </a:p>
          <a:p>
            <a:pPr marL="285750" indent="-285750">
              <a:buFont typeface="Arial" panose="020B0604020202020204" pitchFamily="34" charset="0"/>
              <a:buChar char="•"/>
            </a:pPr>
            <a:r>
              <a:rPr lang="en-US" sz="1600" dirty="0" smtClean="0">
                <a:latin typeface="Times New Roman"/>
                <a:cs typeface="Times New Roman"/>
              </a:rPr>
              <a:t>S</a:t>
            </a:r>
            <a:r>
              <a:rPr lang="en-US" sz="1600" dirty="0">
                <a:latin typeface="Times New Roman"/>
                <a:cs typeface="Times New Roman"/>
              </a:rPr>
              <a:t>. Izquierdo Bermudez, et al., Quench modeling in high-field Nb</a:t>
            </a:r>
            <a:r>
              <a:rPr lang="en-US" sz="1600" baseline="-25000" dirty="0">
                <a:latin typeface="Times New Roman"/>
                <a:cs typeface="Times New Roman"/>
              </a:rPr>
              <a:t>3</a:t>
            </a:r>
            <a:r>
              <a:rPr lang="en-US" sz="1600" dirty="0">
                <a:latin typeface="Times New Roman"/>
                <a:cs typeface="Times New Roman"/>
              </a:rPr>
              <a:t>Sn accelerator magnets, in Proc. 25th ICEC 25 ICMC 2014</a:t>
            </a:r>
          </a:p>
          <a:p>
            <a:pPr marL="285750" indent="-285750">
              <a:buFont typeface="Arial" panose="020B0604020202020204" pitchFamily="34" charset="0"/>
              <a:buChar char="•"/>
            </a:pPr>
            <a:r>
              <a:rPr lang="en-US" sz="1600" dirty="0">
                <a:latin typeface="Times New Roman"/>
                <a:cs typeface="Times New Roman"/>
              </a:rPr>
              <a:t>G. Willering et al., </a:t>
            </a:r>
            <a:r>
              <a:rPr lang="en-GB" sz="1600" dirty="0">
                <a:latin typeface="Times New Roman"/>
                <a:cs typeface="Times New Roman"/>
              </a:rPr>
              <a:t>Cold powering tests of 11T Nb3Sn dipole models for LHC upgrades at CERN </a:t>
            </a:r>
          </a:p>
          <a:p>
            <a:pPr marL="285750" indent="-285750">
              <a:buFont typeface="Arial" panose="020B0604020202020204" pitchFamily="34" charset="0"/>
              <a:buChar char="•"/>
            </a:pPr>
            <a:r>
              <a:rPr lang="en-US" sz="1600" dirty="0" smtClean="0">
                <a:latin typeface="Times New Roman"/>
                <a:cs typeface="Times New Roman"/>
              </a:rPr>
              <a:t>S</a:t>
            </a:r>
            <a:r>
              <a:rPr lang="en-US" sz="1600" dirty="0">
                <a:latin typeface="Times New Roman"/>
                <a:cs typeface="Times New Roman"/>
              </a:rPr>
              <a:t>. Izquierdo Bermudez, et al., Quench Protection Studies of the 11 T Nb</a:t>
            </a:r>
            <a:r>
              <a:rPr lang="en-US" sz="1600" baseline="-25000" dirty="0">
                <a:latin typeface="Times New Roman"/>
                <a:cs typeface="Times New Roman"/>
              </a:rPr>
              <a:t>3</a:t>
            </a:r>
            <a:r>
              <a:rPr lang="en-US" sz="1600" dirty="0">
                <a:latin typeface="Times New Roman"/>
                <a:cs typeface="Times New Roman"/>
              </a:rPr>
              <a:t>Sn Dipole for the LHC Upgrade, Submitted for </a:t>
            </a:r>
            <a:r>
              <a:rPr lang="en-US" sz="1600" dirty="0" smtClean="0">
                <a:latin typeface="Times New Roman"/>
                <a:cs typeface="Times New Roman"/>
              </a:rPr>
              <a:t>publication</a:t>
            </a:r>
          </a:p>
          <a:p>
            <a:pPr marL="285750" indent="-285750">
              <a:buFont typeface="Arial" panose="020B0604020202020204" pitchFamily="34" charset="0"/>
              <a:buChar char="•"/>
            </a:pPr>
            <a:r>
              <a:rPr lang="en-US" sz="1600" dirty="0">
                <a:latin typeface="Times New Roman"/>
                <a:cs typeface="Times New Roman"/>
              </a:rPr>
              <a:t>J. Fleiter, et al., Quench Propagation in Nb</a:t>
            </a:r>
            <a:r>
              <a:rPr lang="en-US" sz="1600" baseline="-25000" dirty="0">
                <a:latin typeface="Times New Roman"/>
                <a:cs typeface="Times New Roman"/>
              </a:rPr>
              <a:t>3</a:t>
            </a:r>
            <a:r>
              <a:rPr lang="en-US" sz="1600" dirty="0">
                <a:latin typeface="Times New Roman"/>
                <a:cs typeface="Times New Roman"/>
              </a:rPr>
              <a:t>Sn Rutherford Cables for the Hi-</a:t>
            </a:r>
            <a:r>
              <a:rPr lang="en-US" sz="1600" dirty="0" err="1">
                <a:latin typeface="Times New Roman"/>
                <a:cs typeface="Times New Roman"/>
              </a:rPr>
              <a:t>Lumi</a:t>
            </a:r>
            <a:r>
              <a:rPr lang="en-US" sz="1600" dirty="0">
                <a:latin typeface="Times New Roman"/>
                <a:cs typeface="Times New Roman"/>
              </a:rPr>
              <a:t> Quadrupole Magnets. </a:t>
            </a:r>
            <a:r>
              <a:rPr lang="en-US" sz="1600" dirty="0" smtClean="0">
                <a:latin typeface="Times New Roman"/>
                <a:cs typeface="Times New Roman"/>
              </a:rPr>
              <a:t>IEEE </a:t>
            </a:r>
            <a:r>
              <a:rPr lang="en-US" sz="1600" dirty="0">
                <a:latin typeface="Times New Roman"/>
                <a:cs typeface="Times New Roman"/>
              </a:rPr>
              <a:t>Trans. Appl. </a:t>
            </a:r>
            <a:r>
              <a:rPr lang="en-US" sz="1600" dirty="0" smtClean="0">
                <a:latin typeface="Times New Roman"/>
                <a:cs typeface="Times New Roman"/>
              </a:rPr>
              <a:t>Superconductivity</a:t>
            </a:r>
          </a:p>
          <a:p>
            <a:pPr marL="285750" indent="-285750">
              <a:buFont typeface="Arial" panose="020B0604020202020204" pitchFamily="34" charset="0"/>
              <a:buChar char="•"/>
            </a:pPr>
            <a:r>
              <a:rPr lang="en-US" sz="1600" dirty="0" smtClean="0">
                <a:latin typeface="Times New Roman"/>
                <a:cs typeface="Times New Roman"/>
              </a:rPr>
              <a:t>G. Willering. </a:t>
            </a:r>
            <a:r>
              <a:rPr lang="en-GB" sz="1600" dirty="0">
                <a:latin typeface="Times New Roman"/>
                <a:cs typeface="Times New Roman"/>
                <a:hlinkClick r:id="rId2"/>
              </a:rPr>
              <a:t>https://edms.cern.ch/document/1578493/1</a:t>
            </a:r>
            <a:r>
              <a:rPr lang="en-GB" sz="1600" dirty="0">
                <a:latin typeface="Times New Roman"/>
                <a:cs typeface="Times New Roman"/>
              </a:rPr>
              <a:t> </a:t>
            </a:r>
            <a:endParaRPr lang="en-US" sz="1600" dirty="0">
              <a:latin typeface="Times New Roman"/>
              <a:cs typeface="Times New Roman"/>
            </a:endParaRPr>
          </a:p>
          <a:p>
            <a:pPr marL="285750" indent="-285750">
              <a:buFont typeface="Arial" panose="020B0604020202020204" pitchFamily="34" charset="0"/>
              <a:buChar char="•"/>
            </a:pPr>
            <a:r>
              <a:rPr lang="en-US" sz="1600" dirty="0" smtClean="0">
                <a:latin typeface="Times New Roman"/>
                <a:cs typeface="Times New Roman"/>
              </a:rPr>
              <a:t>S</a:t>
            </a:r>
            <a:r>
              <a:rPr lang="en-US" sz="1600" dirty="0">
                <a:latin typeface="Times New Roman"/>
                <a:cs typeface="Times New Roman"/>
              </a:rPr>
              <a:t>. Izquierdo Bermudez, et al., </a:t>
            </a:r>
            <a:r>
              <a:rPr lang="en-GB" sz="1600" dirty="0" smtClean="0">
                <a:latin typeface="Times New Roman"/>
                <a:cs typeface="Times New Roman"/>
              </a:rPr>
              <a:t>5th </a:t>
            </a:r>
            <a:r>
              <a:rPr lang="en-GB" sz="1600" dirty="0">
                <a:latin typeface="Times New Roman"/>
                <a:cs typeface="Times New Roman"/>
              </a:rPr>
              <a:t>Joint </a:t>
            </a:r>
            <a:r>
              <a:rPr lang="en-GB" sz="1600" dirty="0" err="1">
                <a:latin typeface="Times New Roman"/>
                <a:cs typeface="Times New Roman"/>
              </a:rPr>
              <a:t>HiLumi</a:t>
            </a:r>
            <a:r>
              <a:rPr lang="en-GB" sz="1600" dirty="0">
                <a:latin typeface="Times New Roman"/>
                <a:cs typeface="Times New Roman"/>
              </a:rPr>
              <a:t> LHC-LARP Annual Meeting 2015 (CERN, 26-30 October 2015)</a:t>
            </a:r>
            <a:r>
              <a:rPr lang="es-ES_tradnl" sz="1600" dirty="0">
                <a:latin typeface="Times New Roman"/>
                <a:cs typeface="Times New Roman"/>
              </a:rPr>
              <a:t> </a:t>
            </a:r>
            <a:r>
              <a:rPr lang="es-ES_tradnl" sz="1600" dirty="0">
                <a:latin typeface="Times New Roman"/>
                <a:cs typeface="Times New Roman"/>
                <a:hlinkClick r:id="rId3"/>
              </a:rPr>
              <a:t>https://indico.cern.ch/event/400665/overview</a:t>
            </a:r>
            <a:endParaRPr lang="es-ES_tradnl" sz="1600" dirty="0">
              <a:latin typeface="Times New Roman"/>
              <a:cs typeface="Times New Roman"/>
            </a:endParaRPr>
          </a:p>
          <a:p>
            <a:pPr marL="285750" indent="-285750">
              <a:buFont typeface="Arial" panose="020B0604020202020204" pitchFamily="34" charset="0"/>
              <a:buChar char="•"/>
            </a:pPr>
            <a:r>
              <a:rPr lang="en-GB" sz="1600" dirty="0" smtClean="0">
                <a:latin typeface="Times New Roman"/>
                <a:cs typeface="Times New Roman"/>
                <a:hlinkClick r:id="rId4"/>
              </a:rPr>
              <a:t>http</a:t>
            </a:r>
            <a:r>
              <a:rPr lang="en-GB" sz="1600" dirty="0">
                <a:latin typeface="Times New Roman"/>
                <a:cs typeface="Times New Roman"/>
                <a:hlinkClick r:id="rId4"/>
              </a:rPr>
              <a:t>://indico.cern.ch/event/365072/</a:t>
            </a:r>
            <a:r>
              <a:rPr lang="en-GB" sz="1600" dirty="0">
                <a:latin typeface="Times New Roman"/>
                <a:cs typeface="Times New Roman"/>
              </a:rPr>
              <a:t> </a:t>
            </a:r>
          </a:p>
          <a:p>
            <a:pPr marL="285750" indent="-285750">
              <a:buFont typeface="Arial" panose="020B0604020202020204" pitchFamily="34" charset="0"/>
              <a:buChar char="•"/>
            </a:pPr>
            <a:r>
              <a:rPr lang="en-GB" sz="1600" dirty="0" smtClean="0">
                <a:latin typeface="Times New Roman"/>
                <a:cs typeface="Times New Roman"/>
                <a:hlinkClick r:id="rId5"/>
              </a:rPr>
              <a:t>http</a:t>
            </a:r>
            <a:r>
              <a:rPr lang="en-GB" sz="1600" dirty="0">
                <a:latin typeface="Times New Roman"/>
                <a:cs typeface="Times New Roman"/>
                <a:hlinkClick r:id="rId5"/>
              </a:rPr>
              <a:t>://indico.cern.ch/event/407058/</a:t>
            </a:r>
            <a:r>
              <a:rPr lang="en-GB" sz="1600" dirty="0">
                <a:latin typeface="Times New Roman"/>
                <a:cs typeface="Times New Roman"/>
              </a:rPr>
              <a:t> </a:t>
            </a:r>
          </a:p>
          <a:p>
            <a:pPr marL="285750" indent="-285750">
              <a:buFont typeface="Arial" panose="020B0604020202020204" pitchFamily="34" charset="0"/>
              <a:buChar char="•"/>
            </a:pPr>
            <a:r>
              <a:rPr lang="en-US" sz="1600" dirty="0" smtClean="0">
                <a:latin typeface="Times New Roman"/>
                <a:cs typeface="Times New Roman"/>
                <a:hlinkClick r:id="rId6"/>
              </a:rPr>
              <a:t>https</a:t>
            </a:r>
            <a:r>
              <a:rPr lang="en-US" sz="1600" dirty="0">
                <a:latin typeface="Times New Roman"/>
                <a:cs typeface="Times New Roman"/>
                <a:hlinkClick r:id="rId6"/>
              </a:rPr>
              <a:t>://indico.cern.ch/event/434223</a:t>
            </a:r>
            <a:r>
              <a:rPr lang="en-US" sz="1600" dirty="0" smtClean="0">
                <a:latin typeface="Times New Roman"/>
                <a:cs typeface="Times New Roman"/>
                <a:hlinkClick r:id="rId6"/>
              </a:rPr>
              <a:t>/</a:t>
            </a:r>
            <a:r>
              <a:rPr lang="en-US" sz="1600" dirty="0" smtClean="0">
                <a:latin typeface="Times New Roman"/>
                <a:cs typeface="Times New Roman"/>
              </a:rPr>
              <a:t> </a:t>
            </a:r>
            <a:endParaRPr lang="en-US" sz="1600" dirty="0">
              <a:latin typeface="Times New Roman"/>
              <a:cs typeface="Times New Roman"/>
            </a:endParaRPr>
          </a:p>
          <a:p>
            <a:pPr marL="285750" indent="-285750">
              <a:buFont typeface="Arial" panose="020B0604020202020204" pitchFamily="34" charset="0"/>
              <a:buChar char="•"/>
            </a:pPr>
            <a:endParaRPr lang="en-GB" sz="1600" dirty="0">
              <a:solidFill>
                <a:srgbClr val="0000FF"/>
              </a:solidFill>
            </a:endParaRPr>
          </a:p>
          <a:p>
            <a:pPr marL="285750" indent="-285750">
              <a:buFont typeface="Arial" panose="020B0604020202020204" pitchFamily="34" charset="0"/>
              <a:buChar char="•"/>
            </a:pPr>
            <a:endParaRPr lang="en-US" sz="1600" dirty="0">
              <a:latin typeface="Times New Roman"/>
              <a:cs typeface="Times New Roman"/>
            </a:endParaRPr>
          </a:p>
        </p:txBody>
      </p:sp>
    </p:spTree>
    <p:extLst>
      <p:ext uri="{BB962C8B-B14F-4D97-AF65-F5344CB8AC3E}">
        <p14:creationId xmlns:p14="http://schemas.microsoft.com/office/powerpoint/2010/main" val="4045508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slides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151875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Modelling strategy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47</a:t>
            </a:fld>
            <a:endParaRPr lang="en-GB">
              <a:solidFill>
                <a:srgbClr val="0C377B"/>
              </a:solidFill>
            </a:endParaRPr>
          </a:p>
        </p:txBody>
      </p:sp>
      <p:sp>
        <p:nvSpPr>
          <p:cNvPr id="6" name="Content Placeholder 5"/>
          <p:cNvSpPr>
            <a:spLocks noGrp="1"/>
          </p:cNvSpPr>
          <p:nvPr>
            <p:ph idx="1"/>
          </p:nvPr>
        </p:nvSpPr>
        <p:spPr>
          <a:xfrm>
            <a:off x="179512" y="980728"/>
            <a:ext cx="8964488" cy="4464496"/>
          </a:xfrm>
        </p:spPr>
        <p:txBody>
          <a:bodyPr>
            <a:normAutofit fontScale="62500" lnSpcReduction="20000"/>
          </a:bodyPr>
          <a:lstStyle/>
          <a:p>
            <a:pPr marL="36576" indent="0" algn="ctr">
              <a:buNone/>
            </a:pPr>
            <a:r>
              <a:rPr lang="en-GB" sz="3200" b="1" dirty="0" smtClean="0"/>
              <a:t>Break </a:t>
            </a:r>
            <a:r>
              <a:rPr lang="en-GB" sz="3200" b="1" dirty="0"/>
              <a:t>the complex problem in simpler building blocks that are solved separately and then </a:t>
            </a:r>
            <a:r>
              <a:rPr lang="en-GB" sz="3200" b="1" dirty="0" smtClean="0"/>
              <a:t>joined </a:t>
            </a:r>
            <a:r>
              <a:rPr lang="en-GB" sz="3200" b="1" dirty="0"/>
              <a:t>into a consistent </a:t>
            </a:r>
            <a:r>
              <a:rPr lang="en-GB" sz="3200" b="1" dirty="0" smtClean="0"/>
              <a:t>solution.</a:t>
            </a:r>
          </a:p>
          <a:p>
            <a:pPr marL="36576" indent="0">
              <a:buNone/>
            </a:pPr>
            <a:r>
              <a:rPr lang="en-GB" b="1" dirty="0" smtClean="0"/>
              <a:t> </a:t>
            </a:r>
          </a:p>
          <a:p>
            <a:pPr marL="36576" indent="0">
              <a:buNone/>
            </a:pPr>
            <a:r>
              <a:rPr lang="en-GB" dirty="0" smtClean="0"/>
              <a:t>The “key” ingredients are:</a:t>
            </a:r>
          </a:p>
          <a:p>
            <a:pPr>
              <a:buClr>
                <a:schemeClr val="tx2"/>
              </a:buClr>
            </a:pPr>
            <a:r>
              <a:rPr lang="en-GB" b="1" dirty="0">
                <a:solidFill>
                  <a:srgbClr val="FF0000"/>
                </a:solidFill>
              </a:rPr>
              <a:t>Longitudinal quench propagation</a:t>
            </a:r>
          </a:p>
          <a:p>
            <a:pPr lvl="1">
              <a:buClr>
                <a:schemeClr val="tx2"/>
              </a:buClr>
            </a:pPr>
            <a:r>
              <a:rPr lang="en-GB" dirty="0">
                <a:solidFill>
                  <a:schemeClr val="tx2"/>
                </a:solidFill>
              </a:rPr>
              <a:t>Important because it determines the time needed to detect a normal zone</a:t>
            </a:r>
          </a:p>
          <a:p>
            <a:pPr lvl="1">
              <a:buClr>
                <a:schemeClr val="tx2"/>
              </a:buClr>
            </a:pPr>
            <a:r>
              <a:rPr lang="en-GB" dirty="0">
                <a:solidFill>
                  <a:schemeClr val="tx2"/>
                </a:solidFill>
              </a:rPr>
              <a:t>Needs an accurate modelling. </a:t>
            </a:r>
            <a:r>
              <a:rPr lang="en-GB" dirty="0"/>
              <a:t>Heat equation is solved implicitly in space (finite elements) and time (multi-step finite differences) using an adaptive mesh algorithm to cope with the large disparity of length scales.</a:t>
            </a:r>
            <a:endParaRPr lang="en-GB" dirty="0">
              <a:solidFill>
                <a:schemeClr val="tx2"/>
              </a:solidFill>
            </a:endParaRPr>
          </a:p>
          <a:p>
            <a:pPr>
              <a:buClr>
                <a:schemeClr val="tx2"/>
              </a:buClr>
            </a:pPr>
            <a:r>
              <a:rPr lang="en-GB" b="1" dirty="0">
                <a:solidFill>
                  <a:srgbClr val="FF0000"/>
                </a:solidFill>
              </a:rPr>
              <a:t>Heat transfer from heater to coil</a:t>
            </a:r>
          </a:p>
          <a:p>
            <a:pPr lvl="1">
              <a:buClr>
                <a:schemeClr val="tx2"/>
              </a:buClr>
            </a:pPr>
            <a:r>
              <a:rPr lang="en-US" dirty="0">
                <a:solidFill>
                  <a:schemeClr val="tx2"/>
                </a:solidFill>
              </a:rPr>
              <a:t>Important because it defines the time needed to induce a distributed quench</a:t>
            </a:r>
            <a:endParaRPr lang="en-GB" dirty="0">
              <a:solidFill>
                <a:schemeClr val="tx2"/>
              </a:solidFill>
            </a:endParaRPr>
          </a:p>
          <a:p>
            <a:pPr lvl="1">
              <a:buClr>
                <a:schemeClr val="tx2"/>
              </a:buClr>
            </a:pPr>
            <a:r>
              <a:rPr lang="en-GB" sz="2500" dirty="0">
                <a:solidFill>
                  <a:schemeClr val="tx2"/>
                </a:solidFill>
              </a:rPr>
              <a:t>Solved separately using a 2D </a:t>
            </a:r>
            <a:r>
              <a:rPr lang="en-GB" sz="2500" dirty="0" smtClean="0">
                <a:solidFill>
                  <a:schemeClr val="tx2"/>
                </a:solidFill>
              </a:rPr>
              <a:t>FE COMSOL </a:t>
            </a:r>
            <a:r>
              <a:rPr lang="en-GB" sz="2500" dirty="0">
                <a:solidFill>
                  <a:schemeClr val="tx2"/>
                </a:solidFill>
              </a:rPr>
              <a:t>model and joined to the global solution.</a:t>
            </a:r>
          </a:p>
          <a:p>
            <a:pPr>
              <a:buClr>
                <a:schemeClr val="tx2"/>
              </a:buClr>
            </a:pPr>
            <a:r>
              <a:rPr lang="en-GB" b="1" dirty="0">
                <a:solidFill>
                  <a:srgbClr val="FF0000"/>
                </a:solidFill>
              </a:rPr>
              <a:t>Heat </a:t>
            </a:r>
            <a:r>
              <a:rPr lang="en-GB" b="1" dirty="0" smtClean="0">
                <a:solidFill>
                  <a:srgbClr val="FF0000"/>
                </a:solidFill>
              </a:rPr>
              <a:t>propagation </a:t>
            </a:r>
            <a:r>
              <a:rPr lang="en-GB" b="1" dirty="0">
                <a:solidFill>
                  <a:srgbClr val="FF0000"/>
                </a:solidFill>
              </a:rPr>
              <a:t>within the coil</a:t>
            </a:r>
          </a:p>
          <a:p>
            <a:pPr lvl="1">
              <a:buClr>
                <a:schemeClr val="tx2"/>
              </a:buClr>
            </a:pPr>
            <a:r>
              <a:rPr lang="en-GB" dirty="0">
                <a:solidFill>
                  <a:schemeClr val="tx2"/>
                </a:solidFill>
              </a:rPr>
              <a:t>Important because it determines the time needed to quench the whole magnet cross section</a:t>
            </a:r>
          </a:p>
          <a:p>
            <a:pPr lvl="1">
              <a:buClr>
                <a:schemeClr val="tx2"/>
              </a:buClr>
            </a:pPr>
            <a:r>
              <a:rPr lang="en-GB" dirty="0">
                <a:solidFill>
                  <a:schemeClr val="tx2"/>
                </a:solidFill>
              </a:rPr>
              <a:t>Longitudinal conductor model coupled explicitly with a 2</a:t>
            </a:r>
            <a:r>
              <a:rPr lang="en-GB" baseline="30000" dirty="0">
                <a:solidFill>
                  <a:schemeClr val="tx2"/>
                </a:solidFill>
              </a:rPr>
              <a:t>nd</a:t>
            </a:r>
            <a:r>
              <a:rPr lang="en-GB" dirty="0">
                <a:solidFill>
                  <a:schemeClr val="tx2"/>
                </a:solidFill>
              </a:rPr>
              <a:t> order thermal network.</a:t>
            </a:r>
          </a:p>
          <a:p>
            <a:pPr marL="36576" indent="0">
              <a:buNone/>
            </a:pPr>
            <a:endParaRPr lang="en-GB" dirty="0" smtClean="0"/>
          </a:p>
          <a:p>
            <a:pPr marL="36576" indent="0">
              <a:buNone/>
            </a:pPr>
            <a:endParaRPr lang="en-GB" b="1" dirty="0" smtClean="0"/>
          </a:p>
          <a:p>
            <a:pPr marL="36576" indent="0">
              <a:buNone/>
            </a:pPr>
            <a:endParaRPr lang="en-GB" dirty="0"/>
          </a:p>
        </p:txBody>
      </p:sp>
      <p:sp>
        <p:nvSpPr>
          <p:cNvPr id="8" name="Rectangle 7"/>
          <p:cNvSpPr/>
          <p:nvPr/>
        </p:nvSpPr>
        <p:spPr>
          <a:xfrm>
            <a:off x="871210" y="4986744"/>
            <a:ext cx="8083240" cy="1369606"/>
          </a:xfrm>
          <a:prstGeom prst="rect">
            <a:avLst/>
          </a:prstGeom>
          <a:solidFill>
            <a:schemeClr val="bg1"/>
          </a:solidFill>
        </p:spPr>
        <p:txBody>
          <a:bodyPr wrap="square">
            <a:spAutoFit/>
          </a:bodyPr>
          <a:lstStyle/>
          <a:p>
            <a:pPr marL="36576" indent="0">
              <a:buClr>
                <a:schemeClr val="tx2"/>
              </a:buClr>
              <a:buNone/>
            </a:pPr>
            <a:r>
              <a:rPr lang="en-GB" sz="1900" dirty="0">
                <a:latin typeface="Times New Roman" panose="02020603050405020304" pitchFamily="18" charset="0"/>
                <a:cs typeface="Times New Roman" panose="02020603050405020304" pitchFamily="18" charset="0"/>
              </a:rPr>
              <a:t>What is </a:t>
            </a:r>
            <a:r>
              <a:rPr lang="en-GB" sz="1900" b="1" dirty="0">
                <a:solidFill>
                  <a:srgbClr val="FF0000"/>
                </a:solidFill>
                <a:latin typeface="Times New Roman" panose="02020603050405020304" pitchFamily="18" charset="0"/>
                <a:cs typeface="Times New Roman" panose="02020603050405020304" pitchFamily="18" charset="0"/>
              </a:rPr>
              <a:t>not</a:t>
            </a:r>
            <a:r>
              <a:rPr lang="en-GB" sz="1900" dirty="0">
                <a:latin typeface="Times New Roman" panose="02020603050405020304" pitchFamily="18" charset="0"/>
                <a:cs typeface="Times New Roman" panose="02020603050405020304" pitchFamily="18" charset="0"/>
              </a:rPr>
              <a:t> </a:t>
            </a:r>
            <a:r>
              <a:rPr lang="en-GB" sz="1900" dirty="0" smtClean="0">
                <a:latin typeface="Times New Roman" panose="02020603050405020304" pitchFamily="18" charset="0"/>
                <a:cs typeface="Times New Roman" panose="02020603050405020304" pitchFamily="18" charset="0"/>
              </a:rPr>
              <a:t>(yet) </a:t>
            </a:r>
            <a:r>
              <a:rPr lang="en-GB" sz="1900" b="1" dirty="0" smtClean="0">
                <a:solidFill>
                  <a:srgbClr val="FF0000"/>
                </a:solidFill>
                <a:latin typeface="Times New Roman" panose="02020603050405020304" pitchFamily="18" charset="0"/>
                <a:cs typeface="Times New Roman" panose="02020603050405020304" pitchFamily="18" charset="0"/>
              </a:rPr>
              <a:t>included</a:t>
            </a:r>
            <a:r>
              <a:rPr lang="en-GB" sz="1900" dirty="0" smtClean="0">
                <a:latin typeface="Times New Roman" panose="02020603050405020304" pitchFamily="18" charset="0"/>
                <a:cs typeface="Times New Roman" panose="02020603050405020304" pitchFamily="18" charset="0"/>
              </a:rPr>
              <a:t> </a:t>
            </a:r>
            <a:r>
              <a:rPr lang="en-GB" sz="1900" dirty="0">
                <a:latin typeface="Times New Roman" panose="02020603050405020304" pitchFamily="18" charset="0"/>
                <a:cs typeface="Times New Roman" panose="02020603050405020304" pitchFamily="18" charset="0"/>
              </a:rPr>
              <a:t>in the </a:t>
            </a:r>
            <a:r>
              <a:rPr lang="en-GB" sz="1900" dirty="0" smtClean="0">
                <a:latin typeface="Times New Roman" panose="02020603050405020304" pitchFamily="18" charset="0"/>
                <a:cs typeface="Times New Roman" panose="02020603050405020304" pitchFamily="18" charset="0"/>
              </a:rPr>
              <a:t>model:</a:t>
            </a:r>
            <a:endParaRPr lang="en-GB" sz="1900" dirty="0">
              <a:latin typeface="Times New Roman" panose="02020603050405020304" pitchFamily="18" charset="0"/>
              <a:cs typeface="Times New Roman" panose="02020603050405020304" pitchFamily="18" charset="0"/>
            </a:endParaRPr>
          </a:p>
          <a:p>
            <a:pPr marL="285750" indent="-285750">
              <a:buClr>
                <a:schemeClr val="tx2"/>
              </a:buClr>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AC loss</a:t>
            </a:r>
          </a:p>
          <a:p>
            <a:pPr marL="285750" indent="-285750">
              <a:buClr>
                <a:schemeClr val="tx2"/>
              </a:buClr>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Other transient effects, such as change of the apparent inductance due to </a:t>
            </a:r>
            <a:r>
              <a:rPr lang="en-GB" sz="1600" dirty="0" err="1" smtClean="0">
                <a:latin typeface="Times New Roman" panose="02020603050405020304" pitchFamily="18" charset="0"/>
                <a:cs typeface="Times New Roman" panose="02020603050405020304" pitchFamily="18" charset="0"/>
              </a:rPr>
              <a:t>dI</a:t>
            </a:r>
            <a:r>
              <a:rPr lang="en-GB" sz="1600" dirty="0" smtClean="0">
                <a:latin typeface="Times New Roman" panose="02020603050405020304" pitchFamily="18" charset="0"/>
                <a:cs typeface="Times New Roman" panose="02020603050405020304" pitchFamily="18" charset="0"/>
              </a:rPr>
              <a:t>/</a:t>
            </a:r>
            <a:r>
              <a:rPr lang="en-GB" sz="1600" dirty="0" err="1" smtClean="0">
                <a:latin typeface="Times New Roman" panose="02020603050405020304" pitchFamily="18" charset="0"/>
                <a:cs typeface="Times New Roman" panose="02020603050405020304" pitchFamily="18" charset="0"/>
              </a:rPr>
              <a:t>dt</a:t>
            </a:r>
            <a:endParaRPr lang="en-GB" sz="1600" dirty="0" smtClean="0">
              <a:latin typeface="Times New Roman" panose="02020603050405020304" pitchFamily="18" charset="0"/>
              <a:cs typeface="Times New Roman" panose="02020603050405020304" pitchFamily="18" charset="0"/>
            </a:endParaRPr>
          </a:p>
          <a:p>
            <a:pPr>
              <a:buClr>
                <a:schemeClr val="tx2"/>
              </a:buClr>
            </a:pPr>
            <a:r>
              <a:rPr lang="en-GB" sz="1600" b="1" dirty="0" smtClean="0">
                <a:solidFill>
                  <a:srgbClr val="FF0000"/>
                </a:solidFill>
                <a:latin typeface="Times New Roman" panose="02020603050405020304" pitchFamily="18" charset="0"/>
                <a:cs typeface="Times New Roman" panose="02020603050405020304" pitchFamily="18" charset="0"/>
              </a:rPr>
              <a:t>Inputs:</a:t>
            </a:r>
          </a:p>
          <a:p>
            <a:pPr marL="285750" indent="-285750">
              <a:buClr>
                <a:schemeClr val="tx2"/>
              </a:buClr>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Field maps and inductance from </a:t>
            </a:r>
            <a:r>
              <a:rPr lang="en-GB" sz="1600" b="1" dirty="0" smtClean="0">
                <a:solidFill>
                  <a:srgbClr val="FF0000"/>
                </a:solidFill>
                <a:latin typeface="Times New Roman" panose="02020603050405020304" pitchFamily="18" charset="0"/>
                <a:cs typeface="Times New Roman" panose="02020603050405020304" pitchFamily="18" charset="0"/>
              </a:rPr>
              <a:t>ROXIE </a:t>
            </a:r>
            <a:endParaRPr lang="en-GB" sz="1600" b="1" dirty="0">
              <a:solidFill>
                <a:srgbClr val="FF0000"/>
              </a:solidFill>
              <a:latin typeface="Times New Roman" panose="02020603050405020304" pitchFamily="18" charset="0"/>
              <a:cs typeface="Times New Roman" panose="02020603050405020304" pitchFamily="18" charset="0"/>
            </a:endParaRPr>
          </a:p>
        </p:txBody>
      </p:sp>
      <p:sp>
        <p:nvSpPr>
          <p:cNvPr id="7" name="Rectangle 6"/>
          <p:cNvSpPr/>
          <p:nvPr/>
        </p:nvSpPr>
        <p:spPr>
          <a:xfrm>
            <a:off x="6486636" y="5075310"/>
            <a:ext cx="2496196" cy="307777"/>
          </a:xfrm>
          <a:prstGeom prst="rect">
            <a:avLst/>
          </a:prstGeom>
          <a:solidFill>
            <a:srgbClr val="FFFF00"/>
          </a:solidFill>
        </p:spPr>
        <p:txBody>
          <a:bodyPr wrap="none">
            <a:spAutoFit/>
          </a:bodyPr>
          <a:lstStyle/>
          <a:p>
            <a:pPr algn="ctr"/>
            <a:r>
              <a:rPr lang="en-GB" sz="1400" b="1" dirty="0">
                <a:solidFill>
                  <a:srgbClr val="00B050"/>
                </a:solidFill>
              </a:rPr>
              <a:t>SUPERMAGNET [Bot 2007]</a:t>
            </a:r>
          </a:p>
        </p:txBody>
      </p:sp>
    </p:spTree>
    <p:extLst>
      <p:ext uri="{BB962C8B-B14F-4D97-AF65-F5344CB8AC3E}">
        <p14:creationId xmlns:p14="http://schemas.microsoft.com/office/powerpoint/2010/main" val="15369685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Modelling longitudinal propagation</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t>48</a:t>
            </a:fld>
            <a:endParaRPr lang="en-GB"/>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699" t="54377" r="49308" b="22811"/>
          <a:stretch/>
        </p:blipFill>
        <p:spPr bwMode="auto">
          <a:xfrm>
            <a:off x="1304610" y="4306637"/>
            <a:ext cx="3229661" cy="2002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691" t="54377" r="24872" b="22811"/>
          <a:stretch/>
        </p:blipFill>
        <p:spPr bwMode="auto">
          <a:xfrm>
            <a:off x="4520116" y="4304462"/>
            <a:ext cx="3436434" cy="2004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6053126" y="1363203"/>
            <a:ext cx="1638467" cy="1417725"/>
            <a:chOff x="5410551" y="1926409"/>
            <a:chExt cx="3401144" cy="1769091"/>
          </a:xfrm>
        </p:grpSpPr>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551" y="1926409"/>
              <a:ext cx="3401144" cy="176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V="1">
              <a:off x="5961110" y="2460631"/>
              <a:ext cx="1872208" cy="1080120"/>
            </a:xfrm>
            <a:prstGeom prst="straightConnector1">
              <a:avLst/>
            </a:prstGeom>
            <a:ln>
              <a:solidFill>
                <a:srgbClr val="0000FF"/>
              </a:solidFill>
              <a:tailEnd type="triangle" w="sm" len="lg"/>
            </a:ln>
          </p:spPr>
          <p:style>
            <a:lnRef idx="2">
              <a:schemeClr val="accent1"/>
            </a:lnRef>
            <a:fillRef idx="0">
              <a:schemeClr val="accent1"/>
            </a:fillRef>
            <a:effectRef idx="1">
              <a:schemeClr val="accent1"/>
            </a:effectRef>
            <a:fontRef idx="minor">
              <a:schemeClr val="tx1"/>
            </a:fontRef>
          </p:style>
        </p:cxnSp>
      </p:grpSp>
      <p:sp>
        <p:nvSpPr>
          <p:cNvPr id="10" name="Rectangle 9"/>
          <p:cNvSpPr/>
          <p:nvPr/>
        </p:nvSpPr>
        <p:spPr>
          <a:xfrm>
            <a:off x="131220" y="3297733"/>
            <a:ext cx="6912768" cy="646331"/>
          </a:xfrm>
          <a:prstGeom prst="rect">
            <a:avLst/>
          </a:prstGeom>
        </p:spPr>
        <p:txBody>
          <a:bodyPr wrap="square">
            <a:spAutoFit/>
          </a:bodyPr>
          <a:lstStyle/>
          <a:p>
            <a:pPr algn="ctr"/>
            <a:r>
              <a:rPr lang="en-US" dirty="0" smtClean="0">
                <a:solidFill>
                  <a:srgbClr val="0C377B"/>
                </a:solidFill>
                <a:latin typeface="Times New Roman" panose="02020603050405020304" pitchFamily="18" charset="0"/>
                <a:cs typeface="Times New Roman" panose="02020603050405020304" pitchFamily="18" charset="0"/>
              </a:rPr>
              <a:t>The conductor </a:t>
            </a:r>
            <a:r>
              <a:rPr lang="en-US" dirty="0">
                <a:solidFill>
                  <a:srgbClr val="0C377B"/>
                </a:solidFill>
                <a:latin typeface="Times New Roman" panose="02020603050405020304" pitchFamily="18" charset="0"/>
                <a:cs typeface="Times New Roman" panose="02020603050405020304" pitchFamily="18" charset="0"/>
              </a:rPr>
              <a:t>is a continuum </a:t>
            </a:r>
            <a:r>
              <a:rPr lang="en-US" dirty="0" smtClean="0">
                <a:solidFill>
                  <a:srgbClr val="0C377B"/>
                </a:solidFill>
                <a:latin typeface="Times New Roman" panose="02020603050405020304" pitchFamily="18" charset="0"/>
                <a:cs typeface="Times New Roman" panose="02020603050405020304" pitchFamily="18" charset="0"/>
              </a:rPr>
              <a:t>solved with </a:t>
            </a:r>
            <a:r>
              <a:rPr lang="en-US" dirty="0">
                <a:solidFill>
                  <a:srgbClr val="0C377B"/>
                </a:solidFill>
                <a:latin typeface="Times New Roman" panose="02020603050405020304" pitchFamily="18" charset="0"/>
                <a:cs typeface="Times New Roman" panose="02020603050405020304" pitchFamily="18" charset="0"/>
              </a:rPr>
              <a:t>accurate (high order) and adaptive (front tracking) </a:t>
            </a:r>
            <a:r>
              <a:rPr lang="en-US" dirty="0" smtClean="0">
                <a:solidFill>
                  <a:srgbClr val="0C377B"/>
                </a:solidFill>
                <a:latin typeface="Times New Roman" panose="02020603050405020304" pitchFamily="18" charset="0"/>
                <a:cs typeface="Times New Roman" panose="02020603050405020304" pitchFamily="18" charset="0"/>
              </a:rPr>
              <a:t>methods: </a:t>
            </a:r>
            <a:endParaRPr lang="en-US" dirty="0">
              <a:solidFill>
                <a:srgbClr val="0C377B"/>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6901217" y="4551511"/>
            <a:ext cx="768970" cy="461665"/>
          </a:xfrm>
          <a:prstGeom prst="rect">
            <a:avLst/>
          </a:prstGeom>
          <a:noFill/>
        </p:spPr>
        <p:txBody>
          <a:bodyPr wrap="square" rtlCol="0">
            <a:spAutoFit/>
          </a:bodyPr>
          <a:lstStyle/>
          <a:p>
            <a:r>
              <a:rPr lang="en-GB" sz="1200" dirty="0" smtClean="0">
                <a:solidFill>
                  <a:schemeClr val="accent6"/>
                </a:solidFill>
              </a:rPr>
              <a:t>Mesh density</a:t>
            </a:r>
            <a:endParaRPr lang="en-GB" sz="1200" dirty="0">
              <a:solidFill>
                <a:schemeClr val="accent6"/>
              </a:solidFill>
            </a:endParaRPr>
          </a:p>
        </p:txBody>
      </p:sp>
      <p:sp>
        <p:nvSpPr>
          <p:cNvPr id="15" name="TextBox 14"/>
          <p:cNvSpPr txBox="1"/>
          <p:nvPr/>
        </p:nvSpPr>
        <p:spPr>
          <a:xfrm>
            <a:off x="3184241" y="4531989"/>
            <a:ext cx="1304401" cy="276999"/>
          </a:xfrm>
          <a:prstGeom prst="rect">
            <a:avLst/>
          </a:prstGeom>
          <a:noFill/>
        </p:spPr>
        <p:txBody>
          <a:bodyPr wrap="square" rtlCol="0">
            <a:spAutoFit/>
          </a:bodyPr>
          <a:lstStyle/>
          <a:p>
            <a:r>
              <a:rPr lang="en-GB" sz="1200" dirty="0" smtClean="0">
                <a:solidFill>
                  <a:schemeClr val="accent6"/>
                </a:solidFill>
              </a:rPr>
              <a:t>Temperature</a:t>
            </a:r>
            <a:endParaRPr lang="en-GB" sz="1200" dirty="0">
              <a:solidFill>
                <a:schemeClr val="accent6"/>
              </a:solidFill>
            </a:endParaRPr>
          </a:p>
        </p:txBody>
      </p:sp>
      <p:sp>
        <p:nvSpPr>
          <p:cNvPr id="16" name="TextBox 15"/>
          <p:cNvSpPr txBox="1"/>
          <p:nvPr/>
        </p:nvSpPr>
        <p:spPr>
          <a:xfrm>
            <a:off x="131220" y="946617"/>
            <a:ext cx="1704475" cy="1938992"/>
          </a:xfrm>
          <a:prstGeom prst="rect">
            <a:avLst/>
          </a:prstGeom>
          <a:noFill/>
        </p:spPr>
        <p:txBody>
          <a:bodyPr wrap="square" rtlCol="0">
            <a:spAutoFit/>
          </a:bodyPr>
          <a:lstStyle/>
          <a:p>
            <a:r>
              <a:rPr lang="en-US" sz="1600" dirty="0" smtClean="0">
                <a:solidFill>
                  <a:srgbClr val="0C377B"/>
                </a:solidFill>
                <a:latin typeface="Times New Roman" panose="02020603050405020304" pitchFamily="18" charset="0"/>
                <a:cs typeface="Times New Roman" panose="02020603050405020304" pitchFamily="18" charset="0"/>
              </a:rPr>
              <a:t>Two principal directions: </a:t>
            </a:r>
          </a:p>
          <a:p>
            <a:r>
              <a:rPr lang="en-US" sz="1600" b="1" dirty="0" smtClean="0">
                <a:solidFill>
                  <a:srgbClr val="0000FF"/>
                </a:solidFill>
                <a:latin typeface="Times New Roman" panose="02020603050405020304" pitchFamily="18" charset="0"/>
                <a:cs typeface="Times New Roman" panose="02020603050405020304" pitchFamily="18" charset="0"/>
              </a:rPr>
              <a:t>1. Longitudinal</a:t>
            </a:r>
            <a:r>
              <a:rPr lang="en-US" sz="1600" dirty="0" smtClean="0">
                <a:solidFill>
                  <a:srgbClr val="0000FF"/>
                </a:solidFill>
                <a:latin typeface="Times New Roman" panose="02020603050405020304" pitchFamily="18" charset="0"/>
                <a:cs typeface="Times New Roman" panose="02020603050405020304" pitchFamily="18" charset="0"/>
              </a:rPr>
              <a:t> </a:t>
            </a:r>
            <a:endParaRPr lang="en-US" sz="1600" dirty="0">
              <a:solidFill>
                <a:srgbClr val="0C377B"/>
              </a:solidFill>
              <a:latin typeface="Times New Roman" panose="02020603050405020304" pitchFamily="18" charset="0"/>
              <a:cs typeface="Times New Roman" panose="02020603050405020304" pitchFamily="18" charset="0"/>
            </a:endParaRPr>
          </a:p>
          <a:p>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Length </a:t>
            </a:r>
            <a:r>
              <a:rPr lang="en-US" sz="1400" b="1"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scale is hundreds of </a:t>
            </a:r>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m</a:t>
            </a:r>
            <a:endParaRPr lang="en-US" sz="1400" b="1" dirty="0" smtClean="0">
              <a:solidFill>
                <a:srgbClr val="FF0000"/>
              </a:solidFill>
              <a:latin typeface="Times New Roman" panose="02020603050405020304" pitchFamily="18" charset="0"/>
              <a:cs typeface="Times New Roman" panose="02020603050405020304" pitchFamily="18" charset="0"/>
            </a:endParaRPr>
          </a:p>
          <a:p>
            <a:r>
              <a:rPr lang="en-US" sz="1600" b="1" dirty="0" smtClean="0">
                <a:solidFill>
                  <a:srgbClr val="FF0000"/>
                </a:solidFill>
                <a:latin typeface="Times New Roman" panose="02020603050405020304" pitchFamily="18" charset="0"/>
                <a:cs typeface="Times New Roman" panose="02020603050405020304" pitchFamily="18" charset="0"/>
              </a:rPr>
              <a:t>2. Transverse</a:t>
            </a:r>
          </a:p>
          <a:p>
            <a:r>
              <a:rPr lang="en-US" sz="1400" b="1" dirty="0" smtClean="0">
                <a:solidFill>
                  <a:srgbClr val="FF0000"/>
                </a:solidFill>
                <a:latin typeface="Times New Roman" panose="02020603050405020304" pitchFamily="18" charset="0"/>
                <a:cs typeface="Times New Roman" panose="02020603050405020304" pitchFamily="18" charset="0"/>
              </a:rPr>
              <a:t>Length scale is tenths </a:t>
            </a:r>
            <a:r>
              <a:rPr lang="en-US" sz="1400" b="1" dirty="0">
                <a:solidFill>
                  <a:srgbClr val="FF0000"/>
                </a:solidFill>
                <a:latin typeface="Times New Roman" panose="02020603050405020304" pitchFamily="18" charset="0"/>
                <a:cs typeface="Times New Roman" panose="02020603050405020304" pitchFamily="18" charset="0"/>
              </a:rPr>
              <a:t>of mm</a:t>
            </a:r>
            <a:r>
              <a:rPr lang="en-US" sz="1400" dirty="0">
                <a:solidFill>
                  <a:srgbClr val="FF0000"/>
                </a:solidFill>
                <a:latin typeface="Times New Roman" panose="02020603050405020304" pitchFamily="18" charset="0"/>
                <a:cs typeface="Times New Roman" panose="02020603050405020304" pitchFamily="18" charset="0"/>
              </a:rPr>
              <a:t> </a:t>
            </a:r>
            <a:endParaRPr lang="en-US" sz="1400" dirty="0">
              <a:solidFill>
                <a:srgbClr val="0C377B"/>
              </a:solidFill>
              <a:latin typeface="Times New Roman" panose="02020603050405020304" pitchFamily="18" charset="0"/>
              <a:cs typeface="Times New Roman" panose="02020603050405020304" pitchFamily="18" charset="0"/>
            </a:endParaRPr>
          </a:p>
        </p:txBody>
      </p:sp>
      <p:grpSp>
        <p:nvGrpSpPr>
          <p:cNvPr id="17" name="Group 16"/>
          <p:cNvGrpSpPr/>
          <p:nvPr/>
        </p:nvGrpSpPr>
        <p:grpSpPr>
          <a:xfrm>
            <a:off x="2018420" y="332656"/>
            <a:ext cx="1517444" cy="2799929"/>
            <a:chOff x="5488408" y="14811785"/>
            <a:chExt cx="1824759" cy="2918903"/>
          </a:xfrm>
        </p:grpSpPr>
        <p:grpSp>
          <p:nvGrpSpPr>
            <p:cNvPr id="18" name="Group 17"/>
            <p:cNvGrpSpPr/>
            <p:nvPr/>
          </p:nvGrpSpPr>
          <p:grpSpPr>
            <a:xfrm>
              <a:off x="5488408" y="14811785"/>
              <a:ext cx="1544487" cy="2918903"/>
              <a:chOff x="755576" y="476789"/>
              <a:chExt cx="2448272" cy="4464379"/>
            </a:xfrm>
          </p:grpSpPr>
          <p:grpSp>
            <p:nvGrpSpPr>
              <p:cNvPr id="22" name="Group 21"/>
              <p:cNvGrpSpPr/>
              <p:nvPr/>
            </p:nvGrpSpPr>
            <p:grpSpPr>
              <a:xfrm>
                <a:off x="755576" y="476789"/>
                <a:ext cx="2448272" cy="4464379"/>
                <a:chOff x="755576" y="476789"/>
                <a:chExt cx="2448272" cy="4464379"/>
              </a:xfrm>
              <a:scene3d>
                <a:camera prst="perspectiveFront" fov="6000000">
                  <a:rot lat="18899991" lon="0" rev="0"/>
                </a:camera>
                <a:lightRig rig="threePt" dir="t"/>
              </a:scene3d>
            </p:grpSpPr>
            <p:cxnSp>
              <p:nvCxnSpPr>
                <p:cNvPr id="24" name="Straight Connector 23"/>
                <p:cNvCxnSpPr/>
                <p:nvPr/>
              </p:nvCxnSpPr>
              <p:spPr>
                <a:xfrm flipV="1">
                  <a:off x="899709" y="1556706"/>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V="1">
                  <a:off x="3203848"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flipV="1">
                  <a:off x="3059832"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27" name="Arc 26"/>
                <p:cNvSpPr>
                  <a:spLocks noChangeAspect="1"/>
                </p:cNvSpPr>
                <p:nvPr/>
              </p:nvSpPr>
              <p:spPr>
                <a:xfrm flipV="1">
                  <a:off x="899708"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cxnSp>
              <p:nvCxnSpPr>
                <p:cNvPr id="28" name="Straight Connector 27"/>
                <p:cNvCxnSpPr/>
                <p:nvPr/>
              </p:nvCxnSpPr>
              <p:spPr>
                <a:xfrm flipV="1">
                  <a:off x="755576" y="1556909"/>
                  <a:ext cx="0" cy="2340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V="1">
                  <a:off x="2915816"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30" name="Arc 29"/>
                <p:cNvSpPr>
                  <a:spLocks noChangeAspect="1"/>
                </p:cNvSpPr>
                <p:nvPr/>
              </p:nvSpPr>
              <p:spPr>
                <a:xfrm flipV="1">
                  <a:off x="755576"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1" name="Arc 30"/>
                <p:cNvSpPr>
                  <a:spLocks noChangeAspect="1"/>
                </p:cNvSpPr>
                <p:nvPr/>
              </p:nvSpPr>
              <p:spPr>
                <a:xfrm>
                  <a:off x="899709" y="476906"/>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2" name="Arc 31"/>
                <p:cNvSpPr>
                  <a:spLocks noChangeAspect="1"/>
                </p:cNvSpPr>
                <p:nvPr/>
              </p:nvSpPr>
              <p:spPr>
                <a:xfrm>
                  <a:off x="755576" y="476789"/>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cxnSp>
              <p:nvCxnSpPr>
                <p:cNvPr id="33" name="Straight Connector 32"/>
                <p:cNvCxnSpPr/>
                <p:nvPr/>
              </p:nvCxnSpPr>
              <p:spPr>
                <a:xfrm flipV="1">
                  <a:off x="2267744"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flipV="1">
                  <a:off x="1475656"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35" name="Arc 34"/>
                <p:cNvSpPr>
                  <a:spLocks noChangeAspect="1"/>
                </p:cNvSpPr>
                <p:nvPr/>
              </p:nvSpPr>
              <p:spPr>
                <a:xfrm>
                  <a:off x="1475744" y="1120493"/>
                  <a:ext cx="792000" cy="792000"/>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6" name="Arc 35"/>
                <p:cNvSpPr>
                  <a:spLocks noChangeAspect="1"/>
                </p:cNvSpPr>
                <p:nvPr/>
              </p:nvSpPr>
              <p:spPr>
                <a:xfrm flipV="1">
                  <a:off x="1475656" y="3284984"/>
                  <a:ext cx="936104" cy="936104"/>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grpSp>
          <p:pic>
            <p:nvPicPr>
              <p:cNvPr id="23" name="Picture 11"/>
              <p:cNvPicPr>
                <a:picLocks noChangeAspect="1" noChangeArrowheads="1"/>
              </p:cNvPicPr>
              <p:nvPr/>
            </p:nvPicPr>
            <p:blipFill>
              <a:blip r:embed="rId4">
                <a:clrChange>
                  <a:clrFrom>
                    <a:srgbClr val="000000"/>
                  </a:clrFrom>
                  <a:clrTo>
                    <a:srgbClr val="000000">
                      <a:alpha val="0"/>
                    </a:srgbClr>
                  </a:clrTo>
                </a:clrChange>
              </a:blip>
              <a:srcRect/>
              <a:stretch>
                <a:fillRect/>
              </a:stretch>
            </p:blipFill>
            <p:spPr bwMode="auto">
              <a:xfrm>
                <a:off x="2306923" y="3573016"/>
                <a:ext cx="801402" cy="11629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cxnSp>
          <p:nvCxnSpPr>
            <p:cNvPr id="19" name="Straight Arrow Connector 18"/>
            <p:cNvCxnSpPr/>
            <p:nvPr/>
          </p:nvCxnSpPr>
          <p:spPr>
            <a:xfrm flipH="1" flipV="1">
              <a:off x="6585455" y="15712349"/>
              <a:ext cx="100983" cy="797131"/>
            </a:xfrm>
            <a:prstGeom prst="straightConnector1">
              <a:avLst/>
            </a:prstGeom>
            <a:noFill/>
            <a:ln w="25400" cap="flat" cmpd="sng" algn="ctr">
              <a:solidFill>
                <a:srgbClr val="0000FF"/>
              </a:solidFill>
              <a:prstDash val="solid"/>
              <a:tailEnd type="triangle" w="sm" len="lg"/>
            </a:ln>
            <a:effectLst>
              <a:outerShdw blurRad="40000" dist="20000" dir="5400000" rotWithShape="0">
                <a:srgbClr val="000000">
                  <a:alpha val="38000"/>
                </a:srgbClr>
              </a:outerShdw>
            </a:effectLst>
          </p:spPr>
        </p:cxnSp>
        <p:cxnSp>
          <p:nvCxnSpPr>
            <p:cNvPr id="20" name="Straight Arrow Connector 19"/>
            <p:cNvCxnSpPr/>
            <p:nvPr/>
          </p:nvCxnSpPr>
          <p:spPr>
            <a:xfrm flipV="1">
              <a:off x="6719853" y="16563684"/>
              <a:ext cx="0" cy="577106"/>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cxnSp>
          <p:nvCxnSpPr>
            <p:cNvPr id="21" name="Straight Arrow Connector 20"/>
            <p:cNvCxnSpPr/>
            <p:nvPr/>
          </p:nvCxnSpPr>
          <p:spPr>
            <a:xfrm rot="16200000" flipV="1">
              <a:off x="6694627" y="16246810"/>
              <a:ext cx="0" cy="1237080"/>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grpSp>
      <p:sp>
        <p:nvSpPr>
          <p:cNvPr id="3" name="Rectangle 2"/>
          <p:cNvSpPr/>
          <p:nvPr/>
        </p:nvSpPr>
        <p:spPr>
          <a:xfrm>
            <a:off x="5580112" y="968095"/>
            <a:ext cx="2736304" cy="307777"/>
          </a:xfrm>
          <a:prstGeom prst="rect">
            <a:avLst/>
          </a:prstGeom>
        </p:spPr>
        <p:txBody>
          <a:bodyPr wrap="square">
            <a:spAutoFit/>
          </a:bodyPr>
          <a:lstStyle/>
          <a:p>
            <a:pPr algn="ctr"/>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length </a:t>
            </a:r>
            <a:r>
              <a:rPr lang="en-US" sz="1400" b="1"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scale: hundreds of </a:t>
            </a:r>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m</a:t>
            </a:r>
            <a:endParaRPr lang="en-US" sz="1400" b="1"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endParaRPr>
          </a:p>
        </p:txBody>
      </p:sp>
      <p:sp>
        <p:nvSpPr>
          <p:cNvPr id="11" name="Rectangle 10"/>
          <p:cNvSpPr/>
          <p:nvPr/>
        </p:nvSpPr>
        <p:spPr>
          <a:xfrm>
            <a:off x="3572308" y="1593698"/>
            <a:ext cx="1808508" cy="369332"/>
          </a:xfrm>
          <a:prstGeom prst="rect">
            <a:avLst/>
          </a:prstGeom>
        </p:spPr>
        <p:txBody>
          <a:bodyPr wrap="none">
            <a:spAutoFit/>
          </a:bodyPr>
          <a:lstStyle/>
          <a:p>
            <a:r>
              <a:rPr lang="en-US" b="1" dirty="0">
                <a:solidFill>
                  <a:srgbClr val="0000FF"/>
                </a:solidFill>
                <a:latin typeface="Times New Roman" panose="02020603050405020304" pitchFamily="18" charset="0"/>
                <a:cs typeface="Times New Roman" panose="02020603050405020304" pitchFamily="18" charset="0"/>
              </a:rPr>
              <a:t>Longitudinal </a:t>
            </a:r>
            <a:r>
              <a:rPr lang="en-US" b="1"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 </a:t>
            </a:r>
            <a:endParaRPr lang="en-US" dirty="0">
              <a:latin typeface="Times New Roman" panose="02020603050405020304" pitchFamily="18" charset="0"/>
              <a:cs typeface="Times New Roman" panose="02020603050405020304" pitchFamily="18" charset="0"/>
            </a:endParaRPr>
          </a:p>
        </p:txBody>
      </p:sp>
      <p:sp>
        <p:nvSpPr>
          <p:cNvPr id="37" name="TextBox 36"/>
          <p:cNvSpPr txBox="1"/>
          <p:nvPr/>
        </p:nvSpPr>
        <p:spPr>
          <a:xfrm rot="18939094">
            <a:off x="6215724" y="2391880"/>
            <a:ext cx="261610" cy="276999"/>
          </a:xfrm>
          <a:prstGeom prst="rect">
            <a:avLst/>
          </a:prstGeom>
          <a:noFill/>
        </p:spPr>
        <p:txBody>
          <a:bodyPr wrap="none" rtlCol="0">
            <a:spAutoFit/>
          </a:bodyPr>
          <a:lstStyle/>
          <a:p>
            <a:r>
              <a:rPr lang="en-US" sz="1200" dirty="0" smtClean="0">
                <a:solidFill>
                  <a:schemeClr val="accent6"/>
                </a:solidFill>
                <a:latin typeface="Times New Roman" panose="02020603050405020304" pitchFamily="18" charset="0"/>
                <a:cs typeface="Times New Roman" panose="02020603050405020304" pitchFamily="18" charset="0"/>
              </a:rPr>
              <a:t>x</a:t>
            </a:r>
            <a:endParaRPr lang="en-US" sz="1200" dirty="0">
              <a:solidFill>
                <a:schemeClr val="accent6"/>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6901217" y="3820398"/>
            <a:ext cx="954107" cy="369332"/>
          </a:xfrm>
          <a:prstGeom prst="rect">
            <a:avLst/>
          </a:prstGeom>
          <a:solidFill>
            <a:srgbClr val="FFFF00"/>
          </a:solidFill>
        </p:spPr>
        <p:txBody>
          <a:bodyPr wrap="none" rtlCol="0">
            <a:spAutoFit/>
          </a:bodyPr>
          <a:lstStyle/>
          <a:p>
            <a:r>
              <a:rPr lang="en-US" dirty="0" smtClean="0">
                <a:solidFill>
                  <a:srgbClr val="00B050"/>
                </a:solidFill>
                <a:latin typeface="Times New Roman" panose="02020603050405020304" pitchFamily="18" charset="0"/>
                <a:cs typeface="Times New Roman" panose="02020603050405020304" pitchFamily="18" charset="0"/>
              </a:rPr>
              <a:t>[THEA]</a:t>
            </a:r>
            <a:endParaRPr lang="en-US"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00978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title"/>
          </p:nvPr>
        </p:nvSpPr>
        <p:spPr>
          <a:xfrm>
            <a:off x="-294" y="-27384"/>
            <a:ext cx="9144294" cy="692696"/>
          </a:xfrm>
          <a:prstGeom prst="rect">
            <a:avLst/>
          </a:prstGeom>
        </p:spPr>
        <p:txBody>
          <a:bodyPr>
            <a:noAutofit/>
          </a:bodyPr>
          <a:lstStyle>
            <a:lvl1pPr>
              <a:defRPr sz="4300"/>
            </a:lvl1pPr>
          </a:lstStyle>
          <a:p>
            <a:pPr lvl="0">
              <a:defRPr sz="1800">
                <a:solidFill>
                  <a:srgbClr val="000000"/>
                </a:solidFill>
              </a:defRPr>
            </a:pPr>
            <a:r>
              <a:rPr sz="4100" dirty="0" smtClean="0">
                <a:solidFill>
                  <a:srgbClr val="FFFFFF"/>
                </a:solidFill>
              </a:rPr>
              <a:t>Modelling </a:t>
            </a:r>
            <a:r>
              <a:rPr sz="4100" dirty="0">
                <a:solidFill>
                  <a:srgbClr val="FFFFFF"/>
                </a:solidFill>
              </a:rPr>
              <a:t>quench heater delay</a:t>
            </a:r>
          </a:p>
        </p:txBody>
      </p:sp>
      <p:sp>
        <p:nvSpPr>
          <p:cNvPr id="242" name="Shape 242"/>
          <p:cNvSpPr>
            <a:spLocks noGrp="1"/>
          </p:cNvSpPr>
          <p:nvPr>
            <p:ph type="sldNum" sz="quarter" idx="4294967295"/>
          </p:nvPr>
        </p:nvSpPr>
        <p:spPr>
          <a:xfrm>
            <a:off x="8172399" y="6716390"/>
            <a:ext cx="514401" cy="350662"/>
          </a:xfrm>
          <a:prstGeom prst="rect">
            <a:avLst/>
          </a:prstGeom>
          <a:extLst>
            <a:ext uri="{C572A759-6A51-4108-AA02-DFA0A04FC94B}">
              <ma14:wrappingTextBoxFlag xmlns:ma14="http://schemas.microsoft.com/office/mac/drawingml/2011/main" xmlns="" val="1"/>
            </a:ext>
          </a:extLst>
        </p:spPr>
        <p:txBody>
          <a:bodyPr lIns="0" tIns="0" rIns="0" bIns="0">
            <a:normAutofit/>
          </a:bodyPr>
          <a:lstStyle/>
          <a:p>
            <a:pPr lvl="0">
              <a:defRPr>
                <a:solidFill>
                  <a:srgbClr val="000000"/>
                </a:solidFill>
              </a:defRPr>
            </a:pPr>
            <a:fld id="{86CB4B4D-7CA3-9044-876B-883B54F8677D}" type="slidenum">
              <a:rPr>
                <a:solidFill>
                  <a:srgbClr val="0C377B"/>
                </a:solidFill>
              </a:rPr>
              <a:t>49</a:t>
            </a:fld>
            <a:endParaRPr>
              <a:solidFill>
                <a:srgbClr val="0C377B"/>
              </a:solidFill>
            </a:endParaRPr>
          </a:p>
        </p:txBody>
      </p:sp>
      <p:pic>
        <p:nvPicPr>
          <p:cNvPr id="243" name="image25.png"/>
          <p:cNvPicPr/>
          <p:nvPr/>
        </p:nvPicPr>
        <p:blipFill>
          <a:blip r:embed="rId2">
            <a:extLst/>
          </a:blip>
          <a:stretch>
            <a:fillRect/>
          </a:stretch>
        </p:blipFill>
        <p:spPr>
          <a:xfrm>
            <a:off x="1519184" y="1424857"/>
            <a:ext cx="7501433" cy="5071064"/>
          </a:xfrm>
          <a:prstGeom prst="rect">
            <a:avLst/>
          </a:prstGeom>
          <a:ln w="12700">
            <a:miter lim="400000"/>
          </a:ln>
        </p:spPr>
      </p:pic>
      <p:sp>
        <p:nvSpPr>
          <p:cNvPr id="244" name="Shape 244"/>
          <p:cNvSpPr/>
          <p:nvPr/>
        </p:nvSpPr>
        <p:spPr>
          <a:xfrm flipV="1">
            <a:off x="6170062" y="2205932"/>
            <a:ext cx="632390" cy="473456"/>
          </a:xfrm>
          <a:prstGeom prst="line">
            <a:avLst/>
          </a:prstGeom>
          <a:ln w="25400">
            <a:solidFill>
              <a:srgbClr val="4D4D4D"/>
            </a:solidFill>
            <a:tailEnd type="triangle"/>
          </a:ln>
        </p:spPr>
        <p:txBody>
          <a:bodyPr lIns="0" tIns="0" rIns="0" bIns="0"/>
          <a:lstStyle/>
          <a:p>
            <a:pPr lvl="0" defTabSz="457200">
              <a:defRPr sz="1200">
                <a:solidFill>
                  <a:srgbClr val="000000"/>
                </a:solidFill>
                <a:latin typeface="+mj-lt"/>
                <a:ea typeface="+mj-ea"/>
                <a:cs typeface="+mj-cs"/>
                <a:sym typeface="Helvetica"/>
              </a:defRPr>
            </a:pPr>
            <a:endParaRPr/>
          </a:p>
        </p:txBody>
      </p:sp>
      <p:grpSp>
        <p:nvGrpSpPr>
          <p:cNvPr id="247" name="Group 247"/>
          <p:cNvGrpSpPr/>
          <p:nvPr/>
        </p:nvGrpSpPr>
        <p:grpSpPr>
          <a:xfrm>
            <a:off x="378303" y="3665958"/>
            <a:ext cx="1515545" cy="379657"/>
            <a:chOff x="0" y="0"/>
            <a:chExt cx="1515543" cy="379656"/>
          </a:xfrm>
        </p:grpSpPr>
        <p:sp>
          <p:nvSpPr>
            <p:cNvPr id="245" name="Shape 245"/>
            <p:cNvSpPr/>
            <p:nvPr/>
          </p:nvSpPr>
          <p:spPr>
            <a:xfrm>
              <a:off x="-1" y="-1"/>
              <a:ext cx="1515545" cy="379658"/>
            </a:xfrm>
            <a:prstGeom prst="rect">
              <a:avLst/>
            </a:prstGeom>
            <a:blipFill rotWithShape="1">
              <a:blip r:embed="rId3"/>
              <a:srcRect/>
              <a:stretch>
                <a:fillRect/>
              </a:stretch>
            </a:blipFill>
            <a:ln w="12700" cap="flat">
              <a:noFill/>
              <a:miter lim="400000"/>
            </a:ln>
            <a:effectLst/>
          </p:spPr>
          <p:txBody>
            <a:bodyPr wrap="square" lIns="0" tIns="0" rIns="0" bIns="0" numCol="1" anchor="t">
              <a:noAutofit/>
            </a:bodyPr>
            <a:lstStyle/>
            <a:p>
              <a:pPr lvl="0"/>
              <a:endParaRPr/>
            </a:p>
          </p:txBody>
        </p:sp>
        <p:sp>
          <p:nvSpPr>
            <p:cNvPr id="246" name="Shape 246"/>
            <p:cNvSpPr/>
            <p:nvPr/>
          </p:nvSpPr>
          <p:spPr>
            <a:xfrm>
              <a:off x="-1" y="-1"/>
              <a:ext cx="1515545" cy="350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lvl="0">
                <a:defRPr>
                  <a:solidFill>
                    <a:srgbClr val="000000"/>
                  </a:solidFill>
                </a:defRPr>
              </a:pPr>
              <a:r>
                <a:rPr>
                  <a:solidFill>
                    <a:srgbClr val="0C377B"/>
                  </a:solidFill>
                </a:rPr>
                <a:t> </a:t>
              </a:r>
            </a:p>
          </p:txBody>
        </p:sp>
      </p:grpSp>
      <p:sp>
        <p:nvSpPr>
          <p:cNvPr id="248" name="Shape 248"/>
          <p:cNvSpPr/>
          <p:nvPr/>
        </p:nvSpPr>
        <p:spPr>
          <a:xfrm>
            <a:off x="3310549" y="3852686"/>
            <a:ext cx="1249112" cy="34843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i="1">
                <a:solidFill>
                  <a:srgbClr val="0C377B"/>
                </a:solidFill>
                <a:latin typeface="Times New Roman"/>
                <a:ea typeface="Times New Roman"/>
                <a:cs typeface="Times New Roman"/>
                <a:sym typeface="Times New Roman"/>
              </a:rPr>
              <a:t>T</a:t>
            </a:r>
            <a:r>
              <a:rPr>
                <a:solidFill>
                  <a:srgbClr val="0C377B"/>
                </a:solidFill>
                <a:latin typeface="Times New Roman"/>
                <a:ea typeface="Times New Roman"/>
                <a:cs typeface="Times New Roman"/>
                <a:sym typeface="Times New Roman"/>
              </a:rPr>
              <a:t> = 1.9 K</a:t>
            </a:r>
          </a:p>
        </p:txBody>
      </p:sp>
      <p:grpSp>
        <p:nvGrpSpPr>
          <p:cNvPr id="251" name="Group 251"/>
          <p:cNvGrpSpPr/>
          <p:nvPr/>
        </p:nvGrpSpPr>
        <p:grpSpPr>
          <a:xfrm>
            <a:off x="0" y="5202545"/>
            <a:ext cx="1577932" cy="369334"/>
            <a:chOff x="0" y="0"/>
            <a:chExt cx="1577931" cy="369332"/>
          </a:xfrm>
        </p:grpSpPr>
        <p:sp>
          <p:nvSpPr>
            <p:cNvPr id="249" name="Shape 249"/>
            <p:cNvSpPr/>
            <p:nvPr/>
          </p:nvSpPr>
          <p:spPr>
            <a:xfrm>
              <a:off x="0" y="-1"/>
              <a:ext cx="1577932" cy="369334"/>
            </a:xfrm>
            <a:prstGeom prst="rect">
              <a:avLst/>
            </a:prstGeom>
            <a:blipFill rotWithShape="1">
              <a:blip r:embed="rId4"/>
              <a:srcRect/>
              <a:stretch>
                <a:fillRect/>
              </a:stretch>
            </a:blipFill>
            <a:ln w="12700" cap="flat">
              <a:noFill/>
              <a:miter lim="400000"/>
            </a:ln>
            <a:effectLst/>
          </p:spPr>
          <p:txBody>
            <a:bodyPr wrap="square" lIns="0" tIns="0" rIns="0" bIns="0" numCol="1" anchor="t">
              <a:noAutofit/>
            </a:bodyPr>
            <a:lstStyle/>
            <a:p>
              <a:pPr lvl="0"/>
              <a:endParaRPr/>
            </a:p>
          </p:txBody>
        </p:sp>
        <p:sp>
          <p:nvSpPr>
            <p:cNvPr id="250" name="Shape 250"/>
            <p:cNvSpPr/>
            <p:nvPr/>
          </p:nvSpPr>
          <p:spPr>
            <a:xfrm>
              <a:off x="0" y="-1"/>
              <a:ext cx="1577932" cy="350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lvl="0">
                <a:defRPr>
                  <a:solidFill>
                    <a:srgbClr val="000000"/>
                  </a:solidFill>
                </a:defRPr>
              </a:pPr>
              <a:r>
                <a:rPr>
                  <a:solidFill>
                    <a:srgbClr val="0C377B"/>
                  </a:solidFill>
                </a:rPr>
                <a:t> </a:t>
              </a:r>
            </a:p>
          </p:txBody>
        </p:sp>
      </p:grpSp>
      <p:grpSp>
        <p:nvGrpSpPr>
          <p:cNvPr id="254" name="Group 254"/>
          <p:cNvGrpSpPr/>
          <p:nvPr/>
        </p:nvGrpSpPr>
        <p:grpSpPr>
          <a:xfrm>
            <a:off x="5381097" y="5842055"/>
            <a:ext cx="1577933" cy="369333"/>
            <a:chOff x="0" y="0"/>
            <a:chExt cx="1577931" cy="369332"/>
          </a:xfrm>
        </p:grpSpPr>
        <p:sp>
          <p:nvSpPr>
            <p:cNvPr id="252" name="Shape 252"/>
            <p:cNvSpPr/>
            <p:nvPr/>
          </p:nvSpPr>
          <p:spPr>
            <a:xfrm>
              <a:off x="0" y="-1"/>
              <a:ext cx="1577932" cy="369334"/>
            </a:xfrm>
            <a:prstGeom prst="rect">
              <a:avLst/>
            </a:prstGeom>
            <a:blipFill rotWithShape="1">
              <a:blip r:embed="rId5"/>
              <a:srcRect/>
              <a:stretch>
                <a:fillRect/>
              </a:stretch>
            </a:blipFill>
            <a:ln w="12700" cap="flat">
              <a:noFill/>
              <a:miter lim="400000"/>
            </a:ln>
            <a:effectLst/>
          </p:spPr>
          <p:txBody>
            <a:bodyPr wrap="square" lIns="0" tIns="0" rIns="0" bIns="0" numCol="1" anchor="t">
              <a:noAutofit/>
            </a:bodyPr>
            <a:lstStyle/>
            <a:p>
              <a:pPr lvl="0"/>
              <a:endParaRPr/>
            </a:p>
          </p:txBody>
        </p:sp>
        <p:sp>
          <p:nvSpPr>
            <p:cNvPr id="253" name="Shape 253"/>
            <p:cNvSpPr/>
            <p:nvPr/>
          </p:nvSpPr>
          <p:spPr>
            <a:xfrm>
              <a:off x="0" y="-1"/>
              <a:ext cx="1577932" cy="350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lvl="0">
                <a:defRPr>
                  <a:solidFill>
                    <a:srgbClr val="000000"/>
                  </a:solidFill>
                </a:defRPr>
              </a:pPr>
              <a:r>
                <a:rPr>
                  <a:solidFill>
                    <a:srgbClr val="0C377B"/>
                  </a:solidFill>
                </a:rPr>
                <a:t> </a:t>
              </a:r>
            </a:p>
          </p:txBody>
        </p:sp>
      </p:grpSp>
      <p:sp>
        <p:nvSpPr>
          <p:cNvPr id="255" name="Shape 255"/>
          <p:cNvSpPr/>
          <p:nvPr/>
        </p:nvSpPr>
        <p:spPr>
          <a:xfrm>
            <a:off x="42802" y="771241"/>
            <a:ext cx="3310551" cy="210179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10896" lvl="0" indent="-274320">
              <a:spcBef>
                <a:spcPts val="400"/>
              </a:spcBef>
              <a:buClr>
                <a:srgbClr val="0C377B"/>
              </a:buClr>
              <a:buSzPct val="80000"/>
              <a:buFont typeface="Arial"/>
              <a:buChar char="•"/>
              <a:defRPr>
                <a:solidFill>
                  <a:srgbClr val="000000"/>
                </a:solidFill>
              </a:defRPr>
            </a:pPr>
            <a:r>
              <a:rPr dirty="0">
                <a:solidFill>
                  <a:srgbClr val="0C377B"/>
                </a:solidFill>
                <a:latin typeface="Times New Roman"/>
                <a:ea typeface="Times New Roman"/>
                <a:cs typeface="Times New Roman"/>
                <a:sym typeface="Times New Roman"/>
              </a:rPr>
              <a:t>2D/1D FEM simulation using </a:t>
            </a:r>
            <a:r>
              <a:rPr b="1" dirty="0">
                <a:solidFill>
                  <a:srgbClr val="FF0000"/>
                </a:solidFill>
                <a:latin typeface="Times New Roman"/>
                <a:ea typeface="Times New Roman"/>
                <a:cs typeface="Times New Roman"/>
                <a:sym typeface="Times New Roman"/>
              </a:rPr>
              <a:t>COMSOL</a:t>
            </a:r>
            <a:r>
              <a:rPr dirty="0">
                <a:solidFill>
                  <a:srgbClr val="0C377B"/>
                </a:solidFill>
                <a:latin typeface="Times New Roman"/>
                <a:ea typeface="Times New Roman"/>
                <a:cs typeface="Times New Roman"/>
                <a:sym typeface="Times New Roman"/>
              </a:rPr>
              <a:t>, solving the heat equation until first point in the cable reaches </a:t>
            </a:r>
            <a:r>
              <a:rPr i="1" dirty="0" err="1">
                <a:solidFill>
                  <a:srgbClr val="0C377B"/>
                </a:solidFill>
                <a:latin typeface="Times New Roman"/>
                <a:ea typeface="Times New Roman"/>
                <a:cs typeface="Times New Roman"/>
                <a:sym typeface="Times New Roman"/>
              </a:rPr>
              <a:t>T</a:t>
            </a:r>
            <a:r>
              <a:rPr baseline="-25000" dirty="0" err="1">
                <a:solidFill>
                  <a:srgbClr val="0C377B"/>
                </a:solidFill>
                <a:latin typeface="Times New Roman"/>
                <a:ea typeface="Times New Roman"/>
                <a:cs typeface="Times New Roman"/>
                <a:sym typeface="Times New Roman"/>
              </a:rPr>
              <a:t>cs</a:t>
            </a:r>
            <a:r>
              <a:rPr baseline="-25000" dirty="0">
                <a:solidFill>
                  <a:srgbClr val="0C377B"/>
                </a:solidFill>
                <a:latin typeface="Times New Roman"/>
                <a:ea typeface="Times New Roman"/>
                <a:cs typeface="Times New Roman"/>
                <a:sym typeface="Times New Roman"/>
              </a:rPr>
              <a:t> </a:t>
            </a:r>
            <a:endParaRPr sz="3000" dirty="0">
              <a:solidFill>
                <a:srgbClr val="0C377B"/>
              </a:solidFill>
            </a:endParaRPr>
          </a:p>
          <a:p>
            <a:pPr marL="310896" lvl="0" indent="-274320">
              <a:spcBef>
                <a:spcPts val="400"/>
              </a:spcBef>
              <a:buClr>
                <a:srgbClr val="0C377B"/>
              </a:buClr>
              <a:buSzPct val="80000"/>
              <a:buFont typeface="Arial"/>
              <a:buChar char="•"/>
              <a:defRPr>
                <a:solidFill>
                  <a:srgbClr val="000000"/>
                </a:solidFill>
              </a:defRPr>
            </a:pPr>
            <a:r>
              <a:rPr dirty="0">
                <a:solidFill>
                  <a:srgbClr val="0C377B"/>
                </a:solidFill>
                <a:latin typeface="Times New Roman"/>
                <a:ea typeface="Times New Roman"/>
                <a:cs typeface="Times New Roman"/>
                <a:sym typeface="Times New Roman"/>
              </a:rPr>
              <a:t>One turn at a time.</a:t>
            </a:r>
            <a:endParaRPr sz="3000" dirty="0">
              <a:solidFill>
                <a:srgbClr val="0C377B"/>
              </a:solidFill>
            </a:endParaRPr>
          </a:p>
          <a:p>
            <a:pPr marL="310896" lvl="0" indent="-274320">
              <a:spcBef>
                <a:spcPts val="400"/>
              </a:spcBef>
              <a:buClr>
                <a:srgbClr val="0C377B"/>
              </a:buClr>
              <a:buSzPct val="80000"/>
              <a:buFont typeface="Arial"/>
              <a:buChar char="•"/>
              <a:defRPr>
                <a:solidFill>
                  <a:srgbClr val="000000"/>
                </a:solidFill>
              </a:defRPr>
            </a:pPr>
            <a:r>
              <a:rPr dirty="0">
                <a:solidFill>
                  <a:srgbClr val="0C377B"/>
                </a:solidFill>
                <a:latin typeface="Times New Roman"/>
                <a:ea typeface="Times New Roman"/>
                <a:cs typeface="Times New Roman"/>
                <a:sym typeface="Times New Roman"/>
              </a:rPr>
              <a:t>Half of heater period is enough due to symmetry.</a:t>
            </a:r>
          </a:p>
        </p:txBody>
      </p:sp>
      <p:pic>
        <p:nvPicPr>
          <p:cNvPr id="256" name="image26.png"/>
          <p:cNvPicPr/>
          <p:nvPr/>
        </p:nvPicPr>
        <p:blipFill>
          <a:blip r:embed="rId6">
            <a:extLst/>
          </a:blip>
          <a:stretch>
            <a:fillRect/>
          </a:stretch>
        </p:blipFill>
        <p:spPr>
          <a:xfrm>
            <a:off x="1496582" y="4155919"/>
            <a:ext cx="3815420" cy="2340001"/>
          </a:xfrm>
          <a:prstGeom prst="rect">
            <a:avLst/>
          </a:prstGeom>
          <a:ln w="12700">
            <a:miter lim="400000"/>
          </a:ln>
        </p:spPr>
      </p:pic>
      <p:sp>
        <p:nvSpPr>
          <p:cNvPr id="257" name="Shape 257"/>
          <p:cNvSpPr/>
          <p:nvPr/>
        </p:nvSpPr>
        <p:spPr>
          <a:xfrm>
            <a:off x="2196269" y="4711710"/>
            <a:ext cx="2128501" cy="348430"/>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Times New Roman"/>
                <a:ea typeface="Times New Roman"/>
                <a:cs typeface="Times New Roman"/>
                <a:sym typeface="Times New Roman"/>
              </a:defRPr>
            </a:lvl1pPr>
          </a:lstStyle>
          <a:p>
            <a:pPr lvl="0">
              <a:defRPr>
                <a:solidFill>
                  <a:srgbClr val="000000"/>
                </a:solidFill>
              </a:defRPr>
            </a:pPr>
            <a:r>
              <a:rPr>
                <a:solidFill>
                  <a:srgbClr val="0C377B"/>
                </a:solidFill>
              </a:rPr>
              <a:t>Outer layer bare cable</a:t>
            </a:r>
          </a:p>
        </p:txBody>
      </p:sp>
      <p:sp>
        <p:nvSpPr>
          <p:cNvPr id="258" name="Shape 258"/>
          <p:cNvSpPr/>
          <p:nvPr/>
        </p:nvSpPr>
        <p:spPr>
          <a:xfrm>
            <a:off x="2196269" y="5751012"/>
            <a:ext cx="2090326" cy="348430"/>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Times New Roman"/>
                <a:ea typeface="Times New Roman"/>
                <a:cs typeface="Times New Roman"/>
                <a:sym typeface="Times New Roman"/>
              </a:defRPr>
            </a:lvl1pPr>
          </a:lstStyle>
          <a:p>
            <a:pPr lvl="0">
              <a:defRPr>
                <a:solidFill>
                  <a:srgbClr val="000000"/>
                </a:solidFill>
              </a:defRPr>
            </a:pPr>
            <a:r>
              <a:rPr>
                <a:solidFill>
                  <a:srgbClr val="0C377B"/>
                </a:solidFill>
              </a:rPr>
              <a:t>Inner layer bare cable</a:t>
            </a:r>
          </a:p>
        </p:txBody>
      </p:sp>
      <p:sp>
        <p:nvSpPr>
          <p:cNvPr id="259" name="Shape 259"/>
          <p:cNvSpPr/>
          <p:nvPr/>
        </p:nvSpPr>
        <p:spPr>
          <a:xfrm>
            <a:off x="1670102" y="3960390"/>
            <a:ext cx="1251692" cy="328714"/>
          </a:xfrm>
          <a:prstGeom prst="line">
            <a:avLst/>
          </a:prstGeom>
          <a:ln w="25400">
            <a:solidFill>
              <a:srgbClr val="272727"/>
            </a:solidFill>
            <a:tailEnd type="triangle"/>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260" name="Shape 260"/>
          <p:cNvSpPr/>
          <p:nvPr/>
        </p:nvSpPr>
        <p:spPr>
          <a:xfrm>
            <a:off x="7910207" y="1134834"/>
            <a:ext cx="790536" cy="357954"/>
          </a:xfrm>
          <a:prstGeom prst="rect">
            <a:avLst/>
          </a:prstGeom>
          <a:ln>
            <a:solidFill>
              <a:srgbClr val="00B050"/>
            </a:solidFill>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00B050"/>
                </a:solidFill>
                <a:latin typeface="Times New Roman"/>
                <a:ea typeface="Times New Roman"/>
                <a:cs typeface="Times New Roman"/>
                <a:sym typeface="Times New Roman"/>
              </a:defRPr>
            </a:lvl1pPr>
          </a:lstStyle>
          <a:p>
            <a:pPr lvl="0">
              <a:defRPr>
                <a:solidFill>
                  <a:srgbClr val="000000"/>
                </a:solidFill>
              </a:defRPr>
            </a:pPr>
            <a:r>
              <a:rPr>
                <a:solidFill>
                  <a:srgbClr val="00B050"/>
                </a:solidFill>
              </a:rPr>
              <a:t>J. Rysti</a:t>
            </a:r>
          </a:p>
        </p:txBody>
      </p:sp>
      <p:sp>
        <p:nvSpPr>
          <p:cNvPr id="261" name="Shape 261"/>
          <p:cNvSpPr/>
          <p:nvPr/>
        </p:nvSpPr>
        <p:spPr>
          <a:xfrm>
            <a:off x="6802452" y="1508443"/>
            <a:ext cx="1743343" cy="114853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Times New Roman"/>
                <a:ea typeface="Times New Roman"/>
                <a:cs typeface="Times New Roman"/>
                <a:sym typeface="Times New Roman"/>
              </a:defRPr>
            </a:lvl1pPr>
          </a:lstStyle>
          <a:p>
            <a:pPr lvl="0">
              <a:defRPr>
                <a:solidFill>
                  <a:srgbClr val="000000"/>
                </a:solidFill>
              </a:defRPr>
            </a:pPr>
            <a:r>
              <a:rPr>
                <a:solidFill>
                  <a:srgbClr val="0C377B"/>
                </a:solidFill>
              </a:rPr>
              <a:t>Continuous straight heater strip reduces to 1D</a:t>
            </a:r>
          </a:p>
        </p:txBody>
      </p:sp>
    </p:spTree>
    <p:extLst>
      <p:ext uri="{BB962C8B-B14F-4D97-AF65-F5344CB8AC3E}">
        <p14:creationId xmlns:p14="http://schemas.microsoft.com/office/powerpoint/2010/main" val="838458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hcdipo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482" y="820634"/>
            <a:ext cx="2468099" cy="2407902"/>
          </a:xfrm>
          <a:prstGeom prst="rect">
            <a:avLst/>
          </a:prstGeom>
        </p:spPr>
      </p:pic>
      <p:sp>
        <p:nvSpPr>
          <p:cNvPr id="4" name="Donut 3"/>
          <p:cNvSpPr/>
          <p:nvPr/>
        </p:nvSpPr>
        <p:spPr>
          <a:xfrm>
            <a:off x="4067944" y="349583"/>
            <a:ext cx="3443110" cy="3407328"/>
          </a:xfrm>
          <a:prstGeom prst="donut">
            <a:avLst>
              <a:gd name="adj" fmla="val 19172"/>
            </a:avLst>
          </a:prstGeom>
          <a:solidFill>
            <a:srgbClr val="FFFFFF"/>
          </a:solidFill>
          <a:ln w="1905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C377B"/>
              </a:solidFill>
              <a:effectLst/>
              <a:uFillTx/>
              <a:latin typeface="Arial"/>
              <a:ea typeface="Arial"/>
              <a:cs typeface="Arial"/>
              <a:sym typeface="Arial"/>
            </a:endParaRPr>
          </a:p>
        </p:txBody>
      </p:sp>
      <p:sp>
        <p:nvSpPr>
          <p:cNvPr id="108" name="Shape 108"/>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dirty="0">
                <a:solidFill>
                  <a:srgbClr val="FFFFFF"/>
                </a:solidFill>
              </a:rPr>
              <a:t>1. </a:t>
            </a:r>
            <a:r>
              <a:rPr lang="en-GB" sz="4100" dirty="0" smtClean="0">
                <a:solidFill>
                  <a:srgbClr val="FFFFFF"/>
                </a:solidFill>
              </a:rPr>
              <a:t>Introduction</a:t>
            </a:r>
            <a:endParaRPr sz="4100" dirty="0">
              <a:solidFill>
                <a:srgbClr val="FFFFFF"/>
              </a:solidFill>
            </a:endParaRPr>
          </a:p>
        </p:txBody>
      </p:sp>
      <p:graphicFrame>
        <p:nvGraphicFramePr>
          <p:cNvPr id="109" name="Table 109"/>
          <p:cNvGraphicFramePr/>
          <p:nvPr>
            <p:extLst>
              <p:ext uri="{D42A27DB-BD31-4B8C-83A1-F6EECF244321}">
                <p14:modId xmlns:p14="http://schemas.microsoft.com/office/powerpoint/2010/main" val="56877668"/>
              </p:ext>
            </p:extLst>
          </p:nvPr>
        </p:nvGraphicFramePr>
        <p:xfrm>
          <a:off x="111408" y="3212976"/>
          <a:ext cx="8921183" cy="2901557"/>
        </p:xfrm>
        <a:graphic>
          <a:graphicData uri="http://schemas.openxmlformats.org/drawingml/2006/table">
            <a:tbl>
              <a:tblPr/>
              <a:tblGrid>
                <a:gridCol w="4895967">
                  <a:extLst>
                    <a:ext uri="{9D8B030D-6E8A-4147-A177-3AD203B41FA5}">
                      <a16:colId xmlns:a16="http://schemas.microsoft.com/office/drawing/2014/main" val="20000"/>
                    </a:ext>
                  </a:extLst>
                </a:gridCol>
                <a:gridCol w="1868488">
                  <a:extLst>
                    <a:ext uri="{9D8B030D-6E8A-4147-A177-3AD203B41FA5}">
                      <a16:colId xmlns:a16="http://schemas.microsoft.com/office/drawing/2014/main" val="20001"/>
                    </a:ext>
                  </a:extLst>
                </a:gridCol>
                <a:gridCol w="2156728">
                  <a:extLst>
                    <a:ext uri="{9D8B030D-6E8A-4147-A177-3AD203B41FA5}">
                      <a16:colId xmlns:a16="http://schemas.microsoft.com/office/drawing/2014/main" val="20002"/>
                    </a:ext>
                  </a:extLst>
                </a:gridCol>
              </a:tblGrid>
              <a:tr h="621263">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 </a:t>
                      </a:r>
                      <a:r>
                        <a:rPr lang="en-US" sz="1600" b="1" dirty="0" smtClean="0">
                          <a:solidFill>
                            <a:srgbClr val="0C377B"/>
                          </a:solidFill>
                          <a:latin typeface="Times New Roman"/>
                          <a:ea typeface="Times New Roman"/>
                          <a:cs typeface="Times New Roman"/>
                          <a:sym typeface="Times New Roman"/>
                        </a:rPr>
                        <a:t>Magnet parameters at nominal current </a:t>
                      </a:r>
                      <a:r>
                        <a:rPr lang="hr-HR" sz="1600" b="1" dirty="0" smtClean="0">
                          <a:solidFill>
                            <a:srgbClr val="0C377B"/>
                          </a:solidFill>
                          <a:latin typeface="Times New Roman"/>
                          <a:ea typeface="Times New Roman"/>
                          <a:cs typeface="Times New Roman"/>
                          <a:sym typeface="Times New Roman"/>
                        </a:rPr>
                        <a:t>I</a:t>
                      </a:r>
                      <a:r>
                        <a:rPr lang="hr-HR" sz="1600" b="1" baseline="-25000" dirty="0" smtClean="0">
                          <a:solidFill>
                            <a:srgbClr val="0C377B"/>
                          </a:solidFill>
                          <a:latin typeface="Times New Roman"/>
                          <a:ea typeface="Times New Roman"/>
                          <a:cs typeface="Times New Roman"/>
                          <a:sym typeface="Times New Roman"/>
                        </a:rPr>
                        <a:t>nom</a:t>
                      </a:r>
                      <a:r>
                        <a:rPr lang="hr-HR" sz="1600" b="1" dirty="0" smtClean="0">
                          <a:solidFill>
                            <a:srgbClr val="0C377B"/>
                          </a:solidFill>
                          <a:latin typeface="Times New Roman"/>
                          <a:ea typeface="Times New Roman"/>
                          <a:cs typeface="Times New Roman"/>
                          <a:sym typeface="Times New Roman"/>
                        </a:rPr>
                        <a:t> = 11.85 kA</a:t>
                      </a:r>
                      <a:endParaRPr sz="1600" b="1" dirty="0">
                        <a:solidFill>
                          <a:srgbClr val="0C377B"/>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1">
                          <a:solidFill>
                            <a:srgbClr val="0C377B"/>
                          </a:solidFill>
                          <a:latin typeface="Times New Roman"/>
                          <a:ea typeface="Times New Roman"/>
                          <a:cs typeface="Times New Roman"/>
                          <a:sym typeface="Times New Roman"/>
                        </a:rPr>
                        <a:t>LHC MB dipole</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1">
                          <a:solidFill>
                            <a:srgbClr val="0C377B"/>
                          </a:solidFill>
                          <a:latin typeface="Times New Roman"/>
                          <a:ea typeface="Times New Roman"/>
                          <a:cs typeface="Times New Roman"/>
                          <a:sym typeface="Times New Roman"/>
                        </a:rPr>
                        <a:t>DS-11T </a:t>
                      </a:r>
                    </a:p>
                    <a:p>
                      <a:pPr lvl="0" algn="ctr">
                        <a:defRPr sz="1800" b="0" i="0">
                          <a:solidFill>
                            <a:srgbClr val="000000"/>
                          </a:solidFill>
                        </a:defRPr>
                      </a:pPr>
                      <a:r>
                        <a:rPr sz="1600" b="1">
                          <a:solidFill>
                            <a:srgbClr val="0C377B"/>
                          </a:solidFill>
                          <a:latin typeface="Times New Roman"/>
                          <a:ea typeface="Times New Roman"/>
                          <a:cs typeface="Times New Roman"/>
                          <a:sym typeface="Times New Roman"/>
                        </a:rPr>
                        <a:t>dipole</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0"/>
                  </a:ext>
                </a:extLst>
              </a:tr>
              <a:tr h="213559">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Field </a:t>
                      </a:r>
                      <a:r>
                        <a:rPr lang="en-US" sz="1600" b="1" dirty="0" smtClean="0">
                          <a:solidFill>
                            <a:srgbClr val="0C377B"/>
                          </a:solidFill>
                          <a:latin typeface="Times New Roman"/>
                          <a:ea typeface="Times New Roman"/>
                          <a:cs typeface="Times New Roman"/>
                          <a:sym typeface="Times New Roman"/>
                        </a:rPr>
                        <a:t>in the aperture at </a:t>
                      </a:r>
                      <a:r>
                        <a:rPr lang="hr-HR" sz="1600" b="1" dirty="0" smtClean="0">
                          <a:solidFill>
                            <a:srgbClr val="0C377B"/>
                          </a:solidFill>
                          <a:latin typeface="Times New Roman"/>
                          <a:ea typeface="Times New Roman"/>
                          <a:cs typeface="Times New Roman"/>
                          <a:sym typeface="Times New Roman"/>
                        </a:rPr>
                        <a:t>I</a:t>
                      </a:r>
                      <a:r>
                        <a:rPr lang="hr-HR" sz="1600" b="1" baseline="-25000" dirty="0" smtClean="0">
                          <a:solidFill>
                            <a:srgbClr val="0C377B"/>
                          </a:solidFill>
                          <a:latin typeface="Times New Roman"/>
                          <a:ea typeface="Times New Roman"/>
                          <a:cs typeface="Times New Roman"/>
                          <a:sym typeface="Times New Roman"/>
                        </a:rPr>
                        <a:t>nom </a:t>
                      </a:r>
                      <a:r>
                        <a:rPr lang="en-US" sz="1600" b="1" dirty="0" smtClean="0">
                          <a:solidFill>
                            <a:srgbClr val="0C377B"/>
                          </a:solidFill>
                          <a:latin typeface="Times New Roman"/>
                          <a:ea typeface="Times New Roman"/>
                          <a:cs typeface="Times New Roman"/>
                          <a:sym typeface="Times New Roman"/>
                        </a:rPr>
                        <a:t>(B</a:t>
                      </a:r>
                      <a:r>
                        <a:rPr lang="en-US" sz="1600" b="1" baseline="-25000" dirty="0" smtClean="0">
                          <a:solidFill>
                            <a:srgbClr val="0C377B"/>
                          </a:solidFill>
                          <a:latin typeface="Times New Roman"/>
                          <a:ea typeface="Times New Roman"/>
                          <a:cs typeface="Times New Roman"/>
                          <a:sym typeface="Times New Roman"/>
                        </a:rPr>
                        <a:t>0</a:t>
                      </a:r>
                      <a:r>
                        <a:rPr lang="en-US" sz="1600" b="1" dirty="0" smtClean="0">
                          <a:solidFill>
                            <a:srgbClr val="0C377B"/>
                          </a:solidFill>
                          <a:latin typeface="Times New Roman"/>
                          <a:ea typeface="Times New Roman"/>
                          <a:cs typeface="Times New Roman"/>
                          <a:sym typeface="Times New Roman"/>
                        </a:rPr>
                        <a:t>), (</a:t>
                      </a:r>
                      <a:r>
                        <a:rPr sz="1600" b="1" dirty="0" smtClean="0">
                          <a:solidFill>
                            <a:srgbClr val="0C377B"/>
                          </a:solidFill>
                          <a:latin typeface="Times New Roman"/>
                          <a:ea typeface="Times New Roman"/>
                          <a:cs typeface="Times New Roman"/>
                          <a:sym typeface="Times New Roman"/>
                        </a:rPr>
                        <a:t>T</a:t>
                      </a:r>
                      <a:r>
                        <a:rPr lang="en-US" sz="1600" b="1" dirty="0" smtClean="0">
                          <a:solidFill>
                            <a:srgbClr val="0C377B"/>
                          </a:solidFill>
                          <a:latin typeface="Times New Roman"/>
                          <a:ea typeface="Times New Roman"/>
                          <a:cs typeface="Times New Roman"/>
                          <a:sym typeface="Times New Roman"/>
                        </a:rPr>
                        <a:t>)</a:t>
                      </a:r>
                      <a:endParaRPr sz="1600" b="1" dirty="0">
                        <a:solidFill>
                          <a:srgbClr val="0C377B"/>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a:solidFill>
                            <a:srgbClr val="0C377B"/>
                          </a:solidFill>
                          <a:latin typeface="Times New Roman"/>
                          <a:ea typeface="Times New Roman"/>
                          <a:cs typeface="Times New Roman"/>
                          <a:sym typeface="Times New Roman"/>
                        </a:rPr>
                        <a:t>8.3</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a:solidFill>
                            <a:srgbClr val="0C377B"/>
                          </a:solidFill>
                          <a:latin typeface="Times New Roman"/>
                          <a:ea typeface="Times New Roman"/>
                          <a:cs typeface="Times New Roman"/>
                          <a:sym typeface="Times New Roman"/>
                        </a:rPr>
                        <a:t>11.2</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1"/>
                  </a:ext>
                </a:extLst>
              </a:tr>
              <a:tr h="252388">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Peak field in the conductor at I</a:t>
                      </a:r>
                      <a:r>
                        <a:rPr sz="1600" b="1" baseline="-25000" dirty="0">
                          <a:solidFill>
                            <a:srgbClr val="0C377B"/>
                          </a:solidFill>
                          <a:latin typeface="Times New Roman"/>
                          <a:ea typeface="Times New Roman"/>
                          <a:cs typeface="Times New Roman"/>
                          <a:sym typeface="Times New Roman"/>
                        </a:rPr>
                        <a:t>nom</a:t>
                      </a:r>
                      <a:r>
                        <a:rPr sz="1600" b="1" dirty="0">
                          <a:solidFill>
                            <a:srgbClr val="0C377B"/>
                          </a:solidFill>
                          <a:latin typeface="Times New Roman"/>
                          <a:ea typeface="Times New Roman"/>
                          <a:cs typeface="Times New Roman"/>
                          <a:sym typeface="Times New Roman"/>
                        </a:rPr>
                        <a:t> (B</a:t>
                      </a:r>
                      <a:r>
                        <a:rPr sz="1600" b="1" baseline="-25000" dirty="0">
                          <a:solidFill>
                            <a:srgbClr val="0C377B"/>
                          </a:solidFill>
                          <a:latin typeface="Times New Roman"/>
                          <a:ea typeface="Times New Roman"/>
                          <a:cs typeface="Times New Roman"/>
                          <a:sym typeface="Times New Roman"/>
                        </a:rPr>
                        <a:t>p</a:t>
                      </a:r>
                      <a:r>
                        <a:rPr sz="1600" b="1" dirty="0">
                          <a:solidFill>
                            <a:srgbClr val="0C377B"/>
                          </a:solidFill>
                          <a:latin typeface="Times New Roman"/>
                          <a:ea typeface="Times New Roman"/>
                          <a:cs typeface="Times New Roman"/>
                          <a:sym typeface="Times New Roman"/>
                        </a:rPr>
                        <a:t>), T</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a:solidFill>
                            <a:srgbClr val="0C377B"/>
                          </a:solidFill>
                          <a:latin typeface="Times New Roman"/>
                          <a:ea typeface="Times New Roman"/>
                          <a:cs typeface="Times New Roman"/>
                          <a:sym typeface="Times New Roman"/>
                        </a:rPr>
                        <a:t>8.6</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a:solidFill>
                            <a:srgbClr val="0C377B"/>
                          </a:solidFill>
                          <a:latin typeface="Times New Roman"/>
                          <a:ea typeface="Times New Roman"/>
                          <a:cs typeface="Times New Roman"/>
                          <a:sym typeface="Times New Roman"/>
                        </a:rPr>
                        <a:t>11.6</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2"/>
                  </a:ext>
                </a:extLst>
              </a:tr>
              <a:tr h="213559">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Engineering current </a:t>
                      </a:r>
                      <a:r>
                        <a:rPr sz="1600" b="1" dirty="0" smtClean="0">
                          <a:solidFill>
                            <a:srgbClr val="0C377B"/>
                          </a:solidFill>
                          <a:latin typeface="Times New Roman"/>
                          <a:ea typeface="Times New Roman"/>
                          <a:cs typeface="Times New Roman"/>
                          <a:sym typeface="Times New Roman"/>
                        </a:rPr>
                        <a:t>density</a:t>
                      </a:r>
                      <a:r>
                        <a:rPr lang="en-GB" sz="1600" b="1" dirty="0" smtClean="0">
                          <a:solidFill>
                            <a:srgbClr val="0C377B"/>
                          </a:solidFill>
                          <a:latin typeface="Times New Roman"/>
                          <a:ea typeface="Times New Roman"/>
                          <a:cs typeface="Times New Roman"/>
                          <a:sym typeface="Times New Roman"/>
                        </a:rPr>
                        <a:t> at </a:t>
                      </a:r>
                      <a:r>
                        <a:rPr lang="en-GB" sz="1600" b="1" dirty="0" err="1" smtClean="0">
                          <a:solidFill>
                            <a:srgbClr val="0C377B"/>
                          </a:solidFill>
                          <a:latin typeface="Times New Roman"/>
                          <a:ea typeface="Times New Roman"/>
                          <a:cs typeface="Times New Roman"/>
                          <a:sym typeface="Times New Roman"/>
                        </a:rPr>
                        <a:t>I</a:t>
                      </a:r>
                      <a:r>
                        <a:rPr lang="en-GB" sz="1600" b="1" baseline="-25000" dirty="0" err="1" smtClean="0">
                          <a:solidFill>
                            <a:srgbClr val="0C377B"/>
                          </a:solidFill>
                          <a:latin typeface="Times New Roman"/>
                          <a:ea typeface="Times New Roman"/>
                          <a:cs typeface="Times New Roman"/>
                          <a:sym typeface="Times New Roman"/>
                        </a:rPr>
                        <a:t>nom</a:t>
                      </a:r>
                      <a:r>
                        <a:rPr lang="en-GB" sz="1600" b="1" baseline="-25000" dirty="0" smtClean="0">
                          <a:solidFill>
                            <a:srgbClr val="0C377B"/>
                          </a:solidFill>
                          <a:latin typeface="Times New Roman"/>
                          <a:ea typeface="Times New Roman"/>
                          <a:cs typeface="Times New Roman"/>
                          <a:sym typeface="Times New Roman"/>
                        </a:rPr>
                        <a:t> </a:t>
                      </a:r>
                      <a:r>
                        <a:rPr sz="1600" b="1" dirty="0" smtClean="0">
                          <a:solidFill>
                            <a:srgbClr val="0C377B"/>
                          </a:solidFill>
                          <a:latin typeface="Times New Roman"/>
                          <a:ea typeface="Times New Roman"/>
                          <a:cs typeface="Times New Roman"/>
                          <a:sym typeface="Times New Roman"/>
                        </a:rPr>
                        <a:t>(</a:t>
                      </a:r>
                      <a:r>
                        <a:rPr sz="1600" b="1" dirty="0">
                          <a:solidFill>
                            <a:srgbClr val="0C377B"/>
                          </a:solidFill>
                          <a:latin typeface="Times New Roman"/>
                          <a:ea typeface="Times New Roman"/>
                          <a:cs typeface="Times New Roman"/>
                          <a:sym typeface="Times New Roman"/>
                        </a:rPr>
                        <a:t>J</a:t>
                      </a:r>
                      <a:r>
                        <a:rPr sz="1600" b="1" baseline="-25000" dirty="0">
                          <a:solidFill>
                            <a:srgbClr val="0C377B"/>
                          </a:solidFill>
                          <a:latin typeface="Times New Roman"/>
                          <a:ea typeface="Times New Roman"/>
                          <a:cs typeface="Times New Roman"/>
                          <a:sym typeface="Times New Roman"/>
                        </a:rPr>
                        <a:t>eng</a:t>
                      </a:r>
                      <a:r>
                        <a:rPr sz="1600" b="1" dirty="0">
                          <a:solidFill>
                            <a:srgbClr val="0C377B"/>
                          </a:solidFill>
                          <a:latin typeface="Times New Roman"/>
                          <a:ea typeface="Times New Roman"/>
                          <a:cs typeface="Times New Roman"/>
                          <a:sym typeface="Times New Roman"/>
                        </a:rPr>
                        <a:t>), A/mm</a:t>
                      </a:r>
                      <a:r>
                        <a:rPr sz="1600" b="1" baseline="30000" dirty="0">
                          <a:solidFill>
                            <a:srgbClr val="0C377B"/>
                          </a:solidFill>
                          <a:latin typeface="Times New Roman"/>
                          <a:ea typeface="Times New Roman"/>
                          <a:cs typeface="Times New Roman"/>
                          <a:sym typeface="Times New Roman"/>
                        </a:rPr>
                        <a:t>2</a:t>
                      </a:r>
                    </a:p>
                  </a:txBody>
                  <a:tcPr marL="4763" marR="4763" marT="4763" marB="4763" anchor="ctr" horzOverflow="overflow">
                    <a:lnL w="12700">
                      <a:solidFill>
                        <a:srgbClr val="0C377B"/>
                      </a:solidFill>
                      <a:roun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lang="en-US" sz="1600" b="0" dirty="0" smtClean="0">
                          <a:solidFill>
                            <a:schemeClr val="tx1"/>
                          </a:solidFill>
                          <a:latin typeface="Times New Roman"/>
                          <a:ea typeface="Times New Roman"/>
                          <a:cs typeface="Times New Roman"/>
                          <a:sym typeface="Times New Roman"/>
                        </a:rPr>
                        <a:t>475/583</a:t>
                      </a:r>
                      <a:endParaRPr sz="1600" b="0" dirty="0">
                        <a:solidFill>
                          <a:schemeClr val="tx1"/>
                        </a:solidFill>
                        <a:latin typeface="Times New Roman"/>
                        <a:ea typeface="Times New Roman"/>
                        <a:cs typeface="Times New Roman"/>
                        <a:sym typeface="Times New Roman"/>
                      </a:endParaRP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b="0" dirty="0">
                          <a:solidFill>
                            <a:schemeClr val="tx1"/>
                          </a:solidFill>
                          <a:latin typeface="Times New Roman"/>
                          <a:ea typeface="Times New Roman"/>
                          <a:cs typeface="Times New Roman"/>
                          <a:sym typeface="Times New Roman"/>
                        </a:rPr>
                        <a:t>790</a:t>
                      </a:r>
                    </a:p>
                  </a:txBody>
                  <a:tcPr marL="4763" marR="4763" marT="4763" marB="4763" anchor="ctr" horzOverflow="overflow">
                    <a:lnL w="12700" cap="flat" cmpd="sng" algn="ctr">
                      <a:solidFill>
                        <a:srgbClr val="0C377B"/>
                      </a:solidFill>
                      <a:prstDash val="solid"/>
                      <a:round/>
                      <a:headEnd type="none" w="med" len="med"/>
                      <a:tailEnd type="none" w="med" len="me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extLst>
                  <a:ext uri="{0D108BD9-81ED-4DB2-BD59-A6C34878D82A}">
                    <a16:rowId xmlns:a16="http://schemas.microsoft.com/office/drawing/2014/main" val="10003"/>
                  </a:ext>
                </a:extLst>
              </a:tr>
              <a:tr h="252388">
                <a:tc>
                  <a:txBody>
                    <a:bodyPr/>
                    <a:lstStyle/>
                    <a:p>
                      <a:pPr lvl="0" algn="l">
                        <a:defRPr sz="1800" b="0" i="0">
                          <a:solidFill>
                            <a:srgbClr val="000000"/>
                          </a:solidFill>
                        </a:defRPr>
                      </a:pPr>
                      <a:r>
                        <a:rPr lang="en-GB" sz="1600" b="1" dirty="0" smtClean="0">
                          <a:solidFill>
                            <a:srgbClr val="0C377B"/>
                          </a:solidFill>
                          <a:latin typeface="Times New Roman"/>
                          <a:ea typeface="Times New Roman"/>
                          <a:cs typeface="Times New Roman"/>
                          <a:sym typeface="Times New Roman"/>
                        </a:rPr>
                        <a:t>Overall current density </a:t>
                      </a:r>
                      <a:r>
                        <a:rPr sz="1600" b="1" dirty="0" smtClean="0">
                          <a:solidFill>
                            <a:srgbClr val="0C377B"/>
                          </a:solidFill>
                          <a:latin typeface="Times New Roman"/>
                          <a:ea typeface="Times New Roman"/>
                          <a:cs typeface="Times New Roman"/>
                          <a:sym typeface="Times New Roman"/>
                        </a:rPr>
                        <a:t>at </a:t>
                      </a:r>
                      <a:r>
                        <a:rPr sz="1600" b="1" dirty="0" err="1" smtClean="0">
                          <a:solidFill>
                            <a:srgbClr val="0C377B"/>
                          </a:solidFill>
                          <a:latin typeface="Times New Roman"/>
                          <a:ea typeface="Times New Roman"/>
                          <a:cs typeface="Times New Roman"/>
                          <a:sym typeface="Times New Roman"/>
                        </a:rPr>
                        <a:t>I</a:t>
                      </a:r>
                      <a:r>
                        <a:rPr sz="1600" b="1" baseline="-25000" dirty="0" err="1" smtClean="0">
                          <a:solidFill>
                            <a:srgbClr val="0C377B"/>
                          </a:solidFill>
                          <a:latin typeface="Times New Roman"/>
                          <a:ea typeface="Times New Roman"/>
                          <a:cs typeface="Times New Roman"/>
                          <a:sym typeface="Times New Roman"/>
                        </a:rPr>
                        <a:t>nom</a:t>
                      </a:r>
                      <a:r>
                        <a:rPr lang="en-GB" sz="1600" b="1" dirty="0" smtClean="0">
                          <a:solidFill>
                            <a:srgbClr val="0C377B"/>
                          </a:solidFill>
                          <a:latin typeface="Times New Roman"/>
                          <a:ea typeface="Times New Roman"/>
                          <a:cs typeface="Times New Roman"/>
                          <a:sym typeface="Times New Roman"/>
                        </a:rPr>
                        <a:t>(</a:t>
                      </a:r>
                      <a:r>
                        <a:rPr lang="en-GB" sz="1600" b="1" dirty="0" err="1" smtClean="0">
                          <a:solidFill>
                            <a:srgbClr val="0C377B"/>
                          </a:solidFill>
                          <a:latin typeface="Times New Roman"/>
                          <a:ea typeface="Times New Roman"/>
                          <a:cs typeface="Times New Roman"/>
                          <a:sym typeface="Times New Roman"/>
                        </a:rPr>
                        <a:t>J</a:t>
                      </a:r>
                      <a:r>
                        <a:rPr lang="en-GB" sz="1600" b="1" baseline="-25000" dirty="0" err="1" smtClean="0">
                          <a:solidFill>
                            <a:srgbClr val="0C377B"/>
                          </a:solidFill>
                          <a:latin typeface="Times New Roman"/>
                          <a:ea typeface="Times New Roman"/>
                          <a:cs typeface="Times New Roman"/>
                          <a:sym typeface="Times New Roman"/>
                        </a:rPr>
                        <a:t>overall</a:t>
                      </a:r>
                      <a:r>
                        <a:rPr lang="en-GB" sz="1600" b="1" dirty="0" smtClean="0">
                          <a:solidFill>
                            <a:srgbClr val="0C377B"/>
                          </a:solidFill>
                          <a:latin typeface="Times New Roman"/>
                          <a:ea typeface="Times New Roman"/>
                          <a:cs typeface="Times New Roman"/>
                          <a:sym typeface="Times New Roman"/>
                        </a:rPr>
                        <a:t>), A/mm</a:t>
                      </a:r>
                      <a:r>
                        <a:rPr lang="en-GB" sz="1600" b="1" baseline="30000" dirty="0" smtClean="0">
                          <a:solidFill>
                            <a:srgbClr val="0C377B"/>
                          </a:solidFill>
                          <a:latin typeface="Times New Roman"/>
                          <a:ea typeface="Times New Roman"/>
                          <a:cs typeface="Times New Roman"/>
                          <a:sym typeface="Times New Roman"/>
                        </a:rPr>
                        <a:t>2</a:t>
                      </a:r>
                      <a:endParaRPr lang="en-GB" sz="1600" b="1" baseline="30000" dirty="0">
                        <a:solidFill>
                          <a:srgbClr val="0C377B"/>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lang="en-US" sz="1600" b="0" dirty="0" smtClean="0">
                          <a:solidFill>
                            <a:schemeClr val="tx1"/>
                          </a:solidFill>
                          <a:latin typeface="Times New Roman"/>
                          <a:ea typeface="Times New Roman"/>
                          <a:cs typeface="Times New Roman"/>
                          <a:sym typeface="Times New Roman"/>
                        </a:rPr>
                        <a:t>354/438</a:t>
                      </a:r>
                      <a:endParaRPr sz="1600" b="0" dirty="0">
                        <a:solidFill>
                          <a:schemeClr val="tx1"/>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lang="en-US" sz="1600" b="0" dirty="0" smtClean="0">
                          <a:solidFill>
                            <a:schemeClr val="tx1"/>
                          </a:solidFill>
                          <a:latin typeface="Times New Roman"/>
                          <a:ea typeface="Times New Roman"/>
                          <a:cs typeface="Times New Roman"/>
                          <a:sym typeface="Times New Roman"/>
                        </a:rPr>
                        <a:t>523</a:t>
                      </a:r>
                      <a:endParaRPr sz="1600" b="0" dirty="0">
                        <a:solidFill>
                          <a:schemeClr val="tx1"/>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extLst>
                  <a:ext uri="{0D108BD9-81ED-4DB2-BD59-A6C34878D82A}">
                    <a16:rowId xmlns:a16="http://schemas.microsoft.com/office/drawing/2014/main" val="10004"/>
                  </a:ext>
                </a:extLst>
              </a:tr>
              <a:tr h="126683">
                <a:tc>
                  <a:txBody>
                    <a:bodyPr/>
                    <a:lstStyle/>
                    <a:p>
                      <a:pPr lvl="0" algn="l">
                        <a:defRPr sz="1800" b="0" i="0">
                          <a:solidFill>
                            <a:srgbClr val="000000"/>
                          </a:solidFill>
                        </a:defRPr>
                      </a:pPr>
                      <a:r>
                        <a:rPr lang="en-GB" sz="1600" b="1" dirty="0" smtClean="0">
                          <a:solidFill>
                            <a:srgbClr val="0C377B"/>
                          </a:solidFill>
                          <a:latin typeface="Times New Roman"/>
                          <a:ea typeface="Times New Roman"/>
                          <a:cs typeface="Times New Roman"/>
                          <a:sym typeface="Times New Roman"/>
                        </a:rPr>
                        <a:t>Current density it the copper at </a:t>
                      </a:r>
                      <a:r>
                        <a:rPr lang="en-GB" sz="1600" b="1" dirty="0" err="1" smtClean="0">
                          <a:solidFill>
                            <a:srgbClr val="0C377B"/>
                          </a:solidFill>
                          <a:latin typeface="Times New Roman"/>
                          <a:ea typeface="Times New Roman"/>
                          <a:cs typeface="Times New Roman"/>
                          <a:sym typeface="Times New Roman"/>
                        </a:rPr>
                        <a:t>I</a:t>
                      </a:r>
                      <a:r>
                        <a:rPr lang="en-GB" sz="1600" b="1" baseline="-25000" dirty="0" err="1" smtClean="0">
                          <a:solidFill>
                            <a:srgbClr val="0C377B"/>
                          </a:solidFill>
                          <a:latin typeface="Times New Roman"/>
                          <a:ea typeface="Times New Roman"/>
                          <a:cs typeface="Times New Roman"/>
                          <a:sym typeface="Times New Roman"/>
                        </a:rPr>
                        <a:t>nom</a:t>
                      </a:r>
                      <a:r>
                        <a:rPr lang="en-GB" sz="1600" b="1" dirty="0" smtClean="0">
                          <a:solidFill>
                            <a:srgbClr val="0C377B"/>
                          </a:solidFill>
                          <a:latin typeface="Times New Roman"/>
                          <a:ea typeface="Times New Roman"/>
                          <a:cs typeface="Times New Roman"/>
                          <a:sym typeface="Times New Roman"/>
                        </a:rPr>
                        <a:t>(</a:t>
                      </a:r>
                      <a:r>
                        <a:rPr lang="en-GB" sz="1600" b="1" dirty="0" err="1" smtClean="0">
                          <a:solidFill>
                            <a:srgbClr val="0C377B"/>
                          </a:solidFill>
                          <a:latin typeface="Times New Roman"/>
                          <a:ea typeface="Times New Roman"/>
                          <a:cs typeface="Times New Roman"/>
                          <a:sym typeface="Times New Roman"/>
                        </a:rPr>
                        <a:t>J</a:t>
                      </a:r>
                      <a:r>
                        <a:rPr lang="en-GB" sz="1600" b="1" baseline="-25000" dirty="0" err="1" smtClean="0">
                          <a:solidFill>
                            <a:srgbClr val="0C377B"/>
                          </a:solidFill>
                          <a:latin typeface="Times New Roman"/>
                          <a:ea typeface="Times New Roman"/>
                          <a:cs typeface="Times New Roman"/>
                          <a:sym typeface="Times New Roman"/>
                        </a:rPr>
                        <a:t>cu</a:t>
                      </a:r>
                      <a:r>
                        <a:rPr lang="en-GB" sz="1600" b="1" dirty="0" smtClean="0">
                          <a:solidFill>
                            <a:srgbClr val="0C377B"/>
                          </a:solidFill>
                          <a:latin typeface="Times New Roman"/>
                          <a:ea typeface="Times New Roman"/>
                          <a:cs typeface="Times New Roman"/>
                          <a:sym typeface="Times New Roman"/>
                        </a:rPr>
                        <a:t>), A/mm</a:t>
                      </a:r>
                      <a:r>
                        <a:rPr lang="en-GB" sz="1600" b="1" baseline="30000" dirty="0" smtClean="0">
                          <a:solidFill>
                            <a:srgbClr val="0C377B"/>
                          </a:solidFill>
                          <a:latin typeface="Times New Roman"/>
                          <a:ea typeface="Times New Roman"/>
                          <a:cs typeface="Times New Roman"/>
                          <a:sym typeface="Times New Roman"/>
                        </a:rPr>
                        <a:t>2</a:t>
                      </a:r>
                      <a:endParaRPr lang="en-GB" sz="1600" b="1" baseline="30000" dirty="0">
                        <a:solidFill>
                          <a:srgbClr val="0C377B"/>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lang="en-US" sz="1600" b="1" dirty="0" smtClean="0">
                          <a:solidFill>
                            <a:srgbClr val="FF0000"/>
                          </a:solidFill>
                          <a:latin typeface="Times New Roman"/>
                          <a:ea typeface="Times New Roman"/>
                          <a:cs typeface="Times New Roman"/>
                          <a:sym typeface="Times New Roman"/>
                        </a:rPr>
                        <a:t>763/882</a:t>
                      </a:r>
                      <a:endParaRPr sz="1600" b="1" dirty="0">
                        <a:solidFill>
                          <a:srgbClr val="FF0000"/>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lang="en-US" sz="1600" b="1" dirty="0" smtClean="0">
                          <a:solidFill>
                            <a:srgbClr val="FF0000"/>
                          </a:solidFill>
                          <a:latin typeface="Times New Roman"/>
                          <a:ea typeface="Times New Roman"/>
                          <a:cs typeface="Times New Roman"/>
                          <a:sym typeface="Times New Roman"/>
                        </a:rPr>
                        <a:t>1440</a:t>
                      </a:r>
                      <a:endParaRPr sz="1600" b="1" dirty="0">
                        <a:solidFill>
                          <a:srgbClr val="FF0000"/>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extLst>
                  <a:ext uri="{0D108BD9-81ED-4DB2-BD59-A6C34878D82A}">
                    <a16:rowId xmlns:a16="http://schemas.microsoft.com/office/drawing/2014/main" val="10005"/>
                  </a:ext>
                </a:extLst>
              </a:tr>
              <a:tr h="126683">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Stored energy in the conductor volume at </a:t>
                      </a:r>
                      <a:r>
                        <a:rPr sz="1600" b="1" dirty="0" err="1">
                          <a:solidFill>
                            <a:srgbClr val="0C377B"/>
                          </a:solidFill>
                          <a:latin typeface="Times New Roman"/>
                          <a:ea typeface="Times New Roman"/>
                          <a:cs typeface="Times New Roman"/>
                          <a:sym typeface="Times New Roman"/>
                        </a:rPr>
                        <a:t>I</a:t>
                      </a:r>
                      <a:r>
                        <a:rPr sz="1600" b="1" baseline="-25000" dirty="0" err="1">
                          <a:solidFill>
                            <a:srgbClr val="0C377B"/>
                          </a:solidFill>
                          <a:latin typeface="Times New Roman"/>
                          <a:ea typeface="Times New Roman"/>
                          <a:cs typeface="Times New Roman"/>
                          <a:sym typeface="Times New Roman"/>
                        </a:rPr>
                        <a:t>nom</a:t>
                      </a:r>
                      <a:r>
                        <a:rPr sz="1600" b="1" baseline="-25000" dirty="0">
                          <a:solidFill>
                            <a:srgbClr val="0C377B"/>
                          </a:solidFill>
                          <a:latin typeface="Times New Roman"/>
                          <a:ea typeface="Times New Roman"/>
                          <a:cs typeface="Times New Roman"/>
                          <a:sym typeface="Times New Roman"/>
                        </a:rPr>
                        <a:t>,</a:t>
                      </a:r>
                      <a:r>
                        <a:rPr sz="1600" b="1" dirty="0">
                          <a:solidFill>
                            <a:srgbClr val="0C377B"/>
                          </a:solidFill>
                          <a:latin typeface="Times New Roman"/>
                          <a:ea typeface="Times New Roman"/>
                          <a:cs typeface="Times New Roman"/>
                          <a:sym typeface="Times New Roman"/>
                        </a:rPr>
                        <a:t> MJ/m</a:t>
                      </a:r>
                      <a:r>
                        <a:rPr sz="1600" b="1" baseline="30000" dirty="0">
                          <a:solidFill>
                            <a:srgbClr val="0C377B"/>
                          </a:solidFill>
                          <a:latin typeface="Times New Roman"/>
                          <a:ea typeface="Times New Roman"/>
                          <a:cs typeface="Times New Roman"/>
                          <a:sym typeface="Times New Roman"/>
                        </a:rPr>
                        <a:t>3</a:t>
                      </a: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b="1" dirty="0">
                          <a:solidFill>
                            <a:srgbClr val="FF0000"/>
                          </a:solidFill>
                          <a:latin typeface="Times New Roman"/>
                          <a:ea typeface="Times New Roman"/>
                          <a:cs typeface="Times New Roman"/>
                          <a:sym typeface="Times New Roman"/>
                        </a:rPr>
                        <a:t>60</a:t>
                      </a: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b="1" dirty="0">
                          <a:solidFill>
                            <a:srgbClr val="FF0000"/>
                          </a:solidFill>
                          <a:latin typeface="Times New Roman"/>
                          <a:ea typeface="Times New Roman"/>
                          <a:cs typeface="Times New Roman"/>
                          <a:sym typeface="Times New Roman"/>
                        </a:rPr>
                        <a:t>130</a:t>
                      </a: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extLst>
                  <a:ext uri="{0D108BD9-81ED-4DB2-BD59-A6C34878D82A}">
                    <a16:rowId xmlns:a16="http://schemas.microsoft.com/office/drawing/2014/main" val="10006"/>
                  </a:ext>
                </a:extLst>
              </a:tr>
              <a:tr h="143706">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Differential inductance at </a:t>
                      </a:r>
                      <a:r>
                        <a:rPr sz="1600" b="1" dirty="0" err="1">
                          <a:solidFill>
                            <a:srgbClr val="0C377B"/>
                          </a:solidFill>
                          <a:latin typeface="Times New Roman"/>
                          <a:ea typeface="Times New Roman"/>
                          <a:cs typeface="Times New Roman"/>
                          <a:sym typeface="Times New Roman"/>
                        </a:rPr>
                        <a:t>I</a:t>
                      </a:r>
                      <a:r>
                        <a:rPr sz="1600" b="1" baseline="-25000" dirty="0" err="1">
                          <a:solidFill>
                            <a:srgbClr val="0C377B"/>
                          </a:solidFill>
                          <a:latin typeface="Times New Roman"/>
                          <a:ea typeface="Times New Roman"/>
                          <a:cs typeface="Times New Roman"/>
                          <a:sym typeface="Times New Roman"/>
                        </a:rPr>
                        <a:t>nom</a:t>
                      </a:r>
                      <a:r>
                        <a:rPr sz="1600" b="1" dirty="0">
                          <a:solidFill>
                            <a:srgbClr val="0C377B"/>
                          </a:solidFill>
                          <a:latin typeface="Times New Roman"/>
                          <a:ea typeface="Times New Roman"/>
                          <a:cs typeface="Times New Roman"/>
                          <a:sym typeface="Times New Roman"/>
                        </a:rPr>
                        <a:t>, </a:t>
                      </a:r>
                      <a:r>
                        <a:rPr sz="1600" b="1" dirty="0" err="1">
                          <a:solidFill>
                            <a:srgbClr val="0C377B"/>
                          </a:solidFill>
                          <a:latin typeface="Times New Roman"/>
                          <a:ea typeface="Times New Roman"/>
                          <a:cs typeface="Times New Roman"/>
                          <a:sym typeface="Times New Roman"/>
                        </a:rPr>
                        <a:t>mH</a:t>
                      </a:r>
                      <a:r>
                        <a:rPr sz="1600" b="1" dirty="0">
                          <a:solidFill>
                            <a:srgbClr val="0C377B"/>
                          </a:solidFill>
                          <a:latin typeface="Times New Roman"/>
                          <a:ea typeface="Times New Roman"/>
                          <a:cs typeface="Times New Roman"/>
                          <a:sym typeface="Times New Roman"/>
                        </a:rPr>
                        <a:t>/m</a:t>
                      </a:r>
                    </a:p>
                  </a:txBody>
                  <a:tcPr marL="4763" marR="4763" marT="4763" marB="4763" anchor="ctr" horzOverflow="overflow">
                    <a:lnL w="12700">
                      <a:solidFill>
                        <a:srgbClr val="0C377B"/>
                      </a:solidFill>
                      <a:roun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dirty="0">
                          <a:solidFill>
                            <a:srgbClr val="0C377B"/>
                          </a:solidFill>
                          <a:latin typeface="Times New Roman"/>
                          <a:ea typeface="Times New Roman"/>
                          <a:cs typeface="Times New Roman"/>
                          <a:sym typeface="Times New Roman"/>
                        </a:rPr>
                        <a:t>6.9</a:t>
                      </a:r>
                    </a:p>
                  </a:txBody>
                  <a:tcPr marL="4763" marR="4763" marT="4763" marB="4763" anchor="ctr" horzOverflow="overflow">
                    <a:lnL w="12700">
                      <a:solidFill>
                        <a:srgbClr val="0C377B"/>
                      </a:solidFill>
                      <a:roun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dirty="0" smtClean="0">
                          <a:solidFill>
                            <a:srgbClr val="0C377B"/>
                          </a:solidFill>
                          <a:latin typeface="Times New Roman"/>
                          <a:ea typeface="Times New Roman"/>
                          <a:cs typeface="Times New Roman"/>
                          <a:sym typeface="Times New Roman"/>
                        </a:rPr>
                        <a:t>11.</a:t>
                      </a:r>
                      <a:r>
                        <a:rPr lang="en-GB" sz="1600" dirty="0" smtClean="0">
                          <a:solidFill>
                            <a:srgbClr val="0C377B"/>
                          </a:solidFill>
                          <a:latin typeface="Times New Roman"/>
                          <a:ea typeface="Times New Roman"/>
                          <a:cs typeface="Times New Roman"/>
                          <a:sym typeface="Times New Roman"/>
                        </a:rPr>
                        <a:t>9</a:t>
                      </a:r>
                      <a:endParaRPr sz="1600" dirty="0">
                        <a:solidFill>
                          <a:srgbClr val="0C377B"/>
                        </a:solidFill>
                        <a:latin typeface="Times New Roman"/>
                        <a:ea typeface="Times New Roman"/>
                        <a:cs typeface="Times New Roman"/>
                        <a:sym typeface="Times New Roman"/>
                      </a:endParaRPr>
                    </a:p>
                  </a:txBody>
                  <a:tcPr marL="4763" marR="4763" marT="4763" marB="4763" anchor="ctr" horzOverflow="overflow">
                    <a:lnL w="12700">
                      <a:solidFill>
                        <a:srgbClr val="0C377B"/>
                      </a:solidFill>
                      <a:roun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extLst>
                  <a:ext uri="{0D108BD9-81ED-4DB2-BD59-A6C34878D82A}">
                    <a16:rowId xmlns:a16="http://schemas.microsoft.com/office/drawing/2014/main" val="10007"/>
                  </a:ext>
                </a:extLst>
              </a:tr>
              <a:tr h="213559">
                <a:tc>
                  <a:txBody>
                    <a:bodyPr/>
                    <a:lstStyle/>
                    <a:p>
                      <a:pPr lvl="0" algn="l">
                        <a:defRPr sz="1800" b="0" i="0">
                          <a:solidFill>
                            <a:srgbClr val="000000"/>
                          </a:solidFill>
                        </a:defRPr>
                      </a:pPr>
                      <a:r>
                        <a:rPr sz="1600" b="1">
                          <a:solidFill>
                            <a:srgbClr val="0C377B"/>
                          </a:solidFill>
                          <a:latin typeface="Times New Roman"/>
                          <a:ea typeface="Times New Roman"/>
                          <a:cs typeface="Times New Roman"/>
                          <a:sym typeface="Times New Roman"/>
                        </a:rPr>
                        <a:t>Magnetic length, m</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sz="1600" dirty="0">
                          <a:solidFill>
                            <a:srgbClr val="0C377B"/>
                          </a:solidFill>
                          <a:latin typeface="Times New Roman"/>
                          <a:ea typeface="Times New Roman"/>
                          <a:cs typeface="Times New Roman"/>
                          <a:sym typeface="Times New Roman"/>
                        </a:rPr>
                        <a:t>14.3</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sz="1600" dirty="0">
                          <a:solidFill>
                            <a:srgbClr val="0C377B"/>
                          </a:solidFill>
                          <a:latin typeface="Times New Roman"/>
                          <a:ea typeface="Times New Roman"/>
                          <a:cs typeface="Times New Roman"/>
                          <a:sym typeface="Times New Roman"/>
                        </a:rPr>
                        <a:t>2 x 5.3</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extLst>
                  <a:ext uri="{0D108BD9-81ED-4DB2-BD59-A6C34878D82A}">
                    <a16:rowId xmlns:a16="http://schemas.microsoft.com/office/drawing/2014/main" val="10008"/>
                  </a:ext>
                </a:extLst>
              </a:tr>
              <a:tr h="0">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Temperature margin, K</a:t>
                      </a:r>
                    </a:p>
                  </a:txBody>
                  <a:tcPr marL="4763" marR="4763" marT="4763" marB="4763" anchor="ctr" horzOverflow="overflow">
                    <a:lnL w="12700">
                      <a:solidFill>
                        <a:srgbClr val="0C377B"/>
                      </a:solidFill>
                      <a:round/>
                    </a:lnL>
                    <a:lnR w="12700" cap="flat" cmpd="sng" algn="ctr">
                      <a:solidFill>
                        <a:srgbClr val="0C377B"/>
                      </a:solidFill>
                      <a:prstDash val="solid"/>
                      <a:round/>
                      <a:headEnd type="none" w="med" len="med"/>
                      <a:tailEnd type="none" w="med" len="me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0" dirty="0">
                          <a:solidFill>
                            <a:schemeClr val="tx1"/>
                          </a:solidFill>
                          <a:latin typeface="Times New Roman"/>
                          <a:ea typeface="Times New Roman"/>
                          <a:cs typeface="Times New Roman"/>
                          <a:sym typeface="Times New Roman"/>
                        </a:rPr>
                        <a:t>1.8-6.5</a:t>
                      </a: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0" dirty="0">
                          <a:solidFill>
                            <a:schemeClr val="tx1"/>
                          </a:solidFill>
                          <a:latin typeface="Times New Roman"/>
                          <a:ea typeface="Times New Roman"/>
                          <a:cs typeface="Times New Roman"/>
                          <a:sym typeface="Times New Roman"/>
                        </a:rPr>
                        <a:t>4.5-14.5</a:t>
                      </a:r>
                    </a:p>
                  </a:txBody>
                  <a:tcPr marL="4763" marR="4763" marT="4763" marB="4763" anchor="ctr" horzOverflow="overflow">
                    <a:lnL w="12700" cap="flat" cmpd="sng" algn="ctr">
                      <a:solidFill>
                        <a:srgbClr val="0C377B"/>
                      </a:solidFill>
                      <a:prstDash val="solid"/>
                      <a:round/>
                      <a:headEnd type="none" w="med" len="med"/>
                      <a:tailEnd type="none" w="med" len="me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9"/>
                  </a:ext>
                </a:extLst>
              </a:tr>
            </a:tbl>
          </a:graphicData>
        </a:graphic>
      </p:graphicFrame>
      <p:sp>
        <p:nvSpPr>
          <p:cNvPr id="110" name="Shape 110"/>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5</a:t>
            </a:fld>
            <a:endParaRPr>
              <a:solidFill>
                <a:srgbClr val="0C377B"/>
              </a:solidFill>
            </a:endParaRPr>
          </a:p>
        </p:txBody>
      </p:sp>
      <p:sp>
        <p:nvSpPr>
          <p:cNvPr id="112" name="Shape 112"/>
          <p:cNvSpPr/>
          <p:nvPr/>
        </p:nvSpPr>
        <p:spPr>
          <a:xfrm>
            <a:off x="216502" y="1125860"/>
            <a:ext cx="8119049" cy="175432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solidFill>
                  <a:srgbClr val="000000"/>
                </a:solidFill>
              </a:defRPr>
            </a:pPr>
            <a:r>
              <a:rPr dirty="0">
                <a:solidFill>
                  <a:srgbClr val="0C377B"/>
                </a:solidFill>
                <a:latin typeface="Times New Roman"/>
                <a:ea typeface="Times New Roman"/>
                <a:cs typeface="Times New Roman"/>
                <a:sym typeface="Times New Roman"/>
              </a:rPr>
              <a:t>Comparing to the Main Bending LHC dipoles:</a:t>
            </a:r>
          </a:p>
          <a:p>
            <a:pPr lvl="0">
              <a:defRPr>
                <a:solidFill>
                  <a:srgbClr val="000000"/>
                </a:solidFill>
              </a:defRPr>
            </a:pPr>
            <a:r>
              <a:rPr dirty="0">
                <a:solidFill>
                  <a:srgbClr val="0C377B"/>
                </a:solidFill>
                <a:latin typeface="Times New Roman"/>
                <a:ea typeface="Times New Roman"/>
                <a:cs typeface="Times New Roman"/>
                <a:sym typeface="Times New Roman"/>
              </a:rPr>
              <a:t> </a:t>
            </a:r>
          </a:p>
          <a:p>
            <a:pPr marL="285750" lvl="0" indent="-285750">
              <a:buClr>
                <a:srgbClr val="FF0000"/>
              </a:buClr>
              <a:buSzPct val="100000"/>
              <a:buFont typeface="Arial"/>
              <a:buChar char="•"/>
              <a:defRPr>
                <a:solidFill>
                  <a:srgbClr val="000000"/>
                </a:solidFill>
              </a:defRPr>
            </a:pPr>
            <a:r>
              <a:rPr b="1" dirty="0">
                <a:solidFill>
                  <a:srgbClr val="FF0000"/>
                </a:solidFill>
                <a:latin typeface="Times New Roman"/>
                <a:ea typeface="Times New Roman"/>
                <a:cs typeface="Times New Roman"/>
                <a:sym typeface="Times New Roman"/>
              </a:rPr>
              <a:t>High stored energy density </a:t>
            </a:r>
          </a:p>
          <a:p>
            <a:pPr lvl="0">
              <a:defRPr>
                <a:solidFill>
                  <a:srgbClr val="000000"/>
                </a:solidFill>
              </a:defRPr>
            </a:pPr>
            <a:r>
              <a:rPr dirty="0">
                <a:solidFill>
                  <a:srgbClr val="0C377B"/>
                </a:solidFill>
                <a:latin typeface="Times New Roman"/>
                <a:ea typeface="Times New Roman"/>
                <a:cs typeface="Times New Roman"/>
                <a:sym typeface="Times New Roman"/>
              </a:rPr>
              <a:t>(compact winding for cost reduction) </a:t>
            </a:r>
          </a:p>
          <a:p>
            <a:pPr marL="285750" lvl="0" indent="-285750">
              <a:buClr>
                <a:srgbClr val="FF0000"/>
              </a:buClr>
              <a:buSzPct val="100000"/>
              <a:buFont typeface="Arial"/>
              <a:buChar char="•"/>
              <a:defRPr>
                <a:solidFill>
                  <a:srgbClr val="000000"/>
                </a:solidFill>
              </a:defRPr>
            </a:pPr>
            <a:r>
              <a:rPr b="1" dirty="0">
                <a:solidFill>
                  <a:srgbClr val="FF0000"/>
                </a:solidFill>
                <a:latin typeface="Times New Roman"/>
                <a:ea typeface="Times New Roman"/>
                <a:cs typeface="Times New Roman"/>
                <a:sym typeface="Times New Roman"/>
              </a:rPr>
              <a:t>Low stabilizer fraction</a:t>
            </a:r>
          </a:p>
          <a:p>
            <a:pPr lvl="0">
              <a:defRPr>
                <a:solidFill>
                  <a:srgbClr val="000000"/>
                </a:solidFill>
              </a:defRPr>
            </a:pPr>
            <a:r>
              <a:rPr dirty="0">
                <a:solidFill>
                  <a:srgbClr val="0C377B"/>
                </a:solidFill>
                <a:latin typeface="Times New Roman"/>
                <a:ea typeface="Times New Roman"/>
                <a:cs typeface="Times New Roman"/>
                <a:sym typeface="Times New Roman"/>
              </a:rPr>
              <a:t>(to achieve the desired margins</a:t>
            </a:r>
            <a:r>
              <a:rPr dirty="0" smtClean="0">
                <a:solidFill>
                  <a:srgbClr val="0C377B"/>
                </a:solidFill>
                <a:latin typeface="Times New Roman"/>
                <a:ea typeface="Times New Roman"/>
                <a:cs typeface="Times New Roman"/>
                <a:sym typeface="Times New Roman"/>
              </a:rPr>
              <a:t>)</a:t>
            </a:r>
            <a:endParaRPr dirty="0">
              <a:solidFill>
                <a:srgbClr val="0C377B"/>
              </a:solidFill>
              <a:latin typeface="Times New Roman"/>
              <a:ea typeface="Times New Roman"/>
              <a:cs typeface="Times New Roman"/>
              <a:sym typeface="Times New Roman"/>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6455" t="10653" r="25443" b="7541"/>
          <a:stretch/>
        </p:blipFill>
        <p:spPr>
          <a:xfrm>
            <a:off x="6944825" y="994752"/>
            <a:ext cx="2086332" cy="2091821"/>
          </a:xfrm>
          <a:prstGeom prst="ellipse">
            <a:avLst/>
          </a:prstGeom>
        </p:spPr>
      </p:pic>
    </p:spTree>
    <p:extLst>
      <p:ext uri="{BB962C8B-B14F-4D97-AF65-F5344CB8AC3E}">
        <p14:creationId xmlns:p14="http://schemas.microsoft.com/office/powerpoint/2010/main" val="3971470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Modelling transversal heat propagation</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t>50</a:t>
            </a:fld>
            <a:endParaRPr lang="en-GB"/>
          </a:p>
        </p:txBody>
      </p:sp>
      <p:graphicFrame>
        <p:nvGraphicFramePr>
          <p:cNvPr id="5" name="Object 4"/>
          <p:cNvGraphicFramePr>
            <a:graphicFrameLocks noChangeAspect="1"/>
          </p:cNvGraphicFramePr>
          <p:nvPr>
            <p:extLst/>
          </p:nvPr>
        </p:nvGraphicFramePr>
        <p:xfrm>
          <a:off x="3786817" y="1103884"/>
          <a:ext cx="4575175" cy="731838"/>
        </p:xfrm>
        <a:graphic>
          <a:graphicData uri="http://schemas.openxmlformats.org/presentationml/2006/ole">
            <mc:AlternateContent xmlns:mc="http://schemas.openxmlformats.org/markup-compatibility/2006">
              <mc:Choice xmlns:v="urn:schemas-microsoft-com:vml" Requires="v">
                <p:oleObj spid="_x0000_s1202" name="Equation" r:id="rId3" imgW="3517560" imgH="393480" progId="Equation.3">
                  <p:embed/>
                </p:oleObj>
              </mc:Choice>
              <mc:Fallback>
                <p:oleObj name="Equation" r:id="rId3" imgW="3517560" imgH="393480" progId="Equation.3">
                  <p:embed/>
                  <p:pic>
                    <p:nvPicPr>
                      <p:cNvPr id="5" name="Object 4"/>
                      <p:cNvPicPr>
                        <a:picLocks noChangeAspect="1" noChangeArrowheads="1"/>
                      </p:cNvPicPr>
                      <p:nvPr/>
                    </p:nvPicPr>
                    <p:blipFill>
                      <a:blip r:embed="rId4"/>
                      <a:srcRect/>
                      <a:stretch>
                        <a:fillRect/>
                      </a:stretch>
                    </p:blipFill>
                    <p:spPr bwMode="auto">
                      <a:xfrm>
                        <a:off x="3786817" y="1103884"/>
                        <a:ext cx="4575175" cy="731838"/>
                      </a:xfrm>
                      <a:prstGeom prst="rect">
                        <a:avLst/>
                      </a:prstGeom>
                      <a:noFill/>
                    </p:spPr>
                  </p:pic>
                </p:oleObj>
              </mc:Fallback>
            </mc:AlternateContent>
          </a:graphicData>
        </a:graphic>
      </p:graphicFrame>
      <p:sp>
        <p:nvSpPr>
          <p:cNvPr id="6" name="TextBox 5"/>
          <p:cNvSpPr txBox="1"/>
          <p:nvPr/>
        </p:nvSpPr>
        <p:spPr>
          <a:xfrm>
            <a:off x="131220" y="946617"/>
            <a:ext cx="1704475" cy="1938992"/>
          </a:xfrm>
          <a:prstGeom prst="rect">
            <a:avLst/>
          </a:prstGeom>
          <a:noFill/>
        </p:spPr>
        <p:txBody>
          <a:bodyPr wrap="square" rtlCol="0">
            <a:spAutoFit/>
          </a:bodyPr>
          <a:lstStyle/>
          <a:p>
            <a:r>
              <a:rPr lang="en-US" sz="1600" dirty="0" smtClean="0">
                <a:solidFill>
                  <a:srgbClr val="0C377B"/>
                </a:solidFill>
                <a:latin typeface="Times New Roman" panose="02020603050405020304" pitchFamily="18" charset="0"/>
                <a:cs typeface="Times New Roman" panose="02020603050405020304" pitchFamily="18" charset="0"/>
              </a:rPr>
              <a:t>Two principal directions: </a:t>
            </a:r>
          </a:p>
          <a:p>
            <a:r>
              <a:rPr lang="en-US" sz="1600" b="1" dirty="0" smtClean="0">
                <a:solidFill>
                  <a:srgbClr val="0000FF"/>
                </a:solidFill>
                <a:latin typeface="Times New Roman" panose="02020603050405020304" pitchFamily="18" charset="0"/>
                <a:cs typeface="Times New Roman" panose="02020603050405020304" pitchFamily="18" charset="0"/>
              </a:rPr>
              <a:t>1. Longitudinal</a:t>
            </a:r>
            <a:r>
              <a:rPr lang="en-US" sz="1600" dirty="0" smtClean="0">
                <a:solidFill>
                  <a:srgbClr val="0000FF"/>
                </a:solidFill>
                <a:latin typeface="Times New Roman" panose="02020603050405020304" pitchFamily="18" charset="0"/>
                <a:cs typeface="Times New Roman" panose="02020603050405020304" pitchFamily="18" charset="0"/>
              </a:rPr>
              <a:t> </a:t>
            </a:r>
            <a:endParaRPr lang="en-US" sz="1600" dirty="0">
              <a:solidFill>
                <a:srgbClr val="0C377B"/>
              </a:solidFill>
              <a:latin typeface="Times New Roman" panose="02020603050405020304" pitchFamily="18" charset="0"/>
              <a:cs typeface="Times New Roman" panose="02020603050405020304" pitchFamily="18" charset="0"/>
            </a:endParaRPr>
          </a:p>
          <a:p>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Length </a:t>
            </a:r>
            <a:r>
              <a:rPr lang="en-US" sz="1400" b="1"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scale is hundreds of </a:t>
            </a:r>
            <a:r>
              <a:rPr lang="en-US" sz="1400" b="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m</a:t>
            </a:r>
            <a:endParaRPr lang="en-US" sz="1400" b="1" dirty="0" smtClean="0">
              <a:solidFill>
                <a:srgbClr val="FF0000"/>
              </a:solidFill>
              <a:latin typeface="Times New Roman" panose="02020603050405020304" pitchFamily="18" charset="0"/>
              <a:cs typeface="Times New Roman" panose="02020603050405020304" pitchFamily="18" charset="0"/>
            </a:endParaRPr>
          </a:p>
          <a:p>
            <a:r>
              <a:rPr lang="en-US" sz="1600" b="1" dirty="0" smtClean="0">
                <a:solidFill>
                  <a:srgbClr val="FF0000"/>
                </a:solidFill>
                <a:latin typeface="Times New Roman" panose="02020603050405020304" pitchFamily="18" charset="0"/>
                <a:cs typeface="Times New Roman" panose="02020603050405020304" pitchFamily="18" charset="0"/>
              </a:rPr>
              <a:t>2. Transverse</a:t>
            </a:r>
          </a:p>
          <a:p>
            <a:r>
              <a:rPr lang="en-US" sz="1400" b="1" dirty="0" smtClean="0">
                <a:solidFill>
                  <a:srgbClr val="FF0000"/>
                </a:solidFill>
                <a:latin typeface="Times New Roman" panose="02020603050405020304" pitchFamily="18" charset="0"/>
                <a:cs typeface="Times New Roman" panose="02020603050405020304" pitchFamily="18" charset="0"/>
              </a:rPr>
              <a:t>Length scale is tenths </a:t>
            </a:r>
            <a:r>
              <a:rPr lang="en-US" sz="1400" b="1" dirty="0">
                <a:solidFill>
                  <a:srgbClr val="FF0000"/>
                </a:solidFill>
                <a:latin typeface="Times New Roman" panose="02020603050405020304" pitchFamily="18" charset="0"/>
                <a:cs typeface="Times New Roman" panose="02020603050405020304" pitchFamily="18" charset="0"/>
              </a:rPr>
              <a:t>of mm</a:t>
            </a:r>
            <a:r>
              <a:rPr lang="en-US" sz="1400" dirty="0">
                <a:solidFill>
                  <a:srgbClr val="FF0000"/>
                </a:solidFill>
                <a:latin typeface="Times New Roman" panose="02020603050405020304" pitchFamily="18" charset="0"/>
                <a:cs typeface="Times New Roman" panose="02020603050405020304" pitchFamily="18" charset="0"/>
              </a:rPr>
              <a:t> </a:t>
            </a:r>
            <a:endParaRPr lang="en-US" sz="1400" dirty="0">
              <a:solidFill>
                <a:srgbClr val="0C377B"/>
              </a:solidFill>
              <a:latin typeface="Times New Roman" panose="02020603050405020304" pitchFamily="18" charset="0"/>
              <a:cs typeface="Times New Roman" panose="02020603050405020304" pitchFamily="18" charset="0"/>
            </a:endParaRPr>
          </a:p>
        </p:txBody>
      </p:sp>
      <p:sp>
        <p:nvSpPr>
          <p:cNvPr id="7" name="Rectangle 6"/>
          <p:cNvSpPr/>
          <p:nvPr/>
        </p:nvSpPr>
        <p:spPr>
          <a:xfrm>
            <a:off x="3624021" y="1069067"/>
            <a:ext cx="5052435" cy="76655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8037853" y="1230543"/>
            <a:ext cx="324315" cy="4900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645105" y="2217206"/>
            <a:ext cx="1961429" cy="738664"/>
          </a:xfrm>
          <a:prstGeom prst="rect">
            <a:avLst/>
          </a:prstGeom>
        </p:spPr>
        <p:txBody>
          <a:bodyPr wrap="square">
            <a:spAutoFit/>
          </a:bodyPr>
          <a:lstStyle/>
          <a:p>
            <a:r>
              <a:rPr lang="en-GB" sz="1400" dirty="0" smtClean="0">
                <a:solidFill>
                  <a:srgbClr val="0C377B"/>
                </a:solidFill>
                <a:latin typeface="Times New Roman" panose="02020603050405020304" pitchFamily="18" charset="0"/>
                <a:cs typeface="Times New Roman" panose="02020603050405020304" pitchFamily="18" charset="0"/>
              </a:rPr>
              <a:t>Power </a:t>
            </a:r>
            <a:r>
              <a:rPr lang="en-GB" sz="1400" dirty="0">
                <a:solidFill>
                  <a:srgbClr val="0C377B"/>
                </a:solidFill>
                <a:latin typeface="Times New Roman" panose="02020603050405020304" pitchFamily="18" charset="0"/>
                <a:cs typeface="Times New Roman" panose="02020603050405020304" pitchFamily="18" charset="0"/>
              </a:rPr>
              <a:t>exchanged between components </a:t>
            </a:r>
            <a:r>
              <a:rPr lang="en-GB" sz="1400" dirty="0" smtClean="0">
                <a:solidFill>
                  <a:srgbClr val="0C377B"/>
                </a:solidFill>
                <a:latin typeface="Times New Roman" panose="02020603050405020304" pitchFamily="18" charset="0"/>
                <a:cs typeface="Times New Roman" panose="02020603050405020304" pitchFamily="18" charset="0"/>
              </a:rPr>
              <a:t>in </a:t>
            </a:r>
            <a:r>
              <a:rPr lang="en-GB" sz="1400" dirty="0">
                <a:solidFill>
                  <a:srgbClr val="0C377B"/>
                </a:solidFill>
                <a:latin typeface="Times New Roman" panose="02020603050405020304" pitchFamily="18" charset="0"/>
                <a:cs typeface="Times New Roman" panose="02020603050405020304" pitchFamily="18" charset="0"/>
              </a:rPr>
              <a:t>the </a:t>
            </a:r>
            <a:r>
              <a:rPr lang="en-GB" sz="1400" dirty="0" smtClean="0">
                <a:solidFill>
                  <a:srgbClr val="0C377B"/>
                </a:solidFill>
                <a:latin typeface="Times New Roman" panose="02020603050405020304" pitchFamily="18" charset="0"/>
                <a:cs typeface="Times New Roman" panose="02020603050405020304" pitchFamily="18" charset="0"/>
              </a:rPr>
              <a:t>conductor</a:t>
            </a:r>
            <a:endParaRPr lang="en-GB" sz="1400" dirty="0">
              <a:solidFill>
                <a:srgbClr val="0C377B"/>
              </a:solidFill>
              <a:latin typeface="Times New Roman" panose="02020603050405020304" pitchFamily="18" charset="0"/>
              <a:cs typeface="Times New Roman" panose="02020603050405020304" pitchFamily="18" charset="0"/>
            </a:endParaRPr>
          </a:p>
        </p:txBody>
      </p:sp>
      <p:sp>
        <p:nvSpPr>
          <p:cNvPr id="10" name="Rectangle 9"/>
          <p:cNvSpPr/>
          <p:nvPr/>
        </p:nvSpPr>
        <p:spPr>
          <a:xfrm>
            <a:off x="6006974" y="2683124"/>
            <a:ext cx="1637704" cy="307777"/>
          </a:xfrm>
          <a:prstGeom prst="rect">
            <a:avLst/>
          </a:prstGeom>
        </p:spPr>
        <p:txBody>
          <a:bodyPr wrap="square">
            <a:spAutoFit/>
          </a:bodyPr>
          <a:lstStyle/>
          <a:p>
            <a:r>
              <a:rPr lang="en-GB" sz="1400" dirty="0" smtClean="0">
                <a:solidFill>
                  <a:srgbClr val="0C377B"/>
                </a:solidFill>
                <a:latin typeface="Times New Roman" panose="02020603050405020304" pitchFamily="18" charset="0"/>
                <a:cs typeface="Times New Roman" panose="02020603050405020304" pitchFamily="18" charset="0"/>
              </a:rPr>
              <a:t>Joule heating</a:t>
            </a:r>
            <a:endParaRPr lang="en-GB" sz="1400" dirty="0">
              <a:solidFill>
                <a:srgbClr val="0C377B"/>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5694404" y="2144516"/>
            <a:ext cx="1448732" cy="523220"/>
          </a:xfrm>
          <a:prstGeom prst="rect">
            <a:avLst/>
          </a:prstGeom>
        </p:spPr>
        <p:txBody>
          <a:bodyPr wrap="square">
            <a:spAutoFit/>
          </a:bodyPr>
          <a:lstStyle/>
          <a:p>
            <a:r>
              <a:rPr lang="en-GB" sz="1400" dirty="0" smtClean="0">
                <a:solidFill>
                  <a:srgbClr val="0C377B"/>
                </a:solidFill>
                <a:latin typeface="Times New Roman" panose="02020603050405020304" pitchFamily="18" charset="0"/>
                <a:cs typeface="Times New Roman" panose="02020603050405020304" pitchFamily="18" charset="0"/>
              </a:rPr>
              <a:t>External heat perturbation</a:t>
            </a:r>
            <a:endParaRPr lang="en-GB" sz="1400" dirty="0">
              <a:solidFill>
                <a:srgbClr val="0C377B"/>
              </a:solidFill>
              <a:latin typeface="Times New Roman" panose="02020603050405020304" pitchFamily="18" charset="0"/>
              <a:cs typeface="Times New Roman" panose="02020603050405020304" pitchFamily="18" charset="0"/>
            </a:endParaRPr>
          </a:p>
        </p:txBody>
      </p:sp>
      <p:cxnSp>
        <p:nvCxnSpPr>
          <p:cNvPr id="12" name="Straight Arrow Connector 11"/>
          <p:cNvCxnSpPr/>
          <p:nvPr/>
        </p:nvCxnSpPr>
        <p:spPr>
          <a:xfrm flipV="1">
            <a:off x="5199958" y="1791357"/>
            <a:ext cx="1218812" cy="4435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0"/>
          </p:cNvCxnSpPr>
          <p:nvPr/>
        </p:nvCxnSpPr>
        <p:spPr>
          <a:xfrm flipV="1">
            <a:off x="6418770" y="1673892"/>
            <a:ext cx="998190" cy="4706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841809" y="1687497"/>
            <a:ext cx="826536" cy="99347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8218528" y="1743947"/>
            <a:ext cx="71819" cy="2454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658865" y="2013148"/>
            <a:ext cx="1270412"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Transverse</a:t>
            </a:r>
          </a:p>
        </p:txBody>
      </p:sp>
      <p:sp>
        <p:nvSpPr>
          <p:cNvPr id="17" name="Rectangle 16"/>
          <p:cNvSpPr/>
          <p:nvPr/>
        </p:nvSpPr>
        <p:spPr>
          <a:xfrm>
            <a:off x="7570080" y="2298404"/>
            <a:ext cx="1584175" cy="738664"/>
          </a:xfrm>
          <a:prstGeom prst="rect">
            <a:avLst/>
          </a:prstGeom>
        </p:spPr>
        <p:txBody>
          <a:bodyPr wrap="square">
            <a:spAutoFit/>
          </a:bodyPr>
          <a:lstStyle/>
          <a:p>
            <a:r>
              <a:rPr lang="en-GB" sz="1400" dirty="0" smtClean="0">
                <a:solidFill>
                  <a:srgbClr val="FF0000"/>
                </a:solidFill>
                <a:latin typeface="Times New Roman" panose="02020603050405020304" pitchFamily="18" charset="0"/>
                <a:cs typeface="Times New Roman" panose="02020603050405020304" pitchFamily="18" charset="0"/>
              </a:rPr>
              <a:t>Power exchange between adjacent conductors</a:t>
            </a:r>
            <a:endParaRPr lang="en-GB" sz="1400" dirty="0">
              <a:solidFill>
                <a:srgbClr val="FF0000"/>
              </a:solidFill>
              <a:latin typeface="Times New Roman" panose="02020603050405020304" pitchFamily="18" charset="0"/>
              <a:cs typeface="Times New Roman" panose="02020603050405020304" pitchFamily="18" charset="0"/>
            </a:endParaRPr>
          </a:p>
        </p:txBody>
      </p:sp>
      <p:grpSp>
        <p:nvGrpSpPr>
          <p:cNvPr id="18" name="Group 17"/>
          <p:cNvGrpSpPr/>
          <p:nvPr/>
        </p:nvGrpSpPr>
        <p:grpSpPr>
          <a:xfrm>
            <a:off x="2018420" y="332656"/>
            <a:ext cx="1517444" cy="2799929"/>
            <a:chOff x="5488408" y="14811785"/>
            <a:chExt cx="1824759" cy="2918903"/>
          </a:xfrm>
        </p:grpSpPr>
        <p:grpSp>
          <p:nvGrpSpPr>
            <p:cNvPr id="19" name="Group 18"/>
            <p:cNvGrpSpPr/>
            <p:nvPr/>
          </p:nvGrpSpPr>
          <p:grpSpPr>
            <a:xfrm>
              <a:off x="5488408" y="14811785"/>
              <a:ext cx="1544487" cy="2918903"/>
              <a:chOff x="755576" y="476789"/>
              <a:chExt cx="2448272" cy="4464379"/>
            </a:xfrm>
          </p:grpSpPr>
          <p:grpSp>
            <p:nvGrpSpPr>
              <p:cNvPr id="23" name="Group 22"/>
              <p:cNvGrpSpPr/>
              <p:nvPr/>
            </p:nvGrpSpPr>
            <p:grpSpPr>
              <a:xfrm>
                <a:off x="755576" y="476789"/>
                <a:ext cx="2448272" cy="4464379"/>
                <a:chOff x="755576" y="476789"/>
                <a:chExt cx="2448272" cy="4464379"/>
              </a:xfrm>
              <a:scene3d>
                <a:camera prst="perspectiveFront" fov="6000000">
                  <a:rot lat="18899991" lon="0" rev="0"/>
                </a:camera>
                <a:lightRig rig="threePt" dir="t"/>
              </a:scene3d>
            </p:grpSpPr>
            <p:cxnSp>
              <p:nvCxnSpPr>
                <p:cNvPr id="25" name="Straight Connector 24"/>
                <p:cNvCxnSpPr/>
                <p:nvPr/>
              </p:nvCxnSpPr>
              <p:spPr>
                <a:xfrm flipV="1">
                  <a:off x="899709" y="1556706"/>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flipV="1">
                  <a:off x="3203848"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V="1">
                  <a:off x="3059832"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28" name="Arc 27"/>
                <p:cNvSpPr>
                  <a:spLocks noChangeAspect="1"/>
                </p:cNvSpPr>
                <p:nvPr/>
              </p:nvSpPr>
              <p:spPr>
                <a:xfrm flipV="1">
                  <a:off x="899708"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cxnSp>
              <p:nvCxnSpPr>
                <p:cNvPr id="29" name="Straight Connector 28"/>
                <p:cNvCxnSpPr/>
                <p:nvPr/>
              </p:nvCxnSpPr>
              <p:spPr>
                <a:xfrm flipV="1">
                  <a:off x="755576" y="1556909"/>
                  <a:ext cx="0" cy="2340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flipV="1">
                  <a:off x="2915816"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31" name="Arc 30"/>
                <p:cNvSpPr>
                  <a:spLocks noChangeAspect="1"/>
                </p:cNvSpPr>
                <p:nvPr/>
              </p:nvSpPr>
              <p:spPr>
                <a:xfrm flipV="1">
                  <a:off x="755576"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2" name="Arc 31"/>
                <p:cNvSpPr>
                  <a:spLocks noChangeAspect="1"/>
                </p:cNvSpPr>
                <p:nvPr/>
              </p:nvSpPr>
              <p:spPr>
                <a:xfrm>
                  <a:off x="899709" y="476906"/>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3" name="Arc 32"/>
                <p:cNvSpPr>
                  <a:spLocks noChangeAspect="1"/>
                </p:cNvSpPr>
                <p:nvPr/>
              </p:nvSpPr>
              <p:spPr>
                <a:xfrm>
                  <a:off x="755576" y="476789"/>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cxnSp>
              <p:nvCxnSpPr>
                <p:cNvPr id="34" name="Straight Connector 33"/>
                <p:cNvCxnSpPr/>
                <p:nvPr/>
              </p:nvCxnSpPr>
              <p:spPr>
                <a:xfrm flipV="1">
                  <a:off x="2267744"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flipV="1">
                  <a:off x="1475656"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36" name="Arc 35"/>
                <p:cNvSpPr>
                  <a:spLocks noChangeAspect="1"/>
                </p:cNvSpPr>
                <p:nvPr/>
              </p:nvSpPr>
              <p:spPr>
                <a:xfrm>
                  <a:off x="1475744" y="1120493"/>
                  <a:ext cx="792000" cy="792000"/>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sp>
              <p:nvSpPr>
                <p:cNvPr id="37" name="Arc 36"/>
                <p:cNvSpPr>
                  <a:spLocks noChangeAspect="1"/>
                </p:cNvSpPr>
                <p:nvPr/>
              </p:nvSpPr>
              <p:spPr>
                <a:xfrm flipV="1">
                  <a:off x="1475656" y="3284984"/>
                  <a:ext cx="936104" cy="936104"/>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C377B"/>
                    </a:solidFill>
                  </a:endParaRPr>
                </a:p>
              </p:txBody>
            </p:sp>
          </p:grpSp>
          <p:pic>
            <p:nvPicPr>
              <p:cNvPr id="24" name="Picture 11"/>
              <p:cNvPicPr>
                <a:picLocks noChangeAspect="1" noChangeArrowheads="1"/>
              </p:cNvPicPr>
              <p:nvPr/>
            </p:nvPicPr>
            <p:blipFill>
              <a:blip r:embed="rId5">
                <a:clrChange>
                  <a:clrFrom>
                    <a:srgbClr val="000000"/>
                  </a:clrFrom>
                  <a:clrTo>
                    <a:srgbClr val="000000">
                      <a:alpha val="0"/>
                    </a:srgbClr>
                  </a:clrTo>
                </a:clrChange>
              </a:blip>
              <a:srcRect/>
              <a:stretch>
                <a:fillRect/>
              </a:stretch>
            </p:blipFill>
            <p:spPr bwMode="auto">
              <a:xfrm>
                <a:off x="2306923" y="3573016"/>
                <a:ext cx="801402" cy="11629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cxnSp>
          <p:nvCxnSpPr>
            <p:cNvPr id="20" name="Straight Arrow Connector 19"/>
            <p:cNvCxnSpPr/>
            <p:nvPr/>
          </p:nvCxnSpPr>
          <p:spPr>
            <a:xfrm flipH="1" flipV="1">
              <a:off x="6585455" y="15712349"/>
              <a:ext cx="100983" cy="797131"/>
            </a:xfrm>
            <a:prstGeom prst="straightConnector1">
              <a:avLst/>
            </a:prstGeom>
            <a:noFill/>
            <a:ln w="25400" cap="flat" cmpd="sng" algn="ctr">
              <a:solidFill>
                <a:srgbClr val="0000FF"/>
              </a:solidFill>
              <a:prstDash val="solid"/>
              <a:tailEnd type="triangle" w="sm" len="lg"/>
            </a:ln>
            <a:effectLst>
              <a:outerShdw blurRad="40000" dist="20000" dir="5400000" rotWithShape="0">
                <a:srgbClr val="000000">
                  <a:alpha val="38000"/>
                </a:srgbClr>
              </a:outerShdw>
            </a:effectLst>
          </p:spPr>
        </p:cxnSp>
        <p:cxnSp>
          <p:nvCxnSpPr>
            <p:cNvPr id="21" name="Straight Arrow Connector 20"/>
            <p:cNvCxnSpPr/>
            <p:nvPr/>
          </p:nvCxnSpPr>
          <p:spPr>
            <a:xfrm flipV="1">
              <a:off x="6719853" y="16563684"/>
              <a:ext cx="0" cy="577106"/>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cxnSp>
          <p:nvCxnSpPr>
            <p:cNvPr id="22" name="Straight Arrow Connector 21"/>
            <p:cNvCxnSpPr/>
            <p:nvPr/>
          </p:nvCxnSpPr>
          <p:spPr>
            <a:xfrm rot="16200000" flipV="1">
              <a:off x="6694627" y="16246810"/>
              <a:ext cx="0" cy="1237080"/>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grpSp>
      <p:pic>
        <p:nvPicPr>
          <p:cNvPr id="4104" name="Picture 8"/>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9431"/>
          <a:stretch/>
        </p:blipFill>
        <p:spPr bwMode="auto">
          <a:xfrm>
            <a:off x="1819968" y="4294406"/>
            <a:ext cx="5553491" cy="2237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71348" y="6531603"/>
            <a:ext cx="4987333" cy="309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TextBox 60"/>
          <p:cNvSpPr txBox="1"/>
          <p:nvPr/>
        </p:nvSpPr>
        <p:spPr>
          <a:xfrm>
            <a:off x="1937830" y="3903439"/>
            <a:ext cx="1521163" cy="461665"/>
          </a:xfrm>
          <a:prstGeom prst="rect">
            <a:avLst/>
          </a:prstGeom>
          <a:noFill/>
        </p:spPr>
        <p:txBody>
          <a:bodyPr wrap="square" rtlCol="0">
            <a:spAutoFit/>
          </a:bodyPr>
          <a:lstStyle/>
          <a:p>
            <a:pPr algn="ctr"/>
            <a:r>
              <a:rPr lang="en-GB" sz="1200" dirty="0" smtClean="0">
                <a:latin typeface="Times New Roman" panose="02020603050405020304" pitchFamily="18" charset="0"/>
                <a:cs typeface="Times New Roman" panose="02020603050405020304" pitchFamily="18" charset="0"/>
              </a:rPr>
              <a:t>First Order Thermal Coupling</a:t>
            </a:r>
            <a:endParaRPr lang="en-GB" sz="1200"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3851857" y="3899987"/>
            <a:ext cx="1521163" cy="461665"/>
          </a:xfrm>
          <a:prstGeom prst="rect">
            <a:avLst/>
          </a:prstGeom>
          <a:noFill/>
        </p:spPr>
        <p:txBody>
          <a:bodyPr wrap="square" rtlCol="0">
            <a:spAutoFit/>
          </a:bodyPr>
          <a:lstStyle/>
          <a:p>
            <a:pPr algn="ctr"/>
            <a:r>
              <a:rPr lang="en-GB" sz="1200" dirty="0" smtClean="0">
                <a:latin typeface="Times New Roman" panose="02020603050405020304" pitchFamily="18" charset="0"/>
                <a:cs typeface="Times New Roman" panose="02020603050405020304" pitchFamily="18" charset="0"/>
              </a:rPr>
              <a:t>Higher Order Thermal Coupling</a:t>
            </a:r>
            <a:endParaRPr lang="en-GB" sz="1200"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5664817" y="3903440"/>
            <a:ext cx="1521163" cy="276999"/>
          </a:xfrm>
          <a:prstGeom prst="rect">
            <a:avLst/>
          </a:prstGeom>
          <a:noFill/>
        </p:spPr>
        <p:txBody>
          <a:bodyPr wrap="square" rtlCol="0">
            <a:spAutoFit/>
          </a:bodyPr>
          <a:lstStyle/>
          <a:p>
            <a:pPr algn="ctr"/>
            <a:r>
              <a:rPr lang="en-GB" sz="1200" dirty="0" smtClean="0">
                <a:latin typeface="Times New Roman" panose="02020603050405020304" pitchFamily="18" charset="0"/>
                <a:cs typeface="Times New Roman" panose="02020603050405020304" pitchFamily="18" charset="0"/>
              </a:rPr>
              <a:t>Hybrid model</a:t>
            </a:r>
            <a:endParaRPr lang="en-GB" sz="1200"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29606" y="3501008"/>
            <a:ext cx="9297204"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Different approaches can be follow to model the power exchange between adjacent conductors:</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56996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4230" b="30042"/>
          <a:stretch/>
        </p:blipFill>
        <p:spPr bwMode="auto">
          <a:xfrm>
            <a:off x="4923713" y="3027025"/>
            <a:ext cx="1324641"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GB" dirty="0" smtClean="0"/>
              <a:t>CERN magnets tested</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51</a:t>
            </a:fld>
            <a:endParaRPr lang="en-GB">
              <a:solidFill>
                <a:srgbClr val="0C377B"/>
              </a:solidFill>
            </a:endParaRPr>
          </a:p>
        </p:txBody>
      </p:sp>
      <p:sp>
        <p:nvSpPr>
          <p:cNvPr id="6" name="Content Placeholder 2"/>
          <p:cNvSpPr>
            <a:spLocks noGrp="1"/>
          </p:cNvSpPr>
          <p:nvPr>
            <p:ph idx="1"/>
          </p:nvPr>
        </p:nvSpPr>
        <p:spPr>
          <a:xfrm>
            <a:off x="2404543" y="802150"/>
            <a:ext cx="1882552" cy="463875"/>
          </a:xfrm>
        </p:spPr>
        <p:txBody>
          <a:bodyPr>
            <a:normAutofit/>
          </a:bodyPr>
          <a:lstStyle/>
          <a:p>
            <a:pPr marL="36576" indent="0" algn="ctr">
              <a:buNone/>
            </a:pPr>
            <a:r>
              <a:rPr lang="en-GB" sz="2000" b="1" dirty="0" smtClean="0"/>
              <a:t>MBHSP101</a:t>
            </a:r>
            <a:endParaRPr lang="en-GB" sz="2000" b="1" dirty="0"/>
          </a:p>
        </p:txBody>
      </p:sp>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462" t="27366" r="28636" b="26089"/>
          <a:stretch/>
        </p:blipFill>
        <p:spPr bwMode="auto">
          <a:xfrm>
            <a:off x="2596668" y="1182156"/>
            <a:ext cx="1509036"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462" t="27366" r="28636" b="26089"/>
          <a:stretch/>
        </p:blipFill>
        <p:spPr bwMode="auto">
          <a:xfrm>
            <a:off x="4919658" y="1159109"/>
            <a:ext cx="1509036"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462" t="27366" r="28636" b="26089"/>
          <a:stretch/>
        </p:blipFill>
        <p:spPr bwMode="auto">
          <a:xfrm>
            <a:off x="7146544" y="1222600"/>
            <a:ext cx="1509036"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4230" b="30042"/>
          <a:stretch/>
        </p:blipFill>
        <p:spPr bwMode="auto">
          <a:xfrm>
            <a:off x="430515" y="3022356"/>
            <a:ext cx="1324641"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4230" b="30042"/>
          <a:stretch/>
        </p:blipFill>
        <p:spPr bwMode="auto">
          <a:xfrm>
            <a:off x="2645326" y="3035568"/>
            <a:ext cx="1324641"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517495" y="2525240"/>
            <a:ext cx="1580304" cy="646331"/>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106 </a:t>
            </a:r>
          </a:p>
          <a:p>
            <a:pPr algn="ctr"/>
            <a:r>
              <a:rPr lang="en-GB" dirty="0" smtClean="0">
                <a:latin typeface="Times New Roman" panose="02020603050405020304" pitchFamily="18" charset="0"/>
                <a:cs typeface="Times New Roman" panose="02020603050405020304" pitchFamily="18" charset="0"/>
              </a:rPr>
              <a:t>(RRP 108/127)</a:t>
            </a:r>
            <a:endParaRPr lang="en-GB" dirty="0">
              <a:latin typeface="Times New Roman" panose="02020603050405020304" pitchFamily="18" charset="0"/>
              <a:cs typeface="Times New Roman" panose="02020603050405020304" pitchFamily="18" charset="0"/>
            </a:endParaRPr>
          </a:p>
        </p:txBody>
      </p:sp>
      <p:sp>
        <p:nvSpPr>
          <p:cNvPr id="14" name="Content Placeholder 2"/>
          <p:cNvSpPr txBox="1">
            <a:spLocks/>
          </p:cNvSpPr>
          <p:nvPr/>
        </p:nvSpPr>
        <p:spPr>
          <a:xfrm>
            <a:off x="4709057" y="810498"/>
            <a:ext cx="1882552" cy="46387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dirty="0" smtClean="0"/>
              <a:t>MBHSP102</a:t>
            </a:r>
            <a:endParaRPr lang="en-GB" sz="2000" b="1" dirty="0"/>
          </a:p>
        </p:txBody>
      </p:sp>
      <p:sp>
        <p:nvSpPr>
          <p:cNvPr id="15" name="Content Placeholder 2"/>
          <p:cNvSpPr txBox="1">
            <a:spLocks/>
          </p:cNvSpPr>
          <p:nvPr/>
        </p:nvSpPr>
        <p:spPr>
          <a:xfrm>
            <a:off x="6959786" y="850878"/>
            <a:ext cx="1882552" cy="46387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dirty="0" smtClean="0"/>
              <a:t>MBHSP103</a:t>
            </a:r>
            <a:endParaRPr lang="en-GB" sz="2000" b="1" dirty="0"/>
          </a:p>
        </p:txBody>
      </p:sp>
      <p:pic>
        <p:nvPicPr>
          <p:cNvPr id="1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94" t="30997" r="24230" b="30042"/>
          <a:stretch/>
        </p:blipFill>
        <p:spPr bwMode="auto">
          <a:xfrm>
            <a:off x="7217996" y="3051604"/>
            <a:ext cx="1324641"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4832019" y="3968031"/>
            <a:ext cx="1580304" cy="923330"/>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108</a:t>
            </a:r>
          </a:p>
          <a:p>
            <a:pPr algn="ctr"/>
            <a:r>
              <a:rPr lang="en-GB" dirty="0" smtClean="0">
                <a:latin typeface="Times New Roman" panose="02020603050405020304" pitchFamily="18" charset="0"/>
                <a:cs typeface="Times New Roman" panose="02020603050405020304" pitchFamily="18" charset="0"/>
              </a:rPr>
              <a:t>(RRP 132/169)</a:t>
            </a:r>
          </a:p>
          <a:p>
            <a:pPr algn="ctr"/>
            <a:endParaRPr lang="en-GB"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7110910" y="2540334"/>
            <a:ext cx="1580304" cy="923330"/>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109</a:t>
            </a:r>
          </a:p>
          <a:p>
            <a:pPr algn="ctr"/>
            <a:r>
              <a:rPr lang="en-GB" dirty="0" smtClean="0">
                <a:latin typeface="Times New Roman" panose="02020603050405020304" pitchFamily="18" charset="0"/>
                <a:cs typeface="Times New Roman" panose="02020603050405020304" pitchFamily="18" charset="0"/>
              </a:rPr>
              <a:t>(RRP 132/169)</a:t>
            </a:r>
          </a:p>
          <a:p>
            <a:pPr algn="ctr"/>
            <a:endParaRPr lang="en-GB"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7041371" y="4089846"/>
            <a:ext cx="1580304" cy="923330"/>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111 </a:t>
            </a:r>
          </a:p>
          <a:p>
            <a:pPr algn="ctr"/>
            <a:r>
              <a:rPr lang="en-GB" dirty="0" smtClean="0">
                <a:latin typeface="Times New Roman" panose="02020603050405020304" pitchFamily="18" charset="0"/>
                <a:cs typeface="Times New Roman" panose="02020603050405020304" pitchFamily="18" charset="0"/>
              </a:rPr>
              <a:t>(RRP 132/169)</a:t>
            </a:r>
          </a:p>
          <a:p>
            <a:pPr algn="ctr"/>
            <a:endParaRPr lang="en-GB" dirty="0">
              <a:latin typeface="Times New Roman" panose="02020603050405020304" pitchFamily="18" charset="0"/>
              <a:cs typeface="Times New Roman" panose="02020603050405020304" pitchFamily="18" charset="0"/>
            </a:endParaRPr>
          </a:p>
        </p:txBody>
      </p:sp>
      <p:pic>
        <p:nvPicPr>
          <p:cNvPr id="21" name="Picture 20"/>
          <p:cNvPicPr/>
          <p:nvPr/>
        </p:nvPicPr>
        <p:blipFill rotWithShape="1">
          <a:blip r:embed="rId4" cstate="print">
            <a:extLst>
              <a:ext uri="{28A0092B-C50C-407E-A947-70E740481C1C}">
                <a14:useLocalDpi xmlns:a14="http://schemas.microsoft.com/office/drawing/2010/main" val="0"/>
              </a:ext>
            </a:extLst>
          </a:blip>
          <a:srcRect l="28271" t="28097" r="30211" b="25823"/>
          <a:stretch/>
        </p:blipFill>
        <p:spPr bwMode="auto">
          <a:xfrm>
            <a:off x="340890" y="1185441"/>
            <a:ext cx="1508400" cy="1440000"/>
          </a:xfrm>
          <a:prstGeom prst="rect">
            <a:avLst/>
          </a:prstGeom>
          <a:noFill/>
          <a:ln>
            <a:noFill/>
          </a:ln>
          <a:extLst/>
        </p:spPr>
      </p:pic>
      <p:sp>
        <p:nvSpPr>
          <p:cNvPr id="22" name="Content Placeholder 2"/>
          <p:cNvSpPr txBox="1">
            <a:spLocks/>
          </p:cNvSpPr>
          <p:nvPr/>
        </p:nvSpPr>
        <p:spPr>
          <a:xfrm>
            <a:off x="153814" y="802150"/>
            <a:ext cx="1882552" cy="46387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dirty="0" smtClean="0"/>
              <a:t>MBHSM101</a:t>
            </a:r>
            <a:endParaRPr lang="en-GB" sz="2000" b="1" dirty="0"/>
          </a:p>
        </p:txBody>
      </p:sp>
      <p:pic>
        <p:nvPicPr>
          <p:cNvPr id="23" name="Picture 2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915" t="25839" r="29452" b="25893"/>
          <a:stretch/>
        </p:blipFill>
        <p:spPr bwMode="auto">
          <a:xfrm>
            <a:off x="1476436" y="4807834"/>
            <a:ext cx="2009911" cy="2001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4832019" y="2519688"/>
            <a:ext cx="1580304" cy="646331"/>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106 </a:t>
            </a:r>
          </a:p>
          <a:p>
            <a:pPr algn="ctr"/>
            <a:r>
              <a:rPr lang="en-GB" dirty="0" smtClean="0">
                <a:latin typeface="Times New Roman" panose="02020603050405020304" pitchFamily="18" charset="0"/>
                <a:cs typeface="Times New Roman" panose="02020603050405020304" pitchFamily="18" charset="0"/>
              </a:rPr>
              <a:t>(RRP 108/127)</a:t>
            </a:r>
            <a:endParaRPr lang="en-GB"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2179508" y="3994177"/>
            <a:ext cx="2390399" cy="646331"/>
          </a:xfrm>
          <a:prstGeom prst="rect">
            <a:avLst/>
          </a:prstGeom>
          <a:noFill/>
        </p:spPr>
        <p:txBody>
          <a:bodyPr wrap="none" rtlCol="0">
            <a:spAutoFit/>
          </a:bodyPr>
          <a:lstStyle/>
          <a:p>
            <a:pPr algn="ctr"/>
            <a:r>
              <a:rPr lang="en-GB" dirty="0" smtClean="0">
                <a:solidFill>
                  <a:srgbClr val="FF0000"/>
                </a:solidFill>
                <a:latin typeface="Times New Roman" panose="02020603050405020304" pitchFamily="18" charset="0"/>
                <a:cs typeface="Times New Roman" panose="02020603050405020304" pitchFamily="18" charset="0"/>
              </a:rPr>
              <a:t>Coil 107 (limiting coil) </a:t>
            </a:r>
          </a:p>
          <a:p>
            <a:pPr algn="ctr"/>
            <a:r>
              <a:rPr lang="en-GB" dirty="0" smtClean="0">
                <a:solidFill>
                  <a:srgbClr val="FF0000"/>
                </a:solidFill>
                <a:latin typeface="Times New Roman" panose="02020603050405020304" pitchFamily="18" charset="0"/>
                <a:cs typeface="Times New Roman" panose="02020603050405020304" pitchFamily="18" charset="0"/>
              </a:rPr>
              <a:t>(RRP 108/127)</a:t>
            </a:r>
            <a:endParaRPr lang="en-GB" dirty="0">
              <a:solidFill>
                <a:srgbClr val="FF0000"/>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268986" y="2519688"/>
            <a:ext cx="1580304" cy="646331"/>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Coil 105 </a:t>
            </a:r>
          </a:p>
          <a:p>
            <a:pPr algn="ctr"/>
            <a:r>
              <a:rPr lang="en-GB" dirty="0" smtClean="0">
                <a:latin typeface="Times New Roman" panose="02020603050405020304" pitchFamily="18" charset="0"/>
                <a:cs typeface="Times New Roman" panose="02020603050405020304" pitchFamily="18" charset="0"/>
              </a:rPr>
              <a:t>(RRP 108/127)</a:t>
            </a:r>
            <a:endParaRPr lang="en-GB"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410419" y="3979440"/>
            <a:ext cx="1326004" cy="369332"/>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Copper coil </a:t>
            </a:r>
            <a:endParaRPr lang="en-GB" dirty="0">
              <a:latin typeface="Times New Roman" panose="02020603050405020304" pitchFamily="18" charset="0"/>
              <a:cs typeface="Times New Roman" panose="02020603050405020304" pitchFamily="18" charset="0"/>
            </a:endParaRPr>
          </a:p>
        </p:txBody>
      </p:sp>
      <p:cxnSp>
        <p:nvCxnSpPr>
          <p:cNvPr id="30" name="Straight Connector 29"/>
          <p:cNvCxnSpPr/>
          <p:nvPr/>
        </p:nvCxnSpPr>
        <p:spPr>
          <a:xfrm flipV="1">
            <a:off x="153814" y="4729512"/>
            <a:ext cx="8882682" cy="0"/>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2195736" y="692696"/>
            <a:ext cx="0" cy="4036816"/>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a:off x="4572000" y="692696"/>
            <a:ext cx="0" cy="4036816"/>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6732240" y="692696"/>
            <a:ext cx="0" cy="4036816"/>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a:off x="5796136" y="4722960"/>
            <a:ext cx="0" cy="1085607"/>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7564679" y="4722960"/>
            <a:ext cx="0" cy="1085607"/>
          </a:xfrm>
          <a:prstGeom prst="line">
            <a:avLst/>
          </a:prstGeom>
          <a:ln>
            <a:solidFill>
              <a:schemeClr val="tx2"/>
            </a:solidFill>
            <a:prstDash val="sysDash"/>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flipH="1" flipV="1">
            <a:off x="3635896" y="5805264"/>
            <a:ext cx="3928783" cy="3303"/>
          </a:xfrm>
          <a:prstGeom prst="line">
            <a:avLst/>
          </a:prstGeom>
          <a:ln>
            <a:solidFill>
              <a:schemeClr val="tx2"/>
            </a:solidFill>
            <a:prstDash val="sys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2" name="Content Placeholder 2"/>
          <p:cNvSpPr txBox="1">
            <a:spLocks/>
          </p:cNvSpPr>
          <p:nvPr/>
        </p:nvSpPr>
        <p:spPr>
          <a:xfrm>
            <a:off x="3741398" y="5381416"/>
            <a:ext cx="1882552" cy="46387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b="1" dirty="0" smtClean="0"/>
              <a:t>MBHDP101</a:t>
            </a:r>
            <a:endParaRPr lang="en-GB" sz="2000" b="1" dirty="0"/>
          </a:p>
        </p:txBody>
      </p:sp>
      <p:sp>
        <p:nvSpPr>
          <p:cNvPr id="43" name="Content Placeholder 2"/>
          <p:cNvSpPr txBox="1">
            <a:spLocks/>
          </p:cNvSpPr>
          <p:nvPr/>
        </p:nvSpPr>
        <p:spPr>
          <a:xfrm>
            <a:off x="5335444" y="4965153"/>
            <a:ext cx="1882552" cy="463875"/>
          </a:xfrm>
          <a:prstGeom prst="rect">
            <a:avLst/>
          </a:prstGeom>
        </p:spPr>
        <p:txBody>
          <a:bodyPr vert="horz">
            <a:normAutofit fontScale="6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dirty="0" smtClean="0"/>
              <a:t>Collared</a:t>
            </a:r>
          </a:p>
          <a:p>
            <a:pPr marL="36576" indent="0" algn="ctr">
              <a:buFont typeface="Arial"/>
              <a:buNone/>
            </a:pPr>
            <a:r>
              <a:rPr lang="en-GB" sz="2000" dirty="0" smtClean="0"/>
              <a:t>Coil 106-108</a:t>
            </a:r>
            <a:endParaRPr lang="en-GB" sz="2000" dirty="0"/>
          </a:p>
        </p:txBody>
      </p:sp>
      <p:sp>
        <p:nvSpPr>
          <p:cNvPr id="46" name="Content Placeholder 2"/>
          <p:cNvSpPr txBox="1">
            <a:spLocks/>
          </p:cNvSpPr>
          <p:nvPr/>
        </p:nvSpPr>
        <p:spPr>
          <a:xfrm>
            <a:off x="7217996" y="5006737"/>
            <a:ext cx="1882552" cy="463875"/>
          </a:xfrm>
          <a:prstGeom prst="rect">
            <a:avLst/>
          </a:prstGeom>
        </p:spPr>
        <p:txBody>
          <a:bodyPr vert="horz">
            <a:normAutofit fontScale="6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GB" sz="2000" dirty="0" smtClean="0"/>
              <a:t>Collared</a:t>
            </a:r>
          </a:p>
          <a:p>
            <a:pPr marL="36576" indent="0" algn="ctr">
              <a:buFont typeface="Arial"/>
              <a:buNone/>
            </a:pPr>
            <a:r>
              <a:rPr lang="en-GB" sz="2000" dirty="0" smtClean="0"/>
              <a:t>Coil 109-111</a:t>
            </a:r>
            <a:endParaRPr lang="en-GB" sz="2000" dirty="0"/>
          </a:p>
        </p:txBody>
      </p:sp>
    </p:spTree>
    <p:extLst>
      <p:ext uri="{BB962C8B-B14F-4D97-AF65-F5344CB8AC3E}">
        <p14:creationId xmlns:p14="http://schemas.microsoft.com/office/powerpoint/2010/main" val="22226956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p:cNvSpPr>
          <p:nvPr>
            <p:ph type="title"/>
          </p:nvPr>
        </p:nvSpPr>
        <p:spPr>
          <a:prstGeom prst="rect">
            <a:avLst/>
          </a:prstGeom>
        </p:spPr>
        <p:txBody>
          <a:bodyPr/>
          <a:lstStyle>
            <a:lvl1pPr defTabSz="758951">
              <a:defRPr sz="3818"/>
            </a:lvl1pPr>
          </a:lstStyle>
          <a:p>
            <a:pPr lvl="0">
              <a:defRPr sz="1800">
                <a:solidFill>
                  <a:srgbClr val="000000"/>
                </a:solidFill>
              </a:defRPr>
            </a:pPr>
            <a:r>
              <a:rPr sz="3818" dirty="0" smtClean="0">
                <a:solidFill>
                  <a:srgbClr val="FFFFFF"/>
                </a:solidFill>
              </a:rPr>
              <a:t>Quench </a:t>
            </a:r>
            <a:r>
              <a:rPr sz="3818" dirty="0">
                <a:solidFill>
                  <a:srgbClr val="FFFFFF"/>
                </a:solidFill>
              </a:rPr>
              <a:t>heater delay - comparison to FNAL</a:t>
            </a:r>
          </a:p>
        </p:txBody>
      </p:sp>
      <p:sp>
        <p:nvSpPr>
          <p:cNvPr id="290" name="Shape 290"/>
          <p:cNvSpPr>
            <a:spLocks noGrp="1"/>
          </p:cNvSpPr>
          <p:nvPr>
            <p:ph type="sldNum" sz="quarter" idx="4294967295"/>
          </p:nvPr>
        </p:nvSpPr>
        <p:spPr>
          <a:xfrm>
            <a:off x="8172399" y="6356350"/>
            <a:ext cx="514401" cy="350662"/>
          </a:xfrm>
          <a:prstGeom prst="rect">
            <a:avLst/>
          </a:prstGeom>
          <a:extLst>
            <a:ext uri="{C572A759-6A51-4108-AA02-DFA0A04FC94B}">
              <ma14:wrappingTextBoxFlag xmlns:ma14="http://schemas.microsoft.com/office/mac/drawingml/2011/main" xmlns="" val="1"/>
            </a:ext>
          </a:extLst>
        </p:spPr>
        <p:txBody>
          <a:bodyPr/>
          <a:lstStyle/>
          <a:p>
            <a:pPr lvl="0">
              <a:defRPr>
                <a:solidFill>
                  <a:srgbClr val="000000"/>
                </a:solidFill>
              </a:defRPr>
            </a:pPr>
            <a:fld id="{86CB4B4D-7CA3-9044-876B-883B54F8677D}" type="slidenum">
              <a:rPr>
                <a:solidFill>
                  <a:srgbClr val="0C377B"/>
                </a:solidFill>
              </a:rPr>
              <a:t>52</a:t>
            </a:fld>
            <a:endParaRPr>
              <a:solidFill>
                <a:srgbClr val="0C377B"/>
              </a:solidFill>
            </a:endParaRPr>
          </a:p>
        </p:txBody>
      </p:sp>
      <p:sp>
        <p:nvSpPr>
          <p:cNvPr id="295" name="Shape 295"/>
          <p:cNvSpPr/>
          <p:nvPr/>
        </p:nvSpPr>
        <p:spPr>
          <a:xfrm>
            <a:off x="375907" y="935008"/>
            <a:ext cx="7020701" cy="214020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defRPr>
                <a:solidFill>
                  <a:srgbClr val="000000"/>
                </a:solidFill>
              </a:defRPr>
            </a:pPr>
            <a:r>
              <a:rPr sz="1600" b="1">
                <a:solidFill>
                  <a:srgbClr val="0C377B"/>
                </a:solidFill>
                <a:latin typeface="Times New Roman"/>
                <a:ea typeface="Times New Roman"/>
                <a:cs typeface="Times New Roman"/>
                <a:sym typeface="Times New Roman"/>
              </a:rPr>
              <a:t>FNAL MBHSM% insulation between heater and coil:</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0.125 mm of glass on the outer, impregnated with the coil</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0.076 mm of kapton between heater and coil</a:t>
            </a:r>
          </a:p>
          <a:p>
            <a:pPr lvl="0">
              <a:defRPr>
                <a:solidFill>
                  <a:srgbClr val="000000"/>
                </a:solidFill>
              </a:defRPr>
            </a:pPr>
            <a:r>
              <a:rPr sz="1600" b="1">
                <a:solidFill>
                  <a:srgbClr val="0C377B"/>
                </a:solidFill>
                <a:latin typeface="Times New Roman"/>
                <a:ea typeface="Times New Roman"/>
                <a:cs typeface="Times New Roman"/>
                <a:sym typeface="Times New Roman"/>
              </a:rPr>
              <a:t>CERN MBHSM101 insulation between heater and coil:</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0.200-0.250 mm of glass on the outer, impregnated with the coil</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0.050 mm of kapton between heater and coil + about 0.025 mm glue</a:t>
            </a:r>
          </a:p>
          <a:p>
            <a:pPr lvl="0">
              <a:defRPr>
                <a:solidFill>
                  <a:srgbClr val="000000"/>
                </a:solidFill>
              </a:defRPr>
            </a:pPr>
            <a:r>
              <a:rPr sz="1600" b="1">
                <a:solidFill>
                  <a:srgbClr val="0C377B"/>
                </a:solidFill>
                <a:latin typeface="Times New Roman"/>
                <a:ea typeface="Times New Roman"/>
                <a:cs typeface="Times New Roman"/>
                <a:sym typeface="Times New Roman"/>
              </a:rPr>
              <a:t>CERN MBHSP101 insulation between heater and coil:</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Coil 106: no glass on the outer during impregnation</a:t>
            </a:r>
          </a:p>
          <a:p>
            <a:pPr marL="742950" lvl="1" indent="-285750">
              <a:buSzPct val="100000"/>
              <a:buFont typeface="Arial"/>
              <a:buChar char="•"/>
              <a:defRPr>
                <a:solidFill>
                  <a:srgbClr val="000000"/>
                </a:solidFill>
              </a:defRPr>
            </a:pPr>
            <a:r>
              <a:rPr sz="1600">
                <a:solidFill>
                  <a:srgbClr val="0C377B"/>
                </a:solidFill>
                <a:latin typeface="Times New Roman"/>
                <a:ea typeface="Times New Roman"/>
                <a:cs typeface="Times New Roman"/>
                <a:sym typeface="Times New Roman"/>
              </a:rPr>
              <a:t>0.050 mm of kapton between heater and coil + about 0.025 mm glue</a:t>
            </a:r>
            <a:r>
              <a:rPr sz="1600" b="1">
                <a:solidFill>
                  <a:srgbClr val="0C377B"/>
                </a:solidFill>
                <a:latin typeface="Times New Roman"/>
                <a:ea typeface="Times New Roman"/>
                <a:cs typeface="Times New Roman"/>
                <a:sym typeface="Times New Roman"/>
              </a:rPr>
              <a:t> </a:t>
            </a:r>
            <a:r>
              <a:rPr sz="1600">
                <a:solidFill>
                  <a:srgbClr val="0C377B"/>
                </a:solidFill>
                <a:latin typeface="Times New Roman"/>
                <a:ea typeface="Times New Roman"/>
                <a:cs typeface="Times New Roman"/>
                <a:sym typeface="Times New Roman"/>
              </a:rPr>
              <a:t>	</a:t>
            </a:r>
          </a:p>
        </p:txBody>
      </p:sp>
      <p:grpSp>
        <p:nvGrpSpPr>
          <p:cNvPr id="2" name="Group 1"/>
          <p:cNvGrpSpPr/>
          <p:nvPr/>
        </p:nvGrpSpPr>
        <p:grpSpPr>
          <a:xfrm>
            <a:off x="1858186" y="3418616"/>
            <a:ext cx="5427333" cy="3288396"/>
            <a:chOff x="4565351" y="3418616"/>
            <a:chExt cx="4464498" cy="2584892"/>
          </a:xfrm>
        </p:grpSpPr>
        <p:grpSp>
          <p:nvGrpSpPr>
            <p:cNvPr id="294" name="Group 294"/>
            <p:cNvGrpSpPr/>
            <p:nvPr/>
          </p:nvGrpSpPr>
          <p:grpSpPr>
            <a:xfrm>
              <a:off x="4565351" y="3418616"/>
              <a:ext cx="4464498" cy="2584892"/>
              <a:chOff x="0" y="0"/>
              <a:chExt cx="4464497" cy="2584891"/>
            </a:xfrm>
          </p:grpSpPr>
          <p:pic>
            <p:nvPicPr>
              <p:cNvPr id="292" name="image16.png"/>
              <p:cNvPicPr/>
              <p:nvPr/>
            </p:nvPicPr>
            <p:blipFill>
              <a:blip r:embed="rId2">
                <a:extLst/>
              </a:blip>
              <a:stretch>
                <a:fillRect/>
              </a:stretch>
            </p:blipFill>
            <p:spPr>
              <a:xfrm>
                <a:off x="0" y="0"/>
                <a:ext cx="4464497" cy="2584891"/>
              </a:xfrm>
              <a:prstGeom prst="rect">
                <a:avLst/>
              </a:prstGeom>
              <a:ln w="12700" cap="flat">
                <a:noFill/>
                <a:miter lim="400000"/>
              </a:ln>
              <a:effectLst/>
            </p:spPr>
          </p:pic>
          <p:pic>
            <p:nvPicPr>
              <p:cNvPr id="293" name="image17.png"/>
              <p:cNvPicPr/>
              <p:nvPr/>
            </p:nvPicPr>
            <p:blipFill>
              <a:blip r:embed="rId3">
                <a:extLst/>
              </a:blip>
              <a:srcRect l="34937" t="38508" r="10941" b="26977"/>
              <a:stretch>
                <a:fillRect/>
              </a:stretch>
            </p:blipFill>
            <p:spPr>
              <a:xfrm>
                <a:off x="857260" y="241302"/>
                <a:ext cx="1948598" cy="1466363"/>
              </a:xfrm>
              <a:prstGeom prst="rect">
                <a:avLst/>
              </a:prstGeom>
              <a:ln w="12700" cap="flat">
                <a:noFill/>
                <a:miter lim="400000"/>
              </a:ln>
              <a:effectLst/>
            </p:spPr>
          </p:pic>
        </p:grpSp>
        <p:pic>
          <p:nvPicPr>
            <p:cNvPr id="297" name="image17.pdf"/>
            <p:cNvPicPr/>
            <p:nvPr/>
          </p:nvPicPr>
          <p:blipFill>
            <a:blip r:embed="rId4">
              <a:extLst/>
            </a:blip>
            <a:srcRect l="44504" t="8407" r="9788" b="69018"/>
            <a:stretch>
              <a:fillRect/>
            </a:stretch>
          </p:blipFill>
          <p:spPr>
            <a:xfrm>
              <a:off x="5141951" y="5013176"/>
              <a:ext cx="1584177" cy="538625"/>
            </a:xfrm>
            <a:prstGeom prst="rect">
              <a:avLst/>
            </a:prstGeom>
            <a:ln w="12700">
              <a:miter lim="400000"/>
            </a:ln>
          </p:spPr>
        </p:pic>
      </p:grpSp>
      <p:sp>
        <p:nvSpPr>
          <p:cNvPr id="298" name="Shape 298"/>
          <p:cNvSpPr/>
          <p:nvPr/>
        </p:nvSpPr>
        <p:spPr>
          <a:xfrm>
            <a:off x="7092280" y="1557040"/>
            <a:ext cx="1471760" cy="28708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400">
                <a:solidFill>
                  <a:srgbClr val="FF0000"/>
                </a:solidFill>
                <a:latin typeface="Times New Roman"/>
                <a:ea typeface="Times New Roman"/>
                <a:cs typeface="Times New Roman"/>
                <a:sym typeface="Times New Roman"/>
              </a:defRPr>
            </a:lvl1pPr>
          </a:lstStyle>
          <a:p>
            <a:pPr lvl="0">
              <a:defRPr sz="1800">
                <a:solidFill>
                  <a:srgbClr val="000000"/>
                </a:solidFill>
              </a:defRPr>
            </a:pPr>
            <a:r>
              <a:rPr sz="1400">
                <a:solidFill>
                  <a:srgbClr val="FF0000"/>
                </a:solidFill>
              </a:rPr>
              <a:t>Comparable delays</a:t>
            </a:r>
          </a:p>
        </p:txBody>
      </p:sp>
      <p:sp>
        <p:nvSpPr>
          <p:cNvPr id="299" name="Shape 299"/>
          <p:cNvSpPr/>
          <p:nvPr/>
        </p:nvSpPr>
        <p:spPr>
          <a:xfrm>
            <a:off x="7133929" y="2560608"/>
            <a:ext cx="1126231" cy="28708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400">
                <a:solidFill>
                  <a:srgbClr val="00B050"/>
                </a:solidFill>
                <a:latin typeface="Times New Roman"/>
                <a:ea typeface="Times New Roman"/>
                <a:cs typeface="Times New Roman"/>
                <a:sym typeface="Times New Roman"/>
              </a:defRPr>
            </a:lvl1pPr>
          </a:lstStyle>
          <a:p>
            <a:pPr lvl="0">
              <a:defRPr sz="1800">
                <a:solidFill>
                  <a:srgbClr val="000000"/>
                </a:solidFill>
              </a:defRPr>
            </a:pPr>
            <a:r>
              <a:rPr sz="1400">
                <a:solidFill>
                  <a:srgbClr val="00B050"/>
                </a:solidFill>
              </a:rPr>
              <a:t>Shorter delays</a:t>
            </a:r>
          </a:p>
        </p:txBody>
      </p:sp>
      <p:sp>
        <p:nvSpPr>
          <p:cNvPr id="300" name="Shape 300"/>
          <p:cNvSpPr/>
          <p:nvPr/>
        </p:nvSpPr>
        <p:spPr>
          <a:xfrm>
            <a:off x="6948264" y="1124744"/>
            <a:ext cx="144017" cy="12241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5965" y="0"/>
                  <a:pt x="10800" y="95"/>
                  <a:pt x="10800" y="212"/>
                </a:cubicBezTo>
                <a:lnTo>
                  <a:pt x="10800" y="10588"/>
                </a:lnTo>
                <a:cubicBezTo>
                  <a:pt x="10800" y="10705"/>
                  <a:pt x="15635" y="10800"/>
                  <a:pt x="21600" y="10800"/>
                </a:cubicBezTo>
                <a:cubicBezTo>
                  <a:pt x="15635" y="10800"/>
                  <a:pt x="10800" y="10895"/>
                  <a:pt x="10800" y="11012"/>
                </a:cubicBezTo>
                <a:lnTo>
                  <a:pt x="10800" y="21388"/>
                </a:lnTo>
                <a:cubicBezTo>
                  <a:pt x="10800" y="21505"/>
                  <a:pt x="5965" y="21600"/>
                  <a:pt x="0" y="21600"/>
                </a:cubicBezTo>
              </a:path>
            </a:pathLst>
          </a:custGeom>
          <a:ln>
            <a:solidFill>
              <a:srgbClr val="FF0000"/>
            </a:solidFill>
          </a:ln>
        </p:spPr>
        <p:txBody>
          <a:bodyPr lIns="0" tIns="0" rIns="0" bIns="0" anchor="ctr"/>
          <a:lstStyle/>
          <a:p>
            <a:pPr lvl="0" algn="ctr"/>
            <a:endParaRPr/>
          </a:p>
        </p:txBody>
      </p:sp>
      <p:sp>
        <p:nvSpPr>
          <p:cNvPr id="301" name="Shape 301"/>
          <p:cNvSpPr/>
          <p:nvPr/>
        </p:nvSpPr>
        <p:spPr>
          <a:xfrm>
            <a:off x="6956648" y="2348880"/>
            <a:ext cx="144017" cy="7312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5965" y="0"/>
                  <a:pt x="10800" y="159"/>
                  <a:pt x="10800" y="354"/>
                </a:cubicBezTo>
                <a:lnTo>
                  <a:pt x="10800" y="10446"/>
                </a:lnTo>
                <a:cubicBezTo>
                  <a:pt x="10800" y="10641"/>
                  <a:pt x="15635" y="10800"/>
                  <a:pt x="21600" y="10800"/>
                </a:cubicBezTo>
                <a:cubicBezTo>
                  <a:pt x="15635" y="10800"/>
                  <a:pt x="10800" y="10959"/>
                  <a:pt x="10800" y="11154"/>
                </a:cubicBezTo>
                <a:lnTo>
                  <a:pt x="10800" y="21246"/>
                </a:lnTo>
                <a:cubicBezTo>
                  <a:pt x="10800" y="21441"/>
                  <a:pt x="5965" y="21600"/>
                  <a:pt x="0" y="21600"/>
                </a:cubicBezTo>
              </a:path>
            </a:pathLst>
          </a:custGeom>
          <a:ln>
            <a:solidFill>
              <a:srgbClr val="00B050"/>
            </a:solidFill>
          </a:ln>
        </p:spPr>
        <p:txBody>
          <a:bodyPr lIns="0" tIns="0" rIns="0" bIns="0" anchor="ctr"/>
          <a:lstStyle/>
          <a:p>
            <a:pPr lvl="0" algn="ctr">
              <a:defRPr>
                <a:solidFill>
                  <a:srgbClr val="00B050"/>
                </a:solidFill>
              </a:defRPr>
            </a:pPr>
            <a:endParaRPr/>
          </a:p>
        </p:txBody>
      </p:sp>
    </p:spTree>
    <p:extLst>
      <p:ext uri="{BB962C8B-B14F-4D97-AF65-F5344CB8AC3E}">
        <p14:creationId xmlns:p14="http://schemas.microsoft.com/office/powerpoint/2010/main" val="2889520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Quench heater performance</a:t>
            </a:r>
            <a:endParaRPr lang="en-GB" dirty="0"/>
          </a:p>
        </p:txBody>
      </p:sp>
      <p:sp>
        <p:nvSpPr>
          <p:cNvPr id="3" name="Content Placeholder 2"/>
          <p:cNvSpPr>
            <a:spLocks noGrp="1"/>
          </p:cNvSpPr>
          <p:nvPr>
            <p:ph idx="1"/>
          </p:nvPr>
        </p:nvSpPr>
        <p:spPr>
          <a:xfrm>
            <a:off x="309924" y="812094"/>
            <a:ext cx="8390940" cy="1706248"/>
          </a:xfrm>
        </p:spPr>
        <p:txBody>
          <a:bodyPr>
            <a:noAutofit/>
          </a:bodyPr>
          <a:lstStyle/>
          <a:p>
            <a:r>
              <a:rPr lang="en-GB" sz="1800" dirty="0" smtClean="0"/>
              <a:t>Quench heaters are effective at all magnet current level. </a:t>
            </a:r>
          </a:p>
          <a:p>
            <a:pPr lvl="1"/>
            <a:r>
              <a:rPr lang="en-GB" sz="1600" dirty="0" smtClean="0"/>
              <a:t>In MBHDP101, quench heaters were able to start a quench down to a magnet current level of 500 A. </a:t>
            </a:r>
          </a:p>
          <a:p>
            <a:pPr lvl="1"/>
            <a:r>
              <a:rPr lang="en-GB" sz="1600" dirty="0" smtClean="0"/>
              <a:t>The magnet is self protected for I &lt; 1.5 kA.</a:t>
            </a:r>
          </a:p>
          <a:p>
            <a:pPr lvl="1"/>
            <a:r>
              <a:rPr lang="en-GB" sz="1600" dirty="0" smtClean="0"/>
              <a:t>The model is not accurate in the prediction of the heater delay for the minimum quench energy experiments. </a:t>
            </a:r>
            <a:endParaRPr lang="en-GB" sz="16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53</a:t>
            </a:fld>
            <a:endParaRPr lang="en-GB">
              <a:solidFill>
                <a:srgbClr val="0C377B"/>
              </a:solidFill>
            </a:endParaRPr>
          </a:p>
        </p:txBody>
      </p:sp>
      <p:pic>
        <p:nvPicPr>
          <p:cNvPr id="5" name="Picture 4"/>
          <p:cNvPicPr>
            <a:picLocks noChangeAspect="1"/>
          </p:cNvPicPr>
          <p:nvPr/>
        </p:nvPicPr>
        <p:blipFill>
          <a:blip r:embed="rId2"/>
          <a:stretch>
            <a:fillRect/>
          </a:stretch>
        </p:blipFill>
        <p:spPr>
          <a:xfrm>
            <a:off x="93941" y="2818065"/>
            <a:ext cx="4343625" cy="3240000"/>
          </a:xfrm>
          <a:prstGeom prst="rect">
            <a:avLst/>
          </a:prstGeom>
        </p:spPr>
      </p:pic>
      <p:sp>
        <p:nvSpPr>
          <p:cNvPr id="6" name="TextBox 5"/>
          <p:cNvSpPr txBox="1"/>
          <p:nvPr/>
        </p:nvSpPr>
        <p:spPr>
          <a:xfrm>
            <a:off x="777509" y="2783785"/>
            <a:ext cx="3522420" cy="338554"/>
          </a:xfrm>
          <a:prstGeom prst="rect">
            <a:avLst/>
          </a:prstGeom>
          <a:noFill/>
        </p:spPr>
        <p:txBody>
          <a:bodyPr wrap="square" rtlCol="0">
            <a:spAutoFit/>
          </a:bodyPr>
          <a:lstStyle/>
          <a:p>
            <a:r>
              <a:rPr lang="en-GB" sz="1600" dirty="0" smtClean="0">
                <a:solidFill>
                  <a:srgbClr val="FF0000"/>
                </a:solidFill>
                <a:latin typeface="Times New Roman" panose="02020603050405020304" pitchFamily="18" charset="0"/>
                <a:cs typeface="Times New Roman" panose="02020603050405020304" pitchFamily="18" charset="0"/>
              </a:rPr>
              <a:t>Nominal quench heater current = 150 A</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a:stretch>
            <a:fillRect/>
          </a:stretch>
        </p:blipFill>
        <p:spPr>
          <a:xfrm>
            <a:off x="4572000" y="2818065"/>
            <a:ext cx="4443429" cy="3240000"/>
          </a:xfrm>
          <a:prstGeom prst="rect">
            <a:avLst/>
          </a:prstGeom>
        </p:spPr>
      </p:pic>
    </p:spTree>
    <p:extLst>
      <p:ext uri="{BB962C8B-B14F-4D97-AF65-F5344CB8AC3E}">
        <p14:creationId xmlns:p14="http://schemas.microsoft.com/office/powerpoint/2010/main" val="38059547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Efficiency Low Field/High Field Heaters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54</a:t>
            </a:fld>
            <a:endParaRPr lang="en-GB">
              <a:solidFill>
                <a:srgbClr val="0C377B"/>
              </a:solidFill>
            </a:endParaRPr>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982986"/>
            <a:ext cx="3816424" cy="3083074"/>
          </a:xfrm>
          <a:prstGeom prst="rect">
            <a:avLst/>
          </a:prstGeom>
          <a:noFill/>
          <a:ln>
            <a:noFill/>
          </a:ln>
        </p:spPr>
      </p:pic>
      <p:pic>
        <p:nvPicPr>
          <p:cNvPr id="7" name="Content Placeholder 4"/>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982986"/>
            <a:ext cx="3960440" cy="3083074"/>
          </a:xfrm>
          <a:prstGeom prst="rect">
            <a:avLst/>
          </a:prstGeom>
          <a:noFill/>
          <a:ln>
            <a:noFill/>
          </a:ln>
        </p:spPr>
      </p:pic>
    </p:spTree>
    <p:extLst>
      <p:ext uri="{BB962C8B-B14F-4D97-AF65-F5344CB8AC3E}">
        <p14:creationId xmlns:p14="http://schemas.microsoft.com/office/powerpoint/2010/main" val="347802684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Quench </a:t>
            </a:r>
            <a:r>
              <a:rPr lang="en-US" dirty="0"/>
              <a:t>propagation within the coil</a:t>
            </a:r>
          </a:p>
        </p:txBody>
      </p:sp>
      <p:sp>
        <p:nvSpPr>
          <p:cNvPr id="31" name="Text Placeholder 2"/>
          <p:cNvSpPr txBox="1">
            <a:spLocks/>
          </p:cNvSpPr>
          <p:nvPr/>
        </p:nvSpPr>
        <p:spPr>
          <a:xfrm>
            <a:off x="539552" y="5805264"/>
            <a:ext cx="8388424" cy="238905"/>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lIns="45719" rIns="45719">
            <a:noAutofit/>
          </a:bodyPr>
          <a:lstStyle>
            <a:lvl1pPr marL="493776" indent="-457200" defTabSz="914400">
              <a:spcBef>
                <a:spcPts val="700"/>
              </a:spcBef>
              <a:buClr>
                <a:srgbClr val="DDDDDD"/>
              </a:buClr>
              <a:buSzPct val="80000"/>
              <a:buFont typeface="Arial"/>
              <a:buChar char="•"/>
              <a:defRPr sz="3000">
                <a:solidFill>
                  <a:srgbClr val="0C377B"/>
                </a:solidFill>
                <a:latin typeface="Times New Roman"/>
                <a:ea typeface="Times New Roman"/>
                <a:cs typeface="Times New Roman"/>
                <a:sym typeface="Times New Roman"/>
              </a:defRPr>
            </a:lvl1pPr>
            <a:lvl2pPr marL="975594" indent="-527538"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2pPr>
            <a:lvl3pPr marL="1178433" indent="-428625" defTabSz="914400">
              <a:spcBef>
                <a:spcPts val="700"/>
              </a:spcBef>
              <a:buClr>
                <a:srgbClr val="DDDDDD"/>
              </a:buClr>
              <a:buSzPct val="85000"/>
              <a:buFont typeface="Arial"/>
              <a:buChar char="•"/>
              <a:defRPr sz="3000">
                <a:solidFill>
                  <a:srgbClr val="0C377B"/>
                </a:solidFill>
                <a:latin typeface="Times New Roman"/>
                <a:ea typeface="Times New Roman"/>
                <a:cs typeface="Times New Roman"/>
                <a:sym typeface="Times New Roman"/>
              </a:defRPr>
            </a:lvl3pPr>
            <a:lvl4pPr marL="1556766" indent="-514350" defTabSz="914400">
              <a:spcBef>
                <a:spcPts val="700"/>
              </a:spcBef>
              <a:buClr>
                <a:srgbClr val="DDDDDD"/>
              </a:buClr>
              <a:buSzPct val="90000"/>
              <a:buFont typeface="Arial"/>
              <a:buChar char="•"/>
              <a:defRPr sz="3000">
                <a:solidFill>
                  <a:srgbClr val="0C377B"/>
                </a:solidFill>
                <a:latin typeface="Times New Roman"/>
                <a:ea typeface="Times New Roman"/>
                <a:cs typeface="Times New Roman"/>
                <a:sym typeface="Times New Roman"/>
              </a:defRPr>
            </a:lvl4pPr>
            <a:lvl5pPr marL="1821942" indent="-514350" defTabSz="914400">
              <a:spcBef>
                <a:spcPts val="700"/>
              </a:spcBef>
              <a:buClr>
                <a:srgbClr val="DDDDDD"/>
              </a:buClr>
              <a:buSzPct val="100000"/>
              <a:buFont typeface="Arial"/>
              <a:buChar char="•"/>
              <a:defRPr sz="3000">
                <a:solidFill>
                  <a:srgbClr val="0C377B"/>
                </a:solidFill>
                <a:latin typeface="Times New Roman"/>
                <a:ea typeface="Times New Roman"/>
                <a:cs typeface="Times New Roman"/>
                <a:sym typeface="Times New Roman"/>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36576" indent="0">
              <a:buNone/>
            </a:pPr>
            <a:r>
              <a:rPr lang="en-US" sz="1600" dirty="0" smtClean="0"/>
              <a:t>The large differences on the QI are explained by the low RRR and higher resistivity of coil 106.</a:t>
            </a:r>
            <a:endParaRPr lang="en-US" sz="1600" dirty="0"/>
          </a:p>
        </p:txBody>
      </p:sp>
      <p:pic>
        <p:nvPicPr>
          <p:cNvPr id="5" name="Picture 4"/>
          <p:cNvPicPr>
            <a:picLocks noChangeAspect="1"/>
          </p:cNvPicPr>
          <p:nvPr/>
        </p:nvPicPr>
        <p:blipFill>
          <a:blip r:embed="rId2"/>
          <a:stretch>
            <a:fillRect/>
          </a:stretch>
        </p:blipFill>
        <p:spPr>
          <a:xfrm>
            <a:off x="179512" y="1916832"/>
            <a:ext cx="4785835" cy="3600000"/>
          </a:xfrm>
          <a:prstGeom prst="rect">
            <a:avLst/>
          </a:prstGeom>
        </p:spPr>
      </p:pic>
      <p:pic>
        <p:nvPicPr>
          <p:cNvPr id="6" name="Picture 5"/>
          <p:cNvPicPr>
            <a:picLocks noChangeAspect="1"/>
          </p:cNvPicPr>
          <p:nvPr/>
        </p:nvPicPr>
        <p:blipFill>
          <a:blip r:embed="rId3"/>
          <a:stretch>
            <a:fillRect/>
          </a:stretch>
        </p:blipFill>
        <p:spPr>
          <a:xfrm>
            <a:off x="4589625" y="1916832"/>
            <a:ext cx="4785835" cy="3600000"/>
          </a:xfrm>
          <a:prstGeom prst="rect">
            <a:avLst/>
          </a:prstGeom>
        </p:spPr>
      </p:pic>
    </p:spTree>
    <p:extLst>
      <p:ext uri="{BB962C8B-B14F-4D97-AF65-F5344CB8AC3E}">
        <p14:creationId xmlns:p14="http://schemas.microsoft.com/office/powerpoint/2010/main" val="522027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Fast energy extraction test</a:t>
            </a:r>
            <a:endParaRPr lang="en-GB" dirty="0"/>
          </a:p>
        </p:txBody>
      </p:sp>
      <p:sp>
        <p:nvSpPr>
          <p:cNvPr id="3" name="Content Placeholder 2"/>
          <p:cNvSpPr>
            <a:spLocks noGrp="1"/>
          </p:cNvSpPr>
          <p:nvPr>
            <p:ph idx="1"/>
          </p:nvPr>
        </p:nvSpPr>
        <p:spPr>
          <a:xfrm>
            <a:off x="100000" y="850292"/>
            <a:ext cx="9044000" cy="1292130"/>
          </a:xfrm>
        </p:spPr>
        <p:txBody>
          <a:bodyPr>
            <a:noAutofit/>
          </a:bodyPr>
          <a:lstStyle/>
          <a:p>
            <a:pPr marL="36576" indent="0">
              <a:buNone/>
            </a:pPr>
            <a:r>
              <a:rPr lang="en-US" sz="2000" dirty="0" smtClean="0"/>
              <a:t>The loss, mainly coming from inter filament coupling currents, has a beneficial contribution to the magnet protection (</a:t>
            </a:r>
            <a:r>
              <a:rPr lang="en-US" sz="2000" dirty="0" err="1" smtClean="0"/>
              <a:t>dI</a:t>
            </a:r>
            <a:r>
              <a:rPr lang="en-US" sz="2000" dirty="0" smtClean="0"/>
              <a:t>/</a:t>
            </a:r>
            <a:r>
              <a:rPr lang="en-US" sz="2000" dirty="0" err="1" smtClean="0"/>
              <a:t>dt</a:t>
            </a:r>
            <a:r>
              <a:rPr lang="en-US" sz="2000" dirty="0" smtClean="0"/>
              <a:t> for the current decay using only quench heaters is in the same order of magnitude as the </a:t>
            </a:r>
            <a:r>
              <a:rPr lang="en-US" sz="2000" dirty="0" err="1" smtClean="0"/>
              <a:t>dI</a:t>
            </a:r>
            <a:r>
              <a:rPr lang="en-US" sz="2000" dirty="0" smtClean="0"/>
              <a:t>/</a:t>
            </a:r>
            <a:r>
              <a:rPr lang="en-US" sz="2000" dirty="0" err="1" smtClean="0"/>
              <a:t>dt</a:t>
            </a:r>
            <a:r>
              <a:rPr lang="en-US" sz="2000" dirty="0" smtClean="0"/>
              <a:t> for the performed energy extraction tests)</a:t>
            </a:r>
            <a:endParaRPr lang="en-GB" sz="2000" dirty="0"/>
          </a:p>
        </p:txBody>
      </p:sp>
      <p:sp>
        <p:nvSpPr>
          <p:cNvPr id="4" name="Slide Number Placeholder 3"/>
          <p:cNvSpPr>
            <a:spLocks noGrp="1"/>
          </p:cNvSpPr>
          <p:nvPr>
            <p:ph type="sldNum" sz="quarter" idx="12"/>
          </p:nvPr>
        </p:nvSpPr>
        <p:spPr>
          <a:xfrm>
            <a:off x="8172400" y="6284342"/>
            <a:ext cx="514400" cy="385018"/>
          </a:xfrm>
        </p:spPr>
        <p:txBody>
          <a:bodyPr/>
          <a:lstStyle/>
          <a:p>
            <a:fld id="{91FE0CF9-301C-4DC2-9DD4-D8FCF2197C95}" type="slidenum">
              <a:rPr lang="en-GB" smtClean="0">
                <a:solidFill>
                  <a:srgbClr val="0C377B"/>
                </a:solidFill>
              </a:rPr>
              <a:pPr/>
              <a:t>56</a:t>
            </a:fld>
            <a:endParaRPr lang="en-GB">
              <a:solidFill>
                <a:srgbClr val="0C377B"/>
              </a:solidFill>
            </a:endParaRPr>
          </a:p>
        </p:txBody>
      </p:sp>
      <p:pic>
        <p:nvPicPr>
          <p:cNvPr id="1026" name="Picture 92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21" y="2765202"/>
            <a:ext cx="4810084" cy="36000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8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0627" y="2776277"/>
            <a:ext cx="4794958" cy="3600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4572000" y="100560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4"/>
          <p:cNvSpPr>
            <a:spLocks noChangeArrowheads="1"/>
          </p:cNvSpPr>
          <p:nvPr/>
        </p:nvSpPr>
        <p:spPr bwMode="auto">
          <a:xfrm>
            <a:off x="4572000" y="380595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
        <p:nvSpPr>
          <p:cNvPr id="7" name="Rectangle 6"/>
          <p:cNvSpPr/>
          <p:nvPr/>
        </p:nvSpPr>
        <p:spPr>
          <a:xfrm>
            <a:off x="-324544" y="2267306"/>
            <a:ext cx="5508104" cy="646331"/>
          </a:xfrm>
          <a:prstGeom prst="rect">
            <a:avLst/>
          </a:prstGeom>
        </p:spPr>
        <p:txBody>
          <a:bodyPr wrap="square">
            <a:spAutoFit/>
          </a:bodyPr>
          <a:lstStyle/>
          <a:p>
            <a:pPr algn="ctr"/>
            <a:r>
              <a:rPr lang="en-US" dirty="0" smtClean="0">
                <a:latin typeface="Times New Roman" panose="02020603050405020304" pitchFamily="18" charset="0"/>
                <a:cs typeface="Times New Roman" panose="02020603050405020304" pitchFamily="18" charset="0"/>
              </a:rPr>
              <a:t>Fast </a:t>
            </a:r>
            <a:r>
              <a:rPr lang="en-US" dirty="0">
                <a:latin typeface="Times New Roman" panose="02020603050405020304" pitchFamily="18" charset="0"/>
                <a:cs typeface="Times New Roman" panose="02020603050405020304" pitchFamily="18" charset="0"/>
              </a:rPr>
              <a:t>energy extraction </a:t>
            </a:r>
            <a:r>
              <a:rPr lang="en-US" dirty="0" smtClean="0">
                <a:latin typeface="Times New Roman" panose="02020603050405020304" pitchFamily="18" charset="0"/>
                <a:cs typeface="Times New Roman" panose="02020603050405020304" pitchFamily="18" charset="0"/>
              </a:rPr>
              <a:t>test</a:t>
            </a:r>
          </a:p>
          <a:p>
            <a:pPr algn="ct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(magnet protected only using a dump resistor)</a:t>
            </a:r>
            <a:endParaRPr lang="en-GB" dirty="0">
              <a:latin typeface="Times New Roman" panose="02020603050405020304" pitchFamily="18" charset="0"/>
              <a:cs typeface="Times New Roman" panose="02020603050405020304" pitchFamily="18" charset="0"/>
            </a:endParaRPr>
          </a:p>
        </p:txBody>
      </p:sp>
      <p:sp>
        <p:nvSpPr>
          <p:cNvPr id="8" name="Rectangle 7"/>
          <p:cNvSpPr/>
          <p:nvPr/>
        </p:nvSpPr>
        <p:spPr>
          <a:xfrm>
            <a:off x="4718013" y="2204864"/>
            <a:ext cx="4572000" cy="646331"/>
          </a:xfrm>
          <a:prstGeom prst="rect">
            <a:avLst/>
          </a:prstGeom>
        </p:spPr>
        <p:txBody>
          <a:bodyPr>
            <a:spAutoFit/>
          </a:bodyPr>
          <a:lstStyle/>
          <a:p>
            <a:pPr algn="ctr"/>
            <a:r>
              <a:rPr lang="en-US" dirty="0" smtClean="0">
                <a:latin typeface="Times New Roman" panose="02020603050405020304" pitchFamily="18" charset="0"/>
                <a:cs typeface="Times New Roman" panose="02020603050405020304" pitchFamily="18" charset="0"/>
              </a:rPr>
              <a:t>Quench </a:t>
            </a:r>
            <a:r>
              <a:rPr lang="en-US" dirty="0">
                <a:latin typeface="Times New Roman" panose="02020603050405020304" pitchFamily="18" charset="0"/>
                <a:cs typeface="Times New Roman" panose="02020603050405020304" pitchFamily="18" charset="0"/>
              </a:rPr>
              <a:t>integral studies </a:t>
            </a:r>
            <a:endParaRPr lang="en-US" dirty="0" smtClean="0">
              <a:latin typeface="Times New Roman" panose="02020603050405020304" pitchFamily="18" charset="0"/>
              <a:cs typeface="Times New Roman" panose="02020603050405020304" pitchFamily="18" charset="0"/>
            </a:endParaRPr>
          </a:p>
          <a:p>
            <a:pPr algn="ct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magnet protected only with quench heaters) </a:t>
            </a:r>
            <a:endParaRPr lang="en-GB" dirty="0">
              <a:latin typeface="Times New Roman" panose="02020603050405020304" pitchFamily="18" charset="0"/>
              <a:cs typeface="Times New Roman" panose="02020603050405020304" pitchFamily="18" charset="0"/>
            </a:endParaRPr>
          </a:p>
        </p:txBody>
      </p:sp>
      <p:cxnSp>
        <p:nvCxnSpPr>
          <p:cNvPr id="10" name="Straight Arrow Connector 9"/>
          <p:cNvCxnSpPr/>
          <p:nvPr/>
        </p:nvCxnSpPr>
        <p:spPr>
          <a:xfrm flipH="1" flipV="1">
            <a:off x="1691680" y="4293096"/>
            <a:ext cx="648072" cy="12961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H="1" flipV="1">
            <a:off x="1475656" y="4725144"/>
            <a:ext cx="864096" cy="8640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flipH="1" flipV="1">
            <a:off x="1475656" y="5301208"/>
            <a:ext cx="864096" cy="2880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1841018" y="5517232"/>
            <a:ext cx="1683997" cy="523220"/>
          </a:xfrm>
          <a:prstGeom prst="rect">
            <a:avLst/>
          </a:prstGeom>
        </p:spPr>
        <p:txBody>
          <a:bodyPr wrap="square">
            <a:spAutoFit/>
          </a:bodyPr>
          <a:lstStyle/>
          <a:p>
            <a:r>
              <a:rPr lang="en-US" sz="1400" dirty="0" smtClean="0">
                <a:latin typeface="Times New Roman" panose="02020603050405020304" pitchFamily="18" charset="0"/>
                <a:cs typeface="Times New Roman" panose="02020603050405020304" pitchFamily="18" charset="0"/>
              </a:rPr>
              <a:t>Significant quench back observed</a:t>
            </a:r>
            <a:endParaRPr lang="en-GB" sz="1400" dirty="0"/>
          </a:p>
        </p:txBody>
      </p:sp>
    </p:spTree>
    <p:extLst>
      <p:ext uri="{BB962C8B-B14F-4D97-AF65-F5344CB8AC3E}">
        <p14:creationId xmlns:p14="http://schemas.microsoft.com/office/powerpoint/2010/main" val="11249068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CLIQ</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775302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5" name="Footer Placeholder 4"/>
          <p:cNvSpPr>
            <a:spLocks noGrp="1"/>
          </p:cNvSpPr>
          <p:nvPr>
            <p:ph type="ftr" sz="quarter" idx="3"/>
          </p:nvPr>
        </p:nvSpPr>
        <p:spPr/>
        <p:txBody>
          <a:bodyPr/>
          <a:lstStyle/>
          <a:p>
            <a:r>
              <a:rPr lang="en-US" dirty="0" smtClean="0">
                <a:solidFill>
                  <a:srgbClr val="0055A0">
                    <a:tint val="75000"/>
                  </a:srgbClr>
                </a:solidFill>
              </a:rPr>
              <a:t>Jonas Blomberg Ghini</a:t>
            </a:r>
            <a:endParaRPr lang="en-US" dirty="0">
              <a:solidFill>
                <a:srgbClr val="0055A0">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58</a:t>
            </a:fld>
            <a:endParaRPr lang="en-US" dirty="0">
              <a:solidFill>
                <a:srgbClr val="0055A0">
                  <a:tint val="75000"/>
                </a:srgbClr>
              </a:solidFill>
            </a:endParaRPr>
          </a:p>
        </p:txBody>
      </p:sp>
      <p:pic>
        <p:nvPicPr>
          <p:cNvPr id="9" name="Picture 8"/>
          <p:cNvPicPr>
            <a:picLocks noChangeAspect="1"/>
          </p:cNvPicPr>
          <p:nvPr/>
        </p:nvPicPr>
        <p:blipFill rotWithShape="1">
          <a:blip r:embed="rId2"/>
          <a:srcRect l="23128" t="7804" r="22080" b="4187"/>
          <a:stretch/>
        </p:blipFill>
        <p:spPr>
          <a:xfrm>
            <a:off x="1835697" y="620688"/>
            <a:ext cx="5112568" cy="5132607"/>
          </a:xfrm>
          <a:prstGeom prst="rect">
            <a:avLst/>
          </a:prstGeom>
        </p:spPr>
      </p:pic>
    </p:spTree>
    <p:extLst>
      <p:ext uri="{BB962C8B-B14F-4D97-AF65-F5344CB8AC3E}">
        <p14:creationId xmlns:p14="http://schemas.microsoft.com/office/powerpoint/2010/main" val="86706394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1 CLIQ unit per magnet 400 V/40 mF</a:t>
            </a:r>
            <a:endParaRPr lang="en-GB" sz="36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9832" y="1340768"/>
            <a:ext cx="6221273" cy="4667250"/>
          </a:xfrm>
        </p:spPr>
      </p:pic>
      <p:sp>
        <p:nvSpPr>
          <p:cNvPr id="4" name="Date Placeholder 3"/>
          <p:cNvSpPr>
            <a:spLocks noGrp="1"/>
          </p:cNvSpPr>
          <p:nvPr>
            <p:ph type="dt" sz="half" idx="2"/>
          </p:nvPr>
        </p:nvSpPr>
        <p:spPr/>
        <p:txBody>
          <a:body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5" name="Footer Placeholder 4"/>
          <p:cNvSpPr>
            <a:spLocks noGrp="1"/>
          </p:cNvSpPr>
          <p:nvPr>
            <p:ph type="ftr" sz="quarter" idx="3"/>
          </p:nvPr>
        </p:nvSpPr>
        <p:spPr/>
        <p:txBody>
          <a:bodyPr/>
          <a:lstStyle/>
          <a:p>
            <a:r>
              <a:rPr lang="en-US" dirty="0" smtClean="0">
                <a:solidFill>
                  <a:srgbClr val="0055A0">
                    <a:tint val="75000"/>
                  </a:srgbClr>
                </a:solidFill>
              </a:rPr>
              <a:t>Alejandro Manuel Fernandez Navarro</a:t>
            </a:r>
            <a:endParaRPr lang="en-US" dirty="0">
              <a:solidFill>
                <a:srgbClr val="0055A0">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59</a:t>
            </a:fld>
            <a:endParaRPr lang="en-US" dirty="0">
              <a:solidFill>
                <a:srgbClr val="0055A0">
                  <a:tint val="75000"/>
                </a:srgbClr>
              </a:solidFill>
            </a:endParaRPr>
          </a:p>
        </p:txBody>
      </p:sp>
      <p:sp>
        <p:nvSpPr>
          <p:cNvPr id="8" name="Rectangle 7"/>
          <p:cNvSpPr/>
          <p:nvPr/>
        </p:nvSpPr>
        <p:spPr>
          <a:xfrm>
            <a:off x="0" y="1920067"/>
            <a:ext cx="4572000" cy="2585323"/>
          </a:xfrm>
          <a:prstGeom prst="rect">
            <a:avLst/>
          </a:prstGeom>
        </p:spPr>
        <p:txBody>
          <a:bodyPr>
            <a:spAutoFit/>
          </a:bodyPr>
          <a:lstStyle/>
          <a:p>
            <a:pPr marL="285750" indent="-285750">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CLIQ + QH (#104</a:t>
            </a:r>
            <a:r>
              <a:rPr lang="en-GB" dirty="0" smtClean="0">
                <a:latin typeface="Calibri" panose="020F0502020204030204" pitchFamily="34" charset="0"/>
                <a:ea typeface="Calibri" panose="020F0502020204030204" pitchFamily="34" charset="0"/>
                <a:cs typeface="Times New Roman" panose="02020603050405020304" pitchFamily="18" charset="0"/>
              </a:rPr>
              <a:t>):</a:t>
            </a: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T_hotspot</a:t>
            </a:r>
            <a:r>
              <a:rPr lang="en-GB" dirty="0">
                <a:latin typeface="Calibri" panose="020F0502020204030204" pitchFamily="34" charset="0"/>
                <a:ea typeface="Calibri" panose="020F0502020204030204" pitchFamily="34" charset="0"/>
                <a:cs typeface="Times New Roman" panose="02020603050405020304" pitchFamily="18" charset="0"/>
              </a:rPr>
              <a:t>= 249 </a:t>
            </a:r>
            <a:r>
              <a:rPr lang="en-GB" dirty="0" smtClean="0">
                <a:latin typeface="Calibri" panose="020F0502020204030204" pitchFamily="34" charset="0"/>
                <a:ea typeface="Calibri" panose="020F0502020204030204" pitchFamily="34" charset="0"/>
                <a:cs typeface="Times New Roman" panose="02020603050405020304" pitchFamily="18" charset="0"/>
              </a:rPr>
              <a:t>K</a:t>
            </a: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U_maxground</a:t>
            </a:r>
            <a:r>
              <a:rPr lang="en-GB" dirty="0" smtClean="0">
                <a:latin typeface="Calibri" panose="020F0502020204030204" pitchFamily="34" charset="0"/>
                <a:ea typeface="Calibri" panose="020F0502020204030204" pitchFamily="34" charset="0"/>
                <a:cs typeface="Times New Roman" panose="02020603050405020304" pitchFamily="18" charset="0"/>
              </a:rPr>
              <a:t>=400 V</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Only CLIQ (#105): </a:t>
            </a: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T_hotspot</a:t>
            </a:r>
            <a:r>
              <a:rPr lang="en-GB" dirty="0" smtClean="0">
                <a:latin typeface="Calibri" panose="020F0502020204030204" pitchFamily="34" charset="0"/>
                <a:ea typeface="Calibri" panose="020F0502020204030204" pitchFamily="34" charset="0"/>
                <a:cs typeface="Times New Roman" panose="02020603050405020304" pitchFamily="18" charset="0"/>
              </a:rPr>
              <a:t>=280 K</a:t>
            </a: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U_maxground</a:t>
            </a:r>
            <a:r>
              <a:rPr lang="en-GB" dirty="0" smtClean="0">
                <a:latin typeface="Calibri" panose="020F0502020204030204" pitchFamily="34" charset="0"/>
                <a:ea typeface="Calibri" panose="020F0502020204030204" pitchFamily="34" charset="0"/>
                <a:cs typeface="Times New Roman" panose="02020603050405020304" pitchFamily="18" charset="0"/>
              </a:rPr>
              <a:t>=600 V</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spcAft>
                <a:spcPts val="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Only QH (#85): </a:t>
            </a: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T_hotspot</a:t>
            </a:r>
            <a:r>
              <a:rPr lang="en-GB" dirty="0" smtClean="0">
                <a:latin typeface="Calibri" panose="020F0502020204030204" pitchFamily="34" charset="0"/>
                <a:ea typeface="Calibri" panose="020F0502020204030204" pitchFamily="34" charset="0"/>
                <a:cs typeface="Times New Roman" panose="02020603050405020304" pitchFamily="18" charset="0"/>
              </a:rPr>
              <a:t>=325 K</a:t>
            </a:r>
          </a:p>
          <a:p>
            <a:pPr marL="742950" lvl="1" indent="-285750">
              <a:buFont typeface="Arial" panose="020B0604020202020204" pitchFamily="34" charset="0"/>
              <a:buChar char="•"/>
            </a:pPr>
            <a:r>
              <a:rPr lang="en-GB" dirty="0" err="1" smtClean="0">
                <a:latin typeface="Calibri" panose="020F0502020204030204" pitchFamily="34" charset="0"/>
                <a:ea typeface="Calibri" panose="020F0502020204030204" pitchFamily="34" charset="0"/>
                <a:cs typeface="Times New Roman" panose="02020603050405020304" pitchFamily="18" charset="0"/>
              </a:rPr>
              <a:t>U_maxground</a:t>
            </a:r>
            <a:r>
              <a:rPr lang="en-GB" dirty="0" smtClean="0">
                <a:latin typeface="Calibri" panose="020F0502020204030204" pitchFamily="34" charset="0"/>
                <a:ea typeface="Calibri" panose="020F0502020204030204" pitchFamily="34" charset="0"/>
                <a:cs typeface="Times New Roman" panose="02020603050405020304" pitchFamily="18" charset="0"/>
              </a:rPr>
              <a:t>=260 V</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68453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a:spLocks noGrp="1"/>
          </p:cNvSpPr>
          <p:nvPr>
            <p:ph type="title"/>
          </p:nvPr>
        </p:nvSpPr>
        <p:spPr>
          <a:prstGeom prst="rect">
            <a:avLst/>
          </a:prstGeom>
        </p:spPr>
        <p:txBody>
          <a:bodyPr>
            <a:normAutofit fontScale="90000"/>
          </a:bodyPr>
          <a:lstStyle>
            <a:lvl1pPr defTabSz="850391">
              <a:defRPr sz="4278"/>
            </a:lvl1pPr>
          </a:lstStyle>
          <a:p>
            <a:pPr lvl="0">
              <a:defRPr sz="1800">
                <a:solidFill>
                  <a:srgbClr val="000000"/>
                </a:solidFill>
              </a:defRPr>
            </a:pPr>
            <a:r>
              <a:rPr sz="4278">
                <a:solidFill>
                  <a:srgbClr val="FFFFFF"/>
                </a:solidFill>
              </a:rPr>
              <a:t>1. Introduction</a:t>
            </a:r>
          </a:p>
        </p:txBody>
      </p:sp>
      <p:sp>
        <p:nvSpPr>
          <p:cNvPr id="123" name="Shape 123"/>
          <p:cNvSpPr>
            <a:spLocks noGrp="1"/>
          </p:cNvSpPr>
          <p:nvPr>
            <p:ph type="sldNum" sz="quarter" idx="4294967295"/>
          </p:nvPr>
        </p:nvSpPr>
        <p:spPr>
          <a:xfrm>
            <a:off x="8172399" y="6104449"/>
            <a:ext cx="514401" cy="350662"/>
          </a:xfrm>
          <a:prstGeom prst="rect">
            <a:avLst/>
          </a:prstGeom>
          <a:extLst>
            <a:ext uri="{C572A759-6A51-4108-AA02-DFA0A04FC94B}">
              <ma14:wrappingTextBoxFlag xmlns:ma14="http://schemas.microsoft.com/office/mac/drawingml/2011/main" xmlns="" val="1"/>
            </a:ext>
          </a:extLst>
        </p:spPr>
        <p:txBody>
          <a:bodyPr/>
          <a:lstStyle/>
          <a:p>
            <a:pPr lvl="0">
              <a:defRPr>
                <a:solidFill>
                  <a:srgbClr val="000000"/>
                </a:solidFill>
              </a:defRPr>
            </a:pPr>
            <a:fld id="{86CB4B4D-7CA3-9044-876B-883B54F8677D}" type="slidenum">
              <a:rPr>
                <a:solidFill>
                  <a:srgbClr val="0C377B"/>
                </a:solidFill>
              </a:rPr>
              <a:t>6</a:t>
            </a:fld>
            <a:endParaRPr>
              <a:solidFill>
                <a:srgbClr val="0C377B"/>
              </a:solidFill>
            </a:endParaRPr>
          </a:p>
        </p:txBody>
      </p:sp>
      <p:grpSp>
        <p:nvGrpSpPr>
          <p:cNvPr id="134" name="Group 134"/>
          <p:cNvGrpSpPr/>
          <p:nvPr/>
        </p:nvGrpSpPr>
        <p:grpSpPr>
          <a:xfrm>
            <a:off x="3996638" y="1052736"/>
            <a:ext cx="5007660" cy="5402376"/>
            <a:chOff x="0" y="353194"/>
            <a:chExt cx="5007658" cy="5402375"/>
          </a:xfrm>
        </p:grpSpPr>
        <p:pic>
          <p:nvPicPr>
            <p:cNvPr id="124" name="image6.png" descr="Screen shot 2013-01-14 at 9.43.22 AM.png"/>
            <p:cNvPicPr/>
            <p:nvPr/>
          </p:nvPicPr>
          <p:blipFill>
            <a:blip r:embed="rId2">
              <a:extLst/>
            </a:blip>
            <a:srcRect t="4728"/>
            <a:stretch>
              <a:fillRect/>
            </a:stretch>
          </p:blipFill>
          <p:spPr>
            <a:xfrm>
              <a:off x="0" y="886408"/>
              <a:ext cx="4842793" cy="4869161"/>
            </a:xfrm>
            <a:prstGeom prst="rect">
              <a:avLst/>
            </a:prstGeom>
            <a:ln w="12700" cap="flat">
              <a:noFill/>
              <a:miter lim="400000"/>
            </a:ln>
            <a:effectLst/>
          </p:spPr>
        </p:pic>
        <p:sp>
          <p:nvSpPr>
            <p:cNvPr id="125" name="Shape 125"/>
            <p:cNvSpPr/>
            <p:nvPr/>
          </p:nvSpPr>
          <p:spPr>
            <a:xfrm>
              <a:off x="2148944" y="1157977"/>
              <a:ext cx="1495981" cy="517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defRPr>
                  <a:solidFill>
                    <a:srgbClr val="000000"/>
                  </a:solidFill>
                </a:defRPr>
              </a:pPr>
              <a:r>
                <a:rPr sz="2400" b="1" i="1" dirty="0" err="1">
                  <a:latin typeface="Times"/>
                  <a:ea typeface="Times"/>
                  <a:cs typeface="Times"/>
                  <a:sym typeface="Times"/>
                </a:rPr>
                <a:t>e</a:t>
              </a:r>
              <a:r>
                <a:rPr sz="2400" b="1" i="1" baseline="-25000" dirty="0" err="1">
                  <a:latin typeface="Times"/>
                  <a:ea typeface="Times"/>
                  <a:cs typeface="Times"/>
                  <a:sym typeface="Times"/>
                </a:rPr>
                <a:t>m</a:t>
              </a:r>
              <a:r>
                <a:rPr sz="2400" b="1" i="1" dirty="0">
                  <a:latin typeface="Calibri"/>
                  <a:ea typeface="Calibri"/>
                  <a:cs typeface="Calibri"/>
                  <a:sym typeface="Calibri"/>
                </a:rPr>
                <a:t> </a:t>
              </a:r>
              <a:r>
                <a:rPr sz="2400" b="1" dirty="0">
                  <a:latin typeface="Calibri"/>
                  <a:ea typeface="Calibri"/>
                  <a:cs typeface="Calibri"/>
                  <a:sym typeface="Calibri"/>
                </a:rPr>
                <a:t>limited</a:t>
              </a:r>
            </a:p>
          </p:txBody>
        </p:sp>
        <p:sp>
          <p:nvSpPr>
            <p:cNvPr id="126" name="Shape 126"/>
            <p:cNvSpPr/>
            <p:nvPr/>
          </p:nvSpPr>
          <p:spPr>
            <a:xfrm rot="5400000">
              <a:off x="3633650" y="3881830"/>
              <a:ext cx="1558242" cy="517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defRPr>
                  <a:solidFill>
                    <a:srgbClr val="000000"/>
                  </a:solidFill>
                </a:defRPr>
              </a:pPr>
              <a:r>
                <a:rPr sz="2400" b="1" i="1">
                  <a:latin typeface="Times"/>
                  <a:ea typeface="Times"/>
                  <a:cs typeface="Times"/>
                  <a:sym typeface="Times"/>
                </a:rPr>
                <a:t>J</a:t>
              </a:r>
              <a:r>
                <a:rPr sz="2400" b="1" i="1" baseline="-25000">
                  <a:latin typeface="Times"/>
                  <a:ea typeface="Times"/>
                  <a:cs typeface="Times"/>
                  <a:sym typeface="Times"/>
                </a:rPr>
                <a:t>op</a:t>
              </a:r>
              <a:r>
                <a:rPr sz="2400" b="1">
                  <a:latin typeface="Calibri"/>
                  <a:ea typeface="Calibri"/>
                  <a:cs typeface="Calibri"/>
                  <a:sym typeface="Calibri"/>
                </a:rPr>
                <a:t> limited</a:t>
              </a:r>
            </a:p>
          </p:txBody>
        </p:sp>
        <p:grpSp>
          <p:nvGrpSpPr>
            <p:cNvPr id="129" name="Group 129"/>
            <p:cNvGrpSpPr/>
            <p:nvPr/>
          </p:nvGrpSpPr>
          <p:grpSpPr>
            <a:xfrm>
              <a:off x="2795263" y="2755831"/>
              <a:ext cx="881675" cy="447041"/>
              <a:chOff x="0" y="0"/>
              <a:chExt cx="881674" cy="447040"/>
            </a:xfrm>
          </p:grpSpPr>
          <p:sp>
            <p:nvSpPr>
              <p:cNvPr id="127" name="Shape 127"/>
              <p:cNvSpPr/>
              <p:nvPr/>
            </p:nvSpPr>
            <p:spPr>
              <a:xfrm>
                <a:off x="756364" y="209872"/>
                <a:ext cx="125311" cy="1288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00FF"/>
              </a:solidFill>
              <a:ln w="9525" cap="flat">
                <a:solidFill>
                  <a:srgbClr val="0000FF"/>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128" name="Shape 128"/>
              <p:cNvSpPr/>
              <p:nvPr/>
            </p:nvSpPr>
            <p:spPr>
              <a:xfrm>
                <a:off x="0" y="0"/>
                <a:ext cx="640219" cy="4470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400">
                    <a:solidFill>
                      <a:srgbClr val="0000FF"/>
                    </a:solidFill>
                    <a:latin typeface="Calibri"/>
                    <a:ea typeface="Calibri"/>
                    <a:cs typeface="Calibri"/>
                    <a:sym typeface="Calibri"/>
                  </a:defRPr>
                </a:lvl1pPr>
              </a:lstStyle>
              <a:p>
                <a:pPr lvl="0">
                  <a:defRPr sz="1800">
                    <a:solidFill>
                      <a:srgbClr val="000000"/>
                    </a:solidFill>
                  </a:defRPr>
                </a:pPr>
                <a:r>
                  <a:rPr sz="2400">
                    <a:solidFill>
                      <a:srgbClr val="0000FF"/>
                    </a:solidFill>
                  </a:rPr>
                  <a:t>LHC</a:t>
                </a:r>
              </a:p>
            </p:txBody>
          </p:sp>
        </p:grpSp>
        <p:grpSp>
          <p:nvGrpSpPr>
            <p:cNvPr id="132" name="Group 132"/>
            <p:cNvGrpSpPr/>
            <p:nvPr/>
          </p:nvGrpSpPr>
          <p:grpSpPr>
            <a:xfrm>
              <a:off x="2290652" y="2342724"/>
              <a:ext cx="1846566" cy="477541"/>
              <a:chOff x="0" y="0"/>
              <a:chExt cx="1846565" cy="477539"/>
            </a:xfrm>
          </p:grpSpPr>
          <p:sp>
            <p:nvSpPr>
              <p:cNvPr id="130" name="Shape 130"/>
              <p:cNvSpPr/>
              <p:nvPr/>
            </p:nvSpPr>
            <p:spPr>
              <a:xfrm>
                <a:off x="1721255" y="348671"/>
                <a:ext cx="125311" cy="1288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0000"/>
              </a:solidFill>
              <a:ln w="9525" cap="flat">
                <a:solidFill>
                  <a:srgbClr val="FF0000"/>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131" name="Shape 131"/>
              <p:cNvSpPr/>
              <p:nvPr/>
            </p:nvSpPr>
            <p:spPr>
              <a:xfrm>
                <a:off x="-1" y="-1"/>
                <a:ext cx="1690649" cy="4470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400">
                    <a:solidFill>
                      <a:srgbClr val="FF0000"/>
                    </a:solidFill>
                    <a:latin typeface="Calibri"/>
                    <a:ea typeface="Calibri"/>
                    <a:cs typeface="Calibri"/>
                    <a:sym typeface="Calibri"/>
                  </a:defRPr>
                </a:lvl1pPr>
              </a:lstStyle>
              <a:p>
                <a:pPr lvl="0">
                  <a:defRPr sz="1800">
                    <a:solidFill>
                      <a:srgbClr val="000000"/>
                    </a:solidFill>
                  </a:defRPr>
                </a:pPr>
                <a:r>
                  <a:rPr sz="2400" dirty="0">
                    <a:solidFill>
                      <a:srgbClr val="FF0000"/>
                    </a:solidFill>
                  </a:rPr>
                  <a:t>11 T/ MQXF</a:t>
                </a:r>
              </a:p>
            </p:txBody>
          </p:sp>
        </p:grpSp>
        <p:sp>
          <p:nvSpPr>
            <p:cNvPr id="133" name="Shape 133"/>
            <p:cNvSpPr/>
            <p:nvPr/>
          </p:nvSpPr>
          <p:spPr>
            <a:xfrm>
              <a:off x="3858260" y="353194"/>
              <a:ext cx="1149398" cy="367665"/>
            </a:xfrm>
            <a:prstGeom prst="rect">
              <a:avLst/>
            </a:prstGeom>
            <a:solidFill>
              <a:srgbClr val="FFFFFF"/>
            </a:solidFill>
            <a:ln w="9525" cap="flat">
              <a:solidFill>
                <a:srgbClr val="00B050"/>
              </a:solidFill>
              <a:prstDash val="solid"/>
              <a:bevel/>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a:solidFill>
                    <a:srgbClr val="00B050"/>
                  </a:solidFill>
                  <a:latin typeface="Calibri"/>
                  <a:ea typeface="Calibri"/>
                  <a:cs typeface="Calibri"/>
                  <a:sym typeface="Calibri"/>
                </a:defRPr>
              </a:lvl1pPr>
            </a:lstStyle>
            <a:p>
              <a:pPr lvl="0">
                <a:defRPr>
                  <a:solidFill>
                    <a:srgbClr val="000000"/>
                  </a:solidFill>
                </a:defRPr>
              </a:pPr>
              <a:r>
                <a:rPr dirty="0">
                  <a:solidFill>
                    <a:srgbClr val="00B050"/>
                  </a:solidFill>
                </a:rPr>
                <a:t>L. Bottura</a:t>
              </a:r>
            </a:p>
          </p:txBody>
        </p:sp>
      </p:grpSp>
      <p:graphicFrame>
        <p:nvGraphicFramePr>
          <p:cNvPr id="3" name="Table 2"/>
          <p:cNvGraphicFramePr>
            <a:graphicFrameLocks noGrp="1"/>
          </p:cNvGraphicFramePr>
          <p:nvPr>
            <p:extLst>
              <p:ext uri="{D42A27DB-BD31-4B8C-83A1-F6EECF244321}">
                <p14:modId xmlns:p14="http://schemas.microsoft.com/office/powerpoint/2010/main" val="3361768685"/>
              </p:ext>
            </p:extLst>
          </p:nvPr>
        </p:nvGraphicFramePr>
        <p:xfrm>
          <a:off x="1475656" y="5307224"/>
          <a:ext cx="2841628" cy="1127995"/>
        </p:xfrm>
        <a:graphic>
          <a:graphicData uri="http://schemas.openxmlformats.org/drawingml/2006/table">
            <a:tbl>
              <a:tblPr/>
              <a:tblGrid>
                <a:gridCol w="1000126">
                  <a:extLst>
                    <a:ext uri="{9D8B030D-6E8A-4147-A177-3AD203B41FA5}">
                      <a16:colId xmlns:a16="http://schemas.microsoft.com/office/drawing/2014/main" val="20000"/>
                    </a:ext>
                  </a:extLst>
                </a:gridCol>
                <a:gridCol w="776288">
                  <a:extLst>
                    <a:ext uri="{9D8B030D-6E8A-4147-A177-3AD203B41FA5}">
                      <a16:colId xmlns:a16="http://schemas.microsoft.com/office/drawing/2014/main" val="20001"/>
                    </a:ext>
                  </a:extLst>
                </a:gridCol>
                <a:gridCol w="1065214">
                  <a:extLst>
                    <a:ext uri="{9D8B030D-6E8A-4147-A177-3AD203B41FA5}">
                      <a16:colId xmlns:a16="http://schemas.microsoft.com/office/drawing/2014/main" val="20002"/>
                    </a:ext>
                  </a:extLst>
                </a:gridCol>
              </a:tblGrid>
              <a:tr h="621263">
                <a:tc>
                  <a:txBody>
                    <a:bodyPr/>
                    <a:lstStyle/>
                    <a:p>
                      <a:pPr lvl="0" algn="l">
                        <a:defRPr sz="1800" b="0" i="0">
                          <a:solidFill>
                            <a:srgbClr val="000000"/>
                          </a:solidFill>
                        </a:defRPr>
                      </a:pPr>
                      <a:r>
                        <a:rPr sz="1600" b="1" dirty="0">
                          <a:solidFill>
                            <a:srgbClr val="0C377B"/>
                          </a:solidFill>
                          <a:latin typeface="Times New Roman"/>
                          <a:ea typeface="Times New Roman"/>
                          <a:cs typeface="Times New Roman"/>
                          <a:sym typeface="Times New Roman"/>
                        </a:rPr>
                        <a:t> </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1" dirty="0">
                          <a:solidFill>
                            <a:srgbClr val="0C377B"/>
                          </a:solidFill>
                          <a:latin typeface="Times New Roman"/>
                          <a:ea typeface="Times New Roman"/>
                          <a:cs typeface="Times New Roman"/>
                          <a:sym typeface="Times New Roman"/>
                        </a:rPr>
                        <a:t>DS-11T </a:t>
                      </a:r>
                    </a:p>
                    <a:p>
                      <a:pPr lvl="0" algn="ctr">
                        <a:defRPr sz="1800" b="0" i="0">
                          <a:solidFill>
                            <a:srgbClr val="000000"/>
                          </a:solidFill>
                        </a:defRPr>
                      </a:pPr>
                      <a:r>
                        <a:rPr sz="1600" b="1" dirty="0">
                          <a:solidFill>
                            <a:srgbClr val="0C377B"/>
                          </a:solidFill>
                          <a:latin typeface="Times New Roman"/>
                          <a:ea typeface="Times New Roman"/>
                          <a:cs typeface="Times New Roman"/>
                          <a:sym typeface="Times New Roman"/>
                        </a:rPr>
                        <a:t>dipole</a:t>
                      </a:r>
                    </a:p>
                  </a:txBody>
                  <a:tcPr marL="4763" marR="4763" marT="4763" marB="4763" anchor="ctr" horzOverflow="overflow">
                    <a:lnL w="12700" cap="flat" cmpd="sng" algn="ctr">
                      <a:solidFill>
                        <a:srgbClr val="0C377B"/>
                      </a:solidFill>
                      <a:prstDash val="solid"/>
                      <a:round/>
                      <a:headEnd type="none" w="med" len="med"/>
                      <a:tailEnd type="none" w="med" len="med"/>
                    </a:lnL>
                    <a:lnR w="12700">
                      <a:solidFill>
                        <a:srgbClr val="0C377B"/>
                      </a:solidFill>
                      <a:round/>
                    </a:lnR>
                    <a:lnT w="12700">
                      <a:solidFill>
                        <a:srgbClr val="0C377B"/>
                      </a:solidFill>
                      <a:roun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sz="1600" b="1">
                          <a:solidFill>
                            <a:srgbClr val="0C377B"/>
                          </a:solidFill>
                          <a:latin typeface="Times New Roman"/>
                          <a:ea typeface="Times New Roman"/>
                          <a:cs typeface="Times New Roman"/>
                          <a:sym typeface="Times New Roman"/>
                        </a:rPr>
                        <a:t>MQXF </a:t>
                      </a:r>
                    </a:p>
                    <a:p>
                      <a:pPr lvl="0" algn="ctr">
                        <a:defRPr sz="1800" b="0" i="0">
                          <a:solidFill>
                            <a:srgbClr val="000000"/>
                          </a:solidFill>
                        </a:defRPr>
                      </a:pPr>
                      <a:r>
                        <a:rPr sz="1600" b="1">
                          <a:solidFill>
                            <a:srgbClr val="0C377B"/>
                          </a:solidFill>
                          <a:latin typeface="Times New Roman"/>
                          <a:ea typeface="Times New Roman"/>
                          <a:cs typeface="Times New Roman"/>
                          <a:sym typeface="Times New Roman"/>
                        </a:rPr>
                        <a:t>quadrupole</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0"/>
                  </a:ext>
                </a:extLst>
              </a:tr>
              <a:tr h="213559">
                <a:tc>
                  <a:txBody>
                    <a:bodyPr/>
                    <a:lstStyle/>
                    <a:p>
                      <a:pPr lvl="0" algn="l">
                        <a:defRPr sz="1800" b="0" i="0">
                          <a:solidFill>
                            <a:srgbClr val="000000"/>
                          </a:solidFill>
                        </a:defRPr>
                      </a:pPr>
                      <a:r>
                        <a:rPr sz="1600" b="1" dirty="0" smtClean="0">
                          <a:solidFill>
                            <a:srgbClr val="0C377B"/>
                          </a:solidFill>
                          <a:latin typeface="Times New Roman"/>
                          <a:ea typeface="Times New Roman"/>
                          <a:cs typeface="Times New Roman"/>
                          <a:sym typeface="Times New Roman"/>
                        </a:rPr>
                        <a:t>J</a:t>
                      </a:r>
                      <a:r>
                        <a:rPr lang="en-GB" sz="1600" b="1" baseline="-25000" smtClean="0">
                          <a:solidFill>
                            <a:srgbClr val="0C377B"/>
                          </a:solidFill>
                          <a:latin typeface="Times New Roman"/>
                          <a:ea typeface="Times New Roman"/>
                          <a:cs typeface="Times New Roman"/>
                          <a:sym typeface="Times New Roman"/>
                        </a:rPr>
                        <a:t>op</a:t>
                      </a:r>
                      <a:r>
                        <a:rPr sz="1600" b="1" smtClean="0">
                          <a:solidFill>
                            <a:srgbClr val="0C377B"/>
                          </a:solidFill>
                          <a:latin typeface="Times New Roman"/>
                          <a:ea typeface="Times New Roman"/>
                          <a:cs typeface="Times New Roman"/>
                          <a:sym typeface="Times New Roman"/>
                        </a:rPr>
                        <a:t>, </a:t>
                      </a:r>
                      <a:r>
                        <a:rPr sz="1600" b="1" dirty="0">
                          <a:solidFill>
                            <a:srgbClr val="0C377B"/>
                          </a:solidFill>
                          <a:latin typeface="Times New Roman"/>
                          <a:ea typeface="Times New Roman"/>
                          <a:cs typeface="Times New Roman"/>
                          <a:sym typeface="Times New Roman"/>
                        </a:rPr>
                        <a:t>A/mm</a:t>
                      </a:r>
                      <a:r>
                        <a:rPr sz="1600" b="1" baseline="30000" dirty="0">
                          <a:solidFill>
                            <a:srgbClr val="0C377B"/>
                          </a:solidFill>
                          <a:latin typeface="Times New Roman"/>
                          <a:ea typeface="Times New Roman"/>
                          <a:cs typeface="Times New Roman"/>
                          <a:sym typeface="Times New Roman"/>
                        </a:rPr>
                        <a:t>2</a:t>
                      </a:r>
                    </a:p>
                  </a:txBody>
                  <a:tcPr marL="4763" marR="4763" marT="4763" marB="4763" anchor="ctr" horzOverflow="overflow">
                    <a:lnL w="12700">
                      <a:solidFill>
                        <a:srgbClr val="0C377B"/>
                      </a:solidFill>
                      <a:roun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b="1">
                          <a:solidFill>
                            <a:srgbClr val="FF0000"/>
                          </a:solidFill>
                          <a:latin typeface="Times New Roman"/>
                          <a:ea typeface="Times New Roman"/>
                          <a:cs typeface="Times New Roman"/>
                          <a:sym typeface="Times New Roman"/>
                        </a:rPr>
                        <a:t>790</a:t>
                      </a:r>
                    </a:p>
                  </a:txBody>
                  <a:tcPr marL="4763" marR="4763" marT="4763" marB="4763" anchor="ctr" horzOverflow="overflow">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noFill/>
                  </a:tcPr>
                </a:tc>
                <a:tc>
                  <a:txBody>
                    <a:bodyPr/>
                    <a:lstStyle/>
                    <a:p>
                      <a:pPr lvl="0" algn="ctr">
                        <a:defRPr sz="1800" b="0" i="0">
                          <a:solidFill>
                            <a:srgbClr val="000000"/>
                          </a:solidFill>
                        </a:defRPr>
                      </a:pPr>
                      <a:r>
                        <a:rPr sz="1600" b="1" dirty="0">
                          <a:solidFill>
                            <a:srgbClr val="FF0000"/>
                          </a:solidFill>
                          <a:latin typeface="Times New Roman"/>
                          <a:ea typeface="Times New Roman"/>
                          <a:cs typeface="Times New Roman"/>
                          <a:sym typeface="Times New Roman"/>
                        </a:rPr>
                        <a:t>730</a:t>
                      </a:r>
                    </a:p>
                  </a:txBody>
                  <a:tcPr marL="4763" marR="4763" marT="4763" marB="4763" anchor="ctr" horzOverflow="overflow">
                    <a:lnL w="12700" cap="flat" cmpd="sng" algn="ctr">
                      <a:solidFill>
                        <a:srgbClr val="0C377B"/>
                      </a:solidFill>
                      <a:prstDash val="solid"/>
                      <a:round/>
                      <a:headEnd type="none" w="med" len="med"/>
                      <a:tailEnd type="none" w="med" len="me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extLst>
                  <a:ext uri="{0D108BD9-81ED-4DB2-BD59-A6C34878D82A}">
                    <a16:rowId xmlns:a16="http://schemas.microsoft.com/office/drawing/2014/main" val="10001"/>
                  </a:ext>
                </a:extLst>
              </a:tr>
              <a:tr h="252388">
                <a:tc>
                  <a:txBody>
                    <a:bodyPr/>
                    <a:lstStyle/>
                    <a:p>
                      <a:pPr lvl="0" algn="l">
                        <a:defRPr sz="1800" b="0" i="0">
                          <a:solidFill>
                            <a:srgbClr val="000000"/>
                          </a:solidFill>
                        </a:defRPr>
                      </a:pPr>
                      <a:r>
                        <a:rPr lang="en-GB" sz="1600" b="1" smtClean="0">
                          <a:solidFill>
                            <a:srgbClr val="0C377B"/>
                          </a:solidFill>
                          <a:latin typeface="Times New Roman"/>
                          <a:ea typeface="Times New Roman"/>
                          <a:cs typeface="Times New Roman"/>
                          <a:sym typeface="Times New Roman"/>
                        </a:rPr>
                        <a:t>e</a:t>
                      </a:r>
                      <a:r>
                        <a:rPr sz="1600" b="1" baseline="-25000" smtClean="0">
                          <a:solidFill>
                            <a:srgbClr val="0C377B"/>
                          </a:solidFill>
                          <a:latin typeface="Times New Roman"/>
                          <a:ea typeface="Times New Roman"/>
                          <a:cs typeface="Times New Roman"/>
                          <a:sym typeface="Times New Roman"/>
                        </a:rPr>
                        <a:t>m</a:t>
                      </a:r>
                      <a:r>
                        <a:rPr sz="1600" b="1" baseline="-25000" dirty="0">
                          <a:solidFill>
                            <a:srgbClr val="0C377B"/>
                          </a:solidFill>
                          <a:latin typeface="Times New Roman"/>
                          <a:ea typeface="Times New Roman"/>
                          <a:cs typeface="Times New Roman"/>
                          <a:sym typeface="Times New Roman"/>
                        </a:rPr>
                        <a:t>,</a:t>
                      </a:r>
                      <a:r>
                        <a:rPr sz="1600" b="1" dirty="0">
                          <a:solidFill>
                            <a:srgbClr val="0C377B"/>
                          </a:solidFill>
                          <a:latin typeface="Times New Roman"/>
                          <a:ea typeface="Times New Roman"/>
                          <a:cs typeface="Times New Roman"/>
                          <a:sym typeface="Times New Roman"/>
                        </a:rPr>
                        <a:t> MJ/m</a:t>
                      </a:r>
                      <a:r>
                        <a:rPr sz="1600" b="1" baseline="30000" dirty="0">
                          <a:solidFill>
                            <a:srgbClr val="0C377B"/>
                          </a:solidFill>
                          <a:latin typeface="Times New Roman"/>
                          <a:ea typeface="Times New Roman"/>
                          <a:cs typeface="Times New Roman"/>
                          <a:sym typeface="Times New Roman"/>
                        </a:rPr>
                        <a:t>3</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tc>
                  <a:txBody>
                    <a:bodyPr/>
                    <a:lstStyle/>
                    <a:p>
                      <a:pPr lvl="0" algn="ctr">
                        <a:defRPr sz="1800" b="0" i="0">
                          <a:solidFill>
                            <a:srgbClr val="000000"/>
                          </a:solidFill>
                        </a:defRPr>
                      </a:pPr>
                      <a:r>
                        <a:rPr sz="1600" b="1" dirty="0">
                          <a:solidFill>
                            <a:srgbClr val="FF0000"/>
                          </a:solidFill>
                          <a:latin typeface="Times New Roman"/>
                          <a:ea typeface="Times New Roman"/>
                          <a:cs typeface="Times New Roman"/>
                          <a:sym typeface="Times New Roman"/>
                        </a:rPr>
                        <a:t>130</a:t>
                      </a:r>
                    </a:p>
                  </a:txBody>
                  <a:tcPr marL="4763" marR="4763" marT="4763" marB="4763" anchor="ctr" horzOverflow="overflow">
                    <a:lnL w="12700" cap="flat" cmpd="sng" algn="ctr">
                      <a:solidFill>
                        <a:srgbClr val="0C377B"/>
                      </a:solidFill>
                      <a:prstDash val="solid"/>
                      <a:round/>
                      <a:headEnd type="none" w="med" len="med"/>
                      <a:tailEnd type="none" w="med" len="med"/>
                    </a:lnL>
                    <a:lnR w="12700">
                      <a:solidFill>
                        <a:srgbClr val="0C377B"/>
                      </a:solidFill>
                      <a:round/>
                    </a:lnR>
                    <a:lnT w="12700" cap="flat" cmpd="sng" algn="ctr">
                      <a:solidFill>
                        <a:srgbClr val="0C377B"/>
                      </a:solidFill>
                      <a:prstDash val="solid"/>
                      <a:round/>
                      <a:headEnd type="none" w="med" len="med"/>
                      <a:tailEnd type="none" w="med" len="med"/>
                    </a:lnT>
                    <a:lnB w="12700">
                      <a:solidFill>
                        <a:srgbClr val="0C377B"/>
                      </a:solidFill>
                      <a:round/>
                    </a:lnB>
                    <a:noFill/>
                  </a:tcPr>
                </a:tc>
                <a:tc>
                  <a:txBody>
                    <a:bodyPr/>
                    <a:lstStyle/>
                    <a:p>
                      <a:pPr lvl="0" algn="ctr">
                        <a:defRPr sz="1800" b="0" i="0">
                          <a:solidFill>
                            <a:srgbClr val="000000"/>
                          </a:solidFill>
                        </a:defRPr>
                      </a:pPr>
                      <a:r>
                        <a:rPr sz="1600" b="1" dirty="0">
                          <a:solidFill>
                            <a:srgbClr val="FF0000"/>
                          </a:solidFill>
                          <a:latin typeface="Times New Roman"/>
                          <a:ea typeface="Times New Roman"/>
                          <a:cs typeface="Times New Roman"/>
                          <a:sym typeface="Times New Roman"/>
                        </a:rPr>
                        <a:t>110</a:t>
                      </a:r>
                    </a:p>
                  </a:txBody>
                  <a:tcPr marL="4763" marR="4763" marT="4763" marB="4763" anchor="ctr" horzOverflow="overflow">
                    <a:lnL w="12700">
                      <a:solidFill>
                        <a:srgbClr val="0C377B"/>
                      </a:solidFill>
                      <a:round/>
                    </a:lnL>
                    <a:lnR w="12700">
                      <a:solidFill>
                        <a:srgbClr val="0C377B"/>
                      </a:solidFill>
                      <a:round/>
                    </a:lnR>
                    <a:lnT w="12700">
                      <a:solidFill>
                        <a:srgbClr val="0C377B"/>
                      </a:solidFill>
                      <a:round/>
                    </a:lnT>
                    <a:lnB w="12700">
                      <a:solidFill>
                        <a:srgbClr val="0C377B"/>
                      </a:solidFill>
                      <a:round/>
                    </a:lnB>
                    <a:noFill/>
                  </a:tcPr>
                </a:tc>
                <a:extLst>
                  <a:ext uri="{0D108BD9-81ED-4DB2-BD59-A6C34878D82A}">
                    <a16:rowId xmlns:a16="http://schemas.microsoft.com/office/drawing/2014/main" val="10002"/>
                  </a:ext>
                </a:extLst>
              </a:tr>
            </a:tbl>
          </a:graphicData>
        </a:graphic>
      </p:graphicFrame>
      <p:sp>
        <p:nvSpPr>
          <p:cNvPr id="20" name="Rectangle 19"/>
          <p:cNvSpPr/>
          <p:nvPr/>
        </p:nvSpPr>
        <p:spPr>
          <a:xfrm>
            <a:off x="131462" y="938200"/>
            <a:ext cx="3834569" cy="4468916"/>
          </a:xfrm>
          <a:prstGeom prst="rect">
            <a:avLst/>
          </a:prstGeom>
        </p:spPr>
        <p:txBody>
          <a:bodyPr wrap="square">
            <a:spAutoFit/>
          </a:bodyPr>
          <a:lstStyle/>
          <a:p>
            <a:pPr>
              <a:lnSpc>
                <a:spcPct val="90000"/>
              </a:lnSpc>
            </a:pPr>
            <a:r>
              <a:rPr lang="en-US" sz="2000" dirty="0" smtClean="0">
                <a:latin typeface="Times New Roman" panose="02020603050405020304" pitchFamily="18" charset="0"/>
                <a:cs typeface="Times New Roman" panose="02020603050405020304" pitchFamily="18" charset="0"/>
              </a:rPr>
              <a:t>One can get a relationship between the stored energy, current density and hot spot temperature under some assumptions:</a:t>
            </a:r>
          </a:p>
          <a:p>
            <a:pPr>
              <a:lnSpc>
                <a:spcPct val="90000"/>
              </a:lnSpc>
            </a:pPr>
            <a:endParaRPr lang="en-US" sz="2000" dirty="0" smtClean="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magnetic energy is completely dissipated in the internal </a:t>
            </a:r>
            <a:r>
              <a:rPr lang="en-US" dirty="0" smtClean="0">
                <a:latin typeface="Times New Roman" panose="02020603050405020304" pitchFamily="18" charset="0"/>
                <a:cs typeface="Times New Roman" panose="02020603050405020304" pitchFamily="18" charset="0"/>
              </a:rPr>
              <a:t>resistance </a:t>
            </a:r>
            <a:r>
              <a:rPr lang="en-US" b="1" dirty="0" smtClean="0">
                <a:solidFill>
                  <a:srgbClr val="FF0000"/>
                </a:solidFill>
                <a:latin typeface="Times New Roman" panose="02020603050405020304" pitchFamily="18" charset="0"/>
                <a:cs typeface="Times New Roman" panose="02020603050405020304" pitchFamily="18" charset="0"/>
              </a:rPr>
              <a:t>(self dump)</a:t>
            </a:r>
          </a:p>
          <a:p>
            <a:pPr marL="285750" indent="-285750">
              <a:lnSpc>
                <a:spcPct val="90000"/>
              </a:lnSpc>
              <a:buFont typeface="Arial" panose="020B0604020202020204" pitchFamily="34" charset="0"/>
              <a:buChar char="•"/>
            </a:pPr>
            <a:endParaRPr lang="en-US" b="1" dirty="0" smtClean="0">
              <a:solidFill>
                <a:srgbClr val="FF0000"/>
              </a:solidFill>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whole magnet is normal at </a:t>
            </a:r>
            <a:r>
              <a:rPr lang="en-US" i="1" dirty="0" err="1">
                <a:latin typeface="Times New Roman" panose="02020603050405020304" pitchFamily="18" charset="0"/>
                <a:cs typeface="Times New Roman" panose="02020603050405020304" pitchFamily="18" charset="0"/>
              </a:rPr>
              <a:t>t</a:t>
            </a:r>
            <a:r>
              <a:rPr lang="en-US" i="1" baseline="-25000" dirty="0" err="1">
                <a:latin typeface="Times New Roman" panose="02020603050405020304" pitchFamily="18" charset="0"/>
                <a:cs typeface="Times New Roman" panose="02020603050405020304" pitchFamily="18" charset="0"/>
              </a:rPr>
              <a:t>discharge</a:t>
            </a:r>
            <a:r>
              <a:rPr lang="en-US" dirty="0">
                <a:latin typeface="Times New Roman" panose="02020603050405020304" pitchFamily="18" charset="0"/>
                <a:cs typeface="Times New Roman" panose="02020603050405020304" pitchFamily="18" charset="0"/>
              </a:rPr>
              <a:t> </a:t>
            </a:r>
            <a:r>
              <a:rPr lang="en-US" b="1" dirty="0">
                <a:solidFill>
                  <a:srgbClr val="FF0000"/>
                </a:solidFill>
                <a:latin typeface="Times New Roman" panose="02020603050405020304" pitchFamily="18" charset="0"/>
                <a:cs typeface="Times New Roman" panose="02020603050405020304" pitchFamily="18" charset="0"/>
              </a:rPr>
              <a:t>(perfect heaters) </a:t>
            </a:r>
            <a:endParaRPr lang="en-US" b="1" dirty="0" smtClean="0">
              <a:solidFill>
                <a:srgbClr val="FF0000"/>
              </a:solidFill>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pPr>
            <a:endParaRPr lang="en-US" b="1" dirty="0">
              <a:solidFill>
                <a:srgbClr val="FF0000"/>
              </a:solidFill>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current is constant until </a:t>
            </a:r>
            <a:r>
              <a:rPr lang="en-US" i="1" dirty="0" err="1">
                <a:latin typeface="Times New Roman" panose="02020603050405020304" pitchFamily="18" charset="0"/>
                <a:cs typeface="Times New Roman" panose="02020603050405020304" pitchFamily="18" charset="0"/>
              </a:rPr>
              <a:t>t</a:t>
            </a:r>
            <a:r>
              <a:rPr lang="en-US" i="1" baseline="-25000" dirty="0" err="1">
                <a:latin typeface="Times New Roman" panose="02020603050405020304" pitchFamily="18" charset="0"/>
                <a:cs typeface="Times New Roman" panose="02020603050405020304" pitchFamily="18" charset="0"/>
              </a:rPr>
              <a:t>quench</a:t>
            </a:r>
            <a:r>
              <a:rPr lang="en-US" dirty="0">
                <a:latin typeface="Times New Roman" panose="02020603050405020304" pitchFamily="18" charset="0"/>
                <a:cs typeface="Times New Roman" panose="02020603050405020304" pitchFamily="18" charset="0"/>
              </a:rPr>
              <a:t>  then drops to </a:t>
            </a:r>
            <a:r>
              <a:rPr lang="en-US" dirty="0" smtClean="0">
                <a:latin typeface="Times New Roman" panose="02020603050405020304" pitchFamily="18" charset="0"/>
                <a:cs typeface="Times New Roman" panose="02020603050405020304" pitchFamily="18" charset="0"/>
              </a:rPr>
              <a:t>zero</a:t>
            </a:r>
          </a:p>
          <a:p>
            <a:pPr marL="285750" indent="-285750">
              <a:lnSpc>
                <a:spcPct val="9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Wilson’s Gamma and the power resistivity</a:t>
            </a:r>
          </a:p>
        </p:txBody>
      </p:sp>
      <p:sp>
        <p:nvSpPr>
          <p:cNvPr id="2" name="TextBox 1"/>
          <p:cNvSpPr txBox="1"/>
          <p:nvPr/>
        </p:nvSpPr>
        <p:spPr>
          <a:xfrm>
            <a:off x="1575945" y="6476414"/>
            <a:ext cx="5348580" cy="369332"/>
          </a:xfrm>
          <a:prstGeom prst="rect">
            <a:avLst/>
          </a:prstGeom>
          <a:solidFill>
            <a:schemeClr val="bg1"/>
          </a:solidFill>
        </p:spPr>
        <p:txBody>
          <a:bodyPr wrap="none" rtlCol="0">
            <a:spAutoFit/>
          </a:bodyPr>
          <a:lstStyle/>
          <a:p>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e</a:t>
            </a:r>
            <a:r>
              <a:rPr lang="en-US" baseline="-25000" dirty="0" err="1" smtClean="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 energy density compute in the strand area (cu + </a:t>
            </a:r>
            <a:r>
              <a:rPr lang="en-US" dirty="0" err="1" smtClean="0">
                <a:latin typeface="Times New Roman" panose="02020603050405020304" pitchFamily="18" charset="0"/>
                <a:cs typeface="Times New Roman" panose="02020603050405020304" pitchFamily="18" charset="0"/>
              </a:rPr>
              <a:t>sc</a:t>
            </a:r>
            <a:r>
              <a:rPr lang="en-US"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6084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6854" cy="940443"/>
          </a:xfrm>
        </p:spPr>
        <p:txBody>
          <a:bodyPr>
            <a:normAutofit/>
          </a:bodyPr>
          <a:lstStyle/>
          <a:p>
            <a:r>
              <a:rPr lang="en-GB" sz="2400" b="1" dirty="0" smtClean="0"/>
              <a:t>Conclusions</a:t>
            </a:r>
            <a:endParaRPr lang="en-GB" sz="3600" b="1" dirty="0"/>
          </a:p>
        </p:txBody>
      </p:sp>
      <p:sp>
        <p:nvSpPr>
          <p:cNvPr id="3" name="Content Placeholder 2"/>
          <p:cNvSpPr>
            <a:spLocks noGrp="1"/>
          </p:cNvSpPr>
          <p:nvPr>
            <p:ph idx="1"/>
          </p:nvPr>
        </p:nvSpPr>
        <p:spPr>
          <a:xfrm>
            <a:off x="457200" y="2162606"/>
            <a:ext cx="8226854" cy="4347837"/>
          </a:xfrm>
        </p:spPr>
        <p:txBody>
          <a:bodyPr>
            <a:normAutofit/>
          </a:bodyPr>
          <a:lstStyle/>
          <a:p>
            <a:pPr>
              <a:buFont typeface="Wingdings" panose="05000000000000000000" pitchFamily="2" charset="2"/>
              <a:buChar char="Ø"/>
            </a:pPr>
            <a:r>
              <a:rPr lang="en-GB" sz="1200" b="1" dirty="0" smtClean="0"/>
              <a:t>Reference design (</a:t>
            </a:r>
            <a:r>
              <a:rPr lang="en-GB" sz="1200" b="1" dirty="0" err="1" smtClean="0"/>
              <a:t>Rcrow</a:t>
            </a:r>
            <a:r>
              <a:rPr lang="en-GB" sz="1200" b="1" dirty="0" smtClean="0"/>
              <a:t> = </a:t>
            </a:r>
            <a:r>
              <a:rPr lang="en-GB" sz="1200" b="1" dirty="0"/>
              <a:t>16 m</a:t>
            </a:r>
            <a:r>
              <a:rPr lang="el-GR" sz="1200" b="1" dirty="0" smtClean="0"/>
              <a:t>Ω</a:t>
            </a:r>
            <a:r>
              <a:rPr lang="en-GB" sz="1200" dirty="0" smtClean="0"/>
              <a:t>)</a:t>
            </a:r>
          </a:p>
          <a:p>
            <a:pPr lvl="1">
              <a:buFont typeface="Wingdings" panose="05000000000000000000" pitchFamily="2" charset="2"/>
              <a:buChar char="Ø"/>
            </a:pPr>
            <a:r>
              <a:rPr lang="en-GB" sz="1200" dirty="0" smtClean="0"/>
              <a:t>No Quench:         </a:t>
            </a:r>
            <a:r>
              <a:rPr lang="en-GB" sz="1200" b="1" dirty="0" smtClean="0">
                <a:solidFill>
                  <a:srgbClr val="FF0000"/>
                </a:solidFill>
              </a:rPr>
              <a:t>Not suitable </a:t>
            </a:r>
            <a:r>
              <a:rPr lang="en-GB" sz="1200" dirty="0" smtClean="0">
                <a:solidFill>
                  <a:schemeClr val="tx2"/>
                </a:solidFill>
              </a:rPr>
              <a:t>FPA </a:t>
            </a:r>
            <a:r>
              <a:rPr lang="en-GB" sz="1200" dirty="0">
                <a:solidFill>
                  <a:schemeClr val="tx2"/>
                </a:solidFill>
              </a:rPr>
              <a:t>@ 11.85kA </a:t>
            </a:r>
            <a:r>
              <a:rPr lang="en-GB" sz="1200" dirty="0" smtClean="0">
                <a:solidFill>
                  <a:schemeClr val="tx2"/>
                </a:solidFill>
              </a:rPr>
              <a:t>0A/s, crowbar </a:t>
            </a:r>
            <a:r>
              <a:rPr lang="en-GB" sz="1200" dirty="0">
                <a:solidFill>
                  <a:schemeClr val="tx2"/>
                </a:solidFill>
              </a:rPr>
              <a:t>current </a:t>
            </a:r>
            <a:r>
              <a:rPr lang="en-GB" sz="1200" b="1" dirty="0" smtClean="0">
                <a:solidFill>
                  <a:srgbClr val="FF0000"/>
                </a:solidFill>
              </a:rPr>
              <a:t>-500 A</a:t>
            </a:r>
          </a:p>
          <a:p>
            <a:pPr lvl="1">
              <a:buFont typeface="Wingdings" panose="05000000000000000000" pitchFamily="2" charset="2"/>
              <a:buChar char="Ø"/>
            </a:pPr>
            <a:r>
              <a:rPr lang="en-GB" sz="1200" dirty="0" smtClean="0"/>
              <a:t>Quench + QH:     </a:t>
            </a:r>
            <a:r>
              <a:rPr lang="en-GB" sz="1200" b="1" dirty="0" smtClean="0">
                <a:solidFill>
                  <a:srgbClr val="00B050"/>
                </a:solidFill>
              </a:rPr>
              <a:t>Suitable </a:t>
            </a:r>
          </a:p>
          <a:p>
            <a:pPr lvl="1">
              <a:buFont typeface="Wingdings" panose="05000000000000000000" pitchFamily="2" charset="2"/>
              <a:buChar char="Ø"/>
            </a:pPr>
            <a:r>
              <a:rPr lang="en-GB" sz="1200" dirty="0"/>
              <a:t>Quench + C</a:t>
            </a:r>
            <a:r>
              <a:rPr lang="en-GB" sz="1200" dirty="0" smtClean="0"/>
              <a:t>LIQ:  </a:t>
            </a:r>
            <a:r>
              <a:rPr lang="en-GB" sz="1200" b="1" dirty="0" smtClean="0">
                <a:solidFill>
                  <a:srgbClr val="FF0000"/>
                </a:solidFill>
              </a:rPr>
              <a:t>Not </a:t>
            </a:r>
            <a:r>
              <a:rPr lang="en-GB" sz="1200" b="1" dirty="0">
                <a:solidFill>
                  <a:srgbClr val="FF0000"/>
                </a:solidFill>
              </a:rPr>
              <a:t>suitable </a:t>
            </a:r>
            <a:r>
              <a:rPr lang="en-GB" sz="1200" dirty="0">
                <a:solidFill>
                  <a:schemeClr val="tx2"/>
                </a:solidFill>
              </a:rPr>
              <a:t>crowbar current </a:t>
            </a:r>
            <a:r>
              <a:rPr lang="en-GB" sz="1200" b="1" dirty="0" smtClean="0">
                <a:solidFill>
                  <a:srgbClr val="FF0000"/>
                </a:solidFill>
              </a:rPr>
              <a:t>-600 A</a:t>
            </a:r>
            <a:endParaRPr lang="en-GB" sz="800" dirty="0" smtClean="0"/>
          </a:p>
          <a:p>
            <a:pPr lvl="1">
              <a:buFont typeface="Wingdings" panose="05000000000000000000" pitchFamily="2" charset="2"/>
              <a:buChar char="Ø"/>
            </a:pPr>
            <a:endParaRPr lang="en-GB" sz="800" dirty="0" smtClean="0"/>
          </a:p>
          <a:p>
            <a:pPr lvl="1">
              <a:buFont typeface="Wingdings" panose="05000000000000000000" pitchFamily="2" charset="2"/>
              <a:buChar char="Ø"/>
            </a:pPr>
            <a:endParaRPr lang="en-GB" sz="800" dirty="0" smtClean="0"/>
          </a:p>
          <a:p>
            <a:pPr>
              <a:buFont typeface="Wingdings" panose="05000000000000000000" pitchFamily="2" charset="2"/>
              <a:buChar char="Ø"/>
            </a:pPr>
            <a:r>
              <a:rPr lang="en-GB" sz="1200" dirty="0" smtClean="0"/>
              <a:t>Variant 01 design </a:t>
            </a:r>
            <a:r>
              <a:rPr lang="en-GB" sz="1200" b="1" dirty="0"/>
              <a:t>(</a:t>
            </a:r>
            <a:r>
              <a:rPr lang="en-GB" sz="1200" b="1" dirty="0" err="1"/>
              <a:t>Rcrow</a:t>
            </a:r>
            <a:r>
              <a:rPr lang="en-GB" sz="1200" b="1" dirty="0"/>
              <a:t> = </a:t>
            </a:r>
            <a:r>
              <a:rPr lang="en-GB" sz="1200" b="1" dirty="0" smtClean="0"/>
              <a:t>0.5 </a:t>
            </a:r>
            <a:r>
              <a:rPr lang="el-GR" sz="1200" b="1" dirty="0" smtClean="0"/>
              <a:t>Ω</a:t>
            </a:r>
            <a:r>
              <a:rPr lang="en-GB" sz="1200" dirty="0"/>
              <a:t>)</a:t>
            </a:r>
          </a:p>
          <a:p>
            <a:pPr lvl="1">
              <a:buFont typeface="Wingdings" panose="05000000000000000000" pitchFamily="2" charset="2"/>
              <a:buChar char="Ø"/>
            </a:pPr>
            <a:r>
              <a:rPr lang="en-GB" sz="1200" dirty="0"/>
              <a:t>No Quench</a:t>
            </a:r>
            <a:r>
              <a:rPr lang="en-GB" sz="1200" dirty="0" smtClean="0"/>
              <a:t>:         </a:t>
            </a:r>
            <a:r>
              <a:rPr lang="en-GB" sz="1200" b="1" dirty="0" smtClean="0">
                <a:solidFill>
                  <a:srgbClr val="00B050"/>
                </a:solidFill>
              </a:rPr>
              <a:t>Suitable</a:t>
            </a:r>
            <a:r>
              <a:rPr lang="en-GB" sz="1200" b="1" dirty="0" smtClean="0">
                <a:solidFill>
                  <a:srgbClr val="FFC000"/>
                </a:solidFill>
              </a:rPr>
              <a:t> (!) </a:t>
            </a:r>
            <a:r>
              <a:rPr lang="en-GB" sz="1200" dirty="0" smtClean="0"/>
              <a:t>Effects of MIITS in the bypass diode to be discussed</a:t>
            </a:r>
          </a:p>
          <a:p>
            <a:pPr lvl="1">
              <a:buFont typeface="Wingdings" panose="05000000000000000000" pitchFamily="2" charset="2"/>
              <a:buChar char="Ø"/>
            </a:pPr>
            <a:r>
              <a:rPr lang="en-GB" sz="1200" dirty="0" smtClean="0"/>
              <a:t>Quench </a:t>
            </a:r>
            <a:r>
              <a:rPr lang="en-GB" sz="1200" dirty="0"/>
              <a:t>+ QH:     </a:t>
            </a:r>
            <a:r>
              <a:rPr lang="en-GB" sz="1200" b="1" dirty="0">
                <a:solidFill>
                  <a:srgbClr val="00B050"/>
                </a:solidFill>
              </a:rPr>
              <a:t>Suitable </a:t>
            </a:r>
          </a:p>
          <a:p>
            <a:pPr lvl="1">
              <a:buFont typeface="Wingdings" panose="05000000000000000000" pitchFamily="2" charset="2"/>
              <a:buChar char="Ø"/>
            </a:pPr>
            <a:r>
              <a:rPr lang="en-GB" sz="1200" dirty="0"/>
              <a:t>Quench + CLIQ:  </a:t>
            </a:r>
            <a:r>
              <a:rPr lang="en-GB" sz="1200" b="1" dirty="0">
                <a:solidFill>
                  <a:srgbClr val="FF0000"/>
                </a:solidFill>
              </a:rPr>
              <a:t>Not suitable </a:t>
            </a:r>
            <a:r>
              <a:rPr lang="en-GB" sz="1200" dirty="0">
                <a:solidFill>
                  <a:schemeClr val="tx2"/>
                </a:solidFill>
              </a:rPr>
              <a:t>crowbar current </a:t>
            </a:r>
            <a:r>
              <a:rPr lang="en-GB" sz="1200" b="1" dirty="0">
                <a:solidFill>
                  <a:srgbClr val="FF0000"/>
                </a:solidFill>
              </a:rPr>
              <a:t>-600 </a:t>
            </a:r>
            <a:r>
              <a:rPr lang="en-GB" sz="1200" b="1" dirty="0" smtClean="0">
                <a:solidFill>
                  <a:srgbClr val="FF0000"/>
                </a:solidFill>
              </a:rPr>
              <a:t>A</a:t>
            </a:r>
          </a:p>
          <a:p>
            <a:pPr marL="448056" lvl="1" indent="0">
              <a:buNone/>
            </a:pPr>
            <a:endParaRPr lang="en-GB" sz="1200" b="1" dirty="0" smtClean="0">
              <a:solidFill>
                <a:srgbClr val="FF0000"/>
              </a:solidFill>
            </a:endParaRPr>
          </a:p>
          <a:p>
            <a:pPr lvl="1">
              <a:buFont typeface="Wingdings" panose="05000000000000000000" pitchFamily="2" charset="2"/>
              <a:buChar char="Ø"/>
            </a:pPr>
            <a:endParaRPr lang="en-GB" sz="1200" b="1" dirty="0">
              <a:solidFill>
                <a:srgbClr val="FF0000"/>
              </a:solidFill>
            </a:endParaRPr>
          </a:p>
          <a:p>
            <a:pPr>
              <a:buFont typeface="Wingdings" panose="05000000000000000000" pitchFamily="2" charset="2"/>
              <a:buChar char="Ø"/>
            </a:pPr>
            <a:r>
              <a:rPr lang="en-GB" sz="1200" dirty="0"/>
              <a:t>Variant </a:t>
            </a:r>
            <a:r>
              <a:rPr lang="en-GB" sz="1200" dirty="0" smtClean="0"/>
              <a:t>02 </a:t>
            </a:r>
            <a:r>
              <a:rPr lang="en-GB" sz="1200" dirty="0"/>
              <a:t>design </a:t>
            </a:r>
            <a:r>
              <a:rPr lang="en-GB" sz="1200" b="1" dirty="0"/>
              <a:t>(</a:t>
            </a:r>
            <a:r>
              <a:rPr lang="en-GB" sz="1200" b="1" dirty="0" err="1"/>
              <a:t>Rcrow</a:t>
            </a:r>
            <a:r>
              <a:rPr lang="en-GB" sz="1200" b="1" dirty="0"/>
              <a:t> = </a:t>
            </a:r>
            <a:r>
              <a:rPr lang="en-GB" sz="1200" b="1" dirty="0" smtClean="0"/>
              <a:t>0.5 </a:t>
            </a:r>
            <a:r>
              <a:rPr lang="el-GR" sz="1200" b="1" dirty="0" smtClean="0"/>
              <a:t>Ω</a:t>
            </a:r>
            <a:r>
              <a:rPr lang="en-GB" sz="1200" b="1" dirty="0" smtClean="0"/>
              <a:t> + reverse bypass diode 20 V</a:t>
            </a:r>
            <a:r>
              <a:rPr lang="en-GB" sz="1200" dirty="0" smtClean="0"/>
              <a:t>)</a:t>
            </a:r>
            <a:endParaRPr lang="en-GB" sz="1200" dirty="0"/>
          </a:p>
          <a:p>
            <a:pPr lvl="1">
              <a:buFont typeface="Wingdings" panose="05000000000000000000" pitchFamily="2" charset="2"/>
              <a:buChar char="Ø"/>
            </a:pPr>
            <a:r>
              <a:rPr lang="en-GB" sz="1200" dirty="0"/>
              <a:t>No Quench: </a:t>
            </a:r>
            <a:r>
              <a:rPr lang="en-GB" sz="1200" dirty="0" smtClean="0"/>
              <a:t>        </a:t>
            </a:r>
            <a:r>
              <a:rPr lang="en-GB" sz="1200" b="1" dirty="0" smtClean="0">
                <a:solidFill>
                  <a:srgbClr val="00B050"/>
                </a:solidFill>
              </a:rPr>
              <a:t>Suitable</a:t>
            </a:r>
            <a:r>
              <a:rPr lang="en-GB" sz="1200" b="1" dirty="0" smtClean="0">
                <a:solidFill>
                  <a:srgbClr val="FFC000"/>
                </a:solidFill>
              </a:rPr>
              <a:t> (!) </a:t>
            </a:r>
            <a:r>
              <a:rPr lang="en-GB" sz="1200" dirty="0"/>
              <a:t>Effects of MIITS in the bypass diode to be discussed</a:t>
            </a:r>
          </a:p>
          <a:p>
            <a:pPr lvl="1">
              <a:buFont typeface="Wingdings" panose="05000000000000000000" pitchFamily="2" charset="2"/>
              <a:buChar char="Ø"/>
            </a:pPr>
            <a:r>
              <a:rPr lang="en-GB" sz="1200" dirty="0"/>
              <a:t>Quench + QH:     </a:t>
            </a:r>
            <a:r>
              <a:rPr lang="en-GB" sz="1200" b="1" dirty="0">
                <a:solidFill>
                  <a:srgbClr val="00B050"/>
                </a:solidFill>
              </a:rPr>
              <a:t>Suitable </a:t>
            </a:r>
          </a:p>
          <a:p>
            <a:pPr lvl="1">
              <a:buFont typeface="Wingdings" panose="05000000000000000000" pitchFamily="2" charset="2"/>
              <a:buChar char="Ø"/>
            </a:pPr>
            <a:r>
              <a:rPr lang="en-GB" sz="1200" dirty="0"/>
              <a:t>Quench + CLIQ: </a:t>
            </a:r>
            <a:r>
              <a:rPr lang="en-GB" sz="1200" dirty="0" smtClean="0"/>
              <a:t> </a:t>
            </a:r>
            <a:r>
              <a:rPr lang="en-GB" sz="1200" b="1" dirty="0" smtClean="0">
                <a:solidFill>
                  <a:srgbClr val="00B050"/>
                </a:solidFill>
              </a:rPr>
              <a:t>Suitable</a:t>
            </a:r>
            <a:endParaRPr lang="en-GB" sz="1600" b="1" dirty="0">
              <a:solidFill>
                <a:srgbClr val="FF0000"/>
              </a:solidFill>
            </a:endParaRPr>
          </a:p>
          <a:p>
            <a:pPr marL="36576" indent="0">
              <a:buNone/>
            </a:pPr>
            <a:endParaRPr lang="en-GB" sz="1200" dirty="0"/>
          </a:p>
        </p:txBody>
      </p:sp>
      <p:sp>
        <p:nvSpPr>
          <p:cNvPr id="4" name="Date Placeholder 3"/>
          <p:cNvSpPr>
            <a:spLocks noGrp="1"/>
          </p:cNvSpPr>
          <p:nvPr>
            <p:ph type="dt" sz="half" idx="2"/>
          </p:nvPr>
        </p:nvSpPr>
        <p:spPr/>
        <p:txBody>
          <a:bodyPr/>
          <a:lstStyle/>
          <a:p>
            <a:fld id="{B4BFD808-6B56-4447-9401-2398D08EE3C0}" type="datetime1">
              <a:rPr lang="en-US" smtClean="0">
                <a:solidFill>
                  <a:srgbClr val="0055A0">
                    <a:tint val="75000"/>
                  </a:srgbClr>
                </a:solidFill>
              </a:rPr>
              <a:pPr/>
              <a:t>4/6/2016</a:t>
            </a:fld>
            <a:endParaRPr lang="en-US" dirty="0">
              <a:solidFill>
                <a:srgbClr val="0055A0">
                  <a:tint val="75000"/>
                </a:srgbClr>
              </a:solidFill>
            </a:endParaRPr>
          </a:p>
        </p:txBody>
      </p:sp>
      <p:sp>
        <p:nvSpPr>
          <p:cNvPr id="5" name="Footer Placeholder 4"/>
          <p:cNvSpPr>
            <a:spLocks noGrp="1"/>
          </p:cNvSpPr>
          <p:nvPr>
            <p:ph type="ftr" sz="quarter" idx="3"/>
          </p:nvPr>
        </p:nvSpPr>
        <p:spPr/>
        <p:txBody>
          <a:bodyPr/>
          <a:lstStyle/>
          <a:p>
            <a:r>
              <a:rPr lang="en-US" dirty="0" smtClean="0">
                <a:solidFill>
                  <a:srgbClr val="0055A0">
                    <a:tint val="75000"/>
                  </a:srgbClr>
                </a:solidFill>
              </a:rPr>
              <a:t>L. Bortot</a:t>
            </a:r>
            <a:endParaRPr lang="en-US" dirty="0">
              <a:solidFill>
                <a:srgbClr val="0055A0">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60</a:t>
            </a:fld>
            <a:endParaRPr lang="en-US" dirty="0">
              <a:solidFill>
                <a:srgbClr val="0055A0">
                  <a:tint val="75000"/>
                </a:srgbClr>
              </a:solidFill>
            </a:endParaRPr>
          </a:p>
        </p:txBody>
      </p:sp>
      <p:pic>
        <p:nvPicPr>
          <p:cNvPr id="7" name="Picture 6"/>
          <p:cNvPicPr>
            <a:picLocks noChangeAspect="1"/>
          </p:cNvPicPr>
          <p:nvPr/>
        </p:nvPicPr>
        <p:blipFill>
          <a:blip r:embed="rId2"/>
          <a:stretch>
            <a:fillRect/>
          </a:stretch>
        </p:blipFill>
        <p:spPr>
          <a:xfrm rot="16200000">
            <a:off x="7638567" y="2315877"/>
            <a:ext cx="253507" cy="1041681"/>
          </a:xfrm>
          <a:prstGeom prst="rect">
            <a:avLst/>
          </a:prstGeom>
        </p:spPr>
      </p:pic>
      <p:pic>
        <p:nvPicPr>
          <p:cNvPr id="8" name="Picture 7"/>
          <p:cNvPicPr>
            <a:picLocks noChangeAspect="1"/>
          </p:cNvPicPr>
          <p:nvPr/>
        </p:nvPicPr>
        <p:blipFill>
          <a:blip r:embed="rId3"/>
          <a:stretch>
            <a:fillRect/>
          </a:stretch>
        </p:blipFill>
        <p:spPr>
          <a:xfrm rot="16200000">
            <a:off x="7547042" y="1999515"/>
            <a:ext cx="436554" cy="1041679"/>
          </a:xfrm>
          <a:prstGeom prst="rect">
            <a:avLst/>
          </a:prstGeom>
        </p:spPr>
      </p:pic>
      <p:pic>
        <p:nvPicPr>
          <p:cNvPr id="9" name="Picture 8"/>
          <p:cNvPicPr>
            <a:picLocks noChangeAspect="1"/>
          </p:cNvPicPr>
          <p:nvPr/>
        </p:nvPicPr>
        <p:blipFill>
          <a:blip r:embed="rId2"/>
          <a:stretch>
            <a:fillRect/>
          </a:stretch>
        </p:blipFill>
        <p:spPr>
          <a:xfrm rot="16200000">
            <a:off x="7668822" y="3718007"/>
            <a:ext cx="253507" cy="1041681"/>
          </a:xfrm>
          <a:prstGeom prst="rect">
            <a:avLst/>
          </a:prstGeom>
        </p:spPr>
      </p:pic>
      <p:pic>
        <p:nvPicPr>
          <p:cNvPr id="10" name="Picture 9"/>
          <p:cNvPicPr>
            <a:picLocks noChangeAspect="1"/>
          </p:cNvPicPr>
          <p:nvPr/>
        </p:nvPicPr>
        <p:blipFill>
          <a:blip r:embed="rId3"/>
          <a:stretch>
            <a:fillRect/>
          </a:stretch>
        </p:blipFill>
        <p:spPr>
          <a:xfrm rot="16200000">
            <a:off x="7577297" y="3401645"/>
            <a:ext cx="436554" cy="1041679"/>
          </a:xfrm>
          <a:prstGeom prst="rect">
            <a:avLst/>
          </a:prstGeom>
        </p:spPr>
      </p:pic>
      <p:sp>
        <p:nvSpPr>
          <p:cNvPr id="11" name="Down Arrow 10"/>
          <p:cNvSpPr/>
          <p:nvPr/>
        </p:nvSpPr>
        <p:spPr>
          <a:xfrm rot="10800000">
            <a:off x="7463753" y="3666958"/>
            <a:ext cx="144000" cy="180000"/>
          </a:xfrm>
          <a:prstGeom prst="down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04986" y="3939173"/>
            <a:ext cx="498855" cy="246221"/>
          </a:xfrm>
          <a:prstGeom prst="rect">
            <a:avLst/>
          </a:prstGeom>
        </p:spPr>
        <p:txBody>
          <a:bodyPr wrap="none">
            <a:spAutoFit/>
          </a:bodyPr>
          <a:lstStyle/>
          <a:p>
            <a:r>
              <a:rPr lang="en-GB" sz="1000" b="1" dirty="0" smtClean="0">
                <a:solidFill>
                  <a:srgbClr val="FF0000"/>
                </a:solidFill>
              </a:rPr>
              <a:t>0.5 </a:t>
            </a:r>
            <a:r>
              <a:rPr lang="el-GR" sz="1000" b="1" dirty="0" smtClean="0">
                <a:solidFill>
                  <a:srgbClr val="FF0000"/>
                </a:solidFill>
                <a:latin typeface="Calibri" panose="020F0502020204030204" pitchFamily="34" charset="0"/>
              </a:rPr>
              <a:t>Ω</a:t>
            </a:r>
            <a:endParaRPr lang="en-US" sz="1000" dirty="0">
              <a:solidFill>
                <a:srgbClr val="FF0000"/>
              </a:solidFill>
            </a:endParaRPr>
          </a:p>
        </p:txBody>
      </p:sp>
      <p:pic>
        <p:nvPicPr>
          <p:cNvPr id="13" name="Picture 12"/>
          <p:cNvPicPr>
            <a:picLocks noChangeAspect="1"/>
          </p:cNvPicPr>
          <p:nvPr/>
        </p:nvPicPr>
        <p:blipFill>
          <a:blip r:embed="rId4"/>
          <a:stretch>
            <a:fillRect/>
          </a:stretch>
        </p:blipFill>
        <p:spPr>
          <a:xfrm rot="16200000">
            <a:off x="7524700" y="4873127"/>
            <a:ext cx="345465" cy="1036393"/>
          </a:xfrm>
          <a:prstGeom prst="rect">
            <a:avLst/>
          </a:prstGeom>
        </p:spPr>
      </p:pic>
      <p:sp>
        <p:nvSpPr>
          <p:cNvPr id="14" name="Rectangle 13"/>
          <p:cNvSpPr/>
          <p:nvPr/>
        </p:nvSpPr>
        <p:spPr>
          <a:xfrm>
            <a:off x="7476235" y="5536342"/>
            <a:ext cx="445956" cy="246221"/>
          </a:xfrm>
          <a:prstGeom prst="rect">
            <a:avLst/>
          </a:prstGeom>
          <a:solidFill>
            <a:schemeClr val="bg1"/>
          </a:solidFill>
        </p:spPr>
        <p:txBody>
          <a:bodyPr wrap="square">
            <a:spAutoFit/>
          </a:bodyPr>
          <a:lstStyle/>
          <a:p>
            <a:r>
              <a:rPr lang="en-GB" sz="1000" b="1" dirty="0" smtClean="0">
                <a:solidFill>
                  <a:srgbClr val="FF0000"/>
                </a:solidFill>
              </a:rPr>
              <a:t>20 V</a:t>
            </a:r>
            <a:endParaRPr lang="en-US" sz="1000" b="1" dirty="0">
              <a:solidFill>
                <a:srgbClr val="FF0000"/>
              </a:solidFill>
            </a:endParaRPr>
          </a:p>
        </p:txBody>
      </p:sp>
      <p:pic>
        <p:nvPicPr>
          <p:cNvPr id="15" name="Picture 14"/>
          <p:cNvPicPr>
            <a:picLocks noChangeAspect="1"/>
          </p:cNvPicPr>
          <p:nvPr/>
        </p:nvPicPr>
        <p:blipFill>
          <a:blip r:embed="rId3"/>
          <a:stretch>
            <a:fillRect/>
          </a:stretch>
        </p:blipFill>
        <p:spPr>
          <a:xfrm rot="16200000">
            <a:off x="7476510" y="4505002"/>
            <a:ext cx="436554" cy="1041679"/>
          </a:xfrm>
          <a:prstGeom prst="rect">
            <a:avLst/>
          </a:prstGeom>
        </p:spPr>
      </p:pic>
      <p:sp>
        <p:nvSpPr>
          <p:cNvPr id="16" name="Down Arrow 15"/>
          <p:cNvSpPr/>
          <p:nvPr/>
        </p:nvSpPr>
        <p:spPr>
          <a:xfrm rot="10800000">
            <a:off x="7362966" y="4770315"/>
            <a:ext cx="144000" cy="180000"/>
          </a:xfrm>
          <a:prstGeom prst="down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a:off x="7204199" y="5042530"/>
            <a:ext cx="498855" cy="246221"/>
          </a:xfrm>
          <a:prstGeom prst="rect">
            <a:avLst/>
          </a:prstGeom>
        </p:spPr>
        <p:txBody>
          <a:bodyPr wrap="square">
            <a:spAutoFit/>
          </a:bodyPr>
          <a:lstStyle/>
          <a:p>
            <a:r>
              <a:rPr lang="en-GB" sz="1000" b="1" dirty="0" smtClean="0">
                <a:solidFill>
                  <a:srgbClr val="FF0000"/>
                </a:solidFill>
              </a:rPr>
              <a:t>0.5 </a:t>
            </a:r>
            <a:r>
              <a:rPr lang="el-GR" sz="1000" b="1" dirty="0" smtClean="0">
                <a:solidFill>
                  <a:srgbClr val="FF0000"/>
                </a:solidFill>
                <a:latin typeface="Calibri" panose="020F0502020204030204" pitchFamily="34" charset="0"/>
              </a:rPr>
              <a:t>Ω</a:t>
            </a:r>
            <a:endParaRPr lang="en-US" sz="1000" dirty="0">
              <a:solidFill>
                <a:srgbClr val="FF0000"/>
              </a:solidFill>
            </a:endParaRPr>
          </a:p>
        </p:txBody>
      </p:sp>
      <p:sp>
        <p:nvSpPr>
          <p:cNvPr id="18" name="Rectangle 17"/>
          <p:cNvSpPr/>
          <p:nvPr/>
        </p:nvSpPr>
        <p:spPr>
          <a:xfrm>
            <a:off x="236247" y="764704"/>
            <a:ext cx="8671505" cy="1200329"/>
          </a:xfrm>
          <a:prstGeom prst="rect">
            <a:avLst/>
          </a:prstGeom>
          <a:solidFill>
            <a:srgbClr val="FF0000"/>
          </a:solidFill>
        </p:spPr>
        <p:txBody>
          <a:bodyPr wrap="square">
            <a:spAutoFit/>
          </a:bodyPr>
          <a:lstStyle/>
          <a:p>
            <a:pPr marL="285750" lvl="0" indent="-285750">
              <a:spcAft>
                <a:spcPts val="0"/>
              </a:spcAft>
              <a:buFont typeface="Arial" panose="020B0604020202020204" pitchFamily="34" charset="0"/>
              <a:buChar char="•"/>
            </a:pPr>
            <a:r>
              <a:rPr lang="en-US" b="1" dirty="0">
                <a:solidFill>
                  <a:schemeClr val="bg1"/>
                </a:solidFill>
                <a:latin typeface="+mj-lt"/>
                <a:ea typeface="Calibri" panose="020F0502020204030204" pitchFamily="34" charset="0"/>
                <a:cs typeface="Times New Roman" panose="02020603050405020304" pitchFamily="18" charset="0"/>
              </a:rPr>
              <a:t>S</a:t>
            </a:r>
            <a:r>
              <a:rPr lang="en-US" b="1" dirty="0" smtClean="0">
                <a:solidFill>
                  <a:schemeClr val="bg1"/>
                </a:solidFill>
                <a:latin typeface="+mj-lt"/>
                <a:ea typeface="Calibri" panose="020F0502020204030204" pitchFamily="34" charset="0"/>
                <a:cs typeface="Times New Roman" panose="02020603050405020304" pitchFamily="18" charset="0"/>
              </a:rPr>
              <a:t>imulations show no </a:t>
            </a:r>
            <a:r>
              <a:rPr lang="en-US" b="1" dirty="0">
                <a:solidFill>
                  <a:schemeClr val="bg1"/>
                </a:solidFill>
                <a:latin typeface="+mj-lt"/>
                <a:ea typeface="Calibri" panose="020F0502020204030204" pitchFamily="34" charset="0"/>
                <a:cs typeface="Times New Roman" panose="02020603050405020304" pitchFamily="18" charset="0"/>
              </a:rPr>
              <a:t>dangerous over-voltages / over-currents </a:t>
            </a:r>
            <a:r>
              <a:rPr lang="en-US" b="1" dirty="0" smtClean="0">
                <a:solidFill>
                  <a:schemeClr val="bg1"/>
                </a:solidFill>
                <a:latin typeface="+mj-lt"/>
                <a:ea typeface="Calibri" panose="020F0502020204030204" pitchFamily="34" charset="0"/>
                <a:cs typeface="Times New Roman" panose="02020603050405020304" pitchFamily="18" charset="0"/>
              </a:rPr>
              <a:t>detected </a:t>
            </a:r>
            <a:r>
              <a:rPr lang="en-US" b="1" dirty="0">
                <a:solidFill>
                  <a:schemeClr val="bg1"/>
                </a:solidFill>
                <a:latin typeface="+mj-lt"/>
                <a:ea typeface="Calibri" panose="020F0502020204030204" pitchFamily="34" charset="0"/>
                <a:cs typeface="Times New Roman" panose="02020603050405020304" pitchFamily="18" charset="0"/>
              </a:rPr>
              <a:t>nor in the main circuit neither in the </a:t>
            </a:r>
            <a:r>
              <a:rPr lang="en-US" b="1" dirty="0" err="1">
                <a:solidFill>
                  <a:schemeClr val="bg1"/>
                </a:solidFill>
                <a:latin typeface="+mj-lt"/>
                <a:ea typeface="Calibri" panose="020F0502020204030204" pitchFamily="34" charset="0"/>
                <a:cs typeface="Times New Roman" panose="02020603050405020304" pitchFamily="18" charset="0"/>
              </a:rPr>
              <a:t>TrimPC</a:t>
            </a:r>
            <a:r>
              <a:rPr lang="en-US" b="1" dirty="0">
                <a:solidFill>
                  <a:schemeClr val="bg1"/>
                </a:solidFill>
                <a:latin typeface="+mj-lt"/>
                <a:ea typeface="Calibri" panose="020F0502020204030204" pitchFamily="34" charset="0"/>
                <a:cs typeface="Times New Roman" panose="02020603050405020304" pitchFamily="18" charset="0"/>
              </a:rPr>
              <a:t>.</a:t>
            </a:r>
            <a:endParaRPr lang="en-GB" b="1" dirty="0">
              <a:solidFill>
                <a:schemeClr val="bg1"/>
              </a:solidFill>
              <a:latin typeface="+mj-lt"/>
              <a:ea typeface="Calibri" panose="020F0502020204030204" pitchFamily="34" charset="0"/>
              <a:cs typeface="Times New Roman" panose="02020603050405020304" pitchFamily="18" charset="0"/>
            </a:endParaRPr>
          </a:p>
          <a:p>
            <a:pPr marL="285750" lvl="0" indent="-285750">
              <a:spcAft>
                <a:spcPts val="0"/>
              </a:spcAft>
              <a:buFont typeface="Arial" panose="020B0604020202020204" pitchFamily="34" charset="0"/>
              <a:buChar char="•"/>
            </a:pPr>
            <a:r>
              <a:rPr lang="en-US" b="1" dirty="0" smtClean="0">
                <a:solidFill>
                  <a:schemeClr val="bg1"/>
                </a:solidFill>
                <a:latin typeface="+mj-lt"/>
                <a:ea typeface="Calibri" panose="020F0502020204030204" pitchFamily="34" charset="0"/>
                <a:cs typeface="Times New Roman" panose="02020603050405020304" pitchFamily="18" charset="0"/>
              </a:rPr>
              <a:t>More simulation work needed to asses if CLIQ induced </a:t>
            </a:r>
            <a:r>
              <a:rPr lang="en-US" b="1" dirty="0">
                <a:solidFill>
                  <a:schemeClr val="bg1"/>
                </a:solidFill>
                <a:latin typeface="+mj-lt"/>
                <a:ea typeface="Calibri" panose="020F0502020204030204" pitchFamily="34" charset="0"/>
                <a:cs typeface="Times New Roman" panose="02020603050405020304" pitchFamily="18" charset="0"/>
              </a:rPr>
              <a:t>voltage oscillations are </a:t>
            </a:r>
            <a:r>
              <a:rPr lang="en-US" b="1" dirty="0" smtClean="0">
                <a:solidFill>
                  <a:schemeClr val="bg1"/>
                </a:solidFill>
                <a:latin typeface="+mj-lt"/>
                <a:ea typeface="Calibri" panose="020F0502020204030204" pitchFamily="34" charset="0"/>
                <a:cs typeface="Times New Roman" panose="02020603050405020304" pitchFamily="18" charset="0"/>
              </a:rPr>
              <a:t>fully </a:t>
            </a:r>
            <a:r>
              <a:rPr lang="en-US" b="1" dirty="0">
                <a:solidFill>
                  <a:schemeClr val="bg1"/>
                </a:solidFill>
                <a:latin typeface="+mj-lt"/>
                <a:ea typeface="Calibri" panose="020F0502020204030204" pitchFamily="34" charset="0"/>
                <a:cs typeface="Times New Roman" panose="02020603050405020304" pitchFamily="18" charset="0"/>
              </a:rPr>
              <a:t>compatible with the </a:t>
            </a:r>
            <a:r>
              <a:rPr lang="en-US" b="1" dirty="0" err="1" smtClean="0">
                <a:solidFill>
                  <a:schemeClr val="bg1"/>
                </a:solidFill>
                <a:latin typeface="+mj-lt"/>
                <a:ea typeface="Calibri" panose="020F0502020204030204" pitchFamily="34" charset="0"/>
                <a:cs typeface="Times New Roman" panose="02020603050405020304" pitchFamily="18" charset="0"/>
              </a:rPr>
              <a:t>iQPS</a:t>
            </a:r>
            <a:r>
              <a:rPr lang="en-US" b="1" dirty="0" smtClean="0">
                <a:solidFill>
                  <a:schemeClr val="bg1"/>
                </a:solidFill>
                <a:latin typeface="+mj-lt"/>
                <a:ea typeface="Calibri" panose="020F0502020204030204" pitchFamily="34" charset="0"/>
                <a:cs typeface="Times New Roman" panose="02020603050405020304" pitchFamily="18" charset="0"/>
              </a:rPr>
              <a:t>.</a:t>
            </a:r>
            <a:endParaRPr lang="en-GB" b="1" dirty="0">
              <a:solidFill>
                <a:schemeClr val="bg1"/>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695463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Heater failure case analysis. </a:t>
            </a:r>
            <a:br>
              <a:rPr lang="en-GB" dirty="0" smtClean="0"/>
            </a:br>
            <a:r>
              <a:rPr lang="en-GB" dirty="0" smtClean="0"/>
              <a:t>Wiring option 1</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43242417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Peak temperature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62</a:t>
            </a:fld>
            <a:endParaRPr lang="en-GB">
              <a:solidFill>
                <a:srgbClr val="0C377B"/>
              </a:solidFill>
            </a:endParaRPr>
          </a:p>
        </p:txBody>
      </p:sp>
      <p:pic>
        <p:nvPicPr>
          <p:cNvPr id="5" name="Content Placeholder 4"/>
          <p:cNvPicPr>
            <a:picLocks noGrp="1" noChangeAspect="1"/>
          </p:cNvPicPr>
          <p:nvPr>
            <p:ph idx="1"/>
          </p:nvPr>
        </p:nvPicPr>
        <p:blipFill>
          <a:blip r:embed="rId2"/>
          <a:stretch>
            <a:fillRect/>
          </a:stretch>
        </p:blipFill>
        <p:spPr>
          <a:xfrm>
            <a:off x="3203848" y="1412776"/>
            <a:ext cx="6204636" cy="4667250"/>
          </a:xfrm>
          <a:prstGeom prst="rect">
            <a:avLst/>
          </a:prstGeom>
        </p:spPr>
      </p:pic>
      <p:sp>
        <p:nvSpPr>
          <p:cNvPr id="6" name="TextBox 5"/>
          <p:cNvSpPr txBox="1"/>
          <p:nvPr/>
        </p:nvSpPr>
        <p:spPr>
          <a:xfrm>
            <a:off x="107504" y="1412775"/>
            <a:ext cx="3173285" cy="1815882"/>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For this analysis, we consider that </a:t>
            </a:r>
            <a:r>
              <a:rPr lang="en-US" sz="1600" b="1" dirty="0" smtClean="0">
                <a:solidFill>
                  <a:srgbClr val="FF0000"/>
                </a:solidFill>
                <a:latin typeface="Times New Roman" panose="02020603050405020304" pitchFamily="18" charset="0"/>
                <a:cs typeface="Times New Roman" panose="02020603050405020304" pitchFamily="18" charset="0"/>
              </a:rPr>
              <a:t>all the heaters in a coil fail</a:t>
            </a:r>
            <a:r>
              <a:rPr lang="en-US" sz="1600" dirty="0" smtClean="0">
                <a:latin typeface="Times New Roman" panose="02020603050405020304" pitchFamily="18" charset="0"/>
                <a:cs typeface="Times New Roman" panose="02020603050405020304" pitchFamily="18" charset="0"/>
              </a:rPr>
              <a:t> (very pessimistic </a:t>
            </a:r>
            <a:r>
              <a:rPr lang="en-US" sz="1600" dirty="0">
                <a:latin typeface="Times New Roman" panose="02020603050405020304" pitchFamily="18" charset="0"/>
                <a:cs typeface="Times New Roman" panose="02020603050405020304" pitchFamily="18" charset="0"/>
              </a:rPr>
              <a:t>scenario as the baseline configuration considers </a:t>
            </a:r>
            <a:r>
              <a:rPr lang="en-US" sz="1600" dirty="0" smtClean="0">
                <a:latin typeface="Times New Roman" panose="02020603050405020304" pitchFamily="18" charset="0"/>
                <a:cs typeface="Times New Roman" panose="02020603050405020304" pitchFamily="18" charset="0"/>
              </a:rPr>
              <a:t>2 </a:t>
            </a:r>
            <a:r>
              <a:rPr lang="en-US" sz="1600" dirty="0">
                <a:latin typeface="Times New Roman" panose="02020603050405020304" pitchFamily="18" charset="0"/>
                <a:cs typeface="Times New Roman" panose="02020603050405020304" pitchFamily="18" charset="0"/>
              </a:rPr>
              <a:t>quench heater circuits per </a:t>
            </a:r>
            <a:r>
              <a:rPr lang="en-US" sz="1600" dirty="0" smtClean="0">
                <a:latin typeface="Times New Roman" panose="02020603050405020304" pitchFamily="18" charset="0"/>
                <a:cs typeface="Times New Roman" panose="02020603050405020304" pitchFamily="18" charset="0"/>
              </a:rPr>
              <a:t>coil, and the possibility to have 4 quench heater circuits per coil is being explored)</a:t>
            </a:r>
            <a:endParaRPr lang="en-US" sz="16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5652120" y="1052736"/>
            <a:ext cx="1620957" cy="584775"/>
          </a:xfrm>
          <a:prstGeom prst="rect">
            <a:avLst/>
          </a:prstGeom>
          <a:noFill/>
        </p:spPr>
        <p:txBody>
          <a:bodyPr wrap="none" rtlCol="0">
            <a:spAutoFit/>
          </a:bodyPr>
          <a:lstStyle/>
          <a:p>
            <a:r>
              <a:rPr lang="en-GB" sz="3200" dirty="0" err="1" smtClean="0">
                <a:latin typeface="Times New Roman" panose="02020603050405020304" pitchFamily="18" charset="0"/>
                <a:cs typeface="Times New Roman" panose="02020603050405020304" pitchFamily="18" charset="0"/>
              </a:rPr>
              <a:t>Cryosoft</a:t>
            </a:r>
            <a:endParaRPr lang="en-GB"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31366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648072"/>
          </a:xfrm>
        </p:spPr>
        <p:txBody>
          <a:bodyPr>
            <a:noAutofit/>
          </a:bodyPr>
          <a:lstStyle/>
          <a:p>
            <a:r>
              <a:rPr lang="en-GB" sz="3600" dirty="0" smtClean="0"/>
              <a:t>Peak voltage to ground. ROXIE no quench back</a:t>
            </a:r>
            <a:endParaRPr lang="en-GB" sz="36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63</a:t>
            </a:fld>
            <a:endParaRPr lang="en-GB">
              <a:solidFill>
                <a:srgbClr val="0C377B"/>
              </a:solidFill>
            </a:endParaRPr>
          </a:p>
        </p:txBody>
      </p:sp>
      <p:pic>
        <p:nvPicPr>
          <p:cNvPr id="6" name="Picture 5"/>
          <p:cNvPicPr>
            <a:picLocks noChangeAspect="1"/>
          </p:cNvPicPr>
          <p:nvPr/>
        </p:nvPicPr>
        <p:blipFill>
          <a:blip r:embed="rId2"/>
          <a:stretch>
            <a:fillRect/>
          </a:stretch>
        </p:blipFill>
        <p:spPr>
          <a:xfrm>
            <a:off x="980330" y="1508046"/>
            <a:ext cx="3059233" cy="1225247"/>
          </a:xfrm>
          <a:prstGeom prst="rect">
            <a:avLst/>
          </a:prstGeom>
        </p:spPr>
      </p:pic>
      <p:sp>
        <p:nvSpPr>
          <p:cNvPr id="8" name="Rectangle 7"/>
          <p:cNvSpPr/>
          <p:nvPr/>
        </p:nvSpPr>
        <p:spPr>
          <a:xfrm>
            <a:off x="2924546" y="1724070"/>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TextBox 8"/>
          <p:cNvSpPr txBox="1"/>
          <p:nvPr/>
        </p:nvSpPr>
        <p:spPr>
          <a:xfrm>
            <a:off x="1979712" y="651008"/>
            <a:ext cx="4703916" cy="400110"/>
          </a:xfrm>
          <a:prstGeom prst="rect">
            <a:avLst/>
          </a:prstGeom>
          <a:noFill/>
        </p:spPr>
        <p:txBody>
          <a:bodyPr wrap="none" rtlCol="0">
            <a:spAutoFit/>
          </a:bodyPr>
          <a:lstStyle/>
          <a:p>
            <a:r>
              <a:rPr lang="en-GB" sz="2000" b="1" u="sng" dirty="0" smtClean="0">
                <a:latin typeface="Times New Roman" panose="02020603050405020304" pitchFamily="18" charset="0"/>
                <a:cs typeface="Times New Roman" panose="02020603050405020304" pitchFamily="18" charset="0"/>
              </a:rPr>
              <a:t>No failure: </a:t>
            </a:r>
            <a:r>
              <a:rPr lang="en-GB" sz="2000" dirty="0" smtClean="0">
                <a:latin typeface="Times New Roman" panose="02020603050405020304" pitchFamily="18" charset="0"/>
                <a:cs typeface="Times New Roman" panose="02020603050405020304" pitchFamily="18" charset="0"/>
              </a:rPr>
              <a:t>Peak voltage to ground = 352 V</a:t>
            </a:r>
            <a:endParaRPr lang="en-GB" sz="2000" dirty="0">
              <a:latin typeface="Times New Roman" panose="02020603050405020304" pitchFamily="18" charset="0"/>
              <a:cs typeface="Times New Roman" panose="02020603050405020304" pitchFamily="18" charset="0"/>
            </a:endParaRPr>
          </a:p>
        </p:txBody>
      </p:sp>
      <p:sp>
        <p:nvSpPr>
          <p:cNvPr id="17" name="Rectangle 16"/>
          <p:cNvSpPr/>
          <p:nvPr/>
        </p:nvSpPr>
        <p:spPr>
          <a:xfrm>
            <a:off x="467155"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TextBox 9"/>
          <p:cNvSpPr txBox="1"/>
          <p:nvPr/>
        </p:nvSpPr>
        <p:spPr>
          <a:xfrm>
            <a:off x="438294" y="802572"/>
            <a:ext cx="1330814"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H1C1A1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702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2"/>
          <a:stretch>
            <a:fillRect/>
          </a:stretch>
        </p:blipFill>
        <p:spPr>
          <a:xfrm>
            <a:off x="5580086" y="1508046"/>
            <a:ext cx="3059233" cy="1225247"/>
          </a:xfrm>
          <a:prstGeom prst="rect">
            <a:avLst/>
          </a:prstGeom>
        </p:spPr>
      </p:pic>
      <p:sp>
        <p:nvSpPr>
          <p:cNvPr id="23" name="Rectangle 22"/>
          <p:cNvSpPr/>
          <p:nvPr/>
        </p:nvSpPr>
        <p:spPr>
          <a:xfrm>
            <a:off x="6998864" y="1724070"/>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Rectangle 23"/>
          <p:cNvSpPr/>
          <p:nvPr/>
        </p:nvSpPr>
        <p:spPr>
          <a:xfrm>
            <a:off x="5066911"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5066911" y="802572"/>
            <a:ext cx="1330814"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H2C1A1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712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6" name="Picture 25"/>
          <p:cNvPicPr>
            <a:picLocks noChangeAspect="1"/>
          </p:cNvPicPr>
          <p:nvPr/>
        </p:nvPicPr>
        <p:blipFill>
          <a:blip r:embed="rId2"/>
          <a:stretch>
            <a:fillRect/>
          </a:stretch>
        </p:blipFill>
        <p:spPr>
          <a:xfrm>
            <a:off x="987836" y="3339756"/>
            <a:ext cx="3059233" cy="1225247"/>
          </a:xfrm>
          <a:prstGeom prst="rect">
            <a:avLst/>
          </a:prstGeom>
        </p:spPr>
      </p:pic>
      <p:sp>
        <p:nvSpPr>
          <p:cNvPr id="27" name="Rectangle 26"/>
          <p:cNvSpPr/>
          <p:nvPr/>
        </p:nvSpPr>
        <p:spPr>
          <a:xfrm>
            <a:off x="2932052" y="3921766"/>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8" name="Rectangle 27"/>
          <p:cNvSpPr/>
          <p:nvPr/>
        </p:nvSpPr>
        <p:spPr>
          <a:xfrm>
            <a:off x="474661" y="292231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29" name="Picture 28"/>
          <p:cNvPicPr>
            <a:picLocks noChangeAspect="1"/>
          </p:cNvPicPr>
          <p:nvPr/>
        </p:nvPicPr>
        <p:blipFill>
          <a:blip r:embed="rId2"/>
          <a:stretch>
            <a:fillRect/>
          </a:stretch>
        </p:blipFill>
        <p:spPr>
          <a:xfrm>
            <a:off x="5587592" y="3339756"/>
            <a:ext cx="3059233" cy="1225247"/>
          </a:xfrm>
          <a:prstGeom prst="rect">
            <a:avLst/>
          </a:prstGeom>
        </p:spPr>
      </p:pic>
      <p:sp>
        <p:nvSpPr>
          <p:cNvPr id="30" name="Rectangle 29"/>
          <p:cNvSpPr/>
          <p:nvPr/>
        </p:nvSpPr>
        <p:spPr>
          <a:xfrm>
            <a:off x="7033550" y="3955976"/>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1" name="Rectangle 30"/>
          <p:cNvSpPr/>
          <p:nvPr/>
        </p:nvSpPr>
        <p:spPr>
          <a:xfrm>
            <a:off x="5074417" y="292231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2" name="Picture 31"/>
          <p:cNvPicPr>
            <a:picLocks noChangeAspect="1"/>
          </p:cNvPicPr>
          <p:nvPr/>
        </p:nvPicPr>
        <p:blipFill>
          <a:blip r:embed="rId2"/>
          <a:stretch>
            <a:fillRect/>
          </a:stretch>
        </p:blipFill>
        <p:spPr>
          <a:xfrm>
            <a:off x="987836" y="5144719"/>
            <a:ext cx="3059233" cy="1225247"/>
          </a:xfrm>
          <a:prstGeom prst="rect">
            <a:avLst/>
          </a:prstGeom>
        </p:spPr>
      </p:pic>
      <p:sp>
        <p:nvSpPr>
          <p:cNvPr id="33" name="Rectangle 32"/>
          <p:cNvSpPr/>
          <p:nvPr/>
        </p:nvSpPr>
        <p:spPr>
          <a:xfrm>
            <a:off x="2452810" y="5360743"/>
            <a:ext cx="965423"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4" name="Rectangle 33"/>
          <p:cNvSpPr/>
          <p:nvPr/>
        </p:nvSpPr>
        <p:spPr>
          <a:xfrm>
            <a:off x="474661" y="4727277"/>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5" name="Picture 34"/>
          <p:cNvPicPr>
            <a:picLocks noChangeAspect="1"/>
          </p:cNvPicPr>
          <p:nvPr/>
        </p:nvPicPr>
        <p:blipFill>
          <a:blip r:embed="rId2"/>
          <a:stretch>
            <a:fillRect/>
          </a:stretch>
        </p:blipFill>
        <p:spPr>
          <a:xfrm>
            <a:off x="5587592" y="5144719"/>
            <a:ext cx="3059233" cy="1225247"/>
          </a:xfrm>
          <a:prstGeom prst="rect">
            <a:avLst/>
          </a:prstGeom>
        </p:spPr>
      </p:pic>
      <p:sp>
        <p:nvSpPr>
          <p:cNvPr id="36" name="Rectangle 35"/>
          <p:cNvSpPr/>
          <p:nvPr/>
        </p:nvSpPr>
        <p:spPr>
          <a:xfrm>
            <a:off x="7042171" y="5756189"/>
            <a:ext cx="1013758"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7" name="Rectangle 36"/>
          <p:cNvSpPr/>
          <p:nvPr/>
        </p:nvSpPr>
        <p:spPr>
          <a:xfrm>
            <a:off x="5074417" y="4727277"/>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9" name="TextBox 38"/>
          <p:cNvSpPr txBox="1"/>
          <p:nvPr/>
        </p:nvSpPr>
        <p:spPr>
          <a:xfrm>
            <a:off x="441666" y="2624937"/>
            <a:ext cx="1330814"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H2C2A1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527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40" name="TextBox 39"/>
          <p:cNvSpPr txBox="1"/>
          <p:nvPr/>
        </p:nvSpPr>
        <p:spPr>
          <a:xfrm>
            <a:off x="5076672" y="2624937"/>
            <a:ext cx="1330814"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H1C2A1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530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42" name="TextBox 41"/>
          <p:cNvSpPr txBox="1"/>
          <p:nvPr/>
        </p:nvSpPr>
        <p:spPr>
          <a:xfrm>
            <a:off x="409777" y="4447302"/>
            <a:ext cx="2287806"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H1C1A1 + H2C1A1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1481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43" name="TextBox 42"/>
          <p:cNvSpPr txBox="1"/>
          <p:nvPr/>
        </p:nvSpPr>
        <p:spPr>
          <a:xfrm>
            <a:off x="5030312" y="4437686"/>
            <a:ext cx="2287806"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H1C2A1 + H1C2A1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1009 V</a:t>
            </a:r>
            <a:endParaRPr lang="en-GB" sz="1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47195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Peak voltage to ground. ROXIE no quench back</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64</a:t>
            </a:fld>
            <a:endParaRPr lang="en-GB">
              <a:solidFill>
                <a:srgbClr val="0C377B"/>
              </a:solidFill>
            </a:endParaRPr>
          </a:p>
        </p:txBody>
      </p:sp>
      <p:sp>
        <p:nvSpPr>
          <p:cNvPr id="6" name="TextBox 5"/>
          <p:cNvSpPr txBox="1"/>
          <p:nvPr/>
        </p:nvSpPr>
        <p:spPr>
          <a:xfrm>
            <a:off x="1331640" y="1140897"/>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C1A1OL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942534" y="1339017"/>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C1A1IL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2453925" y="1120542"/>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C2A1IL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2843808" y="1341205"/>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C2A1OL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3491880" y="1130720"/>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C1A2OL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4211960" y="1339017"/>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C1A2IL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4620413" y="1119193"/>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C2A2IL</a:t>
            </a:r>
            <a:endParaRPr lang="en-GB" dirty="0">
              <a:solidFill>
                <a:srgbClr val="00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5091279" y="1336914"/>
            <a:ext cx="1237957" cy="369332"/>
          </a:xfrm>
          <a:prstGeom prst="rect">
            <a:avLst/>
          </a:prstGeom>
          <a:noFill/>
        </p:spPr>
        <p:txBody>
          <a:bodyPr wrap="square" rtlCol="0">
            <a:spAutoFit/>
          </a:bodyPr>
          <a:lstStyle/>
          <a:p>
            <a:r>
              <a:rPr lang="en-GB" dirty="0" smtClean="0">
                <a:solidFill>
                  <a:srgbClr val="000000"/>
                </a:solidFill>
                <a:latin typeface="Times New Roman" panose="02020603050405020304" pitchFamily="18" charset="0"/>
                <a:cs typeface="Times New Roman" panose="02020603050405020304" pitchFamily="18" charset="0"/>
              </a:rPr>
              <a:t>C2A2OL</a:t>
            </a:r>
            <a:endParaRPr lang="en-GB" dirty="0">
              <a:solidFill>
                <a:srgbClr val="000000"/>
              </a:solidFill>
              <a:latin typeface="Times New Roman" panose="02020603050405020304" pitchFamily="18" charset="0"/>
              <a:cs typeface="Times New Roman" panose="02020603050405020304" pitchFamily="18" charset="0"/>
            </a:endParaRPr>
          </a:p>
        </p:txBody>
      </p:sp>
      <p:pic>
        <p:nvPicPr>
          <p:cNvPr id="15" name="Content Placeholder 14"/>
          <p:cNvPicPr>
            <a:picLocks noGrp="1" noChangeAspect="1"/>
          </p:cNvPicPr>
          <p:nvPr>
            <p:ph idx="1"/>
          </p:nvPr>
        </p:nvPicPr>
        <p:blipFill>
          <a:blip r:embed="rId2"/>
          <a:stretch>
            <a:fillRect/>
          </a:stretch>
        </p:blipFill>
        <p:spPr>
          <a:xfrm>
            <a:off x="725468" y="1325563"/>
            <a:ext cx="7689889" cy="4667250"/>
          </a:xfrm>
          <a:prstGeom prst="rect">
            <a:avLst/>
          </a:prstGeom>
        </p:spPr>
      </p:pic>
    </p:spTree>
    <p:extLst>
      <p:ext uri="{BB962C8B-B14F-4D97-AF65-F5344CB8AC3E}">
        <p14:creationId xmlns:p14="http://schemas.microsoft.com/office/powerpoint/2010/main" val="34420860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648072"/>
          </a:xfrm>
        </p:spPr>
        <p:txBody>
          <a:bodyPr>
            <a:noAutofit/>
          </a:bodyPr>
          <a:lstStyle/>
          <a:p>
            <a:r>
              <a:rPr lang="en-GB" sz="3600" dirty="0"/>
              <a:t>Peak voltage to ground. ROXIE no quench back</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65</a:t>
            </a:fld>
            <a:endParaRPr lang="en-GB">
              <a:solidFill>
                <a:srgbClr val="0C377B"/>
              </a:solidFill>
            </a:endParaRPr>
          </a:p>
        </p:txBody>
      </p:sp>
      <p:pic>
        <p:nvPicPr>
          <p:cNvPr id="6" name="Picture 5"/>
          <p:cNvPicPr>
            <a:picLocks noChangeAspect="1"/>
          </p:cNvPicPr>
          <p:nvPr/>
        </p:nvPicPr>
        <p:blipFill>
          <a:blip r:embed="rId3"/>
          <a:stretch>
            <a:fillRect/>
          </a:stretch>
        </p:blipFill>
        <p:spPr>
          <a:xfrm>
            <a:off x="959044" y="2081874"/>
            <a:ext cx="3059233" cy="1225247"/>
          </a:xfrm>
          <a:prstGeom prst="rect">
            <a:avLst/>
          </a:prstGeom>
        </p:spPr>
      </p:pic>
      <p:sp>
        <p:nvSpPr>
          <p:cNvPr id="8" name="Rectangle 7"/>
          <p:cNvSpPr/>
          <p:nvPr/>
        </p:nvSpPr>
        <p:spPr>
          <a:xfrm>
            <a:off x="2903260" y="2297898"/>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TextBox 8"/>
          <p:cNvSpPr txBox="1"/>
          <p:nvPr/>
        </p:nvSpPr>
        <p:spPr>
          <a:xfrm>
            <a:off x="1992725" y="811716"/>
            <a:ext cx="4703916" cy="400110"/>
          </a:xfrm>
          <a:prstGeom prst="rect">
            <a:avLst/>
          </a:prstGeom>
          <a:noFill/>
        </p:spPr>
        <p:txBody>
          <a:bodyPr wrap="none" rtlCol="0">
            <a:spAutoFit/>
          </a:bodyPr>
          <a:lstStyle/>
          <a:p>
            <a:r>
              <a:rPr lang="en-GB" sz="2000" b="1" u="sng" dirty="0" smtClean="0">
                <a:latin typeface="Times New Roman" panose="02020603050405020304" pitchFamily="18" charset="0"/>
                <a:cs typeface="Times New Roman" panose="02020603050405020304" pitchFamily="18" charset="0"/>
              </a:rPr>
              <a:t>No failure: </a:t>
            </a:r>
            <a:r>
              <a:rPr lang="en-GB" sz="2000" dirty="0" smtClean="0">
                <a:latin typeface="Times New Roman" panose="02020603050405020304" pitchFamily="18" charset="0"/>
                <a:cs typeface="Times New Roman" panose="02020603050405020304" pitchFamily="18" charset="0"/>
              </a:rPr>
              <a:t>Peak voltage to ground = 352 V</a:t>
            </a:r>
            <a:endParaRPr lang="en-GB" sz="2000" dirty="0">
              <a:latin typeface="Times New Roman" panose="02020603050405020304" pitchFamily="18" charset="0"/>
              <a:cs typeface="Times New Roman" panose="02020603050405020304" pitchFamily="18" charset="0"/>
            </a:endParaRPr>
          </a:p>
        </p:txBody>
      </p:sp>
      <p:sp>
        <p:nvSpPr>
          <p:cNvPr id="17" name="Rectangle 16"/>
          <p:cNvSpPr/>
          <p:nvPr/>
        </p:nvSpPr>
        <p:spPr>
          <a:xfrm>
            <a:off x="445869" y="1664432"/>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TextBox 9"/>
          <p:cNvSpPr txBox="1"/>
          <p:nvPr/>
        </p:nvSpPr>
        <p:spPr>
          <a:xfrm>
            <a:off x="469698" y="1385375"/>
            <a:ext cx="2287806"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H1C1A1 + </a:t>
            </a:r>
            <a:r>
              <a:rPr lang="en-GB" sz="1600" dirty="0">
                <a:solidFill>
                  <a:srgbClr val="FF0000"/>
                </a:solidFill>
                <a:latin typeface="Times New Roman" panose="02020603050405020304" pitchFamily="18" charset="0"/>
                <a:cs typeface="Times New Roman" panose="02020603050405020304" pitchFamily="18" charset="0"/>
              </a:rPr>
              <a:t>H1C2A1 </a:t>
            </a:r>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1009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3"/>
          <a:stretch>
            <a:fillRect/>
          </a:stretch>
        </p:blipFill>
        <p:spPr>
          <a:xfrm>
            <a:off x="5558800" y="2081874"/>
            <a:ext cx="3059233" cy="1225247"/>
          </a:xfrm>
          <a:prstGeom prst="rect">
            <a:avLst/>
          </a:prstGeom>
        </p:spPr>
      </p:pic>
      <p:sp>
        <p:nvSpPr>
          <p:cNvPr id="23" name="Rectangle 22"/>
          <p:cNvSpPr/>
          <p:nvPr/>
        </p:nvSpPr>
        <p:spPr>
          <a:xfrm>
            <a:off x="6977578" y="2297898"/>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Rectangle 23"/>
          <p:cNvSpPr/>
          <p:nvPr/>
        </p:nvSpPr>
        <p:spPr>
          <a:xfrm>
            <a:off x="5045625" y="1664432"/>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5045625" y="1376400"/>
            <a:ext cx="2287806"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H2C1A1 +</a:t>
            </a:r>
            <a:r>
              <a:rPr lang="en-GB" sz="1600" dirty="0">
                <a:solidFill>
                  <a:srgbClr val="FF0000"/>
                </a:solidFill>
                <a:latin typeface="Times New Roman" panose="02020603050405020304" pitchFamily="18" charset="0"/>
                <a:cs typeface="Times New Roman" panose="02020603050405020304" pitchFamily="18" charset="0"/>
              </a:rPr>
              <a:t> H2C2A1</a:t>
            </a:r>
            <a:r>
              <a:rPr lang="en-GB" sz="1600" dirty="0" smtClean="0">
                <a:solidFill>
                  <a:srgbClr val="FF0000"/>
                </a:solidFill>
                <a:latin typeface="Times New Roman" panose="02020603050405020304" pitchFamily="18" charset="0"/>
                <a:cs typeface="Times New Roman" panose="02020603050405020304" pitchFamily="18" charset="0"/>
              </a:rPr>
              <a:t>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1010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38" name="Rectangle 37"/>
          <p:cNvSpPr/>
          <p:nvPr/>
        </p:nvSpPr>
        <p:spPr>
          <a:xfrm>
            <a:off x="2395266" y="2715336"/>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1" name="Rectangle 40"/>
          <p:cNvSpPr/>
          <p:nvPr/>
        </p:nvSpPr>
        <p:spPr>
          <a:xfrm>
            <a:off x="7493078" y="2715335"/>
            <a:ext cx="51550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44" name="Picture 43"/>
          <p:cNvPicPr>
            <a:picLocks noChangeAspect="1"/>
          </p:cNvPicPr>
          <p:nvPr/>
        </p:nvPicPr>
        <p:blipFill>
          <a:blip r:embed="rId3"/>
          <a:stretch>
            <a:fillRect/>
          </a:stretch>
        </p:blipFill>
        <p:spPr>
          <a:xfrm>
            <a:off x="3312025" y="4351267"/>
            <a:ext cx="3059233" cy="1225247"/>
          </a:xfrm>
          <a:prstGeom prst="rect">
            <a:avLst/>
          </a:prstGeom>
        </p:spPr>
      </p:pic>
      <p:sp>
        <p:nvSpPr>
          <p:cNvPr id="45" name="Rectangle 44"/>
          <p:cNvSpPr/>
          <p:nvPr/>
        </p:nvSpPr>
        <p:spPr>
          <a:xfrm>
            <a:off x="4747631" y="4567291"/>
            <a:ext cx="1024110"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6" name="Rectangle 45"/>
          <p:cNvSpPr/>
          <p:nvPr/>
        </p:nvSpPr>
        <p:spPr>
          <a:xfrm>
            <a:off x="1979712" y="3933825"/>
            <a:ext cx="5375005" cy="1642689"/>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7" name="Rectangle 46"/>
          <p:cNvSpPr/>
          <p:nvPr/>
        </p:nvSpPr>
        <p:spPr>
          <a:xfrm>
            <a:off x="4748247" y="4984729"/>
            <a:ext cx="1022878" cy="422005"/>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TextBox 48"/>
          <p:cNvSpPr txBox="1"/>
          <p:nvPr/>
        </p:nvSpPr>
        <p:spPr>
          <a:xfrm>
            <a:off x="2798234" y="3675755"/>
            <a:ext cx="4201791"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H1C1A1 + H1C2A1 + </a:t>
            </a:r>
            <a:r>
              <a:rPr lang="en-GB" sz="1600" dirty="0">
                <a:solidFill>
                  <a:srgbClr val="FF0000"/>
                </a:solidFill>
                <a:latin typeface="Times New Roman" panose="02020603050405020304" pitchFamily="18" charset="0"/>
                <a:cs typeface="Times New Roman" panose="02020603050405020304" pitchFamily="18" charset="0"/>
              </a:rPr>
              <a:t>H2C1A1 + H2C2A1</a:t>
            </a:r>
            <a:r>
              <a:rPr lang="en-GB" sz="1600" dirty="0" smtClean="0">
                <a:solidFill>
                  <a:srgbClr val="FF0000"/>
                </a:solidFill>
                <a:latin typeface="Times New Roman" panose="02020603050405020304" pitchFamily="18" charset="0"/>
                <a:cs typeface="Times New Roman" panose="02020603050405020304" pitchFamily="18" charset="0"/>
              </a:rPr>
              <a:t>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2876 V</a:t>
            </a:r>
            <a:endParaRPr lang="en-GB" sz="1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4036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Heater failure case analysis. </a:t>
            </a:r>
            <a:br>
              <a:rPr lang="en-GB" dirty="0" smtClean="0"/>
            </a:br>
            <a:r>
              <a:rPr lang="en-GB" dirty="0" smtClean="0"/>
              <a:t>Wiring option 2</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7094919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648072"/>
          </a:xfrm>
        </p:spPr>
        <p:txBody>
          <a:bodyPr>
            <a:noAutofit/>
          </a:bodyPr>
          <a:lstStyle/>
          <a:p>
            <a:r>
              <a:rPr lang="en-GB" sz="3600" dirty="0"/>
              <a:t>Peak voltage to ground. ROXIE no quench back</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67</a:t>
            </a:fld>
            <a:endParaRPr lang="en-GB">
              <a:solidFill>
                <a:srgbClr val="0C377B"/>
              </a:solidFill>
            </a:endParaRPr>
          </a:p>
        </p:txBody>
      </p:sp>
      <p:pic>
        <p:nvPicPr>
          <p:cNvPr id="6" name="Picture 5"/>
          <p:cNvPicPr>
            <a:picLocks noChangeAspect="1"/>
          </p:cNvPicPr>
          <p:nvPr/>
        </p:nvPicPr>
        <p:blipFill>
          <a:blip r:embed="rId2"/>
          <a:stretch>
            <a:fillRect/>
          </a:stretch>
        </p:blipFill>
        <p:spPr>
          <a:xfrm>
            <a:off x="980330" y="1508046"/>
            <a:ext cx="3059233" cy="1225247"/>
          </a:xfrm>
          <a:prstGeom prst="rect">
            <a:avLst/>
          </a:prstGeom>
        </p:spPr>
      </p:pic>
      <p:sp>
        <p:nvSpPr>
          <p:cNvPr id="8" name="Rectangle 7"/>
          <p:cNvSpPr/>
          <p:nvPr/>
        </p:nvSpPr>
        <p:spPr>
          <a:xfrm>
            <a:off x="3113178" y="173340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TextBox 8"/>
          <p:cNvSpPr txBox="1"/>
          <p:nvPr/>
        </p:nvSpPr>
        <p:spPr>
          <a:xfrm>
            <a:off x="1979712" y="651008"/>
            <a:ext cx="4703916" cy="400110"/>
          </a:xfrm>
          <a:prstGeom prst="rect">
            <a:avLst/>
          </a:prstGeom>
          <a:noFill/>
        </p:spPr>
        <p:txBody>
          <a:bodyPr wrap="none" rtlCol="0">
            <a:spAutoFit/>
          </a:bodyPr>
          <a:lstStyle/>
          <a:p>
            <a:r>
              <a:rPr lang="en-GB" sz="2000" b="1" u="sng" dirty="0" smtClean="0">
                <a:latin typeface="Times New Roman" panose="02020603050405020304" pitchFamily="18" charset="0"/>
                <a:cs typeface="Times New Roman" panose="02020603050405020304" pitchFamily="18" charset="0"/>
              </a:rPr>
              <a:t>No failure: </a:t>
            </a:r>
            <a:r>
              <a:rPr lang="en-GB" sz="2000" dirty="0" smtClean="0">
                <a:latin typeface="Times New Roman" panose="02020603050405020304" pitchFamily="18" charset="0"/>
                <a:cs typeface="Times New Roman" panose="02020603050405020304" pitchFamily="18" charset="0"/>
              </a:rPr>
              <a:t>Peak voltage to ground = 352 V</a:t>
            </a:r>
            <a:endParaRPr lang="en-GB" sz="2000" dirty="0">
              <a:latin typeface="Times New Roman" panose="02020603050405020304" pitchFamily="18" charset="0"/>
              <a:cs typeface="Times New Roman" panose="02020603050405020304" pitchFamily="18" charset="0"/>
            </a:endParaRPr>
          </a:p>
        </p:txBody>
      </p:sp>
      <p:sp>
        <p:nvSpPr>
          <p:cNvPr id="17" name="Rectangle 16"/>
          <p:cNvSpPr/>
          <p:nvPr/>
        </p:nvSpPr>
        <p:spPr>
          <a:xfrm>
            <a:off x="467155"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TextBox 9"/>
          <p:cNvSpPr txBox="1"/>
          <p:nvPr/>
        </p:nvSpPr>
        <p:spPr>
          <a:xfrm>
            <a:off x="438294" y="802572"/>
            <a:ext cx="1280992"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511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2"/>
          <a:stretch>
            <a:fillRect/>
          </a:stretch>
        </p:blipFill>
        <p:spPr>
          <a:xfrm>
            <a:off x="5580086" y="1508046"/>
            <a:ext cx="3059233" cy="1225247"/>
          </a:xfrm>
          <a:prstGeom prst="rect">
            <a:avLst/>
          </a:prstGeom>
        </p:spPr>
      </p:pic>
      <p:sp>
        <p:nvSpPr>
          <p:cNvPr id="24" name="Rectangle 23"/>
          <p:cNvSpPr/>
          <p:nvPr/>
        </p:nvSpPr>
        <p:spPr>
          <a:xfrm>
            <a:off x="5066911"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5066911" y="802572"/>
            <a:ext cx="1280992"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511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44" name="Picture 43"/>
          <p:cNvPicPr>
            <a:picLocks noChangeAspect="1"/>
          </p:cNvPicPr>
          <p:nvPr/>
        </p:nvPicPr>
        <p:blipFill>
          <a:blip r:embed="rId2"/>
          <a:stretch>
            <a:fillRect/>
          </a:stretch>
        </p:blipFill>
        <p:spPr>
          <a:xfrm>
            <a:off x="980330" y="3262787"/>
            <a:ext cx="3059233" cy="1225247"/>
          </a:xfrm>
          <a:prstGeom prst="rect">
            <a:avLst/>
          </a:prstGeom>
        </p:spPr>
      </p:pic>
      <p:sp>
        <p:nvSpPr>
          <p:cNvPr id="46" name="Rectangle 45"/>
          <p:cNvSpPr/>
          <p:nvPr/>
        </p:nvSpPr>
        <p:spPr>
          <a:xfrm>
            <a:off x="467155" y="2845345"/>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TextBox 48"/>
          <p:cNvSpPr txBox="1"/>
          <p:nvPr/>
        </p:nvSpPr>
        <p:spPr>
          <a:xfrm>
            <a:off x="438294" y="2550741"/>
            <a:ext cx="1288623"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518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3221190" y="208785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6" name="Rectangle 25"/>
          <p:cNvSpPr/>
          <p:nvPr/>
        </p:nvSpPr>
        <p:spPr>
          <a:xfrm>
            <a:off x="7822964" y="192616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7" name="Rectangle 26"/>
          <p:cNvSpPr/>
          <p:nvPr/>
        </p:nvSpPr>
        <p:spPr>
          <a:xfrm>
            <a:off x="7714952" y="2294850"/>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8" name="Rectangle 27"/>
          <p:cNvSpPr/>
          <p:nvPr/>
        </p:nvSpPr>
        <p:spPr>
          <a:xfrm>
            <a:off x="2538206" y="349367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9" name="Rectangle 28"/>
          <p:cNvSpPr/>
          <p:nvPr/>
        </p:nvSpPr>
        <p:spPr>
          <a:xfrm>
            <a:off x="2430194" y="3878519"/>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0" name="Picture 29"/>
          <p:cNvPicPr>
            <a:picLocks noChangeAspect="1"/>
          </p:cNvPicPr>
          <p:nvPr/>
        </p:nvPicPr>
        <p:blipFill>
          <a:blip r:embed="rId2"/>
          <a:stretch>
            <a:fillRect/>
          </a:stretch>
        </p:blipFill>
        <p:spPr>
          <a:xfrm>
            <a:off x="5580086" y="3260285"/>
            <a:ext cx="3059233" cy="1225247"/>
          </a:xfrm>
          <a:prstGeom prst="rect">
            <a:avLst/>
          </a:prstGeom>
        </p:spPr>
      </p:pic>
      <p:sp>
        <p:nvSpPr>
          <p:cNvPr id="31" name="Rectangle 30"/>
          <p:cNvSpPr/>
          <p:nvPr/>
        </p:nvSpPr>
        <p:spPr>
          <a:xfrm>
            <a:off x="5066911" y="2842843"/>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2" name="TextBox 31"/>
          <p:cNvSpPr txBox="1"/>
          <p:nvPr/>
        </p:nvSpPr>
        <p:spPr>
          <a:xfrm>
            <a:off x="5038050" y="2548239"/>
            <a:ext cx="1288623"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517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33" name="Rectangle 32"/>
          <p:cNvSpPr/>
          <p:nvPr/>
        </p:nvSpPr>
        <p:spPr>
          <a:xfrm>
            <a:off x="7035369" y="368014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4" name="Rectangle 33"/>
          <p:cNvSpPr/>
          <p:nvPr/>
        </p:nvSpPr>
        <p:spPr>
          <a:xfrm>
            <a:off x="7143381" y="402832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5" name="Picture 34"/>
          <p:cNvPicPr>
            <a:picLocks noChangeAspect="1"/>
          </p:cNvPicPr>
          <p:nvPr/>
        </p:nvPicPr>
        <p:blipFill>
          <a:blip r:embed="rId2"/>
          <a:stretch>
            <a:fillRect/>
          </a:stretch>
        </p:blipFill>
        <p:spPr>
          <a:xfrm>
            <a:off x="997384" y="5055901"/>
            <a:ext cx="3059233" cy="1225247"/>
          </a:xfrm>
          <a:prstGeom prst="rect">
            <a:avLst/>
          </a:prstGeom>
        </p:spPr>
      </p:pic>
      <p:sp>
        <p:nvSpPr>
          <p:cNvPr id="36" name="Rectangle 35"/>
          <p:cNvSpPr/>
          <p:nvPr/>
        </p:nvSpPr>
        <p:spPr>
          <a:xfrm>
            <a:off x="484209" y="4638459"/>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7" name="Rectangle 36"/>
          <p:cNvSpPr/>
          <p:nvPr/>
        </p:nvSpPr>
        <p:spPr>
          <a:xfrm>
            <a:off x="2555260" y="5286785"/>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9" name="Rectangle 38"/>
          <p:cNvSpPr/>
          <p:nvPr/>
        </p:nvSpPr>
        <p:spPr>
          <a:xfrm>
            <a:off x="2447248" y="567163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40" name="Picture 39"/>
          <p:cNvPicPr>
            <a:picLocks noChangeAspect="1"/>
          </p:cNvPicPr>
          <p:nvPr/>
        </p:nvPicPr>
        <p:blipFill>
          <a:blip r:embed="rId2"/>
          <a:stretch>
            <a:fillRect/>
          </a:stretch>
        </p:blipFill>
        <p:spPr>
          <a:xfrm>
            <a:off x="5597140" y="5053399"/>
            <a:ext cx="3059233" cy="1225247"/>
          </a:xfrm>
          <a:prstGeom prst="rect">
            <a:avLst/>
          </a:prstGeom>
        </p:spPr>
      </p:pic>
      <p:sp>
        <p:nvSpPr>
          <p:cNvPr id="42" name="Rectangle 41"/>
          <p:cNvSpPr/>
          <p:nvPr/>
        </p:nvSpPr>
        <p:spPr>
          <a:xfrm>
            <a:off x="5083965" y="4635957"/>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0" name="TextBox 49"/>
          <p:cNvSpPr txBox="1"/>
          <p:nvPr/>
        </p:nvSpPr>
        <p:spPr>
          <a:xfrm>
            <a:off x="467155" y="4363939"/>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1080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51" name="TextBox 50"/>
          <p:cNvSpPr txBox="1"/>
          <p:nvPr/>
        </p:nvSpPr>
        <p:spPr>
          <a:xfrm>
            <a:off x="5066911" y="4361437"/>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1062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52" name="Rectangle 51"/>
          <p:cNvSpPr/>
          <p:nvPr/>
        </p:nvSpPr>
        <p:spPr>
          <a:xfrm>
            <a:off x="2447248" y="548180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3" name="Rectangle 52"/>
          <p:cNvSpPr/>
          <p:nvPr/>
        </p:nvSpPr>
        <p:spPr>
          <a:xfrm>
            <a:off x="2555260" y="586452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4" name="Rectangle 53"/>
          <p:cNvSpPr/>
          <p:nvPr/>
        </p:nvSpPr>
        <p:spPr>
          <a:xfrm>
            <a:off x="7725072" y="528904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5" name="Rectangle 54"/>
          <p:cNvSpPr/>
          <p:nvPr/>
        </p:nvSpPr>
        <p:spPr>
          <a:xfrm>
            <a:off x="7833084" y="566602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6" name="Rectangle 55"/>
          <p:cNvSpPr/>
          <p:nvPr/>
        </p:nvSpPr>
        <p:spPr>
          <a:xfrm>
            <a:off x="7837847" y="5474204"/>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7" name="Rectangle 56"/>
          <p:cNvSpPr/>
          <p:nvPr/>
        </p:nvSpPr>
        <p:spPr>
          <a:xfrm>
            <a:off x="7725072" y="585325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29718232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648072"/>
          </a:xfrm>
        </p:spPr>
        <p:txBody>
          <a:bodyPr>
            <a:noAutofit/>
          </a:bodyPr>
          <a:lstStyle/>
          <a:p>
            <a:r>
              <a:rPr lang="en-GB" sz="3600" dirty="0" smtClean="0"/>
              <a:t>Peak voltage to ground – Heater failure scenarios</a:t>
            </a:r>
            <a:endParaRPr lang="en-GB" sz="36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68</a:t>
            </a:fld>
            <a:endParaRPr lang="en-GB">
              <a:solidFill>
                <a:srgbClr val="0C377B"/>
              </a:solidFill>
            </a:endParaRPr>
          </a:p>
        </p:txBody>
      </p:sp>
      <p:pic>
        <p:nvPicPr>
          <p:cNvPr id="6" name="Picture 5"/>
          <p:cNvPicPr>
            <a:picLocks noChangeAspect="1"/>
          </p:cNvPicPr>
          <p:nvPr/>
        </p:nvPicPr>
        <p:blipFill>
          <a:blip r:embed="rId2"/>
          <a:stretch>
            <a:fillRect/>
          </a:stretch>
        </p:blipFill>
        <p:spPr>
          <a:xfrm>
            <a:off x="980330" y="1508046"/>
            <a:ext cx="3059233" cy="1225247"/>
          </a:xfrm>
          <a:prstGeom prst="rect">
            <a:avLst/>
          </a:prstGeom>
        </p:spPr>
      </p:pic>
      <p:sp>
        <p:nvSpPr>
          <p:cNvPr id="9" name="TextBox 8"/>
          <p:cNvSpPr txBox="1"/>
          <p:nvPr/>
        </p:nvSpPr>
        <p:spPr>
          <a:xfrm>
            <a:off x="1979712" y="651008"/>
            <a:ext cx="4703916" cy="400110"/>
          </a:xfrm>
          <a:prstGeom prst="rect">
            <a:avLst/>
          </a:prstGeom>
          <a:noFill/>
        </p:spPr>
        <p:txBody>
          <a:bodyPr wrap="none" rtlCol="0">
            <a:spAutoFit/>
          </a:bodyPr>
          <a:lstStyle/>
          <a:p>
            <a:r>
              <a:rPr lang="en-GB" sz="2000" b="1" u="sng" dirty="0" smtClean="0">
                <a:latin typeface="Times New Roman" panose="02020603050405020304" pitchFamily="18" charset="0"/>
                <a:cs typeface="Times New Roman" panose="02020603050405020304" pitchFamily="18" charset="0"/>
              </a:rPr>
              <a:t>No failure: </a:t>
            </a:r>
            <a:r>
              <a:rPr lang="en-GB" sz="2000" dirty="0" smtClean="0">
                <a:latin typeface="Times New Roman" panose="02020603050405020304" pitchFamily="18" charset="0"/>
                <a:cs typeface="Times New Roman" panose="02020603050405020304" pitchFamily="18" charset="0"/>
              </a:rPr>
              <a:t>Peak voltage to ground = 352 V</a:t>
            </a:r>
            <a:endParaRPr lang="en-GB" sz="2000" dirty="0">
              <a:latin typeface="Times New Roman" panose="02020603050405020304" pitchFamily="18" charset="0"/>
              <a:cs typeface="Times New Roman" panose="02020603050405020304" pitchFamily="18" charset="0"/>
            </a:endParaRPr>
          </a:p>
        </p:txBody>
      </p:sp>
      <p:sp>
        <p:nvSpPr>
          <p:cNvPr id="17" name="Rectangle 16"/>
          <p:cNvSpPr/>
          <p:nvPr/>
        </p:nvSpPr>
        <p:spPr>
          <a:xfrm>
            <a:off x="467155"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TextBox 9"/>
          <p:cNvSpPr txBox="1"/>
          <p:nvPr/>
        </p:nvSpPr>
        <p:spPr>
          <a:xfrm>
            <a:off x="438294" y="802572"/>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1753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2"/>
          <a:stretch>
            <a:fillRect/>
          </a:stretch>
        </p:blipFill>
        <p:spPr>
          <a:xfrm>
            <a:off x="5580086" y="1508046"/>
            <a:ext cx="3059233" cy="1225247"/>
          </a:xfrm>
          <a:prstGeom prst="rect">
            <a:avLst/>
          </a:prstGeom>
        </p:spPr>
      </p:pic>
      <p:sp>
        <p:nvSpPr>
          <p:cNvPr id="24" name="Rectangle 23"/>
          <p:cNvSpPr/>
          <p:nvPr/>
        </p:nvSpPr>
        <p:spPr>
          <a:xfrm>
            <a:off x="5066911"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5066911" y="802572"/>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1753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44" name="Picture 43"/>
          <p:cNvPicPr>
            <a:picLocks noChangeAspect="1"/>
          </p:cNvPicPr>
          <p:nvPr/>
        </p:nvPicPr>
        <p:blipFill>
          <a:blip r:embed="rId2"/>
          <a:stretch>
            <a:fillRect/>
          </a:stretch>
        </p:blipFill>
        <p:spPr>
          <a:xfrm>
            <a:off x="980330" y="3262787"/>
            <a:ext cx="3059233" cy="1225247"/>
          </a:xfrm>
          <a:prstGeom prst="rect">
            <a:avLst/>
          </a:prstGeom>
        </p:spPr>
      </p:pic>
      <p:sp>
        <p:nvSpPr>
          <p:cNvPr id="46" name="Rectangle 45"/>
          <p:cNvSpPr/>
          <p:nvPr/>
        </p:nvSpPr>
        <p:spPr>
          <a:xfrm>
            <a:off x="467155" y="2845345"/>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TextBox 48"/>
          <p:cNvSpPr txBox="1"/>
          <p:nvPr/>
        </p:nvSpPr>
        <p:spPr>
          <a:xfrm>
            <a:off x="438294" y="2550741"/>
            <a:ext cx="1288623"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807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26" name="Rectangle 25"/>
          <p:cNvSpPr/>
          <p:nvPr/>
        </p:nvSpPr>
        <p:spPr>
          <a:xfrm>
            <a:off x="7056785" y="193169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7" name="Rectangle 26"/>
          <p:cNvSpPr/>
          <p:nvPr/>
        </p:nvSpPr>
        <p:spPr>
          <a:xfrm>
            <a:off x="7143381" y="2311010"/>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8" name="Rectangle 27"/>
          <p:cNvSpPr/>
          <p:nvPr/>
        </p:nvSpPr>
        <p:spPr>
          <a:xfrm>
            <a:off x="1130702" y="3475580"/>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9" name="Rectangle 28"/>
          <p:cNvSpPr/>
          <p:nvPr/>
        </p:nvSpPr>
        <p:spPr>
          <a:xfrm>
            <a:off x="1022690" y="385577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0" name="Picture 29"/>
          <p:cNvPicPr>
            <a:picLocks noChangeAspect="1"/>
          </p:cNvPicPr>
          <p:nvPr/>
        </p:nvPicPr>
        <p:blipFill>
          <a:blip r:embed="rId2"/>
          <a:stretch>
            <a:fillRect/>
          </a:stretch>
        </p:blipFill>
        <p:spPr>
          <a:xfrm>
            <a:off x="5580086" y="3260285"/>
            <a:ext cx="3059233" cy="1225247"/>
          </a:xfrm>
          <a:prstGeom prst="rect">
            <a:avLst/>
          </a:prstGeom>
        </p:spPr>
      </p:pic>
      <p:sp>
        <p:nvSpPr>
          <p:cNvPr id="31" name="Rectangle 30"/>
          <p:cNvSpPr/>
          <p:nvPr/>
        </p:nvSpPr>
        <p:spPr>
          <a:xfrm>
            <a:off x="5066911" y="2842843"/>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2" name="TextBox 31"/>
          <p:cNvSpPr txBox="1"/>
          <p:nvPr/>
        </p:nvSpPr>
        <p:spPr>
          <a:xfrm>
            <a:off x="5038050" y="2548239"/>
            <a:ext cx="1288623"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631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33" name="Rectangle 32"/>
          <p:cNvSpPr/>
          <p:nvPr/>
        </p:nvSpPr>
        <p:spPr>
          <a:xfrm>
            <a:off x="5626659" y="3679384"/>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4" name="Rectangle 33"/>
          <p:cNvSpPr/>
          <p:nvPr/>
        </p:nvSpPr>
        <p:spPr>
          <a:xfrm>
            <a:off x="5734671" y="404300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5" name="Picture 34"/>
          <p:cNvPicPr>
            <a:picLocks noChangeAspect="1"/>
          </p:cNvPicPr>
          <p:nvPr/>
        </p:nvPicPr>
        <p:blipFill>
          <a:blip r:embed="rId2"/>
          <a:stretch>
            <a:fillRect/>
          </a:stretch>
        </p:blipFill>
        <p:spPr>
          <a:xfrm>
            <a:off x="997384" y="5055901"/>
            <a:ext cx="3059233" cy="1225247"/>
          </a:xfrm>
          <a:prstGeom prst="rect">
            <a:avLst/>
          </a:prstGeom>
        </p:spPr>
      </p:pic>
      <p:sp>
        <p:nvSpPr>
          <p:cNvPr id="36" name="Rectangle 35"/>
          <p:cNvSpPr/>
          <p:nvPr/>
        </p:nvSpPr>
        <p:spPr>
          <a:xfrm>
            <a:off x="484209" y="4638459"/>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40" name="Picture 39"/>
          <p:cNvPicPr>
            <a:picLocks noChangeAspect="1"/>
          </p:cNvPicPr>
          <p:nvPr/>
        </p:nvPicPr>
        <p:blipFill>
          <a:blip r:embed="rId2"/>
          <a:stretch>
            <a:fillRect/>
          </a:stretch>
        </p:blipFill>
        <p:spPr>
          <a:xfrm>
            <a:off x="5597140" y="5053399"/>
            <a:ext cx="3059233" cy="1225247"/>
          </a:xfrm>
          <a:prstGeom prst="rect">
            <a:avLst/>
          </a:prstGeom>
        </p:spPr>
      </p:pic>
      <p:sp>
        <p:nvSpPr>
          <p:cNvPr id="42" name="Rectangle 41"/>
          <p:cNvSpPr/>
          <p:nvPr/>
        </p:nvSpPr>
        <p:spPr>
          <a:xfrm>
            <a:off x="5083965" y="4635957"/>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0" name="TextBox 49"/>
          <p:cNvSpPr txBox="1"/>
          <p:nvPr/>
        </p:nvSpPr>
        <p:spPr>
          <a:xfrm>
            <a:off x="467155" y="4363939"/>
            <a:ext cx="1288623"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798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51" name="TextBox 50"/>
          <p:cNvSpPr txBox="1"/>
          <p:nvPr/>
        </p:nvSpPr>
        <p:spPr>
          <a:xfrm>
            <a:off x="5066911" y="4361437"/>
            <a:ext cx="124104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630V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54" name="Rectangle 53"/>
          <p:cNvSpPr/>
          <p:nvPr/>
        </p:nvSpPr>
        <p:spPr>
          <a:xfrm>
            <a:off x="7725072" y="528904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5" name="Rectangle 54"/>
          <p:cNvSpPr/>
          <p:nvPr/>
        </p:nvSpPr>
        <p:spPr>
          <a:xfrm>
            <a:off x="7833084" y="566602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6" name="Rectangle 55"/>
          <p:cNvSpPr/>
          <p:nvPr/>
        </p:nvSpPr>
        <p:spPr>
          <a:xfrm>
            <a:off x="7837847" y="5474204"/>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7" name="Rectangle 56"/>
          <p:cNvSpPr/>
          <p:nvPr/>
        </p:nvSpPr>
        <p:spPr>
          <a:xfrm>
            <a:off x="7725072" y="585325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3" name="Rectangle 42"/>
          <p:cNvSpPr/>
          <p:nvPr/>
        </p:nvSpPr>
        <p:spPr>
          <a:xfrm>
            <a:off x="3095836" y="172314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5" name="Rectangle 44"/>
          <p:cNvSpPr/>
          <p:nvPr/>
        </p:nvSpPr>
        <p:spPr>
          <a:xfrm>
            <a:off x="3203848" y="210012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7" name="Rectangle 46"/>
          <p:cNvSpPr/>
          <p:nvPr/>
        </p:nvSpPr>
        <p:spPr>
          <a:xfrm>
            <a:off x="3208611" y="1908304"/>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8" name="Rectangle 47"/>
          <p:cNvSpPr/>
          <p:nvPr/>
        </p:nvSpPr>
        <p:spPr>
          <a:xfrm>
            <a:off x="3095836" y="228735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8" name="Rectangle 57"/>
          <p:cNvSpPr/>
          <p:nvPr/>
        </p:nvSpPr>
        <p:spPr>
          <a:xfrm>
            <a:off x="2555260" y="173340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9" name="Rectangle 58"/>
          <p:cNvSpPr/>
          <p:nvPr/>
        </p:nvSpPr>
        <p:spPr>
          <a:xfrm>
            <a:off x="2447248" y="2118249"/>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0" name="Rectangle 59"/>
          <p:cNvSpPr/>
          <p:nvPr/>
        </p:nvSpPr>
        <p:spPr>
          <a:xfrm>
            <a:off x="7720309" y="173074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1" name="Rectangle 60"/>
          <p:cNvSpPr/>
          <p:nvPr/>
        </p:nvSpPr>
        <p:spPr>
          <a:xfrm>
            <a:off x="7828321" y="210772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2" name="Rectangle 61"/>
          <p:cNvSpPr/>
          <p:nvPr/>
        </p:nvSpPr>
        <p:spPr>
          <a:xfrm>
            <a:off x="7833084" y="191590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3" name="Rectangle 62"/>
          <p:cNvSpPr/>
          <p:nvPr/>
        </p:nvSpPr>
        <p:spPr>
          <a:xfrm>
            <a:off x="7720309" y="229495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4" name="Rectangle 63"/>
          <p:cNvSpPr/>
          <p:nvPr/>
        </p:nvSpPr>
        <p:spPr>
          <a:xfrm>
            <a:off x="3085089" y="347879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5" name="Rectangle 64"/>
          <p:cNvSpPr/>
          <p:nvPr/>
        </p:nvSpPr>
        <p:spPr>
          <a:xfrm>
            <a:off x="3193101" y="385577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6" name="Rectangle 65"/>
          <p:cNvSpPr/>
          <p:nvPr/>
        </p:nvSpPr>
        <p:spPr>
          <a:xfrm>
            <a:off x="3197864" y="3663955"/>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7" name="Rectangle 66"/>
          <p:cNvSpPr/>
          <p:nvPr/>
        </p:nvSpPr>
        <p:spPr>
          <a:xfrm>
            <a:off x="3085089" y="404300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8" name="Rectangle 67"/>
          <p:cNvSpPr/>
          <p:nvPr/>
        </p:nvSpPr>
        <p:spPr>
          <a:xfrm>
            <a:off x="7713872" y="349422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9" name="Rectangle 68"/>
          <p:cNvSpPr/>
          <p:nvPr/>
        </p:nvSpPr>
        <p:spPr>
          <a:xfrm>
            <a:off x="7821884" y="387120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0" name="Rectangle 69"/>
          <p:cNvSpPr/>
          <p:nvPr/>
        </p:nvSpPr>
        <p:spPr>
          <a:xfrm>
            <a:off x="7826647" y="3679384"/>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1" name="Rectangle 70"/>
          <p:cNvSpPr/>
          <p:nvPr/>
        </p:nvSpPr>
        <p:spPr>
          <a:xfrm>
            <a:off x="7713872" y="405843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2" name="Rectangle 71"/>
          <p:cNvSpPr/>
          <p:nvPr/>
        </p:nvSpPr>
        <p:spPr>
          <a:xfrm>
            <a:off x="3109901" y="528375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3" name="Rectangle 72"/>
          <p:cNvSpPr/>
          <p:nvPr/>
        </p:nvSpPr>
        <p:spPr>
          <a:xfrm>
            <a:off x="3217913" y="566073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4" name="Rectangle 73"/>
          <p:cNvSpPr/>
          <p:nvPr/>
        </p:nvSpPr>
        <p:spPr>
          <a:xfrm>
            <a:off x="3222676" y="5468919"/>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5" name="Rectangle 74"/>
          <p:cNvSpPr/>
          <p:nvPr/>
        </p:nvSpPr>
        <p:spPr>
          <a:xfrm>
            <a:off x="3109901" y="584796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6" name="Rectangle 75"/>
          <p:cNvSpPr/>
          <p:nvPr/>
        </p:nvSpPr>
        <p:spPr>
          <a:xfrm>
            <a:off x="1724844" y="528375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7" name="Rectangle 76"/>
          <p:cNvSpPr/>
          <p:nvPr/>
        </p:nvSpPr>
        <p:spPr>
          <a:xfrm>
            <a:off x="1832856" y="566073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0" name="Rectangle 79"/>
          <p:cNvSpPr/>
          <p:nvPr/>
        </p:nvSpPr>
        <p:spPr>
          <a:xfrm>
            <a:off x="6416765" y="5484348"/>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1" name="Rectangle 80"/>
          <p:cNvSpPr/>
          <p:nvPr/>
        </p:nvSpPr>
        <p:spPr>
          <a:xfrm>
            <a:off x="6292561" y="584796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20390872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648072"/>
          </a:xfrm>
        </p:spPr>
        <p:txBody>
          <a:bodyPr>
            <a:noAutofit/>
          </a:bodyPr>
          <a:lstStyle/>
          <a:p>
            <a:r>
              <a:rPr lang="en-GB" sz="3600" dirty="0"/>
              <a:t>Peak voltage to ground. ROXIE no quench back</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69</a:t>
            </a:fld>
            <a:endParaRPr lang="en-GB">
              <a:solidFill>
                <a:srgbClr val="0C377B"/>
              </a:solidFill>
            </a:endParaRPr>
          </a:p>
        </p:txBody>
      </p:sp>
      <p:pic>
        <p:nvPicPr>
          <p:cNvPr id="6" name="Picture 5"/>
          <p:cNvPicPr>
            <a:picLocks noChangeAspect="1"/>
          </p:cNvPicPr>
          <p:nvPr/>
        </p:nvPicPr>
        <p:blipFill>
          <a:blip r:embed="rId2"/>
          <a:stretch>
            <a:fillRect/>
          </a:stretch>
        </p:blipFill>
        <p:spPr>
          <a:xfrm>
            <a:off x="980330" y="1508046"/>
            <a:ext cx="3059233" cy="1225247"/>
          </a:xfrm>
          <a:prstGeom prst="rect">
            <a:avLst/>
          </a:prstGeom>
        </p:spPr>
      </p:pic>
      <p:sp>
        <p:nvSpPr>
          <p:cNvPr id="8" name="Rectangle 7"/>
          <p:cNvSpPr/>
          <p:nvPr/>
        </p:nvSpPr>
        <p:spPr>
          <a:xfrm>
            <a:off x="3113178" y="173340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TextBox 8"/>
          <p:cNvSpPr txBox="1"/>
          <p:nvPr/>
        </p:nvSpPr>
        <p:spPr>
          <a:xfrm>
            <a:off x="1979712" y="651008"/>
            <a:ext cx="4703916" cy="400110"/>
          </a:xfrm>
          <a:prstGeom prst="rect">
            <a:avLst/>
          </a:prstGeom>
          <a:noFill/>
        </p:spPr>
        <p:txBody>
          <a:bodyPr wrap="none" rtlCol="0">
            <a:spAutoFit/>
          </a:bodyPr>
          <a:lstStyle/>
          <a:p>
            <a:r>
              <a:rPr lang="en-GB" sz="2000" b="1" u="sng" dirty="0" smtClean="0">
                <a:latin typeface="Times New Roman" panose="02020603050405020304" pitchFamily="18" charset="0"/>
                <a:cs typeface="Times New Roman" panose="02020603050405020304" pitchFamily="18" charset="0"/>
              </a:rPr>
              <a:t>No failure: </a:t>
            </a:r>
            <a:r>
              <a:rPr lang="en-GB" sz="2000" dirty="0" smtClean="0">
                <a:latin typeface="Times New Roman" panose="02020603050405020304" pitchFamily="18" charset="0"/>
                <a:cs typeface="Times New Roman" panose="02020603050405020304" pitchFamily="18" charset="0"/>
              </a:rPr>
              <a:t>Peak voltage to ground = 352 V</a:t>
            </a:r>
            <a:endParaRPr lang="en-GB" sz="2000" dirty="0">
              <a:latin typeface="Times New Roman" panose="02020603050405020304" pitchFamily="18" charset="0"/>
              <a:cs typeface="Times New Roman" panose="02020603050405020304" pitchFamily="18" charset="0"/>
            </a:endParaRPr>
          </a:p>
        </p:txBody>
      </p:sp>
      <p:sp>
        <p:nvSpPr>
          <p:cNvPr id="17" name="Rectangle 16"/>
          <p:cNvSpPr/>
          <p:nvPr/>
        </p:nvSpPr>
        <p:spPr>
          <a:xfrm>
            <a:off x="467155"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TextBox 9"/>
          <p:cNvSpPr txBox="1"/>
          <p:nvPr/>
        </p:nvSpPr>
        <p:spPr>
          <a:xfrm>
            <a:off x="438294" y="802572"/>
            <a:ext cx="1442511"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 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1010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2"/>
          <a:stretch>
            <a:fillRect/>
          </a:stretch>
        </p:blipFill>
        <p:spPr>
          <a:xfrm>
            <a:off x="5580086" y="1508046"/>
            <a:ext cx="3059233" cy="1225247"/>
          </a:xfrm>
          <a:prstGeom prst="rect">
            <a:avLst/>
          </a:prstGeom>
        </p:spPr>
      </p:pic>
      <p:sp>
        <p:nvSpPr>
          <p:cNvPr id="24" name="Rectangle 23"/>
          <p:cNvSpPr/>
          <p:nvPr/>
        </p:nvSpPr>
        <p:spPr>
          <a:xfrm>
            <a:off x="5066911" y="1090604"/>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5066911" y="802572"/>
            <a:ext cx="1383584"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1011 V</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44" name="Picture 43"/>
          <p:cNvPicPr>
            <a:picLocks noChangeAspect="1"/>
          </p:cNvPicPr>
          <p:nvPr/>
        </p:nvPicPr>
        <p:blipFill>
          <a:blip r:embed="rId2"/>
          <a:stretch>
            <a:fillRect/>
          </a:stretch>
        </p:blipFill>
        <p:spPr>
          <a:xfrm>
            <a:off x="980330" y="3262787"/>
            <a:ext cx="3059233" cy="1225247"/>
          </a:xfrm>
          <a:prstGeom prst="rect">
            <a:avLst/>
          </a:prstGeom>
        </p:spPr>
      </p:pic>
      <p:sp>
        <p:nvSpPr>
          <p:cNvPr id="46" name="Rectangle 45"/>
          <p:cNvSpPr/>
          <p:nvPr/>
        </p:nvSpPr>
        <p:spPr>
          <a:xfrm>
            <a:off x="467155" y="2845345"/>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TextBox 48"/>
          <p:cNvSpPr txBox="1"/>
          <p:nvPr/>
        </p:nvSpPr>
        <p:spPr>
          <a:xfrm>
            <a:off x="438294" y="2550741"/>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1018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3221190" y="208785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6" name="Rectangle 25"/>
          <p:cNvSpPr/>
          <p:nvPr/>
        </p:nvSpPr>
        <p:spPr>
          <a:xfrm>
            <a:off x="7822964" y="192616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7" name="Rectangle 26"/>
          <p:cNvSpPr/>
          <p:nvPr/>
        </p:nvSpPr>
        <p:spPr>
          <a:xfrm>
            <a:off x="7714952" y="2294850"/>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8" name="Rectangle 27"/>
          <p:cNvSpPr/>
          <p:nvPr/>
        </p:nvSpPr>
        <p:spPr>
          <a:xfrm>
            <a:off x="2538206" y="3493671"/>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9" name="Rectangle 28"/>
          <p:cNvSpPr/>
          <p:nvPr/>
        </p:nvSpPr>
        <p:spPr>
          <a:xfrm>
            <a:off x="2430194" y="3878519"/>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0" name="Picture 29"/>
          <p:cNvPicPr>
            <a:picLocks noChangeAspect="1"/>
          </p:cNvPicPr>
          <p:nvPr/>
        </p:nvPicPr>
        <p:blipFill>
          <a:blip r:embed="rId2"/>
          <a:stretch>
            <a:fillRect/>
          </a:stretch>
        </p:blipFill>
        <p:spPr>
          <a:xfrm>
            <a:off x="5580086" y="3260285"/>
            <a:ext cx="3059233" cy="1225247"/>
          </a:xfrm>
          <a:prstGeom prst="rect">
            <a:avLst/>
          </a:prstGeom>
        </p:spPr>
      </p:pic>
      <p:sp>
        <p:nvSpPr>
          <p:cNvPr id="31" name="Rectangle 30"/>
          <p:cNvSpPr/>
          <p:nvPr/>
        </p:nvSpPr>
        <p:spPr>
          <a:xfrm>
            <a:off x="5066911" y="2842843"/>
            <a:ext cx="3600400" cy="16821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2" name="TextBox 31"/>
          <p:cNvSpPr txBox="1"/>
          <p:nvPr/>
        </p:nvSpPr>
        <p:spPr>
          <a:xfrm>
            <a:off x="5038050" y="2548239"/>
            <a:ext cx="1391215" cy="830997"/>
          </a:xfrm>
          <a:prstGeom prst="rect">
            <a:avLst/>
          </a:prstGeom>
          <a:noFill/>
        </p:spPr>
        <p:txBody>
          <a:bodyPr wrap="none" rtlCol="0">
            <a:spAutoFit/>
          </a:bodyPr>
          <a:lstStyle/>
          <a:p>
            <a:endParaRPr lang="en-GB" sz="1600" dirty="0" smtClean="0">
              <a:solidFill>
                <a:srgbClr val="FF0000"/>
              </a:solidFill>
              <a:latin typeface="Times New Roman" panose="02020603050405020304" pitchFamily="18" charset="0"/>
              <a:cs typeface="Times New Roman" panose="02020603050405020304" pitchFamily="18" charset="0"/>
            </a:endParaRPr>
          </a:p>
          <a:p>
            <a:r>
              <a:rPr lang="en-GB" sz="1600" dirty="0" smtClean="0">
                <a:solidFill>
                  <a:srgbClr val="FF0000"/>
                </a:solidFill>
                <a:latin typeface="Times New Roman" panose="02020603050405020304" pitchFamily="18" charset="0"/>
                <a:cs typeface="Times New Roman" panose="02020603050405020304" pitchFamily="18" charset="0"/>
              </a:rPr>
              <a:t>fails</a:t>
            </a:r>
          </a:p>
          <a:p>
            <a:r>
              <a:rPr lang="en-GB" sz="1600" dirty="0" smtClean="0">
                <a:solidFill>
                  <a:srgbClr val="FF0000"/>
                </a:solidFill>
                <a:latin typeface="Times New Roman" panose="02020603050405020304" pitchFamily="18" charset="0"/>
                <a:cs typeface="Times New Roman" panose="02020603050405020304" pitchFamily="18" charset="0"/>
              </a:rPr>
              <a:t>V</a:t>
            </a:r>
            <a:r>
              <a:rPr lang="en-GB" sz="1600" baseline="-25000" dirty="0" smtClean="0">
                <a:solidFill>
                  <a:srgbClr val="FF0000"/>
                </a:solidFill>
                <a:latin typeface="Times New Roman" panose="02020603050405020304" pitchFamily="18" charset="0"/>
                <a:cs typeface="Times New Roman" panose="02020603050405020304" pitchFamily="18" charset="0"/>
              </a:rPr>
              <a:t>max</a:t>
            </a:r>
            <a:r>
              <a:rPr lang="en-GB" sz="1600" dirty="0" smtClean="0">
                <a:solidFill>
                  <a:srgbClr val="FF0000"/>
                </a:solidFill>
                <a:latin typeface="Times New Roman" panose="02020603050405020304" pitchFamily="18" charset="0"/>
                <a:cs typeface="Times New Roman" panose="02020603050405020304" pitchFamily="18" charset="0"/>
              </a:rPr>
              <a:t> = 1010 V</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33" name="Rectangle 32"/>
          <p:cNvSpPr/>
          <p:nvPr/>
        </p:nvSpPr>
        <p:spPr>
          <a:xfrm>
            <a:off x="7170480" y="3491169"/>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4" name="Rectangle 33"/>
          <p:cNvSpPr/>
          <p:nvPr/>
        </p:nvSpPr>
        <p:spPr>
          <a:xfrm>
            <a:off x="7051895" y="3878518"/>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1" name="Rectangle 40"/>
          <p:cNvSpPr/>
          <p:nvPr/>
        </p:nvSpPr>
        <p:spPr>
          <a:xfrm>
            <a:off x="2447248" y="194087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3" name="Rectangle 42"/>
          <p:cNvSpPr/>
          <p:nvPr/>
        </p:nvSpPr>
        <p:spPr>
          <a:xfrm>
            <a:off x="2559559" y="228061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5" name="Rectangle 44"/>
          <p:cNvSpPr/>
          <p:nvPr/>
        </p:nvSpPr>
        <p:spPr>
          <a:xfrm>
            <a:off x="7051895" y="194087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7" name="Rectangle 46"/>
          <p:cNvSpPr/>
          <p:nvPr/>
        </p:nvSpPr>
        <p:spPr>
          <a:xfrm>
            <a:off x="7164206" y="2280612"/>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8" name="Rectangle 47"/>
          <p:cNvSpPr/>
          <p:nvPr/>
        </p:nvSpPr>
        <p:spPr>
          <a:xfrm>
            <a:off x="3124157" y="348262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8" name="Rectangle 57"/>
          <p:cNvSpPr/>
          <p:nvPr/>
        </p:nvSpPr>
        <p:spPr>
          <a:xfrm>
            <a:off x="3232169" y="3837073"/>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9" name="Rectangle 58"/>
          <p:cNvSpPr/>
          <p:nvPr/>
        </p:nvSpPr>
        <p:spPr>
          <a:xfrm>
            <a:off x="7783338" y="3680147"/>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0" name="Rectangle 59"/>
          <p:cNvSpPr/>
          <p:nvPr/>
        </p:nvSpPr>
        <p:spPr>
          <a:xfrm>
            <a:off x="7713198" y="4051596"/>
            <a:ext cx="216024" cy="192761"/>
          </a:xfrm>
          <a:prstGeom prst="rect">
            <a:avLst/>
          </a:prstGeom>
          <a:solidFill>
            <a:srgbClr val="FF0000">
              <a:alpha val="2392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88160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1FE0CF9-301C-4DC2-9DD4-D8FCF2197C95}" type="slidenum">
              <a:rPr lang="en-GB" smtClean="0"/>
              <a:t>7</a:t>
            </a:fld>
            <a:endParaRPr lang="en-GB"/>
          </a:p>
        </p:txBody>
      </p:sp>
      <p:sp>
        <p:nvSpPr>
          <p:cNvPr id="5" name="Rectangle 4"/>
          <p:cNvSpPr/>
          <p:nvPr/>
        </p:nvSpPr>
        <p:spPr>
          <a:xfrm>
            <a:off x="827584" y="79110"/>
            <a:ext cx="7344816" cy="707886"/>
          </a:xfrm>
          <a:prstGeom prst="rect">
            <a:avLst/>
          </a:prstGeom>
          <a:ln w="28575">
            <a:solidFill>
              <a:srgbClr val="FF0000"/>
            </a:solidFill>
          </a:ln>
        </p:spPr>
        <p:txBody>
          <a:bodyPr wrap="square">
            <a:spAutoFit/>
          </a:bodyPr>
          <a:lstStyle/>
          <a:p>
            <a:pPr algn="ctr"/>
            <a:r>
              <a:rPr lang="en-US" sz="2000" b="1" dirty="0">
                <a:latin typeface="Times New Roman" panose="02020603050405020304" pitchFamily="18" charset="0"/>
                <a:cs typeface="Times New Roman" panose="02020603050405020304" pitchFamily="18" charset="0"/>
              </a:rPr>
              <a:t>11T and </a:t>
            </a:r>
            <a:r>
              <a:rPr lang="en-US" sz="2000" b="1" dirty="0" smtClean="0">
                <a:latin typeface="Times New Roman" panose="02020603050405020304" pitchFamily="18" charset="0"/>
                <a:cs typeface="Times New Roman" panose="02020603050405020304" pitchFamily="18" charset="0"/>
              </a:rPr>
              <a:t>MQXF </a:t>
            </a:r>
            <a:r>
              <a:rPr lang="en-US" sz="2000" b="1" dirty="0">
                <a:latin typeface="Times New Roman" panose="02020603050405020304" pitchFamily="18" charset="0"/>
                <a:cs typeface="Times New Roman" panose="02020603050405020304" pitchFamily="18" charset="0"/>
              </a:rPr>
              <a:t>are pushing the boundary of </a:t>
            </a:r>
            <a:r>
              <a:rPr lang="en-US" sz="2000" b="1" dirty="0" smtClean="0">
                <a:latin typeface="Times New Roman" panose="02020603050405020304" pitchFamily="18" charset="0"/>
                <a:cs typeface="Times New Roman" panose="02020603050405020304" pitchFamily="18" charset="0"/>
              </a:rPr>
              <a:t>protection, </a:t>
            </a:r>
          </a:p>
          <a:p>
            <a:pPr algn="ctr"/>
            <a:r>
              <a:rPr lang="en-US" sz="2000" b="1" dirty="0" smtClean="0">
                <a:latin typeface="Times New Roman" panose="02020603050405020304" pitchFamily="18" charset="0"/>
                <a:cs typeface="Times New Roman" panose="02020603050405020304" pitchFamily="18" charset="0"/>
              </a:rPr>
              <a:t>we </a:t>
            </a:r>
            <a:r>
              <a:rPr lang="en-US" sz="2000" b="1" dirty="0">
                <a:solidFill>
                  <a:srgbClr val="FF0000"/>
                </a:solidFill>
                <a:latin typeface="Times New Roman" panose="02020603050405020304" pitchFamily="18" charset="0"/>
                <a:cs typeface="Times New Roman" panose="02020603050405020304" pitchFamily="18" charset="0"/>
              </a:rPr>
              <a:t>need a good understanding </a:t>
            </a:r>
            <a:r>
              <a:rPr lang="en-US" sz="2000" b="1" dirty="0">
                <a:latin typeface="Times New Roman" panose="02020603050405020304" pitchFamily="18" charset="0"/>
                <a:cs typeface="Times New Roman" panose="02020603050405020304" pitchFamily="18" charset="0"/>
              </a:rPr>
              <a:t>of the dominating </a:t>
            </a:r>
            <a:r>
              <a:rPr lang="en-US" sz="2000" b="1" dirty="0" smtClean="0">
                <a:latin typeface="Times New Roman" panose="02020603050405020304" pitchFamily="18" charset="0"/>
                <a:cs typeface="Times New Roman" panose="02020603050405020304" pitchFamily="18" charset="0"/>
              </a:rPr>
              <a:t>physics!</a:t>
            </a:r>
            <a:endParaRPr lang="en-GB"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8774" t="12315" r="24429" b="10844"/>
          <a:stretch/>
        </p:blipFill>
        <p:spPr bwMode="auto">
          <a:xfrm>
            <a:off x="3109760" y="1714870"/>
            <a:ext cx="2550453"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1861" y="2720339"/>
            <a:ext cx="4147457" cy="923330"/>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Very different time </a:t>
            </a:r>
            <a:r>
              <a:rPr lang="en-GB" dirty="0" smtClean="0">
                <a:latin typeface="Times New Roman" panose="02020603050405020304" pitchFamily="18" charset="0"/>
                <a:cs typeface="Times New Roman" panose="02020603050405020304" pitchFamily="18" charset="0"/>
              </a:rPr>
              <a:t>scales</a:t>
            </a:r>
          </a:p>
          <a:p>
            <a:pPr marL="628650" lvl="1" indent="-171450">
              <a:buFont typeface="Arial" panose="020B0604020202020204" pitchFamily="34" charset="0"/>
              <a:buChar char="•"/>
            </a:pPr>
            <a:r>
              <a:rPr lang="en-GB" sz="1200" dirty="0">
                <a:latin typeface="Times New Roman" panose="02020603050405020304" pitchFamily="18" charset="0"/>
                <a:cs typeface="Times New Roman" panose="02020603050405020304" pitchFamily="18" charset="0"/>
              </a:rPr>
              <a:t>Heat flow from supports and structures         1 s</a:t>
            </a:r>
          </a:p>
          <a:p>
            <a:pPr marL="628650" lvl="1" indent="-171450">
              <a:buFont typeface="Arial" panose="020B0604020202020204" pitchFamily="34" charset="0"/>
              <a:buChar char="•"/>
            </a:pPr>
            <a:r>
              <a:rPr lang="en-GB" sz="1200" dirty="0">
                <a:latin typeface="Times New Roman" panose="02020603050405020304" pitchFamily="18" charset="0"/>
                <a:cs typeface="Times New Roman" panose="02020603050405020304" pitchFamily="18" charset="0"/>
              </a:rPr>
              <a:t>Heat flow in the coil winding                       </a:t>
            </a:r>
            <a:r>
              <a:rPr lang="en-GB" sz="1200" dirty="0" smtClean="0">
                <a:latin typeface="Times New Roman" panose="02020603050405020304" pitchFamily="18" charset="0"/>
                <a:cs typeface="Times New Roman" panose="02020603050405020304" pitchFamily="18" charset="0"/>
              </a:rPr>
              <a:t> 10 </a:t>
            </a:r>
            <a:r>
              <a:rPr lang="en-GB" sz="1200" dirty="0" err="1">
                <a:latin typeface="Times New Roman" panose="02020603050405020304" pitchFamily="18" charset="0"/>
                <a:cs typeface="Times New Roman" panose="02020603050405020304" pitchFamily="18" charset="0"/>
              </a:rPr>
              <a:t>ms</a:t>
            </a:r>
            <a:endParaRPr lang="en-GB" sz="1200" dirty="0">
              <a:latin typeface="Times New Roman" panose="02020603050405020304" pitchFamily="18" charset="0"/>
              <a:cs typeface="Times New Roman" panose="02020603050405020304" pitchFamily="18" charset="0"/>
            </a:endParaRPr>
          </a:p>
          <a:p>
            <a:pPr marL="628650" lvl="1" indent="-171450">
              <a:buFont typeface="Arial" panose="020B0604020202020204" pitchFamily="34" charset="0"/>
              <a:buChar char="•"/>
            </a:pPr>
            <a:r>
              <a:rPr lang="en-GB" sz="1200" dirty="0">
                <a:latin typeface="Times New Roman" panose="02020603050405020304" pitchFamily="18" charset="0"/>
                <a:cs typeface="Times New Roman" panose="02020603050405020304" pitchFamily="18" charset="0"/>
              </a:rPr>
              <a:t>Heat flow along the cable                          </a:t>
            </a:r>
            <a:r>
              <a:rPr lang="en-GB" sz="1200" dirty="0" smtClean="0">
                <a:latin typeface="Times New Roman" panose="02020603050405020304" pitchFamily="18"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  1 </a:t>
            </a:r>
            <a:r>
              <a:rPr lang="en-GB" sz="1200" dirty="0" err="1" smtClean="0">
                <a:latin typeface="Times New Roman" panose="02020603050405020304" pitchFamily="18" charset="0"/>
                <a:cs typeface="Times New Roman" panose="02020603050405020304" pitchFamily="18" charset="0"/>
              </a:rPr>
              <a:t>ms</a:t>
            </a:r>
            <a:endParaRPr lang="en-GB" sz="1200" dirty="0">
              <a:latin typeface="Times New Roman" panose="02020603050405020304" pitchFamily="18" charset="0"/>
              <a:cs typeface="Times New Roman" panose="02020603050405020304" pitchFamily="18" charset="0"/>
            </a:endParaRPr>
          </a:p>
        </p:txBody>
      </p:sp>
      <p:sp>
        <p:nvSpPr>
          <p:cNvPr id="8" name="Rectangle 7"/>
          <p:cNvSpPr/>
          <p:nvPr/>
        </p:nvSpPr>
        <p:spPr>
          <a:xfrm>
            <a:off x="61861" y="1071822"/>
            <a:ext cx="3371040" cy="646331"/>
          </a:xfrm>
          <a:prstGeom prst="rect">
            <a:avLst/>
          </a:prstGeom>
        </p:spPr>
        <p:txBody>
          <a:bodyPr wrap="square">
            <a:spAutoFit/>
          </a:bodyPr>
          <a:lstStyle/>
          <a:p>
            <a:r>
              <a:rPr lang="en-GB" dirty="0" smtClean="0">
                <a:latin typeface="Times New Roman" panose="02020603050405020304" pitchFamily="18" charset="0"/>
                <a:cs typeface="Times New Roman" panose="02020603050405020304" pitchFamily="18" charset="0"/>
              </a:rPr>
              <a:t>Different </a:t>
            </a:r>
            <a:r>
              <a:rPr lang="en-GB" dirty="0">
                <a:latin typeface="Times New Roman" panose="02020603050405020304" pitchFamily="18" charset="0"/>
                <a:cs typeface="Times New Roman" panose="02020603050405020304" pitchFamily="18" charset="0"/>
              </a:rPr>
              <a:t>strongly coupled physics domains</a:t>
            </a:r>
          </a:p>
        </p:txBody>
      </p:sp>
      <p:sp>
        <p:nvSpPr>
          <p:cNvPr id="9" name="TextBox 8"/>
          <p:cNvSpPr txBox="1"/>
          <p:nvPr/>
        </p:nvSpPr>
        <p:spPr>
          <a:xfrm>
            <a:off x="6393433" y="2145423"/>
            <a:ext cx="2640388" cy="923330"/>
          </a:xfrm>
          <a:prstGeom prst="rect">
            <a:avLst/>
          </a:prstGeom>
          <a:noFill/>
        </p:spPr>
        <p:txBody>
          <a:bodyPr wrap="square" rtlCol="0">
            <a:spAutoFit/>
          </a:bodyPr>
          <a:lstStyle/>
          <a:p>
            <a:pPr algn="ctr"/>
            <a:r>
              <a:rPr lang="en-GB" dirty="0" smtClean="0">
                <a:latin typeface="Times New Roman" panose="02020603050405020304" pitchFamily="18" charset="0"/>
                <a:cs typeface="Times New Roman" panose="02020603050405020304" pitchFamily="18" charset="0"/>
              </a:rPr>
              <a:t>Important dependence on very non-linear material properties</a:t>
            </a:r>
            <a:endParaRPr lang="en-GB" dirty="0">
              <a:latin typeface="Times New Roman" panose="02020603050405020304" pitchFamily="18" charset="0"/>
              <a:cs typeface="Times New Roman" panose="02020603050405020304" pitchFamily="18" charset="0"/>
            </a:endParaRPr>
          </a:p>
        </p:txBody>
      </p:sp>
      <p:cxnSp>
        <p:nvCxnSpPr>
          <p:cNvPr id="11" name="Straight Arrow Connector 10"/>
          <p:cNvCxnSpPr/>
          <p:nvPr/>
        </p:nvCxnSpPr>
        <p:spPr>
          <a:xfrm flipV="1">
            <a:off x="2915816" y="2634098"/>
            <a:ext cx="679580" cy="206889"/>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179512" y="3796585"/>
            <a:ext cx="8914846" cy="2800767"/>
          </a:xfrm>
          <a:prstGeom prst="rect">
            <a:avLst/>
          </a:prstGeom>
          <a:noFill/>
        </p:spPr>
        <p:txBody>
          <a:bodyPr wrap="square" rtlCol="0">
            <a:spAutoFit/>
          </a:bodyPr>
          <a:lstStyle/>
          <a:p>
            <a:pPr algn="ctr">
              <a:buClr>
                <a:schemeClr val="tx2"/>
              </a:buClr>
            </a:pPr>
            <a:r>
              <a:rPr lang="en-GB" sz="2400" b="1" i="1" dirty="0" smtClean="0">
                <a:solidFill>
                  <a:srgbClr val="FF0000"/>
                </a:solidFill>
                <a:latin typeface="Times New Roman" panose="02020603050405020304" pitchFamily="18" charset="0"/>
                <a:cs typeface="Times New Roman" panose="02020603050405020304" pitchFamily="18" charset="0"/>
              </a:rPr>
              <a:t>Our approach, let’s try to understand it bit by bit…studying in detail the “key ingredients”: </a:t>
            </a:r>
          </a:p>
          <a:p>
            <a:pPr marL="285750" indent="-285750">
              <a:buClr>
                <a:schemeClr val="tx2"/>
              </a:buClr>
              <a:buFont typeface="Arial" panose="020B0604020202020204" pitchFamily="34" charset="0"/>
              <a:buChar char="•"/>
            </a:pPr>
            <a:r>
              <a:rPr lang="en-GB" b="1" dirty="0" smtClean="0">
                <a:solidFill>
                  <a:srgbClr val="FF0000"/>
                </a:solidFill>
                <a:latin typeface="Times New Roman" panose="02020603050405020304" pitchFamily="18" charset="0"/>
                <a:cs typeface="Times New Roman" panose="02020603050405020304" pitchFamily="18" charset="0"/>
              </a:rPr>
              <a:t>Longitudinal </a:t>
            </a:r>
            <a:r>
              <a:rPr lang="en-GB" b="1" dirty="0">
                <a:solidFill>
                  <a:srgbClr val="FF0000"/>
                </a:solidFill>
                <a:latin typeface="Times New Roman" panose="02020603050405020304" pitchFamily="18" charset="0"/>
                <a:cs typeface="Times New Roman" panose="02020603050405020304" pitchFamily="18" charset="0"/>
              </a:rPr>
              <a:t>quench propagation</a:t>
            </a:r>
          </a:p>
          <a:p>
            <a:pPr marL="742950" lvl="1" indent="-285750">
              <a:buClr>
                <a:schemeClr val="tx2"/>
              </a:buClr>
              <a:buFont typeface="Arial" panose="020B0604020202020204" pitchFamily="34" charset="0"/>
              <a:buChar char="•"/>
            </a:pPr>
            <a:r>
              <a:rPr lang="en-GB" sz="1600" dirty="0">
                <a:solidFill>
                  <a:schemeClr val="tx2"/>
                </a:solidFill>
                <a:latin typeface="Times New Roman" panose="02020603050405020304" pitchFamily="18" charset="0"/>
                <a:cs typeface="Times New Roman" panose="02020603050405020304" pitchFamily="18" charset="0"/>
              </a:rPr>
              <a:t>Important because it determines the time needed to detect a normal zone</a:t>
            </a:r>
          </a:p>
          <a:p>
            <a:pPr marL="285750" indent="-285750">
              <a:buClr>
                <a:schemeClr val="tx2"/>
              </a:buClr>
              <a:buFont typeface="Arial" panose="020B0604020202020204" pitchFamily="34" charset="0"/>
              <a:buChar char="•"/>
            </a:pPr>
            <a:r>
              <a:rPr lang="en-GB" b="1" dirty="0" smtClean="0">
                <a:solidFill>
                  <a:srgbClr val="FF0000"/>
                </a:solidFill>
                <a:latin typeface="Times New Roman" panose="02020603050405020304" pitchFamily="18" charset="0"/>
                <a:cs typeface="Times New Roman" panose="02020603050405020304" pitchFamily="18" charset="0"/>
              </a:rPr>
              <a:t>Heat </a:t>
            </a:r>
            <a:r>
              <a:rPr lang="en-GB" b="1" dirty="0">
                <a:solidFill>
                  <a:srgbClr val="FF0000"/>
                </a:solidFill>
                <a:latin typeface="Times New Roman" panose="02020603050405020304" pitchFamily="18" charset="0"/>
                <a:cs typeface="Times New Roman" panose="02020603050405020304" pitchFamily="18" charset="0"/>
              </a:rPr>
              <a:t>transfer from heater to coil</a:t>
            </a:r>
          </a:p>
          <a:p>
            <a:pPr marL="742950" lvl="1" indent="-285750">
              <a:buClr>
                <a:schemeClr val="tx2"/>
              </a:buClr>
              <a:buFont typeface="Arial" panose="020B0604020202020204" pitchFamily="34" charset="0"/>
              <a:buChar char="•"/>
            </a:pPr>
            <a:r>
              <a:rPr lang="en-US" sz="1600" dirty="0">
                <a:solidFill>
                  <a:schemeClr val="tx2"/>
                </a:solidFill>
                <a:latin typeface="Times New Roman" panose="02020603050405020304" pitchFamily="18" charset="0"/>
                <a:cs typeface="Times New Roman" panose="02020603050405020304" pitchFamily="18" charset="0"/>
              </a:rPr>
              <a:t>Important because it defines the time needed to induce a distributed quench</a:t>
            </a:r>
            <a:endParaRPr lang="en-GB" dirty="0">
              <a:solidFill>
                <a:schemeClr val="tx2"/>
              </a:solidFill>
              <a:latin typeface="Times New Roman" panose="02020603050405020304" pitchFamily="18" charset="0"/>
              <a:cs typeface="Times New Roman" panose="02020603050405020304" pitchFamily="18" charset="0"/>
            </a:endParaRPr>
          </a:p>
          <a:p>
            <a:pPr marL="285750" indent="-285750">
              <a:buClr>
                <a:schemeClr val="tx2"/>
              </a:buClr>
              <a:buFont typeface="Arial" panose="020B0604020202020204" pitchFamily="34" charset="0"/>
              <a:buChar char="•"/>
            </a:pPr>
            <a:r>
              <a:rPr lang="en-GB" b="1" dirty="0" smtClean="0">
                <a:solidFill>
                  <a:srgbClr val="FF0000"/>
                </a:solidFill>
                <a:latin typeface="Times New Roman" panose="02020603050405020304" pitchFamily="18" charset="0"/>
                <a:cs typeface="Times New Roman" panose="02020603050405020304" pitchFamily="18" charset="0"/>
              </a:rPr>
              <a:t>Heat </a:t>
            </a:r>
            <a:r>
              <a:rPr lang="en-GB" b="1" dirty="0">
                <a:solidFill>
                  <a:srgbClr val="FF0000"/>
                </a:solidFill>
                <a:latin typeface="Times New Roman" panose="02020603050405020304" pitchFamily="18" charset="0"/>
                <a:cs typeface="Times New Roman" panose="02020603050405020304" pitchFamily="18" charset="0"/>
              </a:rPr>
              <a:t>propagation within the coil</a:t>
            </a:r>
          </a:p>
          <a:p>
            <a:pPr marL="742950" lvl="1" indent="-285750">
              <a:buClr>
                <a:schemeClr val="tx2"/>
              </a:buClr>
              <a:buFont typeface="Arial" panose="020B0604020202020204" pitchFamily="34" charset="0"/>
              <a:buChar char="•"/>
            </a:pPr>
            <a:r>
              <a:rPr lang="en-GB" sz="1600" dirty="0">
                <a:solidFill>
                  <a:schemeClr val="tx2"/>
                </a:solidFill>
                <a:latin typeface="Times New Roman" panose="02020603050405020304" pitchFamily="18" charset="0"/>
                <a:cs typeface="Times New Roman" panose="02020603050405020304" pitchFamily="18" charset="0"/>
              </a:rPr>
              <a:t>Important because it determines the time needed to quench the whole magnet cross section</a:t>
            </a:r>
          </a:p>
          <a:p>
            <a:pPr marL="342900" indent="-342900">
              <a:buFont typeface="Arial" panose="020B0604020202020204" pitchFamily="34" charset="0"/>
              <a:buChar char="•"/>
            </a:pPr>
            <a:endParaRPr lang="en-GB" sz="2000" b="1" i="1" dirty="0">
              <a:solidFill>
                <a:srgbClr val="FF0000"/>
              </a:solidFill>
              <a:latin typeface="Times New Roman" panose="02020603050405020304" pitchFamily="18" charset="0"/>
              <a:cs typeface="Times New Roman" panose="02020603050405020304" pitchFamily="18" charset="0"/>
            </a:endParaRPr>
          </a:p>
        </p:txBody>
      </p:sp>
      <p:sp>
        <p:nvSpPr>
          <p:cNvPr id="24" name="Rectangle 23"/>
          <p:cNvSpPr/>
          <p:nvPr/>
        </p:nvSpPr>
        <p:spPr>
          <a:xfrm>
            <a:off x="3804375" y="813084"/>
            <a:ext cx="5229446" cy="738664"/>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Very different </a:t>
            </a:r>
            <a:r>
              <a:rPr lang="en-GB" dirty="0" smtClean="0">
                <a:latin typeface="Times New Roman" panose="02020603050405020304" pitchFamily="18" charset="0"/>
                <a:cs typeface="Times New Roman" panose="02020603050405020304" pitchFamily="18" charset="0"/>
              </a:rPr>
              <a:t>space scales</a:t>
            </a:r>
          </a:p>
          <a:p>
            <a:pPr marL="628650" lvl="1" indent="-171450">
              <a:buFont typeface="Arial" panose="020B0604020202020204" pitchFamily="34" charset="0"/>
              <a:buChar char="•"/>
            </a:pPr>
            <a:r>
              <a:rPr lang="en-GB" sz="1200" dirty="0" smtClean="0">
                <a:latin typeface="Times New Roman" panose="02020603050405020304" pitchFamily="18" charset="0"/>
                <a:cs typeface="Times New Roman" panose="02020603050405020304" pitchFamily="18" charset="0"/>
              </a:rPr>
              <a:t>Longitudinal direction (along the cable)         few hundreds of m</a:t>
            </a:r>
          </a:p>
          <a:p>
            <a:pPr marL="628650" lvl="1" indent="-171450">
              <a:buFont typeface="Arial" panose="020B0604020202020204" pitchFamily="34" charset="0"/>
              <a:buChar char="•"/>
            </a:pPr>
            <a:r>
              <a:rPr lang="en-US" sz="1200" dirty="0" smtClean="0">
                <a:latin typeface="Times New Roman" panose="02020603050405020304" pitchFamily="18" charset="0"/>
                <a:cs typeface="Times New Roman" panose="02020603050405020304" pitchFamily="18" charset="0"/>
              </a:rPr>
              <a:t>Transverse direction  (</a:t>
            </a:r>
            <a:r>
              <a:rPr lang="en-US" sz="1200" dirty="0" smtClean="0">
                <a:latin typeface="Times New Roman" panose="02020603050405020304" pitchFamily="18" charset="0"/>
                <a:cs typeface="Times New Roman" panose="02020603050405020304" pitchFamily="18" charset="0"/>
                <a:sym typeface="Wingdings" panose="05000000000000000000" pitchFamily="2" charset="2"/>
              </a:rPr>
              <a:t>across </a:t>
            </a:r>
            <a:r>
              <a:rPr lang="en-US" sz="1200" dirty="0">
                <a:latin typeface="Times New Roman" panose="02020603050405020304" pitchFamily="18" charset="0"/>
                <a:cs typeface="Times New Roman" panose="02020603050405020304" pitchFamily="18" charset="0"/>
                <a:sym typeface="Wingdings" panose="05000000000000000000" pitchFamily="2" charset="2"/>
              </a:rPr>
              <a:t>the insulation</a:t>
            </a:r>
            <a:r>
              <a:rPr lang="en-US" sz="1200"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sym typeface="Wingdings" panose="05000000000000000000" pitchFamily="2" charset="2"/>
              </a:rPr>
              <a:t>mm</a:t>
            </a:r>
            <a:endParaRPr lang="en-GB" sz="1200" dirty="0">
              <a:latin typeface="Times New Roman" panose="02020603050405020304" pitchFamily="18" charset="0"/>
              <a:cs typeface="Times New Roman" panose="02020603050405020304" pitchFamily="18" charset="0"/>
            </a:endParaRPr>
          </a:p>
        </p:txBody>
      </p:sp>
      <p:cxnSp>
        <p:nvCxnSpPr>
          <p:cNvPr id="35" name="Straight Arrow Connector 34"/>
          <p:cNvCxnSpPr/>
          <p:nvPr/>
        </p:nvCxnSpPr>
        <p:spPr>
          <a:xfrm>
            <a:off x="2762989" y="1514263"/>
            <a:ext cx="653007" cy="422237"/>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38" name="Straight Arrow Connector 37"/>
          <p:cNvCxnSpPr/>
          <p:nvPr/>
        </p:nvCxnSpPr>
        <p:spPr>
          <a:xfrm flipH="1">
            <a:off x="4716018" y="1551748"/>
            <a:ext cx="198760" cy="326244"/>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41" name="Straight Arrow Connector 40"/>
          <p:cNvCxnSpPr/>
          <p:nvPr/>
        </p:nvCxnSpPr>
        <p:spPr>
          <a:xfrm flipH="1">
            <a:off x="5698464" y="2763110"/>
            <a:ext cx="694969" cy="0"/>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308453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ROXIE – TALES comparison</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20571050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71</a:t>
            </a:fld>
            <a:endParaRPr lang="en-GB">
              <a:solidFill>
                <a:srgbClr val="0C377B"/>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988465342"/>
              </p:ext>
            </p:extLst>
          </p:nvPr>
        </p:nvGraphicFramePr>
        <p:xfrm>
          <a:off x="827171" y="1052736"/>
          <a:ext cx="7489657" cy="4946910"/>
        </p:xfrm>
        <a:graphic>
          <a:graphicData uri="http://schemas.openxmlformats.org/drawingml/2006/table">
            <a:tbl>
              <a:tblPr/>
              <a:tblGrid>
                <a:gridCol w="2202749">
                  <a:extLst>
                    <a:ext uri="{9D8B030D-6E8A-4147-A177-3AD203B41FA5}">
                      <a16:colId xmlns:a16="http://schemas.microsoft.com/office/drawing/2014/main" val="20000"/>
                    </a:ext>
                  </a:extLst>
                </a:gridCol>
                <a:gridCol w="1868292">
                  <a:extLst>
                    <a:ext uri="{9D8B030D-6E8A-4147-A177-3AD203B41FA5}">
                      <a16:colId xmlns:a16="http://schemas.microsoft.com/office/drawing/2014/main" val="20001"/>
                    </a:ext>
                  </a:extLst>
                </a:gridCol>
                <a:gridCol w="1196201">
                  <a:extLst>
                    <a:ext uri="{9D8B030D-6E8A-4147-A177-3AD203B41FA5}">
                      <a16:colId xmlns:a16="http://schemas.microsoft.com/office/drawing/2014/main" val="20002"/>
                    </a:ext>
                  </a:extLst>
                </a:gridCol>
                <a:gridCol w="1404672">
                  <a:extLst>
                    <a:ext uri="{9D8B030D-6E8A-4147-A177-3AD203B41FA5}">
                      <a16:colId xmlns:a16="http://schemas.microsoft.com/office/drawing/2014/main" val="20003"/>
                    </a:ext>
                  </a:extLst>
                </a:gridCol>
                <a:gridCol w="817743">
                  <a:extLst>
                    <a:ext uri="{9D8B030D-6E8A-4147-A177-3AD203B41FA5}">
                      <a16:colId xmlns:a16="http://schemas.microsoft.com/office/drawing/2014/main" val="20004"/>
                    </a:ext>
                  </a:extLst>
                </a:gridCol>
              </a:tblGrid>
              <a:tr h="182290">
                <a:tc>
                  <a:txBody>
                    <a:bodyPr/>
                    <a:lstStyle/>
                    <a:p>
                      <a:pPr algn="l"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a:solidFill>
                            <a:srgbClr val="000000"/>
                          </a:solidFill>
                          <a:effectLst/>
                          <a:latin typeface="Times New Roman" panose="02020603050405020304" pitchFamily="18" charset="0"/>
                        </a:rPr>
                        <a:t> </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voltage</a:t>
                      </a:r>
                    </a:p>
                    <a:p>
                      <a:pPr algn="ctr" rtl="0" fontAlgn="ctr"/>
                      <a:r>
                        <a:rPr lang="en-GB" sz="1600" b="1" i="0" u="none" strike="noStrike" dirty="0" smtClean="0">
                          <a:solidFill>
                            <a:srgbClr val="000000"/>
                          </a:solidFill>
                          <a:effectLst/>
                          <a:latin typeface="Times New Roman" panose="02020603050405020304" pitchFamily="18" charset="0"/>
                        </a:rPr>
                        <a:t>to </a:t>
                      </a:r>
                      <a:r>
                        <a:rPr lang="en-GB" sz="1600" b="1" i="0" u="none" strike="noStrike" dirty="0">
                          <a:solidFill>
                            <a:srgbClr val="000000"/>
                          </a:solidFill>
                          <a:effectLst/>
                          <a:latin typeface="Times New Roman" panose="02020603050405020304" pitchFamily="18" charset="0"/>
                        </a:rPr>
                        <a:t>ground(V)</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smtClean="0">
                          <a:solidFill>
                            <a:srgbClr val="000000"/>
                          </a:solidFill>
                          <a:effectLst/>
                          <a:latin typeface="Times New Roman" panose="02020603050405020304" pitchFamily="18" charset="0"/>
                        </a:rPr>
                        <a:t>Peak turn to </a:t>
                      </a:r>
                    </a:p>
                    <a:p>
                      <a:pPr algn="ctr" rtl="0" fontAlgn="ctr"/>
                      <a:r>
                        <a:rPr lang="en-GB" sz="1600" b="1" i="0" u="none" strike="noStrike" dirty="0" smtClean="0">
                          <a:solidFill>
                            <a:srgbClr val="000000"/>
                          </a:solidFill>
                          <a:effectLst/>
                          <a:latin typeface="Times New Roman" panose="02020603050405020304" pitchFamily="18" charset="0"/>
                        </a:rPr>
                        <a:t>turn voltage(V</a:t>
                      </a:r>
                      <a:r>
                        <a:rPr lang="en-GB" sz="1600" b="1" i="0" u="none" strike="noStrike" dirty="0">
                          <a:solidFill>
                            <a:srgbClr val="000000"/>
                          </a:solidFill>
                          <a:effectLst/>
                          <a:latin typeface="Times New Roman" panose="02020603050405020304" pitchFamily="18" charset="0"/>
                        </a:rPr>
                        <a: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1" i="0" u="none" strike="noStrike" dirty="0" err="1">
                          <a:solidFill>
                            <a:srgbClr val="000000"/>
                          </a:solidFill>
                          <a:effectLst/>
                          <a:latin typeface="Times New Roman" panose="02020603050405020304" pitchFamily="18" charset="0"/>
                        </a:rPr>
                        <a:t>T</a:t>
                      </a:r>
                      <a:r>
                        <a:rPr lang="en-GB" sz="1600" b="1" i="0" u="none" strike="noStrike" baseline="-25000" dirty="0" err="1">
                          <a:solidFill>
                            <a:srgbClr val="000000"/>
                          </a:solidFill>
                          <a:effectLst/>
                          <a:latin typeface="Times New Roman" panose="02020603050405020304" pitchFamily="18" charset="0"/>
                        </a:rPr>
                        <a:t>max</a:t>
                      </a:r>
                      <a:r>
                        <a:rPr lang="en-GB" sz="1600" b="1" i="0" u="none" strike="noStrike" dirty="0">
                          <a:solidFill>
                            <a:srgbClr val="000000"/>
                          </a:solidFill>
                          <a:effectLst/>
                          <a:latin typeface="Times New Roman" panose="02020603050405020304" pitchFamily="18" charset="0"/>
                        </a:rPr>
                        <a:t>(K)</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5279">
                <a:tc rowSpan="3">
                  <a:txBody>
                    <a:bodyPr/>
                    <a:lstStyle/>
                    <a:p>
                      <a:pPr algn="ctr" rtl="0" fontAlgn="ctr"/>
                      <a:r>
                        <a:rPr lang="en-GB" sz="1600" b="1" i="0" u="none" strike="noStrike">
                          <a:solidFill>
                            <a:srgbClr val="000000"/>
                          </a:solidFill>
                          <a:effectLst/>
                          <a:latin typeface="Times New Roman" panose="02020603050405020304" pitchFamily="18" charset="0"/>
                        </a:rPr>
                        <a:t>Nominal</a:t>
                      </a:r>
                    </a:p>
                  </a:txBody>
                  <a:tcPr marL="7011" marR="7011" marT="701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352</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78</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318</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5279">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260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260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75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325</a:t>
                      </a: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5279">
                <a:tc rowSpan="3">
                  <a:txBody>
                    <a:bodyPr/>
                    <a:lstStyle/>
                    <a:p>
                      <a:pPr algn="ctr" rtl="0" fontAlgn="ctr"/>
                      <a:r>
                        <a:rPr lang="en-GB" sz="1600" b="1" i="0" u="none" strike="noStrike" dirty="0" smtClean="0">
                          <a:solidFill>
                            <a:srgbClr val="000000"/>
                          </a:solidFill>
                          <a:effectLst/>
                          <a:latin typeface="Times New Roman" panose="02020603050405020304" pitchFamily="18" charset="0"/>
                        </a:rPr>
                        <a:t>Failure Case</a:t>
                      </a:r>
                    </a:p>
                    <a:p>
                      <a:pPr algn="ctr" rtl="0" fontAlgn="ctr"/>
                      <a:r>
                        <a:rPr lang="en-GB" sz="1600" b="1" i="0" u="none" strike="noStrike" dirty="0" smtClean="0">
                          <a:solidFill>
                            <a:srgbClr val="000000"/>
                          </a:solidFill>
                          <a:effectLst/>
                          <a:latin typeface="Times New Roman" panose="02020603050405020304" pitchFamily="18" charset="0"/>
                        </a:rPr>
                        <a:t>(no quench-back)</a:t>
                      </a:r>
                      <a:endParaRPr lang="en-GB" sz="1600" b="1" i="0" u="none" strike="noStrike" dirty="0">
                        <a:solidFill>
                          <a:srgbClr val="000000"/>
                        </a:solidFill>
                        <a:effectLst/>
                        <a:latin typeface="Times New Roman" panose="02020603050405020304" pitchFamily="18" charset="0"/>
                      </a:endParaRP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a:solidFill>
                            <a:srgbClr val="000000"/>
                          </a:solidFill>
                          <a:effectLst/>
                          <a:latin typeface="Times New Roman" panose="02020603050405020304" pitchFamily="18" charset="0"/>
                        </a:rPr>
                        <a:t>ROXIE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rPr>
                        <a:t>2879</a:t>
                      </a:r>
                      <a:endParaRPr lang="en-GB" sz="1600" b="0" i="0" u="none" strike="noStrike" dirty="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a:solidFill>
                            <a:srgbClr val="000000"/>
                          </a:solidFill>
                          <a:effectLst/>
                          <a:latin typeface="Times New Roman" panose="02020603050405020304" pitchFamily="18" charset="0"/>
                        </a:rPr>
                        <a:t>85</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rPr>
                        <a:t>396</a:t>
                      </a:r>
                      <a:endParaRPr lang="en-GB" sz="1600" b="0" i="0" u="none" strike="noStrike" dirty="0">
                        <a:solidFill>
                          <a:srgbClr val="000000"/>
                        </a:solidFill>
                        <a:effectLst/>
                        <a:latin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1700</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Times New Roman" panose="02020603050405020304" pitchFamily="18" charset="0"/>
                        </a:rPr>
                        <a:t> </a:t>
                      </a:r>
                      <a:r>
                        <a:rPr kumimoji="0" lang="en-GB" sz="16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155</a:t>
                      </a:r>
                      <a:endParaRPr kumimoji="0" lang="en-GB" sz="16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471</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2290">
                <a:tc vMerge="1">
                  <a:txBody>
                    <a:bodyPr/>
                    <a:lstStyle/>
                    <a:p>
                      <a:endParaRPr lang="en-GB"/>
                    </a:p>
                  </a:txBody>
                  <a:tcPr/>
                </a:tc>
                <a:tc>
                  <a:txBody>
                    <a:bodyPr/>
                    <a:lstStyle/>
                    <a:p>
                      <a:pPr algn="l" rtl="0" fontAlgn="ctr"/>
                      <a:r>
                        <a:rPr lang="en-GB" sz="1600" b="1" i="0" u="none" strike="noStrike" dirty="0">
                          <a:solidFill>
                            <a:srgbClr val="000000"/>
                          </a:solidFill>
                          <a:effectLst/>
                          <a:latin typeface="Times New Roman" panose="02020603050405020304" pitchFamily="18" charset="0"/>
                        </a:rPr>
                        <a:t>TALES </a:t>
                      </a:r>
                      <a:endParaRPr lang="en-GB" sz="1600" b="1" i="0" u="none" strike="noStrike" dirty="0" smtClean="0">
                        <a:solidFill>
                          <a:srgbClr val="000000"/>
                        </a:solidFill>
                        <a:effectLst/>
                        <a:latin typeface="Times New Roman" panose="02020603050405020304" pitchFamily="18" charset="0"/>
                      </a:endParaRPr>
                    </a:p>
                    <a:p>
                      <a:pPr algn="l" rtl="0" fontAlgn="ctr"/>
                      <a:r>
                        <a:rPr lang="en-GB" sz="1600" b="1" i="0" u="none" strike="noStrike" dirty="0" smtClean="0">
                          <a:solidFill>
                            <a:srgbClr val="000000"/>
                          </a:solidFill>
                          <a:effectLst/>
                          <a:latin typeface="Times New Roman" panose="02020603050405020304" pitchFamily="18" charset="0"/>
                        </a:rPr>
                        <a:t>(</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3050</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160</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394</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5279">
                <a:tc rowSpan="3">
                  <a:txBody>
                    <a:bodyPr/>
                    <a:lstStyle/>
                    <a:p>
                      <a:pPr algn="ctr" rtl="0" fontAlgn="ctr"/>
                      <a:r>
                        <a:rPr lang="en-GB" sz="1600" b="1" i="0" u="none" strike="noStrike" dirty="0" smtClean="0">
                          <a:solidFill>
                            <a:srgbClr val="000000"/>
                          </a:solidFill>
                          <a:effectLst/>
                          <a:latin typeface="Times New Roman" panose="02020603050405020304" pitchFamily="18" charset="0"/>
                        </a:rPr>
                        <a:t>Failure Case</a:t>
                      </a:r>
                    </a:p>
                    <a:p>
                      <a:pPr algn="ctr" rtl="0" fontAlgn="ctr"/>
                      <a:r>
                        <a:rPr lang="en-GB" sz="1600" b="1" i="0" u="none" strike="noStrike" dirty="0" smtClean="0">
                          <a:solidFill>
                            <a:srgbClr val="000000"/>
                          </a:solidFill>
                          <a:effectLst/>
                          <a:latin typeface="Times New Roman" panose="02020603050405020304" pitchFamily="18" charset="0"/>
                        </a:rPr>
                        <a:t>(with quench-back)</a:t>
                      </a:r>
                    </a:p>
                    <a:p>
                      <a:pPr algn="ctr" rtl="0" fontAlgn="ctr"/>
                      <a:endParaRPr lang="en-GB" sz="1600" b="1" i="0" u="none" strike="noStrike" dirty="0">
                        <a:solidFill>
                          <a:srgbClr val="000000"/>
                        </a:solidFill>
                        <a:effectLst/>
                        <a:latin typeface="Times New Roman" panose="02020603050405020304" pitchFamily="18" charset="0"/>
                      </a:endParaRPr>
                    </a:p>
                  </a:txBody>
                  <a:tcPr marL="7011" marR="7011" marT="7011"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ROXIE</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Times New Roman" panose="02020603050405020304" pitchFamily="18" charset="0"/>
                          <a:cs typeface="Times New Roman" panose="02020603050405020304" pitchFamily="18" charset="0"/>
                        </a:rPr>
                        <a:t> </a:t>
                      </a:r>
                      <a:endParaRPr lang="en-GB" sz="1600" b="0" i="0" u="none" strike="noStrike" dirty="0" smtClean="0">
                        <a:solidFill>
                          <a:srgbClr val="000000"/>
                        </a:solidFill>
                        <a:effectLst/>
                        <a:latin typeface="Times New Roman" panose="02020603050405020304" pitchFamily="18" charset="0"/>
                        <a:cs typeface="Times New Roman" panose="02020603050405020304" pitchFamily="18" charset="0"/>
                      </a:endParaRPr>
                    </a:p>
                    <a:p>
                      <a:pPr algn="ctr" fontAlgn="b"/>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tc>
                  <a:txBody>
                    <a:bodyPr/>
                    <a:lstStyle/>
                    <a:p>
                      <a:pPr algn="ctr" rtl="0" fontAlgn="ct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solidFill>
                  </a:tcPr>
                </a:tc>
                <a:extLst>
                  <a:ext uri="{0D108BD9-81ED-4DB2-BD59-A6C34878D82A}">
                    <a16:rowId xmlns:a16="http://schemas.microsoft.com/office/drawing/2014/main" val="10007"/>
                  </a:ext>
                </a:extLst>
              </a:tr>
              <a:tr h="175279">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(1x11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16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2800</a:t>
                      </a:r>
                      <a:endParaRPr kumimoji="0" lang="en-GB" sz="16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kumimoji="0" lang="en-GB" sz="1600" b="0" i="0" u="none" strike="noStrike" kern="1200" dirty="0">
                          <a:solidFill>
                            <a:srgbClr val="000000"/>
                          </a:solidFill>
                          <a:effectLst/>
                          <a:latin typeface="Times New Roman" panose="02020603050405020304" pitchFamily="18" charset="0"/>
                          <a:ea typeface="+mn-ea"/>
                          <a:cs typeface="Times New Roman" panose="02020603050405020304" pitchFamily="18" charset="0"/>
                        </a:rPr>
                        <a:t> </a:t>
                      </a:r>
                      <a:r>
                        <a:rPr kumimoji="0" lang="en-GB" sz="16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190</a:t>
                      </a:r>
                      <a:endParaRPr kumimoji="0" lang="en-GB" sz="16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408</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2290">
                <a:tc vMerge="1">
                  <a:txBody>
                    <a:bodyPr/>
                    <a:lstStyle/>
                    <a:p>
                      <a:endParaRPr lang="en-GB"/>
                    </a:p>
                  </a:txBody>
                  <a:tcPr/>
                </a:tc>
                <a:tc>
                  <a:txBody>
                    <a:bodyPr/>
                    <a:lstStyle/>
                    <a:p>
                      <a:pPr algn="l" rtl="0" fontAlgn="ctr"/>
                      <a:r>
                        <a:rPr lang="en-GB" sz="1600" b="1" i="0" u="none" strike="noStrike" dirty="0" smtClean="0">
                          <a:solidFill>
                            <a:srgbClr val="000000"/>
                          </a:solidFill>
                          <a:effectLst/>
                          <a:latin typeface="Times New Roman" panose="02020603050405020304" pitchFamily="18" charset="0"/>
                        </a:rPr>
                        <a:t>TALES</a:t>
                      </a:r>
                    </a:p>
                    <a:p>
                      <a:pPr algn="l" rtl="0" fontAlgn="ctr"/>
                      <a:r>
                        <a:rPr lang="en-GB" sz="1600" b="1" i="0" u="none" strike="noStrike" dirty="0" smtClean="0">
                          <a:solidFill>
                            <a:srgbClr val="000000"/>
                          </a:solidFill>
                          <a:effectLst/>
                          <a:latin typeface="Times New Roman" panose="02020603050405020304" pitchFamily="18" charset="0"/>
                        </a:rPr>
                        <a:t> </a:t>
                      </a:r>
                      <a:r>
                        <a:rPr lang="en-GB" sz="1600" b="1" i="0" u="none" strike="noStrike" dirty="0">
                          <a:solidFill>
                            <a:srgbClr val="000000"/>
                          </a:solidFill>
                          <a:effectLst/>
                          <a:latin typeface="Times New Roman" panose="02020603050405020304" pitchFamily="18" charset="0"/>
                        </a:rPr>
                        <a:t>(2x11 T magnet)</a:t>
                      </a: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1900</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125</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GB" sz="1600" b="0" i="0" u="none" strike="noStrike" dirty="0" smtClean="0">
                          <a:solidFill>
                            <a:srgbClr val="000000"/>
                          </a:solidFill>
                          <a:effectLst/>
                          <a:latin typeface="Times New Roman" panose="02020603050405020304" pitchFamily="18" charset="0"/>
                          <a:cs typeface="Times New Roman" panose="02020603050405020304" pitchFamily="18" charset="0"/>
                        </a:rPr>
                        <a:t>356</a:t>
                      </a:r>
                      <a:endParaRPr lang="en-GB"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011" marR="7011" marT="701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pic>
        <p:nvPicPr>
          <p:cNvPr id="9" name="Picture 8"/>
          <p:cNvPicPr>
            <a:picLocks noChangeAspect="1"/>
          </p:cNvPicPr>
          <p:nvPr/>
        </p:nvPicPr>
        <p:blipFill>
          <a:blip r:embed="rId2"/>
          <a:stretch>
            <a:fillRect/>
          </a:stretch>
        </p:blipFill>
        <p:spPr>
          <a:xfrm>
            <a:off x="971600" y="3530178"/>
            <a:ext cx="2016224" cy="807293"/>
          </a:xfrm>
          <a:prstGeom prst="rect">
            <a:avLst/>
          </a:prstGeom>
        </p:spPr>
      </p:pic>
      <p:pic>
        <p:nvPicPr>
          <p:cNvPr id="10" name="Picture 9"/>
          <p:cNvPicPr>
            <a:picLocks noChangeAspect="1"/>
          </p:cNvPicPr>
          <p:nvPr/>
        </p:nvPicPr>
        <p:blipFill>
          <a:blip r:embed="rId2"/>
          <a:stretch>
            <a:fillRect/>
          </a:stretch>
        </p:blipFill>
        <p:spPr>
          <a:xfrm>
            <a:off x="971600" y="5021586"/>
            <a:ext cx="2016224" cy="807293"/>
          </a:xfrm>
          <a:prstGeom prst="rect">
            <a:avLst/>
          </a:prstGeom>
        </p:spPr>
      </p:pic>
    </p:spTree>
    <p:extLst>
      <p:ext uri="{BB962C8B-B14F-4D97-AF65-F5344CB8AC3E}">
        <p14:creationId xmlns:p14="http://schemas.microsoft.com/office/powerpoint/2010/main" val="24021090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ROXIE vs. TALES</a:t>
            </a:r>
            <a:endParaRPr lang="en-GB"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85568" y="3356992"/>
            <a:ext cx="4239969" cy="3180859"/>
          </a:xfrm>
        </p:spPr>
      </p:pic>
      <p:pic>
        <p:nvPicPr>
          <p:cNvPr id="10" name="Content Placeholder 4"/>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793" y="1751640"/>
            <a:ext cx="4104456" cy="1376367"/>
          </a:xfrm>
          <a:prstGeom prst="rect">
            <a:avLst/>
          </a:prstGeom>
          <a:noFill/>
          <a:ln>
            <a:noFill/>
          </a:ln>
        </p:spPr>
      </p:pic>
      <p:pic>
        <p:nvPicPr>
          <p:cNvPr id="11" name="Picture 10"/>
          <p:cNvPicPr/>
          <p:nvPr/>
        </p:nvPicPr>
        <p:blipFill rotWithShape="1">
          <a:blip r:embed="rId4"/>
          <a:srcRect l="44537" t="23755" r="19234" b="20936"/>
          <a:stretch/>
        </p:blipFill>
        <p:spPr bwMode="auto">
          <a:xfrm>
            <a:off x="6862959" y="1696201"/>
            <a:ext cx="1756242" cy="1503948"/>
          </a:xfrm>
          <a:prstGeom prst="rect">
            <a:avLst/>
          </a:prstGeom>
          <a:ln>
            <a:noFill/>
          </a:ln>
          <a:extLst>
            <a:ext uri="{53640926-AAD7-44D8-BBD7-CCE9431645EC}">
              <a14:shadowObscured xmlns:a14="http://schemas.microsoft.com/office/drawing/2010/main"/>
            </a:ext>
          </a:extLst>
        </p:spPr>
      </p:pic>
      <p:pic>
        <p:nvPicPr>
          <p:cNvPr id="12" name="Picture 11"/>
          <p:cNvPicPr/>
          <p:nvPr/>
        </p:nvPicPr>
        <p:blipFill rotWithShape="1">
          <a:blip r:embed="rId5"/>
          <a:srcRect l="25250" t="20422" r="37433" b="24081"/>
          <a:stretch/>
        </p:blipFill>
        <p:spPr bwMode="auto">
          <a:xfrm>
            <a:off x="4864441" y="1641211"/>
            <a:ext cx="1706632" cy="1488653"/>
          </a:xfrm>
          <a:prstGeom prst="rect">
            <a:avLst/>
          </a:prstGeom>
          <a:ln>
            <a:noFill/>
          </a:ln>
          <a:extLst>
            <a:ext uri="{53640926-AAD7-44D8-BBD7-CCE9431645EC}">
              <a14:shadowObscured xmlns:a14="http://schemas.microsoft.com/office/drawing/2010/main"/>
            </a:ext>
          </a:extLst>
        </p:spPr>
      </p:pic>
      <p:sp>
        <p:nvSpPr>
          <p:cNvPr id="13" name="TextBox 12"/>
          <p:cNvSpPr txBox="1"/>
          <p:nvPr/>
        </p:nvSpPr>
        <p:spPr>
          <a:xfrm>
            <a:off x="693872" y="900539"/>
            <a:ext cx="2951449" cy="830997"/>
          </a:xfrm>
          <a:prstGeom prst="rect">
            <a:avLst/>
          </a:prstGeom>
          <a:noFill/>
        </p:spPr>
        <p:txBody>
          <a:bodyPr wrap="none" rtlCol="0">
            <a:spAutoFit/>
          </a:bodyPr>
          <a:lstStyle/>
          <a:p>
            <a:pPr algn="ctr"/>
            <a:r>
              <a:rPr lang="en-GB" sz="2400" dirty="0" smtClean="0">
                <a:latin typeface="Times New Roman" panose="02020603050405020304" pitchFamily="18" charset="0"/>
                <a:cs typeface="Times New Roman" panose="02020603050405020304" pitchFamily="18" charset="0"/>
              </a:rPr>
              <a:t>ROXIE</a:t>
            </a:r>
          </a:p>
          <a:p>
            <a:pPr algn="ctr"/>
            <a:r>
              <a:rPr lang="en-GB" sz="2400" dirty="0" smtClean="0">
                <a:latin typeface="Times New Roman" panose="02020603050405020304" pitchFamily="18" charset="0"/>
                <a:cs typeface="Times New Roman" panose="02020603050405020304" pitchFamily="18" charset="0"/>
              </a:rPr>
              <a:t>(without quench back)</a:t>
            </a:r>
            <a:endParaRPr lang="en-GB" sz="24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592153" y="900540"/>
            <a:ext cx="2558714" cy="830997"/>
          </a:xfrm>
          <a:prstGeom prst="rect">
            <a:avLst/>
          </a:prstGeom>
          <a:noFill/>
        </p:spPr>
        <p:txBody>
          <a:bodyPr wrap="none" rtlCol="0">
            <a:spAutoFit/>
          </a:bodyPr>
          <a:lstStyle/>
          <a:p>
            <a:pPr algn="ctr"/>
            <a:r>
              <a:rPr lang="en-GB" sz="2400" dirty="0" smtClean="0">
                <a:latin typeface="Times New Roman" panose="02020603050405020304" pitchFamily="18" charset="0"/>
                <a:cs typeface="Times New Roman" panose="02020603050405020304" pitchFamily="18" charset="0"/>
              </a:rPr>
              <a:t>TALES</a:t>
            </a:r>
          </a:p>
          <a:p>
            <a:pPr algn="ctr"/>
            <a:r>
              <a:rPr lang="en-GB" sz="2400" dirty="0" smtClean="0">
                <a:latin typeface="Times New Roman" panose="02020603050405020304" pitchFamily="18" charset="0"/>
                <a:cs typeface="Times New Roman" panose="02020603050405020304" pitchFamily="18" charset="0"/>
              </a:rPr>
              <a:t>(with quench back)</a:t>
            </a:r>
            <a:endParaRPr lang="en-GB"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6"/>
          <a:stretch>
            <a:fillRect/>
          </a:stretch>
        </p:blipFill>
        <p:spPr>
          <a:xfrm>
            <a:off x="113403" y="3297851"/>
            <a:ext cx="4440837" cy="3240000"/>
          </a:xfrm>
          <a:prstGeom prst="rect">
            <a:avLst/>
          </a:prstGeom>
        </p:spPr>
      </p:pic>
    </p:spTree>
    <p:extLst>
      <p:ext uri="{BB962C8B-B14F-4D97-AF65-F5344CB8AC3E}">
        <p14:creationId xmlns:p14="http://schemas.microsoft.com/office/powerpoint/2010/main" val="7124009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ROXIE vs. TALES</a:t>
            </a:r>
            <a:endParaRPr lang="en-GB" dirty="0"/>
          </a:p>
        </p:txBody>
      </p:sp>
      <p:sp>
        <p:nvSpPr>
          <p:cNvPr id="13" name="TextBox 12"/>
          <p:cNvSpPr txBox="1"/>
          <p:nvPr/>
        </p:nvSpPr>
        <p:spPr>
          <a:xfrm>
            <a:off x="693872" y="1229850"/>
            <a:ext cx="2951449" cy="830997"/>
          </a:xfrm>
          <a:prstGeom prst="rect">
            <a:avLst/>
          </a:prstGeom>
          <a:noFill/>
        </p:spPr>
        <p:txBody>
          <a:bodyPr wrap="none" rtlCol="0">
            <a:spAutoFit/>
          </a:bodyPr>
          <a:lstStyle/>
          <a:p>
            <a:pPr algn="ctr"/>
            <a:r>
              <a:rPr lang="en-GB" sz="2400" dirty="0" smtClean="0">
                <a:latin typeface="Times New Roman" panose="02020603050405020304" pitchFamily="18" charset="0"/>
                <a:cs typeface="Times New Roman" panose="02020603050405020304" pitchFamily="18" charset="0"/>
              </a:rPr>
              <a:t>ROXIE</a:t>
            </a:r>
          </a:p>
          <a:p>
            <a:pPr algn="ctr"/>
            <a:r>
              <a:rPr lang="en-GB" sz="2400" dirty="0" smtClean="0">
                <a:latin typeface="Times New Roman" panose="02020603050405020304" pitchFamily="18" charset="0"/>
                <a:cs typeface="Times New Roman" panose="02020603050405020304" pitchFamily="18" charset="0"/>
              </a:rPr>
              <a:t>(without quench back)</a:t>
            </a:r>
            <a:endParaRPr lang="en-GB" sz="24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395786" y="1229851"/>
            <a:ext cx="2951449" cy="830997"/>
          </a:xfrm>
          <a:prstGeom prst="rect">
            <a:avLst/>
          </a:prstGeom>
          <a:noFill/>
        </p:spPr>
        <p:txBody>
          <a:bodyPr wrap="none" rtlCol="0">
            <a:spAutoFit/>
          </a:bodyPr>
          <a:lstStyle/>
          <a:p>
            <a:pPr algn="ctr"/>
            <a:r>
              <a:rPr lang="en-GB" sz="2400" dirty="0" smtClean="0">
                <a:latin typeface="Times New Roman" panose="02020603050405020304" pitchFamily="18" charset="0"/>
                <a:cs typeface="Times New Roman" panose="02020603050405020304" pitchFamily="18" charset="0"/>
              </a:rPr>
              <a:t>TALES</a:t>
            </a:r>
          </a:p>
          <a:p>
            <a:pPr algn="ctr"/>
            <a:r>
              <a:rPr lang="en-GB" sz="2400" dirty="0" smtClean="0">
                <a:latin typeface="Times New Roman" panose="02020603050405020304" pitchFamily="18" charset="0"/>
                <a:cs typeface="Times New Roman" panose="02020603050405020304" pitchFamily="18" charset="0"/>
              </a:rPr>
              <a:t>(without quench back)</a:t>
            </a:r>
            <a:endParaRPr lang="en-GB" sz="24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72176" y="2277648"/>
            <a:ext cx="4798668" cy="3600000"/>
          </a:xfrm>
        </p:spPr>
      </p:pic>
      <p:pic>
        <p:nvPicPr>
          <p:cNvPr id="3" name="Picture 2"/>
          <p:cNvPicPr>
            <a:picLocks noChangeAspect="1"/>
          </p:cNvPicPr>
          <p:nvPr/>
        </p:nvPicPr>
        <p:blipFill>
          <a:blip r:embed="rId3"/>
          <a:stretch>
            <a:fillRect/>
          </a:stretch>
        </p:blipFill>
        <p:spPr>
          <a:xfrm>
            <a:off x="0" y="2244980"/>
            <a:ext cx="4934264" cy="3600000"/>
          </a:xfrm>
          <a:prstGeom prst="rect">
            <a:avLst/>
          </a:prstGeom>
        </p:spPr>
      </p:pic>
    </p:spTree>
    <p:extLst>
      <p:ext uri="{BB962C8B-B14F-4D97-AF65-F5344CB8AC3E}">
        <p14:creationId xmlns:p14="http://schemas.microsoft.com/office/powerpoint/2010/main" val="468167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Introduction</a:t>
            </a:r>
            <a:endParaRPr lang="en-GB" dirty="0"/>
          </a:p>
        </p:txBody>
      </p:sp>
      <p:sp>
        <p:nvSpPr>
          <p:cNvPr id="3" name="Content Placeholder 2"/>
          <p:cNvSpPr>
            <a:spLocks noGrp="1"/>
          </p:cNvSpPr>
          <p:nvPr>
            <p:ph idx="1"/>
          </p:nvPr>
        </p:nvSpPr>
        <p:spPr>
          <a:xfrm>
            <a:off x="-223273" y="773378"/>
            <a:ext cx="9367273" cy="1431486"/>
          </a:xfrm>
        </p:spPr>
        <p:txBody>
          <a:bodyPr>
            <a:noAutofit/>
          </a:bodyPr>
          <a:lstStyle/>
          <a:p>
            <a:pPr marL="36576" indent="0" algn="ctr">
              <a:buNone/>
            </a:pPr>
            <a:r>
              <a:rPr lang="en-US" sz="2000" b="1" dirty="0" smtClean="0">
                <a:solidFill>
                  <a:srgbClr val="FF0000"/>
                </a:solidFill>
              </a:rPr>
              <a:t>Aim of today:</a:t>
            </a:r>
          </a:p>
          <a:p>
            <a:pPr marL="36576" indent="0">
              <a:buNone/>
            </a:pPr>
            <a:endParaRPr lang="en-US" sz="1000" dirty="0" smtClean="0"/>
          </a:p>
          <a:p>
            <a:pPr marL="448056" lvl="1" indent="0" algn="ctr">
              <a:buNone/>
            </a:pPr>
            <a:r>
              <a:rPr lang="en-US" sz="2000" dirty="0" smtClean="0"/>
              <a:t>Study the experimental data available from the short model magnets tested, validating the numerical models in order to evaluate the quench protection of the 11 T magnet under operational requirements.</a:t>
            </a:r>
            <a:endParaRPr lang="en-GB" sz="20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8</a:t>
            </a:fld>
            <a:endParaRPr lang="en-GB">
              <a:solidFill>
                <a:srgbClr val="0C377B"/>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813692305"/>
              </p:ext>
            </p:extLst>
          </p:nvPr>
        </p:nvGraphicFramePr>
        <p:xfrm>
          <a:off x="114139" y="2420888"/>
          <a:ext cx="8915721" cy="3655060"/>
        </p:xfrm>
        <a:graphic>
          <a:graphicData uri="http://schemas.openxmlformats.org/drawingml/2006/table">
            <a:tbl>
              <a:tblPr/>
              <a:tblGrid>
                <a:gridCol w="1483206">
                  <a:extLst>
                    <a:ext uri="{9D8B030D-6E8A-4147-A177-3AD203B41FA5}">
                      <a16:colId xmlns:a16="http://schemas.microsoft.com/office/drawing/2014/main" val="20000"/>
                    </a:ext>
                  </a:extLst>
                </a:gridCol>
                <a:gridCol w="1440728">
                  <a:extLst>
                    <a:ext uri="{9D8B030D-6E8A-4147-A177-3AD203B41FA5}">
                      <a16:colId xmlns:a16="http://schemas.microsoft.com/office/drawing/2014/main" val="20001"/>
                    </a:ext>
                  </a:extLst>
                </a:gridCol>
                <a:gridCol w="1401569">
                  <a:extLst>
                    <a:ext uri="{9D8B030D-6E8A-4147-A177-3AD203B41FA5}">
                      <a16:colId xmlns:a16="http://schemas.microsoft.com/office/drawing/2014/main" val="2788993998"/>
                    </a:ext>
                  </a:extLst>
                </a:gridCol>
                <a:gridCol w="1679929">
                  <a:extLst>
                    <a:ext uri="{9D8B030D-6E8A-4147-A177-3AD203B41FA5}">
                      <a16:colId xmlns:a16="http://schemas.microsoft.com/office/drawing/2014/main" val="20002"/>
                    </a:ext>
                  </a:extLst>
                </a:gridCol>
                <a:gridCol w="1379664">
                  <a:extLst>
                    <a:ext uri="{9D8B030D-6E8A-4147-A177-3AD203B41FA5}">
                      <a16:colId xmlns:a16="http://schemas.microsoft.com/office/drawing/2014/main" val="20003"/>
                    </a:ext>
                  </a:extLst>
                </a:gridCol>
                <a:gridCol w="1530625">
                  <a:extLst>
                    <a:ext uri="{9D8B030D-6E8A-4147-A177-3AD203B41FA5}">
                      <a16:colId xmlns:a16="http://schemas.microsoft.com/office/drawing/2014/main" val="20004"/>
                    </a:ext>
                  </a:extLst>
                </a:gridCol>
              </a:tblGrid>
              <a:tr h="542329">
                <a:tc>
                  <a:txBody>
                    <a:bodyPr/>
                    <a:lstStyle/>
                    <a:p>
                      <a:pPr algn="l" fontAlgn="ctr"/>
                      <a:r>
                        <a:rPr lang="en-US" sz="1800" b="0" i="0" u="none" strike="noStrike" dirty="0">
                          <a:solidFill>
                            <a:srgbClr val="000000"/>
                          </a:solidFill>
                          <a:effectLst/>
                          <a:latin typeface="Times New Roman"/>
                        </a:rPr>
                        <a:t> </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Tested in</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Strand lay out</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Coil </a:t>
                      </a:r>
                      <a:r>
                        <a:rPr lang="en-US" sz="1800" b="0" i="0" u="none" strike="noStrike" dirty="0" smtClean="0">
                          <a:solidFill>
                            <a:srgbClr val="000000"/>
                          </a:solidFill>
                          <a:effectLst/>
                          <a:latin typeface="Times New Roman"/>
                        </a:rPr>
                        <a:t>R at 300 K</a:t>
                      </a:r>
                    </a:p>
                    <a:p>
                      <a:pPr algn="ctr" fontAlgn="ctr"/>
                      <a:r>
                        <a:rPr lang="en-US" sz="1800" b="0" i="0" u="none" strike="noStrike" dirty="0" err="1" smtClean="0">
                          <a:solidFill>
                            <a:srgbClr val="000000"/>
                          </a:solidFill>
                          <a:effectLst/>
                          <a:latin typeface="Times New Roman"/>
                        </a:rPr>
                        <a:t>m</a:t>
                      </a:r>
                      <a:r>
                        <a:rPr lang="en-US" sz="1800" b="0" i="0" u="none" strike="noStrike" dirty="0" err="1" smtClean="0">
                          <a:solidFill>
                            <a:srgbClr val="000000"/>
                          </a:solidFill>
                          <a:effectLst/>
                          <a:latin typeface="Calibri"/>
                        </a:rPr>
                        <a:t>Ω</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fi-FI" sz="1800" b="0" i="0" u="none" strike="noStrike" dirty="0" err="1">
                          <a:solidFill>
                            <a:srgbClr val="000000"/>
                          </a:solidFill>
                          <a:effectLst/>
                          <a:latin typeface="Times New Roman"/>
                        </a:rPr>
                        <a:t>Average</a:t>
                      </a:r>
                      <a:r>
                        <a:rPr lang="fi-FI" sz="1800" b="0" i="0" u="none" strike="noStrike" dirty="0">
                          <a:solidFill>
                            <a:srgbClr val="000000"/>
                          </a:solidFill>
                          <a:effectLst/>
                          <a:latin typeface="Times New Roman"/>
                        </a:rPr>
                        <a:t> </a:t>
                      </a:r>
                      <a:r>
                        <a:rPr lang="fi-FI" sz="1800" b="0" i="0" u="none" strike="noStrike" dirty="0" err="1">
                          <a:solidFill>
                            <a:srgbClr val="000000"/>
                          </a:solidFill>
                          <a:effectLst/>
                          <a:latin typeface="Times New Roman"/>
                        </a:rPr>
                        <a:t>coil</a:t>
                      </a:r>
                      <a:r>
                        <a:rPr lang="fi-FI" sz="1800" b="0" i="0" u="none" strike="noStrike" dirty="0">
                          <a:solidFill>
                            <a:srgbClr val="000000"/>
                          </a:solidFill>
                          <a:effectLst/>
                          <a:latin typeface="Times New Roman"/>
                        </a:rPr>
                        <a:t> </a:t>
                      </a:r>
                      <a:endParaRPr lang="fi-FI" sz="1800" b="0" i="0" u="none" strike="noStrike" dirty="0" smtClean="0">
                        <a:solidFill>
                          <a:srgbClr val="000000"/>
                        </a:solidFill>
                        <a:effectLst/>
                        <a:latin typeface="Times New Roman"/>
                      </a:endParaRPr>
                    </a:p>
                    <a:p>
                      <a:pPr algn="ctr" fontAlgn="ctr"/>
                      <a:r>
                        <a:rPr lang="fi-FI" sz="1800" b="0" i="0" u="none" strike="noStrike" dirty="0" smtClean="0">
                          <a:solidFill>
                            <a:srgbClr val="000000"/>
                          </a:solidFill>
                          <a:effectLst/>
                          <a:latin typeface="Times New Roman"/>
                        </a:rPr>
                        <a:t>RRR</a:t>
                      </a:r>
                      <a:r>
                        <a:rPr lang="fi-FI" sz="1800" b="0" i="0" u="none" strike="noStrike" baseline="-25000" dirty="0" smtClean="0">
                          <a:solidFill>
                            <a:srgbClr val="000000"/>
                          </a:solidFill>
                          <a:effectLst/>
                          <a:latin typeface="Times New Roman"/>
                        </a:rPr>
                        <a:t>293K/4K</a:t>
                      </a:r>
                      <a:endParaRPr lang="fi-FI" sz="1800" b="0" i="0" u="none" strike="noStrike" baseline="-25000"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S2 </a:t>
                      </a:r>
                      <a:r>
                        <a:rPr lang="en-US" sz="1800" b="0" i="0" u="none" strike="noStrike" dirty="0" smtClean="0">
                          <a:solidFill>
                            <a:srgbClr val="000000"/>
                          </a:solidFill>
                          <a:effectLst/>
                          <a:latin typeface="Times New Roman"/>
                        </a:rPr>
                        <a:t>glass </a:t>
                      </a:r>
                      <a:r>
                        <a:rPr lang="en-US" sz="1800" b="0" i="0" u="none" strike="noStrike" dirty="0" err="1" smtClean="0">
                          <a:solidFill>
                            <a:srgbClr val="000000"/>
                          </a:solidFill>
                          <a:effectLst/>
                          <a:latin typeface="Times New Roman"/>
                        </a:rPr>
                        <a:t>ins.OD</a:t>
                      </a:r>
                      <a:endParaRPr lang="en-US" sz="1800" b="0" i="0" u="none" strike="noStrike" dirty="0" smtClean="0">
                        <a:solidFill>
                          <a:srgbClr val="000000"/>
                        </a:solidFill>
                        <a:effectLst/>
                        <a:latin typeface="Times New Roman"/>
                      </a:endParaRPr>
                    </a:p>
                    <a:p>
                      <a:pPr algn="ctr" fontAlgn="ctr"/>
                      <a:r>
                        <a:rPr lang="en-US" sz="1800" b="0" i="0" u="none" strike="noStrike" dirty="0" smtClean="0">
                          <a:solidFill>
                            <a:srgbClr val="000000"/>
                          </a:solidFill>
                          <a:effectLst/>
                          <a:latin typeface="Times New Roman"/>
                        </a:rPr>
                        <a:t>mm</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45649">
                <a:tc>
                  <a:txBody>
                    <a:bodyPr/>
                    <a:lstStyle/>
                    <a:p>
                      <a:pPr algn="l" fontAlgn="ctr"/>
                      <a:r>
                        <a:rPr lang="fi-FI" sz="1800" b="1" i="0" u="none" strike="noStrike">
                          <a:solidFill>
                            <a:srgbClr val="000000"/>
                          </a:solidFill>
                          <a:effectLst/>
                          <a:latin typeface="Times New Roman"/>
                        </a:rPr>
                        <a:t>Coil 105 </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MBHSM101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108/127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426</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81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45649">
                <a:tc>
                  <a:txBody>
                    <a:bodyPr/>
                    <a:lstStyle/>
                    <a:p>
                      <a:pPr algn="l" fontAlgn="ctr"/>
                      <a:r>
                        <a:rPr lang="fi-FI" sz="1800" b="1" i="0" u="none" strike="noStrike">
                          <a:solidFill>
                            <a:srgbClr val="000000"/>
                          </a:solidFill>
                          <a:effectLst/>
                          <a:latin typeface="Times New Roman"/>
                        </a:rPr>
                        <a:t>Coil 106</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MBHSP101&amp;MBHSP102&amp;</a:t>
                      </a:r>
                    </a:p>
                    <a:p>
                      <a:pPr algn="ctr" fontAlgn="ctr"/>
                      <a:r>
                        <a:rPr lang="en-US" sz="1800" b="0" i="0" u="none" strike="noStrike" dirty="0" smtClean="0">
                          <a:solidFill>
                            <a:srgbClr val="000000"/>
                          </a:solidFill>
                          <a:effectLst/>
                          <a:latin typeface="Times New Roman"/>
                        </a:rPr>
                        <a:t>MBHDP101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108/127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423</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66</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45649">
                <a:tc>
                  <a:txBody>
                    <a:bodyPr/>
                    <a:lstStyle/>
                    <a:p>
                      <a:pPr algn="l" fontAlgn="ctr"/>
                      <a:r>
                        <a:rPr lang="fi-FI" sz="1800" b="1" i="0" u="none" strike="noStrike">
                          <a:solidFill>
                            <a:srgbClr val="000000"/>
                          </a:solidFill>
                          <a:effectLst/>
                          <a:latin typeface="Times New Roman"/>
                        </a:rPr>
                        <a:t>Coil 107</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MBHSP101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108/127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426</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97</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45649">
                <a:tc>
                  <a:txBody>
                    <a:bodyPr/>
                    <a:lstStyle/>
                    <a:p>
                      <a:pPr algn="l" fontAlgn="ctr"/>
                      <a:r>
                        <a:rPr lang="fi-FI" sz="1800" b="1" i="0" u="none" strike="noStrike">
                          <a:solidFill>
                            <a:srgbClr val="000000"/>
                          </a:solidFill>
                          <a:effectLst/>
                          <a:latin typeface="Times New Roman"/>
                        </a:rPr>
                        <a:t>Coil 108</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MBHSP102&amp;</a:t>
                      </a:r>
                    </a:p>
                    <a:p>
                      <a:pPr algn="ctr" fontAlgn="ctr"/>
                      <a:r>
                        <a:rPr lang="en-US" sz="1800" b="0" i="0" u="none" strike="noStrike" dirty="0" smtClean="0">
                          <a:solidFill>
                            <a:srgbClr val="000000"/>
                          </a:solidFill>
                          <a:effectLst/>
                          <a:latin typeface="Times New Roman"/>
                        </a:rPr>
                        <a:t>MBHDP101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407</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185</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45649">
                <a:tc>
                  <a:txBody>
                    <a:bodyPr/>
                    <a:lstStyle/>
                    <a:p>
                      <a:pPr algn="l" fontAlgn="ctr"/>
                      <a:r>
                        <a:rPr lang="fi-FI" sz="1800" b="1" i="0" u="none" strike="noStrike">
                          <a:solidFill>
                            <a:srgbClr val="000000"/>
                          </a:solidFill>
                          <a:effectLst/>
                          <a:latin typeface="Times New Roman"/>
                        </a:rPr>
                        <a:t>Coil 109</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MBHSP102&amp;</a:t>
                      </a:r>
                    </a:p>
                    <a:p>
                      <a:pPr algn="ctr" fontAlgn="ctr"/>
                      <a:r>
                        <a:rPr lang="en-US" sz="1800" b="0" i="0" u="none" strike="noStrike" dirty="0" smtClean="0">
                          <a:solidFill>
                            <a:srgbClr val="000000"/>
                          </a:solidFill>
                          <a:effectLst/>
                          <a:latin typeface="Times New Roman"/>
                        </a:rPr>
                        <a:t>MBHDP101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rgbClr val="000000"/>
                          </a:solidFill>
                          <a:effectLst/>
                          <a:latin typeface="Times New Roman"/>
                        </a:rPr>
                        <a:t>400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131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0</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45649">
                <a:tc>
                  <a:txBody>
                    <a:bodyPr/>
                    <a:lstStyle/>
                    <a:p>
                      <a:pPr algn="l" fontAlgn="ctr"/>
                      <a:r>
                        <a:rPr lang="fi-FI" sz="1800" b="1" i="0" u="none" strike="noStrike" dirty="0" err="1">
                          <a:solidFill>
                            <a:srgbClr val="000000"/>
                          </a:solidFill>
                          <a:effectLst/>
                          <a:latin typeface="Times New Roman"/>
                        </a:rPr>
                        <a:t>Coil</a:t>
                      </a:r>
                      <a:r>
                        <a:rPr lang="fi-FI" sz="1800" b="1" i="0" u="none" strike="noStrike" dirty="0">
                          <a:solidFill>
                            <a:srgbClr val="000000"/>
                          </a:solidFill>
                          <a:effectLst/>
                          <a:latin typeface="Times New Roman"/>
                        </a:rPr>
                        <a:t> 111</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MBHSP102&amp;</a:t>
                      </a:r>
                    </a:p>
                    <a:p>
                      <a:pPr algn="ctr" fontAlgn="ctr"/>
                      <a:r>
                        <a:rPr lang="en-US" sz="1800" b="0" i="0" u="none" strike="noStrike" dirty="0" smtClean="0">
                          <a:solidFill>
                            <a:srgbClr val="000000"/>
                          </a:solidFill>
                          <a:effectLst/>
                          <a:latin typeface="Times New Roman"/>
                        </a:rPr>
                        <a:t>MBHDP101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RRP 132/169</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rgbClr val="000000"/>
                          </a:solidFill>
                          <a:effectLst/>
                          <a:latin typeface="Times New Roman"/>
                        </a:rPr>
                        <a:t>401</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124</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smtClean="0">
                          <a:solidFill>
                            <a:srgbClr val="000000"/>
                          </a:solidFill>
                          <a:effectLst/>
                          <a:latin typeface="Times New Roman"/>
                        </a:rPr>
                        <a:t>0.1</a:t>
                      </a:r>
                      <a:endParaRPr lang="en-US" sz="1800" b="0" i="0" u="none" strike="noStrike" dirty="0">
                        <a:solidFill>
                          <a:srgbClr val="000000"/>
                        </a:solidFill>
                        <a:effectLst/>
                        <a:latin typeface="Times New Roman"/>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68771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xfrm>
            <a:off x="-294" y="1"/>
            <a:ext cx="9144294" cy="692696"/>
          </a:xfrm>
          <a:prstGeom prst="rect">
            <a:avLst/>
          </a:prstGeom>
        </p:spPr>
        <p:txBody>
          <a:bodyPr>
            <a:normAutofit fontScale="90000"/>
          </a:bodyPr>
          <a:lstStyle>
            <a:lvl1pPr>
              <a:defRPr sz="4100"/>
            </a:lvl1pPr>
          </a:lstStyle>
          <a:p>
            <a:pPr lvl="0">
              <a:defRPr sz="1800">
                <a:solidFill>
                  <a:srgbClr val="000000"/>
                </a:solidFill>
              </a:defRPr>
            </a:pPr>
            <a:r>
              <a:rPr sz="4100">
                <a:solidFill>
                  <a:srgbClr val="FFFFFF"/>
                </a:solidFill>
              </a:rPr>
              <a:t>Contents</a:t>
            </a:r>
          </a:p>
        </p:txBody>
      </p:sp>
      <p:sp>
        <p:nvSpPr>
          <p:cNvPr id="105" name="Shape 105"/>
          <p:cNvSpPr>
            <a:spLocks noGrp="1"/>
          </p:cNvSpPr>
          <p:nvPr>
            <p:ph type="body" idx="1"/>
          </p:nvPr>
        </p:nvSpPr>
        <p:spPr>
          <a:xfrm>
            <a:off x="457200" y="1013957"/>
            <a:ext cx="8226853" cy="5030744"/>
          </a:xfrm>
          <a:prstGeom prst="rect">
            <a:avLst/>
          </a:prstGeom>
        </p:spPr>
        <p:txBody>
          <a:bodyPr>
            <a:normAutofit/>
          </a:bodyPr>
          <a:lstStyle/>
          <a:p>
            <a:pPr marL="550926" indent="-514350">
              <a:buClr>
                <a:schemeClr val="tx2"/>
              </a:buClr>
              <a:buFontTx/>
              <a:buAutoNum type="arabicPeriod"/>
              <a:defRPr sz="1800">
                <a:solidFill>
                  <a:srgbClr val="000000"/>
                </a:solidFill>
              </a:defRPr>
            </a:pPr>
            <a:r>
              <a:rPr lang="en-GB" sz="3200" dirty="0" smtClean="0">
                <a:solidFill>
                  <a:schemeClr val="tx2"/>
                </a:solidFill>
              </a:rPr>
              <a:t>Introduction</a:t>
            </a:r>
          </a:p>
          <a:p>
            <a:pPr marL="550926" indent="-514350">
              <a:buClr>
                <a:schemeClr val="tx2"/>
              </a:buClr>
              <a:buFontTx/>
              <a:buAutoNum type="arabicPeriod"/>
              <a:defRPr sz="1800">
                <a:solidFill>
                  <a:srgbClr val="000000"/>
                </a:solidFill>
              </a:defRPr>
            </a:pPr>
            <a:r>
              <a:rPr lang="en-GB" sz="3200" b="1" dirty="0" smtClean="0">
                <a:solidFill>
                  <a:srgbClr val="0C377B"/>
                </a:solidFill>
              </a:rPr>
              <a:t>Longitudinal </a:t>
            </a:r>
            <a:r>
              <a:rPr lang="en-GB" sz="3200" b="1" dirty="0">
                <a:solidFill>
                  <a:srgbClr val="0C377B"/>
                </a:solidFill>
              </a:rPr>
              <a:t>quench </a:t>
            </a:r>
            <a:r>
              <a:rPr lang="en-GB" sz="3200" b="1" dirty="0" smtClean="0">
                <a:solidFill>
                  <a:srgbClr val="0C377B"/>
                </a:solidFill>
              </a:rPr>
              <a:t>propagation. </a:t>
            </a:r>
          </a:p>
          <a:p>
            <a:pPr marL="550926" indent="-514350">
              <a:buClr>
                <a:schemeClr val="tx2"/>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heater design </a:t>
            </a:r>
            <a:r>
              <a:rPr lang="en-GB" sz="3200" dirty="0" smtClean="0">
                <a:solidFill>
                  <a:srgbClr val="0C377B"/>
                </a:solidFill>
              </a:rPr>
              <a:t>performance.</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smtClean="0">
                <a:solidFill>
                  <a:srgbClr val="0C377B"/>
                </a:solidFill>
              </a:rPr>
              <a:t>Quench </a:t>
            </a:r>
            <a:r>
              <a:rPr lang="en-GB" sz="3200" dirty="0">
                <a:solidFill>
                  <a:srgbClr val="0C377B"/>
                </a:solidFill>
              </a:rPr>
              <a:t>propagation within the </a:t>
            </a:r>
            <a:r>
              <a:rPr lang="en-GB" sz="3200" dirty="0" smtClean="0">
                <a:solidFill>
                  <a:srgbClr val="0C377B"/>
                </a:solidFill>
              </a:rPr>
              <a:t>coil.</a:t>
            </a:r>
            <a:endParaRPr lang="en-GB" sz="3200" dirty="0">
              <a:solidFill>
                <a:srgbClr val="0C377B"/>
              </a:solidFill>
            </a:endParaRPr>
          </a:p>
          <a:p>
            <a:pPr marL="550926" lvl="0" indent="-514350">
              <a:buClr>
                <a:srgbClr val="0C377B"/>
              </a:buClr>
              <a:buFontTx/>
              <a:buAutoNum type="arabicPeriod"/>
              <a:defRPr sz="1800">
                <a:solidFill>
                  <a:srgbClr val="000000"/>
                </a:solidFill>
              </a:defRPr>
            </a:pPr>
            <a:r>
              <a:rPr lang="en-GB" sz="3200" dirty="0">
                <a:solidFill>
                  <a:srgbClr val="0C377B"/>
                </a:solidFill>
              </a:rPr>
              <a:t>Hot spot </a:t>
            </a:r>
            <a:r>
              <a:rPr lang="en-GB" sz="3200" dirty="0" smtClean="0">
                <a:solidFill>
                  <a:srgbClr val="0C377B"/>
                </a:solidFill>
              </a:rPr>
              <a:t>temperature.</a:t>
            </a:r>
          </a:p>
          <a:p>
            <a:pPr marL="550926" lvl="0" indent="-514350">
              <a:buClr>
                <a:srgbClr val="0C377B"/>
              </a:buClr>
              <a:buFontTx/>
              <a:buAutoNum type="arabicPeriod"/>
              <a:defRPr sz="1800">
                <a:solidFill>
                  <a:srgbClr val="000000"/>
                </a:solidFill>
              </a:defRPr>
            </a:pPr>
            <a:r>
              <a:rPr lang="en-GB" sz="3200" dirty="0" smtClean="0">
                <a:solidFill>
                  <a:srgbClr val="0C377B"/>
                </a:solidFill>
              </a:rPr>
              <a:t>Analysis of failure case scenarios.</a:t>
            </a:r>
          </a:p>
          <a:p>
            <a:pPr marL="550926" lvl="0" indent="-514350">
              <a:buClr>
                <a:srgbClr val="0C377B"/>
              </a:buClr>
              <a:buFontTx/>
              <a:buAutoNum type="arabicPeriod"/>
              <a:defRPr sz="1800">
                <a:solidFill>
                  <a:srgbClr val="000000"/>
                </a:solidFill>
              </a:defRPr>
            </a:pPr>
            <a:r>
              <a:rPr lang="en-GB" sz="3200" dirty="0" smtClean="0">
                <a:solidFill>
                  <a:srgbClr val="0C377B"/>
                </a:solidFill>
              </a:rPr>
              <a:t>Summary.</a:t>
            </a:r>
            <a:endParaRPr lang="en-GB" sz="3200" dirty="0">
              <a:solidFill>
                <a:srgbClr val="0C377B"/>
              </a:solidFill>
            </a:endParaRPr>
          </a:p>
          <a:p>
            <a:pPr marL="36576" lvl="0" indent="0">
              <a:buClr>
                <a:schemeClr val="tx2"/>
              </a:buClr>
              <a:buNone/>
              <a:defRPr sz="1800">
                <a:solidFill>
                  <a:srgbClr val="000000"/>
                </a:solidFill>
              </a:defRPr>
            </a:pPr>
            <a:endParaRPr lang="en-US" sz="3000" dirty="0" smtClean="0">
              <a:solidFill>
                <a:schemeClr val="tx2"/>
              </a:solidFill>
            </a:endParaRPr>
          </a:p>
        </p:txBody>
      </p:sp>
      <p:sp>
        <p:nvSpPr>
          <p:cNvPr id="106" name="Shape 106"/>
          <p:cNvSpPr>
            <a:spLocks noGrp="1"/>
          </p:cNvSpPr>
          <p:nvPr>
            <p:ph type="sldNum" sz="quarter" idx="4294967295"/>
          </p:nvPr>
        </p:nvSpPr>
        <p:spPr>
          <a:xfrm>
            <a:off x="8172399" y="6356350"/>
            <a:ext cx="514401" cy="350662"/>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0C377B"/>
                </a:solidFill>
              </a:rPr>
              <a:t>9</a:t>
            </a:fld>
            <a:endParaRPr>
              <a:solidFill>
                <a:srgbClr val="0C377B"/>
              </a:solidFill>
            </a:endParaRPr>
          </a:p>
        </p:txBody>
      </p:sp>
    </p:spTree>
    <p:extLst>
      <p:ext uri="{BB962C8B-B14F-4D97-AF65-F5344CB8AC3E}">
        <p14:creationId xmlns:p14="http://schemas.microsoft.com/office/powerpoint/2010/main" val="2134911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CERNPre╠ü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27264</TotalTime>
  <Words>6137</Words>
  <Application>Microsoft Office PowerPoint</Application>
  <PresentationFormat>On-screen Show (4:3)</PresentationFormat>
  <Paragraphs>1194</Paragraphs>
  <Slides>73</Slides>
  <Notes>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73</vt:i4>
      </vt:variant>
    </vt:vector>
  </HeadingPairs>
  <TitlesOfParts>
    <vt:vector size="84" baseType="lpstr">
      <vt:lpstr>Arial</vt:lpstr>
      <vt:lpstr>Calibri</vt:lpstr>
      <vt:lpstr>Gabriola</vt:lpstr>
      <vt:lpstr>Helvetica</vt:lpstr>
      <vt:lpstr>Mathcad UniMath</vt:lpstr>
      <vt:lpstr>Times</vt:lpstr>
      <vt:lpstr>Times New Roman</vt:lpstr>
      <vt:lpstr>Wingdings</vt:lpstr>
      <vt:lpstr>CERNPre╠üsentation2</vt:lpstr>
      <vt:lpstr>CERNCorporate4-3</vt:lpstr>
      <vt:lpstr>Equation</vt:lpstr>
      <vt:lpstr>Model magnet test results and analysis  Protection and operational requirements</vt:lpstr>
      <vt:lpstr>Contributors</vt:lpstr>
      <vt:lpstr>Contents</vt:lpstr>
      <vt:lpstr>Contents</vt:lpstr>
      <vt:lpstr>1. Introduction</vt:lpstr>
      <vt:lpstr>1. Introduction</vt:lpstr>
      <vt:lpstr>PowerPoint Presentation</vt:lpstr>
      <vt:lpstr>1. Introduction</vt:lpstr>
      <vt:lpstr>Contents</vt:lpstr>
      <vt:lpstr>2. Initial quench propagation and detection</vt:lpstr>
      <vt:lpstr>2. Initial quench propagation and detection</vt:lpstr>
      <vt:lpstr>Contents</vt:lpstr>
      <vt:lpstr>3. Quench heater design</vt:lpstr>
      <vt:lpstr>3. Quench heater design</vt:lpstr>
      <vt:lpstr>3. Quench heater delays</vt:lpstr>
      <vt:lpstr>3. Quench heater delays</vt:lpstr>
      <vt:lpstr>3. Quench heater delays</vt:lpstr>
      <vt:lpstr>3. Quench heater performance</vt:lpstr>
      <vt:lpstr>Contents</vt:lpstr>
      <vt:lpstr>4. Quench propagation within the coil</vt:lpstr>
      <vt:lpstr>4. Quench integral studies</vt:lpstr>
      <vt:lpstr>4. Quench integral studies</vt:lpstr>
      <vt:lpstr>4. Layer to layer propagation</vt:lpstr>
      <vt:lpstr>4. Thermal properties of the coil pack</vt:lpstr>
      <vt:lpstr>4. AC loss contribution</vt:lpstr>
      <vt:lpstr>4. Fast energy extraction tests</vt:lpstr>
      <vt:lpstr>4. Fast energy extraction tests</vt:lpstr>
      <vt:lpstr>Contents</vt:lpstr>
      <vt:lpstr>5. Hot spot temperature</vt:lpstr>
      <vt:lpstr>5. Hot spot temperature – MBHDP101</vt:lpstr>
      <vt:lpstr>5. Hot spot temperature – QI studies</vt:lpstr>
      <vt:lpstr>5. Hot spot temperature – Training quench</vt:lpstr>
      <vt:lpstr>5. Hot spot temperature - Summary</vt:lpstr>
      <vt:lpstr>5. Hot spot temperature - Summary</vt:lpstr>
      <vt:lpstr>5. Expected hot spot temperature</vt:lpstr>
      <vt:lpstr>Contents</vt:lpstr>
      <vt:lpstr>6. Baseline protection scheme </vt:lpstr>
      <vt:lpstr>6. Studied heater wiring options</vt:lpstr>
      <vt:lpstr>6. Experience on MB heaters failure</vt:lpstr>
      <vt:lpstr>6. DS-11T vs MB</vt:lpstr>
      <vt:lpstr>6. Failure case analysis</vt:lpstr>
      <vt:lpstr>R&amp;D activities: Inter layer quench heaters</vt:lpstr>
      <vt:lpstr>Contents</vt:lpstr>
      <vt:lpstr>Summary</vt:lpstr>
      <vt:lpstr>PowerPoint Presentation</vt:lpstr>
      <vt:lpstr>Additional slides</vt:lpstr>
      <vt:lpstr>Modelling strategy</vt:lpstr>
      <vt:lpstr>Modelling longitudinal propagation</vt:lpstr>
      <vt:lpstr>Modelling quench heater delay</vt:lpstr>
      <vt:lpstr>Modelling transversal heat propagation</vt:lpstr>
      <vt:lpstr>CERN magnets tested</vt:lpstr>
      <vt:lpstr>Quench heater delay - comparison to FNAL</vt:lpstr>
      <vt:lpstr>Quench heater performance</vt:lpstr>
      <vt:lpstr>Efficiency Low Field/High Field Heaters</vt:lpstr>
      <vt:lpstr>Quench propagation within the coil</vt:lpstr>
      <vt:lpstr>4. Fast energy extraction test</vt:lpstr>
      <vt:lpstr>CLIQ</vt:lpstr>
      <vt:lpstr>PowerPoint Presentation</vt:lpstr>
      <vt:lpstr>1 CLIQ unit per magnet 400 V/40 mF</vt:lpstr>
      <vt:lpstr>Conclusions</vt:lpstr>
      <vt:lpstr>Heater failure case analysis.  Wiring option 1</vt:lpstr>
      <vt:lpstr>Peak temperature</vt:lpstr>
      <vt:lpstr>Peak voltage to ground. ROXIE no quench back</vt:lpstr>
      <vt:lpstr>Peak voltage to ground. ROXIE no quench back</vt:lpstr>
      <vt:lpstr>Peak voltage to ground. ROXIE no quench back</vt:lpstr>
      <vt:lpstr>Heater failure case analysis.  Wiring option 2</vt:lpstr>
      <vt:lpstr>Peak voltage to ground. ROXIE no quench back</vt:lpstr>
      <vt:lpstr>Peak voltage to ground – Heater failure scenarios</vt:lpstr>
      <vt:lpstr>Peak voltage to ground. ROXIE no quench back</vt:lpstr>
      <vt:lpstr>ROXIE – TALES comparison</vt:lpstr>
      <vt:lpstr>Summary</vt:lpstr>
      <vt:lpstr>ROXIE vs. TALES</vt:lpstr>
      <vt:lpstr>ROXIE vs. TALES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Susana Izquierdo Bermudez</dc:creator>
  <cp:lastModifiedBy>Susana Izquierdo Bermudez</cp:lastModifiedBy>
  <cp:revision>813</cp:revision>
  <cp:lastPrinted>2016-04-05T13:59:23Z</cp:lastPrinted>
  <dcterms:created xsi:type="dcterms:W3CDTF">2014-06-18T14:46:42Z</dcterms:created>
  <dcterms:modified xsi:type="dcterms:W3CDTF">2016-04-06T12:17:26Z</dcterms:modified>
</cp:coreProperties>
</file>