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262" r:id="rId6"/>
    <p:sldId id="267" r:id="rId7"/>
    <p:sldId id="272" r:id="rId8"/>
    <p:sldId id="275" r:id="rId9"/>
    <p:sldId id="269" r:id="rId10"/>
    <p:sldId id="268" r:id="rId11"/>
    <p:sldId id="273" r:id="rId12"/>
    <p:sldId id="270" r:id="rId13"/>
    <p:sldId id="258" r:id="rId14"/>
    <p:sldId id="278" r:id="rId15"/>
    <p:sldId id="276" r:id="rId16"/>
    <p:sldId id="271" r:id="rId17"/>
    <p:sldId id="277" r:id="rId18"/>
    <p:sldId id="259" r:id="rId19"/>
    <p:sldId id="292" r:id="rId20"/>
    <p:sldId id="293" r:id="rId21"/>
    <p:sldId id="294" r:id="rId22"/>
    <p:sldId id="295" r:id="rId23"/>
    <p:sldId id="296" r:id="rId24"/>
    <p:sldId id="297" r:id="rId25"/>
    <p:sldId id="285" r:id="rId26"/>
    <p:sldId id="287" r:id="rId27"/>
    <p:sldId id="266" r:id="rId28"/>
    <p:sldId id="288" r:id="rId29"/>
    <p:sldId id="303" r:id="rId30"/>
    <p:sldId id="279" r:id="rId31"/>
    <p:sldId id="274" r:id="rId32"/>
    <p:sldId id="298" r:id="rId33"/>
    <p:sldId id="299" r:id="rId34"/>
    <p:sldId id="290" r:id="rId35"/>
    <p:sldId id="301" r:id="rId36"/>
    <p:sldId id="302" r:id="rId3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A8"/>
    <a:srgbClr val="0000AE"/>
    <a:srgbClr val="0000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83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loeffle\AppData\Local\Temp\OneNote\15.0\NT\6\11T_SG-collar_summary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cernbox\presentations\REVIEWS\1604_WP11%20Technical%20Coordination%20Meeting%20%232\For%20Gerard\mechanic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H:\cernbox\presentations\REVIEWS\1604_WP11%20Technical%20Coordination%20Meeting%20%232\For%20Gerard\mechanic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H:\cernbox\presentations\1511_11Tmech_MSCtech\EM_coil%20Forc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H:\cernbox\presentations\1511_11Tmech_MSCtech\EM_coil%20Forc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loeffle\AppData\Local\Temp\OneNote\15.0\NT\2-2\bullet_max-force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../embeddings/oleObject4.bin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H:\FEM\DS11T_2in1-straight\1601_Shell-Coil_dis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4"/>
          <c:order val="4"/>
          <c:tx>
            <c:strRef>
              <c:f>Summary!$R$2</c:f>
              <c:strCache>
                <c:ptCount val="1"/>
                <c:pt idx="0">
                  <c:v>2in1 102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4117647058823532E-2"/>
                  <c:y val="8.75592748713149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156862745098041E-2"/>
                  <c:y val="2.9186424957105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705882352941221E-2"/>
                  <c:y val="8.1721989879894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9411764705882443E-2"/>
                  <c:y val="-2.0430497469973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4313725490196081E-2"/>
                  <c:y val="-8.75592748713165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cat>
          <c:val>
            <c:numRef>
              <c:f>Summary!$R$3:$R$9</c:f>
              <c:numCache>
                <c:formatCode>0</c:formatCode>
                <c:ptCount val="7"/>
                <c:pt idx="0">
                  <c:v>-125.65312500000002</c:v>
                </c:pt>
                <c:pt idx="1">
                  <c:v>-121.59712500000001</c:v>
                </c:pt>
                <c:pt idx="2">
                  <c:v>-108.750225</c:v>
                </c:pt>
                <c:pt idx="3">
                  <c:v>-21</c:v>
                </c:pt>
                <c:pt idx="4">
                  <c:v>-133</c:v>
                </c:pt>
                <c:pt idx="5">
                  <c:v>-79</c:v>
                </c:pt>
                <c:pt idx="6">
                  <c:v>-109.5344375</c:v>
                </c:pt>
              </c:numCache>
            </c:numRef>
          </c:val>
        </c:ser>
        <c:ser>
          <c:idx val="5"/>
          <c:order val="5"/>
          <c:tx>
            <c:strRef>
              <c:f>Summary!$S$2</c:f>
              <c:strCache>
                <c:ptCount val="1"/>
                <c:pt idx="0">
                  <c:v>2in1 103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1862745098039214E-2"/>
                  <c:y val="2.62677824613946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411764705882353E-2"/>
                  <c:y val="2.62677824613946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4313725490195991E-2"/>
                  <c:y val="6.71287774013418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313725490196081E-2"/>
                  <c:y val="-4.3779637435657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8823529411764795E-2"/>
                  <c:y val="1.4593212478552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705882352941086E-2"/>
                  <c:y val="-1.1674569982842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3.2105067452815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cat>
          <c:val>
            <c:numRef>
              <c:f>Summary!$S$3:$S$9</c:f>
              <c:numCache>
                <c:formatCode>0</c:formatCode>
                <c:ptCount val="7"/>
                <c:pt idx="0">
                  <c:v>-110.49187499999999</c:v>
                </c:pt>
                <c:pt idx="1">
                  <c:v>-116.780625</c:v>
                </c:pt>
                <c:pt idx="2">
                  <c:v>-98.156099999999995</c:v>
                </c:pt>
                <c:pt idx="3">
                  <c:v>-23</c:v>
                </c:pt>
                <c:pt idx="4">
                  <c:v>-110</c:v>
                </c:pt>
                <c:pt idx="5">
                  <c:v>-72</c:v>
                </c:pt>
                <c:pt idx="6">
                  <c:v>-118.889625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0"/>
        <c:axId val="471658688"/>
        <c:axId val="47167397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Summary!$N$2</c15:sqref>
                        </c15:formulaRef>
                      </c:ext>
                    </c:extLst>
                    <c:strCache>
                      <c:ptCount val="1"/>
                      <c:pt idx="0">
                        <c:v>1in1 101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Summary!$M$3:$M$9</c15:sqref>
                        </c15:formulaRef>
                      </c:ext>
                    </c:extLst>
                    <c:strCache>
                      <c:ptCount val="7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1.9K before testing</c:v>
                      </c:pt>
                      <c:pt idx="3">
                        <c:v>12T</c:v>
                      </c:pt>
                      <c:pt idx="4">
                        <c:v>200K Quench</c:v>
                      </c:pt>
                      <c:pt idx="5">
                        <c:v>1.9K after testing</c:v>
                      </c:pt>
                      <c:pt idx="6">
                        <c:v>after testing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Summary!$N$3:$N$9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-153.33333333333334</c:v>
                      </c:pt>
                      <c:pt idx="1">
                        <c:v>-145.14711249999999</c:v>
                      </c:pt>
                      <c:pt idx="2">
                        <c:v>-221.59348383333335</c:v>
                      </c:pt>
                      <c:pt idx="3">
                        <c:v>-52</c:v>
                      </c:pt>
                      <c:pt idx="5">
                        <c:v>-176</c:v>
                      </c:pt>
                      <c:pt idx="6">
                        <c:v>-117.16770000000001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Summary!$O$2</c15:sqref>
                        </c15:formulaRef>
                      </c:ext>
                    </c:extLst>
                    <c:strCache>
                      <c:ptCount val="1"/>
                      <c:pt idx="0">
                        <c:v>1in1 102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Summary!$M$3:$M$9</c15:sqref>
                        </c15:formulaRef>
                      </c:ext>
                    </c:extLst>
                    <c:strCache>
                      <c:ptCount val="7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1.9K before testing</c:v>
                      </c:pt>
                      <c:pt idx="3">
                        <c:v>12T</c:v>
                      </c:pt>
                      <c:pt idx="4">
                        <c:v>200K Quench</c:v>
                      </c:pt>
                      <c:pt idx="5">
                        <c:v>1.9K after testing</c:v>
                      </c:pt>
                      <c:pt idx="6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Summary!$O$3:$O$10</c15:sqref>
                        </c15:formulaRef>
                      </c:ext>
                    </c:extLst>
                    <c:numCache>
                      <c:formatCode>0</c:formatCode>
                      <c:ptCount val="8"/>
                      <c:pt idx="0">
                        <c:v>-138.90825000000001</c:v>
                      </c:pt>
                      <c:pt idx="1">
                        <c:v>-162.66656250000003</c:v>
                      </c:pt>
                      <c:pt idx="2">
                        <c:v>-141.33669999999998</c:v>
                      </c:pt>
                      <c:pt idx="3">
                        <c:v>-20</c:v>
                      </c:pt>
                      <c:pt idx="4">
                        <c:v>-115</c:v>
                      </c:pt>
                      <c:pt idx="5">
                        <c:v>-87</c:v>
                      </c:pt>
                      <c:pt idx="6">
                        <c:v>-122.6875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Summary!$P$2</c15:sqref>
                        </c15:formulaRef>
                      </c:ext>
                    </c:extLst>
                    <c:strCache>
                      <c:ptCount val="1"/>
                      <c:pt idx="0">
                        <c:v>1in1 103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Summary!$M$3:$M$9</c15:sqref>
                        </c15:formulaRef>
                      </c:ext>
                    </c:extLst>
                    <c:strCache>
                      <c:ptCount val="7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1.9K before testing</c:v>
                      </c:pt>
                      <c:pt idx="3">
                        <c:v>12T</c:v>
                      </c:pt>
                      <c:pt idx="4">
                        <c:v>200K Quench</c:v>
                      </c:pt>
                      <c:pt idx="5">
                        <c:v>1.9K after testing</c:v>
                      </c:pt>
                      <c:pt idx="6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Summary!$P$3:$P$9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-126.18937500000001</c:v>
                      </c:pt>
                      <c:pt idx="1">
                        <c:v>-138.6425625</c:v>
                      </c:pt>
                      <c:pt idx="2">
                        <c:v>-106.74803750000001</c:v>
                      </c:pt>
                      <c:pt idx="3">
                        <c:v>12</c:v>
                      </c:pt>
                      <c:pt idx="4">
                        <c:v>-111</c:v>
                      </c:pt>
                      <c:pt idx="5">
                        <c:v>-74</c:v>
                      </c:pt>
                      <c:pt idx="6">
                        <c:v>-108.710875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Summary!$Q$2</c15:sqref>
                        </c15:formulaRef>
                      </c:ext>
                    </c:extLst>
                    <c:strCache>
                      <c:ptCount val="1"/>
                      <c:pt idx="0">
                        <c:v>1in1 104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Summary!$M$3:$M$9</c15:sqref>
                        </c15:formulaRef>
                      </c:ext>
                    </c:extLst>
                    <c:strCache>
                      <c:ptCount val="7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1.9K before testing</c:v>
                      </c:pt>
                      <c:pt idx="3">
                        <c:v>12T</c:v>
                      </c:pt>
                      <c:pt idx="4">
                        <c:v>200K Quench</c:v>
                      </c:pt>
                      <c:pt idx="5">
                        <c:v>1.9K after testing</c:v>
                      </c:pt>
                      <c:pt idx="6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Summary!$Q$3:$Q$9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-193.269375</c:v>
                      </c:pt>
                      <c:pt idx="1">
                        <c:v>-201.71043750000001</c:v>
                      </c:pt>
                    </c:numCache>
                  </c:numRef>
                </c:val>
              </c15:ser>
            </c15:filteredBarSeries>
          </c:ext>
        </c:extLst>
      </c:barChart>
      <c:scatterChart>
        <c:scatterStyle val="lineMarker"/>
        <c:varyColors val="0"/>
        <c:ser>
          <c:idx val="6"/>
          <c:order val="6"/>
          <c:tx>
            <c:strRef>
              <c:f>Summary!$T$2</c:f>
              <c:strCache>
                <c:ptCount val="1"/>
                <c:pt idx="0">
                  <c:v>FE 102 lin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25400">
                <a:solidFill>
                  <a:srgbClr val="FF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xVal>
          <c:yVal>
            <c:numRef>
              <c:f>Summary!$T$3:$T$9</c:f>
              <c:numCache>
                <c:formatCode>0</c:formatCode>
                <c:ptCount val="7"/>
                <c:pt idx="0">
                  <c:v>-166.74062052957154</c:v>
                </c:pt>
                <c:pt idx="1">
                  <c:v>-166.74062052957154</c:v>
                </c:pt>
                <c:pt idx="2">
                  <c:v>-167.13503798888607</c:v>
                </c:pt>
                <c:pt idx="3">
                  <c:v>-93.238091826899222</c:v>
                </c:pt>
                <c:pt idx="4">
                  <c:v>-216.45261278112207</c:v>
                </c:pt>
                <c:pt idx="5">
                  <c:v>-164.84768096105799</c:v>
                </c:pt>
                <c:pt idx="6">
                  <c:v>-179.45160563874344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Summary!$U$2</c:f>
              <c:strCache>
                <c:ptCount val="1"/>
                <c:pt idx="0">
                  <c:v>FE 103 lin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25400">
                <a:solidFill>
                  <a:srgbClr val="00B05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xVal>
          <c:yVal>
            <c:numRef>
              <c:f>Summary!$U$3:$U$9</c:f>
              <c:numCache>
                <c:formatCode>0</c:formatCode>
                <c:ptCount val="7"/>
                <c:pt idx="0">
                  <c:v>-200.59289999791196</c:v>
                </c:pt>
                <c:pt idx="1">
                  <c:v>-200.59289999791196</c:v>
                </c:pt>
                <c:pt idx="2">
                  <c:v>-206.51478786791549</c:v>
                </c:pt>
                <c:pt idx="3">
                  <c:v>-132.36003206458017</c:v>
                </c:pt>
                <c:pt idx="4">
                  <c:v>-256.00862224884725</c:v>
                </c:pt>
                <c:pt idx="5">
                  <c:v>-204.15151564500891</c:v>
                </c:pt>
                <c:pt idx="6">
                  <c:v>-210.30598485376692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Summary!$V$2</c:f>
              <c:strCache>
                <c:ptCount val="1"/>
                <c:pt idx="0">
                  <c:v>FE 102 non-lin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7.3529411764705881E-3"/>
                  <c:y val="1.4593212478552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xVal>
          <c:yVal>
            <c:numRef>
              <c:f>Summary!$V$3:$V$9</c:f>
              <c:numCache>
                <c:formatCode>0</c:formatCode>
                <c:ptCount val="7"/>
                <c:pt idx="0">
                  <c:v>-133.37660687523999</c:v>
                </c:pt>
                <c:pt idx="1">
                  <c:v>-133.37660687523999</c:v>
                </c:pt>
                <c:pt idx="2">
                  <c:v>-113.2364397474385</c:v>
                </c:pt>
                <c:pt idx="3">
                  <c:v>-18.425852045093947</c:v>
                </c:pt>
                <c:pt idx="4">
                  <c:v>-130.55388125283099</c:v>
                </c:pt>
                <c:pt idx="5">
                  <c:v>-77.486174909745301</c:v>
                </c:pt>
                <c:pt idx="6">
                  <c:v>-88.532086163103756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Summary!$W$2</c:f>
              <c:strCache>
                <c:ptCount val="1"/>
                <c:pt idx="0">
                  <c:v>FE 103 non-lin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B050"/>
              </a:solidFill>
              <a:ln w="19050">
                <a:solidFill>
                  <a:schemeClr val="tx1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9.8039215686273606E-3"/>
                  <c:y val="-4.37796374356577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Summary!$M$3:$M$9</c:f>
              <c:strCache>
                <c:ptCount val="7"/>
                <c:pt idx="0">
                  <c:v>after collaring</c:v>
                </c:pt>
                <c:pt idx="1">
                  <c:v>after welding</c:v>
                </c:pt>
                <c:pt idx="2">
                  <c:v>1.9K before testing</c:v>
                </c:pt>
                <c:pt idx="3">
                  <c:v>12T</c:v>
                </c:pt>
                <c:pt idx="4">
                  <c:v>200K Quench</c:v>
                </c:pt>
                <c:pt idx="5">
                  <c:v>1.9K after testing</c:v>
                </c:pt>
                <c:pt idx="6">
                  <c:v>after testing</c:v>
                </c:pt>
              </c:strCache>
            </c:strRef>
          </c:xVal>
          <c:yVal>
            <c:numRef>
              <c:f>Summary!$W$3:$W$9</c:f>
              <c:numCache>
                <c:formatCode>0</c:formatCode>
                <c:ptCount val="7"/>
                <c:pt idx="0">
                  <c:v>-141.69313796066311</c:v>
                </c:pt>
                <c:pt idx="1">
                  <c:v>-141.69313796066311</c:v>
                </c:pt>
                <c:pt idx="2">
                  <c:v>-117.67659278267939</c:v>
                </c:pt>
                <c:pt idx="3">
                  <c:v>-35.977834580389249</c:v>
                </c:pt>
                <c:pt idx="4">
                  <c:v>-155.69765436189917</c:v>
                </c:pt>
                <c:pt idx="5">
                  <c:v>-103.68170757353673</c:v>
                </c:pt>
                <c:pt idx="6">
                  <c:v>-126.72948492044691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1658688"/>
        <c:axId val="471673976"/>
      </c:scatterChart>
      <c:catAx>
        <c:axId val="47165868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3976"/>
        <c:crosses val="autoZero"/>
        <c:auto val="1"/>
        <c:lblAlgn val="ctr"/>
        <c:lblOffset val="100"/>
        <c:noMultiLvlLbl val="0"/>
      </c:catAx>
      <c:valAx>
        <c:axId val="471673976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Stress collar nose / MPa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58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693195505813972E-4"/>
          <c:y val="0.87808117857373014"/>
          <c:w val="0.99906136089883701"/>
          <c:h val="0.104927365987699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'SG-data'!$A$2</c:f>
              <c:strCache>
                <c:ptCount val="1"/>
                <c:pt idx="0">
                  <c:v>SP101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'SG-data'!$J$2:$J$8</c:f>
                <c:numCache>
                  <c:formatCode>General</c:formatCode>
                  <c:ptCount val="3"/>
                  <c:pt idx="0">
                    <c:v>14.827901627225165</c:v>
                  </c:pt>
                  <c:pt idx="1">
                    <c:v>17.714137698578266</c:v>
                  </c:pt>
                  <c:pt idx="2">
                    <c:v>35</c:v>
                  </c:pt>
                </c:numCache>
                <c:extLst/>
              </c:numRef>
            </c:plus>
            <c:minus>
              <c:numRef>
                <c:f>'SG-data'!$J$2:$J$8</c:f>
                <c:numCache>
                  <c:formatCode>General</c:formatCode>
                  <c:ptCount val="3"/>
                  <c:pt idx="0">
                    <c:v>14.827901627225165</c:v>
                  </c:pt>
                  <c:pt idx="1">
                    <c:v>17.714137698578266</c:v>
                  </c:pt>
                  <c:pt idx="2">
                    <c:v>35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'SG-data'!$B$9:$B$15</c:f>
              <c:strCache>
                <c:ptCount val="3"/>
                <c:pt idx="0">
                  <c:v>after collaring</c:v>
                </c:pt>
                <c:pt idx="1">
                  <c:v>after welding</c:v>
                </c:pt>
                <c:pt idx="2">
                  <c:v>after testing</c:v>
                </c:pt>
              </c:strCache>
              <c:extLst/>
            </c:strRef>
          </c:cat>
          <c:val>
            <c:numRef>
              <c:f>'SG-data'!$I$2:$I$8</c:f>
              <c:numCache>
                <c:formatCode>0</c:formatCode>
                <c:ptCount val="3"/>
                <c:pt idx="0">
                  <c:v>-153.33333333333334</c:v>
                </c:pt>
                <c:pt idx="1">
                  <c:v>-145.14711249999999</c:v>
                </c:pt>
                <c:pt idx="2">
                  <c:v>-117.16770000000001</c:v>
                </c:pt>
              </c:numCache>
              <c:extLst/>
            </c:numRef>
          </c:val>
        </c:ser>
        <c:ser>
          <c:idx val="1"/>
          <c:order val="1"/>
          <c:tx>
            <c:strRef>
              <c:f>'SG-data'!$A$9</c:f>
              <c:strCache>
                <c:ptCount val="1"/>
                <c:pt idx="0">
                  <c:v>SP102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'SG-data'!$J$9:$J$15</c:f>
                <c:numCache>
                  <c:formatCode>General</c:formatCode>
                  <c:ptCount val="3"/>
                  <c:pt idx="0">
                    <c:v>2.4418430059332206</c:v>
                  </c:pt>
                  <c:pt idx="1">
                    <c:v>3.3244247458206906</c:v>
                  </c:pt>
                  <c:pt idx="2">
                    <c:v>4.7368680317272887</c:v>
                  </c:pt>
                </c:numCache>
                <c:extLst/>
              </c:numRef>
            </c:plus>
            <c:minus>
              <c:numRef>
                <c:f>'SG-data'!$J$9:$J$15</c:f>
                <c:numCache>
                  <c:formatCode>General</c:formatCode>
                  <c:ptCount val="3"/>
                  <c:pt idx="0">
                    <c:v>2.4418430059332206</c:v>
                  </c:pt>
                  <c:pt idx="1">
                    <c:v>3.3244247458206906</c:v>
                  </c:pt>
                  <c:pt idx="2">
                    <c:v>4.7368680317272887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'SG-data'!$B$9:$B$15</c:f>
              <c:strCache>
                <c:ptCount val="3"/>
                <c:pt idx="0">
                  <c:v>after collaring</c:v>
                </c:pt>
                <c:pt idx="1">
                  <c:v>after welding</c:v>
                </c:pt>
                <c:pt idx="2">
                  <c:v>after testing</c:v>
                </c:pt>
              </c:strCache>
              <c:extLst/>
            </c:strRef>
          </c:cat>
          <c:val>
            <c:numRef>
              <c:f>'SG-data'!$I$9:$I$15</c:f>
              <c:numCache>
                <c:formatCode>0</c:formatCode>
                <c:ptCount val="3"/>
                <c:pt idx="0">
                  <c:v>-164.53856250000001</c:v>
                </c:pt>
                <c:pt idx="1">
                  <c:v>-162.66656250000003</c:v>
                </c:pt>
                <c:pt idx="2">
                  <c:v>-115.78125</c:v>
                </c:pt>
              </c:numCache>
              <c:extLst/>
            </c:numRef>
          </c:val>
        </c:ser>
        <c:ser>
          <c:idx val="2"/>
          <c:order val="3"/>
          <c:tx>
            <c:strRef>
              <c:f>'SG-data'!$A$16</c:f>
              <c:strCache>
                <c:ptCount val="1"/>
                <c:pt idx="0">
                  <c:v>SP103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'SG-data'!$J$16:$J$22</c:f>
                <c:numCache>
                  <c:formatCode>General</c:formatCode>
                  <c:ptCount val="3"/>
                  <c:pt idx="0">
                    <c:v>5.9989577219713706</c:v>
                  </c:pt>
                  <c:pt idx="1">
                    <c:v>10.093801006063082</c:v>
                  </c:pt>
                  <c:pt idx="2">
                    <c:v>32.29536500243686</c:v>
                  </c:pt>
                </c:numCache>
                <c:extLst/>
              </c:numRef>
            </c:plus>
            <c:minus>
              <c:numRef>
                <c:f>'SG-data'!$J$16:$J$22</c:f>
                <c:numCache>
                  <c:formatCode>General</c:formatCode>
                  <c:ptCount val="3"/>
                  <c:pt idx="0">
                    <c:v>5.9989577219713706</c:v>
                  </c:pt>
                  <c:pt idx="1">
                    <c:v>10.093801006063082</c:v>
                  </c:pt>
                  <c:pt idx="2">
                    <c:v>32.29536500243686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'SG-data'!$B$9:$B$15</c:f>
              <c:strCache>
                <c:ptCount val="3"/>
                <c:pt idx="0">
                  <c:v>after collaring</c:v>
                </c:pt>
                <c:pt idx="1">
                  <c:v>after welding</c:v>
                </c:pt>
                <c:pt idx="2">
                  <c:v>after testing</c:v>
                </c:pt>
              </c:strCache>
              <c:extLst/>
            </c:strRef>
          </c:cat>
          <c:val>
            <c:numRef>
              <c:f>'SG-data'!$I$16:$I$22</c:f>
              <c:numCache>
                <c:formatCode>0</c:formatCode>
                <c:ptCount val="3"/>
                <c:pt idx="0">
                  <c:v>-133.33125000000001</c:v>
                </c:pt>
                <c:pt idx="1">
                  <c:v>-139.18125000000003</c:v>
                </c:pt>
                <c:pt idx="2">
                  <c:v>-116.32968750000001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71667312"/>
        <c:axId val="471672016"/>
        <c:extLst>
          <c:ext xmlns:c15="http://schemas.microsoft.com/office/drawing/2012/chart" uri="{02D57815-91ED-43cb-92C2-25804820EDAC}">
            <c15:filteredBarSeries>
              <c15:ser>
                <c:idx val="4"/>
                <c:order val="2"/>
                <c:tx>
                  <c:strRef>
                    <c:extLst>
                      <c:ext uri="{02D57815-91ED-43cb-92C2-25804820EDAC}">
                        <c15:formulaRef>
                          <c15:sqref>'SG-data'!$A$30</c15:sqref>
                        </c15:formulaRef>
                      </c:ext>
                    </c:extLst>
                    <c:strCache>
                      <c:ptCount val="1"/>
                      <c:pt idx="0">
                        <c:v>DP101-102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'SG-data'!$J$30:$J$36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23.71280380010969</c:v>
                        </c:pt>
                        <c:pt idx="1">
                          <c:v>22.602494357647821</c:v>
                        </c:pt>
                        <c:pt idx="2">
                          <c:v>21.647849478811786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'SG-data'!$J$30:$J$36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23.71280380010969</c:v>
                        </c:pt>
                        <c:pt idx="1">
                          <c:v>22.602494357647821</c:v>
                        </c:pt>
                        <c:pt idx="2">
                          <c:v>21.647849478811786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'SG-data'!$B$9:$B$15</c15:sqref>
                        </c15:formulaRef>
                      </c:ext>
                    </c:extLst>
                    <c:strCache>
                      <c:ptCount val="3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'SG-data'!$I$30:$I$36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-125.65312500000002</c:v>
                      </c:pt>
                      <c:pt idx="1">
                        <c:v>-121.59712500000001</c:v>
                      </c:pt>
                      <c:pt idx="2">
                        <c:v>-109.5344375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'SG-data'!$A$23</c15:sqref>
                        </c15:formulaRef>
                      </c:ext>
                    </c:extLst>
                    <c:strCache>
                      <c:ptCount val="1"/>
                      <c:pt idx="0">
                        <c:v>SP104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'SG-data'!$J$23:$J$29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37.390286004522778</c:v>
                        </c:pt>
                        <c:pt idx="1">
                          <c:v>22.437628169898542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'SG-data'!$J$23:$J$29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37.390286004522778</c:v>
                        </c:pt>
                        <c:pt idx="1">
                          <c:v>22.437628169898542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'SG-data'!$B$9:$B$15</c15:sqref>
                        </c15:formulaRef>
                      </c:ext>
                    </c:extLst>
                    <c:strCache>
                      <c:ptCount val="3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'SG-data'!$I$23:$I$29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-193.53749999999999</c:v>
                      </c:pt>
                      <c:pt idx="1">
                        <c:v>-200.53556250000003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'SG-data'!$A$37</c15:sqref>
                        </c15:formulaRef>
                      </c:ext>
                    </c:extLst>
                    <c:strCache>
                      <c:ptCount val="1"/>
                      <c:pt idx="0">
                        <c:v>DP101-103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'SG-data'!$J$37:$J$43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17.559454050809936</c:v>
                        </c:pt>
                        <c:pt idx="1">
                          <c:v>22.147002132060678</c:v>
                        </c:pt>
                        <c:pt idx="2">
                          <c:v>27.483070387740486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'SG-data'!$J$37:$J$43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0">
                          <c:v>17.559454050809936</c:v>
                        </c:pt>
                        <c:pt idx="1">
                          <c:v>22.147002132060678</c:v>
                        </c:pt>
                        <c:pt idx="2">
                          <c:v>27.483070387740486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'SG-data'!$B$9:$B$15</c15:sqref>
                        </c15:formulaRef>
                      </c:ext>
                    </c:extLst>
                    <c:strCache>
                      <c:ptCount val="3"/>
                      <c:pt idx="0">
                        <c:v>after collaring</c:v>
                      </c:pt>
                      <c:pt idx="1">
                        <c:v>after welding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'SG-data'!$I$37:$I$43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-110.49187499999999</c:v>
                      </c:pt>
                      <c:pt idx="1">
                        <c:v>-116.780625</c:v>
                      </c:pt>
                      <c:pt idx="2">
                        <c:v>-118.889625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47166731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2016"/>
        <c:crosses val="autoZero"/>
        <c:auto val="1"/>
        <c:lblAlgn val="ctr"/>
        <c:lblOffset val="100"/>
        <c:noMultiLvlLbl val="0"/>
      </c:catAx>
      <c:valAx>
        <c:axId val="471672016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Stress collar nose / MPa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67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average azimuthal stress per outer cable of coil block at 12T (min-max over coil)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'FE-AzS'!$F$1</c:f>
              <c:strCache>
                <c:ptCount val="1"/>
                <c:pt idx="0">
                  <c:v>SP102</c:v>
                </c:pt>
              </c:strCache>
            </c:strRef>
          </c:tx>
          <c:spPr>
            <a:pattFill prst="dkUpDiag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'FE-AzS'!$F$57:$I$57</c:f>
                <c:numCache>
                  <c:formatCode>General</c:formatCode>
                  <c:ptCount val="4"/>
                  <c:pt idx="0">
                    <c:v>12.445658529188561</c:v>
                  </c:pt>
                  <c:pt idx="1">
                    <c:v>5.9199128990123917</c:v>
                  </c:pt>
                  <c:pt idx="2">
                    <c:v>26.041846374996169</c:v>
                  </c:pt>
                  <c:pt idx="3">
                    <c:v>3.4456555839427474</c:v>
                  </c:pt>
                </c:numCache>
              </c:numRef>
            </c:plus>
            <c:minus>
              <c:numRef>
                <c:f>'FE-AzS'!$F$57:$I$57</c:f>
                <c:numCache>
                  <c:formatCode>General</c:formatCode>
                  <c:ptCount val="4"/>
                  <c:pt idx="0">
                    <c:v>12.445658529188561</c:v>
                  </c:pt>
                  <c:pt idx="1">
                    <c:v>5.9199128990123917</c:v>
                  </c:pt>
                  <c:pt idx="2">
                    <c:v>26.041846374996169</c:v>
                  </c:pt>
                  <c:pt idx="3">
                    <c:v>3.4456555839427474</c:v>
                  </c:pt>
                </c:numCache>
              </c:numRef>
            </c:minus>
            <c:spPr>
              <a:noFill/>
              <a:ln w="635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'FE-AzS'!$B$2:$E$2</c:f>
              <c:strCache>
                <c:ptCount val="4"/>
                <c:pt idx="0">
                  <c:v>CB4</c:v>
                </c:pt>
                <c:pt idx="1">
                  <c:v>CB6</c:v>
                </c:pt>
                <c:pt idx="2">
                  <c:v>CB1</c:v>
                </c:pt>
                <c:pt idx="3">
                  <c:v>CB5</c:v>
                </c:pt>
              </c:strCache>
            </c:strRef>
          </c:cat>
          <c:val>
            <c:numRef>
              <c:f>'FE-AzS'!$F$56:$I$56</c:f>
              <c:numCache>
                <c:formatCode>0.0</c:formatCode>
                <c:ptCount val="4"/>
                <c:pt idx="0">
                  <c:v>1.87164402022355</c:v>
                </c:pt>
                <c:pt idx="1">
                  <c:v>3.3241350203349995</c:v>
                </c:pt>
                <c:pt idx="2">
                  <c:v>-94.280944959899983</c:v>
                </c:pt>
                <c:pt idx="3">
                  <c:v>-97.73977171140001</c:v>
                </c:pt>
              </c:numCache>
            </c:numRef>
          </c:val>
        </c:ser>
        <c:ser>
          <c:idx val="4"/>
          <c:order val="2"/>
          <c:tx>
            <c:strRef>
              <c:f>'FE-AzS'!$N$1</c:f>
              <c:strCache>
                <c:ptCount val="1"/>
                <c:pt idx="0">
                  <c:v>DP101-102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'FE-AzS'!$N$57:$Q$57</c:f>
                <c:numCache>
                  <c:formatCode>General</c:formatCode>
                  <c:ptCount val="4"/>
                  <c:pt idx="0">
                    <c:v>14.1775596171186</c:v>
                  </c:pt>
                  <c:pt idx="1">
                    <c:v>7.094869334087595</c:v>
                  </c:pt>
                  <c:pt idx="2">
                    <c:v>18.411530870718423</c:v>
                  </c:pt>
                  <c:pt idx="3">
                    <c:v>10.654961192009557</c:v>
                  </c:pt>
                </c:numCache>
              </c:numRef>
            </c:plus>
            <c:minus>
              <c:numRef>
                <c:f>'FE-AzS'!$N$57:$Q$57</c:f>
                <c:numCache>
                  <c:formatCode>General</c:formatCode>
                  <c:ptCount val="4"/>
                  <c:pt idx="0">
                    <c:v>14.1775596171186</c:v>
                  </c:pt>
                  <c:pt idx="1">
                    <c:v>7.094869334087595</c:v>
                  </c:pt>
                  <c:pt idx="2">
                    <c:v>18.411530870718423</c:v>
                  </c:pt>
                  <c:pt idx="3">
                    <c:v>10.654961192009557</c:v>
                  </c:pt>
                </c:numCache>
              </c:numRef>
            </c:minus>
            <c:spPr>
              <a:noFill/>
              <a:ln w="635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'FE-AzS'!$B$2:$E$2</c:f>
              <c:strCache>
                <c:ptCount val="4"/>
                <c:pt idx="0">
                  <c:v>CB4</c:v>
                </c:pt>
                <c:pt idx="1">
                  <c:v>CB6</c:v>
                </c:pt>
                <c:pt idx="2">
                  <c:v>CB1</c:v>
                </c:pt>
                <c:pt idx="3">
                  <c:v>CB5</c:v>
                </c:pt>
              </c:strCache>
            </c:strRef>
          </c:cat>
          <c:val>
            <c:numRef>
              <c:f>'FE-AzS'!$N$56:$Q$56</c:f>
              <c:numCache>
                <c:formatCode>0.0</c:formatCode>
                <c:ptCount val="4"/>
                <c:pt idx="0">
                  <c:v>-16.729655832769232</c:v>
                </c:pt>
                <c:pt idx="1">
                  <c:v>-2.8068786251872688</c:v>
                </c:pt>
                <c:pt idx="2">
                  <c:v>-97.056797006750003</c:v>
                </c:pt>
                <c:pt idx="3">
                  <c:v>-104.7850746814231</c:v>
                </c:pt>
              </c:numCache>
            </c:numRef>
          </c:val>
        </c:ser>
        <c:ser>
          <c:idx val="2"/>
          <c:order val="3"/>
          <c:tx>
            <c:strRef>
              <c:f>'FE-AzS'!$J$1</c:f>
              <c:strCache>
                <c:ptCount val="1"/>
                <c:pt idx="0">
                  <c:v>SP103</c:v>
                </c:pt>
              </c:strCache>
            </c:strRef>
          </c:tx>
          <c:spPr>
            <a:pattFill prst="dkUpDiag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'FE-AzS'!$J$57:$M$57</c:f>
                <c:numCache>
                  <c:formatCode>General</c:formatCode>
                  <c:ptCount val="4"/>
                  <c:pt idx="0">
                    <c:v>16.580348123364363</c:v>
                  </c:pt>
                  <c:pt idx="1">
                    <c:v>12.898921759488953</c:v>
                  </c:pt>
                  <c:pt idx="2">
                    <c:v>27.367378550128375</c:v>
                  </c:pt>
                  <c:pt idx="3">
                    <c:v>7.921487029893223</c:v>
                  </c:pt>
                </c:numCache>
              </c:numRef>
            </c:plus>
            <c:minus>
              <c:numRef>
                <c:f>'FE-AzS'!$J$57:$M$57</c:f>
                <c:numCache>
                  <c:formatCode>General</c:formatCode>
                  <c:ptCount val="4"/>
                  <c:pt idx="0">
                    <c:v>16.580348123364363</c:v>
                  </c:pt>
                  <c:pt idx="1">
                    <c:v>12.898921759488953</c:v>
                  </c:pt>
                  <c:pt idx="2">
                    <c:v>27.367378550128375</c:v>
                  </c:pt>
                  <c:pt idx="3">
                    <c:v>7.921487029893223</c:v>
                  </c:pt>
                </c:numCache>
              </c:numRef>
            </c:minus>
            <c:spPr>
              <a:noFill/>
              <a:ln w="635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'FE-AzS'!$B$2:$E$2</c:f>
              <c:strCache>
                <c:ptCount val="4"/>
                <c:pt idx="0">
                  <c:v>CB4</c:v>
                </c:pt>
                <c:pt idx="1">
                  <c:v>CB6</c:v>
                </c:pt>
                <c:pt idx="2">
                  <c:v>CB1</c:v>
                </c:pt>
                <c:pt idx="3">
                  <c:v>CB5</c:v>
                </c:pt>
              </c:strCache>
            </c:strRef>
          </c:cat>
          <c:val>
            <c:numRef>
              <c:f>'FE-AzS'!$J$56:$M$56</c:f>
              <c:numCache>
                <c:formatCode>0.0</c:formatCode>
                <c:ptCount val="4"/>
                <c:pt idx="0">
                  <c:v>1.6210427778000003</c:v>
                </c:pt>
                <c:pt idx="1">
                  <c:v>1.4883220046243502</c:v>
                </c:pt>
                <c:pt idx="2">
                  <c:v>-103.82868823269999</c:v>
                </c:pt>
                <c:pt idx="3">
                  <c:v>-100.25996736114999</c:v>
                </c:pt>
              </c:numCache>
            </c:numRef>
          </c:val>
        </c:ser>
        <c:ser>
          <c:idx val="3"/>
          <c:order val="4"/>
          <c:tx>
            <c:strRef>
              <c:f>'FE-AzS'!$R$1</c:f>
              <c:strCache>
                <c:ptCount val="1"/>
                <c:pt idx="0">
                  <c:v>DP101-103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'FE-AzS'!$R$57:$U$57</c:f>
                <c:numCache>
                  <c:formatCode>General</c:formatCode>
                  <c:ptCount val="4"/>
                  <c:pt idx="0">
                    <c:v>23.547300485024529</c:v>
                  </c:pt>
                  <c:pt idx="1">
                    <c:v>12.168507181967136</c:v>
                  </c:pt>
                  <c:pt idx="2">
                    <c:v>27.493920159913351</c:v>
                  </c:pt>
                  <c:pt idx="3">
                    <c:v>20.809581506953489</c:v>
                  </c:pt>
                </c:numCache>
              </c:numRef>
            </c:plus>
            <c:minus>
              <c:numRef>
                <c:f>'FE-AzS'!$R$57:$U$57</c:f>
                <c:numCache>
                  <c:formatCode>General</c:formatCode>
                  <c:ptCount val="4"/>
                  <c:pt idx="0">
                    <c:v>23.547300485024529</c:v>
                  </c:pt>
                  <c:pt idx="1">
                    <c:v>12.168507181967136</c:v>
                  </c:pt>
                  <c:pt idx="2">
                    <c:v>27.493920159913351</c:v>
                  </c:pt>
                  <c:pt idx="3">
                    <c:v>20.809581506953489</c:v>
                  </c:pt>
                </c:numCache>
              </c:numRef>
            </c:minus>
            <c:spPr>
              <a:noFill/>
              <a:ln w="635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'FE-AzS'!$B$2:$E$2</c:f>
              <c:strCache>
                <c:ptCount val="4"/>
                <c:pt idx="0">
                  <c:v>CB4</c:v>
                </c:pt>
                <c:pt idx="1">
                  <c:v>CB6</c:v>
                </c:pt>
                <c:pt idx="2">
                  <c:v>CB1</c:v>
                </c:pt>
                <c:pt idx="3">
                  <c:v>CB5</c:v>
                </c:pt>
              </c:strCache>
            </c:strRef>
          </c:cat>
          <c:val>
            <c:numRef>
              <c:f>'FE-AzS'!$R$56:$U$56</c:f>
              <c:numCache>
                <c:formatCode>0.0</c:formatCode>
                <c:ptCount val="4"/>
                <c:pt idx="0">
                  <c:v>-26.68757216711538</c:v>
                </c:pt>
                <c:pt idx="1">
                  <c:v>-10.607741398561767</c:v>
                </c:pt>
                <c:pt idx="2">
                  <c:v>-108.5685270510577</c:v>
                </c:pt>
                <c:pt idx="3">
                  <c:v>-114.25546032782687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1671232"/>
        <c:axId val="47166064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'FE-AzS'!$B$1</c15:sqref>
                        </c15:formulaRef>
                      </c:ext>
                    </c:extLst>
                    <c:strCache>
                      <c:ptCount val="1"/>
                      <c:pt idx="0">
                        <c:v>SP101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'FE-AzS'!$B$57:$E$57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12.861071869791745</c:v>
                        </c:pt>
                        <c:pt idx="1">
                          <c:v>14.312119640415673</c:v>
                        </c:pt>
                        <c:pt idx="2">
                          <c:v>27.387456572335086</c:v>
                        </c:pt>
                        <c:pt idx="3">
                          <c:v>9.6393525021834101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'FE-AzS'!$B$57:$E$57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12.861071869791745</c:v>
                        </c:pt>
                        <c:pt idx="1">
                          <c:v>14.312119640415673</c:v>
                        </c:pt>
                        <c:pt idx="2">
                          <c:v>27.387456572335086</c:v>
                        </c:pt>
                        <c:pt idx="3">
                          <c:v>9.6393525021834101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'FE-AzS'!$B$2:$E$2</c15:sqref>
                        </c15:formulaRef>
                      </c:ext>
                    </c:extLst>
                    <c:strCache>
                      <c:ptCount val="4"/>
                      <c:pt idx="0">
                        <c:v>CB4</c:v>
                      </c:pt>
                      <c:pt idx="1">
                        <c:v>CB6</c:v>
                      </c:pt>
                      <c:pt idx="2">
                        <c:v>CB1</c:v>
                      </c:pt>
                      <c:pt idx="3">
                        <c:v>CB5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'FE-AzS'!$B$56:$E$56</c15:sqref>
                        </c15:formulaRef>
                      </c:ext>
                    </c:extLst>
                    <c:numCache>
                      <c:formatCode>0.0</c:formatCode>
                      <c:ptCount val="4"/>
                      <c:pt idx="0">
                        <c:v>0.89771819912046857</c:v>
                      </c:pt>
                      <c:pt idx="1">
                        <c:v>1.1246378803607813</c:v>
                      </c:pt>
                      <c:pt idx="2">
                        <c:v>-107.91648466274999</c:v>
                      </c:pt>
                      <c:pt idx="3">
                        <c:v>-97.533376919250017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47167123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60648"/>
        <c:crosses val="autoZero"/>
        <c:auto val="1"/>
        <c:lblAlgn val="ctr"/>
        <c:lblOffset val="100"/>
        <c:noMultiLvlLbl val="0"/>
      </c:catAx>
      <c:valAx>
        <c:axId val="471660648"/>
        <c:scaling>
          <c:orientation val="maxMin"/>
          <c:max val="20"/>
          <c:min val="-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/ MPa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12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 smtClean="0"/>
              <a:t>Pressure in </a:t>
            </a:r>
            <a:r>
              <a:rPr lang="en-GB" sz="2400" baseline="0" dirty="0" smtClean="0"/>
              <a:t>the yoke </a:t>
            </a:r>
            <a:r>
              <a:rPr lang="en-GB" sz="2400" baseline="0" dirty="0" err="1" smtClean="0"/>
              <a:t>midplane</a:t>
            </a:r>
            <a:endParaRPr lang="en-GB" sz="2400" dirty="0"/>
          </a:p>
        </c:rich>
      </c:tx>
      <c:layout>
        <c:manualLayout>
          <c:xMode val="edge"/>
          <c:yMode val="edge"/>
          <c:x val="0.16739045272248201"/>
          <c:y val="2.436795379989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4947575268671"/>
          <c:y val="0.16812679317919901"/>
          <c:w val="0.70481992373137003"/>
          <c:h val="0.60475121374475405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'yoke mid pres 12T'!$A$2</c:f>
              <c:strCache>
                <c:ptCount val="1"/>
                <c:pt idx="0">
                  <c:v>1in1 12T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'yoke mid pres 12T'!$A$4:$A$200</c:f>
              <c:numCache>
                <c:formatCode>General</c:formatCode>
                <c:ptCount val="197"/>
                <c:pt idx="0" formatCode="0.00E+00">
                  <c:v>0</c:v>
                </c:pt>
                <c:pt idx="1">
                  <c:v>1.2008000000000001</c:v>
                </c:pt>
                <c:pt idx="2">
                  <c:v>2.4016000000000002</c:v>
                </c:pt>
                <c:pt idx="3">
                  <c:v>3.6023999999999998</c:v>
                </c:pt>
                <c:pt idx="4">
                  <c:v>4.8033000000000001</c:v>
                </c:pt>
                <c:pt idx="5">
                  <c:v>6.0040999999999984</c:v>
                </c:pt>
                <c:pt idx="6">
                  <c:v>7.2048999999999994</c:v>
                </c:pt>
                <c:pt idx="7">
                  <c:v>8.4057000000000048</c:v>
                </c:pt>
                <c:pt idx="8">
                  <c:v>9.6065000000000005</c:v>
                </c:pt>
                <c:pt idx="9">
                  <c:v>10.807</c:v>
                </c:pt>
                <c:pt idx="10">
                  <c:v>12.007999999999999</c:v>
                </c:pt>
                <c:pt idx="11">
                  <c:v>13.209</c:v>
                </c:pt>
                <c:pt idx="12">
                  <c:v>14.41</c:v>
                </c:pt>
                <c:pt idx="13">
                  <c:v>15.611000000000001</c:v>
                </c:pt>
                <c:pt idx="14">
                  <c:v>16.811</c:v>
                </c:pt>
                <c:pt idx="15">
                  <c:v>18.012</c:v>
                </c:pt>
                <c:pt idx="16">
                  <c:v>19.213000000000001</c:v>
                </c:pt>
                <c:pt idx="17">
                  <c:v>20.414000000000001</c:v>
                </c:pt>
                <c:pt idx="18">
                  <c:v>21.614999999999998</c:v>
                </c:pt>
                <c:pt idx="19">
                  <c:v>22.815000000000001</c:v>
                </c:pt>
                <c:pt idx="20">
                  <c:v>24.015999999999991</c:v>
                </c:pt>
                <c:pt idx="21">
                  <c:v>25.216999999999999</c:v>
                </c:pt>
                <c:pt idx="22">
                  <c:v>26.417999999999999</c:v>
                </c:pt>
                <c:pt idx="23">
                  <c:v>27.619</c:v>
                </c:pt>
                <c:pt idx="24">
                  <c:v>28.82</c:v>
                </c:pt>
                <c:pt idx="25">
                  <c:v>30.02</c:v>
                </c:pt>
                <c:pt idx="26">
                  <c:v>31.221</c:v>
                </c:pt>
                <c:pt idx="27">
                  <c:v>32.421999999999997</c:v>
                </c:pt>
                <c:pt idx="28">
                  <c:v>33.623000000000012</c:v>
                </c:pt>
                <c:pt idx="29">
                  <c:v>34.824000000000012</c:v>
                </c:pt>
                <c:pt idx="30">
                  <c:v>36.024000000000001</c:v>
                </c:pt>
                <c:pt idx="31">
                  <c:v>37.225000000000001</c:v>
                </c:pt>
                <c:pt idx="32">
                  <c:v>38.426000000000002</c:v>
                </c:pt>
                <c:pt idx="33">
                  <c:v>39.627000000000002</c:v>
                </c:pt>
                <c:pt idx="34">
                  <c:v>40.828000000000003</c:v>
                </c:pt>
                <c:pt idx="35">
                  <c:v>42.029000000000003</c:v>
                </c:pt>
                <c:pt idx="36">
                  <c:v>43.229000000000013</c:v>
                </c:pt>
                <c:pt idx="37">
                  <c:v>44.43</c:v>
                </c:pt>
                <c:pt idx="38">
                  <c:v>45.631</c:v>
                </c:pt>
                <c:pt idx="39">
                  <c:v>46.832000000000001</c:v>
                </c:pt>
                <c:pt idx="40">
                  <c:v>48.033000000000001</c:v>
                </c:pt>
                <c:pt idx="41">
                  <c:v>49.233000000000011</c:v>
                </c:pt>
                <c:pt idx="42">
                  <c:v>50.433999999999997</c:v>
                </c:pt>
                <c:pt idx="43">
                  <c:v>51.634999999999998</c:v>
                </c:pt>
                <c:pt idx="44">
                  <c:v>52.836000000000013</c:v>
                </c:pt>
                <c:pt idx="45">
                  <c:v>54.037000000000013</c:v>
                </c:pt>
                <c:pt idx="46">
                  <c:v>55.238</c:v>
                </c:pt>
                <c:pt idx="47">
                  <c:v>56.438000000000002</c:v>
                </c:pt>
                <c:pt idx="48">
                  <c:v>57.639000000000003</c:v>
                </c:pt>
                <c:pt idx="49">
                  <c:v>58.84</c:v>
                </c:pt>
                <c:pt idx="50">
                  <c:v>60.040999999999997</c:v>
                </c:pt>
                <c:pt idx="51">
                  <c:v>61.241999999999997</c:v>
                </c:pt>
                <c:pt idx="52">
                  <c:v>62.442</c:v>
                </c:pt>
                <c:pt idx="53">
                  <c:v>63.643000000000001</c:v>
                </c:pt>
                <c:pt idx="54">
                  <c:v>64.843999999999994</c:v>
                </c:pt>
                <c:pt idx="55">
                  <c:v>66.045000000000002</c:v>
                </c:pt>
                <c:pt idx="56">
                  <c:v>67.245999999999995</c:v>
                </c:pt>
                <c:pt idx="57">
                  <c:v>68.445999999999998</c:v>
                </c:pt>
                <c:pt idx="58">
                  <c:v>69.647000000000006</c:v>
                </c:pt>
                <c:pt idx="59">
                  <c:v>70.848000000000013</c:v>
                </c:pt>
                <c:pt idx="60">
                  <c:v>72.049000000000007</c:v>
                </c:pt>
                <c:pt idx="61">
                  <c:v>73.25</c:v>
                </c:pt>
                <c:pt idx="62">
                  <c:v>74.450999999999993</c:v>
                </c:pt>
                <c:pt idx="63">
                  <c:v>75.650999999999982</c:v>
                </c:pt>
                <c:pt idx="64">
                  <c:v>76.851999999999975</c:v>
                </c:pt>
                <c:pt idx="65">
                  <c:v>78.052999999999983</c:v>
                </c:pt>
                <c:pt idx="66">
                  <c:v>79.254000000000005</c:v>
                </c:pt>
                <c:pt idx="67">
                  <c:v>80.455000000000013</c:v>
                </c:pt>
                <c:pt idx="68">
                  <c:v>81.654999999999987</c:v>
                </c:pt>
                <c:pt idx="69">
                  <c:v>82.85599999999998</c:v>
                </c:pt>
                <c:pt idx="70">
                  <c:v>84.057000000000002</c:v>
                </c:pt>
                <c:pt idx="71">
                  <c:v>85.257999999999996</c:v>
                </c:pt>
                <c:pt idx="72">
                  <c:v>86.459000000000003</c:v>
                </c:pt>
                <c:pt idx="73">
                  <c:v>87.66</c:v>
                </c:pt>
                <c:pt idx="74">
                  <c:v>88.86</c:v>
                </c:pt>
                <c:pt idx="75">
                  <c:v>90.061000000000007</c:v>
                </c:pt>
                <c:pt idx="76">
                  <c:v>91.262</c:v>
                </c:pt>
                <c:pt idx="77">
                  <c:v>92.462999999999994</c:v>
                </c:pt>
                <c:pt idx="78">
                  <c:v>93.664000000000001</c:v>
                </c:pt>
                <c:pt idx="79">
                  <c:v>94.864000000000004</c:v>
                </c:pt>
                <c:pt idx="80">
                  <c:v>96.065000000000012</c:v>
                </c:pt>
                <c:pt idx="81">
                  <c:v>97.266000000000005</c:v>
                </c:pt>
                <c:pt idx="82">
                  <c:v>98.466999999999999</c:v>
                </c:pt>
                <c:pt idx="83">
                  <c:v>99.668000000000006</c:v>
                </c:pt>
                <c:pt idx="84">
                  <c:v>100.87</c:v>
                </c:pt>
                <c:pt idx="85">
                  <c:v>102.07</c:v>
                </c:pt>
                <c:pt idx="86">
                  <c:v>103.27</c:v>
                </c:pt>
                <c:pt idx="87">
                  <c:v>104.47</c:v>
                </c:pt>
                <c:pt idx="88">
                  <c:v>105.67</c:v>
                </c:pt>
                <c:pt idx="89">
                  <c:v>106.87</c:v>
                </c:pt>
                <c:pt idx="90">
                  <c:v>108.07</c:v>
                </c:pt>
                <c:pt idx="91">
                  <c:v>109.27</c:v>
                </c:pt>
                <c:pt idx="92">
                  <c:v>110.48</c:v>
                </c:pt>
                <c:pt idx="93">
                  <c:v>111.68</c:v>
                </c:pt>
                <c:pt idx="94">
                  <c:v>112.88</c:v>
                </c:pt>
                <c:pt idx="95">
                  <c:v>114.08</c:v>
                </c:pt>
                <c:pt idx="96">
                  <c:v>115.28</c:v>
                </c:pt>
                <c:pt idx="97">
                  <c:v>116.48</c:v>
                </c:pt>
                <c:pt idx="98">
                  <c:v>117.68</c:v>
                </c:pt>
                <c:pt idx="99">
                  <c:v>118.88</c:v>
                </c:pt>
                <c:pt idx="100">
                  <c:v>120.08</c:v>
                </c:pt>
                <c:pt idx="101">
                  <c:v>121.28</c:v>
                </c:pt>
                <c:pt idx="102">
                  <c:v>122.48</c:v>
                </c:pt>
                <c:pt idx="103">
                  <c:v>123.68</c:v>
                </c:pt>
                <c:pt idx="104">
                  <c:v>124.88</c:v>
                </c:pt>
                <c:pt idx="105">
                  <c:v>126.09</c:v>
                </c:pt>
                <c:pt idx="106">
                  <c:v>127.29</c:v>
                </c:pt>
                <c:pt idx="107">
                  <c:v>128.49</c:v>
                </c:pt>
                <c:pt idx="108">
                  <c:v>129.69</c:v>
                </c:pt>
                <c:pt idx="109">
                  <c:v>130.88999999999999</c:v>
                </c:pt>
                <c:pt idx="110">
                  <c:v>132.09</c:v>
                </c:pt>
                <c:pt idx="111">
                  <c:v>133.29</c:v>
                </c:pt>
                <c:pt idx="112">
                  <c:v>134.49</c:v>
                </c:pt>
                <c:pt idx="113">
                  <c:v>135.69</c:v>
                </c:pt>
                <c:pt idx="114">
                  <c:v>136.88999999999999</c:v>
                </c:pt>
                <c:pt idx="115">
                  <c:v>138.09</c:v>
                </c:pt>
                <c:pt idx="116">
                  <c:v>139.29</c:v>
                </c:pt>
                <c:pt idx="117">
                  <c:v>140.5</c:v>
                </c:pt>
                <c:pt idx="118">
                  <c:v>141.69999999999999</c:v>
                </c:pt>
                <c:pt idx="119">
                  <c:v>142.9</c:v>
                </c:pt>
                <c:pt idx="120">
                  <c:v>144.1</c:v>
                </c:pt>
                <c:pt idx="121">
                  <c:v>145.30000000000001</c:v>
                </c:pt>
                <c:pt idx="122">
                  <c:v>146.5</c:v>
                </c:pt>
                <c:pt idx="123">
                  <c:v>147.69999999999999</c:v>
                </c:pt>
                <c:pt idx="124">
                  <c:v>148.9</c:v>
                </c:pt>
                <c:pt idx="125">
                  <c:v>150.1</c:v>
                </c:pt>
                <c:pt idx="126">
                  <c:v>151.30000000000001</c:v>
                </c:pt>
                <c:pt idx="127">
                  <c:v>152.5</c:v>
                </c:pt>
                <c:pt idx="128">
                  <c:v>153.69999999999999</c:v>
                </c:pt>
                <c:pt idx="129">
                  <c:v>154.91</c:v>
                </c:pt>
                <c:pt idx="130">
                  <c:v>156.11000000000001</c:v>
                </c:pt>
                <c:pt idx="131">
                  <c:v>157.31</c:v>
                </c:pt>
                <c:pt idx="132">
                  <c:v>158.51</c:v>
                </c:pt>
                <c:pt idx="133">
                  <c:v>159.71</c:v>
                </c:pt>
                <c:pt idx="134">
                  <c:v>160.91</c:v>
                </c:pt>
                <c:pt idx="135">
                  <c:v>162.11000000000001</c:v>
                </c:pt>
                <c:pt idx="136">
                  <c:v>163.31</c:v>
                </c:pt>
                <c:pt idx="137">
                  <c:v>164.51</c:v>
                </c:pt>
                <c:pt idx="138">
                  <c:v>165.71</c:v>
                </c:pt>
                <c:pt idx="139">
                  <c:v>166.91</c:v>
                </c:pt>
                <c:pt idx="140">
                  <c:v>168.11</c:v>
                </c:pt>
                <c:pt idx="141">
                  <c:v>169.31</c:v>
                </c:pt>
                <c:pt idx="142">
                  <c:v>170.52</c:v>
                </c:pt>
                <c:pt idx="143">
                  <c:v>171.72</c:v>
                </c:pt>
                <c:pt idx="144">
                  <c:v>172.92</c:v>
                </c:pt>
                <c:pt idx="145">
                  <c:v>174.12</c:v>
                </c:pt>
                <c:pt idx="146">
                  <c:v>175.32</c:v>
                </c:pt>
                <c:pt idx="147">
                  <c:v>176.52</c:v>
                </c:pt>
                <c:pt idx="148">
                  <c:v>177.72</c:v>
                </c:pt>
                <c:pt idx="149">
                  <c:v>178.92</c:v>
                </c:pt>
                <c:pt idx="150">
                  <c:v>180.12</c:v>
                </c:pt>
                <c:pt idx="151">
                  <c:v>181.32</c:v>
                </c:pt>
                <c:pt idx="152">
                  <c:v>182.52</c:v>
                </c:pt>
                <c:pt idx="153">
                  <c:v>183.72</c:v>
                </c:pt>
                <c:pt idx="154">
                  <c:v>184.93</c:v>
                </c:pt>
                <c:pt idx="155">
                  <c:v>186.13</c:v>
                </c:pt>
                <c:pt idx="156">
                  <c:v>187.33</c:v>
                </c:pt>
                <c:pt idx="157">
                  <c:v>188.53</c:v>
                </c:pt>
                <c:pt idx="158">
                  <c:v>189.73</c:v>
                </c:pt>
                <c:pt idx="159">
                  <c:v>190.93</c:v>
                </c:pt>
                <c:pt idx="160">
                  <c:v>192.13</c:v>
                </c:pt>
                <c:pt idx="161">
                  <c:v>193.33</c:v>
                </c:pt>
                <c:pt idx="162">
                  <c:v>194.53</c:v>
                </c:pt>
                <c:pt idx="163">
                  <c:v>195.73</c:v>
                </c:pt>
                <c:pt idx="164">
                  <c:v>196.93</c:v>
                </c:pt>
                <c:pt idx="165">
                  <c:v>198.13</c:v>
                </c:pt>
                <c:pt idx="166">
                  <c:v>199.34</c:v>
                </c:pt>
                <c:pt idx="167">
                  <c:v>200.54</c:v>
                </c:pt>
                <c:pt idx="168">
                  <c:v>201.74</c:v>
                </c:pt>
                <c:pt idx="169">
                  <c:v>202.94</c:v>
                </c:pt>
                <c:pt idx="170">
                  <c:v>204.14</c:v>
                </c:pt>
                <c:pt idx="171">
                  <c:v>205.34</c:v>
                </c:pt>
                <c:pt idx="172">
                  <c:v>206.54</c:v>
                </c:pt>
                <c:pt idx="173">
                  <c:v>207.74</c:v>
                </c:pt>
                <c:pt idx="174">
                  <c:v>208.94</c:v>
                </c:pt>
                <c:pt idx="175">
                  <c:v>210.14</c:v>
                </c:pt>
                <c:pt idx="176">
                  <c:v>211.34</c:v>
                </c:pt>
                <c:pt idx="177">
                  <c:v>212.54</c:v>
                </c:pt>
                <c:pt idx="178">
                  <c:v>213.75</c:v>
                </c:pt>
                <c:pt idx="179">
                  <c:v>214.95</c:v>
                </c:pt>
                <c:pt idx="180">
                  <c:v>216.15</c:v>
                </c:pt>
                <c:pt idx="181">
                  <c:v>217.35</c:v>
                </c:pt>
                <c:pt idx="182">
                  <c:v>218.55</c:v>
                </c:pt>
                <c:pt idx="183">
                  <c:v>219.75</c:v>
                </c:pt>
                <c:pt idx="184">
                  <c:v>220.95</c:v>
                </c:pt>
                <c:pt idx="185">
                  <c:v>222.15</c:v>
                </c:pt>
                <c:pt idx="186">
                  <c:v>223.35</c:v>
                </c:pt>
                <c:pt idx="187">
                  <c:v>224.55</c:v>
                </c:pt>
                <c:pt idx="188">
                  <c:v>225.75</c:v>
                </c:pt>
                <c:pt idx="189">
                  <c:v>226.95</c:v>
                </c:pt>
                <c:pt idx="190">
                  <c:v>228.15</c:v>
                </c:pt>
                <c:pt idx="191">
                  <c:v>229.36</c:v>
                </c:pt>
                <c:pt idx="192">
                  <c:v>230.56</c:v>
                </c:pt>
                <c:pt idx="193">
                  <c:v>231.76</c:v>
                </c:pt>
                <c:pt idx="194">
                  <c:v>232.96</c:v>
                </c:pt>
                <c:pt idx="195">
                  <c:v>234.16</c:v>
                </c:pt>
                <c:pt idx="196">
                  <c:v>235.36</c:v>
                </c:pt>
              </c:numCache>
            </c:numRef>
          </c:xVal>
          <c:yVal>
            <c:numRef>
              <c:f>'yoke mid pres 12T'!$B$4:$B$200</c:f>
              <c:numCache>
                <c:formatCode>General</c:formatCode>
                <c:ptCount val="197"/>
                <c:pt idx="81">
                  <c:v>-25.286999999999999</c:v>
                </c:pt>
                <c:pt idx="82">
                  <c:v>-26.324000000000009</c:v>
                </c:pt>
                <c:pt idx="83">
                  <c:v>-27.36</c:v>
                </c:pt>
                <c:pt idx="84">
                  <c:v>-28.396999999999991</c:v>
                </c:pt>
                <c:pt idx="85">
                  <c:v>-29.305</c:v>
                </c:pt>
                <c:pt idx="86">
                  <c:v>-29.152999999999999</c:v>
                </c:pt>
                <c:pt idx="87">
                  <c:v>-29.001999999999999</c:v>
                </c:pt>
                <c:pt idx="88">
                  <c:v>-28.85</c:v>
                </c:pt>
                <c:pt idx="89">
                  <c:v>-28.698</c:v>
                </c:pt>
                <c:pt idx="90">
                  <c:v>-28.663</c:v>
                </c:pt>
                <c:pt idx="91">
                  <c:v>-28.632999999999999</c:v>
                </c:pt>
                <c:pt idx="92">
                  <c:v>-28.603000000000002</c:v>
                </c:pt>
                <c:pt idx="93">
                  <c:v>-28.573</c:v>
                </c:pt>
                <c:pt idx="94">
                  <c:v>-28.468</c:v>
                </c:pt>
                <c:pt idx="95">
                  <c:v>-28.347000000000001</c:v>
                </c:pt>
                <c:pt idx="96">
                  <c:v>-28.225000000000001</c:v>
                </c:pt>
                <c:pt idx="97">
                  <c:v>-28.103999999999999</c:v>
                </c:pt>
                <c:pt idx="98">
                  <c:v>-27.960999999999981</c:v>
                </c:pt>
                <c:pt idx="99">
                  <c:v>-27.808</c:v>
                </c:pt>
                <c:pt idx="100">
                  <c:v>-27.654</c:v>
                </c:pt>
                <c:pt idx="101">
                  <c:v>-27.501000000000001</c:v>
                </c:pt>
                <c:pt idx="102">
                  <c:v>-27.338000000000001</c:v>
                </c:pt>
                <c:pt idx="103">
                  <c:v>-27.166</c:v>
                </c:pt>
                <c:pt idx="104">
                  <c:v>-26.994</c:v>
                </c:pt>
                <c:pt idx="105">
                  <c:v>-26.821999999999999</c:v>
                </c:pt>
                <c:pt idx="106">
                  <c:v>-26.65</c:v>
                </c:pt>
                <c:pt idx="107">
                  <c:v>-26.477</c:v>
                </c:pt>
                <c:pt idx="108">
                  <c:v>-26.303999999999991</c:v>
                </c:pt>
                <c:pt idx="109">
                  <c:v>-26.131</c:v>
                </c:pt>
                <c:pt idx="110">
                  <c:v>-25.957000000000001</c:v>
                </c:pt>
                <c:pt idx="111">
                  <c:v>-25.777999999999999</c:v>
                </c:pt>
                <c:pt idx="112">
                  <c:v>-25.597999999999999</c:v>
                </c:pt>
                <c:pt idx="113">
                  <c:v>-25.419</c:v>
                </c:pt>
                <c:pt idx="114">
                  <c:v>-25.239000000000001</c:v>
                </c:pt>
                <c:pt idx="115">
                  <c:v>-25.050999999999991</c:v>
                </c:pt>
                <c:pt idx="116">
                  <c:v>-24.863</c:v>
                </c:pt>
                <c:pt idx="117">
                  <c:v>-24.675000000000001</c:v>
                </c:pt>
                <c:pt idx="118">
                  <c:v>-24.486999999999981</c:v>
                </c:pt>
                <c:pt idx="119">
                  <c:v>-24.303000000000001</c:v>
                </c:pt>
                <c:pt idx="120">
                  <c:v>-24.119</c:v>
                </c:pt>
                <c:pt idx="121">
                  <c:v>-23.934000000000001</c:v>
                </c:pt>
                <c:pt idx="122">
                  <c:v>-23.75</c:v>
                </c:pt>
                <c:pt idx="123">
                  <c:v>-23.565000000000001</c:v>
                </c:pt>
                <c:pt idx="124">
                  <c:v>-23.379000000000001</c:v>
                </c:pt>
                <c:pt idx="125">
                  <c:v>-23.193000000000001</c:v>
                </c:pt>
                <c:pt idx="126">
                  <c:v>-23.007999999999999</c:v>
                </c:pt>
                <c:pt idx="127">
                  <c:v>-22.809000000000001</c:v>
                </c:pt>
                <c:pt idx="128">
                  <c:v>-22.603000000000002</c:v>
                </c:pt>
                <c:pt idx="129">
                  <c:v>-22.398</c:v>
                </c:pt>
                <c:pt idx="130">
                  <c:v>-22.192</c:v>
                </c:pt>
                <c:pt idx="131">
                  <c:v>-21.995000000000001</c:v>
                </c:pt>
                <c:pt idx="132">
                  <c:v>-21.806000000000001</c:v>
                </c:pt>
                <c:pt idx="133">
                  <c:v>-21.617999999999999</c:v>
                </c:pt>
                <c:pt idx="134">
                  <c:v>-21.43</c:v>
                </c:pt>
                <c:pt idx="135">
                  <c:v>-21.242999999999981</c:v>
                </c:pt>
                <c:pt idx="136">
                  <c:v>-21.059000000000001</c:v>
                </c:pt>
                <c:pt idx="137">
                  <c:v>-20.876000000000001</c:v>
                </c:pt>
                <c:pt idx="138">
                  <c:v>-20.693000000000001</c:v>
                </c:pt>
                <c:pt idx="139">
                  <c:v>-20.510999999999999</c:v>
                </c:pt>
                <c:pt idx="140">
                  <c:v>-20.335000000000001</c:v>
                </c:pt>
                <c:pt idx="141">
                  <c:v>-20.158999999999999</c:v>
                </c:pt>
                <c:pt idx="142">
                  <c:v>-19.983000000000001</c:v>
                </c:pt>
                <c:pt idx="143">
                  <c:v>-19.806999999999999</c:v>
                </c:pt>
                <c:pt idx="144">
                  <c:v>-19.641999999999999</c:v>
                </c:pt>
                <c:pt idx="145">
                  <c:v>-19.477</c:v>
                </c:pt>
                <c:pt idx="146">
                  <c:v>-19.312000000000001</c:v>
                </c:pt>
                <c:pt idx="147">
                  <c:v>-19.146999999999991</c:v>
                </c:pt>
                <c:pt idx="148">
                  <c:v>-18.995000000000001</c:v>
                </c:pt>
                <c:pt idx="149">
                  <c:v>-18.844999999999999</c:v>
                </c:pt>
                <c:pt idx="150">
                  <c:v>-18.695</c:v>
                </c:pt>
                <c:pt idx="151">
                  <c:v>-18.545000000000002</c:v>
                </c:pt>
                <c:pt idx="152">
                  <c:v>-18.411000000000001</c:v>
                </c:pt>
                <c:pt idx="153">
                  <c:v>-18.280999999999999</c:v>
                </c:pt>
                <c:pt idx="154">
                  <c:v>-18.151</c:v>
                </c:pt>
                <c:pt idx="155">
                  <c:v>-18.021000000000001</c:v>
                </c:pt>
                <c:pt idx="156">
                  <c:v>-17.907</c:v>
                </c:pt>
                <c:pt idx="157">
                  <c:v>-17.803000000000001</c:v>
                </c:pt>
                <c:pt idx="158">
                  <c:v>-17.698</c:v>
                </c:pt>
                <c:pt idx="159">
                  <c:v>-17.594000000000001</c:v>
                </c:pt>
                <c:pt idx="160">
                  <c:v>-17.504999999999999</c:v>
                </c:pt>
                <c:pt idx="161">
                  <c:v>-17.433</c:v>
                </c:pt>
                <c:pt idx="162">
                  <c:v>-17.36</c:v>
                </c:pt>
                <c:pt idx="163">
                  <c:v>-17.288</c:v>
                </c:pt>
                <c:pt idx="164">
                  <c:v>-17.228000000000002</c:v>
                </c:pt>
                <c:pt idx="165">
                  <c:v>-17.193999999999999</c:v>
                </c:pt>
                <c:pt idx="166">
                  <c:v>-17.16</c:v>
                </c:pt>
                <c:pt idx="167">
                  <c:v>-17.125</c:v>
                </c:pt>
                <c:pt idx="168">
                  <c:v>-17.097999999999999</c:v>
                </c:pt>
                <c:pt idx="169">
                  <c:v>-17.106000000000009</c:v>
                </c:pt>
                <c:pt idx="170">
                  <c:v>-17.113</c:v>
                </c:pt>
                <c:pt idx="171">
                  <c:v>-17.120999999999999</c:v>
                </c:pt>
                <c:pt idx="172">
                  <c:v>-17.13</c:v>
                </c:pt>
                <c:pt idx="173">
                  <c:v>-17.173999999999999</c:v>
                </c:pt>
                <c:pt idx="174">
                  <c:v>-17.218</c:v>
                </c:pt>
                <c:pt idx="175">
                  <c:v>-17.262</c:v>
                </c:pt>
                <c:pt idx="176">
                  <c:v>-17.306000000000001</c:v>
                </c:pt>
                <c:pt idx="177">
                  <c:v>-17.361000000000001</c:v>
                </c:pt>
                <c:pt idx="178">
                  <c:v>-17.419</c:v>
                </c:pt>
                <c:pt idx="179">
                  <c:v>-17.475999999999999</c:v>
                </c:pt>
                <c:pt idx="180">
                  <c:v>-17.533000000000001</c:v>
                </c:pt>
                <c:pt idx="181">
                  <c:v>-17.545999999999999</c:v>
                </c:pt>
                <c:pt idx="182">
                  <c:v>-17.544</c:v>
                </c:pt>
                <c:pt idx="183">
                  <c:v>-17.542000000000002</c:v>
                </c:pt>
                <c:pt idx="184">
                  <c:v>-17.539000000000001</c:v>
                </c:pt>
                <c:pt idx="185">
                  <c:v>-17.402999999999999</c:v>
                </c:pt>
                <c:pt idx="186">
                  <c:v>-17.172000000000001</c:v>
                </c:pt>
                <c:pt idx="187">
                  <c:v>-16.940999999999999</c:v>
                </c:pt>
                <c:pt idx="188">
                  <c:v>-16.71</c:v>
                </c:pt>
                <c:pt idx="189">
                  <c:v>-16.259</c:v>
                </c:pt>
                <c:pt idx="190">
                  <c:v>-15.526999999999999</c:v>
                </c:pt>
                <c:pt idx="191">
                  <c:v>-14.795999999999999</c:v>
                </c:pt>
                <c:pt idx="192">
                  <c:v>-14.064</c:v>
                </c:pt>
                <c:pt idx="193">
                  <c:v>-13.125999999999999</c:v>
                </c:pt>
                <c:pt idx="194">
                  <c:v>-11.692</c:v>
                </c:pt>
                <c:pt idx="195">
                  <c:v>-10.257</c:v>
                </c:pt>
                <c:pt idx="196">
                  <c:v>-8.8221000000000007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'yoke mid pres 12T'!$C$2</c:f>
              <c:strCache>
                <c:ptCount val="1"/>
                <c:pt idx="0">
                  <c:v>2in1 12T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'yoke mid pres 12T'!$C$4:$C$200</c:f>
              <c:numCache>
                <c:formatCode>General</c:formatCode>
                <c:ptCount val="197"/>
                <c:pt idx="0">
                  <c:v>0</c:v>
                </c:pt>
                <c:pt idx="1">
                  <c:v>1.2478</c:v>
                </c:pt>
                <c:pt idx="2">
                  <c:v>2.4956</c:v>
                </c:pt>
                <c:pt idx="3">
                  <c:v>3.7433999999999998</c:v>
                </c:pt>
                <c:pt idx="4">
                  <c:v>4.9912000000000001</c:v>
                </c:pt>
                <c:pt idx="5">
                  <c:v>6.2389999999999999</c:v>
                </c:pt>
                <c:pt idx="6">
                  <c:v>7.4867999999999997</c:v>
                </c:pt>
                <c:pt idx="7">
                  <c:v>8.7346000000000004</c:v>
                </c:pt>
                <c:pt idx="8">
                  <c:v>9.9823000000000004</c:v>
                </c:pt>
                <c:pt idx="9">
                  <c:v>11.23</c:v>
                </c:pt>
                <c:pt idx="10">
                  <c:v>12.478</c:v>
                </c:pt>
                <c:pt idx="11">
                  <c:v>13.726000000000001</c:v>
                </c:pt>
                <c:pt idx="12">
                  <c:v>14.974</c:v>
                </c:pt>
                <c:pt idx="13">
                  <c:v>16.221</c:v>
                </c:pt>
                <c:pt idx="14">
                  <c:v>17.469000000000001</c:v>
                </c:pt>
                <c:pt idx="15">
                  <c:v>18.716999999999999</c:v>
                </c:pt>
                <c:pt idx="16">
                  <c:v>19.965</c:v>
                </c:pt>
                <c:pt idx="17">
                  <c:v>21.212</c:v>
                </c:pt>
                <c:pt idx="18">
                  <c:v>22.46</c:v>
                </c:pt>
                <c:pt idx="19">
                  <c:v>23.707999999999991</c:v>
                </c:pt>
                <c:pt idx="20">
                  <c:v>24.956</c:v>
                </c:pt>
                <c:pt idx="21">
                  <c:v>26.204000000000001</c:v>
                </c:pt>
                <c:pt idx="22">
                  <c:v>27.451000000000001</c:v>
                </c:pt>
                <c:pt idx="23">
                  <c:v>28.699000000000009</c:v>
                </c:pt>
                <c:pt idx="24">
                  <c:v>29.946999999999999</c:v>
                </c:pt>
                <c:pt idx="25">
                  <c:v>31.195</c:v>
                </c:pt>
                <c:pt idx="26">
                  <c:v>32.442999999999998</c:v>
                </c:pt>
                <c:pt idx="27">
                  <c:v>33.69</c:v>
                </c:pt>
                <c:pt idx="28">
                  <c:v>34.938000000000002</c:v>
                </c:pt>
                <c:pt idx="29">
                  <c:v>36.186</c:v>
                </c:pt>
                <c:pt idx="30">
                  <c:v>37.433999999999997</c:v>
                </c:pt>
                <c:pt idx="31">
                  <c:v>38.682000000000002</c:v>
                </c:pt>
                <c:pt idx="32">
                  <c:v>39.929000000000002</c:v>
                </c:pt>
                <c:pt idx="33">
                  <c:v>41.177</c:v>
                </c:pt>
                <c:pt idx="34">
                  <c:v>42.424999999999997</c:v>
                </c:pt>
                <c:pt idx="35">
                  <c:v>43.673000000000002</c:v>
                </c:pt>
                <c:pt idx="36">
                  <c:v>44.921000000000006</c:v>
                </c:pt>
                <c:pt idx="37">
                  <c:v>46.167999999999999</c:v>
                </c:pt>
                <c:pt idx="38">
                  <c:v>47.415999999999997</c:v>
                </c:pt>
                <c:pt idx="39">
                  <c:v>48.664000000000001</c:v>
                </c:pt>
                <c:pt idx="40">
                  <c:v>49.911999999999999</c:v>
                </c:pt>
                <c:pt idx="41">
                  <c:v>51.16</c:v>
                </c:pt>
                <c:pt idx="42">
                  <c:v>52.406999999999996</c:v>
                </c:pt>
                <c:pt idx="43">
                  <c:v>53.655000000000001</c:v>
                </c:pt>
                <c:pt idx="44">
                  <c:v>54.903000000000013</c:v>
                </c:pt>
                <c:pt idx="45">
                  <c:v>56.151000000000003</c:v>
                </c:pt>
                <c:pt idx="46">
                  <c:v>57.399000000000001</c:v>
                </c:pt>
                <c:pt idx="47">
                  <c:v>58.646000000000001</c:v>
                </c:pt>
                <c:pt idx="48">
                  <c:v>59.894000000000013</c:v>
                </c:pt>
                <c:pt idx="49">
                  <c:v>61.142000000000003</c:v>
                </c:pt>
                <c:pt idx="50">
                  <c:v>62.39</c:v>
                </c:pt>
                <c:pt idx="51">
                  <c:v>63.637</c:v>
                </c:pt>
                <c:pt idx="52">
                  <c:v>64.885000000000005</c:v>
                </c:pt>
                <c:pt idx="53">
                  <c:v>66.132999999999981</c:v>
                </c:pt>
                <c:pt idx="54">
                  <c:v>67.381</c:v>
                </c:pt>
                <c:pt idx="55">
                  <c:v>68.628999999999976</c:v>
                </c:pt>
                <c:pt idx="56">
                  <c:v>69.875999999999976</c:v>
                </c:pt>
                <c:pt idx="57">
                  <c:v>71.123999999999981</c:v>
                </c:pt>
                <c:pt idx="58">
                  <c:v>72.371999999999986</c:v>
                </c:pt>
                <c:pt idx="59">
                  <c:v>73.62</c:v>
                </c:pt>
                <c:pt idx="60">
                  <c:v>74.867999999999995</c:v>
                </c:pt>
                <c:pt idx="61">
                  <c:v>76.114999999999995</c:v>
                </c:pt>
                <c:pt idx="62">
                  <c:v>77.363</c:v>
                </c:pt>
                <c:pt idx="63">
                  <c:v>78.611000000000004</c:v>
                </c:pt>
                <c:pt idx="64">
                  <c:v>79.85899999999998</c:v>
                </c:pt>
                <c:pt idx="65">
                  <c:v>81.106999999999999</c:v>
                </c:pt>
                <c:pt idx="66">
                  <c:v>82.353999999999999</c:v>
                </c:pt>
                <c:pt idx="67">
                  <c:v>83.601999999999975</c:v>
                </c:pt>
                <c:pt idx="68">
                  <c:v>84.85</c:v>
                </c:pt>
                <c:pt idx="69">
                  <c:v>86.098000000000013</c:v>
                </c:pt>
                <c:pt idx="70">
                  <c:v>87.346000000000004</c:v>
                </c:pt>
                <c:pt idx="71">
                  <c:v>88.593000000000004</c:v>
                </c:pt>
                <c:pt idx="72">
                  <c:v>89.840999999999994</c:v>
                </c:pt>
                <c:pt idx="73">
                  <c:v>91.088999999999999</c:v>
                </c:pt>
                <c:pt idx="74">
                  <c:v>92.337000000000003</c:v>
                </c:pt>
                <c:pt idx="75">
                  <c:v>93.584999999999994</c:v>
                </c:pt>
                <c:pt idx="76">
                  <c:v>94.831999999999994</c:v>
                </c:pt>
                <c:pt idx="77">
                  <c:v>96.08</c:v>
                </c:pt>
                <c:pt idx="78">
                  <c:v>97.327999999999975</c:v>
                </c:pt>
                <c:pt idx="79">
                  <c:v>98.575999999999979</c:v>
                </c:pt>
                <c:pt idx="80">
                  <c:v>99.822999999999979</c:v>
                </c:pt>
                <c:pt idx="81">
                  <c:v>101.07</c:v>
                </c:pt>
                <c:pt idx="82">
                  <c:v>102.32</c:v>
                </c:pt>
                <c:pt idx="83">
                  <c:v>103.57</c:v>
                </c:pt>
                <c:pt idx="84">
                  <c:v>104.81</c:v>
                </c:pt>
                <c:pt idx="85">
                  <c:v>106.06</c:v>
                </c:pt>
                <c:pt idx="86">
                  <c:v>107.31</c:v>
                </c:pt>
                <c:pt idx="87">
                  <c:v>108.56</c:v>
                </c:pt>
                <c:pt idx="88">
                  <c:v>109.81</c:v>
                </c:pt>
                <c:pt idx="89">
                  <c:v>111.05</c:v>
                </c:pt>
                <c:pt idx="90">
                  <c:v>112.3</c:v>
                </c:pt>
                <c:pt idx="91">
                  <c:v>113.55</c:v>
                </c:pt>
                <c:pt idx="92">
                  <c:v>114.8</c:v>
                </c:pt>
                <c:pt idx="93">
                  <c:v>116.04</c:v>
                </c:pt>
                <c:pt idx="94">
                  <c:v>117.29</c:v>
                </c:pt>
                <c:pt idx="95">
                  <c:v>118.54</c:v>
                </c:pt>
                <c:pt idx="96">
                  <c:v>119.79</c:v>
                </c:pt>
                <c:pt idx="97">
                  <c:v>121.04</c:v>
                </c:pt>
                <c:pt idx="98">
                  <c:v>122.28</c:v>
                </c:pt>
                <c:pt idx="99">
                  <c:v>123.53</c:v>
                </c:pt>
                <c:pt idx="100">
                  <c:v>124.78</c:v>
                </c:pt>
                <c:pt idx="101">
                  <c:v>126.03</c:v>
                </c:pt>
                <c:pt idx="102">
                  <c:v>127.27</c:v>
                </c:pt>
                <c:pt idx="103">
                  <c:v>128.52000000000001</c:v>
                </c:pt>
                <c:pt idx="104">
                  <c:v>129.77000000000001</c:v>
                </c:pt>
                <c:pt idx="105">
                  <c:v>131.02000000000001</c:v>
                </c:pt>
                <c:pt idx="106">
                  <c:v>132.27000000000001</c:v>
                </c:pt>
                <c:pt idx="107">
                  <c:v>133.51</c:v>
                </c:pt>
                <c:pt idx="108">
                  <c:v>134.76</c:v>
                </c:pt>
                <c:pt idx="109">
                  <c:v>136.01</c:v>
                </c:pt>
                <c:pt idx="110">
                  <c:v>137.26</c:v>
                </c:pt>
                <c:pt idx="111">
                  <c:v>138.51</c:v>
                </c:pt>
                <c:pt idx="112">
                  <c:v>139.75</c:v>
                </c:pt>
                <c:pt idx="113">
                  <c:v>141</c:v>
                </c:pt>
                <c:pt idx="114">
                  <c:v>142.25</c:v>
                </c:pt>
                <c:pt idx="115">
                  <c:v>143.5</c:v>
                </c:pt>
                <c:pt idx="116">
                  <c:v>144.74</c:v>
                </c:pt>
                <c:pt idx="117">
                  <c:v>145.99</c:v>
                </c:pt>
                <c:pt idx="118">
                  <c:v>147.24</c:v>
                </c:pt>
                <c:pt idx="119">
                  <c:v>148.49</c:v>
                </c:pt>
                <c:pt idx="120">
                  <c:v>149.74</c:v>
                </c:pt>
                <c:pt idx="121">
                  <c:v>150.97999999999999</c:v>
                </c:pt>
                <c:pt idx="122">
                  <c:v>152.22999999999999</c:v>
                </c:pt>
                <c:pt idx="123">
                  <c:v>153.47999999999999</c:v>
                </c:pt>
                <c:pt idx="124">
                  <c:v>154.72999999999999</c:v>
                </c:pt>
                <c:pt idx="125">
                  <c:v>155.97</c:v>
                </c:pt>
                <c:pt idx="126">
                  <c:v>157.22</c:v>
                </c:pt>
                <c:pt idx="127">
                  <c:v>158.47</c:v>
                </c:pt>
                <c:pt idx="128">
                  <c:v>159.72</c:v>
                </c:pt>
                <c:pt idx="129">
                  <c:v>160.97</c:v>
                </c:pt>
                <c:pt idx="130">
                  <c:v>162.21</c:v>
                </c:pt>
                <c:pt idx="131">
                  <c:v>163.46</c:v>
                </c:pt>
                <c:pt idx="132">
                  <c:v>164.71</c:v>
                </c:pt>
                <c:pt idx="133">
                  <c:v>165.96</c:v>
                </c:pt>
                <c:pt idx="134">
                  <c:v>167.2</c:v>
                </c:pt>
                <c:pt idx="135">
                  <c:v>168.45</c:v>
                </c:pt>
                <c:pt idx="136">
                  <c:v>169.7</c:v>
                </c:pt>
                <c:pt idx="137">
                  <c:v>170.95</c:v>
                </c:pt>
                <c:pt idx="138">
                  <c:v>172.2</c:v>
                </c:pt>
                <c:pt idx="139">
                  <c:v>173.44</c:v>
                </c:pt>
                <c:pt idx="140">
                  <c:v>174.69</c:v>
                </c:pt>
                <c:pt idx="141">
                  <c:v>175.94</c:v>
                </c:pt>
                <c:pt idx="142">
                  <c:v>177.19</c:v>
                </c:pt>
                <c:pt idx="143">
                  <c:v>178.43</c:v>
                </c:pt>
                <c:pt idx="144">
                  <c:v>179.68</c:v>
                </c:pt>
                <c:pt idx="145">
                  <c:v>180.93</c:v>
                </c:pt>
                <c:pt idx="146">
                  <c:v>182.18</c:v>
                </c:pt>
                <c:pt idx="147">
                  <c:v>183.43</c:v>
                </c:pt>
                <c:pt idx="148">
                  <c:v>184.67</c:v>
                </c:pt>
                <c:pt idx="149">
                  <c:v>185.92</c:v>
                </c:pt>
                <c:pt idx="150">
                  <c:v>187.17</c:v>
                </c:pt>
                <c:pt idx="151">
                  <c:v>188.42</c:v>
                </c:pt>
                <c:pt idx="152">
                  <c:v>189.66</c:v>
                </c:pt>
                <c:pt idx="153">
                  <c:v>190.91</c:v>
                </c:pt>
                <c:pt idx="154">
                  <c:v>192.16</c:v>
                </c:pt>
                <c:pt idx="155">
                  <c:v>193.41</c:v>
                </c:pt>
                <c:pt idx="156">
                  <c:v>194.66</c:v>
                </c:pt>
                <c:pt idx="157">
                  <c:v>195.9</c:v>
                </c:pt>
                <c:pt idx="158">
                  <c:v>197.15</c:v>
                </c:pt>
                <c:pt idx="159">
                  <c:v>198.4</c:v>
                </c:pt>
                <c:pt idx="160">
                  <c:v>199.65</c:v>
                </c:pt>
                <c:pt idx="161">
                  <c:v>200.89</c:v>
                </c:pt>
                <c:pt idx="162">
                  <c:v>202.14</c:v>
                </c:pt>
                <c:pt idx="163">
                  <c:v>203.39</c:v>
                </c:pt>
                <c:pt idx="164">
                  <c:v>204.64</c:v>
                </c:pt>
                <c:pt idx="165">
                  <c:v>205.89</c:v>
                </c:pt>
                <c:pt idx="166">
                  <c:v>207.13</c:v>
                </c:pt>
                <c:pt idx="167">
                  <c:v>208.38</c:v>
                </c:pt>
                <c:pt idx="168">
                  <c:v>209.63</c:v>
                </c:pt>
                <c:pt idx="169">
                  <c:v>210.88</c:v>
                </c:pt>
                <c:pt idx="170">
                  <c:v>212.12</c:v>
                </c:pt>
                <c:pt idx="171">
                  <c:v>213.37</c:v>
                </c:pt>
                <c:pt idx="172">
                  <c:v>214.62</c:v>
                </c:pt>
                <c:pt idx="173">
                  <c:v>215.87</c:v>
                </c:pt>
                <c:pt idx="174">
                  <c:v>217.12</c:v>
                </c:pt>
                <c:pt idx="175">
                  <c:v>218.36</c:v>
                </c:pt>
                <c:pt idx="176">
                  <c:v>219.61</c:v>
                </c:pt>
                <c:pt idx="177">
                  <c:v>220.86</c:v>
                </c:pt>
                <c:pt idx="178">
                  <c:v>222.11</c:v>
                </c:pt>
                <c:pt idx="179">
                  <c:v>223.36</c:v>
                </c:pt>
                <c:pt idx="180">
                  <c:v>224.6</c:v>
                </c:pt>
                <c:pt idx="181">
                  <c:v>225.85</c:v>
                </c:pt>
                <c:pt idx="182">
                  <c:v>227.1</c:v>
                </c:pt>
                <c:pt idx="183">
                  <c:v>228.35</c:v>
                </c:pt>
                <c:pt idx="184">
                  <c:v>229.59</c:v>
                </c:pt>
                <c:pt idx="185">
                  <c:v>230.84</c:v>
                </c:pt>
                <c:pt idx="186">
                  <c:v>232.09</c:v>
                </c:pt>
                <c:pt idx="187">
                  <c:v>233.34</c:v>
                </c:pt>
                <c:pt idx="188">
                  <c:v>234.59</c:v>
                </c:pt>
                <c:pt idx="189">
                  <c:v>235.83</c:v>
                </c:pt>
                <c:pt idx="190">
                  <c:v>237.08</c:v>
                </c:pt>
                <c:pt idx="191">
                  <c:v>238.33</c:v>
                </c:pt>
                <c:pt idx="192">
                  <c:v>239.58</c:v>
                </c:pt>
                <c:pt idx="193">
                  <c:v>240.82</c:v>
                </c:pt>
                <c:pt idx="194">
                  <c:v>242.07</c:v>
                </c:pt>
                <c:pt idx="195">
                  <c:v>243.32</c:v>
                </c:pt>
                <c:pt idx="196">
                  <c:v>244.57</c:v>
                </c:pt>
              </c:numCache>
            </c:numRef>
          </c:xVal>
          <c:yVal>
            <c:numRef>
              <c:f>'yoke mid pres 12T'!$D$4:$D$200</c:f>
              <c:numCache>
                <c:formatCode>General</c:formatCode>
                <c:ptCount val="197"/>
                <c:pt idx="96">
                  <c:v>-72.049000000000007</c:v>
                </c:pt>
                <c:pt idx="97">
                  <c:v>-65.144000000000005</c:v>
                </c:pt>
                <c:pt idx="98">
                  <c:v>-61.743000000000002</c:v>
                </c:pt>
                <c:pt idx="99">
                  <c:v>-59.896000000000001</c:v>
                </c:pt>
                <c:pt idx="100">
                  <c:v>-58.682000000000002</c:v>
                </c:pt>
                <c:pt idx="101">
                  <c:v>-57.821000000000012</c:v>
                </c:pt>
                <c:pt idx="102">
                  <c:v>-57.06</c:v>
                </c:pt>
                <c:pt idx="103">
                  <c:v>-56.33</c:v>
                </c:pt>
                <c:pt idx="104">
                  <c:v>-55.552</c:v>
                </c:pt>
                <c:pt idx="105">
                  <c:v>-54.77</c:v>
                </c:pt>
                <c:pt idx="106">
                  <c:v>-53.851999999999997</c:v>
                </c:pt>
                <c:pt idx="107">
                  <c:v>-52.933999999999997</c:v>
                </c:pt>
                <c:pt idx="108">
                  <c:v>-51.930999999999997</c:v>
                </c:pt>
                <c:pt idx="109">
                  <c:v>-50.841999999999999</c:v>
                </c:pt>
                <c:pt idx="110">
                  <c:v>-49.753</c:v>
                </c:pt>
                <c:pt idx="111">
                  <c:v>-48.601999999999997</c:v>
                </c:pt>
                <c:pt idx="112">
                  <c:v>-47.353000000000002</c:v>
                </c:pt>
                <c:pt idx="113">
                  <c:v>-46.104000000000013</c:v>
                </c:pt>
                <c:pt idx="114">
                  <c:v>-44.854999999999997</c:v>
                </c:pt>
                <c:pt idx="115">
                  <c:v>-43.734999999999999</c:v>
                </c:pt>
                <c:pt idx="116">
                  <c:v>-42.674000000000007</c:v>
                </c:pt>
                <c:pt idx="117">
                  <c:v>-41.613</c:v>
                </c:pt>
                <c:pt idx="118">
                  <c:v>-40.978000000000002</c:v>
                </c:pt>
                <c:pt idx="119">
                  <c:v>-42.664999999999999</c:v>
                </c:pt>
                <c:pt idx="169">
                  <c:v>-38.058</c:v>
                </c:pt>
                <c:pt idx="170">
                  <c:v>-34.436</c:v>
                </c:pt>
                <c:pt idx="171">
                  <c:v>-32.464000000000013</c:v>
                </c:pt>
                <c:pt idx="172">
                  <c:v>-31.602</c:v>
                </c:pt>
                <c:pt idx="173">
                  <c:v>-31.029</c:v>
                </c:pt>
                <c:pt idx="174">
                  <c:v>-30.663</c:v>
                </c:pt>
                <c:pt idx="175">
                  <c:v>-30.388000000000002</c:v>
                </c:pt>
                <c:pt idx="176">
                  <c:v>-30.161000000000001</c:v>
                </c:pt>
                <c:pt idx="177">
                  <c:v>-30.02</c:v>
                </c:pt>
                <c:pt idx="178">
                  <c:v>-29.89</c:v>
                </c:pt>
                <c:pt idx="179">
                  <c:v>-29.797999999999991</c:v>
                </c:pt>
                <c:pt idx="180">
                  <c:v>-29.727</c:v>
                </c:pt>
                <c:pt idx="181">
                  <c:v>-29.655000000000001</c:v>
                </c:pt>
                <c:pt idx="182">
                  <c:v>-29.6</c:v>
                </c:pt>
                <c:pt idx="183">
                  <c:v>-29.547999999999991</c:v>
                </c:pt>
                <c:pt idx="184">
                  <c:v>-29.495999999999999</c:v>
                </c:pt>
                <c:pt idx="185">
                  <c:v>-29.408000000000001</c:v>
                </c:pt>
                <c:pt idx="186">
                  <c:v>-29.283000000000001</c:v>
                </c:pt>
                <c:pt idx="187">
                  <c:v>-29.158000000000001</c:v>
                </c:pt>
                <c:pt idx="188">
                  <c:v>-28.978999999999999</c:v>
                </c:pt>
                <c:pt idx="189">
                  <c:v>-28.672000000000001</c:v>
                </c:pt>
                <c:pt idx="190">
                  <c:v>-28.364999999999991</c:v>
                </c:pt>
                <c:pt idx="191">
                  <c:v>-27.917999999999999</c:v>
                </c:pt>
                <c:pt idx="192">
                  <c:v>-27.361000000000001</c:v>
                </c:pt>
                <c:pt idx="193">
                  <c:v>-26.712</c:v>
                </c:pt>
                <c:pt idx="194">
                  <c:v>-25.876999999999999</c:v>
                </c:pt>
                <c:pt idx="195">
                  <c:v>-24.923999999999999</c:v>
                </c:pt>
                <c:pt idx="196">
                  <c:v>-23.841999999999999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'yoke mid 1.9'!$A$2</c:f>
              <c:strCache>
                <c:ptCount val="1"/>
                <c:pt idx="0">
                  <c:v>1in1 1.9K</c:v>
                </c:pt>
              </c:strCache>
            </c:strRef>
          </c:tx>
          <c:spPr>
            <a:ln w="381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'yoke mid 1.9'!$A$4:$A$200</c:f>
              <c:numCache>
                <c:formatCode>General</c:formatCode>
                <c:ptCount val="197"/>
                <c:pt idx="0" formatCode="0.00E+00">
                  <c:v>0</c:v>
                </c:pt>
                <c:pt idx="1">
                  <c:v>1.2008000000000001</c:v>
                </c:pt>
                <c:pt idx="2">
                  <c:v>2.4016000000000002</c:v>
                </c:pt>
                <c:pt idx="3">
                  <c:v>3.6023999999999998</c:v>
                </c:pt>
                <c:pt idx="4">
                  <c:v>4.8033000000000001</c:v>
                </c:pt>
                <c:pt idx="5">
                  <c:v>6.0040999999999984</c:v>
                </c:pt>
                <c:pt idx="6">
                  <c:v>7.2048999999999994</c:v>
                </c:pt>
                <c:pt idx="7">
                  <c:v>8.4057000000000048</c:v>
                </c:pt>
                <c:pt idx="8">
                  <c:v>9.6065000000000005</c:v>
                </c:pt>
                <c:pt idx="9">
                  <c:v>10.807</c:v>
                </c:pt>
                <c:pt idx="10">
                  <c:v>12.007999999999999</c:v>
                </c:pt>
                <c:pt idx="11">
                  <c:v>13.209</c:v>
                </c:pt>
                <c:pt idx="12">
                  <c:v>14.41</c:v>
                </c:pt>
                <c:pt idx="13">
                  <c:v>15.611000000000001</c:v>
                </c:pt>
                <c:pt idx="14">
                  <c:v>16.811</c:v>
                </c:pt>
                <c:pt idx="15">
                  <c:v>18.012</c:v>
                </c:pt>
                <c:pt idx="16">
                  <c:v>19.213000000000001</c:v>
                </c:pt>
                <c:pt idx="17">
                  <c:v>20.414000000000001</c:v>
                </c:pt>
                <c:pt idx="18">
                  <c:v>21.614999999999998</c:v>
                </c:pt>
                <c:pt idx="19">
                  <c:v>22.815000000000001</c:v>
                </c:pt>
                <c:pt idx="20">
                  <c:v>24.015999999999991</c:v>
                </c:pt>
                <c:pt idx="21">
                  <c:v>25.216999999999999</c:v>
                </c:pt>
                <c:pt idx="22">
                  <c:v>26.417999999999999</c:v>
                </c:pt>
                <c:pt idx="23">
                  <c:v>27.619</c:v>
                </c:pt>
                <c:pt idx="24">
                  <c:v>28.82</c:v>
                </c:pt>
                <c:pt idx="25">
                  <c:v>30.02</c:v>
                </c:pt>
                <c:pt idx="26">
                  <c:v>31.221</c:v>
                </c:pt>
                <c:pt idx="27">
                  <c:v>32.421999999999997</c:v>
                </c:pt>
                <c:pt idx="28">
                  <c:v>33.623000000000012</c:v>
                </c:pt>
                <c:pt idx="29">
                  <c:v>34.824000000000012</c:v>
                </c:pt>
                <c:pt idx="30">
                  <c:v>36.024000000000001</c:v>
                </c:pt>
                <c:pt idx="31">
                  <c:v>37.225000000000001</c:v>
                </c:pt>
                <c:pt idx="32">
                  <c:v>38.426000000000002</c:v>
                </c:pt>
                <c:pt idx="33">
                  <c:v>39.627000000000002</c:v>
                </c:pt>
                <c:pt idx="34">
                  <c:v>40.828000000000003</c:v>
                </c:pt>
                <c:pt idx="35">
                  <c:v>42.029000000000003</c:v>
                </c:pt>
                <c:pt idx="36">
                  <c:v>43.229000000000013</c:v>
                </c:pt>
                <c:pt idx="37">
                  <c:v>44.43</c:v>
                </c:pt>
                <c:pt idx="38">
                  <c:v>45.631</c:v>
                </c:pt>
                <c:pt idx="39">
                  <c:v>46.832000000000001</c:v>
                </c:pt>
                <c:pt idx="40">
                  <c:v>48.033000000000001</c:v>
                </c:pt>
                <c:pt idx="41">
                  <c:v>49.233000000000011</c:v>
                </c:pt>
                <c:pt idx="42">
                  <c:v>50.433999999999997</c:v>
                </c:pt>
                <c:pt idx="43">
                  <c:v>51.634999999999998</c:v>
                </c:pt>
                <c:pt idx="44">
                  <c:v>52.836000000000013</c:v>
                </c:pt>
                <c:pt idx="45">
                  <c:v>54.037000000000013</c:v>
                </c:pt>
                <c:pt idx="46">
                  <c:v>55.238</c:v>
                </c:pt>
                <c:pt idx="47">
                  <c:v>56.438000000000002</c:v>
                </c:pt>
                <c:pt idx="48">
                  <c:v>57.639000000000003</c:v>
                </c:pt>
                <c:pt idx="49">
                  <c:v>58.84</c:v>
                </c:pt>
                <c:pt idx="50">
                  <c:v>60.040999999999997</c:v>
                </c:pt>
                <c:pt idx="51">
                  <c:v>61.241999999999997</c:v>
                </c:pt>
                <c:pt idx="52">
                  <c:v>62.442</c:v>
                </c:pt>
                <c:pt idx="53">
                  <c:v>63.643000000000001</c:v>
                </c:pt>
                <c:pt idx="54">
                  <c:v>64.843999999999994</c:v>
                </c:pt>
                <c:pt idx="55">
                  <c:v>66.045000000000002</c:v>
                </c:pt>
                <c:pt idx="56">
                  <c:v>67.245999999999995</c:v>
                </c:pt>
                <c:pt idx="57">
                  <c:v>68.445999999999998</c:v>
                </c:pt>
                <c:pt idx="58">
                  <c:v>69.647000000000006</c:v>
                </c:pt>
                <c:pt idx="59">
                  <c:v>70.848000000000013</c:v>
                </c:pt>
                <c:pt idx="60">
                  <c:v>72.049000000000007</c:v>
                </c:pt>
                <c:pt idx="61">
                  <c:v>73.25</c:v>
                </c:pt>
                <c:pt idx="62">
                  <c:v>74.450999999999993</c:v>
                </c:pt>
                <c:pt idx="63">
                  <c:v>75.650999999999982</c:v>
                </c:pt>
                <c:pt idx="64">
                  <c:v>76.851999999999975</c:v>
                </c:pt>
                <c:pt idx="65">
                  <c:v>78.052999999999983</c:v>
                </c:pt>
                <c:pt idx="66">
                  <c:v>79.254000000000005</c:v>
                </c:pt>
                <c:pt idx="67">
                  <c:v>80.455000000000013</c:v>
                </c:pt>
                <c:pt idx="68">
                  <c:v>81.654999999999987</c:v>
                </c:pt>
                <c:pt idx="69">
                  <c:v>82.85599999999998</c:v>
                </c:pt>
                <c:pt idx="70">
                  <c:v>84.057000000000002</c:v>
                </c:pt>
                <c:pt idx="71">
                  <c:v>85.257999999999996</c:v>
                </c:pt>
                <c:pt idx="72">
                  <c:v>86.459000000000003</c:v>
                </c:pt>
                <c:pt idx="73">
                  <c:v>87.66</c:v>
                </c:pt>
                <c:pt idx="74">
                  <c:v>88.86</c:v>
                </c:pt>
                <c:pt idx="75">
                  <c:v>90.061000000000007</c:v>
                </c:pt>
                <c:pt idx="76">
                  <c:v>91.262</c:v>
                </c:pt>
                <c:pt idx="77">
                  <c:v>92.462999999999994</c:v>
                </c:pt>
                <c:pt idx="78">
                  <c:v>93.664000000000001</c:v>
                </c:pt>
                <c:pt idx="79">
                  <c:v>94.864000000000004</c:v>
                </c:pt>
                <c:pt idx="80">
                  <c:v>96.065000000000012</c:v>
                </c:pt>
                <c:pt idx="81">
                  <c:v>97.266000000000005</c:v>
                </c:pt>
                <c:pt idx="82">
                  <c:v>98.466999999999999</c:v>
                </c:pt>
                <c:pt idx="83">
                  <c:v>99.668000000000006</c:v>
                </c:pt>
                <c:pt idx="84">
                  <c:v>100.87</c:v>
                </c:pt>
                <c:pt idx="85">
                  <c:v>102.07</c:v>
                </c:pt>
                <c:pt idx="86">
                  <c:v>103.27</c:v>
                </c:pt>
                <c:pt idx="87">
                  <c:v>104.47</c:v>
                </c:pt>
                <c:pt idx="88">
                  <c:v>105.67</c:v>
                </c:pt>
                <c:pt idx="89">
                  <c:v>106.87</c:v>
                </c:pt>
                <c:pt idx="90">
                  <c:v>108.07</c:v>
                </c:pt>
                <c:pt idx="91">
                  <c:v>109.27</c:v>
                </c:pt>
                <c:pt idx="92">
                  <c:v>110.48</c:v>
                </c:pt>
                <c:pt idx="93">
                  <c:v>111.68</c:v>
                </c:pt>
                <c:pt idx="94">
                  <c:v>112.88</c:v>
                </c:pt>
                <c:pt idx="95">
                  <c:v>114.08</c:v>
                </c:pt>
                <c:pt idx="96">
                  <c:v>115.28</c:v>
                </c:pt>
                <c:pt idx="97">
                  <c:v>116.48</c:v>
                </c:pt>
                <c:pt idx="98">
                  <c:v>117.68</c:v>
                </c:pt>
                <c:pt idx="99">
                  <c:v>118.88</c:v>
                </c:pt>
                <c:pt idx="100">
                  <c:v>120.08</c:v>
                </c:pt>
                <c:pt idx="101">
                  <c:v>121.28</c:v>
                </c:pt>
                <c:pt idx="102">
                  <c:v>122.48</c:v>
                </c:pt>
                <c:pt idx="103">
                  <c:v>123.68</c:v>
                </c:pt>
                <c:pt idx="104">
                  <c:v>124.88</c:v>
                </c:pt>
                <c:pt idx="105">
                  <c:v>126.09</c:v>
                </c:pt>
                <c:pt idx="106">
                  <c:v>127.29</c:v>
                </c:pt>
                <c:pt idx="107">
                  <c:v>128.49</c:v>
                </c:pt>
                <c:pt idx="108">
                  <c:v>129.69</c:v>
                </c:pt>
                <c:pt idx="109">
                  <c:v>130.88999999999999</c:v>
                </c:pt>
                <c:pt idx="110">
                  <c:v>132.09</c:v>
                </c:pt>
                <c:pt idx="111">
                  <c:v>133.29</c:v>
                </c:pt>
                <c:pt idx="112">
                  <c:v>134.49</c:v>
                </c:pt>
                <c:pt idx="113">
                  <c:v>135.69</c:v>
                </c:pt>
                <c:pt idx="114">
                  <c:v>136.88999999999999</c:v>
                </c:pt>
                <c:pt idx="115">
                  <c:v>138.09</c:v>
                </c:pt>
                <c:pt idx="116">
                  <c:v>139.29</c:v>
                </c:pt>
                <c:pt idx="117">
                  <c:v>140.5</c:v>
                </c:pt>
                <c:pt idx="118">
                  <c:v>141.69999999999999</c:v>
                </c:pt>
                <c:pt idx="119">
                  <c:v>142.9</c:v>
                </c:pt>
                <c:pt idx="120">
                  <c:v>144.1</c:v>
                </c:pt>
                <c:pt idx="121">
                  <c:v>145.30000000000001</c:v>
                </c:pt>
                <c:pt idx="122">
                  <c:v>146.5</c:v>
                </c:pt>
                <c:pt idx="123">
                  <c:v>147.69999999999999</c:v>
                </c:pt>
                <c:pt idx="124">
                  <c:v>148.9</c:v>
                </c:pt>
                <c:pt idx="125">
                  <c:v>150.1</c:v>
                </c:pt>
                <c:pt idx="126">
                  <c:v>151.30000000000001</c:v>
                </c:pt>
                <c:pt idx="127">
                  <c:v>152.5</c:v>
                </c:pt>
                <c:pt idx="128">
                  <c:v>153.69999999999999</c:v>
                </c:pt>
                <c:pt idx="129">
                  <c:v>154.91</c:v>
                </c:pt>
                <c:pt idx="130">
                  <c:v>156.11000000000001</c:v>
                </c:pt>
                <c:pt idx="131">
                  <c:v>157.31</c:v>
                </c:pt>
                <c:pt idx="132">
                  <c:v>158.51</c:v>
                </c:pt>
                <c:pt idx="133">
                  <c:v>159.71</c:v>
                </c:pt>
                <c:pt idx="134">
                  <c:v>160.91</c:v>
                </c:pt>
                <c:pt idx="135">
                  <c:v>162.11000000000001</c:v>
                </c:pt>
                <c:pt idx="136">
                  <c:v>163.31</c:v>
                </c:pt>
                <c:pt idx="137">
                  <c:v>164.51</c:v>
                </c:pt>
                <c:pt idx="138">
                  <c:v>165.71</c:v>
                </c:pt>
                <c:pt idx="139">
                  <c:v>166.91</c:v>
                </c:pt>
                <c:pt idx="140">
                  <c:v>168.11</c:v>
                </c:pt>
                <c:pt idx="141">
                  <c:v>169.31</c:v>
                </c:pt>
                <c:pt idx="142">
                  <c:v>170.52</c:v>
                </c:pt>
                <c:pt idx="143">
                  <c:v>171.72</c:v>
                </c:pt>
                <c:pt idx="144">
                  <c:v>172.92</c:v>
                </c:pt>
                <c:pt idx="145">
                  <c:v>174.12</c:v>
                </c:pt>
                <c:pt idx="146">
                  <c:v>175.32</c:v>
                </c:pt>
                <c:pt idx="147">
                  <c:v>176.52</c:v>
                </c:pt>
                <c:pt idx="148">
                  <c:v>177.72</c:v>
                </c:pt>
                <c:pt idx="149">
                  <c:v>178.92</c:v>
                </c:pt>
                <c:pt idx="150">
                  <c:v>180.12</c:v>
                </c:pt>
                <c:pt idx="151">
                  <c:v>181.32</c:v>
                </c:pt>
                <c:pt idx="152">
                  <c:v>182.52</c:v>
                </c:pt>
                <c:pt idx="153">
                  <c:v>183.72</c:v>
                </c:pt>
                <c:pt idx="154">
                  <c:v>184.93</c:v>
                </c:pt>
                <c:pt idx="155">
                  <c:v>186.13</c:v>
                </c:pt>
                <c:pt idx="156">
                  <c:v>187.33</c:v>
                </c:pt>
                <c:pt idx="157">
                  <c:v>188.53</c:v>
                </c:pt>
                <c:pt idx="158">
                  <c:v>189.73</c:v>
                </c:pt>
                <c:pt idx="159">
                  <c:v>190.93</c:v>
                </c:pt>
                <c:pt idx="160">
                  <c:v>192.13</c:v>
                </c:pt>
                <c:pt idx="161">
                  <c:v>193.33</c:v>
                </c:pt>
                <c:pt idx="162">
                  <c:v>194.53</c:v>
                </c:pt>
                <c:pt idx="163">
                  <c:v>195.73</c:v>
                </c:pt>
                <c:pt idx="164">
                  <c:v>196.93</c:v>
                </c:pt>
                <c:pt idx="165">
                  <c:v>198.13</c:v>
                </c:pt>
                <c:pt idx="166">
                  <c:v>199.34</c:v>
                </c:pt>
                <c:pt idx="167">
                  <c:v>200.54</c:v>
                </c:pt>
                <c:pt idx="168">
                  <c:v>201.74</c:v>
                </c:pt>
                <c:pt idx="169">
                  <c:v>202.94</c:v>
                </c:pt>
                <c:pt idx="170">
                  <c:v>204.14</c:v>
                </c:pt>
                <c:pt idx="171">
                  <c:v>205.34</c:v>
                </c:pt>
                <c:pt idx="172">
                  <c:v>206.54</c:v>
                </c:pt>
                <c:pt idx="173">
                  <c:v>207.74</c:v>
                </c:pt>
                <c:pt idx="174">
                  <c:v>208.94</c:v>
                </c:pt>
                <c:pt idx="175">
                  <c:v>210.14</c:v>
                </c:pt>
                <c:pt idx="176">
                  <c:v>211.34</c:v>
                </c:pt>
                <c:pt idx="177">
                  <c:v>212.54</c:v>
                </c:pt>
                <c:pt idx="178">
                  <c:v>213.75</c:v>
                </c:pt>
                <c:pt idx="179">
                  <c:v>214.95</c:v>
                </c:pt>
                <c:pt idx="180">
                  <c:v>216.15</c:v>
                </c:pt>
                <c:pt idx="181">
                  <c:v>217.35</c:v>
                </c:pt>
                <c:pt idx="182">
                  <c:v>218.55</c:v>
                </c:pt>
                <c:pt idx="183">
                  <c:v>219.75</c:v>
                </c:pt>
                <c:pt idx="184">
                  <c:v>220.95</c:v>
                </c:pt>
                <c:pt idx="185">
                  <c:v>222.15</c:v>
                </c:pt>
                <c:pt idx="186">
                  <c:v>223.35</c:v>
                </c:pt>
                <c:pt idx="187">
                  <c:v>224.55</c:v>
                </c:pt>
                <c:pt idx="188">
                  <c:v>225.75</c:v>
                </c:pt>
                <c:pt idx="189">
                  <c:v>226.95</c:v>
                </c:pt>
                <c:pt idx="190">
                  <c:v>228.15</c:v>
                </c:pt>
                <c:pt idx="191">
                  <c:v>229.36</c:v>
                </c:pt>
                <c:pt idx="192">
                  <c:v>230.56</c:v>
                </c:pt>
                <c:pt idx="193">
                  <c:v>231.76</c:v>
                </c:pt>
                <c:pt idx="194">
                  <c:v>232.96</c:v>
                </c:pt>
                <c:pt idx="195">
                  <c:v>234.16</c:v>
                </c:pt>
                <c:pt idx="196">
                  <c:v>235.36</c:v>
                </c:pt>
              </c:numCache>
            </c:numRef>
          </c:xVal>
          <c:yVal>
            <c:numRef>
              <c:f>'yoke mid 1.9'!$B$4:$B$200</c:f>
              <c:numCache>
                <c:formatCode>General</c:formatCode>
                <c:ptCount val="197"/>
                <c:pt idx="81">
                  <c:v>-92.600999999999999</c:v>
                </c:pt>
                <c:pt idx="82">
                  <c:v>-93.807000000000002</c:v>
                </c:pt>
                <c:pt idx="83">
                  <c:v>-95.013999999999996</c:v>
                </c:pt>
                <c:pt idx="84">
                  <c:v>-96.221000000000004</c:v>
                </c:pt>
                <c:pt idx="85">
                  <c:v>-97.024000000000001</c:v>
                </c:pt>
                <c:pt idx="86">
                  <c:v>-94.486000000000004</c:v>
                </c:pt>
                <c:pt idx="87">
                  <c:v>-91.947000000000003</c:v>
                </c:pt>
                <c:pt idx="88">
                  <c:v>-89.408000000000001</c:v>
                </c:pt>
                <c:pt idx="89">
                  <c:v>-86.87</c:v>
                </c:pt>
                <c:pt idx="90">
                  <c:v>-85.11</c:v>
                </c:pt>
                <c:pt idx="91">
                  <c:v>-83.382000000000005</c:v>
                </c:pt>
                <c:pt idx="92">
                  <c:v>-81.652999999999977</c:v>
                </c:pt>
                <c:pt idx="93">
                  <c:v>-79.924999999999997</c:v>
                </c:pt>
                <c:pt idx="94">
                  <c:v>-78.224999999999994</c:v>
                </c:pt>
                <c:pt idx="95">
                  <c:v>-76.531000000000006</c:v>
                </c:pt>
                <c:pt idx="96">
                  <c:v>-74.837999999999994</c:v>
                </c:pt>
                <c:pt idx="97">
                  <c:v>-73.144000000000005</c:v>
                </c:pt>
                <c:pt idx="98">
                  <c:v>-71.566999999999993</c:v>
                </c:pt>
                <c:pt idx="99">
                  <c:v>-70.046999999999997</c:v>
                </c:pt>
                <c:pt idx="100">
                  <c:v>-68.528000000000006</c:v>
                </c:pt>
                <c:pt idx="101">
                  <c:v>-67.007999999999996</c:v>
                </c:pt>
                <c:pt idx="102">
                  <c:v>-65.570999999999998</c:v>
                </c:pt>
                <c:pt idx="103">
                  <c:v>-64.212000000000003</c:v>
                </c:pt>
                <c:pt idx="104">
                  <c:v>-62.851999999999997</c:v>
                </c:pt>
                <c:pt idx="105">
                  <c:v>-61.491999999999997</c:v>
                </c:pt>
                <c:pt idx="106">
                  <c:v>-60.192</c:v>
                </c:pt>
                <c:pt idx="107">
                  <c:v>-58.994</c:v>
                </c:pt>
                <c:pt idx="108">
                  <c:v>-57.795000000000002</c:v>
                </c:pt>
                <c:pt idx="109">
                  <c:v>-56.597000000000001</c:v>
                </c:pt>
                <c:pt idx="110">
                  <c:v>-55.424999999999997</c:v>
                </c:pt>
                <c:pt idx="111">
                  <c:v>-54.344999999999999</c:v>
                </c:pt>
                <c:pt idx="112">
                  <c:v>-53.265000000000001</c:v>
                </c:pt>
                <c:pt idx="113">
                  <c:v>-52.185000000000002</c:v>
                </c:pt>
                <c:pt idx="114">
                  <c:v>-51.113</c:v>
                </c:pt>
                <c:pt idx="115">
                  <c:v>-50.123000000000012</c:v>
                </c:pt>
                <c:pt idx="116">
                  <c:v>-49.133000000000003</c:v>
                </c:pt>
                <c:pt idx="117">
                  <c:v>-48.144000000000013</c:v>
                </c:pt>
                <c:pt idx="118">
                  <c:v>-47.154000000000003</c:v>
                </c:pt>
                <c:pt idx="119">
                  <c:v>-46.241</c:v>
                </c:pt>
                <c:pt idx="120">
                  <c:v>-45.334000000000003</c:v>
                </c:pt>
                <c:pt idx="121">
                  <c:v>-44.426000000000002</c:v>
                </c:pt>
                <c:pt idx="122">
                  <c:v>-43.519000000000013</c:v>
                </c:pt>
                <c:pt idx="123">
                  <c:v>-42.689</c:v>
                </c:pt>
                <c:pt idx="124">
                  <c:v>-41.88</c:v>
                </c:pt>
                <c:pt idx="125">
                  <c:v>-41.07</c:v>
                </c:pt>
                <c:pt idx="126">
                  <c:v>-40.261000000000003</c:v>
                </c:pt>
                <c:pt idx="127">
                  <c:v>-39.450000000000003</c:v>
                </c:pt>
                <c:pt idx="128">
                  <c:v>-38.637</c:v>
                </c:pt>
                <c:pt idx="129">
                  <c:v>-37.825000000000003</c:v>
                </c:pt>
                <c:pt idx="130">
                  <c:v>-37.012</c:v>
                </c:pt>
                <c:pt idx="131">
                  <c:v>-36.239000000000011</c:v>
                </c:pt>
                <c:pt idx="132">
                  <c:v>-35.507000000000012</c:v>
                </c:pt>
                <c:pt idx="133">
                  <c:v>-34.774999999999999</c:v>
                </c:pt>
                <c:pt idx="134">
                  <c:v>-34.042000000000002</c:v>
                </c:pt>
                <c:pt idx="135">
                  <c:v>-33.326000000000001</c:v>
                </c:pt>
                <c:pt idx="136">
                  <c:v>-32.641000000000012</c:v>
                </c:pt>
                <c:pt idx="137">
                  <c:v>-31.954999999999991</c:v>
                </c:pt>
                <c:pt idx="138">
                  <c:v>-31.27</c:v>
                </c:pt>
                <c:pt idx="139">
                  <c:v>-30.591999999999999</c:v>
                </c:pt>
                <c:pt idx="140">
                  <c:v>-29.945</c:v>
                </c:pt>
                <c:pt idx="141">
                  <c:v>-29.297999999999991</c:v>
                </c:pt>
                <c:pt idx="142">
                  <c:v>-28.65</c:v>
                </c:pt>
                <c:pt idx="143">
                  <c:v>-28.004999999999999</c:v>
                </c:pt>
                <c:pt idx="144">
                  <c:v>-27.390999999999991</c:v>
                </c:pt>
                <c:pt idx="145">
                  <c:v>-26.777999999999999</c:v>
                </c:pt>
                <c:pt idx="146">
                  <c:v>-26.164999999999999</c:v>
                </c:pt>
                <c:pt idx="147">
                  <c:v>-25.552</c:v>
                </c:pt>
                <c:pt idx="148">
                  <c:v>-24.966999999999999</c:v>
                </c:pt>
                <c:pt idx="149">
                  <c:v>-24.385999999999999</c:v>
                </c:pt>
                <c:pt idx="150">
                  <c:v>-23.803999999999991</c:v>
                </c:pt>
                <c:pt idx="151">
                  <c:v>-23.222000000000001</c:v>
                </c:pt>
                <c:pt idx="152">
                  <c:v>-22.663</c:v>
                </c:pt>
                <c:pt idx="153">
                  <c:v>-22.111999999999998</c:v>
                </c:pt>
                <c:pt idx="154">
                  <c:v>-21.56</c:v>
                </c:pt>
                <c:pt idx="155">
                  <c:v>-21.007999999999999</c:v>
                </c:pt>
                <c:pt idx="156">
                  <c:v>-20.472999999999999</c:v>
                </c:pt>
                <c:pt idx="157" formatCode="0.00E+00">
                  <c:v>-19.95</c:v>
                </c:pt>
                <c:pt idx="158" formatCode="0.00E+00">
                  <c:v>-19.425999999999981</c:v>
                </c:pt>
                <c:pt idx="159" formatCode="0.00E+00">
                  <c:v>-18.902000000000001</c:v>
                </c:pt>
                <c:pt idx="160" formatCode="0.00E+00">
                  <c:v>-18.39</c:v>
                </c:pt>
                <c:pt idx="161" formatCode="0.00E+00">
                  <c:v>-17.891999999999999</c:v>
                </c:pt>
                <c:pt idx="162" formatCode="0.00E+00">
                  <c:v>-17.393999999999991</c:v>
                </c:pt>
                <c:pt idx="163" formatCode="0.00E+00">
                  <c:v>-16.895</c:v>
                </c:pt>
                <c:pt idx="164" formatCode="0.00E+00">
                  <c:v>-16.404</c:v>
                </c:pt>
                <c:pt idx="165" formatCode="0.00E+00">
                  <c:v>-15.926</c:v>
                </c:pt>
                <c:pt idx="166" formatCode="0.00E+00">
                  <c:v>-15.449</c:v>
                </c:pt>
                <c:pt idx="167" formatCode="0.00E+00">
                  <c:v>-14.972</c:v>
                </c:pt>
                <c:pt idx="168" formatCode="0.00E+00">
                  <c:v>-14.494999999999999</c:v>
                </c:pt>
                <c:pt idx="169" formatCode="0.00E+00">
                  <c:v>-14.023999999999999</c:v>
                </c:pt>
                <c:pt idx="170" formatCode="0.00E+00">
                  <c:v>-13.552</c:v>
                </c:pt>
                <c:pt idx="171" formatCode="0.00E+00">
                  <c:v>-13.08</c:v>
                </c:pt>
                <c:pt idx="172" formatCode="0.00E+00">
                  <c:v>-12.608000000000001</c:v>
                </c:pt>
                <c:pt idx="173" formatCode="0.00E+00">
                  <c:v>-12.125</c:v>
                </c:pt>
                <c:pt idx="174" formatCode="0.00E+00">
                  <c:v>-11.643000000000001</c:v>
                </c:pt>
                <c:pt idx="175" formatCode="0.00E+00">
                  <c:v>-11.16</c:v>
                </c:pt>
                <c:pt idx="176" formatCode="0.00E+00">
                  <c:v>-10.677</c:v>
                </c:pt>
                <c:pt idx="177" formatCode="0.00E+00">
                  <c:v>-10.074</c:v>
                </c:pt>
                <c:pt idx="178" formatCode="0.00E+00">
                  <c:v>-9.4534000000000002</c:v>
                </c:pt>
                <c:pt idx="179" formatCode="0.00E+00">
                  <c:v>-8.8332000000000015</c:v>
                </c:pt>
                <c:pt idx="180" formatCode="0.00E+00">
                  <c:v>-8.2131000000000007</c:v>
                </c:pt>
                <c:pt idx="181" formatCode="0.00E+00">
                  <c:v>-7.4894999999999996</c:v>
                </c:pt>
                <c:pt idx="182" formatCode="0.00E+00">
                  <c:v>-6.7282000000000002</c:v>
                </c:pt>
                <c:pt idx="183" formatCode="0.00E+00">
                  <c:v>-5.9668999999999999</c:v>
                </c:pt>
                <c:pt idx="184" formatCode="0.00E+00">
                  <c:v>-5.2057000000000002</c:v>
                </c:pt>
                <c:pt idx="185" formatCode="0.00E+00">
                  <c:v>-3.4699</c:v>
                </c:pt>
                <c:pt idx="186" formatCode="0.00E+00">
                  <c:v>-1.0468999999999999</c:v>
                </c:pt>
                <c:pt idx="187" formatCode="0.00E+00">
                  <c:v>1.3763000000000001</c:v>
                </c:pt>
                <c:pt idx="188" formatCode="0.00E+00">
                  <c:v>3.7997000000000001</c:v>
                </c:pt>
                <c:pt idx="189" formatCode="0.00E+00">
                  <c:v>4.6252999999999966</c:v>
                </c:pt>
                <c:pt idx="190" formatCode="0.00E+00">
                  <c:v>3.4161000000000001</c:v>
                </c:pt>
                <c:pt idx="191" formatCode="0.00E+00">
                  <c:v>2.2069000000000001</c:v>
                </c:pt>
                <c:pt idx="192">
                  <c:v>0.99744999999999995</c:v>
                </c:pt>
                <c:pt idx="193">
                  <c:v>0.15018999999999999</c:v>
                </c:pt>
                <c:pt idx="194">
                  <c:v>0.1759</c:v>
                </c:pt>
                <c:pt idx="195">
                  <c:v>0.20161000000000001</c:v>
                </c:pt>
                <c:pt idx="196">
                  <c:v>0.22733999999999999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'yoke mid 1.9'!$C$2</c:f>
              <c:strCache>
                <c:ptCount val="1"/>
                <c:pt idx="0">
                  <c:v>2in1 1.9K</c:v>
                </c:pt>
              </c:strCache>
            </c:strRef>
          </c:tx>
          <c:spPr>
            <a:ln w="381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'yoke mid 1.9'!$C$4:$C$200</c:f>
              <c:numCache>
                <c:formatCode>General</c:formatCode>
                <c:ptCount val="197"/>
                <c:pt idx="0">
                  <c:v>0</c:v>
                </c:pt>
                <c:pt idx="1">
                  <c:v>1.2478</c:v>
                </c:pt>
                <c:pt idx="2">
                  <c:v>2.4956</c:v>
                </c:pt>
                <c:pt idx="3">
                  <c:v>3.7433999999999998</c:v>
                </c:pt>
                <c:pt idx="4">
                  <c:v>4.9912000000000001</c:v>
                </c:pt>
                <c:pt idx="5">
                  <c:v>6.2389999999999999</c:v>
                </c:pt>
                <c:pt idx="6">
                  <c:v>7.4867999999999997</c:v>
                </c:pt>
                <c:pt idx="7">
                  <c:v>8.7346000000000004</c:v>
                </c:pt>
                <c:pt idx="8">
                  <c:v>9.9823000000000004</c:v>
                </c:pt>
                <c:pt idx="9">
                  <c:v>11.23</c:v>
                </c:pt>
                <c:pt idx="10">
                  <c:v>12.478</c:v>
                </c:pt>
                <c:pt idx="11">
                  <c:v>13.726000000000001</c:v>
                </c:pt>
                <c:pt idx="12">
                  <c:v>14.974</c:v>
                </c:pt>
                <c:pt idx="13">
                  <c:v>16.221</c:v>
                </c:pt>
                <c:pt idx="14">
                  <c:v>17.469000000000001</c:v>
                </c:pt>
                <c:pt idx="15">
                  <c:v>18.716999999999999</c:v>
                </c:pt>
                <c:pt idx="16">
                  <c:v>19.965</c:v>
                </c:pt>
                <c:pt idx="17">
                  <c:v>21.212</c:v>
                </c:pt>
                <c:pt idx="18">
                  <c:v>22.46</c:v>
                </c:pt>
                <c:pt idx="19">
                  <c:v>23.707999999999991</c:v>
                </c:pt>
                <c:pt idx="20">
                  <c:v>24.956</c:v>
                </c:pt>
                <c:pt idx="21">
                  <c:v>26.204000000000001</c:v>
                </c:pt>
                <c:pt idx="22">
                  <c:v>27.451000000000001</c:v>
                </c:pt>
                <c:pt idx="23">
                  <c:v>28.699000000000009</c:v>
                </c:pt>
                <c:pt idx="24">
                  <c:v>29.946999999999999</c:v>
                </c:pt>
                <c:pt idx="25">
                  <c:v>31.195</c:v>
                </c:pt>
                <c:pt idx="26">
                  <c:v>32.442999999999998</c:v>
                </c:pt>
                <c:pt idx="27">
                  <c:v>33.69</c:v>
                </c:pt>
                <c:pt idx="28">
                  <c:v>34.938000000000002</c:v>
                </c:pt>
                <c:pt idx="29">
                  <c:v>36.186</c:v>
                </c:pt>
                <c:pt idx="30">
                  <c:v>37.433999999999997</c:v>
                </c:pt>
                <c:pt idx="31">
                  <c:v>38.682000000000002</c:v>
                </c:pt>
                <c:pt idx="32">
                  <c:v>39.929000000000002</c:v>
                </c:pt>
                <c:pt idx="33">
                  <c:v>41.177</c:v>
                </c:pt>
                <c:pt idx="34">
                  <c:v>42.424999999999997</c:v>
                </c:pt>
                <c:pt idx="35">
                  <c:v>43.673000000000002</c:v>
                </c:pt>
                <c:pt idx="36">
                  <c:v>44.921000000000006</c:v>
                </c:pt>
                <c:pt idx="37">
                  <c:v>46.167999999999999</c:v>
                </c:pt>
                <c:pt idx="38">
                  <c:v>47.415999999999997</c:v>
                </c:pt>
                <c:pt idx="39">
                  <c:v>48.664000000000001</c:v>
                </c:pt>
                <c:pt idx="40">
                  <c:v>49.911999999999999</c:v>
                </c:pt>
                <c:pt idx="41">
                  <c:v>51.16</c:v>
                </c:pt>
                <c:pt idx="42">
                  <c:v>52.406999999999996</c:v>
                </c:pt>
                <c:pt idx="43">
                  <c:v>53.655000000000001</c:v>
                </c:pt>
                <c:pt idx="44">
                  <c:v>54.903000000000013</c:v>
                </c:pt>
                <c:pt idx="45">
                  <c:v>56.151000000000003</c:v>
                </c:pt>
                <c:pt idx="46">
                  <c:v>57.399000000000001</c:v>
                </c:pt>
                <c:pt idx="47">
                  <c:v>58.646000000000001</c:v>
                </c:pt>
                <c:pt idx="48">
                  <c:v>59.894000000000013</c:v>
                </c:pt>
                <c:pt idx="49">
                  <c:v>61.142000000000003</c:v>
                </c:pt>
                <c:pt idx="50">
                  <c:v>62.39</c:v>
                </c:pt>
                <c:pt idx="51">
                  <c:v>63.637</c:v>
                </c:pt>
                <c:pt idx="52">
                  <c:v>64.885000000000005</c:v>
                </c:pt>
                <c:pt idx="53">
                  <c:v>66.132999999999981</c:v>
                </c:pt>
                <c:pt idx="54">
                  <c:v>67.381</c:v>
                </c:pt>
                <c:pt idx="55">
                  <c:v>68.628999999999976</c:v>
                </c:pt>
                <c:pt idx="56">
                  <c:v>69.875999999999976</c:v>
                </c:pt>
                <c:pt idx="57">
                  <c:v>71.123999999999981</c:v>
                </c:pt>
                <c:pt idx="58">
                  <c:v>72.371999999999986</c:v>
                </c:pt>
                <c:pt idx="59">
                  <c:v>73.62</c:v>
                </c:pt>
                <c:pt idx="60">
                  <c:v>74.867999999999995</c:v>
                </c:pt>
                <c:pt idx="61">
                  <c:v>76.114999999999995</c:v>
                </c:pt>
                <c:pt idx="62">
                  <c:v>77.363</c:v>
                </c:pt>
                <c:pt idx="63">
                  <c:v>78.611000000000004</c:v>
                </c:pt>
                <c:pt idx="64">
                  <c:v>79.85899999999998</c:v>
                </c:pt>
                <c:pt idx="65">
                  <c:v>81.106999999999999</c:v>
                </c:pt>
                <c:pt idx="66">
                  <c:v>82.353999999999999</c:v>
                </c:pt>
                <c:pt idx="67">
                  <c:v>83.601999999999975</c:v>
                </c:pt>
                <c:pt idx="68">
                  <c:v>84.85</c:v>
                </c:pt>
                <c:pt idx="69">
                  <c:v>86.098000000000013</c:v>
                </c:pt>
                <c:pt idx="70">
                  <c:v>87.346000000000004</c:v>
                </c:pt>
                <c:pt idx="71">
                  <c:v>88.593000000000004</c:v>
                </c:pt>
                <c:pt idx="72">
                  <c:v>89.840999999999994</c:v>
                </c:pt>
                <c:pt idx="73">
                  <c:v>91.088999999999999</c:v>
                </c:pt>
                <c:pt idx="74">
                  <c:v>92.337000000000003</c:v>
                </c:pt>
                <c:pt idx="75">
                  <c:v>93.584999999999994</c:v>
                </c:pt>
                <c:pt idx="76">
                  <c:v>94.831999999999994</c:v>
                </c:pt>
                <c:pt idx="77">
                  <c:v>96.08</c:v>
                </c:pt>
                <c:pt idx="78">
                  <c:v>97.327999999999975</c:v>
                </c:pt>
                <c:pt idx="79">
                  <c:v>98.575999999999979</c:v>
                </c:pt>
                <c:pt idx="80">
                  <c:v>99.822999999999979</c:v>
                </c:pt>
                <c:pt idx="81">
                  <c:v>101.07</c:v>
                </c:pt>
                <c:pt idx="82">
                  <c:v>102.32</c:v>
                </c:pt>
                <c:pt idx="83">
                  <c:v>103.57</c:v>
                </c:pt>
                <c:pt idx="84">
                  <c:v>104.81</c:v>
                </c:pt>
                <c:pt idx="85">
                  <c:v>106.06</c:v>
                </c:pt>
                <c:pt idx="86">
                  <c:v>107.31</c:v>
                </c:pt>
                <c:pt idx="87">
                  <c:v>108.56</c:v>
                </c:pt>
                <c:pt idx="88">
                  <c:v>109.81</c:v>
                </c:pt>
                <c:pt idx="89">
                  <c:v>111.05</c:v>
                </c:pt>
                <c:pt idx="90">
                  <c:v>112.3</c:v>
                </c:pt>
                <c:pt idx="91">
                  <c:v>113.55</c:v>
                </c:pt>
                <c:pt idx="92">
                  <c:v>114.8</c:v>
                </c:pt>
                <c:pt idx="93">
                  <c:v>116.04</c:v>
                </c:pt>
                <c:pt idx="94">
                  <c:v>117.29</c:v>
                </c:pt>
                <c:pt idx="95">
                  <c:v>118.54</c:v>
                </c:pt>
                <c:pt idx="96">
                  <c:v>119.79</c:v>
                </c:pt>
                <c:pt idx="97">
                  <c:v>121.04</c:v>
                </c:pt>
                <c:pt idx="98">
                  <c:v>122.28</c:v>
                </c:pt>
                <c:pt idx="99">
                  <c:v>123.53</c:v>
                </c:pt>
                <c:pt idx="100">
                  <c:v>124.78</c:v>
                </c:pt>
                <c:pt idx="101">
                  <c:v>126.03</c:v>
                </c:pt>
                <c:pt idx="102">
                  <c:v>127.27</c:v>
                </c:pt>
                <c:pt idx="103">
                  <c:v>128.52000000000001</c:v>
                </c:pt>
                <c:pt idx="104">
                  <c:v>129.77000000000001</c:v>
                </c:pt>
                <c:pt idx="105">
                  <c:v>131.02000000000001</c:v>
                </c:pt>
                <c:pt idx="106">
                  <c:v>132.27000000000001</c:v>
                </c:pt>
                <c:pt idx="107">
                  <c:v>133.51</c:v>
                </c:pt>
                <c:pt idx="108">
                  <c:v>134.76</c:v>
                </c:pt>
                <c:pt idx="109">
                  <c:v>136.01</c:v>
                </c:pt>
                <c:pt idx="110">
                  <c:v>137.26</c:v>
                </c:pt>
                <c:pt idx="111">
                  <c:v>138.51</c:v>
                </c:pt>
                <c:pt idx="112">
                  <c:v>139.75</c:v>
                </c:pt>
                <c:pt idx="113">
                  <c:v>141</c:v>
                </c:pt>
                <c:pt idx="114">
                  <c:v>142.25</c:v>
                </c:pt>
                <c:pt idx="115">
                  <c:v>143.5</c:v>
                </c:pt>
                <c:pt idx="116">
                  <c:v>144.74</c:v>
                </c:pt>
                <c:pt idx="117">
                  <c:v>145.99</c:v>
                </c:pt>
                <c:pt idx="118">
                  <c:v>147.24</c:v>
                </c:pt>
                <c:pt idx="119">
                  <c:v>148.49</c:v>
                </c:pt>
                <c:pt idx="120">
                  <c:v>149.74</c:v>
                </c:pt>
                <c:pt idx="121">
                  <c:v>150.97999999999999</c:v>
                </c:pt>
                <c:pt idx="122">
                  <c:v>152.22999999999999</c:v>
                </c:pt>
                <c:pt idx="123">
                  <c:v>153.47999999999999</c:v>
                </c:pt>
                <c:pt idx="124">
                  <c:v>154.72999999999999</c:v>
                </c:pt>
                <c:pt idx="125">
                  <c:v>155.97</c:v>
                </c:pt>
                <c:pt idx="126">
                  <c:v>157.22</c:v>
                </c:pt>
                <c:pt idx="127">
                  <c:v>158.47</c:v>
                </c:pt>
                <c:pt idx="128">
                  <c:v>159.72</c:v>
                </c:pt>
                <c:pt idx="129">
                  <c:v>160.97</c:v>
                </c:pt>
                <c:pt idx="130">
                  <c:v>162.21</c:v>
                </c:pt>
                <c:pt idx="131">
                  <c:v>163.46</c:v>
                </c:pt>
                <c:pt idx="132">
                  <c:v>164.71</c:v>
                </c:pt>
                <c:pt idx="133">
                  <c:v>165.96</c:v>
                </c:pt>
                <c:pt idx="134">
                  <c:v>167.2</c:v>
                </c:pt>
                <c:pt idx="135">
                  <c:v>168.45</c:v>
                </c:pt>
                <c:pt idx="136">
                  <c:v>169.7</c:v>
                </c:pt>
                <c:pt idx="137">
                  <c:v>170.95</c:v>
                </c:pt>
                <c:pt idx="138">
                  <c:v>172.2</c:v>
                </c:pt>
                <c:pt idx="139">
                  <c:v>173.44</c:v>
                </c:pt>
                <c:pt idx="140">
                  <c:v>174.69</c:v>
                </c:pt>
                <c:pt idx="141">
                  <c:v>175.94</c:v>
                </c:pt>
                <c:pt idx="142">
                  <c:v>177.19</c:v>
                </c:pt>
                <c:pt idx="143">
                  <c:v>178.43</c:v>
                </c:pt>
                <c:pt idx="144">
                  <c:v>179.68</c:v>
                </c:pt>
                <c:pt idx="145">
                  <c:v>180.93</c:v>
                </c:pt>
                <c:pt idx="146">
                  <c:v>182.18</c:v>
                </c:pt>
                <c:pt idx="147">
                  <c:v>183.43</c:v>
                </c:pt>
                <c:pt idx="148">
                  <c:v>184.67</c:v>
                </c:pt>
                <c:pt idx="149">
                  <c:v>185.92</c:v>
                </c:pt>
                <c:pt idx="150">
                  <c:v>187.17</c:v>
                </c:pt>
                <c:pt idx="151">
                  <c:v>188.42</c:v>
                </c:pt>
                <c:pt idx="152">
                  <c:v>189.66</c:v>
                </c:pt>
                <c:pt idx="153">
                  <c:v>190.91</c:v>
                </c:pt>
                <c:pt idx="154">
                  <c:v>192.16</c:v>
                </c:pt>
                <c:pt idx="155">
                  <c:v>193.41</c:v>
                </c:pt>
                <c:pt idx="156">
                  <c:v>194.66</c:v>
                </c:pt>
                <c:pt idx="157">
                  <c:v>195.9</c:v>
                </c:pt>
                <c:pt idx="158">
                  <c:v>197.15</c:v>
                </c:pt>
                <c:pt idx="159">
                  <c:v>198.4</c:v>
                </c:pt>
                <c:pt idx="160">
                  <c:v>199.65</c:v>
                </c:pt>
                <c:pt idx="161">
                  <c:v>200.89</c:v>
                </c:pt>
                <c:pt idx="162">
                  <c:v>202.14</c:v>
                </c:pt>
                <c:pt idx="163">
                  <c:v>203.39</c:v>
                </c:pt>
                <c:pt idx="164">
                  <c:v>204.64</c:v>
                </c:pt>
                <c:pt idx="165">
                  <c:v>205.89</c:v>
                </c:pt>
                <c:pt idx="166">
                  <c:v>207.13</c:v>
                </c:pt>
                <c:pt idx="167">
                  <c:v>208.38</c:v>
                </c:pt>
                <c:pt idx="168">
                  <c:v>209.63</c:v>
                </c:pt>
                <c:pt idx="169">
                  <c:v>210.88</c:v>
                </c:pt>
                <c:pt idx="170">
                  <c:v>212.12</c:v>
                </c:pt>
                <c:pt idx="171">
                  <c:v>213.37</c:v>
                </c:pt>
                <c:pt idx="172">
                  <c:v>214.62</c:v>
                </c:pt>
                <c:pt idx="173">
                  <c:v>215.87</c:v>
                </c:pt>
                <c:pt idx="174">
                  <c:v>217.12</c:v>
                </c:pt>
                <c:pt idx="175">
                  <c:v>218.36</c:v>
                </c:pt>
                <c:pt idx="176">
                  <c:v>219.61</c:v>
                </c:pt>
                <c:pt idx="177">
                  <c:v>220.86</c:v>
                </c:pt>
                <c:pt idx="178">
                  <c:v>222.11</c:v>
                </c:pt>
                <c:pt idx="179">
                  <c:v>223.36</c:v>
                </c:pt>
                <c:pt idx="180">
                  <c:v>224.6</c:v>
                </c:pt>
                <c:pt idx="181">
                  <c:v>225.85</c:v>
                </c:pt>
                <c:pt idx="182">
                  <c:v>227.1</c:v>
                </c:pt>
                <c:pt idx="183">
                  <c:v>228.35</c:v>
                </c:pt>
                <c:pt idx="184">
                  <c:v>229.59</c:v>
                </c:pt>
                <c:pt idx="185">
                  <c:v>230.84</c:v>
                </c:pt>
                <c:pt idx="186">
                  <c:v>232.09</c:v>
                </c:pt>
                <c:pt idx="187">
                  <c:v>233.34</c:v>
                </c:pt>
                <c:pt idx="188">
                  <c:v>234.59</c:v>
                </c:pt>
                <c:pt idx="189">
                  <c:v>235.83</c:v>
                </c:pt>
                <c:pt idx="190">
                  <c:v>237.08</c:v>
                </c:pt>
                <c:pt idx="191">
                  <c:v>238.33</c:v>
                </c:pt>
                <c:pt idx="192">
                  <c:v>239.58</c:v>
                </c:pt>
                <c:pt idx="193">
                  <c:v>240.82</c:v>
                </c:pt>
                <c:pt idx="194">
                  <c:v>242.07</c:v>
                </c:pt>
                <c:pt idx="195">
                  <c:v>243.32</c:v>
                </c:pt>
                <c:pt idx="196">
                  <c:v>244.57</c:v>
                </c:pt>
              </c:numCache>
            </c:numRef>
          </c:xVal>
          <c:yVal>
            <c:numRef>
              <c:f>'yoke mid 1.9'!$D$4:$D$200</c:f>
              <c:numCache>
                <c:formatCode>General</c:formatCode>
                <c:ptCount val="197"/>
                <c:pt idx="96">
                  <c:v>-135.69999999999999</c:v>
                </c:pt>
                <c:pt idx="97">
                  <c:v>-120.61</c:v>
                </c:pt>
                <c:pt idx="98">
                  <c:v>-112.25</c:v>
                </c:pt>
                <c:pt idx="99">
                  <c:v>-107.06</c:v>
                </c:pt>
                <c:pt idx="100">
                  <c:v>-103.31</c:v>
                </c:pt>
                <c:pt idx="101">
                  <c:v>-100.54</c:v>
                </c:pt>
                <c:pt idx="102">
                  <c:v>-98.296999999999997</c:v>
                </c:pt>
                <c:pt idx="103">
                  <c:v>-96.271000000000001</c:v>
                </c:pt>
                <c:pt idx="104">
                  <c:v>-94.646000000000001</c:v>
                </c:pt>
                <c:pt idx="105">
                  <c:v>-93.031000000000006</c:v>
                </c:pt>
                <c:pt idx="106">
                  <c:v>-91.71</c:v>
                </c:pt>
                <c:pt idx="107">
                  <c:v>-90.388999999999982</c:v>
                </c:pt>
                <c:pt idx="108">
                  <c:v>-89.213999999999999</c:v>
                </c:pt>
                <c:pt idx="109">
                  <c:v>-88.187999999999974</c:v>
                </c:pt>
                <c:pt idx="110">
                  <c:v>-87.162000000000006</c:v>
                </c:pt>
                <c:pt idx="111">
                  <c:v>-86.334999999999994</c:v>
                </c:pt>
                <c:pt idx="112">
                  <c:v>-85.818000000000012</c:v>
                </c:pt>
                <c:pt idx="113">
                  <c:v>-85.302000000000007</c:v>
                </c:pt>
                <c:pt idx="114">
                  <c:v>-84.784999999999997</c:v>
                </c:pt>
                <c:pt idx="115">
                  <c:v>-85.354999999999976</c:v>
                </c:pt>
                <c:pt idx="116">
                  <c:v>-86.424000000000007</c:v>
                </c:pt>
                <c:pt idx="117">
                  <c:v>-87.492000000000004</c:v>
                </c:pt>
                <c:pt idx="118">
                  <c:v>-89.625999999999976</c:v>
                </c:pt>
                <c:pt idx="119">
                  <c:v>-97.533000000000001</c:v>
                </c:pt>
                <c:pt idx="169">
                  <c:v>-63.673000000000002</c:v>
                </c:pt>
                <c:pt idx="170">
                  <c:v>-56.11</c:v>
                </c:pt>
                <c:pt idx="171">
                  <c:v>-51.411999999999999</c:v>
                </c:pt>
                <c:pt idx="172">
                  <c:v>-48.66</c:v>
                </c:pt>
                <c:pt idx="173">
                  <c:v>-46.465000000000003</c:v>
                </c:pt>
                <c:pt idx="174">
                  <c:v>-44.701000000000001</c:v>
                </c:pt>
                <c:pt idx="175">
                  <c:v>-43.17</c:v>
                </c:pt>
                <c:pt idx="176">
                  <c:v>-41.76</c:v>
                </c:pt>
                <c:pt idx="177">
                  <c:v>-40.6</c:v>
                </c:pt>
                <c:pt idx="178">
                  <c:v>-39.473999999999997</c:v>
                </c:pt>
                <c:pt idx="179">
                  <c:v>-38.485999999999997</c:v>
                </c:pt>
                <c:pt idx="180">
                  <c:v>-37.576000000000001</c:v>
                </c:pt>
                <c:pt idx="181">
                  <c:v>-36.664999999999999</c:v>
                </c:pt>
                <c:pt idx="182">
                  <c:v>-35.872999999999998</c:v>
                </c:pt>
                <c:pt idx="183">
                  <c:v>-35.101000000000013</c:v>
                </c:pt>
                <c:pt idx="184">
                  <c:v>-34.329000000000001</c:v>
                </c:pt>
                <c:pt idx="185">
                  <c:v>-33.555</c:v>
                </c:pt>
                <c:pt idx="186">
                  <c:v>-32.779000000000003</c:v>
                </c:pt>
                <c:pt idx="187">
                  <c:v>-32.003</c:v>
                </c:pt>
                <c:pt idx="188">
                  <c:v>-31.178999999999991</c:v>
                </c:pt>
                <c:pt idx="189">
                  <c:v>-30.24</c:v>
                </c:pt>
                <c:pt idx="190">
                  <c:v>-29.3</c:v>
                </c:pt>
                <c:pt idx="191">
                  <c:v>-28.219000000000001</c:v>
                </c:pt>
                <c:pt idx="192">
                  <c:v>-27.024999999999999</c:v>
                </c:pt>
                <c:pt idx="193">
                  <c:v>-25.733000000000001</c:v>
                </c:pt>
                <c:pt idx="194">
                  <c:v>-24.242999999999981</c:v>
                </c:pt>
                <c:pt idx="195">
                  <c:v>-22.623000000000001</c:v>
                </c:pt>
                <c:pt idx="196">
                  <c:v>-20.858000000000001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670840"/>
        <c:axId val="471673192"/>
      </c:scatterChart>
      <c:valAx>
        <c:axId val="471670840"/>
        <c:scaling>
          <c:orientation val="minMax"/>
          <c:max val="250"/>
          <c:min val="95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Radial location [mm</a:t>
                </a:r>
                <a:r>
                  <a:rPr lang="en-GB" dirty="0"/>
                  <a:t>]</a:t>
                </a:r>
              </a:p>
            </c:rich>
          </c:tx>
          <c:layout>
            <c:manualLayout>
              <c:xMode val="edge"/>
              <c:yMode val="edge"/>
              <c:x val="0.43949118375600599"/>
              <c:y val="0.83384701107859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3192"/>
        <c:crosses val="autoZero"/>
        <c:crossBetween val="midCat"/>
        <c:majorUnit val="25"/>
      </c:valAx>
      <c:valAx>
        <c:axId val="471673192"/>
        <c:scaling>
          <c:orientation val="maxMin"/>
          <c:max val="0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0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/>
              <a:t>Collar to Yoke Pressure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37020177165399"/>
          <c:y val="0.14198525264126099"/>
          <c:w val="0.82095021325459305"/>
          <c:h val="0.65048910552847605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'yoke mid pres 12T'!$A$2</c:f>
              <c:strCache>
                <c:ptCount val="1"/>
                <c:pt idx="0">
                  <c:v>1in1 12T</c:v>
                </c:pt>
              </c:strCache>
            </c:strRef>
          </c:tx>
          <c:spPr>
            <a:ln w="381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'Yoke to Collar'!$A$4:$A$200</c:f>
              <c:numCache>
                <c:formatCode>General</c:formatCode>
                <c:ptCount val="197"/>
                <c:pt idx="0">
                  <c:v>0</c:v>
                </c:pt>
                <c:pt idx="1">
                  <c:v>0.44802999999999998</c:v>
                </c:pt>
                <c:pt idx="2">
                  <c:v>0.89605999999999997</c:v>
                </c:pt>
                <c:pt idx="3">
                  <c:v>1.3782000000000001</c:v>
                </c:pt>
                <c:pt idx="4">
                  <c:v>1.8603000000000001</c:v>
                </c:pt>
                <c:pt idx="5">
                  <c:v>2.4066000000000001</c:v>
                </c:pt>
                <c:pt idx="6">
                  <c:v>2.952799999999999</c:v>
                </c:pt>
                <c:pt idx="7">
                  <c:v>3.5840000000000001</c:v>
                </c:pt>
                <c:pt idx="8">
                  <c:v>4.2152000000000003</c:v>
                </c:pt>
                <c:pt idx="9">
                  <c:v>4.9721000000000002</c:v>
                </c:pt>
                <c:pt idx="10">
                  <c:v>5.7290999999999999</c:v>
                </c:pt>
                <c:pt idx="11">
                  <c:v>6.6524999999999936</c:v>
                </c:pt>
                <c:pt idx="12">
                  <c:v>7.5758999999999999</c:v>
                </c:pt>
                <c:pt idx="13">
                  <c:v>8.7121000000000013</c:v>
                </c:pt>
                <c:pt idx="14">
                  <c:v>9.8483000000000001</c:v>
                </c:pt>
                <c:pt idx="15">
                  <c:v>11.247999999999999</c:v>
                </c:pt>
                <c:pt idx="16">
                  <c:v>12.648</c:v>
                </c:pt>
                <c:pt idx="17">
                  <c:v>14.366</c:v>
                </c:pt>
                <c:pt idx="18">
                  <c:v>16.085000000000001</c:v>
                </c:pt>
                <c:pt idx="19">
                  <c:v>18.154</c:v>
                </c:pt>
                <c:pt idx="20">
                  <c:v>20.224</c:v>
                </c:pt>
                <c:pt idx="21">
                  <c:v>22.584</c:v>
                </c:pt>
                <c:pt idx="22">
                  <c:v>24.943999999999999</c:v>
                </c:pt>
                <c:pt idx="23">
                  <c:v>27.059000000000001</c:v>
                </c:pt>
                <c:pt idx="24">
                  <c:v>29.173999999999999</c:v>
                </c:pt>
                <c:pt idx="25">
                  <c:v>31.018000000000001</c:v>
                </c:pt>
                <c:pt idx="26">
                  <c:v>32.863</c:v>
                </c:pt>
                <c:pt idx="27">
                  <c:v>34.491999999999997</c:v>
                </c:pt>
                <c:pt idx="28">
                  <c:v>36.121000000000002</c:v>
                </c:pt>
                <c:pt idx="29">
                  <c:v>37.610999999999997</c:v>
                </c:pt>
                <c:pt idx="30">
                  <c:v>39.101000000000013</c:v>
                </c:pt>
                <c:pt idx="31">
                  <c:v>40.54</c:v>
                </c:pt>
                <c:pt idx="32">
                  <c:v>41.979000000000013</c:v>
                </c:pt>
                <c:pt idx="33">
                  <c:v>43.507000000000012</c:v>
                </c:pt>
                <c:pt idx="34">
                  <c:v>45.034000000000013</c:v>
                </c:pt>
                <c:pt idx="35">
                  <c:v>46.616999999999997</c:v>
                </c:pt>
                <c:pt idx="36">
                  <c:v>48.199000000000012</c:v>
                </c:pt>
                <c:pt idx="37">
                  <c:v>49.75</c:v>
                </c:pt>
                <c:pt idx="38">
                  <c:v>51.301000000000002</c:v>
                </c:pt>
                <c:pt idx="39">
                  <c:v>52.933999999999997</c:v>
                </c:pt>
                <c:pt idx="40">
                  <c:v>54.567999999999998</c:v>
                </c:pt>
                <c:pt idx="41">
                  <c:v>56.276000000000003</c:v>
                </c:pt>
                <c:pt idx="42">
                  <c:v>57.984999999999999</c:v>
                </c:pt>
                <c:pt idx="43">
                  <c:v>59.753</c:v>
                </c:pt>
                <c:pt idx="44">
                  <c:v>61.52</c:v>
                </c:pt>
                <c:pt idx="45">
                  <c:v>63.201000000000001</c:v>
                </c:pt>
                <c:pt idx="46">
                  <c:v>64.882000000000005</c:v>
                </c:pt>
                <c:pt idx="47">
                  <c:v>66.429000000000002</c:v>
                </c:pt>
                <c:pt idx="48">
                  <c:v>67.974999999999994</c:v>
                </c:pt>
                <c:pt idx="49">
                  <c:v>69.507000000000005</c:v>
                </c:pt>
                <c:pt idx="50">
                  <c:v>71.037999999999997</c:v>
                </c:pt>
                <c:pt idx="51">
                  <c:v>72.593999999999994</c:v>
                </c:pt>
                <c:pt idx="52">
                  <c:v>74.149000000000001</c:v>
                </c:pt>
                <c:pt idx="53">
                  <c:v>75.845000000000013</c:v>
                </c:pt>
                <c:pt idx="54">
                  <c:v>77.540000000000006</c:v>
                </c:pt>
                <c:pt idx="55">
                  <c:v>79.465999999999994</c:v>
                </c:pt>
                <c:pt idx="56">
                  <c:v>81.391000000000005</c:v>
                </c:pt>
                <c:pt idx="57">
                  <c:v>83.668999999999983</c:v>
                </c:pt>
                <c:pt idx="58">
                  <c:v>85.945999999999998</c:v>
                </c:pt>
                <c:pt idx="59">
                  <c:v>88.402000000000001</c:v>
                </c:pt>
                <c:pt idx="60">
                  <c:v>90.857999999999976</c:v>
                </c:pt>
                <c:pt idx="61">
                  <c:v>93.340999999999994</c:v>
                </c:pt>
                <c:pt idx="62">
                  <c:v>95.823999999999998</c:v>
                </c:pt>
                <c:pt idx="63">
                  <c:v>98.313000000000002</c:v>
                </c:pt>
                <c:pt idx="64">
                  <c:v>100.8</c:v>
                </c:pt>
              </c:numCache>
            </c:numRef>
          </c:xVal>
          <c:yVal>
            <c:numRef>
              <c:f>'Yoke to Collar'!$B$4:$B$200</c:f>
              <c:numCache>
                <c:formatCode>General</c:formatCode>
                <c:ptCount val="197"/>
                <c:pt idx="0">
                  <c:v>-83.536000000000001</c:v>
                </c:pt>
                <c:pt idx="1">
                  <c:v>-73.600999999999999</c:v>
                </c:pt>
                <c:pt idx="2">
                  <c:v>-63.786000000000001</c:v>
                </c:pt>
                <c:pt idx="3">
                  <c:v>-74.698999999999998</c:v>
                </c:pt>
                <c:pt idx="4">
                  <c:v>-85.637</c:v>
                </c:pt>
                <c:pt idx="5">
                  <c:v>-86.394000000000005</c:v>
                </c:pt>
                <c:pt idx="6">
                  <c:v>-87.062000000000012</c:v>
                </c:pt>
                <c:pt idx="7">
                  <c:v>-87.456999999999994</c:v>
                </c:pt>
                <c:pt idx="8">
                  <c:v>-87.870999999999981</c:v>
                </c:pt>
                <c:pt idx="9">
                  <c:v>-90.235000000000014</c:v>
                </c:pt>
                <c:pt idx="10">
                  <c:v>-92.555000000000007</c:v>
                </c:pt>
                <c:pt idx="11">
                  <c:v>-97.757000000000005</c:v>
                </c:pt>
                <c:pt idx="12">
                  <c:v>-102.91</c:v>
                </c:pt>
                <c:pt idx="13">
                  <c:v>-103.23</c:v>
                </c:pt>
                <c:pt idx="14">
                  <c:v>-104.11</c:v>
                </c:pt>
                <c:pt idx="15">
                  <c:v>-45.781000000000013</c:v>
                </c:pt>
                <c:pt idx="16">
                  <c:v>13.318</c:v>
                </c:pt>
                <c:pt idx="17">
                  <c:v>9.8138000000000005</c:v>
                </c:pt>
                <c:pt idx="18">
                  <c:v>6.1172999999999984</c:v>
                </c:pt>
                <c:pt idx="19">
                  <c:v>-31.297999999999991</c:v>
                </c:pt>
                <c:pt idx="20">
                  <c:v>-68.581000000000003</c:v>
                </c:pt>
                <c:pt idx="21">
                  <c:v>-68.268000000000001</c:v>
                </c:pt>
                <c:pt idx="22">
                  <c:v>-67.846000000000004</c:v>
                </c:pt>
                <c:pt idx="23">
                  <c:v>-74.486000000000004</c:v>
                </c:pt>
                <c:pt idx="24">
                  <c:v>-80.884</c:v>
                </c:pt>
                <c:pt idx="25">
                  <c:v>-85.224999999999994</c:v>
                </c:pt>
                <c:pt idx="26">
                  <c:v>-90.41</c:v>
                </c:pt>
                <c:pt idx="27">
                  <c:v>-36.481000000000002</c:v>
                </c:pt>
                <c:pt idx="28">
                  <c:v>18.16</c:v>
                </c:pt>
                <c:pt idx="29">
                  <c:v>8.7766000000000002</c:v>
                </c:pt>
                <c:pt idx="30">
                  <c:v>-0.59484999999999999</c:v>
                </c:pt>
                <c:pt idx="31" formatCode="0.00E+00">
                  <c:v>-3.2041E-2</c:v>
                </c:pt>
                <c:pt idx="32">
                  <c:v>0.67974999999999997</c:v>
                </c:pt>
                <c:pt idx="33">
                  <c:v>5.5176999999999996</c:v>
                </c:pt>
                <c:pt idx="34">
                  <c:v>10.301</c:v>
                </c:pt>
                <c:pt idx="35">
                  <c:v>-22.641999999999999</c:v>
                </c:pt>
                <c:pt idx="36">
                  <c:v>-54.961000000000013</c:v>
                </c:pt>
                <c:pt idx="37">
                  <c:v>-56.196000000000012</c:v>
                </c:pt>
                <c:pt idx="38">
                  <c:v>-58.183999999999997</c:v>
                </c:pt>
                <c:pt idx="39">
                  <c:v>-45.042000000000002</c:v>
                </c:pt>
                <c:pt idx="40">
                  <c:v>-31.484999999999999</c:v>
                </c:pt>
                <c:pt idx="41">
                  <c:v>-25.734999999999999</c:v>
                </c:pt>
                <c:pt idx="42">
                  <c:v>-19.843</c:v>
                </c:pt>
                <c:pt idx="43">
                  <c:v>-17.353999999999999</c:v>
                </c:pt>
                <c:pt idx="44">
                  <c:v>-14.654</c:v>
                </c:pt>
                <c:pt idx="45">
                  <c:v>-7.343</c:v>
                </c:pt>
                <c:pt idx="46">
                  <c:v>-0.20030000000000001</c:v>
                </c:pt>
                <c:pt idx="47">
                  <c:v>-1.4244000000000001</c:v>
                </c:pt>
                <c:pt idx="48">
                  <c:v>-2.8761000000000001</c:v>
                </c:pt>
                <c:pt idx="49">
                  <c:v>-4.7222</c:v>
                </c:pt>
                <c:pt idx="50">
                  <c:v>-5.6936999999999998</c:v>
                </c:pt>
                <c:pt idx="51">
                  <c:v>-2.8742999999999981</c:v>
                </c:pt>
                <c:pt idx="52" formatCode="0.00E+00">
                  <c:v>-7.954E-2</c:v>
                </c:pt>
                <c:pt idx="53">
                  <c:v>0.78805000000000003</c:v>
                </c:pt>
                <c:pt idx="54">
                  <c:v>1.2032</c:v>
                </c:pt>
                <c:pt idx="55">
                  <c:v>0.70167999999999997</c:v>
                </c:pt>
                <c:pt idx="56">
                  <c:v>0.27212999999999998</c:v>
                </c:pt>
                <c:pt idx="57">
                  <c:v>0.15917000000000001</c:v>
                </c:pt>
                <c:pt idx="58">
                  <c:v>0.24376999999999999</c:v>
                </c:pt>
                <c:pt idx="59">
                  <c:v>0.17469000000000001</c:v>
                </c:pt>
                <c:pt idx="60">
                  <c:v>0.20501</c:v>
                </c:pt>
                <c:pt idx="61">
                  <c:v>0.15934000000000001</c:v>
                </c:pt>
                <c:pt idx="62">
                  <c:v>0.18185999999999999</c:v>
                </c:pt>
                <c:pt idx="63">
                  <c:v>0.20330000000000001</c:v>
                </c:pt>
                <c:pt idx="64">
                  <c:v>0.15675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'yoke mid pres 12T'!$C$2</c:f>
              <c:strCache>
                <c:ptCount val="1"/>
                <c:pt idx="0">
                  <c:v>2in1 12T</c:v>
                </c:pt>
              </c:strCache>
            </c:strRef>
          </c:tx>
          <c:spPr>
            <a:ln w="3810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'Yoke to Collar'!$C$4:$C$200</c:f>
              <c:numCache>
                <c:formatCode>General</c:formatCode>
                <c:ptCount val="197"/>
                <c:pt idx="0">
                  <c:v>0</c:v>
                </c:pt>
                <c:pt idx="1">
                  <c:v>0.13507</c:v>
                </c:pt>
                <c:pt idx="2">
                  <c:v>0.27013999999999999</c:v>
                </c:pt>
                <c:pt idx="3">
                  <c:v>0.43441000000000002</c:v>
                </c:pt>
                <c:pt idx="4">
                  <c:v>0.59867999999999999</c:v>
                </c:pt>
                <c:pt idx="5">
                  <c:v>0.80352999999999997</c:v>
                </c:pt>
                <c:pt idx="6">
                  <c:v>1.0084</c:v>
                </c:pt>
                <c:pt idx="7">
                  <c:v>1.2710999999999999</c:v>
                </c:pt>
                <c:pt idx="8">
                  <c:v>1.5339</c:v>
                </c:pt>
                <c:pt idx="9">
                  <c:v>1.8552999999999999</c:v>
                </c:pt>
                <c:pt idx="10">
                  <c:v>2.176699999999999</c:v>
                </c:pt>
                <c:pt idx="11">
                  <c:v>2.5699000000000001</c:v>
                </c:pt>
                <c:pt idx="12">
                  <c:v>2.9630999999999998</c:v>
                </c:pt>
                <c:pt idx="13">
                  <c:v>3.4497</c:v>
                </c:pt>
                <c:pt idx="14">
                  <c:v>3.9363000000000001</c:v>
                </c:pt>
                <c:pt idx="15">
                  <c:v>4.5330000000000004</c:v>
                </c:pt>
                <c:pt idx="16">
                  <c:v>5.1295999999999946</c:v>
                </c:pt>
                <c:pt idx="17">
                  <c:v>5.8556999999999997</c:v>
                </c:pt>
                <c:pt idx="18">
                  <c:v>6.5816999999999997</c:v>
                </c:pt>
                <c:pt idx="19">
                  <c:v>7.4678000000000004</c:v>
                </c:pt>
                <c:pt idx="20">
                  <c:v>8.3539000000000012</c:v>
                </c:pt>
                <c:pt idx="21">
                  <c:v>9.4429000000000016</c:v>
                </c:pt>
                <c:pt idx="22">
                  <c:v>10.532</c:v>
                </c:pt>
                <c:pt idx="23">
                  <c:v>11.877000000000001</c:v>
                </c:pt>
                <c:pt idx="24">
                  <c:v>13.222</c:v>
                </c:pt>
                <c:pt idx="25">
                  <c:v>14.868</c:v>
                </c:pt>
                <c:pt idx="26">
                  <c:v>16.515000000000001</c:v>
                </c:pt>
                <c:pt idx="27">
                  <c:v>18.47</c:v>
                </c:pt>
                <c:pt idx="28">
                  <c:v>20.423999999999999</c:v>
                </c:pt>
                <c:pt idx="29">
                  <c:v>22.678000000000001</c:v>
                </c:pt>
                <c:pt idx="30">
                  <c:v>24.931999999999999</c:v>
                </c:pt>
                <c:pt idx="31">
                  <c:v>26.981999999999999</c:v>
                </c:pt>
                <c:pt idx="32">
                  <c:v>29.033000000000001</c:v>
                </c:pt>
                <c:pt idx="33">
                  <c:v>30.782</c:v>
                </c:pt>
                <c:pt idx="34">
                  <c:v>32.53</c:v>
                </c:pt>
                <c:pt idx="35">
                  <c:v>34.057000000000002</c:v>
                </c:pt>
                <c:pt idx="36">
                  <c:v>35.583000000000013</c:v>
                </c:pt>
                <c:pt idx="37">
                  <c:v>37.045000000000002</c:v>
                </c:pt>
                <c:pt idx="38">
                  <c:v>38.507000000000012</c:v>
                </c:pt>
                <c:pt idx="39">
                  <c:v>40.031000000000013</c:v>
                </c:pt>
                <c:pt idx="40">
                  <c:v>41.554000000000002</c:v>
                </c:pt>
                <c:pt idx="41">
                  <c:v>43.139000000000003</c:v>
                </c:pt>
                <c:pt idx="42">
                  <c:v>44.723000000000013</c:v>
                </c:pt>
                <c:pt idx="43">
                  <c:v>46.375999999999998</c:v>
                </c:pt>
                <c:pt idx="44">
                  <c:v>48.027999999999999</c:v>
                </c:pt>
                <c:pt idx="45">
                  <c:v>49.717000000000013</c:v>
                </c:pt>
                <c:pt idx="46">
                  <c:v>51.406000000000013</c:v>
                </c:pt>
                <c:pt idx="47">
                  <c:v>53.058</c:v>
                </c:pt>
                <c:pt idx="48">
                  <c:v>54.71</c:v>
                </c:pt>
                <c:pt idx="49">
                  <c:v>56.427</c:v>
                </c:pt>
                <c:pt idx="50">
                  <c:v>58.145000000000003</c:v>
                </c:pt>
                <c:pt idx="51">
                  <c:v>59.914000000000001</c:v>
                </c:pt>
                <c:pt idx="52">
                  <c:v>61.683999999999997</c:v>
                </c:pt>
                <c:pt idx="53">
                  <c:v>63.463000000000001</c:v>
                </c:pt>
                <c:pt idx="54">
                  <c:v>65.241</c:v>
                </c:pt>
                <c:pt idx="55">
                  <c:v>66.915999999999997</c:v>
                </c:pt>
                <c:pt idx="56">
                  <c:v>68.59</c:v>
                </c:pt>
                <c:pt idx="57">
                  <c:v>70.103999999999999</c:v>
                </c:pt>
                <c:pt idx="58">
                  <c:v>71.619</c:v>
                </c:pt>
                <c:pt idx="59">
                  <c:v>73.162000000000006</c:v>
                </c:pt>
                <c:pt idx="60">
                  <c:v>74.706000000000003</c:v>
                </c:pt>
                <c:pt idx="61">
                  <c:v>76.312000000000012</c:v>
                </c:pt>
                <c:pt idx="62">
                  <c:v>77.917000000000002</c:v>
                </c:pt>
                <c:pt idx="63">
                  <c:v>79.759</c:v>
                </c:pt>
                <c:pt idx="64">
                  <c:v>81.600999999999999</c:v>
                </c:pt>
                <c:pt idx="65">
                  <c:v>83.575999999999979</c:v>
                </c:pt>
                <c:pt idx="66">
                  <c:v>85.552000000000007</c:v>
                </c:pt>
                <c:pt idx="67">
                  <c:v>87.460999999999999</c:v>
                </c:pt>
                <c:pt idx="68">
                  <c:v>89.37</c:v>
                </c:pt>
                <c:pt idx="69">
                  <c:v>91.104999999999976</c:v>
                </c:pt>
                <c:pt idx="70">
                  <c:v>92.84</c:v>
                </c:pt>
                <c:pt idx="71">
                  <c:v>94.254000000000005</c:v>
                </c:pt>
                <c:pt idx="72">
                  <c:v>95.668000000000006</c:v>
                </c:pt>
                <c:pt idx="73">
                  <c:v>96.812000000000012</c:v>
                </c:pt>
                <c:pt idx="74">
                  <c:v>97.955000000000013</c:v>
                </c:pt>
                <c:pt idx="75">
                  <c:v>98.882000000000005</c:v>
                </c:pt>
                <c:pt idx="76">
                  <c:v>99.808999999999983</c:v>
                </c:pt>
                <c:pt idx="77">
                  <c:v>100.55</c:v>
                </c:pt>
                <c:pt idx="78">
                  <c:v>101.3</c:v>
                </c:pt>
                <c:pt idx="79">
                  <c:v>101.89</c:v>
                </c:pt>
                <c:pt idx="80">
                  <c:v>102.48</c:v>
                </c:pt>
                <c:pt idx="81">
                  <c:v>102.96</c:v>
                </c:pt>
                <c:pt idx="82">
                  <c:v>103.44</c:v>
                </c:pt>
                <c:pt idx="83">
                  <c:v>103.82</c:v>
                </c:pt>
                <c:pt idx="84">
                  <c:v>104.21</c:v>
                </c:pt>
                <c:pt idx="85">
                  <c:v>104.51</c:v>
                </c:pt>
                <c:pt idx="86">
                  <c:v>104.82</c:v>
                </c:pt>
                <c:pt idx="87">
                  <c:v>105.07</c:v>
                </c:pt>
                <c:pt idx="88">
                  <c:v>105.32</c:v>
                </c:pt>
                <c:pt idx="89">
                  <c:v>105.51</c:v>
                </c:pt>
                <c:pt idx="90">
                  <c:v>105.71</c:v>
                </c:pt>
                <c:pt idx="91">
                  <c:v>105.87</c:v>
                </c:pt>
                <c:pt idx="92">
                  <c:v>106.03</c:v>
                </c:pt>
                <c:pt idx="93">
                  <c:v>106.16</c:v>
                </c:pt>
                <c:pt idx="94">
                  <c:v>106.3</c:v>
                </c:pt>
              </c:numCache>
            </c:numRef>
          </c:xVal>
          <c:yVal>
            <c:numRef>
              <c:f>'Yoke to Collar'!$D$4:$D$200</c:f>
              <c:numCache>
                <c:formatCode>General</c:formatCode>
                <c:ptCount val="197"/>
                <c:pt idx="0">
                  <c:v>-12.744999999999999</c:v>
                </c:pt>
                <c:pt idx="1">
                  <c:v>-29.593</c:v>
                </c:pt>
                <c:pt idx="2">
                  <c:v>-46.444000000000003</c:v>
                </c:pt>
                <c:pt idx="3">
                  <c:v>-31.937999999999999</c:v>
                </c:pt>
                <c:pt idx="4">
                  <c:v>-17.434000000000001</c:v>
                </c:pt>
                <c:pt idx="5">
                  <c:v>-15.218</c:v>
                </c:pt>
                <c:pt idx="6">
                  <c:v>-13.023</c:v>
                </c:pt>
                <c:pt idx="7">
                  <c:v>-17.523</c:v>
                </c:pt>
                <c:pt idx="8">
                  <c:v>-22.009</c:v>
                </c:pt>
                <c:pt idx="9">
                  <c:v>-20.736000000000001</c:v>
                </c:pt>
                <c:pt idx="10">
                  <c:v>-19.478000000000002</c:v>
                </c:pt>
                <c:pt idx="11">
                  <c:v>-23.68</c:v>
                </c:pt>
                <c:pt idx="12">
                  <c:v>-27.888999999999999</c:v>
                </c:pt>
                <c:pt idx="13">
                  <c:v>-31.276</c:v>
                </c:pt>
                <c:pt idx="14">
                  <c:v>-34.613</c:v>
                </c:pt>
                <c:pt idx="15">
                  <c:v>-37.113</c:v>
                </c:pt>
                <c:pt idx="16">
                  <c:v>-39.601000000000013</c:v>
                </c:pt>
                <c:pt idx="17">
                  <c:v>-43.658000000000001</c:v>
                </c:pt>
                <c:pt idx="18">
                  <c:v>-47.758000000000003</c:v>
                </c:pt>
                <c:pt idx="19">
                  <c:v>-71.447000000000003</c:v>
                </c:pt>
                <c:pt idx="20">
                  <c:v>-94.974999999999994</c:v>
                </c:pt>
                <c:pt idx="21">
                  <c:v>-55.965000000000003</c:v>
                </c:pt>
                <c:pt idx="22">
                  <c:v>-17.372</c:v>
                </c:pt>
                <c:pt idx="23">
                  <c:v>-7.2385999999999999</c:v>
                </c:pt>
                <c:pt idx="24">
                  <c:v>3.4098000000000002</c:v>
                </c:pt>
                <c:pt idx="25">
                  <c:v>2.9906000000000001</c:v>
                </c:pt>
                <c:pt idx="26">
                  <c:v>2.591699999999999</c:v>
                </c:pt>
                <c:pt idx="27">
                  <c:v>-36.31</c:v>
                </c:pt>
                <c:pt idx="28">
                  <c:v>-75.331000000000003</c:v>
                </c:pt>
                <c:pt idx="29">
                  <c:v>-69.563999999999993</c:v>
                </c:pt>
                <c:pt idx="30">
                  <c:v>-63.596000000000011</c:v>
                </c:pt>
                <c:pt idx="31">
                  <c:v>-72.721999999999994</c:v>
                </c:pt>
                <c:pt idx="32">
                  <c:v>-81.53</c:v>
                </c:pt>
                <c:pt idx="33">
                  <c:v>-83.87</c:v>
                </c:pt>
                <c:pt idx="34">
                  <c:v>-87.126999999999981</c:v>
                </c:pt>
                <c:pt idx="35">
                  <c:v>-35.643000000000001</c:v>
                </c:pt>
                <c:pt idx="36">
                  <c:v>16.681000000000001</c:v>
                </c:pt>
                <c:pt idx="37">
                  <c:v>9.0323000000000011</c:v>
                </c:pt>
                <c:pt idx="38">
                  <c:v>1.2661</c:v>
                </c:pt>
                <c:pt idx="39">
                  <c:v>0.58850999999999998</c:v>
                </c:pt>
                <c:pt idx="40">
                  <c:v>-0.13361999999999999</c:v>
                </c:pt>
                <c:pt idx="41">
                  <c:v>13.167</c:v>
                </c:pt>
                <c:pt idx="42">
                  <c:v>26.492999999999981</c:v>
                </c:pt>
                <c:pt idx="43">
                  <c:v>-41.360999999999997</c:v>
                </c:pt>
                <c:pt idx="44">
                  <c:v>-108.41</c:v>
                </c:pt>
                <c:pt idx="45">
                  <c:v>-92.239000000000004</c:v>
                </c:pt>
                <c:pt idx="46">
                  <c:v>-76.671999999999983</c:v>
                </c:pt>
                <c:pt idx="47">
                  <c:v>-67.385999999999981</c:v>
                </c:pt>
                <c:pt idx="48">
                  <c:v>-58.046999999999997</c:v>
                </c:pt>
                <c:pt idx="49">
                  <c:v>-75.397999999999996</c:v>
                </c:pt>
                <c:pt idx="50">
                  <c:v>-92.843000000000004</c:v>
                </c:pt>
                <c:pt idx="51">
                  <c:v>-115.15</c:v>
                </c:pt>
                <c:pt idx="52">
                  <c:v>-137.86000000000001</c:v>
                </c:pt>
                <c:pt idx="53">
                  <c:v>-57.606000000000002</c:v>
                </c:pt>
                <c:pt idx="54">
                  <c:v>23.838999999999999</c:v>
                </c:pt>
                <c:pt idx="55">
                  <c:v>11.462999999999999</c:v>
                </c:pt>
                <c:pt idx="56">
                  <c:v>-2.1377000000000002</c:v>
                </c:pt>
                <c:pt idx="57">
                  <c:v>-3.9836</c:v>
                </c:pt>
                <c:pt idx="58">
                  <c:v>-4.9269999999999996</c:v>
                </c:pt>
                <c:pt idx="59">
                  <c:v>1.3905000000000001</c:v>
                </c:pt>
                <c:pt idx="60">
                  <c:v>7.9518000000000004</c:v>
                </c:pt>
                <c:pt idx="61">
                  <c:v>4.1360999999999999</c:v>
                </c:pt>
                <c:pt idx="62">
                  <c:v>-0.14818000000000001</c:v>
                </c:pt>
                <c:pt idx="63">
                  <c:v>0.52541000000000004</c:v>
                </c:pt>
                <c:pt idx="64">
                  <c:v>1.1443000000000001</c:v>
                </c:pt>
                <c:pt idx="65">
                  <c:v>0.33704000000000001</c:v>
                </c:pt>
                <c:pt idx="66">
                  <c:v>-0.45816000000000001</c:v>
                </c:pt>
                <c:pt idx="67">
                  <c:v>-0.14702999999999999</c:v>
                </c:pt>
                <c:pt idx="68">
                  <c:v>0.19219</c:v>
                </c:pt>
                <c:pt idx="69" formatCode="0.00E+00">
                  <c:v>9.8582000000000003E-2</c:v>
                </c:pt>
                <c:pt idx="70" formatCode="0.00E+00">
                  <c:v>1.6410999999999999E-3</c:v>
                </c:pt>
                <c:pt idx="71" formatCode="0.00E+00">
                  <c:v>3.8601999999999997E-2</c:v>
                </c:pt>
                <c:pt idx="72" formatCode="0.00E+00">
                  <c:v>7.2748999999999994E-2</c:v>
                </c:pt>
                <c:pt idx="73" formatCode="0.00E+00">
                  <c:v>5.4857999999999997E-2</c:v>
                </c:pt>
                <c:pt idx="74" formatCode="0.00E+00">
                  <c:v>3.4207000000000001E-2</c:v>
                </c:pt>
                <c:pt idx="75" formatCode="0.00E+00">
                  <c:v>3.4398999999999999E-2</c:v>
                </c:pt>
                <c:pt idx="76" formatCode="0.00E+00">
                  <c:v>3.2427999999999998E-2</c:v>
                </c:pt>
                <c:pt idx="77" formatCode="0.00E+00">
                  <c:v>2.9645999999999999E-2</c:v>
                </c:pt>
                <c:pt idx="78" formatCode="0.00E+00">
                  <c:v>2.5402000000000001E-2</c:v>
                </c:pt>
                <c:pt idx="79" formatCode="0.00E+00">
                  <c:v>2.3786000000000002E-2</c:v>
                </c:pt>
                <c:pt idx="80" formatCode="0.00E+00">
                  <c:v>2.1233999999999999E-2</c:v>
                </c:pt>
                <c:pt idx="81" formatCode="0.00E+00">
                  <c:v>2.0385E-2</c:v>
                </c:pt>
                <c:pt idx="82" formatCode="0.00E+00">
                  <c:v>1.8970000000000001E-2</c:v>
                </c:pt>
                <c:pt idx="83" formatCode="0.00E+00">
                  <c:v>1.839E-2</c:v>
                </c:pt>
                <c:pt idx="84" formatCode="0.00E+00">
                  <c:v>1.7482000000000001E-2</c:v>
                </c:pt>
                <c:pt idx="85" formatCode="0.00E+00">
                  <c:v>1.6396000000000001E-2</c:v>
                </c:pt>
                <c:pt idx="86" formatCode="0.00E+00">
                  <c:v>1.5161000000000001E-2</c:v>
                </c:pt>
                <c:pt idx="87" formatCode="0.00E+00">
                  <c:v>1.6215E-2</c:v>
                </c:pt>
                <c:pt idx="88" formatCode="0.00E+00">
                  <c:v>1.7198000000000001E-2</c:v>
                </c:pt>
                <c:pt idx="89" formatCode="0.00E+00">
                  <c:v>1.5151E-2</c:v>
                </c:pt>
                <c:pt idx="90" formatCode="0.00E+00">
                  <c:v>1.3126000000000001E-2</c:v>
                </c:pt>
                <c:pt idx="91" formatCode="0.00E+00">
                  <c:v>1.9784E-2</c:v>
                </c:pt>
                <c:pt idx="92" formatCode="0.00E+00">
                  <c:v>2.6578000000000001E-2</c:v>
                </c:pt>
                <c:pt idx="93" formatCode="0.00E+00">
                  <c:v>-3.7790999999999998E-2</c:v>
                </c:pt>
                <c:pt idx="94">
                  <c:v>-0.10166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666136"/>
        <c:axId val="471671624"/>
      </c:scatterChart>
      <c:valAx>
        <c:axId val="471666136"/>
        <c:scaling>
          <c:orientation val="minMax"/>
          <c:max val="75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Radial [mm]</a:t>
                </a:r>
              </a:p>
            </c:rich>
          </c:tx>
          <c:layout>
            <c:manualLayout>
              <c:xMode val="edge"/>
              <c:yMode val="edge"/>
              <c:x val="0.45755885006561697"/>
              <c:y val="0.825819272590926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1624"/>
        <c:crosses val="autoZero"/>
        <c:crossBetween val="midCat"/>
        <c:majorUnit val="25"/>
      </c:valAx>
      <c:valAx>
        <c:axId val="471671624"/>
        <c:scaling>
          <c:orientation val="maxMin"/>
          <c:max val="0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66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max. EM-force on end-plate at 12T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CS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3.3854166666666664E-2"/>
                  <c:y val="-5.6120653217890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Sheet1!$F$8:$F$12</c:f>
              <c:strCache>
                <c:ptCount val="5"/>
                <c:pt idx="0">
                  <c:v>DP102</c:v>
                </c:pt>
                <c:pt idx="1">
                  <c:v>DP103</c:v>
                </c:pt>
                <c:pt idx="2">
                  <c:v>SP101</c:v>
                </c:pt>
                <c:pt idx="3">
                  <c:v>SP102</c:v>
                </c:pt>
                <c:pt idx="4">
                  <c:v>SP103</c:v>
                </c:pt>
              </c:strCache>
            </c:strRef>
          </c:cat>
          <c:val>
            <c:numRef>
              <c:f>Sheet1!$G$2:$G$6</c:f>
              <c:numCache>
                <c:formatCode>#,##0</c:formatCode>
                <c:ptCount val="5"/>
                <c:pt idx="0">
                  <c:v>212.82</c:v>
                </c:pt>
                <c:pt idx="1">
                  <c:v>210.4</c:v>
                </c:pt>
                <c:pt idx="2">
                  <c:v>123.2231</c:v>
                </c:pt>
                <c:pt idx="3">
                  <c:v>172.19</c:v>
                </c:pt>
                <c:pt idx="4">
                  <c:v>164.18</c:v>
                </c:pt>
              </c:numCache>
            </c:numRef>
          </c:val>
        </c:ser>
        <c:ser>
          <c:idx val="1"/>
          <c:order val="1"/>
          <c:tx>
            <c:strRef>
              <c:f>Sheet1!$G$7</c:f>
              <c:strCache>
                <c:ptCount val="1"/>
                <c:pt idx="0">
                  <c:v>NCS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8124999999999046E-3"/>
                  <c:y val="-5.61206532178897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Sheet1!$F$8:$F$12</c:f>
              <c:strCache>
                <c:ptCount val="5"/>
                <c:pt idx="0">
                  <c:v>DP102</c:v>
                </c:pt>
                <c:pt idx="1">
                  <c:v>DP103</c:v>
                </c:pt>
                <c:pt idx="2">
                  <c:v>SP101</c:v>
                </c:pt>
                <c:pt idx="3">
                  <c:v>SP102</c:v>
                </c:pt>
                <c:pt idx="4">
                  <c:v>SP103</c:v>
                </c:pt>
              </c:strCache>
            </c:strRef>
          </c:cat>
          <c:val>
            <c:numRef>
              <c:f>Sheet1!$G$8:$G$12</c:f>
              <c:numCache>
                <c:formatCode>#,##0</c:formatCode>
                <c:ptCount val="5"/>
                <c:pt idx="0">
                  <c:v>224.39</c:v>
                </c:pt>
                <c:pt idx="1">
                  <c:v>242.7397</c:v>
                </c:pt>
                <c:pt idx="2">
                  <c:v>122.27600000000001</c:v>
                </c:pt>
                <c:pt idx="3">
                  <c:v>150.94</c:v>
                </c:pt>
                <c:pt idx="4">
                  <c:v>150.66999999999999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71663000"/>
        <c:axId val="471674368"/>
      </c:barChart>
      <c:catAx>
        <c:axId val="471663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collared coil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74368"/>
        <c:crosses val="autoZero"/>
        <c:auto val="1"/>
        <c:lblAlgn val="ctr"/>
        <c:lblOffset val="100"/>
        <c:noMultiLvlLbl val="0"/>
      </c:catAx>
      <c:valAx>
        <c:axId val="47167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F/kN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663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/>
              <a:t>11T-model shimming summary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'11T_1in1_shim-models'!$C$8</c:f>
              <c:strCache>
                <c:ptCount val="1"/>
                <c:pt idx="0">
                  <c:v>top collar-diameter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'11T_1in1_shim-models'!$C$9:$C$13</c:f>
              <c:numCache>
                <c:formatCode>General</c:formatCode>
                <c:ptCount val="5"/>
                <c:pt idx="0">
                  <c:v>0</c:v>
                </c:pt>
                <c:pt idx="1">
                  <c:v>-50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'11T_1in1_shim-models'!$D$8</c:f>
              <c:strCache>
                <c:ptCount val="1"/>
                <c:pt idx="0">
                  <c:v>bottom collar-diameter</c:v>
                </c:pt>
              </c:strCache>
            </c:strRef>
          </c:tx>
          <c:spPr>
            <a:pattFill prst="pct40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'11T_1in1_shim-models'!$D$9:$D$13</c:f>
              <c:numCache>
                <c:formatCode>General</c:formatCode>
                <c:ptCount val="5"/>
                <c:pt idx="0">
                  <c:v>0</c:v>
                </c:pt>
                <c:pt idx="1">
                  <c:v>-50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5"/>
          <c:order val="5"/>
          <c:tx>
            <c:strRef>
              <c:f>'11T_1in1_shim-models'!$G$8</c:f>
              <c:strCache>
                <c:ptCount val="1"/>
                <c:pt idx="0">
                  <c:v>top collar-yoke</c:v>
                </c:pt>
              </c:strCache>
              <c:extLst xmlns:c15="http://schemas.microsoft.com/office/drawing/2012/chart"/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  <c:extLst xmlns:c15="http://schemas.microsoft.com/office/drawing/2012/chart"/>
            </c:strRef>
          </c:cat>
          <c:val>
            <c:numRef>
              <c:f>'11T_1in1_shim-models'!$G$9:$G$13</c:f>
              <c:numCache>
                <c:formatCode>General</c:formatCode>
                <c:ptCount val="5"/>
                <c:pt idx="0">
                  <c:v>400</c:v>
                </c:pt>
                <c:pt idx="1">
                  <c:v>360</c:v>
                </c:pt>
                <c:pt idx="2">
                  <c:v>410</c:v>
                </c:pt>
                <c:pt idx="3">
                  <c:v>410</c:v>
                </c:pt>
                <c:pt idx="4">
                  <c:v>410</c:v>
                </c:pt>
              </c:numCache>
              <c:extLst xmlns:c15="http://schemas.microsoft.com/office/drawing/2012/chart"/>
            </c:numRef>
          </c:val>
        </c:ser>
        <c:ser>
          <c:idx val="6"/>
          <c:order val="6"/>
          <c:tx>
            <c:strRef>
              <c:f>'11T_1in1_shim-models'!$H$8</c:f>
              <c:strCache>
                <c:ptCount val="1"/>
                <c:pt idx="0">
                  <c:v>bottom collar-yoke</c:v>
                </c:pt>
              </c:strCache>
              <c:extLst xmlns:c15="http://schemas.microsoft.com/office/drawing/2012/chart"/>
            </c:strRef>
          </c:tx>
          <c:spPr>
            <a:pattFill prst="pct40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  <c:extLst xmlns:c15="http://schemas.microsoft.com/office/drawing/2012/chart"/>
            </c:strRef>
          </c:cat>
          <c:val>
            <c:numRef>
              <c:f>'11T_1in1_shim-models'!$H$9:$H$13</c:f>
              <c:numCache>
                <c:formatCode>General</c:formatCode>
                <c:ptCount val="5"/>
                <c:pt idx="0">
                  <c:v>400</c:v>
                </c:pt>
                <c:pt idx="1">
                  <c:v>360</c:v>
                </c:pt>
                <c:pt idx="2">
                  <c:v>410</c:v>
                </c:pt>
                <c:pt idx="3">
                  <c:v>410</c:v>
                </c:pt>
                <c:pt idx="4">
                  <c:v>410</c:v>
                </c:pt>
              </c:numCache>
              <c:extLst xmlns:c15="http://schemas.microsoft.com/office/drawing/2012/chart"/>
            </c:numRef>
          </c:val>
        </c:ser>
        <c:ser>
          <c:idx val="7"/>
          <c:order val="7"/>
          <c:tx>
            <c:strRef>
              <c:f>'11T_1in1_shim-models'!$I$8</c:f>
              <c:strCache>
                <c:ptCount val="1"/>
                <c:pt idx="0">
                  <c:v>top pole-coil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'11T_1in1_shim-models'!$I$9:$I$13</c:f>
              <c:numCache>
                <c:formatCode>General</c:formatCode>
                <c:ptCount val="5"/>
                <c:pt idx="0">
                  <c:v>200</c:v>
                </c:pt>
                <c:pt idx="1">
                  <c:v>100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</c:numCache>
            </c:numRef>
          </c:val>
        </c:ser>
        <c:ser>
          <c:idx val="8"/>
          <c:order val="8"/>
          <c:tx>
            <c:strRef>
              <c:f>'11T_1in1_shim-models'!$J$8</c:f>
              <c:strCache>
                <c:ptCount val="1"/>
                <c:pt idx="0">
                  <c:v>bottom pole-coil</c:v>
                </c:pt>
              </c:strCache>
            </c:strRef>
          </c:tx>
          <c:spPr>
            <a:pattFill prst="pct40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'11T_1in1_shim-models'!$J$9:$J$13</c:f>
              <c:numCache>
                <c:formatCode>General</c:formatCode>
                <c:ptCount val="5"/>
                <c:pt idx="0">
                  <c:v>200</c:v>
                </c:pt>
                <c:pt idx="1">
                  <c:v>100</c:v>
                </c:pt>
                <c:pt idx="2">
                  <c:v>200</c:v>
                </c:pt>
                <c:pt idx="3">
                  <c:v>250</c:v>
                </c:pt>
                <c:pt idx="4">
                  <c:v>250</c:v>
                </c:pt>
              </c:numCache>
            </c:numRef>
          </c:val>
        </c:ser>
        <c:ser>
          <c:idx val="12"/>
          <c:order val="12"/>
          <c:tx>
            <c:strRef>
              <c:f>'11T_1in1_shim-models'!$N$8</c:f>
              <c:strCache>
                <c:ptCount val="1"/>
                <c:pt idx="0">
                  <c:v>top coil size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'11T_1in1_shim-models'!$N$9:$N$13</c:f>
              <c:numCache>
                <c:formatCode>General</c:formatCode>
                <c:ptCount val="5"/>
                <c:pt idx="0">
                  <c:v>60</c:v>
                </c:pt>
                <c:pt idx="1">
                  <c:v>150</c:v>
                </c:pt>
                <c:pt idx="2">
                  <c:v>100</c:v>
                </c:pt>
                <c:pt idx="3">
                  <c:v>250</c:v>
                </c:pt>
                <c:pt idx="4">
                  <c:v>140</c:v>
                </c:pt>
              </c:numCache>
            </c:numRef>
          </c:val>
        </c:ser>
        <c:ser>
          <c:idx val="13"/>
          <c:order val="13"/>
          <c:tx>
            <c:strRef>
              <c:f>'11T_1in1_shim-models'!$O$8</c:f>
              <c:strCache>
                <c:ptCount val="1"/>
                <c:pt idx="0">
                  <c:v>bottom coil size</c:v>
                </c:pt>
              </c:strCache>
            </c:strRef>
          </c:tx>
          <c:spPr>
            <a:pattFill prst="pct40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'11T_1in1_shim-models'!$O$9:$O$13</c:f>
              <c:numCache>
                <c:formatCode>General</c:formatCode>
                <c:ptCount val="5"/>
                <c:pt idx="0">
                  <c:v>60</c:v>
                </c:pt>
                <c:pt idx="1">
                  <c:v>150</c:v>
                </c:pt>
                <c:pt idx="2">
                  <c:v>40</c:v>
                </c:pt>
                <c:pt idx="3">
                  <c:v>40</c:v>
                </c:pt>
                <c:pt idx="4">
                  <c:v>250</c:v>
                </c:pt>
              </c:numCache>
            </c:numRef>
          </c:val>
        </c:ser>
        <c:ser>
          <c:idx val="14"/>
          <c:order val="14"/>
          <c:tx>
            <c:strRef>
              <c:f>'11T_1in1_shim-models'!$P$8</c:f>
              <c:strCache>
                <c:ptCount val="1"/>
                <c:pt idx="0">
                  <c:v>midplane shim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'11T_1in1_shim-models'!$P$9:$P$13</c:f>
              <c:numCache>
                <c:formatCode>General</c:formatCode>
                <c:ptCount val="5"/>
                <c:pt idx="0">
                  <c:v>0</c:v>
                </c:pt>
                <c:pt idx="1">
                  <c:v>250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645172136"/>
        <c:axId val="64516782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'11T_1in1_shim-models'!$B$8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'11T_1in1_shim-models'!$B$9:$B$13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11.8</c:v>
                      </c:pt>
                      <c:pt idx="1">
                        <c:v>11.8</c:v>
                      </c:pt>
                      <c:pt idx="2">
                        <c:v>11.8</c:v>
                      </c:pt>
                      <c:pt idx="3">
                        <c:v>11.8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'11T_1in1_shim-models'!$E$8</c15:sqref>
                        </c15:formulaRef>
                      </c:ext>
                    </c:extLst>
                    <c:strCache>
                      <c:ptCount val="1"/>
                      <c:pt idx="0">
                        <c:v>top yoke midplane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'11T_1in1_shim-models'!$E$9:$E$13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30</c:v>
                      </c:pt>
                      <c:pt idx="2">
                        <c:v>30</c:v>
                      </c:pt>
                      <c:pt idx="3">
                        <c:v>30</c:v>
                      </c:pt>
                      <c:pt idx="4">
                        <c:v>30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'11T_1in1_shim-models'!$F$8</c15:sqref>
                        </c15:formulaRef>
                      </c:ext>
                    </c:extLst>
                    <c:strCache>
                      <c:ptCount val="1"/>
                      <c:pt idx="0">
                        <c:v>bottom yoke midplane</c:v>
                      </c:pt>
                    </c:strCache>
                  </c:strRef>
                </c:tx>
                <c:spPr>
                  <a:pattFill prst="pct40">
                    <a:fgClr>
                      <a:schemeClr val="accent5"/>
                    </a:fgClr>
                    <a:bgClr>
                      <a:schemeClr val="bg1"/>
                    </a:bgClr>
                  </a:patt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'11T_1in1_shim-models'!$F$9:$F$13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30</c:v>
                      </c:pt>
                      <c:pt idx="2">
                        <c:v>30</c:v>
                      </c:pt>
                      <c:pt idx="3">
                        <c:v>30</c:v>
                      </c:pt>
                      <c:pt idx="4">
                        <c:v>30</c:v>
                      </c:pt>
                    </c:numCache>
                  </c:numRef>
                </c:val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'11T_1in1_shim-models'!$K$8</c15:sqref>
                        </c15:formulaRef>
                      </c:ext>
                    </c:extLst>
                    <c:strCache>
                      <c:ptCount val="1"/>
                      <c:pt idx="0">
                        <c:v>collar-pole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'11T_1in1_shim-models'!$K$9:$K$13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200</c:v>
                      </c:pt>
                      <c:pt idx="1">
                        <c:v>250</c:v>
                      </c:pt>
                      <c:pt idx="2">
                        <c:v>300</c:v>
                      </c:pt>
                      <c:pt idx="3">
                        <c:v>300</c:v>
                      </c:pt>
                      <c:pt idx="4">
                        <c:v>200</c:v>
                      </c:pt>
                    </c:numCache>
                  </c:numRef>
                </c:val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'11T_1in1_shim-models'!$L$8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'11T_1in1_shim-models'!$L$9:$L$13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50</c:v>
                      </c:pt>
                    </c:numCache>
                  </c:numRef>
                </c:val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'11T_1in1_shim-models'!$M$8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'11T_1in1_shim-models'!$M$9:$M$13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50</c:v>
                      </c:pt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15"/>
          <c:order val="15"/>
          <c:tx>
            <c:strRef>
              <c:f>'11T_1in1_shim-models'!$Q$8</c:f>
              <c:strCache>
                <c:ptCount val="1"/>
                <c:pt idx="0">
                  <c:v>total azimuthal excess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2.0056157240272727E-2"/>
                  <c:y val="-3.80434782608695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3538393692534258E-17"/>
                  <c:y val="-7.7898550724637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042117930204499E-2"/>
                  <c:y val="-3.9855072463768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5042117930204572E-2"/>
                  <c:y val="1.08695652173913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028078620136383E-2"/>
                  <c:y val="-2.5362318840579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'11T_1in1_shim-models'!$Q$9:$Q$13</c:f>
              <c:numCache>
                <c:formatCode>0</c:formatCode>
                <c:ptCount val="5"/>
                <c:pt idx="0">
                  <c:v>520</c:v>
                </c:pt>
                <c:pt idx="1">
                  <c:v>626.25370065384368</c:v>
                </c:pt>
                <c:pt idx="2">
                  <c:v>656.66666666666663</c:v>
                </c:pt>
                <c:pt idx="3">
                  <c:v>856.66666666666663</c:v>
                </c:pt>
                <c:pt idx="4">
                  <c:v>890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5173704"/>
        <c:axId val="645167040"/>
      </c:lineChart>
      <c:catAx>
        <c:axId val="645172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67824"/>
        <c:crosses val="autoZero"/>
        <c:auto val="1"/>
        <c:lblAlgn val="ctr"/>
        <c:lblOffset val="100"/>
        <c:noMultiLvlLbl val="0"/>
      </c:catAx>
      <c:valAx>
        <c:axId val="64516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shim/coil size </a:t>
                </a:r>
                <a:r>
                  <a:rPr lang="en-GB" dirty="0" smtClean="0"/>
                  <a:t>/</a:t>
                </a:r>
                <a:r>
                  <a:rPr lang="en-GB" baseline="0" dirty="0" smtClean="0"/>
                  <a:t> </a:t>
                </a:r>
                <a:r>
                  <a:rPr lang="el-GR" dirty="0" smtClean="0"/>
                  <a:t>μ</a:t>
                </a:r>
                <a:r>
                  <a:rPr lang="en-GB" dirty="0" smtClean="0"/>
                  <a:t>m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1344893092064281"/>
              <c:y val="0.164839641457409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72136"/>
        <c:crosses val="autoZero"/>
        <c:crossBetween val="between"/>
      </c:valAx>
      <c:valAx>
        <c:axId val="64516704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total excess </a:t>
                </a:r>
                <a:r>
                  <a:rPr lang="en-GB" dirty="0" smtClean="0"/>
                  <a:t>/</a:t>
                </a:r>
                <a:r>
                  <a:rPr lang="en-GB" baseline="0" dirty="0" smtClean="0"/>
                  <a:t> </a:t>
                </a:r>
                <a:r>
                  <a:rPr lang="el-GR" dirty="0" smtClean="0"/>
                  <a:t>μ</a:t>
                </a:r>
                <a:r>
                  <a:rPr lang="en-GB" dirty="0" smtClean="0"/>
                  <a:t>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73704"/>
        <c:crosses val="max"/>
        <c:crossBetween val="between"/>
      </c:valAx>
      <c:catAx>
        <c:axId val="645173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4516704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2"/>
          <c:tx>
            <c:strRef>
              <c:f>'shell-disp_int-coil-SG_lin'!$D$1</c:f>
              <c:strCache>
                <c:ptCount val="1"/>
                <c:pt idx="0">
                  <c:v>Traction-SG Shell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2.2052588999994962E-3"/>
                  <c:y val="-5.5721393034825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847330099995467E-2"/>
                  <c:y val="1.3930348258706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1899919099990475E-2"/>
                  <c:y val="-3.9800995024875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3231553399996899E-2"/>
                  <c:y val="3.3830845771144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851569579998892E-2"/>
                  <c:y val="-3.1840796019900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3231553399996978E-2"/>
                  <c:y val="4.1791044776119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703139159997784E-2"/>
                  <c:y val="-2.7860696517412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3.5284142399992106E-2"/>
                  <c:y val="1.9900497512437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'shell-disp_int-coil-SG_lin'!$A$2:$A$19</c:f>
              <c:numCache>
                <c:formatCode>General</c:formatCode>
                <c:ptCount val="18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1.6</c:v>
                </c:pt>
                <c:pt idx="8">
                  <c:v>1.8</c:v>
                </c:pt>
                <c:pt idx="9">
                  <c:v>2</c:v>
                </c:pt>
                <c:pt idx="10">
                  <c:v>2.2000000000000002</c:v>
                </c:pt>
                <c:pt idx="11">
                  <c:v>2.4</c:v>
                </c:pt>
                <c:pt idx="12">
                  <c:v>2.6</c:v>
                </c:pt>
                <c:pt idx="13">
                  <c:v>2.8</c:v>
                </c:pt>
                <c:pt idx="14">
                  <c:v>3</c:v>
                </c:pt>
                <c:pt idx="15">
                  <c:v>3.2</c:v>
                </c:pt>
                <c:pt idx="16">
                  <c:v>3.4</c:v>
                </c:pt>
                <c:pt idx="17">
                  <c:v>3.6</c:v>
                </c:pt>
              </c:numCache>
            </c:numRef>
          </c:xVal>
          <c:yVal>
            <c:numRef>
              <c:f>'shell-disp_int-coil-SG_lin'!$D$2:$D$19</c:f>
              <c:numCache>
                <c:formatCode>0</c:formatCode>
                <c:ptCount val="18"/>
                <c:pt idx="0">
                  <c:v>52.241</c:v>
                </c:pt>
                <c:pt idx="1">
                  <c:v>100.9225</c:v>
                </c:pt>
                <c:pt idx="2">
                  <c:v>161.5</c:v>
                </c:pt>
                <c:pt idx="3">
                  <c:v>235.35000000000002</c:v>
                </c:pt>
                <c:pt idx="4">
                  <c:v>310.91499999999996</c:v>
                </c:pt>
                <c:pt idx="5">
                  <c:v>390.01</c:v>
                </c:pt>
                <c:pt idx="6">
                  <c:v>470.59999999999997</c:v>
                </c:pt>
                <c:pt idx="7">
                  <c:v>631.72499999999991</c:v>
                </c:pt>
                <c:pt idx="8">
                  <c:v>712.245</c:v>
                </c:pt>
                <c:pt idx="9">
                  <c:v>792.69</c:v>
                </c:pt>
                <c:pt idx="10">
                  <c:v>873.04499999999996</c:v>
                </c:pt>
                <c:pt idx="11">
                  <c:v>953.41000000000008</c:v>
                </c:pt>
                <c:pt idx="12">
                  <c:v>1033.72</c:v>
                </c:pt>
                <c:pt idx="13">
                  <c:v>1113.9749999999999</c:v>
                </c:pt>
                <c:pt idx="14">
                  <c:v>1194.2350000000001</c:v>
                </c:pt>
                <c:pt idx="15">
                  <c:v>1274.42</c:v>
                </c:pt>
                <c:pt idx="16">
                  <c:v>1354.575</c:v>
                </c:pt>
                <c:pt idx="17">
                  <c:v>1434.71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629776"/>
        <c:axId val="5786325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'shell-disp_int-coil-SG_lin'!$B$1</c15:sqref>
                        </c15:formulaRef>
                      </c:ext>
                    </c:extLst>
                    <c:strCache>
                      <c:ptCount val="1"/>
                      <c:pt idx="0">
                        <c:v>[B] All - Stress - Shell inner  (NormY) [MPa]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'shell-disp_int-coil-SG_lin'!$A$2:$A$19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1">
                        <c:v>0.2</c:v>
                      </c:pt>
                      <c:pt idx="2">
                        <c:v>0.4</c:v>
                      </c:pt>
                      <c:pt idx="3">
                        <c:v>0.6</c:v>
                      </c:pt>
                      <c:pt idx="4">
                        <c:v>0.8</c:v>
                      </c:pt>
                      <c:pt idx="5">
                        <c:v>1</c:v>
                      </c:pt>
                      <c:pt idx="6">
                        <c:v>1.2</c:v>
                      </c:pt>
                      <c:pt idx="7">
                        <c:v>1.6</c:v>
                      </c:pt>
                      <c:pt idx="8">
                        <c:v>1.8</c:v>
                      </c:pt>
                      <c:pt idx="9">
                        <c:v>2</c:v>
                      </c:pt>
                      <c:pt idx="10">
                        <c:v>2.2000000000000002</c:v>
                      </c:pt>
                      <c:pt idx="11">
                        <c:v>2.4</c:v>
                      </c:pt>
                      <c:pt idx="12">
                        <c:v>2.6</c:v>
                      </c:pt>
                      <c:pt idx="13">
                        <c:v>2.8</c:v>
                      </c:pt>
                      <c:pt idx="14">
                        <c:v>3</c:v>
                      </c:pt>
                      <c:pt idx="15">
                        <c:v>3.2</c:v>
                      </c:pt>
                      <c:pt idx="16">
                        <c:v>3.4</c:v>
                      </c:pt>
                      <c:pt idx="17">
                        <c:v>3.6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'shell-disp_int-coil-SG_lin'!$B$2:$B$19</c15:sqref>
                        </c15:formulaRef>
                      </c:ext>
                    </c:extLst>
                    <c:numCache>
                      <c:formatCode>0</c:formatCode>
                      <c:ptCount val="18"/>
                      <c:pt idx="0">
                        <c:v>72.256</c:v>
                      </c:pt>
                      <c:pt idx="1">
                        <c:v>139.57</c:v>
                      </c:pt>
                      <c:pt idx="2">
                        <c:v>222.45</c:v>
                      </c:pt>
                      <c:pt idx="3">
                        <c:v>322.86</c:v>
                      </c:pt>
                      <c:pt idx="4">
                        <c:v>425.71</c:v>
                      </c:pt>
                      <c:pt idx="5">
                        <c:v>534.84</c:v>
                      </c:pt>
                      <c:pt idx="6">
                        <c:v>646.80999999999995</c:v>
                      </c:pt>
                      <c:pt idx="7">
                        <c:v>869.42</c:v>
                      </c:pt>
                      <c:pt idx="8">
                        <c:v>980.59</c:v>
                      </c:pt>
                      <c:pt idx="9">
                        <c:v>1091.7</c:v>
                      </c:pt>
                      <c:pt idx="10">
                        <c:v>1202.8</c:v>
                      </c:pt>
                      <c:pt idx="11">
                        <c:v>1313.7</c:v>
                      </c:pt>
                      <c:pt idx="12">
                        <c:v>1424.2</c:v>
                      </c:pt>
                      <c:pt idx="13">
                        <c:v>1534.5</c:v>
                      </c:pt>
                      <c:pt idx="14">
                        <c:v>1644.7</c:v>
                      </c:pt>
                      <c:pt idx="15">
                        <c:v>1754.6</c:v>
                      </c:pt>
                      <c:pt idx="16">
                        <c:v>1864.3</c:v>
                      </c:pt>
                      <c:pt idx="17">
                        <c:v>1973.8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'shell-disp_int-coil-SG_lin'!$C$1</c15:sqref>
                        </c15:formulaRef>
                      </c:ext>
                    </c:extLst>
                    <c:strCache>
                      <c:ptCount val="1"/>
                      <c:pt idx="0">
                        <c:v>[M] All - Stress - Shell outer  (NormY) [MPa]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'shell-disp_int-coil-SG_lin'!$A$2:$A$19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1">
                        <c:v>0.2</c:v>
                      </c:pt>
                      <c:pt idx="2">
                        <c:v>0.4</c:v>
                      </c:pt>
                      <c:pt idx="3">
                        <c:v>0.6</c:v>
                      </c:pt>
                      <c:pt idx="4">
                        <c:v>0.8</c:v>
                      </c:pt>
                      <c:pt idx="5">
                        <c:v>1</c:v>
                      </c:pt>
                      <c:pt idx="6">
                        <c:v>1.2</c:v>
                      </c:pt>
                      <c:pt idx="7">
                        <c:v>1.6</c:v>
                      </c:pt>
                      <c:pt idx="8">
                        <c:v>1.8</c:v>
                      </c:pt>
                      <c:pt idx="9">
                        <c:v>2</c:v>
                      </c:pt>
                      <c:pt idx="10">
                        <c:v>2.2000000000000002</c:v>
                      </c:pt>
                      <c:pt idx="11">
                        <c:v>2.4</c:v>
                      </c:pt>
                      <c:pt idx="12">
                        <c:v>2.6</c:v>
                      </c:pt>
                      <c:pt idx="13">
                        <c:v>2.8</c:v>
                      </c:pt>
                      <c:pt idx="14">
                        <c:v>3</c:v>
                      </c:pt>
                      <c:pt idx="15">
                        <c:v>3.2</c:v>
                      </c:pt>
                      <c:pt idx="16">
                        <c:v>3.4</c:v>
                      </c:pt>
                      <c:pt idx="17">
                        <c:v>3.6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'shell-disp_int-coil-SG_lin'!$C$2:$C$19</c15:sqref>
                        </c15:formulaRef>
                      </c:ext>
                    </c:extLst>
                    <c:numCache>
                      <c:formatCode>0</c:formatCode>
                      <c:ptCount val="18"/>
                      <c:pt idx="0">
                        <c:v>32.225999999999999</c:v>
                      </c:pt>
                      <c:pt idx="1">
                        <c:v>62.274999999999999</c:v>
                      </c:pt>
                      <c:pt idx="2">
                        <c:v>100.55</c:v>
                      </c:pt>
                      <c:pt idx="3">
                        <c:v>147.84</c:v>
                      </c:pt>
                      <c:pt idx="4">
                        <c:v>196.12</c:v>
                      </c:pt>
                      <c:pt idx="5">
                        <c:v>245.18</c:v>
                      </c:pt>
                      <c:pt idx="6">
                        <c:v>294.39</c:v>
                      </c:pt>
                      <c:pt idx="7">
                        <c:v>394.03</c:v>
                      </c:pt>
                      <c:pt idx="8">
                        <c:v>443.9</c:v>
                      </c:pt>
                      <c:pt idx="9">
                        <c:v>493.68</c:v>
                      </c:pt>
                      <c:pt idx="10">
                        <c:v>543.29</c:v>
                      </c:pt>
                      <c:pt idx="11">
                        <c:v>593.12</c:v>
                      </c:pt>
                      <c:pt idx="12">
                        <c:v>643.24</c:v>
                      </c:pt>
                      <c:pt idx="13">
                        <c:v>693.45</c:v>
                      </c:pt>
                      <c:pt idx="14">
                        <c:v>743.77</c:v>
                      </c:pt>
                      <c:pt idx="15">
                        <c:v>794.24</c:v>
                      </c:pt>
                      <c:pt idx="16">
                        <c:v>844.85</c:v>
                      </c:pt>
                      <c:pt idx="17">
                        <c:v>895.62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scatterChart>
        <c:scatterStyle val="lineMarker"/>
        <c:varyColors val="0"/>
        <c:ser>
          <c:idx val="3"/>
          <c:order val="3"/>
          <c:tx>
            <c:strRef>
              <c:f>'shell-disp_int-coil-SG_lin'!$E$1</c:f>
              <c:strCache>
                <c:ptCount val="1"/>
                <c:pt idx="0">
                  <c:v>Stress Intensity - coil (Max)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3231553399996978E-2"/>
                  <c:y val="1.1940298507462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5436812299996475E-2"/>
                  <c:y val="1.7910447761193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821035599997985E-3"/>
                  <c:y val="2.985074626865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821035599997985E-3"/>
                  <c:y val="1.9900497512437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4105177999989925E-3"/>
                  <c:y val="-3.3830845771144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026294499997482E-2"/>
                  <c:y val="2.5870646766169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0415614899979513E-2"/>
                  <c:y val="-3.5820895522388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3.748940129999144E-2"/>
                  <c:y val="1.5920398009950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'shell-disp_int-coil-SG_lin'!$A$2:$A$19</c:f>
              <c:numCache>
                <c:formatCode>General</c:formatCode>
                <c:ptCount val="18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1.6</c:v>
                </c:pt>
                <c:pt idx="8">
                  <c:v>1.8</c:v>
                </c:pt>
                <c:pt idx="9">
                  <c:v>2</c:v>
                </c:pt>
                <c:pt idx="10">
                  <c:v>2.2000000000000002</c:v>
                </c:pt>
                <c:pt idx="11">
                  <c:v>2.4</c:v>
                </c:pt>
                <c:pt idx="12">
                  <c:v>2.6</c:v>
                </c:pt>
                <c:pt idx="13">
                  <c:v>2.8</c:v>
                </c:pt>
                <c:pt idx="14">
                  <c:v>3</c:v>
                </c:pt>
                <c:pt idx="15">
                  <c:v>3.2</c:v>
                </c:pt>
                <c:pt idx="16">
                  <c:v>3.4</c:v>
                </c:pt>
                <c:pt idx="17">
                  <c:v>3.6</c:v>
                </c:pt>
              </c:numCache>
            </c:numRef>
          </c:xVal>
          <c:yVal>
            <c:numRef>
              <c:f>'shell-disp_int-coil-SG_lin'!$E$2:$E$19</c:f>
              <c:numCache>
                <c:formatCode>0</c:formatCode>
                <c:ptCount val="18"/>
                <c:pt idx="0">
                  <c:v>91.037000000000006</c:v>
                </c:pt>
                <c:pt idx="1">
                  <c:v>104.83</c:v>
                </c:pt>
                <c:pt idx="2">
                  <c:v>115.7</c:v>
                </c:pt>
                <c:pt idx="3">
                  <c:v>119.53</c:v>
                </c:pt>
                <c:pt idx="4">
                  <c:v>122.61</c:v>
                </c:pt>
                <c:pt idx="5">
                  <c:v>124.8</c:v>
                </c:pt>
                <c:pt idx="6">
                  <c:v>126.67</c:v>
                </c:pt>
                <c:pt idx="7">
                  <c:v>130.43</c:v>
                </c:pt>
                <c:pt idx="8">
                  <c:v>132.31</c:v>
                </c:pt>
                <c:pt idx="9">
                  <c:v>134.33000000000001</c:v>
                </c:pt>
                <c:pt idx="10">
                  <c:v>136.46</c:v>
                </c:pt>
                <c:pt idx="11">
                  <c:v>138.63</c:v>
                </c:pt>
                <c:pt idx="12">
                  <c:v>140.81</c:v>
                </c:pt>
                <c:pt idx="13">
                  <c:v>142.99</c:v>
                </c:pt>
                <c:pt idx="14">
                  <c:v>145.21</c:v>
                </c:pt>
                <c:pt idx="15">
                  <c:v>147.47</c:v>
                </c:pt>
                <c:pt idx="16">
                  <c:v>149.72999999999999</c:v>
                </c:pt>
                <c:pt idx="17">
                  <c:v>152.05000000000001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578632912"/>
        <c:axId val="578634872"/>
      </c:scatterChart>
      <c:valAx>
        <c:axId val="578629776"/>
        <c:scaling>
          <c:orientation val="minMax"/>
          <c:max val="1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Shell Displacement (nom: 0.65) /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632520"/>
        <c:crosses val="autoZero"/>
        <c:crossBetween val="midCat"/>
        <c:majorUnit val="0.2"/>
      </c:valAx>
      <c:valAx>
        <c:axId val="578632520"/>
        <c:scaling>
          <c:orientation val="minMax"/>
          <c:max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Shell Traction Stess / MPa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629776"/>
        <c:crosses val="autoZero"/>
        <c:crossBetween val="midCat"/>
      </c:valAx>
      <c:valAx>
        <c:axId val="578634872"/>
        <c:scaling>
          <c:orientation val="minMax"/>
          <c:max val="15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Coil Intensity / MPa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632912"/>
        <c:crosses val="max"/>
        <c:crossBetween val="midCat"/>
      </c:valAx>
      <c:valAx>
        <c:axId val="578632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86348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6969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832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90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78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466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9986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145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79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41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179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115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229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Willering and C. Löffler, Powering performance and mechanics of 11T models.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315A-FEC1-4A1E-870C-FCBE9E353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1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96158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s://edms.cern.ch/document/1534894/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edms.cern.ch/project/CERN-0000152984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5" Type="http://schemas.openxmlformats.org/officeDocument/2006/relationships/chart" Target="../charts/char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package" Target="../embeddings/Microsoft_Excel_Worksheet1.xls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96158/contribution/2/attachments/1226917/1796659/Material_Presentation_MDaly_CFichera_Final_43_v3.pptx" TargetMode="External"/><Relationship Id="rId2" Type="http://schemas.openxmlformats.org/officeDocument/2006/relationships/hyperlink" Target="https://indico.cern.ch/event/496158/contribution/1/attachments/1226921/1796665/1602_11Tmech-inst_MSCTech_LOEF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487129/contribution/0/attachments/1214972/1774270/TE_MSC_Technical_meeting_21thJanuary.pptx" TargetMode="External"/><Relationship Id="rId5" Type="http://schemas.openxmlformats.org/officeDocument/2006/relationships/hyperlink" Target="https://indico.cern.ch/event/434223/session/1/contribution/16/attachments/1157669/1665137/1509_CERN_Model_assembly_and_sensitivity_CL.pptx" TargetMode="External"/><Relationship Id="rId4" Type="http://schemas.openxmlformats.org/officeDocument/2006/relationships/hyperlink" Target="https://indico.cern.ch/event/461705/contribution/0/attachments/1198897/1743732/151203_11Tmech_MSCtech_ToUpload_3.ppt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4223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496158/" TargetMode="External"/><Relationship Id="rId5" Type="http://schemas.openxmlformats.org/officeDocument/2006/relationships/hyperlink" Target="https://indico.cern.ch/event/487129/" TargetMode="External"/><Relationship Id="rId4" Type="http://schemas.openxmlformats.org/officeDocument/2006/relationships/hyperlink" Target="https://indico.cern.ch/event/461705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Model magnet test results and analysis - Quench </a:t>
            </a:r>
            <a:r>
              <a:rPr lang="en-GB" dirty="0" smtClean="0"/>
              <a:t>performance, mechanics and </a:t>
            </a:r>
            <a:r>
              <a:rPr lang="en-GB" dirty="0"/>
              <a:t>operation requirements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G. Willering and C. </a:t>
            </a:r>
            <a:r>
              <a:rPr lang="nl-NL" dirty="0" err="1" smtClean="0"/>
              <a:t>Löffler</a:t>
            </a:r>
            <a:endParaRPr lang="nl-NL" dirty="0" smtClean="0"/>
          </a:p>
          <a:p>
            <a:endParaRPr lang="nl-NL" sz="1200" dirty="0" smtClean="0"/>
          </a:p>
          <a:p>
            <a:r>
              <a:rPr lang="nl-NL" sz="1600" dirty="0" smtClean="0"/>
              <a:t>J. Feuvrier, O. Ditsch, J-C. Perez, F. Savary, Philippe Grosclaude and </a:t>
            </a:r>
            <a:r>
              <a:rPr lang="nl-NL" sz="1600" dirty="0" err="1" smtClean="0"/>
              <a:t>all</a:t>
            </a:r>
            <a:r>
              <a:rPr lang="nl-NL" sz="1600" dirty="0" smtClean="0"/>
              <a:t> </a:t>
            </a:r>
            <a:r>
              <a:rPr lang="nl-NL" sz="1600" dirty="0" err="1" smtClean="0"/>
              <a:t>that</a:t>
            </a:r>
            <a:r>
              <a:rPr lang="nl-NL" sz="1600" dirty="0" smtClean="0"/>
              <a:t> </a:t>
            </a:r>
            <a:r>
              <a:rPr lang="nl-NL" sz="1600" dirty="0" err="1" smtClean="0"/>
              <a:t>were</a:t>
            </a:r>
            <a:r>
              <a:rPr lang="nl-NL" sz="1600" dirty="0" smtClean="0"/>
              <a:t> </a:t>
            </a:r>
            <a:r>
              <a:rPr lang="nl-NL" sz="1600" dirty="0" err="1" smtClean="0"/>
              <a:t>involved</a:t>
            </a:r>
            <a:r>
              <a:rPr lang="nl-NL" sz="1600" dirty="0" smtClean="0"/>
              <a:t> in </a:t>
            </a:r>
            <a:r>
              <a:rPr lang="nl-NL" sz="1600" dirty="0" err="1" smtClean="0"/>
              <a:t>all</a:t>
            </a:r>
            <a:r>
              <a:rPr lang="nl-NL" sz="1600" dirty="0" smtClean="0"/>
              <a:t> </a:t>
            </a:r>
            <a:r>
              <a:rPr lang="nl-NL" sz="1600" dirty="0" err="1" smtClean="0"/>
              <a:t>production</a:t>
            </a:r>
            <a:r>
              <a:rPr lang="nl-NL" sz="1600" dirty="0" smtClean="0"/>
              <a:t> and design steps.</a:t>
            </a:r>
            <a:endParaRPr lang="en-GB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48217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Review of </a:t>
            </a:r>
            <a:r>
              <a:rPr lang="nl-NL" dirty="0" err="1" smtClean="0"/>
              <a:t>the</a:t>
            </a:r>
            <a:r>
              <a:rPr lang="nl-NL" dirty="0" smtClean="0"/>
              <a:t> 11T </a:t>
            </a:r>
            <a:r>
              <a:rPr lang="nl-NL" dirty="0" err="1" smtClean="0"/>
              <a:t>dipoles</a:t>
            </a:r>
            <a:r>
              <a:rPr lang="nl-NL" dirty="0" smtClean="0"/>
              <a:t> at Collimator </a:t>
            </a:r>
            <a:r>
              <a:rPr lang="nl-NL" dirty="0" err="1" smtClean="0"/>
              <a:t>Section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HL-LHC, </a:t>
            </a:r>
          </a:p>
          <a:p>
            <a:r>
              <a:rPr lang="nl-NL" dirty="0" smtClean="0"/>
              <a:t>6 April 2016, 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beyond</a:t>
            </a:r>
            <a:r>
              <a:rPr lang="nl-NL" dirty="0" smtClean="0"/>
              <a:t> design </a:t>
            </a:r>
            <a:r>
              <a:rPr lang="nl-NL" dirty="0" err="1" smtClean="0"/>
              <a:t>current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889861"/>
            <a:ext cx="7920000" cy="5131427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 err="1" smtClean="0"/>
              <a:t>Only</a:t>
            </a:r>
            <a:r>
              <a:rPr lang="nl-NL" sz="2000" dirty="0" smtClean="0"/>
              <a:t> DP101 was </a:t>
            </a:r>
            <a:r>
              <a:rPr lang="nl-NL" sz="2000" dirty="0" err="1" smtClean="0"/>
              <a:t>tested</a:t>
            </a:r>
            <a:r>
              <a:rPr lang="nl-NL" sz="2000" dirty="0" smtClean="0"/>
              <a:t> </a:t>
            </a:r>
            <a:r>
              <a:rPr lang="nl-NL" sz="2000" dirty="0" err="1" smtClean="0"/>
              <a:t>beyond</a:t>
            </a:r>
            <a:r>
              <a:rPr lang="nl-NL" sz="2000" dirty="0" smtClean="0"/>
              <a:t> ultimate </a:t>
            </a:r>
            <a:r>
              <a:rPr lang="nl-NL" sz="2000" dirty="0" err="1" smtClean="0"/>
              <a:t>current</a:t>
            </a:r>
            <a:endParaRPr lang="nl-NL" sz="2000" dirty="0" smtClean="0"/>
          </a:p>
          <a:p>
            <a:r>
              <a:rPr lang="nl-NL" sz="2000" dirty="0" smtClean="0"/>
              <a:t>3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at </a:t>
            </a:r>
            <a:r>
              <a:rPr lang="nl-NL" sz="2000" dirty="0" err="1" smtClean="0"/>
              <a:t>highest</a:t>
            </a:r>
            <a:r>
              <a:rPr lang="nl-NL" sz="2000" dirty="0" smtClean="0"/>
              <a:t> </a:t>
            </a:r>
            <a:r>
              <a:rPr lang="nl-NL" sz="2000" dirty="0" err="1" smtClean="0"/>
              <a:t>currents</a:t>
            </a:r>
            <a:r>
              <a:rPr lang="nl-NL" sz="2000" dirty="0"/>
              <a:t> </a:t>
            </a:r>
            <a:r>
              <a:rPr lang="nl-NL" sz="2000" dirty="0" err="1" smtClean="0"/>
              <a:t>all</a:t>
            </a:r>
            <a:r>
              <a:rPr lang="nl-NL" sz="2000" dirty="0"/>
              <a:t> </a:t>
            </a:r>
            <a:r>
              <a:rPr lang="nl-NL" sz="2000" dirty="0" smtClean="0"/>
              <a:t>in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same</a:t>
            </a:r>
            <a:r>
              <a:rPr lang="nl-NL" sz="2000" dirty="0" smtClean="0"/>
              <a:t> </a:t>
            </a:r>
            <a:r>
              <a:rPr lang="nl-NL" sz="2000" dirty="0" err="1" smtClean="0"/>
              <a:t>location</a:t>
            </a:r>
            <a:r>
              <a:rPr lang="nl-NL" sz="2000" dirty="0" smtClean="0"/>
              <a:t> at 13.2 </a:t>
            </a:r>
            <a:r>
              <a:rPr lang="nl-NL" sz="2000" dirty="0" err="1" smtClean="0"/>
              <a:t>kA</a:t>
            </a:r>
            <a:r>
              <a:rPr lang="nl-NL" sz="2000" dirty="0"/>
              <a:t> </a:t>
            </a:r>
            <a:r>
              <a:rPr lang="nl-NL" sz="2000" dirty="0" smtClean="0"/>
              <a:t>in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midplane</a:t>
            </a:r>
            <a:r>
              <a:rPr lang="nl-NL" sz="2000" dirty="0"/>
              <a:t> </a:t>
            </a:r>
            <a:r>
              <a:rPr lang="nl-NL" sz="2000" dirty="0" err="1" smtClean="0"/>
              <a:t>with</a:t>
            </a:r>
            <a:r>
              <a:rPr lang="nl-NL" sz="2000" dirty="0" smtClean="0"/>
              <a:t> </a:t>
            </a:r>
            <a:r>
              <a:rPr lang="nl-NL" sz="2000" dirty="0" err="1" smtClean="0"/>
              <a:t>exactly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same</a:t>
            </a:r>
            <a:r>
              <a:rPr lang="nl-NL" sz="2000" dirty="0" smtClean="0"/>
              <a:t> </a:t>
            </a:r>
            <a:r>
              <a:rPr lang="nl-NL" sz="2000" dirty="0" err="1" smtClean="0"/>
              <a:t>quench</a:t>
            </a:r>
            <a:r>
              <a:rPr lang="nl-NL" sz="2000" dirty="0" smtClean="0"/>
              <a:t> </a:t>
            </a:r>
            <a:r>
              <a:rPr lang="nl-NL" sz="2000" dirty="0" err="1" smtClean="0"/>
              <a:t>pattern</a:t>
            </a:r>
            <a:r>
              <a:rPr lang="nl-NL" sz="2000" dirty="0" smtClean="0"/>
              <a:t>.</a:t>
            </a:r>
          </a:p>
          <a:p>
            <a:r>
              <a:rPr lang="nl-NL" sz="2000" dirty="0" smtClean="0"/>
              <a:t>The </a:t>
            </a:r>
            <a:r>
              <a:rPr lang="nl-NL" sz="2000" dirty="0" err="1" smtClean="0"/>
              <a:t>inner</a:t>
            </a:r>
            <a:r>
              <a:rPr lang="nl-NL" sz="2000" dirty="0" smtClean="0"/>
              <a:t> layer </a:t>
            </a:r>
            <a:r>
              <a:rPr lang="nl-NL" sz="2000" dirty="0" err="1" smtClean="0"/>
              <a:t>midplane</a:t>
            </a:r>
            <a:r>
              <a:rPr lang="nl-NL" sz="2000" dirty="0" smtClean="0"/>
              <a:t> </a:t>
            </a:r>
            <a:r>
              <a:rPr lang="nl-NL" sz="2000" dirty="0" err="1" smtClean="0"/>
              <a:t>turns</a:t>
            </a:r>
            <a:r>
              <a:rPr lang="nl-NL" sz="2000" dirty="0" smtClean="0"/>
              <a:t> of </a:t>
            </a:r>
            <a:r>
              <a:rPr lang="nl-NL" sz="2000" dirty="0" err="1" smtClean="0"/>
              <a:t>coil</a:t>
            </a:r>
            <a:r>
              <a:rPr lang="nl-NL" sz="2000" dirty="0" smtClean="0"/>
              <a:t> 109 and 111 </a:t>
            </a:r>
            <a:r>
              <a:rPr lang="nl-NL" sz="2000" dirty="0" err="1" smtClean="0"/>
              <a:t>quenched</a:t>
            </a:r>
            <a:r>
              <a:rPr lang="nl-NL" sz="2000" dirty="0" smtClean="0"/>
              <a:t> </a:t>
            </a:r>
            <a:r>
              <a:rPr lang="nl-NL" sz="2000" dirty="0" err="1" smtClean="0"/>
              <a:t>simultaneously</a:t>
            </a:r>
            <a:r>
              <a:rPr lang="nl-NL" sz="2000" dirty="0" smtClean="0"/>
              <a:t>.</a:t>
            </a:r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err="1" smtClean="0"/>
              <a:t>Midplane</a:t>
            </a:r>
            <a:r>
              <a:rPr lang="nl-NL" sz="2000" dirty="0" smtClean="0"/>
              <a:t> turn </a:t>
            </a:r>
            <a:r>
              <a:rPr lang="nl-NL" sz="2000" dirty="0" err="1" smtClean="0"/>
              <a:t>inner</a:t>
            </a:r>
            <a:r>
              <a:rPr lang="nl-NL" sz="2000" dirty="0" smtClean="0"/>
              <a:t> layer has high field and high stress.</a:t>
            </a:r>
          </a:p>
          <a:p>
            <a:r>
              <a:rPr lang="nl-NL" sz="2000" dirty="0" err="1" smtClean="0"/>
              <a:t>Possibly</a:t>
            </a:r>
            <a:r>
              <a:rPr lang="nl-NL" sz="2000" dirty="0" smtClean="0"/>
              <a:t> </a:t>
            </a:r>
            <a:r>
              <a:rPr lang="nl-NL" sz="2000" dirty="0" err="1" smtClean="0"/>
              <a:t>limited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</a:t>
            </a:r>
            <a:r>
              <a:rPr lang="nl-NL" sz="2000" dirty="0" err="1" smtClean="0"/>
              <a:t>I</a:t>
            </a:r>
            <a:r>
              <a:rPr lang="nl-NL" sz="2000" baseline="-25000" dirty="0" err="1" smtClean="0"/>
              <a:t>ss</a:t>
            </a:r>
            <a:r>
              <a:rPr lang="nl-NL" sz="2000" baseline="-25000" dirty="0" smtClean="0"/>
              <a:t> </a:t>
            </a:r>
            <a:r>
              <a:rPr lang="nl-NL" sz="2000" dirty="0" smtClean="0"/>
              <a:t> </a:t>
            </a:r>
            <a:r>
              <a:rPr lang="nl-NL" sz="2000" dirty="0" err="1" smtClean="0"/>
              <a:t>if</a:t>
            </a:r>
            <a:r>
              <a:rPr lang="nl-NL" sz="2000" dirty="0" smtClean="0"/>
              <a:t> we take </a:t>
            </a:r>
            <a:r>
              <a:rPr lang="nl-NL" sz="2000" dirty="0" err="1" smtClean="0"/>
              <a:t>into</a:t>
            </a:r>
            <a:r>
              <a:rPr lang="nl-NL" sz="2000" dirty="0" smtClean="0"/>
              <a:t> account </a:t>
            </a:r>
            <a:r>
              <a:rPr lang="nl-NL" sz="2000" dirty="0" err="1" smtClean="0"/>
              <a:t>strain</a:t>
            </a:r>
            <a:r>
              <a:rPr lang="nl-NL" sz="2000" dirty="0" smtClean="0"/>
              <a:t> </a:t>
            </a:r>
            <a:r>
              <a:rPr lang="nl-NL" sz="2000" dirty="0" err="1" smtClean="0"/>
              <a:t>dependence</a:t>
            </a:r>
            <a:r>
              <a:rPr lang="nl-NL" sz="2000" dirty="0"/>
              <a:t>.</a:t>
            </a:r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en-GB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1" name="Group 20"/>
          <p:cNvGrpSpPr/>
          <p:nvPr/>
        </p:nvGrpSpPr>
        <p:grpSpPr>
          <a:xfrm>
            <a:off x="756934" y="2327534"/>
            <a:ext cx="3815066" cy="2880320"/>
            <a:chOff x="827584" y="2383048"/>
            <a:chExt cx="3279705" cy="248366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584" y="2383048"/>
              <a:ext cx="3279705" cy="2483665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/>
            <p:nvPr/>
          </p:nvCxnSpPr>
          <p:spPr>
            <a:xfrm flipH="1">
              <a:off x="2399685" y="2609523"/>
              <a:ext cx="144016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3047757" y="2609523"/>
              <a:ext cx="144016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3335349" y="2609523"/>
              <a:ext cx="144016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3866799" y="4422984"/>
            <a:ext cx="572361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8168" t="15445" r="-165" b="45489"/>
          <a:stretch/>
        </p:blipFill>
        <p:spPr>
          <a:xfrm>
            <a:off x="6971809" y="2154128"/>
            <a:ext cx="1283602" cy="11998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83808"/>
          <a:stretch/>
        </p:blipFill>
        <p:spPr>
          <a:xfrm>
            <a:off x="8255412" y="1916832"/>
            <a:ext cx="303940" cy="143718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981378" y="3354016"/>
            <a:ext cx="1542950" cy="13626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91993" y="3299413"/>
            <a:ext cx="1369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High Field</a:t>
            </a:r>
          </a:p>
          <a:p>
            <a:r>
              <a:rPr lang="nl-NL" dirty="0" smtClean="0"/>
              <a:t>High Stress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83809" t="-534" r="-618" b="50554"/>
          <a:stretch/>
        </p:blipFill>
        <p:spPr>
          <a:xfrm>
            <a:off x="6953166" y="3399464"/>
            <a:ext cx="1486802" cy="226134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6161717" y="3825340"/>
            <a:ext cx="1362611" cy="68530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74174" y="3321001"/>
            <a:ext cx="12715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00" dirty="0" err="1" smtClean="0"/>
              <a:t>Roxy</a:t>
            </a:r>
            <a:r>
              <a:rPr lang="nl-NL" sz="500" dirty="0" smtClean="0"/>
              <a:t> model </a:t>
            </a:r>
            <a:r>
              <a:rPr lang="nl-NL" sz="500" dirty="0" err="1" smtClean="0"/>
              <a:t>by</a:t>
            </a:r>
            <a:r>
              <a:rPr lang="nl-NL" sz="500" dirty="0" smtClean="0"/>
              <a:t> S. Izquierdo Bermudez</a:t>
            </a:r>
            <a:endParaRPr lang="en-GB" sz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Quench</a:t>
            </a:r>
            <a:r>
              <a:rPr lang="nl-NL" dirty="0" smtClean="0"/>
              <a:t> performance at 4.3 K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889861"/>
            <a:ext cx="7920000" cy="4906963"/>
          </a:xfrm>
        </p:spPr>
        <p:txBody>
          <a:bodyPr>
            <a:normAutofit/>
          </a:bodyPr>
          <a:lstStyle/>
          <a:p>
            <a:r>
              <a:rPr lang="nl-NL" sz="2000" dirty="0" smtClean="0"/>
              <a:t>Virgin training </a:t>
            </a:r>
            <a:r>
              <a:rPr lang="nl-NL" sz="2000" dirty="0" err="1" smtClean="0"/>
              <a:t>always</a:t>
            </a:r>
            <a:r>
              <a:rPr lang="nl-NL" sz="2000" dirty="0" smtClean="0"/>
              <a:t> at 1.9 K. </a:t>
            </a:r>
            <a:r>
              <a:rPr lang="nl-NL" sz="2000" dirty="0" err="1" smtClean="0"/>
              <a:t>Quench</a:t>
            </a:r>
            <a:r>
              <a:rPr lang="nl-NL" sz="2000" dirty="0" smtClean="0"/>
              <a:t> at 4.3 K </a:t>
            </a:r>
            <a:r>
              <a:rPr lang="nl-NL" sz="2000" dirty="0" err="1" smtClean="0"/>
              <a:t>gives</a:t>
            </a:r>
            <a:r>
              <a:rPr lang="nl-NL" sz="2000" dirty="0" smtClean="0"/>
              <a:t> large stress on </a:t>
            </a:r>
            <a:r>
              <a:rPr lang="nl-NL" sz="2000" dirty="0" err="1" smtClean="0"/>
              <a:t>the</a:t>
            </a:r>
            <a:r>
              <a:rPr lang="nl-NL" sz="2000" dirty="0" smtClean="0"/>
              <a:t> test station </a:t>
            </a:r>
            <a:r>
              <a:rPr lang="nl-NL" sz="2000" dirty="0" err="1" smtClean="0"/>
              <a:t>with</a:t>
            </a:r>
            <a:r>
              <a:rPr lang="nl-NL" sz="2000" dirty="0" smtClean="0"/>
              <a:t> up </a:t>
            </a:r>
            <a:r>
              <a:rPr lang="nl-NL" sz="2000" dirty="0" err="1" smtClean="0"/>
              <a:t>to</a:t>
            </a:r>
            <a:r>
              <a:rPr lang="nl-NL" sz="2000" dirty="0" smtClean="0"/>
              <a:t> 1.3 MJ </a:t>
            </a:r>
            <a:r>
              <a:rPr lang="nl-NL" sz="2000" dirty="0" err="1" smtClean="0"/>
              <a:t>deposited</a:t>
            </a:r>
            <a:r>
              <a:rPr lang="nl-NL" sz="2000" dirty="0" smtClean="0"/>
              <a:t> energy.</a:t>
            </a:r>
          </a:p>
          <a:p>
            <a:r>
              <a:rPr lang="nl-NL" sz="2000" dirty="0" smtClean="0"/>
              <a:t>SP101 </a:t>
            </a:r>
            <a:r>
              <a:rPr lang="nl-NL" sz="2000" dirty="0" err="1" smtClean="0"/>
              <a:t>limited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</a:t>
            </a:r>
            <a:r>
              <a:rPr lang="nl-NL" sz="2000" dirty="0" err="1" smtClean="0"/>
              <a:t>coil</a:t>
            </a:r>
            <a:r>
              <a:rPr lang="nl-NL" sz="2000" dirty="0" smtClean="0"/>
              <a:t> 107 at 85 % of </a:t>
            </a:r>
            <a:r>
              <a:rPr lang="nl-NL" sz="2000" dirty="0" err="1" smtClean="0"/>
              <a:t>I</a:t>
            </a:r>
            <a:r>
              <a:rPr lang="nl-NL" sz="2000" baseline="-25000" dirty="0" err="1" smtClean="0"/>
              <a:t>ss</a:t>
            </a:r>
            <a:r>
              <a:rPr lang="nl-NL" sz="2000" baseline="-25000" dirty="0" smtClean="0"/>
              <a:t> </a:t>
            </a:r>
            <a:r>
              <a:rPr lang="nl-NL" sz="2000" dirty="0" smtClean="0"/>
              <a:t>in </a:t>
            </a:r>
            <a:r>
              <a:rPr lang="nl-NL" sz="2000" dirty="0" err="1" smtClean="0"/>
              <a:t>pole</a:t>
            </a:r>
            <a:r>
              <a:rPr lang="nl-NL" sz="2000" dirty="0" smtClean="0"/>
              <a:t> turn, </a:t>
            </a:r>
            <a:r>
              <a:rPr lang="nl-NL" sz="2000" dirty="0" err="1" smtClean="0"/>
              <a:t>transition</a:t>
            </a:r>
            <a:r>
              <a:rPr lang="nl-NL" sz="2000" dirty="0" smtClean="0"/>
              <a:t> </a:t>
            </a:r>
            <a:r>
              <a:rPr lang="nl-NL" sz="2000" dirty="0" err="1" smtClean="0"/>
              <a:t>region</a:t>
            </a:r>
            <a:r>
              <a:rPr lang="nl-NL" sz="2000" dirty="0" smtClean="0"/>
              <a:t>.</a:t>
            </a:r>
          </a:p>
          <a:p>
            <a:r>
              <a:rPr lang="nl-NL" sz="2000" dirty="0" smtClean="0"/>
              <a:t>SP102 </a:t>
            </a:r>
            <a:r>
              <a:rPr lang="nl-NL" sz="2000" dirty="0" err="1" smtClean="0"/>
              <a:t>limited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</a:t>
            </a:r>
            <a:r>
              <a:rPr lang="nl-NL" sz="2000" dirty="0" err="1" smtClean="0"/>
              <a:t>coil</a:t>
            </a:r>
            <a:r>
              <a:rPr lang="nl-NL" sz="2000" dirty="0" smtClean="0"/>
              <a:t> 106 at 90 % in layer </a:t>
            </a:r>
            <a:r>
              <a:rPr lang="nl-NL" sz="2000" dirty="0" err="1" smtClean="0"/>
              <a:t>jump</a:t>
            </a:r>
            <a:endParaRPr lang="nl-NL" sz="2000" dirty="0" smtClean="0"/>
          </a:p>
          <a:p>
            <a:r>
              <a:rPr lang="nl-NL" sz="2000" dirty="0" smtClean="0"/>
              <a:t>SP103 limited by coil 111 at 92 % in straight segment close to layer jump</a:t>
            </a:r>
            <a:endParaRPr lang="nl-NL" sz="2000" dirty="0"/>
          </a:p>
          <a:p>
            <a:pPr marL="0" indent="0">
              <a:buNone/>
            </a:pPr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en-GB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42" y="3221112"/>
            <a:ext cx="1943776" cy="3065297"/>
          </a:xfrm>
          <a:prstGeom prst="rect">
            <a:avLst/>
          </a:prstGeom>
        </p:spPr>
      </p:pic>
      <p:sp>
        <p:nvSpPr>
          <p:cNvPr id="14" name="Content Placeholder 8"/>
          <p:cNvSpPr txBox="1">
            <a:spLocks/>
          </p:cNvSpPr>
          <p:nvPr/>
        </p:nvSpPr>
        <p:spPr>
          <a:xfrm>
            <a:off x="2856130" y="3461225"/>
            <a:ext cx="5842992" cy="275524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err="1" smtClean="0"/>
              <a:t>Some</a:t>
            </a:r>
            <a:r>
              <a:rPr lang="nl-NL" sz="2000" dirty="0" smtClean="0"/>
              <a:t> </a:t>
            </a:r>
            <a:r>
              <a:rPr lang="nl-NL" sz="2000" dirty="0" err="1" smtClean="0"/>
              <a:t>correlation</a:t>
            </a:r>
            <a:r>
              <a:rPr lang="nl-NL" sz="2000" dirty="0" smtClean="0"/>
              <a:t> </a:t>
            </a:r>
            <a:r>
              <a:rPr lang="nl-NL" sz="2000" dirty="0" err="1" smtClean="0"/>
              <a:t>between</a:t>
            </a:r>
            <a:r>
              <a:rPr lang="nl-NL" sz="2000" dirty="0" smtClean="0"/>
              <a:t> </a:t>
            </a:r>
            <a:r>
              <a:rPr lang="nl-NL" sz="2000" dirty="0" err="1" smtClean="0"/>
              <a:t>quench</a:t>
            </a:r>
            <a:r>
              <a:rPr lang="nl-NL" sz="2000" dirty="0" smtClean="0"/>
              <a:t> </a:t>
            </a:r>
            <a:r>
              <a:rPr lang="nl-NL" sz="2000" dirty="0" err="1" smtClean="0"/>
              <a:t>locations</a:t>
            </a:r>
            <a:r>
              <a:rPr lang="nl-NL" sz="2000" dirty="0" smtClean="0"/>
              <a:t> </a:t>
            </a:r>
            <a:r>
              <a:rPr lang="nl-NL" sz="2000" dirty="0" err="1" smtClean="0"/>
              <a:t>during</a:t>
            </a:r>
            <a:r>
              <a:rPr lang="nl-NL" sz="2000" dirty="0" smtClean="0"/>
              <a:t> </a:t>
            </a:r>
            <a:r>
              <a:rPr lang="nl-NL" sz="2000" dirty="0" err="1" smtClean="0"/>
              <a:t>virgin</a:t>
            </a:r>
            <a:r>
              <a:rPr lang="nl-NL" sz="2000" dirty="0" smtClean="0"/>
              <a:t> training at 1.9 K and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at 4.3 K. </a:t>
            </a:r>
          </a:p>
          <a:p>
            <a:endParaRPr lang="nl-NL" sz="2000" dirty="0" smtClean="0"/>
          </a:p>
          <a:p>
            <a:pPr marL="0" indent="0">
              <a:buFont typeface="Wingdings" charset="2"/>
              <a:buNone/>
            </a:pPr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4411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Stable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 at high </a:t>
            </a:r>
            <a:r>
              <a:rPr lang="nl-NL" dirty="0" err="1" smtClean="0"/>
              <a:t>currents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models</a:t>
            </a:r>
            <a:r>
              <a:rPr lang="nl-NL" dirty="0" smtClean="0"/>
              <a:t> holding </a:t>
            </a:r>
            <a:r>
              <a:rPr lang="nl-NL" dirty="0" err="1" smtClean="0"/>
              <a:t>current</a:t>
            </a:r>
            <a:r>
              <a:rPr lang="nl-NL" dirty="0" smtClean="0"/>
              <a:t> tests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performed</a:t>
            </a:r>
            <a:r>
              <a:rPr lang="nl-NL" dirty="0" smtClean="0"/>
              <a:t>, up </a:t>
            </a:r>
            <a:r>
              <a:rPr lang="nl-NL" dirty="0" err="1" smtClean="0"/>
              <a:t>to</a:t>
            </a:r>
            <a:r>
              <a:rPr lang="nl-NL" dirty="0" smtClean="0"/>
              <a:t> 10 </a:t>
            </a:r>
            <a:r>
              <a:rPr lang="nl-NL" dirty="0" err="1" smtClean="0"/>
              <a:t>hours</a:t>
            </a:r>
            <a:r>
              <a:rPr lang="nl-NL" dirty="0" smtClean="0"/>
              <a:t> at </a:t>
            </a:r>
            <a:r>
              <a:rPr lang="nl-NL" dirty="0" err="1" smtClean="0"/>
              <a:t>nominal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and 2.5 </a:t>
            </a:r>
            <a:r>
              <a:rPr lang="nl-NL" dirty="0" err="1" smtClean="0"/>
              <a:t>hours</a:t>
            </a:r>
            <a:r>
              <a:rPr lang="nl-NL" dirty="0" smtClean="0"/>
              <a:t> at ultimate </a:t>
            </a:r>
            <a:r>
              <a:rPr lang="nl-NL" dirty="0" err="1" smtClean="0"/>
              <a:t>current</a:t>
            </a:r>
            <a:r>
              <a:rPr lang="nl-NL" dirty="0" smtClean="0"/>
              <a:t>.</a:t>
            </a:r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r>
              <a:rPr lang="nl-NL" dirty="0" err="1" smtClean="0"/>
              <a:t>Not</a:t>
            </a:r>
            <a:r>
              <a:rPr lang="nl-NL" dirty="0" smtClean="0"/>
              <a:t> a single </a:t>
            </a:r>
            <a:r>
              <a:rPr lang="nl-NL" dirty="0" err="1" smtClean="0"/>
              <a:t>quench</a:t>
            </a:r>
            <a:r>
              <a:rPr lang="nl-NL" dirty="0" smtClean="0"/>
              <a:t> was </a:t>
            </a:r>
            <a:r>
              <a:rPr lang="nl-NL" dirty="0" err="1" smtClean="0"/>
              <a:t>recorded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flattop</a:t>
            </a:r>
            <a:r>
              <a:rPr lang="nl-NL" dirty="0" smtClean="0"/>
              <a:t> or ramp down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models</a:t>
            </a:r>
            <a:r>
              <a:rPr lang="nl-NL" dirty="0"/>
              <a:t>!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636912"/>
            <a:ext cx="4260029" cy="266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7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First CERN double </a:t>
            </a:r>
            <a:r>
              <a:rPr lang="nl-NL" dirty="0" err="1" smtClean="0"/>
              <a:t>aperture</a:t>
            </a:r>
            <a:r>
              <a:rPr lang="nl-NL" dirty="0" smtClean="0"/>
              <a:t> performance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/>
          <a:lstStyle/>
          <a:p>
            <a:r>
              <a:rPr lang="nl-NL" dirty="0" err="1" smtClean="0"/>
              <a:t>Remarkable</a:t>
            </a:r>
            <a:r>
              <a:rPr lang="nl-NL" dirty="0" smtClean="0"/>
              <a:t> performance </a:t>
            </a:r>
            <a:r>
              <a:rPr lang="nl-NL" dirty="0" err="1" smtClean="0"/>
              <a:t>after</a:t>
            </a:r>
            <a:r>
              <a:rPr lang="nl-NL" dirty="0" smtClean="0"/>
              <a:t> re-</a:t>
            </a:r>
            <a:r>
              <a:rPr lang="nl-NL" dirty="0" err="1" smtClean="0"/>
              <a:t>assembly</a:t>
            </a:r>
            <a:r>
              <a:rPr lang="nl-NL" dirty="0" smtClean="0"/>
              <a:t> and </a:t>
            </a:r>
            <a:r>
              <a:rPr lang="nl-NL" dirty="0" err="1" smtClean="0"/>
              <a:t>thermal</a:t>
            </a:r>
            <a:r>
              <a:rPr lang="nl-NL" dirty="0" smtClean="0"/>
              <a:t> </a:t>
            </a:r>
            <a:r>
              <a:rPr lang="nl-NL" dirty="0" err="1" smtClean="0"/>
              <a:t>cycle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0 training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nominal</a:t>
            </a:r>
            <a:endParaRPr lang="nl-NL" dirty="0" smtClean="0"/>
          </a:p>
          <a:p>
            <a:r>
              <a:rPr lang="nl-NL" dirty="0" smtClean="0"/>
              <a:t>2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ultimate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52252" t="24602" b="13105"/>
          <a:stretch/>
        </p:blipFill>
        <p:spPr bwMode="auto">
          <a:xfrm>
            <a:off x="3419872" y="1933877"/>
            <a:ext cx="2300284" cy="2119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t="24602" r="53258" b="13105"/>
          <a:stretch/>
        </p:blipFill>
        <p:spPr bwMode="auto">
          <a:xfrm>
            <a:off x="0" y="1949508"/>
            <a:ext cx="2367880" cy="2271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3"/>
          <a:srcRect t="24602" r="53258" b="13105"/>
          <a:stretch/>
        </p:blipFill>
        <p:spPr bwMode="auto">
          <a:xfrm>
            <a:off x="6588224" y="1949508"/>
            <a:ext cx="2367880" cy="2271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382344"/>
              </p:ext>
            </p:extLst>
          </p:nvPr>
        </p:nvGraphicFramePr>
        <p:xfrm>
          <a:off x="2496275" y="2613965"/>
          <a:ext cx="780176" cy="759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" name="PHOTO-PAINT" r:id="rId4" imgW="4562280" imgH="4438440" progId="CorelPHOTOPAINT.Image.15">
                  <p:embed/>
                </p:oleObj>
              </mc:Choice>
              <mc:Fallback>
                <p:oleObj name="PHOTO-PAINT" r:id="rId4" imgW="4562280" imgH="4438440" progId="CorelPHOTOPAINT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96275" y="2613965"/>
                        <a:ext cx="780176" cy="759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019799"/>
              </p:ext>
            </p:extLst>
          </p:nvPr>
        </p:nvGraphicFramePr>
        <p:xfrm>
          <a:off x="5868144" y="2613965"/>
          <a:ext cx="780176" cy="759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5" name="PHOTO-PAINT" r:id="rId6" imgW="4562280" imgH="4438440" progId="CorelPHOTOPAINT.Image.15">
                  <p:embed/>
                </p:oleObj>
              </mc:Choice>
              <mc:Fallback>
                <p:oleObj name="PHOTO-PAINT" r:id="rId6" imgW="4562280" imgH="4438440" progId="CorelPHOTOPAINT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68144" y="2613965"/>
                        <a:ext cx="780176" cy="759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urved Down Arrow 13"/>
          <p:cNvSpPr/>
          <p:nvPr/>
        </p:nvSpPr>
        <p:spPr>
          <a:xfrm>
            <a:off x="2898210" y="2174774"/>
            <a:ext cx="1396535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urved Down Arrow 14"/>
          <p:cNvSpPr/>
          <p:nvPr/>
        </p:nvSpPr>
        <p:spPr>
          <a:xfrm>
            <a:off x="1240868" y="2174774"/>
            <a:ext cx="1554723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 flipH="1">
            <a:off x="6332155" y="2151211"/>
            <a:ext cx="1518539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urved Down Arrow 16"/>
          <p:cNvSpPr/>
          <p:nvPr/>
        </p:nvSpPr>
        <p:spPr>
          <a:xfrm flipH="1">
            <a:off x="4796818" y="2151211"/>
            <a:ext cx="1445000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18197"/>
            <a:ext cx="7920000" cy="5247107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Setting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scene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MB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magnet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in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RB circuits</a:t>
            </a:r>
          </a:p>
          <a:p>
            <a:pPr lvl="1"/>
            <a:endParaRPr lang="nl-NL" dirty="0"/>
          </a:p>
          <a:p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Quench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behavior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of 11T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models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at CERN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Quench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overview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Virgin training</a:t>
            </a:r>
          </a:p>
          <a:p>
            <a:pPr lvl="1"/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Erratic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detraining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quenches</a:t>
            </a:r>
            <a:endParaRPr lang="nl-NL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Thermal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cycles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Test at 4.3 K</a:t>
            </a:r>
          </a:p>
          <a:p>
            <a:pPr lvl="1"/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Plateau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currents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endParaRPr lang="en-GB" dirty="0"/>
          </a:p>
          <a:p>
            <a:r>
              <a:rPr lang="nl-NL" dirty="0" err="1">
                <a:solidFill>
                  <a:schemeClr val="tx1"/>
                </a:solidFill>
              </a:rPr>
              <a:t>Mechanics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Improvements</a:t>
            </a:r>
            <a:r>
              <a:rPr lang="nl-NL" dirty="0" smtClean="0">
                <a:solidFill>
                  <a:schemeClr val="tx1"/>
                </a:solidFill>
              </a:rPr>
              <a:t> in </a:t>
            </a:r>
            <a:r>
              <a:rPr lang="nl-NL" dirty="0" err="1" smtClean="0">
                <a:solidFill>
                  <a:schemeClr val="tx1"/>
                </a:solidFill>
              </a:rPr>
              <a:t>modeling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since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last review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Tuning</a:t>
            </a:r>
            <a:r>
              <a:rPr lang="nl-NL" dirty="0">
                <a:solidFill>
                  <a:schemeClr val="tx1"/>
                </a:solidFill>
              </a:rPr>
              <a:t> of </a:t>
            </a:r>
            <a:r>
              <a:rPr lang="nl-NL" dirty="0" err="1" smtClean="0">
                <a:solidFill>
                  <a:schemeClr val="tx1"/>
                </a:solidFill>
              </a:rPr>
              <a:t>stresses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Single </a:t>
            </a:r>
            <a:r>
              <a:rPr lang="nl-NL" dirty="0" err="1">
                <a:solidFill>
                  <a:schemeClr val="tx1"/>
                </a:solidFill>
              </a:rPr>
              <a:t>vs</a:t>
            </a:r>
            <a:r>
              <a:rPr lang="nl-NL" dirty="0">
                <a:solidFill>
                  <a:schemeClr val="tx1"/>
                </a:solidFill>
              </a:rPr>
              <a:t> double </a:t>
            </a:r>
            <a:r>
              <a:rPr lang="nl-NL" dirty="0" err="1">
                <a:solidFill>
                  <a:schemeClr val="tx1"/>
                </a:solidFill>
              </a:rPr>
              <a:t>aperture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structure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1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</a:t>
            </a:r>
            <a:r>
              <a:rPr lang="nl-NL" dirty="0" err="1" smtClean="0"/>
              <a:t>progress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7467" y="900000"/>
            <a:ext cx="7920000" cy="5121288"/>
          </a:xfrm>
        </p:spPr>
        <p:txBody>
          <a:bodyPr>
            <a:normAutofit lnSpcReduction="10000"/>
          </a:bodyPr>
          <a:lstStyle/>
          <a:p>
            <a:r>
              <a:rPr lang="nl-NL" dirty="0" err="1" smtClean="0"/>
              <a:t>Since</a:t>
            </a:r>
            <a:r>
              <a:rPr lang="nl-NL" dirty="0" smtClean="0"/>
              <a:t> last review (december 2014) </a:t>
            </a:r>
          </a:p>
          <a:p>
            <a:r>
              <a:rPr lang="nl-NL" dirty="0" smtClean="0"/>
              <a:t>Major step in </a:t>
            </a:r>
            <a:r>
              <a:rPr lang="nl-NL" dirty="0" err="1" smtClean="0"/>
              <a:t>understanding</a:t>
            </a:r>
            <a:r>
              <a:rPr lang="nl-NL" dirty="0" smtClean="0"/>
              <a:t>: </a:t>
            </a:r>
            <a:r>
              <a:rPr lang="nl-NL" dirty="0" err="1" smtClean="0"/>
              <a:t>using</a:t>
            </a:r>
            <a:r>
              <a:rPr lang="nl-NL" dirty="0" smtClean="0"/>
              <a:t> non-</a:t>
            </a:r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modeling</a:t>
            </a:r>
            <a:r>
              <a:rPr lang="nl-NL" dirty="0" smtClean="0"/>
              <a:t> and </a:t>
            </a:r>
            <a:r>
              <a:rPr lang="nl-NL" dirty="0" err="1" smtClean="0"/>
              <a:t>changed</a:t>
            </a:r>
            <a:r>
              <a:rPr lang="nl-NL" dirty="0" smtClean="0"/>
              <a:t> modulus </a:t>
            </a:r>
            <a:r>
              <a:rPr lang="nl-NL" dirty="0" err="1" smtClean="0"/>
              <a:t>describes</a:t>
            </a:r>
            <a:r>
              <a:rPr lang="nl-NL" dirty="0" smtClean="0"/>
              <a:t> 3 different types of </a:t>
            </a:r>
            <a:r>
              <a:rPr lang="nl-NL" dirty="0" err="1" smtClean="0"/>
              <a:t>observed</a:t>
            </a:r>
            <a:r>
              <a:rPr lang="nl-NL" dirty="0" smtClean="0"/>
              <a:t> data </a:t>
            </a:r>
            <a:r>
              <a:rPr lang="nl-NL" dirty="0" err="1" smtClean="0"/>
              <a:t>very</a:t>
            </a:r>
            <a:r>
              <a:rPr lang="nl-NL" dirty="0" smtClean="0"/>
              <a:t> well: </a:t>
            </a:r>
          </a:p>
          <a:p>
            <a:pPr lvl="1"/>
            <a:r>
              <a:rPr lang="nl-NL" dirty="0" smtClean="0"/>
              <a:t>10 samples of 10-stacks</a:t>
            </a:r>
          </a:p>
          <a:p>
            <a:pPr lvl="1"/>
            <a:r>
              <a:rPr lang="nl-NL" dirty="0" err="1" smtClean="0"/>
              <a:t>Geometric</a:t>
            </a:r>
            <a:r>
              <a:rPr lang="nl-NL" dirty="0" smtClean="0"/>
              <a:t> changes in </a:t>
            </a:r>
            <a:r>
              <a:rPr lang="nl-NL" dirty="0" err="1" smtClean="0"/>
              <a:t>coil</a:t>
            </a:r>
            <a:r>
              <a:rPr lang="nl-NL" dirty="0" smtClean="0"/>
              <a:t> 107 </a:t>
            </a:r>
            <a:r>
              <a:rPr lang="nl-NL" dirty="0" err="1" smtClean="0"/>
              <a:t>after</a:t>
            </a:r>
            <a:r>
              <a:rPr lang="nl-NL" dirty="0" smtClean="0"/>
              <a:t> </a:t>
            </a:r>
            <a:r>
              <a:rPr lang="nl-NL" dirty="0" err="1" smtClean="0"/>
              <a:t>cold</a:t>
            </a:r>
            <a:r>
              <a:rPr lang="nl-NL" dirty="0" smtClean="0"/>
              <a:t> </a:t>
            </a:r>
            <a:r>
              <a:rPr lang="nl-NL" dirty="0" err="1" smtClean="0"/>
              <a:t>powering</a:t>
            </a:r>
            <a:endParaRPr lang="nl-NL" dirty="0" smtClean="0"/>
          </a:p>
          <a:p>
            <a:pPr lvl="1"/>
            <a:r>
              <a:rPr lang="nl-NL" dirty="0" smtClean="0"/>
              <a:t>Stress state in single </a:t>
            </a:r>
            <a:r>
              <a:rPr lang="nl-NL" dirty="0" err="1" smtClean="0"/>
              <a:t>apertures</a:t>
            </a:r>
            <a:r>
              <a:rPr lang="nl-NL" dirty="0" smtClean="0"/>
              <a:t> </a:t>
            </a:r>
            <a:r>
              <a:rPr lang="nl-NL" dirty="0" err="1" smtClean="0"/>
              <a:t>after</a:t>
            </a:r>
            <a:r>
              <a:rPr lang="nl-NL" dirty="0" smtClean="0"/>
              <a:t> </a:t>
            </a:r>
            <a:r>
              <a:rPr lang="nl-NL" dirty="0" err="1" smtClean="0"/>
              <a:t>cold</a:t>
            </a:r>
            <a:r>
              <a:rPr lang="nl-NL" dirty="0" smtClean="0"/>
              <a:t> </a:t>
            </a:r>
            <a:r>
              <a:rPr lang="nl-NL" dirty="0" err="1" smtClean="0"/>
              <a:t>powering</a:t>
            </a:r>
            <a:endParaRPr lang="nl-NL" dirty="0" smtClean="0"/>
          </a:p>
          <a:p>
            <a:r>
              <a:rPr lang="nl-NL" dirty="0" smtClean="0"/>
              <a:t>More research ongoing to continu the learning process</a:t>
            </a:r>
            <a:r>
              <a:rPr lang="nl-NL" dirty="0"/>
              <a:t> </a:t>
            </a:r>
            <a:r>
              <a:rPr lang="nl-NL" dirty="0" smtClean="0"/>
              <a:t>and further support the assumptions. </a:t>
            </a:r>
          </a:p>
          <a:p>
            <a:pPr marL="457200" lvl="1" indent="0">
              <a:buNone/>
            </a:pPr>
            <a:r>
              <a:rPr lang="nl-NL" sz="1400" dirty="0" smtClean="0"/>
              <a:t>(</a:t>
            </a:r>
            <a:r>
              <a:rPr lang="nl-NL" sz="1400" dirty="0"/>
              <a:t>more info about the test </a:t>
            </a:r>
            <a:r>
              <a:rPr lang="nl-NL" sz="1400" dirty="0" smtClean="0"/>
              <a:t>plan see the presentation by </a:t>
            </a:r>
            <a:r>
              <a:rPr lang="it-IT" sz="1400" dirty="0" smtClean="0"/>
              <a:t>Michael </a:t>
            </a:r>
            <a:r>
              <a:rPr lang="it-IT" sz="1400" dirty="0"/>
              <a:t>Daly (CERN), Claudio Fichera (</a:t>
            </a:r>
            <a:r>
              <a:rPr lang="it-IT" sz="1400" dirty="0" smtClean="0"/>
              <a:t>CERN) </a:t>
            </a:r>
            <a:r>
              <a:rPr lang="nl-NL" sz="1400" dirty="0" smtClean="0">
                <a:hlinkClick r:id="rId2"/>
              </a:rPr>
              <a:t>https</a:t>
            </a:r>
            <a:r>
              <a:rPr lang="nl-NL" sz="1400" dirty="0">
                <a:hlinkClick r:id="rId2"/>
              </a:rPr>
              <a:t>://indico.cern.ch/event/496158</a:t>
            </a:r>
            <a:r>
              <a:rPr lang="nl-NL" sz="1400" dirty="0" smtClean="0">
                <a:hlinkClick r:id="rId2"/>
              </a:rPr>
              <a:t>/</a:t>
            </a:r>
            <a:r>
              <a:rPr lang="nl-NL" sz="1400" dirty="0" smtClean="0"/>
              <a:t> )</a:t>
            </a:r>
          </a:p>
          <a:p>
            <a:r>
              <a:rPr lang="nl-NL" dirty="0" smtClean="0"/>
              <a:t>E-modulus press in development, see presentation of J-C. Perez</a:t>
            </a:r>
          </a:p>
          <a:p>
            <a:endParaRPr lang="nl-NL" sz="1800" dirty="0" smtClean="0"/>
          </a:p>
          <a:p>
            <a:endParaRPr lang="nl-NL" dirty="0" smtClean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315A-FEC1-4A1E-870C-FCBE9E353B11}" type="slidenum">
              <a:rPr lang="en-US" smtClean="0"/>
              <a:t>16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/>
              <a:t>10-stacks: Compressive Strength/Cracking</a:t>
            </a:r>
            <a:endParaRPr lang="en-US" dirty="0"/>
          </a:p>
        </p:txBody>
      </p:sp>
      <p:sp>
        <p:nvSpPr>
          <p:cNvPr id="12" name="Up Arrow 11"/>
          <p:cNvSpPr>
            <a:spLocks noChangeAspect="1"/>
          </p:cNvSpPr>
          <p:nvPr/>
        </p:nvSpPr>
        <p:spPr>
          <a:xfrm flipV="1">
            <a:off x="3610598" y="1103227"/>
            <a:ext cx="386103" cy="2325773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itle 1"/>
          <p:cNvSpPr txBox="1">
            <a:spLocks noChangeAspect="1"/>
          </p:cNvSpPr>
          <p:nvPr/>
        </p:nvSpPr>
        <p:spPr>
          <a:xfrm>
            <a:off x="1178720" y="1033593"/>
            <a:ext cx="6865144" cy="623757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700" dirty="0"/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 rot="16200000">
            <a:off x="2735796" y="2066166"/>
            <a:ext cx="2099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Increasing Stress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12183" y="1101832"/>
            <a:ext cx="3097526" cy="2192036"/>
            <a:chOff x="394354" y="817640"/>
            <a:chExt cx="3733022" cy="2631354"/>
          </a:xfrm>
        </p:grpSpPr>
        <p:grpSp>
          <p:nvGrpSpPr>
            <p:cNvPr id="16" name="Group 15"/>
            <p:cNvGrpSpPr/>
            <p:nvPr/>
          </p:nvGrpSpPr>
          <p:grpSpPr>
            <a:xfrm>
              <a:off x="395536" y="817640"/>
              <a:ext cx="3729296" cy="873282"/>
              <a:chOff x="4240706" y="960960"/>
              <a:chExt cx="3729296" cy="873282"/>
            </a:xfrm>
          </p:grpSpPr>
          <p:pic>
            <p:nvPicPr>
              <p:cNvPr id="28" name="Picture 27" descr="Screen Shot 2015-09-16 at 12.33.36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318"/>
              <a:stretch/>
            </p:blipFill>
            <p:spPr>
              <a:xfrm>
                <a:off x="4245427" y="960960"/>
                <a:ext cx="3724575" cy="873282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>
                <a:spLocks noChangeAspect="1"/>
              </p:cNvSpPr>
              <p:nvPr/>
            </p:nvSpPr>
            <p:spPr>
              <a:xfrm>
                <a:off x="4240706" y="975439"/>
                <a:ext cx="2095243" cy="775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n w="1270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Sample S2-1: 50 MPa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94354" y="2636624"/>
              <a:ext cx="3721722" cy="812370"/>
              <a:chOff x="4240706" y="3644264"/>
              <a:chExt cx="3721722" cy="812370"/>
            </a:xfrm>
          </p:grpSpPr>
          <p:grpSp>
            <p:nvGrpSpPr>
              <p:cNvPr id="23" name="Group 22"/>
              <p:cNvGrpSpPr>
                <a:grpSpLocks noChangeAspect="1"/>
              </p:cNvGrpSpPr>
              <p:nvPr/>
            </p:nvGrpSpPr>
            <p:grpSpPr>
              <a:xfrm>
                <a:off x="4240706" y="3644264"/>
                <a:ext cx="3721722" cy="812370"/>
                <a:chOff x="3117068" y="4512159"/>
                <a:chExt cx="6026932" cy="1450826"/>
              </a:xfrm>
            </p:grpSpPr>
            <p:pic>
              <p:nvPicPr>
                <p:cNvPr id="25" name="Picture 24" descr="Screen Shot 2015-09-16 at 12.32.55.png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17068" y="4525316"/>
                  <a:ext cx="6026932" cy="1437669"/>
                </a:xfrm>
                <a:prstGeom prst="rect">
                  <a:avLst/>
                </a:prstGeom>
              </p:spPr>
            </p:pic>
            <p:sp>
              <p:nvSpPr>
                <p:cNvPr id="26" name="Oval 25"/>
                <p:cNvSpPr/>
                <p:nvPr/>
              </p:nvSpPr>
              <p:spPr>
                <a:xfrm>
                  <a:off x="5926951" y="5487206"/>
                  <a:ext cx="1834533" cy="459957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6068070" y="4512159"/>
                  <a:ext cx="2892918" cy="459957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24" name="Rectangle 23"/>
              <p:cNvSpPr>
                <a:spLocks noChangeAspect="1"/>
              </p:cNvSpPr>
              <p:nvPr/>
            </p:nvSpPr>
            <p:spPr>
              <a:xfrm>
                <a:off x="4240706" y="3644264"/>
                <a:ext cx="2356768" cy="7758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ln w="1270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Sample S5-2: 200 </a:t>
                </a:r>
                <a:r>
                  <a:rPr lang="en-US" b="1" dirty="0" err="1">
                    <a:ln w="1270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MPa</a:t>
                </a:r>
                <a:endParaRPr lang="en-US" b="1" dirty="0">
                  <a:ln w="1270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99570" y="1702741"/>
              <a:ext cx="3727806" cy="922064"/>
              <a:chOff x="4245922" y="2267963"/>
              <a:chExt cx="3727806" cy="922064"/>
            </a:xfrm>
          </p:grpSpPr>
          <p:grpSp>
            <p:nvGrpSpPr>
              <p:cNvPr id="19" name="Group 18"/>
              <p:cNvGrpSpPr>
                <a:grpSpLocks noChangeAspect="1"/>
              </p:cNvGrpSpPr>
              <p:nvPr/>
            </p:nvGrpSpPr>
            <p:grpSpPr>
              <a:xfrm>
                <a:off x="4245922" y="2267963"/>
                <a:ext cx="3727806" cy="922064"/>
                <a:chOff x="3107217" y="2607877"/>
                <a:chExt cx="6036783" cy="1646731"/>
              </a:xfrm>
            </p:grpSpPr>
            <p:pic>
              <p:nvPicPr>
                <p:cNvPr id="21" name="Picture 20" descr="Screen Shot 2015-09-16 at 12.34.28.png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309"/>
                <a:stretch/>
              </p:blipFill>
              <p:spPr>
                <a:xfrm>
                  <a:off x="3107217" y="2607877"/>
                  <a:ext cx="6036783" cy="1646731"/>
                </a:xfrm>
                <a:prstGeom prst="rect">
                  <a:avLst/>
                </a:prstGeom>
              </p:spPr>
            </p:pic>
            <p:sp>
              <p:nvSpPr>
                <p:cNvPr id="22" name="Oval 21"/>
                <p:cNvSpPr/>
                <p:nvPr/>
              </p:nvSpPr>
              <p:spPr>
                <a:xfrm>
                  <a:off x="4462854" y="3763847"/>
                  <a:ext cx="282236" cy="459957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20" name="TextBox 19"/>
              <p:cNvSpPr txBox="1">
                <a:spLocks noChangeAspect="1"/>
              </p:cNvSpPr>
              <p:nvPr/>
            </p:nvSpPr>
            <p:spPr>
              <a:xfrm>
                <a:off x="4245922" y="2270469"/>
                <a:ext cx="2351553" cy="775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n w="1270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Sample S5-1: 150 MPa</a:t>
                </a:r>
              </a:p>
            </p:txBody>
          </p:sp>
        </p:grpSp>
      </p:grpSp>
      <p:pic>
        <p:nvPicPr>
          <p:cNvPr id="30" name="Content Placeholder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9471" y="774019"/>
            <a:ext cx="3372803" cy="268485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12183" y="5804991"/>
            <a:ext cx="417646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Test </a:t>
            </a:r>
            <a:r>
              <a:rPr lang="en-US" sz="1200" dirty="0"/>
              <a:t>data: </a:t>
            </a:r>
            <a:r>
              <a:rPr lang="en-US" sz="1200" dirty="0">
                <a:hlinkClick r:id="rId7"/>
              </a:rPr>
              <a:t>https://</a:t>
            </a:r>
            <a:r>
              <a:rPr lang="en-US" sz="1200" dirty="0" smtClean="0">
                <a:hlinkClick r:id="rId7"/>
              </a:rPr>
              <a:t>edms.cern.ch/document/1534894/1</a:t>
            </a:r>
            <a:endParaRPr lang="en-US" sz="1200" dirty="0" smtClean="0"/>
          </a:p>
          <a:p>
            <a:r>
              <a:rPr lang="en-US" sz="1200" dirty="0" smtClean="0"/>
              <a:t>Test performed by Oscar Sacristan de Frutos / EN-MME</a:t>
            </a:r>
            <a:endParaRPr lang="en-US" sz="1200" dirty="0"/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4629150" y="3458874"/>
            <a:ext cx="3886200" cy="271808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Coil material data defined by uniaxial 10-stack compression test (10 samples)</a:t>
            </a:r>
          </a:p>
          <a:p>
            <a:r>
              <a:rPr lang="en-US" sz="1600" dirty="0" smtClean="0"/>
              <a:t>FEA based comparison with non-linear material properties</a:t>
            </a:r>
          </a:p>
          <a:p>
            <a:r>
              <a:rPr lang="en-US" sz="1600" dirty="0" smtClean="0"/>
              <a:t>Material behavior assumed isotropic due to lack of data </a:t>
            </a:r>
            <a:r>
              <a:rPr lang="en-US" sz="1100" dirty="0" smtClean="0">
                <a:solidFill>
                  <a:schemeClr val="bg2">
                    <a:lumMod val="75000"/>
                  </a:schemeClr>
                </a:solidFill>
              </a:rPr>
              <a:t>(more tests are being prepared)</a:t>
            </a:r>
          </a:p>
          <a:p>
            <a:r>
              <a:rPr lang="en-US" sz="1100" dirty="0" smtClean="0">
                <a:solidFill>
                  <a:schemeClr val="bg2">
                    <a:lumMod val="75000"/>
                  </a:schemeClr>
                </a:solidFill>
              </a:rPr>
              <a:t>Tangent modulus 10.8GPa; lin. Modulus 18.8GPa (no temperature dependency could be measured)</a:t>
            </a:r>
            <a:endParaRPr lang="en-US" sz="16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3" name="Content Placeholder 5"/>
          <p:cNvSpPr txBox="1">
            <a:spLocks/>
          </p:cNvSpPr>
          <p:nvPr/>
        </p:nvSpPr>
        <p:spPr>
          <a:xfrm>
            <a:off x="110501" y="3446307"/>
            <a:ext cx="3886200" cy="26092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Cracks initiate as from </a:t>
            </a:r>
            <a:r>
              <a:rPr lang="en-US" sz="1600" dirty="0">
                <a:solidFill>
                  <a:srgbClr val="FF0000"/>
                </a:solidFill>
              </a:rPr>
              <a:t>150MPa</a:t>
            </a:r>
            <a:r>
              <a:rPr lang="en-US" sz="1600" dirty="0"/>
              <a:t>, and are generalized at </a:t>
            </a:r>
            <a:r>
              <a:rPr lang="en-US" sz="1600" dirty="0">
                <a:solidFill>
                  <a:srgbClr val="FF0000"/>
                </a:solidFill>
              </a:rPr>
              <a:t>200 MPa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Defects not necessarily observed in Coil </a:t>
            </a:r>
            <a:r>
              <a:rPr lang="en-US" sz="1600" dirty="0" smtClean="0"/>
              <a:t>107 after test </a:t>
            </a:r>
            <a:r>
              <a:rPr lang="en-US" sz="1600" dirty="0"/>
              <a:t>to 11T. Examination was done on multiple cross-section. Absence of cracks suggests mismatch between FE, based on linear material properties, and reality.</a:t>
            </a:r>
          </a:p>
        </p:txBody>
      </p:sp>
    </p:spTree>
    <p:extLst>
      <p:ext uri="{BB962C8B-B14F-4D97-AF65-F5344CB8AC3E}">
        <p14:creationId xmlns:p14="http://schemas.microsoft.com/office/powerpoint/2010/main" val="9038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 validation: </a:t>
            </a:r>
            <a:r>
              <a:rPr lang="en-NZ" dirty="0" smtClean="0"/>
              <a:t>Permanent deformation of coils after testing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34468" y="1640446"/>
            <a:ext cx="3886200" cy="3324027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11T coils can only be measured after the glued trace is removed</a:t>
            </a:r>
          </a:p>
          <a:p>
            <a:r>
              <a:rPr lang="en-NZ" dirty="0" smtClean="0"/>
              <a:t>Only coil 107 could be measured after testing</a:t>
            </a:r>
            <a:r>
              <a:rPr lang="en-GB" dirty="0" smtClean="0"/>
              <a:t> to 11T</a:t>
            </a:r>
          </a:p>
          <a:p>
            <a:r>
              <a:rPr lang="en-NZ" dirty="0" smtClean="0"/>
              <a:t>Deformation is presented in </a:t>
            </a:r>
            <a:r>
              <a:rPr lang="en-NZ" dirty="0" err="1" smtClean="0"/>
              <a:t>midplane</a:t>
            </a:r>
            <a:r>
              <a:rPr lang="en-NZ" dirty="0" smtClean="0"/>
              <a:t> reduction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86471" y="1607508"/>
            <a:ext cx="38862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1900" dirty="0"/>
              <a:t>After cold test:</a:t>
            </a:r>
          </a:p>
          <a:p>
            <a:r>
              <a:rPr lang="en-NZ" sz="1900" dirty="0" smtClean="0"/>
              <a:t>CERN </a:t>
            </a:r>
            <a:r>
              <a:rPr lang="en-NZ" sz="1900" dirty="0"/>
              <a:t>11T coil 107</a:t>
            </a:r>
          </a:p>
          <a:p>
            <a:pPr lvl="1"/>
            <a:r>
              <a:rPr lang="en-NZ" sz="1700" dirty="0"/>
              <a:t>500mm central </a:t>
            </a:r>
            <a:r>
              <a:rPr lang="en-NZ" sz="1700" i="1" dirty="0"/>
              <a:t>60µm </a:t>
            </a:r>
          </a:p>
          <a:p>
            <a:pPr lvl="1"/>
            <a:r>
              <a:rPr lang="en-NZ" sz="1700" dirty="0"/>
              <a:t>Towards heads </a:t>
            </a:r>
            <a:r>
              <a:rPr lang="en-NZ" sz="1700" i="1" dirty="0" smtClean="0"/>
              <a:t>40µm</a:t>
            </a:r>
          </a:p>
          <a:p>
            <a:pPr lvl="1"/>
            <a:r>
              <a:rPr lang="en-NZ" sz="1700" i="1" dirty="0" smtClean="0"/>
              <a:t>Coil metrology:</a:t>
            </a:r>
          </a:p>
          <a:p>
            <a:pPr lvl="2"/>
            <a:r>
              <a:rPr lang="en-GB" sz="1400" dirty="0">
                <a:hlinkClick r:id="rId2"/>
              </a:rPr>
              <a:t>https://edms.cern.ch/project/CERN-0000152984</a:t>
            </a:r>
            <a:endParaRPr lang="en-NZ" sz="1300" i="1" dirty="0"/>
          </a:p>
          <a:p>
            <a:pPr lvl="1"/>
            <a:endParaRPr lang="en-GB" sz="13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656" y="4113147"/>
            <a:ext cx="1986628" cy="13393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7834" y="5660231"/>
            <a:ext cx="11192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Coil 107 after manufacturing </a:t>
            </a:r>
            <a:br>
              <a:rPr lang="en-GB" sz="1050" dirty="0"/>
            </a:br>
            <a:r>
              <a:rPr lang="en-GB" sz="1050" dirty="0"/>
              <a:t>– virgin state </a:t>
            </a:r>
            <a:endParaRPr lang="en-US" sz="105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730584" y="5297996"/>
            <a:ext cx="353584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06448" y="5217034"/>
            <a:ext cx="353584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76862" y="5416407"/>
            <a:ext cx="7460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-0.204mm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4368656" y="5416407"/>
            <a:ext cx="7183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-0.061mm</a:t>
            </a:r>
            <a:endParaRPr lang="en-US" sz="9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51" y="4113148"/>
            <a:ext cx="2068098" cy="13823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90646" y="5660231"/>
            <a:ext cx="10754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Coil 107 after testing in MBHP101</a:t>
            </a:r>
            <a:endParaRPr lang="en-US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6514831" y="5410945"/>
            <a:ext cx="7233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0.013mm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7704392" y="5418010"/>
            <a:ext cx="7233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-0.109mm</a:t>
            </a:r>
            <a:endParaRPr lang="en-US" sz="9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6666688" y="5255134"/>
            <a:ext cx="353584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962832" y="5297996"/>
            <a:ext cx="353584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315A-FEC1-4A1E-870C-FCBE9E353B1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14093798"/>
              </p:ext>
            </p:extLst>
          </p:nvPr>
        </p:nvGraphicFramePr>
        <p:xfrm>
          <a:off x="180480" y="1422277"/>
          <a:ext cx="5318338" cy="4484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893747" y="1529149"/>
            <a:ext cx="2193604" cy="1497415"/>
            <a:chOff x="4383221" y="-3779940"/>
            <a:chExt cx="2924805" cy="1996552"/>
          </a:xfrm>
        </p:grpSpPr>
        <p:sp>
          <p:nvSpPr>
            <p:cNvPr id="10" name="TextBox 9"/>
            <p:cNvSpPr txBox="1"/>
            <p:nvPr/>
          </p:nvSpPr>
          <p:spPr>
            <a:xfrm>
              <a:off x="5474046" y="-3779940"/>
              <a:ext cx="1833980" cy="9848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/>
                <a:t>Non lin. Material properties / modulus 10.8 / 18.8GPa coil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>
            <a:xfrm flipH="1">
              <a:off x="4383221" y="-3287498"/>
              <a:ext cx="1090825" cy="150411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37363" y="4031471"/>
            <a:ext cx="1152128" cy="697756"/>
            <a:chOff x="5411593" y="-4104668"/>
            <a:chExt cx="1536170" cy="930342"/>
          </a:xfrm>
        </p:grpSpPr>
        <p:cxnSp>
          <p:nvCxnSpPr>
            <p:cNvPr id="13" name="Straight Arrow Connector 12"/>
            <p:cNvCxnSpPr>
              <a:stCxn id="14" idx="3"/>
            </p:cNvCxnSpPr>
            <p:nvPr/>
          </p:nvCxnSpPr>
          <p:spPr>
            <a:xfrm flipV="1">
              <a:off x="6491518" y="-4104668"/>
              <a:ext cx="456245" cy="65334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411593" y="-3728324"/>
              <a:ext cx="1079926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/>
                <a:t>Measured </a:t>
              </a:r>
              <a:r>
                <a:rPr lang="en-GB" sz="1050" i="1" dirty="0" smtClean="0"/>
                <a:t>result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72140" y="1063228"/>
            <a:ext cx="2069017" cy="1568618"/>
            <a:chOff x="3178071" y="1355307"/>
            <a:chExt cx="5620700" cy="4186494"/>
          </a:xfrm>
        </p:grpSpPr>
        <p:pic>
          <p:nvPicPr>
            <p:cNvPr id="18" name="Picture 17" descr="Coil_Section_Detail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8071" y="1355307"/>
              <a:ext cx="5620700" cy="4186494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5656075" y="2633632"/>
              <a:ext cx="540000" cy="540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5881870" y="899128"/>
            <a:ext cx="1902440" cy="744401"/>
            <a:chOff x="5474046" y="-3779940"/>
            <a:chExt cx="2536586" cy="992535"/>
          </a:xfrm>
        </p:grpSpPr>
        <p:sp>
          <p:nvSpPr>
            <p:cNvPr id="21" name="TextBox 20"/>
            <p:cNvSpPr txBox="1"/>
            <p:nvPr/>
          </p:nvSpPr>
          <p:spPr>
            <a:xfrm>
              <a:off x="5474046" y="-3779940"/>
              <a:ext cx="1083598" cy="984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/>
                <a:t>Half bridge - strain gauge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  <p:cxnSp>
          <p:nvCxnSpPr>
            <p:cNvPr id="22" name="Straight Arrow Connector 21"/>
            <p:cNvCxnSpPr>
              <a:stCxn id="21" idx="3"/>
              <a:endCxn id="19" idx="3"/>
            </p:cNvCxnSpPr>
            <p:nvPr/>
          </p:nvCxnSpPr>
          <p:spPr>
            <a:xfrm>
              <a:off x="6557644" y="-3287497"/>
              <a:ext cx="1452988" cy="50009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80480" y="1370381"/>
            <a:ext cx="2325003" cy="1091779"/>
            <a:chOff x="4283265" y="-3779940"/>
            <a:chExt cx="3100004" cy="1455706"/>
          </a:xfrm>
        </p:grpSpPr>
        <p:cxnSp>
          <p:nvCxnSpPr>
            <p:cNvPr id="8" name="Straight Arrow Connector 7"/>
            <p:cNvCxnSpPr>
              <a:stCxn id="7" idx="3"/>
            </p:cNvCxnSpPr>
            <p:nvPr/>
          </p:nvCxnSpPr>
          <p:spPr>
            <a:xfrm>
              <a:off x="6550512" y="-3502941"/>
              <a:ext cx="832757" cy="11787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283265" y="-3779940"/>
              <a:ext cx="2267246" cy="553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/>
                <a:t>Lin. Material properties module 18.8GPa coil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Model validation: Stress state after cold powering tests</a:t>
            </a:r>
            <a:endParaRPr lang="en-GB" dirty="0"/>
          </a:p>
        </p:txBody>
      </p:sp>
      <p:graphicFrame>
        <p:nvGraphicFramePr>
          <p:cNvPr id="36" name="Content Placeholder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89627496"/>
              </p:ext>
            </p:extLst>
          </p:nvPr>
        </p:nvGraphicFramePr>
        <p:xfrm>
          <a:off x="5456992" y="2683741"/>
          <a:ext cx="3058358" cy="349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Oval 36"/>
          <p:cNvSpPr/>
          <p:nvPr/>
        </p:nvSpPr>
        <p:spPr>
          <a:xfrm>
            <a:off x="7523745" y="3558087"/>
            <a:ext cx="973393" cy="5106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6849464" y="4068741"/>
            <a:ext cx="2267247" cy="1087871"/>
            <a:chOff x="4283265" y="-4670113"/>
            <a:chExt cx="2267247" cy="1087871"/>
          </a:xfrm>
        </p:grpSpPr>
        <p:cxnSp>
          <p:nvCxnSpPr>
            <p:cNvPr id="39" name="Straight Arrow Connector 38"/>
            <p:cNvCxnSpPr>
              <a:stCxn id="40" idx="0"/>
              <a:endCxn id="37" idx="4"/>
            </p:cNvCxnSpPr>
            <p:nvPr/>
          </p:nvCxnSpPr>
          <p:spPr>
            <a:xfrm flipV="1">
              <a:off x="5416889" y="-4670113"/>
              <a:ext cx="27354" cy="34920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283265" y="-4320906"/>
              <a:ext cx="2267247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 smtClean="0"/>
                <a:t>All 3 collared coils end up at the same stress after </a:t>
              </a:r>
            </a:p>
            <a:p>
              <a:pPr algn="ctr"/>
              <a:r>
                <a:rPr lang="en-GB" sz="1400" i="1" dirty="0" smtClean="0"/>
                <a:t>testing</a:t>
              </a:r>
              <a:endParaRPr lang="en-GB" sz="140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36516" y="974693"/>
            <a:ext cx="2886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B050"/>
                </a:solidFill>
              </a:rPr>
              <a:t>Mechanical instrumentation and measurements </a:t>
            </a:r>
            <a:r>
              <a:rPr lang="en-GB" sz="1000" dirty="0">
                <a:solidFill>
                  <a:srgbClr val="00B050"/>
                </a:solidFill>
              </a:rPr>
              <a:t>by </a:t>
            </a:r>
            <a:r>
              <a:rPr lang="en-GB" sz="1000" dirty="0" err="1" smtClean="0">
                <a:solidFill>
                  <a:srgbClr val="00B050"/>
                </a:solidFill>
              </a:rPr>
              <a:t>Ph.Grosclaude</a:t>
            </a:r>
            <a:r>
              <a:rPr lang="en-GB" sz="1000" dirty="0" smtClean="0">
                <a:solidFill>
                  <a:srgbClr val="00B050"/>
                </a:solidFill>
              </a:rPr>
              <a:t> and M. Guinchard</a:t>
            </a:r>
            <a:r>
              <a:rPr lang="en-GB" sz="1000" dirty="0">
                <a:solidFill>
                  <a:srgbClr val="00B050"/>
                </a:solidFill>
              </a:rPr>
              <a:t/>
            </a:r>
            <a:br>
              <a:rPr lang="en-GB" sz="1000" dirty="0">
                <a:solidFill>
                  <a:srgbClr val="00B050"/>
                </a:solidFill>
              </a:rPr>
            </a:br>
            <a:r>
              <a:rPr lang="en-GB" sz="1000" dirty="0" smtClean="0">
                <a:solidFill>
                  <a:srgbClr val="00B050"/>
                </a:solidFill>
              </a:rPr>
              <a:t/>
            </a:r>
            <a:br>
              <a:rPr lang="en-GB" sz="1000" dirty="0" smtClean="0">
                <a:solidFill>
                  <a:srgbClr val="00B050"/>
                </a:solidFill>
              </a:rPr>
            </a:b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4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315A-FEC1-4A1E-870C-FCBE9E353B1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rc 30"/>
          <p:cNvSpPr/>
          <p:nvPr/>
        </p:nvSpPr>
        <p:spPr>
          <a:xfrm rot="10800000">
            <a:off x="921291" y="2375629"/>
            <a:ext cx="3135646" cy="3125111"/>
          </a:xfrm>
          <a:prstGeom prst="arc">
            <a:avLst>
              <a:gd name="adj1" fmla="val 19116135"/>
              <a:gd name="adj2" fmla="val 2453103"/>
            </a:avLst>
          </a:prstGeom>
          <a:ln w="38100">
            <a:solidFill>
              <a:srgbClr val="7030A0"/>
            </a:solidFill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Tuning </a:t>
            </a:r>
            <a:r>
              <a:rPr lang="nl-NL" dirty="0" smtClean="0"/>
              <a:t>pre-stress: </a:t>
            </a:r>
            <a:r>
              <a:rPr lang="en-GB" dirty="0" smtClean="0"/>
              <a:t>Parameters </a:t>
            </a:r>
            <a:r>
              <a:rPr lang="en-GB" dirty="0"/>
              <a:t>which determine the coil pre-stress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3936" y="2057401"/>
            <a:ext cx="4372999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Shimming plan: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1800" dirty="0" smtClean="0"/>
              <a:t>Calculate given “arc length” by coils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1800" dirty="0" smtClean="0"/>
              <a:t>Adapt lateral shims to “arc length” to create the required azimuthal excess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1800" dirty="0" smtClean="0"/>
              <a:t>For fine tuning vary “pole-collar” shim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1800" dirty="0" smtClean="0"/>
              <a:t>Based on FEA adapt “collar-yoke” shim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1800" dirty="0" smtClean="0"/>
              <a:t>Goal: keep the azimuthal coil stress between -5 to -150MPa</a:t>
            </a:r>
          </a:p>
          <a:p>
            <a:pPr marL="385763" indent="-385763">
              <a:buFont typeface="+mj-lt"/>
              <a:buAutoNum type="arabicPeriod"/>
            </a:pPr>
            <a:endParaRPr lang="en-US" sz="1800" dirty="0"/>
          </a:p>
        </p:txBody>
      </p:sp>
      <p:pic>
        <p:nvPicPr>
          <p:cNvPr id="7" name="Content Placeholder 7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050" b="87425" l="10575" r="8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02" t="13047" r="12308" b="14037"/>
          <a:stretch/>
        </p:blipFill>
        <p:spPr>
          <a:xfrm>
            <a:off x="874510" y="2325506"/>
            <a:ext cx="3262947" cy="317691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847820" y="2051329"/>
            <a:ext cx="1268537" cy="1116413"/>
            <a:chOff x="4251957" y="-3495134"/>
            <a:chExt cx="1691382" cy="1488551"/>
          </a:xfrm>
        </p:grpSpPr>
        <p:sp>
          <p:nvSpPr>
            <p:cNvPr id="9" name="TextBox 8"/>
            <p:cNvSpPr txBox="1"/>
            <p:nvPr/>
          </p:nvSpPr>
          <p:spPr>
            <a:xfrm>
              <a:off x="4251957" y="-3495134"/>
              <a:ext cx="1691382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>
                  <a:solidFill>
                    <a:schemeClr val="bg2"/>
                  </a:solidFill>
                  <a:latin typeface="Trebuchet MS" panose="020B0603020202020204" pitchFamily="34" charset="0"/>
                </a:rPr>
                <a:t>Lateral shim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5097649" y="-3064247"/>
              <a:ext cx="0" cy="75456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13" idx="0"/>
            </p:cNvCxnSpPr>
            <p:nvPr/>
          </p:nvCxnSpPr>
          <p:spPr>
            <a:xfrm>
              <a:off x="5097649" y="-2303723"/>
              <a:ext cx="243184" cy="2971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702175" y="2551651"/>
            <a:ext cx="2997228" cy="2163839"/>
            <a:chOff x="2269566" y="2259201"/>
            <a:chExt cx="3996304" cy="2885119"/>
          </a:xfrm>
        </p:grpSpPr>
        <p:sp>
          <p:nvSpPr>
            <p:cNvPr id="13" name="Arc 12"/>
            <p:cNvSpPr/>
            <p:nvPr/>
          </p:nvSpPr>
          <p:spPr>
            <a:xfrm>
              <a:off x="2269566" y="3057699"/>
              <a:ext cx="2123195" cy="2086621"/>
            </a:xfrm>
            <a:prstGeom prst="arc">
              <a:avLst>
                <a:gd name="adj1" fmla="val 16934780"/>
                <a:gd name="adj2" fmla="val 4687336"/>
              </a:avLst>
            </a:prstGeom>
            <a:ln w="3810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278197" y="2259201"/>
              <a:ext cx="1987673" cy="1367525"/>
              <a:chOff x="3833896" y="-3495134"/>
              <a:chExt cx="1987673" cy="136752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373727" y="-3495134"/>
                <a:ext cx="1447842" cy="4308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00" dirty="0">
                    <a:latin typeface="Trebuchet MS" panose="020B0603020202020204" pitchFamily="34" charset="0"/>
                  </a:rPr>
                  <a:t>Arc length</a:t>
                </a:r>
              </a:p>
            </p:txBody>
          </p:sp>
          <p:cxnSp>
            <p:nvCxnSpPr>
              <p:cNvPr id="16" name="Straight Arrow Connector 15"/>
              <p:cNvCxnSpPr>
                <a:stCxn id="15" idx="2"/>
              </p:cNvCxnSpPr>
              <p:nvPr/>
            </p:nvCxnSpPr>
            <p:spPr>
              <a:xfrm flipH="1">
                <a:off x="3833896" y="-3064247"/>
                <a:ext cx="1263752" cy="93663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361914" y="2580671"/>
            <a:ext cx="1513540" cy="912478"/>
            <a:chOff x="4269882" y="-3495134"/>
            <a:chExt cx="2018053" cy="1216637"/>
          </a:xfrm>
        </p:grpSpPr>
        <p:sp>
          <p:nvSpPr>
            <p:cNvPr id="18" name="TextBox 17"/>
            <p:cNvSpPr txBox="1"/>
            <p:nvPr/>
          </p:nvSpPr>
          <p:spPr>
            <a:xfrm>
              <a:off x="4269882" y="-3495134"/>
              <a:ext cx="1655532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Trebuchet MS" panose="020B0603020202020204" pitchFamily="34" charset="0"/>
                </a:rPr>
                <a:t>Coil size up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5097649" y="-3064247"/>
              <a:ext cx="0" cy="162057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097647" y="-2920500"/>
              <a:ext cx="1190288" cy="6420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57111" y="4911401"/>
            <a:ext cx="2324977" cy="576815"/>
            <a:chOff x="4869530" y="-3833334"/>
            <a:chExt cx="3099969" cy="769086"/>
          </a:xfrm>
        </p:grpSpPr>
        <p:sp>
          <p:nvSpPr>
            <p:cNvPr id="23" name="TextBox 22"/>
            <p:cNvSpPr txBox="1"/>
            <p:nvPr/>
          </p:nvSpPr>
          <p:spPr>
            <a:xfrm>
              <a:off x="4869530" y="-3495134"/>
              <a:ext cx="2285026" cy="430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>
                  <a:solidFill>
                    <a:schemeClr val="bg2"/>
                  </a:solidFill>
                  <a:latin typeface="Trebuchet MS" panose="020B0603020202020204" pitchFamily="34" charset="0"/>
                </a:rPr>
                <a:t>Pole-collar shim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126689" y="-3271018"/>
              <a:ext cx="571258" cy="0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697947" y="-3833334"/>
              <a:ext cx="271552" cy="56231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6043" y="4481447"/>
            <a:ext cx="1955148" cy="396002"/>
            <a:chOff x="4869530" y="-3592249"/>
            <a:chExt cx="2606864" cy="528002"/>
          </a:xfrm>
        </p:grpSpPr>
        <p:cxnSp>
          <p:nvCxnSpPr>
            <p:cNvPr id="30" name="Straight Arrow Connector 29"/>
            <p:cNvCxnSpPr>
              <a:stCxn id="28" idx="3"/>
            </p:cNvCxnSpPr>
            <p:nvPr/>
          </p:nvCxnSpPr>
          <p:spPr>
            <a:xfrm flipV="1">
              <a:off x="7154557" y="-3592249"/>
              <a:ext cx="321837" cy="3125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869530" y="-3495134"/>
              <a:ext cx="2285027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Trebuchet MS" panose="020B0603020202020204" pitchFamily="34" charset="0"/>
                </a:rPr>
                <a:t>Coil size bottom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90113" y="4854371"/>
            <a:ext cx="1285274" cy="1295440"/>
            <a:chOff x="4284500" y="-3873164"/>
            <a:chExt cx="1713698" cy="1727255"/>
          </a:xfrm>
        </p:grpSpPr>
        <p:sp>
          <p:nvSpPr>
            <p:cNvPr id="34" name="TextBox 33"/>
            <p:cNvSpPr txBox="1"/>
            <p:nvPr/>
          </p:nvSpPr>
          <p:spPr>
            <a:xfrm>
              <a:off x="4284500" y="-2884574"/>
              <a:ext cx="1713698" cy="738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 smtClean="0">
                  <a:solidFill>
                    <a:schemeClr val="bg2"/>
                  </a:solidFill>
                  <a:latin typeface="Trebuchet MS" panose="020B0603020202020204" pitchFamily="34" charset="0"/>
                </a:rPr>
                <a:t>Collar-Yoke shim</a:t>
              </a:r>
              <a:endParaRPr lang="en-GB" sz="1500" i="1" dirty="0">
                <a:solidFill>
                  <a:schemeClr val="bg2"/>
                </a:solidFill>
                <a:latin typeface="Trebuchet MS" panose="020B0603020202020204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 flipV="1">
              <a:off x="4666940" y="-3873164"/>
              <a:ext cx="442793" cy="9749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Arc 38"/>
          <p:cNvSpPr/>
          <p:nvPr/>
        </p:nvSpPr>
        <p:spPr>
          <a:xfrm>
            <a:off x="933062" y="2377315"/>
            <a:ext cx="3135646" cy="3125111"/>
          </a:xfrm>
          <a:prstGeom prst="arc">
            <a:avLst>
              <a:gd name="adj1" fmla="val 19116135"/>
              <a:gd name="adj2" fmla="val 2453103"/>
            </a:avLst>
          </a:prstGeom>
          <a:ln w="38100">
            <a:solidFill>
              <a:srgbClr val="7030A0"/>
            </a:solidFill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993109" y="5411146"/>
            <a:ext cx="2007473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values: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Pole lateral=0.2mm</a:t>
            </a:r>
            <a:b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Pole collar=0.2mm Collar yoke=0.4mm</a:t>
            </a:r>
          </a:p>
          <a:p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Coil size=0.06mm </a:t>
            </a:r>
            <a:r>
              <a:rPr lang="en-GB" sz="9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Midplane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=0mm</a:t>
            </a:r>
          </a:p>
        </p:txBody>
      </p:sp>
    </p:spTree>
    <p:extLst>
      <p:ext uri="{BB962C8B-B14F-4D97-AF65-F5344CB8AC3E}">
        <p14:creationId xmlns:p14="http://schemas.microsoft.com/office/powerpoint/2010/main" val="294511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4906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Setting the scene</a:t>
            </a:r>
            <a:endParaRPr lang="nl-NL" dirty="0"/>
          </a:p>
          <a:p>
            <a:pPr lvl="1"/>
            <a:r>
              <a:rPr lang="nl-NL" dirty="0" smtClean="0"/>
              <a:t>MB </a:t>
            </a:r>
            <a:r>
              <a:rPr lang="nl-NL" dirty="0" err="1" smtClean="0"/>
              <a:t>magnet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RB circuits</a:t>
            </a:r>
          </a:p>
          <a:p>
            <a:pPr lvl="1"/>
            <a:endParaRPr lang="nl-NL" dirty="0"/>
          </a:p>
          <a:p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/>
              <a:t>behavior</a:t>
            </a:r>
            <a:r>
              <a:rPr lang="nl-NL" dirty="0"/>
              <a:t> </a:t>
            </a:r>
            <a:r>
              <a:rPr lang="nl-NL" dirty="0" smtClean="0"/>
              <a:t>of 11T </a:t>
            </a:r>
            <a:r>
              <a:rPr lang="nl-NL" dirty="0" err="1" smtClean="0"/>
              <a:t>models</a:t>
            </a:r>
            <a:r>
              <a:rPr lang="nl-NL" dirty="0" smtClean="0"/>
              <a:t> at CERN</a:t>
            </a:r>
            <a:endParaRPr lang="nl-NL" dirty="0"/>
          </a:p>
          <a:p>
            <a:pPr lvl="1"/>
            <a:r>
              <a:rPr lang="nl-NL" dirty="0" err="1"/>
              <a:t>Quench</a:t>
            </a:r>
            <a:r>
              <a:rPr lang="nl-NL" dirty="0"/>
              <a:t> </a:t>
            </a:r>
            <a:r>
              <a:rPr lang="nl-NL" dirty="0" err="1" smtClean="0"/>
              <a:t>overview</a:t>
            </a:r>
            <a:endParaRPr lang="nl-NL" dirty="0"/>
          </a:p>
          <a:p>
            <a:pPr lvl="1"/>
            <a:r>
              <a:rPr lang="nl-NL" dirty="0" smtClean="0"/>
              <a:t>Virgin training</a:t>
            </a:r>
          </a:p>
          <a:p>
            <a:pPr lvl="1"/>
            <a:r>
              <a:rPr lang="nl-NL" dirty="0" err="1" smtClean="0"/>
              <a:t>Erratic</a:t>
            </a:r>
            <a:r>
              <a:rPr lang="nl-NL" dirty="0" smtClean="0"/>
              <a:t>/</a:t>
            </a:r>
            <a:r>
              <a:rPr lang="nl-NL" dirty="0" err="1" smtClean="0"/>
              <a:t>detraining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endParaRPr lang="nl-NL" dirty="0" smtClean="0"/>
          </a:p>
          <a:p>
            <a:pPr lvl="1"/>
            <a:r>
              <a:rPr lang="nl-NL" dirty="0" err="1" smtClean="0"/>
              <a:t>Thermal</a:t>
            </a:r>
            <a:r>
              <a:rPr lang="nl-NL" dirty="0" smtClean="0"/>
              <a:t> </a:t>
            </a:r>
            <a:r>
              <a:rPr lang="nl-NL" dirty="0" err="1"/>
              <a:t>cycles</a:t>
            </a:r>
            <a:endParaRPr lang="nl-NL" dirty="0"/>
          </a:p>
          <a:p>
            <a:pPr lvl="1"/>
            <a:r>
              <a:rPr lang="nl-NL" dirty="0" smtClean="0"/>
              <a:t>Test at 4.3 K</a:t>
            </a:r>
          </a:p>
          <a:p>
            <a:pPr lvl="1"/>
            <a:r>
              <a:rPr lang="nl-NL" dirty="0"/>
              <a:t>Plateau </a:t>
            </a:r>
            <a:r>
              <a:rPr lang="nl-NL" dirty="0" err="1"/>
              <a:t>currents</a:t>
            </a:r>
            <a:endParaRPr lang="nl-NL" dirty="0"/>
          </a:p>
          <a:p>
            <a:pPr lvl="1"/>
            <a:endParaRPr lang="en-GB" dirty="0"/>
          </a:p>
          <a:p>
            <a:r>
              <a:rPr lang="nl-NL" dirty="0" err="1"/>
              <a:t>Mechanics</a:t>
            </a:r>
            <a:endParaRPr lang="nl-NL" dirty="0"/>
          </a:p>
          <a:p>
            <a:pPr lvl="1"/>
            <a:r>
              <a:rPr lang="nl-NL" dirty="0" err="1" smtClean="0"/>
              <a:t>Improvements</a:t>
            </a:r>
            <a:r>
              <a:rPr lang="nl-NL" dirty="0" smtClean="0"/>
              <a:t> in </a:t>
            </a:r>
            <a:r>
              <a:rPr lang="nl-NL" dirty="0" err="1" smtClean="0"/>
              <a:t>modeling</a:t>
            </a:r>
            <a:r>
              <a:rPr lang="nl-NL" dirty="0" smtClean="0"/>
              <a:t> </a:t>
            </a:r>
            <a:r>
              <a:rPr lang="nl-NL" dirty="0" err="1" smtClean="0"/>
              <a:t>since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last review</a:t>
            </a:r>
            <a:endParaRPr lang="nl-NL" dirty="0"/>
          </a:p>
          <a:p>
            <a:pPr lvl="1"/>
            <a:r>
              <a:rPr lang="nl-NL" dirty="0" smtClean="0"/>
              <a:t>Single </a:t>
            </a:r>
            <a:r>
              <a:rPr lang="nl-NL" dirty="0" err="1"/>
              <a:t>vs</a:t>
            </a:r>
            <a:r>
              <a:rPr lang="nl-NL" dirty="0"/>
              <a:t> double </a:t>
            </a:r>
            <a:r>
              <a:rPr lang="nl-NL" dirty="0" err="1"/>
              <a:t>aperture</a:t>
            </a:r>
            <a:r>
              <a:rPr lang="nl-NL" dirty="0"/>
              <a:t> </a:t>
            </a:r>
            <a:r>
              <a:rPr lang="nl-NL" dirty="0" err="1"/>
              <a:t>structure</a:t>
            </a:r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Tuning </a:t>
            </a:r>
            <a:r>
              <a:rPr lang="nl-NL" dirty="0" smtClean="0"/>
              <a:t>pre-stress: </a:t>
            </a:r>
            <a:r>
              <a:rPr lang="en-US" dirty="0" smtClean="0"/>
              <a:t>Summary of build models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MBHSP101 (</a:t>
            </a:r>
            <a:r>
              <a:rPr lang="en-US" dirty="0" err="1" smtClean="0"/>
              <a:t>az</a:t>
            </a:r>
            <a:r>
              <a:rPr lang="en-US" dirty="0" smtClean="0"/>
              <a:t>-excess </a:t>
            </a:r>
            <a:r>
              <a:rPr lang="en-US" dirty="0" smtClean="0">
                <a:solidFill>
                  <a:srgbClr val="FF0000"/>
                </a:solidFill>
              </a:rPr>
              <a:t>376+250=626</a:t>
            </a:r>
            <a:r>
              <a:rPr lang="en-US" dirty="0">
                <a:solidFill>
                  <a:srgbClr val="FF0000"/>
                </a:solidFill>
              </a:rPr>
              <a:t>µm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Goal was to stay under the designed pre-load (azimuthal excess of </a:t>
            </a:r>
            <a:r>
              <a:rPr lang="en-US" dirty="0" smtClean="0">
                <a:solidFill>
                  <a:srgbClr val="FF0000"/>
                </a:solidFill>
              </a:rPr>
              <a:t>520µm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Flaw during assembly, unforeseen </a:t>
            </a:r>
            <a:r>
              <a:rPr lang="en-US" dirty="0" err="1" smtClean="0"/>
              <a:t>midplane</a:t>
            </a:r>
            <a:r>
              <a:rPr lang="en-US" dirty="0" smtClean="0"/>
              <a:t> shim of 0.25mm</a:t>
            </a:r>
          </a:p>
          <a:p>
            <a:r>
              <a:rPr lang="en-US" dirty="0" smtClean="0"/>
              <a:t>MBHSP102 (</a:t>
            </a:r>
            <a:r>
              <a:rPr lang="en-US" dirty="0" smtClean="0">
                <a:solidFill>
                  <a:srgbClr val="FF0000"/>
                </a:solidFill>
              </a:rPr>
              <a:t>657µm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Reproduce the shimming from SP101, without the </a:t>
            </a:r>
            <a:r>
              <a:rPr lang="en-US" dirty="0" err="1" smtClean="0"/>
              <a:t>midplane</a:t>
            </a:r>
            <a:r>
              <a:rPr lang="en-US" dirty="0" smtClean="0"/>
              <a:t> shim</a:t>
            </a:r>
          </a:p>
          <a:p>
            <a:pPr lvl="1"/>
            <a:r>
              <a:rPr lang="en-US" dirty="0" smtClean="0"/>
              <a:t>The loading pole in the transition region was made from one piece, stiffer transition</a:t>
            </a:r>
          </a:p>
          <a:p>
            <a:pPr lvl="1"/>
            <a:r>
              <a:rPr lang="en-US" dirty="0" smtClean="0"/>
              <a:t>Arc excess was 25% more than “as designed” state</a:t>
            </a:r>
          </a:p>
          <a:p>
            <a:r>
              <a:rPr lang="en-US" dirty="0" smtClean="0"/>
              <a:t>MBHSP103 (</a:t>
            </a:r>
            <a:r>
              <a:rPr lang="en-US" dirty="0" smtClean="0">
                <a:solidFill>
                  <a:srgbClr val="FF0000"/>
                </a:solidFill>
              </a:rPr>
              <a:t>857µm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Arc excess was increased to 60% more than “as designed” state</a:t>
            </a:r>
          </a:p>
          <a:p>
            <a:r>
              <a:rPr lang="en-US" dirty="0" smtClean="0"/>
              <a:t>MBHDP101</a:t>
            </a:r>
          </a:p>
          <a:p>
            <a:pPr lvl="1"/>
            <a:r>
              <a:rPr lang="en-US" dirty="0" smtClean="0"/>
              <a:t>Combination of CC102 &amp; CC103</a:t>
            </a:r>
          </a:p>
          <a:p>
            <a:pPr lvl="1"/>
            <a:r>
              <a:rPr lang="en-US" dirty="0" smtClean="0"/>
              <a:t>Increase of “collar-yoke” shim on CC102 by 50µm (CC102 never went stable to 12T)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508104" y="5301208"/>
            <a:ext cx="3386447" cy="1512168"/>
            <a:chOff x="8183843" y="4766983"/>
            <a:chExt cx="3688969" cy="1678466"/>
          </a:xfrm>
        </p:grpSpPr>
        <p:pic>
          <p:nvPicPr>
            <p:cNvPr id="16" name="Picture 15" descr="layer jump5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17069" y1="70892" x2="18866" y2="70892"/>
                          <a14:foregroundMark x1="23638" y1="46362" x2="10500" y2="58451"/>
                          <a14:foregroundMark x1="10668" y1="63850" x2="9938" y2="59155"/>
                          <a14:foregroundMark x1="11342" y1="61737" x2="11342" y2="61737"/>
                          <a14:foregroundMark x1="5334" y1="66197" x2="5334" y2="66197"/>
                          <a14:foregroundMark x1="11454" y1="59977" x2="10949" y2="63146"/>
                          <a14:foregroundMark x1="2134" y1="74531" x2="7412" y2="81103"/>
                          <a14:foregroundMark x1="6850" y1="81690" x2="14992" y2="73005"/>
                          <a14:foregroundMark x1="14037" y1="75469" x2="16058" y2="79577"/>
                          <a14:foregroundMark x1="16058" y1="80164" x2="17406" y2="92488"/>
                          <a14:foregroundMark x1="23133" y1="98709" x2="17574" y2="93075"/>
                          <a14:foregroundMark x1="23470" y1="98709" x2="99382" y2="23709"/>
                          <a14:foregroundMark x1="81640" y1="1056" x2="84222" y2="4695"/>
                          <a14:foregroundMark x1="77260" y1="12559" x2="84391" y2="5399"/>
                          <a14:foregroundMark x1="74060" y1="5986" x2="81527" y2="704"/>
                          <a14:foregroundMark x1="81246" y1="33099" x2="96800" y2="18075"/>
                          <a14:foregroundMark x1="97136" y1="17606" x2="99551" y2="23005"/>
                          <a14:foregroundMark x1="77597" y1="14319" x2="81527" y2="30282"/>
                          <a14:foregroundMark x1="68669" y1="704" x2="63784" y2="3521"/>
                          <a14:foregroundMark x1="63335" y1="4108" x2="3818" y2="62559"/>
                          <a14:foregroundMark x1="3088" y1="63850" x2="1404" y2="75352"/>
                          <a14:backgroundMark x1="14879" y1="81808" x2="14879" y2="81808"/>
                          <a14:backgroundMark x1="12914" y1="77934" x2="12914" y2="77934"/>
                          <a14:backgroundMark x1="13195" y1="76643" x2="13195" y2="76643"/>
                          <a14:backgroundMark x1="4885" y1="91197" x2="4885" y2="91197"/>
                          <a14:backgroundMark x1="1179" y1="76174" x2="7299" y2="86150"/>
                          <a14:backgroundMark x1="10331" y1="86737" x2="17967" y2="96831"/>
                          <a14:backgroundMark x1="18810" y1="98122" x2="21336" y2="98474"/>
                          <a14:backgroundMark x1="98484" y1="33451" x2="35654" y2="92136"/>
                          <a14:backgroundMark x1="34194" y1="91549" x2="24368" y2="98826"/>
                          <a14:backgroundMark x1="98428" y1="27113" x2="96968" y2="31573"/>
                          <a14:backgroundMark x1="99326" y1="24648" x2="98877" y2="27817"/>
                          <a14:backgroundMark x1="82875" y1="19366" x2="97361" y2="4108"/>
                          <a14:backgroundMark x1="79674" y1="15258" x2="83043" y2="25587"/>
                          <a14:backgroundMark x1="77765" y1="13615" x2="82426" y2="29460"/>
                          <a14:backgroundMark x1="2021" y1="59272" x2="58843" y2="939"/>
                          <a14:backgroundMark x1="59573" y1="2230" x2="63841" y2="704"/>
                          <a14:backgroundMark x1="64402" y1="939" x2="66985" y2="7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3843" y="4766983"/>
              <a:ext cx="3512277" cy="167846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587785" y="5607179"/>
              <a:ext cx="2285027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Trebuchet MS" panose="020B0603020202020204" pitchFamily="34" charset="0"/>
                </a:rPr>
                <a:t>Transition region</a:t>
              </a:r>
              <a:endParaRPr lang="en-GB" sz="2000" dirty="0">
                <a:latin typeface="Trebuchet MS" panose="020B0603020202020204" pitchFamily="34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>
          <a:xfrm flipV="1">
            <a:off x="5868144" y="6021288"/>
            <a:ext cx="656286" cy="310572"/>
          </a:xfrm>
          <a:prstGeom prst="line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8" idx="1"/>
          </p:cNvCxnSpPr>
          <p:nvPr/>
        </p:nvCxnSpPr>
        <p:spPr>
          <a:xfrm flipH="1" flipV="1">
            <a:off x="6309285" y="6149241"/>
            <a:ext cx="487628" cy="89153"/>
          </a:xfrm>
          <a:prstGeom prst="straightConnector1">
            <a:avLst/>
          </a:prstGeom>
          <a:ln w="381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2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Tuning </a:t>
            </a:r>
            <a:r>
              <a:rPr lang="nl-NL" dirty="0" smtClean="0"/>
              <a:t>pre-stress: </a:t>
            </a:r>
            <a:r>
              <a:rPr lang="en-US" dirty="0" smtClean="0"/>
              <a:t>History of build 1in1 models</a:t>
            </a:r>
            <a:endParaRPr lang="en-US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093764"/>
              </p:ext>
            </p:extLst>
          </p:nvPr>
        </p:nvGraphicFramePr>
        <p:xfrm>
          <a:off x="179388" y="2420888"/>
          <a:ext cx="89027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Worksheet" r:id="rId4" imgW="11868230" imgH="3352860" progId="Excel.Sheet.12">
                  <p:embed/>
                </p:oleObj>
              </mc:Choice>
              <mc:Fallback>
                <p:oleObj name="Worksheet" r:id="rId4" imgW="11868230" imgH="33528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388" y="2420888"/>
                        <a:ext cx="8902700" cy="251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Content Placeholder 12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590" y="620688"/>
            <a:ext cx="1635431" cy="1633736"/>
          </a:xfrm>
        </p:spPr>
      </p:pic>
      <p:sp>
        <p:nvSpPr>
          <p:cNvPr id="2" name="TextBox 1"/>
          <p:cNvSpPr txBox="1"/>
          <p:nvPr/>
        </p:nvSpPr>
        <p:spPr>
          <a:xfrm>
            <a:off x="4355976" y="1774264"/>
            <a:ext cx="1584176" cy="58477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midplane</a:t>
            </a:r>
            <a:r>
              <a:rPr lang="en-US" sz="1600" dirty="0" smtClean="0"/>
              <a:t> shim 0.25mm)</a:t>
            </a:r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95536" y="1504666"/>
            <a:ext cx="3168352" cy="916223"/>
            <a:chOff x="4283265" y="-3779940"/>
            <a:chExt cx="4224468" cy="1221632"/>
          </a:xfrm>
        </p:grpSpPr>
        <p:cxnSp>
          <p:nvCxnSpPr>
            <p:cNvPr id="15" name="Straight Arrow Connector 14"/>
            <p:cNvCxnSpPr>
              <a:stCxn id="17" idx="3"/>
            </p:cNvCxnSpPr>
            <p:nvPr/>
          </p:nvCxnSpPr>
          <p:spPr>
            <a:xfrm>
              <a:off x="6550511" y="-3502941"/>
              <a:ext cx="1957222" cy="9446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283265" y="-3779940"/>
              <a:ext cx="2267246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 smtClean="0"/>
                <a:t>Design based on lin. Coil modulus 30GPa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771800" y="5661248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Peak azimuthal stresses occurring during excitation to 12T, not during assembly. Highest stress during assembly in coil block 4 during collaring (10% lower then stresses on </a:t>
            </a:r>
            <a:r>
              <a:rPr lang="en-US" sz="1400" dirty="0" err="1" smtClean="0"/>
              <a:t>midplane</a:t>
            </a:r>
            <a:r>
              <a:rPr lang="en-US" sz="1400" dirty="0" smtClean="0"/>
              <a:t> during excitation)</a:t>
            </a:r>
            <a:endParaRPr lang="en-US" sz="1400" dirty="0"/>
          </a:p>
        </p:txBody>
      </p:sp>
      <p:sp>
        <p:nvSpPr>
          <p:cNvPr id="18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4935488"/>
            <a:ext cx="63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Values represent the average azimuthal stresses in one cable. Min always in coil block 4, max always in coil block 1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31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Difference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single and double </a:t>
            </a:r>
            <a:r>
              <a:rPr lang="nl-NL" dirty="0" err="1" smtClean="0"/>
              <a:t>aperture</a:t>
            </a:r>
            <a:r>
              <a:rPr lang="nl-NL" dirty="0" smtClean="0"/>
              <a:t> </a:t>
            </a:r>
            <a:r>
              <a:rPr lang="nl-NL" dirty="0" err="1" smtClean="0"/>
              <a:t>structure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2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028228"/>
              </p:ext>
            </p:extLst>
          </p:nvPr>
        </p:nvGraphicFramePr>
        <p:xfrm>
          <a:off x="4010605" y="1052736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/>
          <p:cNvSpPr/>
          <p:nvPr/>
        </p:nvSpPr>
        <p:spPr>
          <a:xfrm flipV="1">
            <a:off x="7319267" y="4263545"/>
            <a:ext cx="632161" cy="63208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6369700" y="4265270"/>
            <a:ext cx="632161" cy="63208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20731" y="4257495"/>
            <a:ext cx="621459" cy="6452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8286160" y="4257495"/>
            <a:ext cx="621459" cy="64529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8" name="Content Placeholder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750" b="51750" l="9825" r="514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91" t="13532" r="49664" b="49908"/>
          <a:stretch/>
        </p:blipFill>
        <p:spPr>
          <a:xfrm>
            <a:off x="-149186" y="2132856"/>
            <a:ext cx="4217707" cy="3860317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981576" y="3378085"/>
            <a:ext cx="3249177" cy="2665721"/>
            <a:chOff x="2281468" y="3148781"/>
            <a:chExt cx="3249177" cy="2665721"/>
          </a:xfrm>
        </p:grpSpPr>
        <p:sp>
          <p:nvSpPr>
            <p:cNvPr id="40" name="TextBox 39"/>
            <p:cNvSpPr txBox="1"/>
            <p:nvPr/>
          </p:nvSpPr>
          <p:spPr>
            <a:xfrm>
              <a:off x="3583271" y="5139030"/>
              <a:ext cx="1179186" cy="6754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0" cap="none" spc="0" normalizeH="0" baseline="0" noProof="0" dirty="0" smtClean="0">
                  <a:ln w="12700"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CB 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81468" y="5132028"/>
              <a:ext cx="1179186" cy="6754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0" cap="none" spc="0" normalizeH="0" baseline="0" noProof="0" dirty="0" smtClean="0">
                  <a:ln w="12700"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CB 5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351459" y="4382379"/>
              <a:ext cx="1179186" cy="6754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0" cap="none" spc="0" normalizeH="0" baseline="0" noProof="0" dirty="0" smtClean="0">
                  <a:ln w="12700"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CB 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51578" y="3148781"/>
              <a:ext cx="1179186" cy="6754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0" cap="none" spc="0" normalizeH="0" baseline="0" noProof="0" dirty="0" smtClean="0">
                  <a:ln w="12700"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CB 6</a:t>
              </a:r>
            </a:p>
          </p:txBody>
        </p:sp>
        <p:sp>
          <p:nvSpPr>
            <p:cNvPr id="44" name="Rectangle 43"/>
            <p:cNvSpPr/>
            <p:nvPr/>
          </p:nvSpPr>
          <p:spPr>
            <a:xfrm flipV="1">
              <a:off x="3476333" y="5678930"/>
              <a:ext cx="632161" cy="63208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2813429" y="5678920"/>
              <a:ext cx="632161" cy="6320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rot="4267378" flipV="1">
              <a:off x="4600826" y="4224564"/>
              <a:ext cx="621459" cy="645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rot="2855799" flipV="1">
              <a:off x="3891831" y="3834167"/>
              <a:ext cx="621459" cy="64529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29" y="639544"/>
            <a:ext cx="2316473" cy="188139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42298" y="5359650"/>
            <a:ext cx="4722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Delta 102 Coil Block 4 = -18.8MPa</a:t>
            </a:r>
          </a:p>
          <a:p>
            <a:r>
              <a:rPr lang="en-US" sz="1200" dirty="0" smtClean="0"/>
              <a:t>Delta 103 Coil Block4 = -28.3MPa</a:t>
            </a:r>
          </a:p>
          <a:p>
            <a:r>
              <a:rPr lang="en-US" sz="1200" dirty="0"/>
              <a:t>Delta 102 Coil Block </a:t>
            </a:r>
            <a:r>
              <a:rPr lang="en-US" sz="1200" dirty="0" smtClean="0"/>
              <a:t>6 </a:t>
            </a:r>
            <a:r>
              <a:rPr lang="en-US" sz="1200" dirty="0"/>
              <a:t>= </a:t>
            </a:r>
            <a:r>
              <a:rPr lang="en-US" sz="1200" dirty="0" smtClean="0"/>
              <a:t>-6.1MPa</a:t>
            </a:r>
          </a:p>
          <a:p>
            <a:r>
              <a:rPr lang="en-US" sz="1200" dirty="0" smtClean="0"/>
              <a:t>Delta 103 Coil Block6 = -12.1MPa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62093" y="5959247"/>
            <a:ext cx="2886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B050"/>
                </a:solidFill>
              </a:rPr>
              <a:t>Mechanical instrumentation and measurements </a:t>
            </a:r>
            <a:r>
              <a:rPr lang="en-GB" sz="1000" dirty="0">
                <a:solidFill>
                  <a:srgbClr val="00B050"/>
                </a:solidFill>
              </a:rPr>
              <a:t>by </a:t>
            </a:r>
            <a:r>
              <a:rPr lang="en-GB" sz="1000" dirty="0" err="1" smtClean="0">
                <a:solidFill>
                  <a:srgbClr val="00B050"/>
                </a:solidFill>
              </a:rPr>
              <a:t>Ph.Grosclaude</a:t>
            </a:r>
            <a:r>
              <a:rPr lang="en-GB" sz="1000" dirty="0" smtClean="0">
                <a:solidFill>
                  <a:srgbClr val="00B050"/>
                </a:solidFill>
              </a:rPr>
              <a:t> and M. Guinchard</a:t>
            </a:r>
            <a:r>
              <a:rPr lang="en-GB" sz="1000" dirty="0">
                <a:solidFill>
                  <a:srgbClr val="00B050"/>
                </a:solidFill>
              </a:rPr>
              <a:t/>
            </a:r>
            <a:br>
              <a:rPr lang="en-GB" sz="1000" dirty="0">
                <a:solidFill>
                  <a:srgbClr val="00B050"/>
                </a:solidFill>
              </a:rPr>
            </a:br>
            <a:r>
              <a:rPr lang="en-GB" sz="1000" dirty="0" smtClean="0">
                <a:solidFill>
                  <a:srgbClr val="00B050"/>
                </a:solidFill>
              </a:rPr>
              <a:t/>
            </a:r>
            <a:br>
              <a:rPr lang="en-GB" sz="1000" dirty="0" smtClean="0">
                <a:solidFill>
                  <a:srgbClr val="00B050"/>
                </a:solidFill>
              </a:rPr>
            </a:br>
            <a:endParaRPr lang="en-GB" sz="1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0148" y="980728"/>
            <a:ext cx="8280480" cy="51750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err="1" smtClean="0"/>
              <a:t>Considerable</a:t>
            </a:r>
            <a:r>
              <a:rPr lang="nl-NL" sz="2000" dirty="0" smtClean="0"/>
              <a:t> </a:t>
            </a:r>
            <a:r>
              <a:rPr lang="nl-NL" sz="2000" dirty="0" err="1" smtClean="0"/>
              <a:t>number</a:t>
            </a:r>
            <a:r>
              <a:rPr lang="nl-NL" sz="2000" dirty="0" smtClean="0"/>
              <a:t> of training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up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nominal</a:t>
            </a:r>
            <a:r>
              <a:rPr lang="nl-NL" sz="2000" dirty="0" smtClean="0"/>
              <a:t> </a:t>
            </a:r>
            <a:r>
              <a:rPr lang="nl-NL" sz="2000" dirty="0" err="1" smtClean="0"/>
              <a:t>current</a:t>
            </a:r>
            <a:r>
              <a:rPr lang="nl-NL" sz="2000" dirty="0" smtClean="0"/>
              <a:t> in </a:t>
            </a:r>
            <a:r>
              <a:rPr lang="nl-NL" sz="2000" dirty="0" err="1" smtClean="0"/>
              <a:t>virgin</a:t>
            </a:r>
            <a:r>
              <a:rPr lang="nl-NL" sz="2000" dirty="0" smtClean="0"/>
              <a:t> </a:t>
            </a:r>
            <a:r>
              <a:rPr lang="nl-NL" sz="2000" dirty="0" err="1" smtClean="0"/>
              <a:t>condition</a:t>
            </a:r>
            <a:r>
              <a:rPr lang="nl-NL" sz="2000" dirty="0" smtClean="0"/>
              <a:t>, </a:t>
            </a:r>
            <a:r>
              <a:rPr lang="nl-NL" sz="2000" dirty="0" err="1" smtClean="0"/>
              <a:t>about</a:t>
            </a:r>
            <a:r>
              <a:rPr lang="nl-NL" sz="2000" dirty="0" smtClean="0"/>
              <a:t> 5 per </a:t>
            </a:r>
            <a:r>
              <a:rPr lang="nl-NL" sz="2000" dirty="0" err="1" smtClean="0"/>
              <a:t>coil</a:t>
            </a:r>
            <a:r>
              <a:rPr lang="nl-NL" sz="2000" dirty="0" smtClean="0"/>
              <a:t> </a:t>
            </a:r>
            <a:r>
              <a:rPr lang="nl-NL" sz="1200" dirty="0" smtClean="0"/>
              <a:t>(</a:t>
            </a:r>
            <a:r>
              <a:rPr lang="nl-NL" sz="1200" dirty="0" err="1" smtClean="0"/>
              <a:t>excluding</a:t>
            </a:r>
            <a:r>
              <a:rPr lang="nl-NL" sz="1200" dirty="0" smtClean="0"/>
              <a:t> </a:t>
            </a:r>
            <a:r>
              <a:rPr lang="nl-NL" sz="1200" dirty="0" err="1" smtClean="0"/>
              <a:t>coil</a:t>
            </a:r>
            <a:r>
              <a:rPr lang="nl-NL" sz="1200" dirty="0" smtClean="0"/>
              <a:t> 107) </a:t>
            </a:r>
          </a:p>
          <a:p>
            <a:r>
              <a:rPr lang="nl-NL" sz="2000" dirty="0" err="1" smtClean="0"/>
              <a:t>Very</a:t>
            </a:r>
            <a:r>
              <a:rPr lang="nl-NL" sz="2000" dirty="0" smtClean="0"/>
              <a:t> few training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</a:t>
            </a:r>
            <a:r>
              <a:rPr lang="nl-NL" sz="2000" dirty="0" err="1" smtClean="0"/>
              <a:t>after</a:t>
            </a:r>
            <a:r>
              <a:rPr lang="nl-NL" sz="2000" dirty="0" smtClean="0"/>
              <a:t> </a:t>
            </a:r>
            <a:r>
              <a:rPr lang="nl-NL" sz="2000" dirty="0" err="1" smtClean="0"/>
              <a:t>thermal</a:t>
            </a:r>
            <a:r>
              <a:rPr lang="nl-NL" sz="2000" dirty="0" smtClean="0"/>
              <a:t> </a:t>
            </a:r>
            <a:r>
              <a:rPr lang="nl-NL" sz="2000" dirty="0" err="1" smtClean="0"/>
              <a:t>cycle</a:t>
            </a:r>
            <a:endParaRPr lang="nl-NL" sz="2000" dirty="0" smtClean="0"/>
          </a:p>
          <a:p>
            <a:r>
              <a:rPr lang="nl-NL" sz="2000" dirty="0" err="1" smtClean="0"/>
              <a:t>Remarkable</a:t>
            </a:r>
            <a:r>
              <a:rPr lang="nl-NL" sz="2000" dirty="0" smtClean="0"/>
              <a:t> performance </a:t>
            </a:r>
            <a:r>
              <a:rPr lang="nl-NL" sz="2000" dirty="0" err="1" smtClean="0"/>
              <a:t>with</a:t>
            </a:r>
            <a:r>
              <a:rPr lang="nl-NL" sz="2000" dirty="0" smtClean="0"/>
              <a:t> </a:t>
            </a:r>
            <a:r>
              <a:rPr lang="nl-NL" sz="2000" dirty="0" err="1" smtClean="0"/>
              <a:t>magnets</a:t>
            </a:r>
            <a:r>
              <a:rPr lang="nl-NL" sz="2000" dirty="0" smtClean="0"/>
              <a:t> in double </a:t>
            </a:r>
            <a:r>
              <a:rPr lang="nl-NL" sz="2000" dirty="0" err="1" smtClean="0"/>
              <a:t>aperture</a:t>
            </a:r>
            <a:r>
              <a:rPr lang="nl-NL" sz="2000" dirty="0" smtClean="0"/>
              <a:t> </a:t>
            </a:r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after</a:t>
            </a:r>
            <a:r>
              <a:rPr lang="nl-NL" sz="2000" dirty="0" smtClean="0"/>
              <a:t> </a:t>
            </a:r>
            <a:r>
              <a:rPr lang="nl-NL" sz="2000" dirty="0" err="1" smtClean="0"/>
              <a:t>reassembly</a:t>
            </a:r>
            <a:r>
              <a:rPr lang="nl-NL" sz="2000" dirty="0" smtClean="0"/>
              <a:t>: 0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nominal</a:t>
            </a:r>
            <a:r>
              <a:rPr lang="nl-NL" sz="2000" dirty="0" smtClean="0"/>
              <a:t> </a:t>
            </a:r>
            <a:r>
              <a:rPr lang="nl-NL" sz="2000" dirty="0" err="1" smtClean="0"/>
              <a:t>current</a:t>
            </a:r>
            <a:r>
              <a:rPr lang="nl-NL" sz="2000" dirty="0" smtClean="0"/>
              <a:t>, 2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ultimate.</a:t>
            </a:r>
          </a:p>
          <a:p>
            <a:r>
              <a:rPr lang="nl-NL" sz="2000" dirty="0" err="1" smtClean="0"/>
              <a:t>Not</a:t>
            </a:r>
            <a:r>
              <a:rPr lang="nl-NL" sz="2000" dirty="0" smtClean="0"/>
              <a:t> a single </a:t>
            </a:r>
            <a:r>
              <a:rPr lang="nl-NL" sz="2000" dirty="0" err="1" smtClean="0"/>
              <a:t>quench</a:t>
            </a:r>
            <a:r>
              <a:rPr lang="nl-NL" sz="2000" dirty="0" smtClean="0"/>
              <a:t> at </a:t>
            </a:r>
            <a:r>
              <a:rPr lang="nl-NL" sz="2000" dirty="0" err="1" smtClean="0"/>
              <a:t>flattop</a:t>
            </a:r>
            <a:r>
              <a:rPr lang="nl-NL" sz="2000" dirty="0" smtClean="0"/>
              <a:t>.</a:t>
            </a:r>
          </a:p>
          <a:p>
            <a:r>
              <a:rPr lang="nl-NL" sz="2000" dirty="0" smtClean="0"/>
              <a:t>Major steps in </a:t>
            </a:r>
            <a:r>
              <a:rPr lang="nl-NL" sz="2000" dirty="0" err="1" smtClean="0"/>
              <a:t>understanding</a:t>
            </a:r>
            <a:r>
              <a:rPr lang="nl-NL" sz="2000" dirty="0" smtClean="0"/>
              <a:t> of </a:t>
            </a:r>
            <a:r>
              <a:rPr lang="nl-NL" sz="2000" dirty="0" err="1" smtClean="0"/>
              <a:t>modeling</a:t>
            </a:r>
            <a:r>
              <a:rPr lang="nl-NL" sz="2000" dirty="0" smtClean="0"/>
              <a:t> made. </a:t>
            </a:r>
          </a:p>
          <a:p>
            <a:r>
              <a:rPr lang="nl-NL" sz="2000" dirty="0" smtClean="0"/>
              <a:t>Double </a:t>
            </a:r>
            <a:r>
              <a:rPr lang="nl-NL" sz="2000" dirty="0" err="1" smtClean="0"/>
              <a:t>aperture</a:t>
            </a:r>
            <a:r>
              <a:rPr lang="nl-NL" sz="2000" dirty="0" smtClean="0"/>
              <a:t> </a:t>
            </a:r>
            <a:r>
              <a:rPr lang="nl-NL" sz="2000" dirty="0" err="1" smtClean="0"/>
              <a:t>predicted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have </a:t>
            </a:r>
            <a:r>
              <a:rPr lang="nl-NL" sz="2000" dirty="0" err="1" smtClean="0"/>
              <a:t>higher</a:t>
            </a:r>
            <a:r>
              <a:rPr lang="nl-NL" sz="2000" dirty="0" smtClean="0"/>
              <a:t> </a:t>
            </a:r>
            <a:r>
              <a:rPr lang="nl-NL" sz="2000" dirty="0" err="1" smtClean="0"/>
              <a:t>pole</a:t>
            </a:r>
            <a:r>
              <a:rPr lang="nl-NL" sz="2000" dirty="0" smtClean="0"/>
              <a:t> </a:t>
            </a:r>
            <a:r>
              <a:rPr lang="nl-NL" sz="2000" dirty="0" err="1" smtClean="0"/>
              <a:t>loading</a:t>
            </a:r>
            <a:r>
              <a:rPr lang="nl-NL" sz="2000" dirty="0" smtClean="0"/>
              <a:t>: Strong </a:t>
            </a:r>
            <a:r>
              <a:rPr lang="nl-NL" sz="2000" dirty="0" err="1" smtClean="0"/>
              <a:t>improvement</a:t>
            </a:r>
            <a:r>
              <a:rPr lang="nl-NL" sz="2000" dirty="0" smtClean="0"/>
              <a:t> of </a:t>
            </a:r>
            <a:r>
              <a:rPr lang="nl-NL" sz="2000" dirty="0" err="1" smtClean="0"/>
              <a:t>erratic</a:t>
            </a:r>
            <a:r>
              <a:rPr lang="nl-NL" sz="2000" dirty="0" smtClean="0"/>
              <a:t>/</a:t>
            </a:r>
            <a:r>
              <a:rPr lang="nl-NL" sz="2000" dirty="0" err="1" smtClean="0"/>
              <a:t>detraining</a:t>
            </a:r>
            <a:r>
              <a:rPr lang="nl-NL" sz="2000" dirty="0" smtClean="0"/>
              <a:t> </a:t>
            </a:r>
            <a:r>
              <a:rPr lang="nl-NL" sz="2000" dirty="0" err="1" smtClean="0"/>
              <a:t>quench</a:t>
            </a:r>
            <a:r>
              <a:rPr lang="nl-NL" sz="2000" dirty="0" smtClean="0"/>
              <a:t> levels.</a:t>
            </a:r>
          </a:p>
        </p:txBody>
      </p:sp>
    </p:spTree>
    <p:extLst>
      <p:ext uri="{BB962C8B-B14F-4D97-AF65-F5344CB8AC3E}">
        <p14:creationId xmlns:p14="http://schemas.microsoft.com/office/powerpoint/2010/main" val="313152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and further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021"/>
            <a:ext cx="79200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For mechanical measurements and comparison with FEA see:</a:t>
            </a:r>
          </a:p>
          <a:p>
            <a:pPr lvl="1"/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indico.cern.ch/event/496158/contribution/1/attachments/1226921/1796665/1602_11Tmech-inst_MSCTech_LOEF.pptx</a:t>
            </a:r>
            <a:endParaRPr lang="en-US" sz="1400" dirty="0" smtClean="0"/>
          </a:p>
          <a:p>
            <a:r>
              <a:rPr lang="en-US" sz="2000" dirty="0" smtClean="0"/>
              <a:t>For coil reference data and plans for </a:t>
            </a:r>
            <a:r>
              <a:rPr lang="en-US" sz="2000" dirty="0"/>
              <a:t>mechanical </a:t>
            </a:r>
            <a:r>
              <a:rPr lang="en-US" sz="2000" dirty="0" smtClean="0"/>
              <a:t>characterization see:</a:t>
            </a:r>
          </a:p>
          <a:p>
            <a:pPr lvl="1"/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indico.cern.ch/event/496158/contribution/2/attachments/1226917/1796659/Material_Presentation_MDaly_CFichera_Final_43_v3.pptx</a:t>
            </a:r>
            <a:endParaRPr lang="en-US" sz="1200" dirty="0" smtClean="0"/>
          </a:p>
          <a:p>
            <a:r>
              <a:rPr lang="en-US" sz="2000" dirty="0" smtClean="0"/>
              <a:t>For more details about the FE-work on 11T (response analysis, stress analysis) see:</a:t>
            </a:r>
          </a:p>
          <a:p>
            <a:pPr lvl="1"/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indico.cern.ch/event/461705/contribution/0/attachments/1198897/1743732/151203_11Tmech_MSCtech_ToUpload_3.pptx</a:t>
            </a:r>
            <a:endParaRPr lang="en-US" sz="1200" dirty="0"/>
          </a:p>
          <a:p>
            <a:r>
              <a:rPr lang="en-US" sz="2000" dirty="0" smtClean="0"/>
              <a:t>For sensitivity analysis see:</a:t>
            </a:r>
          </a:p>
          <a:p>
            <a:pPr lvl="1"/>
            <a:r>
              <a:rPr lang="en-US" sz="1200" dirty="0">
                <a:hlinkClick r:id="rId5"/>
              </a:rPr>
              <a:t>https://</a:t>
            </a:r>
            <a:r>
              <a:rPr lang="en-US" sz="1200" dirty="0" smtClean="0">
                <a:hlinkClick r:id="rId5"/>
              </a:rPr>
              <a:t>indico.cern.ch/event/434223/session/1/contribution/16/attachments/1157669/1665137/1509_CERN_Model_assembly_and_sensitivity_CL.pptx</a:t>
            </a:r>
            <a:endParaRPr lang="en-US" sz="1200" dirty="0" smtClean="0"/>
          </a:p>
          <a:p>
            <a:r>
              <a:rPr lang="en-US" sz="2000" dirty="0" smtClean="0"/>
              <a:t>For mechanical measurements on superconducting magnets</a:t>
            </a:r>
          </a:p>
          <a:p>
            <a:pPr lvl="1"/>
            <a:r>
              <a:rPr lang="en-US" sz="1200" dirty="0">
                <a:hlinkClick r:id="rId6"/>
              </a:rPr>
              <a:t>https://</a:t>
            </a:r>
            <a:r>
              <a:rPr lang="en-US" sz="1200" dirty="0" smtClean="0">
                <a:hlinkClick r:id="rId6"/>
              </a:rPr>
              <a:t>indico.cern.ch/event/487129/contribution/0/attachments/1214972/1774270/TE_MSC_Technical_meeting_21thJanuary.pptx</a:t>
            </a:r>
            <a:endParaRPr lang="en-US" sz="1200" dirty="0" smtClean="0"/>
          </a:p>
          <a:p>
            <a:r>
              <a:rPr lang="nl-NL" sz="2100" dirty="0"/>
              <a:t>EDMS </a:t>
            </a:r>
            <a:r>
              <a:rPr lang="nl-NL" sz="2100" dirty="0" err="1"/>
              <a:t>documents</a:t>
            </a:r>
            <a:r>
              <a:rPr lang="nl-NL" sz="2100" dirty="0"/>
              <a:t> </a:t>
            </a:r>
            <a:r>
              <a:rPr lang="nl-NL" sz="2100" dirty="0" err="1"/>
              <a:t>with</a:t>
            </a:r>
            <a:r>
              <a:rPr lang="nl-NL" sz="2100" dirty="0"/>
              <a:t> </a:t>
            </a:r>
            <a:r>
              <a:rPr lang="nl-NL" sz="2100" dirty="0" err="1"/>
              <a:t>cold</a:t>
            </a:r>
            <a:r>
              <a:rPr lang="nl-NL" sz="2100" dirty="0"/>
              <a:t> </a:t>
            </a:r>
            <a:r>
              <a:rPr lang="nl-NL" sz="2100" dirty="0" err="1"/>
              <a:t>powering</a:t>
            </a:r>
            <a:r>
              <a:rPr lang="nl-NL" sz="2100" dirty="0"/>
              <a:t> </a:t>
            </a:r>
            <a:r>
              <a:rPr lang="nl-NL" sz="2100" dirty="0" err="1"/>
              <a:t>results</a:t>
            </a:r>
            <a:r>
              <a:rPr lang="nl-NL" sz="2100" dirty="0"/>
              <a:t>: </a:t>
            </a:r>
          </a:p>
          <a:p>
            <a:pPr lvl="1"/>
            <a:r>
              <a:rPr lang="nl-NL" sz="1500" dirty="0"/>
              <a:t>MBHSP101: </a:t>
            </a:r>
            <a:r>
              <a:rPr lang="en-GB" sz="1500" dirty="0"/>
              <a:t>1578771</a:t>
            </a:r>
            <a:endParaRPr lang="nl-NL" sz="1500" dirty="0"/>
          </a:p>
          <a:p>
            <a:pPr lvl="1"/>
            <a:r>
              <a:rPr lang="nl-NL" sz="1500" dirty="0"/>
              <a:t>MBHSP102: </a:t>
            </a:r>
            <a:r>
              <a:rPr lang="en-GB" sz="1500" dirty="0"/>
              <a:t>1578772</a:t>
            </a:r>
            <a:endParaRPr lang="nl-NL" sz="1500" dirty="0"/>
          </a:p>
          <a:p>
            <a:pPr lvl="1"/>
            <a:r>
              <a:rPr lang="nl-NL" sz="1500" dirty="0"/>
              <a:t>MBHSP103: </a:t>
            </a:r>
            <a:r>
              <a:rPr lang="en-GB" sz="1500" dirty="0"/>
              <a:t>1578773</a:t>
            </a:r>
            <a:endParaRPr lang="nl-NL" sz="1500" dirty="0"/>
          </a:p>
          <a:p>
            <a:pPr lvl="1"/>
            <a:r>
              <a:rPr lang="nl-NL" sz="1500" dirty="0"/>
              <a:t>MBHDP101: </a:t>
            </a:r>
            <a:r>
              <a:rPr lang="en-GB" sz="1500" dirty="0"/>
              <a:t>1578493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34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22880" y="155039"/>
            <a:ext cx="392746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History of new FE Models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546" r="70857"/>
          <a:stretch/>
        </p:blipFill>
        <p:spPr>
          <a:xfrm>
            <a:off x="3877991" y="1089952"/>
            <a:ext cx="2320270" cy="46103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4416" r="-618"/>
          <a:stretch/>
        </p:blipFill>
        <p:spPr>
          <a:xfrm>
            <a:off x="6338698" y="1089952"/>
            <a:ext cx="2361610" cy="46103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437226" y="3098272"/>
            <a:ext cx="460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18.8GPa Linear			10-18.8 </a:t>
            </a:r>
            <a:r>
              <a:rPr lang="en-US" sz="1400" dirty="0" err="1" smtClean="0"/>
              <a:t>GPa</a:t>
            </a:r>
            <a:r>
              <a:rPr lang="en-US" sz="1400" dirty="0" smtClean="0"/>
              <a:t> Non Linear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268260" y="1158215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~ 50% extra shimming elastic</a:t>
            </a:r>
            <a:endParaRPr lang="en-US" sz="1200" dirty="0"/>
          </a:p>
        </p:txBody>
      </p:sp>
      <p:graphicFrame>
        <p:nvGraphicFramePr>
          <p:cNvPr id="11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482219"/>
              </p:ext>
            </p:extLst>
          </p:nvPr>
        </p:nvGraphicFramePr>
        <p:xfrm>
          <a:off x="3587740" y="803742"/>
          <a:ext cx="5506680" cy="27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70376"/>
              </a:tblGrid>
              <a:tr h="278798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Initial</a:t>
                      </a:r>
                      <a:r>
                        <a:rPr lang="fr-CH" sz="1200" baseline="0" dirty="0" smtClean="0"/>
                        <a:t>  Shimming (theoretical)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dirty="0" smtClean="0"/>
                        <a:t>Shimming used in SP103 and DP101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63404" y="1158215"/>
            <a:ext cx="297435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100" dirty="0" smtClean="0"/>
          </a:p>
          <a:p>
            <a:pPr algn="just"/>
            <a:r>
              <a:rPr lang="en-US" sz="1100" dirty="0" smtClean="0"/>
              <a:t>Recent developments on 11T F.E. models have been presented during the</a:t>
            </a:r>
          </a:p>
          <a:p>
            <a:pPr algn="just"/>
            <a:r>
              <a:rPr lang="en-US" sz="1100" b="1" i="1" dirty="0" smtClean="0"/>
              <a:t>“Collaboration </a:t>
            </a:r>
            <a:r>
              <a:rPr lang="en-US" sz="1100" b="1" i="1" dirty="0"/>
              <a:t>meeting on DS 11T Dipole </a:t>
            </a:r>
            <a:r>
              <a:rPr lang="en-US" sz="1100" b="1" i="1" dirty="0" smtClean="0"/>
              <a:t>grounds held at </a:t>
            </a:r>
            <a:r>
              <a:rPr lang="en-US" sz="1100" b="1" i="1" dirty="0" err="1" smtClean="0"/>
              <a:t>Fermilab</a:t>
            </a:r>
            <a:r>
              <a:rPr lang="en-US" sz="1100" b="1" i="1" dirty="0" smtClean="0"/>
              <a:t>”</a:t>
            </a:r>
            <a:r>
              <a:rPr lang="en-US" sz="1100" dirty="0" smtClean="0"/>
              <a:t>,</a:t>
            </a:r>
            <a:r>
              <a:rPr lang="en-US" sz="1100" b="1" i="1" dirty="0" smtClean="0"/>
              <a:t> </a:t>
            </a:r>
            <a:r>
              <a:rPr lang="en-US" sz="1100" dirty="0" smtClean="0"/>
              <a:t>September 2015:</a:t>
            </a:r>
          </a:p>
          <a:p>
            <a:pPr algn="just"/>
            <a:r>
              <a:rPr lang="en-US" sz="1100" dirty="0">
                <a:hlinkClick r:id="rId3"/>
              </a:rPr>
              <a:t>http://indico.cern.ch/event/434223</a:t>
            </a:r>
            <a:r>
              <a:rPr lang="en-US" sz="1100" dirty="0" smtClean="0">
                <a:hlinkClick r:id="rId3"/>
              </a:rPr>
              <a:t>/</a:t>
            </a:r>
            <a:endParaRPr lang="en-US" sz="1100" dirty="0" smtClean="0"/>
          </a:p>
          <a:p>
            <a:pPr algn="just"/>
            <a:endParaRPr lang="en-US" sz="1100" dirty="0"/>
          </a:p>
          <a:p>
            <a:pPr algn="just"/>
            <a:r>
              <a:rPr lang="en-US" sz="1100" dirty="0" smtClean="0"/>
              <a:t>and during  TE/MSC Technical Meetings:</a:t>
            </a:r>
          </a:p>
          <a:p>
            <a:r>
              <a:rPr lang="en-US" sz="1100" b="1" i="1" dirty="0" smtClean="0"/>
              <a:t>“Mechanical aspects of the 11T magnet”</a:t>
            </a:r>
            <a:r>
              <a:rPr lang="en-US" sz="1100" dirty="0" smtClean="0"/>
              <a:t>, December </a:t>
            </a:r>
            <a:r>
              <a:rPr lang="en-US" sz="1100" dirty="0"/>
              <a:t>2015</a:t>
            </a:r>
            <a:r>
              <a:rPr lang="en-US" sz="1100" b="1" i="1" dirty="0" smtClean="0"/>
              <a:t> </a:t>
            </a:r>
            <a:r>
              <a:rPr lang="en-US" sz="1100" dirty="0" smtClean="0">
                <a:hlinkClick r:id="rId4"/>
              </a:rPr>
              <a:t>https://indico.cern.ch/event/461705/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i="1" dirty="0" smtClean="0"/>
              <a:t>“Mechanical </a:t>
            </a:r>
            <a:r>
              <a:rPr lang="en-US" sz="1100" b="1" i="1" dirty="0"/>
              <a:t>measurements in superconducting </a:t>
            </a:r>
            <a:r>
              <a:rPr lang="en-US" sz="1100" b="1" i="1" dirty="0" smtClean="0"/>
              <a:t>magnets”</a:t>
            </a:r>
            <a:r>
              <a:rPr lang="en-US" sz="1100" dirty="0"/>
              <a:t> </a:t>
            </a:r>
            <a:r>
              <a:rPr lang="en-US" sz="1100" dirty="0" smtClean="0"/>
              <a:t>, January 2016:</a:t>
            </a:r>
            <a:endParaRPr lang="en-US" sz="1100" b="1" i="1" dirty="0" smtClean="0"/>
          </a:p>
          <a:p>
            <a:r>
              <a:rPr lang="en-US" sz="1100" dirty="0">
                <a:hlinkClick r:id="rId5"/>
              </a:rPr>
              <a:t>https://indico.cern.ch/event/487129</a:t>
            </a:r>
            <a:r>
              <a:rPr lang="en-US" sz="1100" dirty="0" smtClean="0">
                <a:hlinkClick r:id="rId5"/>
              </a:rPr>
              <a:t>/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i="1" dirty="0" smtClean="0"/>
              <a:t>“</a:t>
            </a:r>
            <a:r>
              <a:rPr lang="en-US" sz="1100" b="1" i="1" dirty="0"/>
              <a:t>Mechanical aspects of Nb3Sn magnets for HL-LHC - Session on measurement results” </a:t>
            </a:r>
            <a:r>
              <a:rPr lang="en-US" sz="1100" b="1" i="1" dirty="0" smtClean="0"/>
              <a:t>, </a:t>
            </a:r>
            <a:r>
              <a:rPr lang="en-US" sz="1100" dirty="0" smtClean="0"/>
              <a:t>February </a:t>
            </a:r>
            <a:r>
              <a:rPr lang="en-US" sz="1100" dirty="0"/>
              <a:t>2016:</a:t>
            </a:r>
            <a:r>
              <a:rPr lang="en-US" sz="1100" dirty="0" smtClean="0">
                <a:hlinkClick r:id="rId6"/>
              </a:rPr>
              <a:t>https</a:t>
            </a:r>
            <a:r>
              <a:rPr lang="en-US" sz="1100" dirty="0">
                <a:hlinkClick r:id="rId6"/>
              </a:rPr>
              <a:t>://indico.cern.ch/event/496158</a:t>
            </a:r>
            <a:r>
              <a:rPr lang="en-US" sz="1100" dirty="0" smtClean="0">
                <a:hlinkClick r:id="rId6"/>
              </a:rPr>
              <a:t>/</a:t>
            </a:r>
            <a:endParaRPr lang="en-US" sz="1100" dirty="0" smtClean="0"/>
          </a:p>
          <a:p>
            <a:pPr algn="just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341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Virgin </a:t>
            </a:r>
            <a:r>
              <a:rPr lang="nl-NL" dirty="0" err="1" smtClean="0"/>
              <a:t>quench</a:t>
            </a:r>
            <a:r>
              <a:rPr lang="nl-NL" dirty="0" smtClean="0"/>
              <a:t> curves split out per </a:t>
            </a:r>
            <a:r>
              <a:rPr lang="nl-NL" dirty="0" err="1" smtClean="0"/>
              <a:t>coil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985" y="2242933"/>
            <a:ext cx="4260029" cy="285949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8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Short sample limit as </a:t>
            </a:r>
            <a:r>
              <a:rPr lang="nl-NL" dirty="0" err="1" smtClean="0"/>
              <a:t>function</a:t>
            </a:r>
            <a:r>
              <a:rPr lang="nl-NL" dirty="0" smtClean="0"/>
              <a:t> of </a:t>
            </a:r>
            <a:r>
              <a:rPr lang="nl-NL" dirty="0" err="1" smtClean="0"/>
              <a:t>strain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 err="1" smtClean="0"/>
              <a:t>Uncertainties</a:t>
            </a:r>
            <a:r>
              <a:rPr lang="nl-NL" sz="1800" dirty="0" smtClean="0"/>
              <a:t> in </a:t>
            </a:r>
            <a:r>
              <a:rPr lang="nl-NL" sz="1800" dirty="0" err="1" smtClean="0"/>
              <a:t>calculations</a:t>
            </a:r>
            <a:r>
              <a:rPr lang="nl-NL" sz="1800" dirty="0" smtClean="0"/>
              <a:t> of </a:t>
            </a:r>
            <a:r>
              <a:rPr lang="nl-NL" sz="1800" dirty="0" err="1" smtClean="0"/>
              <a:t>strain</a:t>
            </a:r>
            <a:r>
              <a:rPr lang="nl-NL" sz="1800" dirty="0" smtClean="0"/>
              <a:t> state of conductor in </a:t>
            </a:r>
            <a:r>
              <a:rPr lang="nl-NL" sz="1800" dirty="0" err="1" smtClean="0"/>
              <a:t>the</a:t>
            </a:r>
            <a:r>
              <a:rPr lang="nl-NL" sz="1800" dirty="0" smtClean="0"/>
              <a:t> </a:t>
            </a:r>
            <a:r>
              <a:rPr lang="nl-NL" sz="1800" dirty="0" err="1" smtClean="0"/>
              <a:t>midplane</a:t>
            </a:r>
            <a:r>
              <a:rPr lang="nl-NL" sz="1800" dirty="0" smtClean="0"/>
              <a:t>.</a:t>
            </a:r>
          </a:p>
          <a:p>
            <a:r>
              <a:rPr lang="nl-NL" sz="1800" dirty="0" smtClean="0"/>
              <a:t>Stress and </a:t>
            </a:r>
            <a:r>
              <a:rPr lang="nl-NL" sz="1800" dirty="0" err="1" smtClean="0"/>
              <a:t>strain</a:t>
            </a:r>
            <a:r>
              <a:rPr lang="nl-NL" sz="1800" dirty="0" smtClean="0"/>
              <a:t> data </a:t>
            </a:r>
            <a:r>
              <a:rPr lang="nl-NL" sz="1800" dirty="0" err="1" smtClean="0"/>
              <a:t>strongly</a:t>
            </a:r>
            <a:r>
              <a:rPr lang="nl-NL" sz="1800" dirty="0" smtClean="0"/>
              <a:t> </a:t>
            </a:r>
            <a:r>
              <a:rPr lang="nl-NL" sz="1800" dirty="0" err="1" smtClean="0"/>
              <a:t>depends</a:t>
            </a:r>
            <a:r>
              <a:rPr lang="nl-NL" sz="1800" dirty="0" smtClean="0"/>
              <a:t> on </a:t>
            </a:r>
            <a:r>
              <a:rPr lang="nl-NL" sz="1800" dirty="0" err="1" smtClean="0"/>
              <a:t>directiOn</a:t>
            </a:r>
            <a:r>
              <a:rPr lang="nl-NL" sz="1800" dirty="0" smtClean="0"/>
              <a:t>.</a:t>
            </a:r>
          </a:p>
          <a:p>
            <a:r>
              <a:rPr lang="nl-NL" sz="1800" dirty="0" err="1" smtClean="0"/>
              <a:t>Not</a:t>
            </a:r>
            <a:r>
              <a:rPr lang="nl-NL" sz="1800" dirty="0" smtClean="0"/>
              <a:t> a lof of </a:t>
            </a:r>
            <a:r>
              <a:rPr lang="nl-NL" sz="1800" dirty="0" err="1" smtClean="0"/>
              <a:t>measurement</a:t>
            </a:r>
            <a:r>
              <a:rPr lang="nl-NL" sz="1800" dirty="0" smtClean="0"/>
              <a:t> data </a:t>
            </a:r>
            <a:r>
              <a:rPr lang="nl-NL" sz="1800" dirty="0" err="1" smtClean="0"/>
              <a:t>available</a:t>
            </a:r>
            <a:r>
              <a:rPr lang="nl-NL" sz="1800" dirty="0" smtClean="0"/>
              <a:t>, data </a:t>
            </a:r>
            <a:r>
              <a:rPr lang="nl-NL" sz="1800" dirty="0" err="1" smtClean="0"/>
              <a:t>measured</a:t>
            </a:r>
            <a:r>
              <a:rPr lang="nl-NL" sz="1800" dirty="0" smtClean="0"/>
              <a:t> on PIT </a:t>
            </a:r>
            <a:r>
              <a:rPr lang="nl-NL" sz="1800" dirty="0" err="1" smtClean="0"/>
              <a:t>cables</a:t>
            </a:r>
            <a:r>
              <a:rPr lang="nl-NL" sz="1800" dirty="0"/>
              <a:t> </a:t>
            </a:r>
            <a:r>
              <a:rPr lang="nl-NL" sz="1800" dirty="0" err="1" smtClean="0"/>
              <a:t>suggest</a:t>
            </a:r>
            <a:r>
              <a:rPr lang="nl-NL" sz="1800" dirty="0" smtClean="0"/>
              <a:t> 70 % </a:t>
            </a:r>
            <a:r>
              <a:rPr lang="nl-NL" sz="1800" dirty="0" err="1" smtClean="0"/>
              <a:t>reduction</a:t>
            </a:r>
            <a:r>
              <a:rPr lang="nl-NL" sz="1800" dirty="0" smtClean="0"/>
              <a:t> of </a:t>
            </a:r>
            <a:r>
              <a:rPr lang="nl-NL" sz="1800" dirty="0" err="1" smtClean="0"/>
              <a:t>I</a:t>
            </a:r>
            <a:r>
              <a:rPr lang="nl-NL" sz="1800" baseline="-25000" dirty="0" err="1" smtClean="0"/>
              <a:t>q</a:t>
            </a:r>
            <a:r>
              <a:rPr lang="nl-NL" sz="1800" dirty="0" smtClean="0"/>
              <a:t> at 12.6 T </a:t>
            </a:r>
            <a:r>
              <a:rPr lang="nl-NL" sz="1800" dirty="0" err="1" smtClean="0"/>
              <a:t>may</a:t>
            </a:r>
            <a:r>
              <a:rPr lang="nl-NL" sz="1800" dirty="0" smtClean="0"/>
              <a:t> </a:t>
            </a:r>
            <a:r>
              <a:rPr lang="nl-NL" sz="1800" dirty="0" err="1" smtClean="0"/>
              <a:t>be</a:t>
            </a:r>
            <a:r>
              <a:rPr lang="nl-NL" sz="1800" dirty="0" smtClean="0"/>
              <a:t> </a:t>
            </a:r>
            <a:r>
              <a:rPr lang="nl-NL" sz="1800" dirty="0" err="1" smtClean="0"/>
              <a:t>possible</a:t>
            </a:r>
            <a:r>
              <a:rPr lang="nl-NL" sz="1800" dirty="0"/>
              <a:t> </a:t>
            </a:r>
            <a:r>
              <a:rPr lang="nl-NL" sz="1800" dirty="0" err="1" smtClean="0"/>
              <a:t>with</a:t>
            </a:r>
            <a:r>
              <a:rPr lang="nl-NL" sz="1800" dirty="0" smtClean="0"/>
              <a:t> 150 </a:t>
            </a:r>
            <a:r>
              <a:rPr lang="nl-NL" sz="1800" dirty="0" err="1" smtClean="0"/>
              <a:t>Mpa</a:t>
            </a:r>
            <a:r>
              <a:rPr lang="nl-NL" sz="1800" dirty="0" smtClean="0"/>
              <a:t> of </a:t>
            </a:r>
            <a:r>
              <a:rPr lang="nl-NL" sz="1800" dirty="0" err="1" smtClean="0"/>
              <a:t>pressure</a:t>
            </a:r>
            <a:r>
              <a:rPr lang="nl-NL" sz="1800" dirty="0"/>
              <a:t> </a:t>
            </a:r>
            <a:r>
              <a:rPr lang="nl-NL" sz="1800" dirty="0" smtClean="0"/>
              <a:t>on </a:t>
            </a:r>
            <a:r>
              <a:rPr lang="nl-NL" sz="1800" dirty="0" err="1" smtClean="0"/>
              <a:t>the</a:t>
            </a:r>
            <a:r>
              <a:rPr lang="nl-NL" sz="1800" dirty="0" smtClean="0"/>
              <a:t> </a:t>
            </a:r>
            <a:r>
              <a:rPr lang="nl-NL" sz="1800" dirty="0" err="1" smtClean="0"/>
              <a:t>broad</a:t>
            </a:r>
            <a:r>
              <a:rPr lang="nl-NL" sz="1800" dirty="0" smtClean="0"/>
              <a:t> face of </a:t>
            </a:r>
            <a:r>
              <a:rPr lang="nl-NL" sz="1800" dirty="0" err="1" smtClean="0"/>
              <a:t>the</a:t>
            </a:r>
            <a:r>
              <a:rPr lang="nl-NL" sz="1800" dirty="0" smtClean="0"/>
              <a:t> </a:t>
            </a:r>
            <a:r>
              <a:rPr lang="nl-NL" sz="1800" dirty="0" err="1" smtClean="0"/>
              <a:t>cable</a:t>
            </a:r>
            <a:r>
              <a:rPr lang="nl-NL" sz="1800" dirty="0" smtClean="0"/>
              <a:t>.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43" y="2826539"/>
            <a:ext cx="3130010" cy="25667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043" y="2826539"/>
            <a:ext cx="4191891" cy="24822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3528" y="5393308"/>
            <a:ext cx="58832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+mj-lt"/>
              </a:rPr>
              <a:t>Critical Current Measurements of High-</a:t>
            </a:r>
            <a:r>
              <a:rPr lang="en-GB" sz="700" i="1" dirty="0" err="1">
                <a:latin typeface="+mj-lt"/>
              </a:rPr>
              <a:t>Jc</a:t>
            </a:r>
            <a:r>
              <a:rPr lang="en-GB" sz="700" i="1" dirty="0">
                <a:latin typeface="+mj-lt"/>
              </a:rPr>
              <a:t> </a:t>
            </a:r>
            <a:r>
              <a:rPr lang="en-GB" sz="700" dirty="0" smtClean="0">
                <a:latin typeface="+mj-lt"/>
              </a:rPr>
              <a:t>Nb3Sn Rutherford </a:t>
            </a:r>
            <a:r>
              <a:rPr lang="en-GB" sz="700" dirty="0">
                <a:latin typeface="+mj-lt"/>
              </a:rPr>
              <a:t>Cables under Transverse Compression</a:t>
            </a:r>
          </a:p>
          <a:p>
            <a:r>
              <a:rPr lang="it-IT" sz="700" dirty="0">
                <a:latin typeface="+mj-lt"/>
              </a:rPr>
              <a:t>B. Bordini, P. Alknes, A. Ballarino, L. Bottura, L. </a:t>
            </a:r>
            <a:r>
              <a:rPr lang="it-IT" sz="700" dirty="0" smtClean="0">
                <a:latin typeface="+mj-lt"/>
              </a:rPr>
              <a:t>Oberli</a:t>
            </a:r>
          </a:p>
          <a:p>
            <a:r>
              <a:rPr lang="it-IT" sz="700" dirty="0" smtClean="0">
                <a:latin typeface="+mj-lt"/>
              </a:rPr>
              <a:t>cern cds </a:t>
            </a:r>
            <a:r>
              <a:rPr lang="it-IT" sz="700" dirty="0">
                <a:latin typeface="+mj-lt"/>
              </a:rPr>
              <a:t>1662553</a:t>
            </a:r>
            <a:endParaRPr lang="en-GB" sz="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19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63229"/>
            <a:ext cx="8496900" cy="7047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Reason for diff. in stress in block 4 – Yoke deforms differently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1"/>
          <a:stretch/>
        </p:blipFill>
        <p:spPr>
          <a:xfrm>
            <a:off x="625309" y="2057401"/>
            <a:ext cx="2643179" cy="3394472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3" r="10066"/>
          <a:stretch/>
        </p:blipFill>
        <p:spPr>
          <a:xfrm>
            <a:off x="4157221" y="2057401"/>
            <a:ext cx="2099821" cy="339447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5" y="2292480"/>
            <a:ext cx="818450" cy="2915356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6304782" y="1543051"/>
          <a:ext cx="2731988" cy="3908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2949340" y="4606631"/>
            <a:ext cx="551949" cy="982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/>
          <p:cNvSpPr txBox="1"/>
          <p:nvPr/>
        </p:nvSpPr>
        <p:spPr>
          <a:xfrm>
            <a:off x="1757863" y="5497470"/>
            <a:ext cx="50339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1in1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53480" y="5497470"/>
            <a:ext cx="50339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2in1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4244771" y="2321661"/>
            <a:ext cx="0" cy="884819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229190" y="2321661"/>
            <a:ext cx="0" cy="884819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924741" y="4582940"/>
            <a:ext cx="185204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848690" y="2113859"/>
            <a:ext cx="1713770" cy="785825"/>
            <a:chOff x="3955134" y="-3495134"/>
            <a:chExt cx="2285027" cy="1047767"/>
          </a:xfrm>
        </p:grpSpPr>
        <p:sp>
          <p:nvSpPr>
            <p:cNvPr id="19" name="TextBox 18"/>
            <p:cNvSpPr txBox="1"/>
            <p:nvPr/>
          </p:nvSpPr>
          <p:spPr>
            <a:xfrm>
              <a:off x="3955134" y="-3495134"/>
              <a:ext cx="22850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 err="1"/>
                <a:t>midplane</a:t>
              </a:r>
              <a:endParaRPr lang="en-GB" sz="1500" dirty="0">
                <a:latin typeface="Trebuchet MS" panose="020B0603020202020204" pitchFamily="34" charset="0"/>
              </a:endParaRPr>
            </a:p>
          </p:txBody>
        </p:sp>
        <p:cxnSp>
          <p:nvCxnSpPr>
            <p:cNvPr id="20" name="Straight Connector 19"/>
            <p:cNvCxnSpPr>
              <a:stCxn id="19" idx="2"/>
            </p:cNvCxnSpPr>
            <p:nvPr/>
          </p:nvCxnSpPr>
          <p:spPr>
            <a:xfrm>
              <a:off x="5097648" y="-3064247"/>
              <a:ext cx="0" cy="281596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097648" y="-2782652"/>
              <a:ext cx="647234" cy="33528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2781695" y="4641963"/>
            <a:ext cx="1410673" cy="11310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NZ" sz="1350" dirty="0"/>
              <a:t>2in1 yoke “bends” during excitation around the collared coils.</a:t>
            </a:r>
            <a:endParaRPr lang="en-GB" sz="1350" dirty="0"/>
          </a:p>
        </p:txBody>
      </p:sp>
      <p:grpSp>
        <p:nvGrpSpPr>
          <p:cNvPr id="25" name="Group 24"/>
          <p:cNvGrpSpPr/>
          <p:nvPr/>
        </p:nvGrpSpPr>
        <p:grpSpPr>
          <a:xfrm>
            <a:off x="2848689" y="2950555"/>
            <a:ext cx="1645489" cy="1197946"/>
            <a:chOff x="3955134" y="-3495134"/>
            <a:chExt cx="2604619" cy="1597261"/>
          </a:xfrm>
        </p:grpSpPr>
        <p:sp>
          <p:nvSpPr>
            <p:cNvPr id="26" name="TextBox 25"/>
            <p:cNvSpPr txBox="1"/>
            <p:nvPr/>
          </p:nvSpPr>
          <p:spPr>
            <a:xfrm>
              <a:off x="3955134" y="-3495134"/>
              <a:ext cx="2285027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/>
                <a:t>Inward movement of the insert</a:t>
              </a:r>
              <a:endParaRPr lang="en-GB" sz="1500" dirty="0">
                <a:latin typeface="Trebuchet MS" panose="020B0603020202020204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5749265" y="-2663294"/>
              <a:ext cx="810488" cy="76542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181007" y="2183549"/>
            <a:ext cx="1443584" cy="1577408"/>
            <a:chOff x="3818247" y="-2880653"/>
            <a:chExt cx="2285027" cy="2103211"/>
          </a:xfrm>
        </p:grpSpPr>
        <p:sp>
          <p:nvSpPr>
            <p:cNvPr id="35" name="TextBox 34"/>
            <p:cNvSpPr txBox="1"/>
            <p:nvPr/>
          </p:nvSpPr>
          <p:spPr>
            <a:xfrm>
              <a:off x="3818247" y="-2880653"/>
              <a:ext cx="22850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500" i="1" dirty="0"/>
                <a:t>2in1 deforms more</a:t>
              </a:r>
              <a:endParaRPr lang="en-GB" sz="1500" i="1" dirty="0"/>
            </a:p>
          </p:txBody>
        </p:sp>
        <p:cxnSp>
          <p:nvCxnSpPr>
            <p:cNvPr id="36" name="Straight Arrow Connector 35"/>
            <p:cNvCxnSpPr>
              <a:stCxn id="35" idx="2"/>
            </p:cNvCxnSpPr>
            <p:nvPr/>
          </p:nvCxnSpPr>
          <p:spPr>
            <a:xfrm flipH="1">
              <a:off x="4246508" y="-2141989"/>
              <a:ext cx="714253" cy="136454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318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Setting </a:t>
            </a:r>
            <a:r>
              <a:rPr lang="nl-NL" dirty="0" err="1" smtClean="0"/>
              <a:t>the</a:t>
            </a:r>
            <a:r>
              <a:rPr lang="nl-NL" dirty="0" smtClean="0"/>
              <a:t> scene: RB circuit </a:t>
            </a:r>
            <a:r>
              <a:rPr lang="nl-NL" dirty="0" err="1" smtClean="0"/>
              <a:t>operation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995" y="2320203"/>
            <a:ext cx="7918450" cy="2332933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12000" y="900000"/>
            <a:ext cx="7920000" cy="5385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smtClean="0"/>
              <a:t>MBH </a:t>
            </a:r>
            <a:r>
              <a:rPr lang="nl-NL" sz="2000" dirty="0" err="1" smtClean="0"/>
              <a:t>magnets</a:t>
            </a:r>
            <a:r>
              <a:rPr lang="nl-NL" sz="2000" dirty="0" smtClean="0"/>
              <a:t> </a:t>
            </a:r>
            <a:r>
              <a:rPr lang="nl-NL" sz="2000" dirty="0" err="1" smtClean="0"/>
              <a:t>will</a:t>
            </a:r>
            <a:r>
              <a:rPr lang="nl-NL" sz="2000" dirty="0" smtClean="0"/>
              <a:t> </a:t>
            </a:r>
            <a:r>
              <a:rPr lang="nl-NL" sz="2000" dirty="0" err="1" smtClean="0"/>
              <a:t>replace</a:t>
            </a:r>
            <a:r>
              <a:rPr lang="nl-NL" sz="2000" dirty="0" smtClean="0"/>
              <a:t> MB </a:t>
            </a:r>
            <a:r>
              <a:rPr lang="nl-NL" sz="2000" dirty="0" err="1" smtClean="0"/>
              <a:t>magnets</a:t>
            </a:r>
            <a:r>
              <a:rPr lang="nl-NL" sz="2000" dirty="0" smtClean="0"/>
              <a:t> in </a:t>
            </a:r>
            <a:r>
              <a:rPr lang="nl-NL" sz="2000" dirty="0" err="1" smtClean="0"/>
              <a:t>the</a:t>
            </a:r>
            <a:r>
              <a:rPr lang="nl-NL" sz="2000" dirty="0" smtClean="0"/>
              <a:t> LHC RB circuits and </a:t>
            </a:r>
            <a:r>
              <a:rPr lang="nl-NL" sz="2000" dirty="0" err="1" smtClean="0"/>
              <a:t>need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be</a:t>
            </a:r>
            <a:r>
              <a:rPr lang="nl-NL" sz="2000" dirty="0" smtClean="0"/>
              <a:t> </a:t>
            </a:r>
            <a:r>
              <a:rPr lang="nl-NL" sz="2000" dirty="0" err="1" smtClean="0"/>
              <a:t>fully</a:t>
            </a:r>
            <a:r>
              <a:rPr lang="nl-NL" sz="2000" dirty="0" smtClean="0"/>
              <a:t> compatible.</a:t>
            </a:r>
          </a:p>
          <a:p>
            <a:r>
              <a:rPr lang="nl-NL" sz="2000" dirty="0" err="1" smtClean="0"/>
              <a:t>Current</a:t>
            </a:r>
            <a:r>
              <a:rPr lang="nl-NL" sz="2000" dirty="0" smtClean="0"/>
              <a:t> </a:t>
            </a:r>
            <a:r>
              <a:rPr lang="nl-NL" sz="2000" dirty="0" err="1" smtClean="0"/>
              <a:t>operation</a:t>
            </a:r>
            <a:r>
              <a:rPr lang="nl-NL" sz="2000" dirty="0"/>
              <a:t>:</a:t>
            </a:r>
            <a:r>
              <a:rPr lang="nl-NL" sz="2000" dirty="0" smtClean="0"/>
              <a:t> 	10.98 </a:t>
            </a:r>
            <a:r>
              <a:rPr lang="nl-NL" sz="2000" dirty="0" err="1" smtClean="0"/>
              <a:t>kA</a:t>
            </a:r>
            <a:r>
              <a:rPr lang="nl-NL" sz="2000" dirty="0" smtClean="0"/>
              <a:t>, 6.5 </a:t>
            </a:r>
            <a:r>
              <a:rPr lang="nl-NL" sz="2000" dirty="0" err="1" smtClean="0"/>
              <a:t>TeV</a:t>
            </a:r>
            <a:r>
              <a:rPr lang="nl-NL" sz="2000" dirty="0" smtClean="0"/>
              <a:t> equivalent</a:t>
            </a:r>
          </a:p>
          <a:p>
            <a:r>
              <a:rPr lang="nl-NL" sz="2000" dirty="0" smtClean="0"/>
              <a:t>Design </a:t>
            </a:r>
            <a:r>
              <a:rPr lang="nl-NL" sz="2000" dirty="0" err="1" smtClean="0"/>
              <a:t>operation</a:t>
            </a:r>
            <a:r>
              <a:rPr lang="nl-NL" sz="2000" dirty="0" smtClean="0"/>
              <a:t>: 	11.85 </a:t>
            </a:r>
            <a:r>
              <a:rPr lang="nl-NL" sz="2000" dirty="0" err="1" smtClean="0"/>
              <a:t>kA</a:t>
            </a:r>
            <a:r>
              <a:rPr lang="nl-NL" sz="2000" dirty="0" smtClean="0"/>
              <a:t>, 7 </a:t>
            </a:r>
            <a:r>
              <a:rPr lang="nl-NL" sz="2000" dirty="0" err="1" smtClean="0"/>
              <a:t>TeV</a:t>
            </a:r>
            <a:r>
              <a:rPr lang="nl-NL" sz="2000" dirty="0" smtClean="0"/>
              <a:t> equivalent.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r>
              <a:rPr lang="nl-NL" sz="2000" dirty="0" err="1" smtClean="0"/>
              <a:t>Example</a:t>
            </a:r>
            <a:r>
              <a:rPr lang="nl-NL" sz="2000" dirty="0" smtClean="0"/>
              <a:t> of LHC RB circuit </a:t>
            </a:r>
            <a:r>
              <a:rPr lang="nl-NL" sz="2000" dirty="0" err="1" smtClean="0"/>
              <a:t>powering</a:t>
            </a:r>
            <a:r>
              <a:rPr lang="nl-NL" sz="2000" dirty="0" smtClean="0"/>
              <a:t> in </a:t>
            </a:r>
            <a:r>
              <a:rPr lang="nl-NL" sz="2000" dirty="0" err="1" smtClean="0"/>
              <a:t>October</a:t>
            </a:r>
            <a:r>
              <a:rPr lang="nl-NL" sz="2000" dirty="0" smtClean="0"/>
              <a:t> 2015</a:t>
            </a:r>
          </a:p>
          <a:p>
            <a:pPr lvl="1"/>
            <a:r>
              <a:rPr lang="nl-NL" sz="1600" dirty="0" smtClean="0"/>
              <a:t>Total time at </a:t>
            </a:r>
            <a:r>
              <a:rPr lang="nl-NL" sz="1600" dirty="0" err="1" smtClean="0"/>
              <a:t>nominal</a:t>
            </a:r>
            <a:r>
              <a:rPr lang="nl-NL" sz="1600" dirty="0" smtClean="0"/>
              <a:t> </a:t>
            </a:r>
            <a:r>
              <a:rPr lang="nl-NL" sz="1600" dirty="0" err="1" smtClean="0"/>
              <a:t>current</a:t>
            </a:r>
            <a:r>
              <a:rPr lang="nl-NL" sz="1600" dirty="0" smtClean="0"/>
              <a:t>: 304 </a:t>
            </a:r>
            <a:r>
              <a:rPr lang="nl-NL" sz="1600" dirty="0" err="1" smtClean="0"/>
              <a:t>hours</a:t>
            </a:r>
            <a:r>
              <a:rPr lang="nl-NL" sz="1600" dirty="0" smtClean="0"/>
              <a:t> (40 %)</a:t>
            </a:r>
          </a:p>
          <a:p>
            <a:pPr lvl="1"/>
            <a:r>
              <a:rPr lang="nl-NL" sz="1600" dirty="0" err="1" smtClean="0"/>
              <a:t>Number</a:t>
            </a:r>
            <a:r>
              <a:rPr lang="nl-NL" sz="1600" dirty="0" smtClean="0"/>
              <a:t> of </a:t>
            </a:r>
            <a:r>
              <a:rPr lang="nl-NL" sz="1600" dirty="0" err="1" smtClean="0"/>
              <a:t>ramps</a:t>
            </a:r>
            <a:r>
              <a:rPr lang="nl-NL" sz="1600" dirty="0" smtClean="0"/>
              <a:t> </a:t>
            </a:r>
            <a:r>
              <a:rPr lang="nl-NL" sz="1600" dirty="0" err="1" smtClean="0"/>
              <a:t>to</a:t>
            </a:r>
            <a:r>
              <a:rPr lang="nl-NL" sz="1600" dirty="0" smtClean="0"/>
              <a:t> </a:t>
            </a:r>
            <a:r>
              <a:rPr lang="nl-NL" sz="1600" dirty="0" err="1" smtClean="0"/>
              <a:t>nominal</a:t>
            </a:r>
            <a:r>
              <a:rPr lang="nl-NL" sz="1600" dirty="0" smtClean="0"/>
              <a:t>: 80	</a:t>
            </a:r>
          </a:p>
          <a:p>
            <a:pPr lvl="1"/>
            <a:r>
              <a:rPr lang="nl-NL" sz="1600" dirty="0" smtClean="0"/>
              <a:t>Maximum time at </a:t>
            </a:r>
            <a:r>
              <a:rPr lang="nl-NL" sz="1600" dirty="0" err="1" smtClean="0"/>
              <a:t>nominal</a:t>
            </a:r>
            <a:r>
              <a:rPr lang="nl-NL" sz="1600" dirty="0" smtClean="0"/>
              <a:t> </a:t>
            </a:r>
            <a:r>
              <a:rPr lang="nl-NL" sz="1600" dirty="0" err="1" smtClean="0"/>
              <a:t>current</a:t>
            </a:r>
            <a:r>
              <a:rPr lang="nl-NL" sz="1600" dirty="0" smtClean="0"/>
              <a:t>: 25 </a:t>
            </a:r>
            <a:r>
              <a:rPr lang="nl-NL" sz="1600" dirty="0" err="1" smtClean="0"/>
              <a:t>hours</a:t>
            </a:r>
            <a:endParaRPr lang="nl-NL" sz="16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1101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3229"/>
            <a:ext cx="8226900" cy="7047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Reason for difference in block 4 – Collar to Yoke interface at 12T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704947" y="2057400"/>
          <a:ext cx="3657600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1" y="2057401"/>
            <a:ext cx="3453678" cy="3394472"/>
          </a:xfrm>
        </p:spPr>
      </p:pic>
      <p:sp>
        <p:nvSpPr>
          <p:cNvPr id="12" name="Freeform 11"/>
          <p:cNvSpPr/>
          <p:nvPr/>
        </p:nvSpPr>
        <p:spPr>
          <a:xfrm>
            <a:off x="2067268" y="2741967"/>
            <a:ext cx="1252232" cy="2560649"/>
          </a:xfrm>
          <a:custGeom>
            <a:avLst/>
            <a:gdLst>
              <a:gd name="connsiteX0" fmla="*/ 0 w 1669642"/>
              <a:gd name="connsiteY0" fmla="*/ 0 h 3414199"/>
              <a:gd name="connsiteX1" fmla="*/ 473646 w 1669642"/>
              <a:gd name="connsiteY1" fmla="*/ 440754 h 3414199"/>
              <a:gd name="connsiteX2" fmla="*/ 1059125 w 1669642"/>
              <a:gd name="connsiteY2" fmla="*/ 1276213 h 3414199"/>
              <a:gd name="connsiteX3" fmla="*/ 1407781 w 1669642"/>
              <a:gd name="connsiteY3" fmla="*/ 2052467 h 3414199"/>
              <a:gd name="connsiteX4" fmla="*/ 1657761 w 1669642"/>
              <a:gd name="connsiteY4" fmla="*/ 3203690 h 3414199"/>
              <a:gd name="connsiteX5" fmla="*/ 1651183 w 1669642"/>
              <a:gd name="connsiteY5" fmla="*/ 3414199 h 341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9642" h="3414199">
                <a:moveTo>
                  <a:pt x="0" y="0"/>
                </a:moveTo>
                <a:cubicBezTo>
                  <a:pt x="148562" y="114026"/>
                  <a:pt x="297125" y="228052"/>
                  <a:pt x="473646" y="440754"/>
                </a:cubicBezTo>
                <a:cubicBezTo>
                  <a:pt x="650167" y="653456"/>
                  <a:pt x="903436" y="1007594"/>
                  <a:pt x="1059125" y="1276213"/>
                </a:cubicBezTo>
                <a:cubicBezTo>
                  <a:pt x="1214814" y="1544832"/>
                  <a:pt x="1308008" y="1731221"/>
                  <a:pt x="1407781" y="2052467"/>
                </a:cubicBezTo>
                <a:cubicBezTo>
                  <a:pt x="1507554" y="2373713"/>
                  <a:pt x="1617194" y="2976735"/>
                  <a:pt x="1657761" y="3203690"/>
                </a:cubicBezTo>
                <a:cubicBezTo>
                  <a:pt x="1698328" y="3430645"/>
                  <a:pt x="1619387" y="3341836"/>
                  <a:pt x="1651183" y="3414199"/>
                </a:cubicBezTo>
              </a:path>
            </a:pathLst>
          </a:custGeom>
          <a:ln w="41275">
            <a:solidFill>
              <a:srgbClr val="FF0000"/>
            </a:solidFill>
            <a:prstDash val="sys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 rot="18900000">
            <a:off x="4575612" y="5251868"/>
            <a:ext cx="9100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350" dirty="0" err="1"/>
              <a:t>midplane</a:t>
            </a:r>
            <a:endParaRPr lang="en-GB" sz="1350" dirty="0"/>
          </a:p>
        </p:txBody>
      </p:sp>
      <p:sp>
        <p:nvSpPr>
          <p:cNvPr id="4" name="TextBox 3"/>
          <p:cNvSpPr txBox="1"/>
          <p:nvPr/>
        </p:nvSpPr>
        <p:spPr>
          <a:xfrm rot="18900000">
            <a:off x="7399607" y="5251868"/>
            <a:ext cx="11235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350" dirty="0"/>
              <a:t>45 degrees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2301117" y="4890772"/>
            <a:ext cx="910036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1350" dirty="0" err="1"/>
              <a:t>midplane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 rot="18900000">
            <a:off x="1556023" y="3244629"/>
            <a:ext cx="1123545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1350" dirty="0"/>
              <a:t>45 degrees</a:t>
            </a:r>
            <a:endParaRPr lang="en-GB" sz="135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95654" y="4906742"/>
            <a:ext cx="3019359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687756" y="1612196"/>
            <a:ext cx="1443584" cy="1330816"/>
            <a:chOff x="3818247" y="-2880653"/>
            <a:chExt cx="2285027" cy="1774421"/>
          </a:xfrm>
        </p:grpSpPr>
        <p:sp>
          <p:nvSpPr>
            <p:cNvPr id="14" name="TextBox 13"/>
            <p:cNvSpPr txBox="1"/>
            <p:nvPr/>
          </p:nvSpPr>
          <p:spPr>
            <a:xfrm>
              <a:off x="3818247" y="-2880653"/>
              <a:ext cx="2285027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500" i="1" dirty="0"/>
                <a:t>2in1 stronger support at 45 degrees</a:t>
              </a:r>
              <a:endParaRPr lang="en-GB" sz="1500" i="1" dirty="0"/>
            </a:p>
          </p:txBody>
        </p:sp>
        <p:cxnSp>
          <p:nvCxnSpPr>
            <p:cNvPr id="15" name="Straight Arrow Connector 14"/>
            <p:cNvCxnSpPr>
              <a:stCxn id="14" idx="2"/>
            </p:cNvCxnSpPr>
            <p:nvPr/>
          </p:nvCxnSpPr>
          <p:spPr>
            <a:xfrm flipH="1">
              <a:off x="4058738" y="-1834213"/>
              <a:ext cx="902023" cy="72798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6930958" y="2626468"/>
            <a:ext cx="908728" cy="1835069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8" name="Group 17"/>
          <p:cNvGrpSpPr/>
          <p:nvPr/>
        </p:nvGrpSpPr>
        <p:grpSpPr>
          <a:xfrm>
            <a:off x="3298579" y="2059103"/>
            <a:ext cx="1823218" cy="821488"/>
            <a:chOff x="3217331" y="-2880653"/>
            <a:chExt cx="2885943" cy="1095317"/>
          </a:xfrm>
        </p:grpSpPr>
        <p:sp>
          <p:nvSpPr>
            <p:cNvPr id="19" name="TextBox 18"/>
            <p:cNvSpPr txBox="1"/>
            <p:nvPr/>
          </p:nvSpPr>
          <p:spPr>
            <a:xfrm>
              <a:off x="4543956" y="-2880653"/>
              <a:ext cx="1559318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500" i="1" dirty="0"/>
                <a:t>2in1 yoke</a:t>
              </a:r>
              <a:endParaRPr lang="en-GB" sz="1500" i="1" dirty="0"/>
            </a:p>
          </p:txBody>
        </p:sp>
        <p:cxnSp>
          <p:nvCxnSpPr>
            <p:cNvPr id="20" name="Straight Arrow Connector 19"/>
            <p:cNvCxnSpPr>
              <a:stCxn id="19" idx="1"/>
            </p:cNvCxnSpPr>
            <p:nvPr/>
          </p:nvCxnSpPr>
          <p:spPr>
            <a:xfrm flipH="1">
              <a:off x="3217331" y="-2511321"/>
              <a:ext cx="1326625" cy="72598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431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Extremities </a:t>
            </a:r>
            <a:r>
              <a:rPr lang="en-US" dirty="0" smtClean="0"/>
              <a:t>DS11T at 12T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Max. measured force is on the </a:t>
            </a:r>
            <a:r>
              <a:rPr lang="en-US" i="1" dirty="0" smtClean="0"/>
              <a:t>2in1</a:t>
            </a:r>
          </a:p>
          <a:p>
            <a:r>
              <a:rPr lang="en-US" dirty="0" smtClean="0"/>
              <a:t>The max. EM-force per aperture is </a:t>
            </a:r>
            <a:r>
              <a:rPr lang="en-US" b="1" dirty="0" smtClean="0"/>
              <a:t>400kN</a:t>
            </a:r>
          </a:p>
          <a:p>
            <a:r>
              <a:rPr lang="en-US" dirty="0" smtClean="0"/>
              <a:t>A force of </a:t>
            </a:r>
            <a:r>
              <a:rPr lang="en-US" b="1" dirty="0" smtClean="0"/>
              <a:t>250kN</a:t>
            </a:r>
            <a:r>
              <a:rPr lang="en-US" dirty="0" smtClean="0"/>
              <a:t> in the </a:t>
            </a:r>
            <a:r>
              <a:rPr lang="en-US" i="1" dirty="0" smtClean="0"/>
              <a:t>2in1</a:t>
            </a:r>
            <a:r>
              <a:rPr lang="en-US" dirty="0" smtClean="0"/>
              <a:t> is a coil movement of </a:t>
            </a:r>
            <a:r>
              <a:rPr lang="en-US" dirty="0" smtClean="0">
                <a:solidFill>
                  <a:srgbClr val="FF0000"/>
                </a:solidFill>
              </a:rPr>
              <a:t>0.65mm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60% </a:t>
            </a:r>
            <a:r>
              <a:rPr lang="en-US" i="1" dirty="0" smtClean="0"/>
              <a:t>2in1</a:t>
            </a:r>
            <a:r>
              <a:rPr lang="en-US" dirty="0" smtClean="0"/>
              <a:t> &amp; </a:t>
            </a:r>
            <a:r>
              <a:rPr lang="en-US" dirty="0" smtClean="0">
                <a:solidFill>
                  <a:srgbClr val="FF0000"/>
                </a:solidFill>
              </a:rPr>
              <a:t>45%</a:t>
            </a:r>
            <a:r>
              <a:rPr lang="en-US" dirty="0" smtClean="0"/>
              <a:t> </a:t>
            </a:r>
            <a:r>
              <a:rPr lang="en-US" i="1" dirty="0" smtClean="0"/>
              <a:t>1in1</a:t>
            </a:r>
            <a:br>
              <a:rPr lang="en-US" i="1" dirty="0" smtClean="0"/>
            </a:br>
            <a:r>
              <a:rPr lang="en-US" dirty="0" smtClean="0"/>
              <a:t>of total force seen in the end-plate (expected was 25%)</a:t>
            </a:r>
            <a:endParaRPr lang="en-US" i="1" dirty="0" smtClean="0"/>
          </a:p>
          <a:p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457200" y="2057401"/>
          <a:ext cx="36576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279514" y="2824120"/>
            <a:ext cx="564294" cy="677130"/>
            <a:chOff x="2755639" y="3283437"/>
            <a:chExt cx="584719" cy="822032"/>
          </a:xfrm>
        </p:grpSpPr>
        <p:sp>
          <p:nvSpPr>
            <p:cNvPr id="12" name="TextBox 11"/>
            <p:cNvSpPr txBox="1"/>
            <p:nvPr/>
          </p:nvSpPr>
          <p:spPr>
            <a:xfrm>
              <a:off x="2755639" y="3283437"/>
              <a:ext cx="584719" cy="3642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11T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023119" y="3652769"/>
              <a:ext cx="0" cy="4527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796136" y="6091354"/>
            <a:ext cx="2808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Mechanical instrumentation and measurements where carried out by our colleagues from EN-MME</a:t>
            </a:r>
            <a:br>
              <a:rPr lang="en-GB" sz="900" dirty="0"/>
            </a:br>
            <a:r>
              <a:rPr lang="en-GB" sz="900" dirty="0"/>
              <a:t>Michael </a:t>
            </a:r>
            <a:r>
              <a:rPr lang="en-GB" sz="900" dirty="0" smtClean="0"/>
              <a:t>Guinchard </a:t>
            </a:r>
            <a:r>
              <a:rPr lang="en-GB" sz="900" dirty="0"/>
              <a:t>&lt;</a:t>
            </a:r>
            <a:r>
              <a:rPr lang="en-GB" sz="900" dirty="0" smtClean="0"/>
              <a:t>michael.guinchard@cern.ch</a:t>
            </a:r>
            <a:r>
              <a:rPr lang="en-GB" sz="900" dirty="0"/>
              <a:t>&gt;</a:t>
            </a:r>
            <a:br>
              <a:rPr lang="en-GB" sz="900" dirty="0"/>
            </a:br>
            <a:r>
              <a:rPr lang="en-GB" sz="900" dirty="0"/>
              <a:t>Philippe Grosclaude &lt;philippe.grosclaude@cern.ch</a:t>
            </a:r>
            <a:br>
              <a:rPr lang="en-GB" sz="900" dirty="0"/>
            </a:b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28527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model shimming</a:t>
            </a:r>
            <a:endParaRPr lang="en-US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35943"/>
              </p:ext>
            </p:extLst>
          </p:nvPr>
        </p:nvGraphicFramePr>
        <p:xfrm>
          <a:off x="458390" y="1844824"/>
          <a:ext cx="8227219" cy="4389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7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 - 2in1 - Shell to Coil - stress relation (warm)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 soon as the yoke gap is closed most force are transmitted in the yoke</a:t>
            </a:r>
          </a:p>
          <a:p>
            <a:r>
              <a:rPr lang="en-US" dirty="0" smtClean="0"/>
              <a:t>Manageable risk to not over stress the coil during the welding operation</a:t>
            </a:r>
          </a:p>
          <a:p>
            <a:r>
              <a:rPr lang="en-US" dirty="0" smtClean="0"/>
              <a:t>Main goal of the welding is to close the yoke gap at room temperature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60141683"/>
              </p:ext>
            </p:extLst>
          </p:nvPr>
        </p:nvGraphicFramePr>
        <p:xfrm>
          <a:off x="457200" y="1556792"/>
          <a:ext cx="3657600" cy="4569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958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Setting </a:t>
            </a:r>
            <a:r>
              <a:rPr lang="nl-NL" dirty="0" err="1" smtClean="0"/>
              <a:t>the</a:t>
            </a:r>
            <a:r>
              <a:rPr lang="nl-NL" dirty="0" smtClean="0"/>
              <a:t> scene: MB </a:t>
            </a:r>
            <a:r>
              <a:rPr lang="nl-NL" dirty="0" err="1" smtClean="0"/>
              <a:t>quenches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21287"/>
          </a:xfrm>
        </p:spPr>
        <p:txBody>
          <a:bodyPr>
            <a:normAutofit/>
          </a:bodyPr>
          <a:lstStyle/>
          <a:p>
            <a:r>
              <a:rPr lang="nl-NL" sz="2000" dirty="0" smtClean="0"/>
              <a:t>HWC 2015: in </a:t>
            </a:r>
            <a:r>
              <a:rPr lang="nl-NL" sz="2000" dirty="0" err="1" smtClean="0"/>
              <a:t>total</a:t>
            </a:r>
            <a:r>
              <a:rPr lang="nl-NL" sz="2000" dirty="0" smtClean="0"/>
              <a:t> 179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up </a:t>
            </a:r>
            <a:r>
              <a:rPr lang="nl-NL" sz="2000" dirty="0" err="1" smtClean="0"/>
              <a:t>to</a:t>
            </a:r>
            <a:r>
              <a:rPr lang="nl-NL" sz="2000" dirty="0" smtClean="0"/>
              <a:t> 11.1 </a:t>
            </a:r>
            <a:r>
              <a:rPr lang="nl-NL" sz="2000" dirty="0" err="1" smtClean="0"/>
              <a:t>kA</a:t>
            </a:r>
            <a:r>
              <a:rPr lang="nl-NL" sz="2000" dirty="0"/>
              <a:t> </a:t>
            </a:r>
            <a:r>
              <a:rPr lang="nl-NL" sz="2000" dirty="0" smtClean="0"/>
              <a:t>in MB </a:t>
            </a:r>
            <a:r>
              <a:rPr lang="nl-NL" sz="2000" dirty="0" err="1" smtClean="0"/>
              <a:t>magnets</a:t>
            </a:r>
            <a:endParaRPr lang="nl-NL" sz="2000" dirty="0" smtClean="0"/>
          </a:p>
          <a:p>
            <a:pPr lvl="1"/>
            <a:r>
              <a:rPr lang="nl-NL" sz="1600" dirty="0" err="1" smtClean="0"/>
              <a:t>Average</a:t>
            </a:r>
            <a:r>
              <a:rPr lang="nl-NL" sz="1600" dirty="0" smtClean="0"/>
              <a:t> of 0.14 </a:t>
            </a:r>
            <a:r>
              <a:rPr lang="nl-NL" sz="1600" dirty="0" err="1" smtClean="0"/>
              <a:t>quenches</a:t>
            </a:r>
            <a:r>
              <a:rPr lang="nl-NL" sz="1600" dirty="0" smtClean="0"/>
              <a:t> per </a:t>
            </a:r>
            <a:r>
              <a:rPr lang="nl-NL" sz="1600" dirty="0" err="1" smtClean="0"/>
              <a:t>magnet</a:t>
            </a:r>
            <a:r>
              <a:rPr lang="nl-NL" sz="1600" dirty="0" smtClean="0"/>
              <a:t>. </a:t>
            </a:r>
          </a:p>
          <a:p>
            <a:r>
              <a:rPr lang="nl-NL" sz="2000" dirty="0" err="1" smtClean="0"/>
              <a:t>Operation</a:t>
            </a:r>
            <a:r>
              <a:rPr lang="nl-NL" sz="2000" dirty="0" smtClean="0"/>
              <a:t> 2015: 5 ‘</a:t>
            </a:r>
            <a:r>
              <a:rPr lang="nl-NL" sz="2000" dirty="0" err="1" smtClean="0"/>
              <a:t>flattop</a:t>
            </a:r>
            <a:r>
              <a:rPr lang="nl-NL" sz="2000" dirty="0" smtClean="0"/>
              <a:t>’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</a:t>
            </a:r>
            <a:r>
              <a:rPr lang="nl-NL" sz="2000" dirty="0" err="1" smtClean="0"/>
              <a:t>were</a:t>
            </a:r>
            <a:r>
              <a:rPr lang="nl-NL" sz="2000" dirty="0" smtClean="0"/>
              <a:t> </a:t>
            </a:r>
            <a:r>
              <a:rPr lang="nl-NL" sz="2000" dirty="0" err="1" smtClean="0"/>
              <a:t>registered</a:t>
            </a:r>
            <a:r>
              <a:rPr lang="nl-NL" sz="2000" dirty="0" smtClean="0"/>
              <a:t>.</a:t>
            </a:r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r>
              <a:rPr lang="nl-NL" sz="2000" dirty="0" smtClean="0"/>
              <a:t>No </a:t>
            </a:r>
            <a:r>
              <a:rPr lang="nl-NL" sz="2000" dirty="0" err="1" smtClean="0"/>
              <a:t>fixed</a:t>
            </a:r>
            <a:r>
              <a:rPr lang="nl-NL" sz="2000" dirty="0" smtClean="0"/>
              <a:t> targets set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virgin</a:t>
            </a:r>
            <a:r>
              <a:rPr lang="nl-NL" sz="2000" dirty="0" smtClean="0"/>
              <a:t> training </a:t>
            </a:r>
            <a:r>
              <a:rPr lang="nl-NL" sz="2000" dirty="0" err="1" smtClean="0"/>
              <a:t>quenches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MBH </a:t>
            </a:r>
            <a:r>
              <a:rPr lang="nl-NL" sz="2000" dirty="0" err="1" smtClean="0"/>
              <a:t>magnets</a:t>
            </a:r>
            <a:r>
              <a:rPr lang="nl-NL" sz="2000" dirty="0" smtClean="0"/>
              <a:t> in SM18, but </a:t>
            </a:r>
            <a:r>
              <a:rPr lang="nl-NL" sz="2000" dirty="0" smtClean="0">
                <a:solidFill>
                  <a:srgbClr val="FF0000"/>
                </a:solidFill>
              </a:rPr>
              <a:t>as low as </a:t>
            </a:r>
            <a:r>
              <a:rPr lang="nl-NL" sz="2000" dirty="0" err="1" smtClean="0">
                <a:solidFill>
                  <a:srgbClr val="FF0000"/>
                </a:solidFill>
              </a:rPr>
              <a:t>possible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after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thermal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cycle</a:t>
            </a:r>
            <a:r>
              <a:rPr lang="nl-NL" sz="2000" dirty="0" smtClean="0">
                <a:solidFill>
                  <a:srgbClr val="FF0000"/>
                </a:solidFill>
              </a:rPr>
              <a:t> is </a:t>
            </a:r>
            <a:r>
              <a:rPr lang="nl-NL" sz="2000" dirty="0" err="1" smtClean="0">
                <a:solidFill>
                  <a:srgbClr val="FF0000"/>
                </a:solidFill>
              </a:rPr>
              <a:t>required</a:t>
            </a:r>
            <a:r>
              <a:rPr lang="nl-NL" sz="2000" dirty="0" smtClean="0"/>
              <a:t>. </a:t>
            </a:r>
          </a:p>
          <a:p>
            <a:r>
              <a:rPr lang="nl-NL" sz="2000" dirty="0" err="1" smtClean="0"/>
              <a:t>Stable</a:t>
            </a:r>
            <a:r>
              <a:rPr lang="nl-NL" sz="2000" dirty="0" smtClean="0"/>
              <a:t> </a:t>
            </a:r>
            <a:r>
              <a:rPr lang="nl-NL" sz="2000" dirty="0" err="1" smtClean="0"/>
              <a:t>operation</a:t>
            </a:r>
            <a:r>
              <a:rPr lang="nl-NL" sz="2000" dirty="0" smtClean="0"/>
              <a:t> up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nominal</a:t>
            </a:r>
            <a:r>
              <a:rPr lang="nl-NL" sz="2000" dirty="0" smtClean="0"/>
              <a:t> </a:t>
            </a:r>
            <a:r>
              <a:rPr lang="nl-NL" sz="2000" dirty="0" err="1" smtClean="0"/>
              <a:t>current</a:t>
            </a:r>
            <a:r>
              <a:rPr lang="nl-NL" sz="2000" dirty="0" smtClean="0"/>
              <a:t> is </a:t>
            </a:r>
            <a:r>
              <a:rPr lang="nl-NL" sz="2000" dirty="0" err="1" smtClean="0"/>
              <a:t>very</a:t>
            </a:r>
            <a:r>
              <a:rPr lang="nl-NL" sz="2000" dirty="0" smtClean="0"/>
              <a:t> important.</a:t>
            </a:r>
            <a:endParaRPr lang="nl-NL" sz="2000" dirty="0"/>
          </a:p>
          <a:p>
            <a:endParaRPr lang="nl-NL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182" y="2060921"/>
            <a:ext cx="4988090" cy="2537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14939" y="3789040"/>
            <a:ext cx="2312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err="1" smtClean="0"/>
              <a:t>Quenches</a:t>
            </a:r>
            <a:r>
              <a:rPr lang="nl-NL" sz="700" dirty="0" smtClean="0"/>
              <a:t> of LHC </a:t>
            </a:r>
            <a:r>
              <a:rPr lang="nl-NL" sz="700" dirty="0" err="1" smtClean="0"/>
              <a:t>main</a:t>
            </a:r>
            <a:r>
              <a:rPr lang="nl-NL" sz="700" dirty="0" smtClean="0"/>
              <a:t> </a:t>
            </a:r>
            <a:r>
              <a:rPr lang="nl-NL" sz="700" dirty="0" err="1" smtClean="0"/>
              <a:t>dipoles</a:t>
            </a:r>
            <a:r>
              <a:rPr lang="nl-NL" sz="700" dirty="0" smtClean="0"/>
              <a:t> per sector</a:t>
            </a:r>
          </a:p>
          <a:p>
            <a:r>
              <a:rPr lang="nl-NL" sz="700" dirty="0" smtClean="0"/>
              <a:t>See LMC meeting, 8 April 2015, </a:t>
            </a:r>
            <a:r>
              <a:rPr lang="nl-NL" sz="700" dirty="0" err="1" smtClean="0"/>
              <a:t>by</a:t>
            </a:r>
            <a:r>
              <a:rPr lang="nl-NL" sz="700" dirty="0" smtClean="0"/>
              <a:t> G. Willering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7964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Setting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scene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MB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magnet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in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RB circuits</a:t>
            </a:r>
          </a:p>
          <a:p>
            <a:pPr lvl="1"/>
            <a:endParaRPr lang="nl-NL" dirty="0"/>
          </a:p>
          <a:p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/>
              <a:t>behavior</a:t>
            </a:r>
            <a:r>
              <a:rPr lang="nl-NL" dirty="0"/>
              <a:t> </a:t>
            </a:r>
            <a:r>
              <a:rPr lang="nl-NL" dirty="0" smtClean="0"/>
              <a:t>of 11T </a:t>
            </a:r>
            <a:r>
              <a:rPr lang="nl-NL" dirty="0" err="1" smtClean="0"/>
              <a:t>models</a:t>
            </a:r>
            <a:r>
              <a:rPr lang="nl-NL" dirty="0" smtClean="0"/>
              <a:t> at CERN</a:t>
            </a:r>
            <a:endParaRPr lang="nl-NL" dirty="0"/>
          </a:p>
          <a:p>
            <a:pPr lvl="1"/>
            <a:r>
              <a:rPr lang="nl-NL" dirty="0" err="1"/>
              <a:t>Quench</a:t>
            </a:r>
            <a:r>
              <a:rPr lang="nl-NL" dirty="0"/>
              <a:t> </a:t>
            </a:r>
            <a:r>
              <a:rPr lang="nl-NL" dirty="0" err="1" smtClean="0"/>
              <a:t>overview</a:t>
            </a:r>
            <a:endParaRPr lang="nl-NL" dirty="0"/>
          </a:p>
          <a:p>
            <a:pPr lvl="1"/>
            <a:r>
              <a:rPr lang="nl-NL" dirty="0" smtClean="0"/>
              <a:t>Virgin training</a:t>
            </a:r>
          </a:p>
          <a:p>
            <a:pPr lvl="1"/>
            <a:r>
              <a:rPr lang="nl-NL" dirty="0" err="1" smtClean="0"/>
              <a:t>Erratic</a:t>
            </a:r>
            <a:r>
              <a:rPr lang="nl-NL" dirty="0" smtClean="0"/>
              <a:t>/</a:t>
            </a:r>
            <a:r>
              <a:rPr lang="nl-NL" dirty="0" err="1" smtClean="0"/>
              <a:t>detraining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endParaRPr lang="nl-NL" dirty="0" smtClean="0"/>
          </a:p>
          <a:p>
            <a:pPr lvl="1"/>
            <a:r>
              <a:rPr lang="nl-NL" dirty="0" err="1" smtClean="0"/>
              <a:t>Thermal</a:t>
            </a:r>
            <a:r>
              <a:rPr lang="nl-NL" dirty="0" smtClean="0"/>
              <a:t> </a:t>
            </a:r>
            <a:r>
              <a:rPr lang="nl-NL" dirty="0" err="1"/>
              <a:t>cycles</a:t>
            </a:r>
            <a:endParaRPr lang="nl-NL" dirty="0"/>
          </a:p>
          <a:p>
            <a:pPr lvl="1"/>
            <a:r>
              <a:rPr lang="nl-NL" dirty="0" smtClean="0"/>
              <a:t>Test at 4.3 K</a:t>
            </a:r>
          </a:p>
          <a:p>
            <a:pPr lvl="1"/>
            <a:r>
              <a:rPr lang="nl-NL" dirty="0"/>
              <a:t>Plateau </a:t>
            </a:r>
            <a:r>
              <a:rPr lang="nl-NL" dirty="0" err="1"/>
              <a:t>currents</a:t>
            </a:r>
            <a:endParaRPr lang="nl-NL" dirty="0"/>
          </a:p>
          <a:p>
            <a:pPr lvl="1"/>
            <a:endParaRPr lang="en-GB" dirty="0"/>
          </a:p>
          <a:p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Mechanics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Improvements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in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modeling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since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last review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Single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vs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double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aperture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structure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endParaRPr lang="nl-N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76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</a:t>
            </a:r>
            <a:r>
              <a:rPr lang="nl-NL" dirty="0" err="1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49837" y="5896236"/>
            <a:ext cx="5975784" cy="581273"/>
          </a:xfrm>
        </p:spPr>
        <p:txBody>
          <a:bodyPr>
            <a:normAutofit/>
          </a:bodyPr>
          <a:lstStyle/>
          <a:p>
            <a:r>
              <a:rPr lang="nl-NL" sz="1400" dirty="0" smtClean="0"/>
              <a:t>In </a:t>
            </a:r>
            <a:r>
              <a:rPr lang="nl-NL" sz="1400" dirty="0" err="1" smtClean="0"/>
              <a:t>this</a:t>
            </a:r>
            <a:r>
              <a:rPr lang="nl-NL" sz="1400" dirty="0" smtClean="0"/>
              <a:t> </a:t>
            </a:r>
            <a:r>
              <a:rPr lang="nl-NL" sz="1400" dirty="0" err="1" smtClean="0"/>
              <a:t>presentation</a:t>
            </a:r>
            <a:r>
              <a:rPr lang="nl-NL" sz="1400" dirty="0" smtClean="0"/>
              <a:t> </a:t>
            </a:r>
            <a:r>
              <a:rPr lang="nl-NL" sz="1400" dirty="0" err="1" smtClean="0"/>
              <a:t>the</a:t>
            </a:r>
            <a:r>
              <a:rPr lang="nl-NL" sz="1400" dirty="0" smtClean="0"/>
              <a:t> </a:t>
            </a:r>
            <a:r>
              <a:rPr lang="nl-NL" sz="1400" dirty="0" err="1" smtClean="0"/>
              <a:t>mirror</a:t>
            </a:r>
            <a:r>
              <a:rPr lang="nl-NL" sz="1400" dirty="0" smtClean="0"/>
              <a:t> </a:t>
            </a:r>
            <a:r>
              <a:rPr lang="nl-NL" sz="1400" dirty="0" err="1" smtClean="0"/>
              <a:t>configuration</a:t>
            </a:r>
            <a:r>
              <a:rPr lang="nl-NL" sz="1400" dirty="0" smtClean="0"/>
              <a:t> is </a:t>
            </a:r>
            <a:r>
              <a:rPr lang="nl-NL" sz="1400" dirty="0" err="1" smtClean="0"/>
              <a:t>not</a:t>
            </a:r>
            <a:r>
              <a:rPr lang="nl-NL" sz="1400" dirty="0" smtClean="0"/>
              <a:t> taken </a:t>
            </a:r>
            <a:r>
              <a:rPr lang="nl-NL" sz="1400" dirty="0" err="1" smtClean="0"/>
              <a:t>into</a:t>
            </a:r>
            <a:r>
              <a:rPr lang="nl-NL" sz="1400" dirty="0" smtClean="0"/>
              <a:t> account.</a:t>
            </a:r>
            <a:endParaRPr lang="en-GB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887424"/>
            <a:ext cx="7232841" cy="4882661"/>
          </a:xfrm>
          <a:prstGeom prst="rect">
            <a:avLst/>
          </a:prstGeom>
        </p:spPr>
      </p:pic>
      <p:sp>
        <p:nvSpPr>
          <p:cNvPr id="141" name="TextBox 140"/>
          <p:cNvSpPr txBox="1"/>
          <p:nvPr/>
        </p:nvSpPr>
        <p:spPr>
          <a:xfrm>
            <a:off x="5236435" y="5301208"/>
            <a:ext cx="2608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/>
              <a:t>Scheme</a:t>
            </a:r>
            <a:r>
              <a:rPr lang="nl-NL" sz="1000" dirty="0" smtClean="0"/>
              <a:t>: </a:t>
            </a:r>
            <a:r>
              <a:rPr lang="nl-NL" sz="1000" dirty="0" err="1" smtClean="0"/>
              <a:t>courtesy</a:t>
            </a:r>
            <a:r>
              <a:rPr lang="nl-NL" sz="1000" dirty="0" smtClean="0"/>
              <a:t> S. Izquierdo Bermudez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06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41829"/>
            <a:ext cx="7920000" cy="720000"/>
          </a:xfrm>
        </p:spPr>
        <p:txBody>
          <a:bodyPr/>
          <a:lstStyle/>
          <a:p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overview</a:t>
            </a:r>
            <a:r>
              <a:rPr lang="nl-NL" dirty="0" smtClean="0"/>
              <a:t> at 1.9 K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755576" y="900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323938" y="10872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2" name="Espace réservé du contenu 2"/>
          <p:cNvSpPr>
            <a:spLocks noGrp="1"/>
          </p:cNvSpPr>
          <p:nvPr>
            <p:ph idx="1"/>
          </p:nvPr>
        </p:nvSpPr>
        <p:spPr>
          <a:xfrm>
            <a:off x="117881" y="4398355"/>
            <a:ext cx="4206057" cy="1693867"/>
          </a:xfrm>
        </p:spPr>
        <p:txBody>
          <a:bodyPr>
            <a:normAutofit/>
          </a:bodyPr>
          <a:lstStyle/>
          <a:p>
            <a:r>
              <a:rPr lang="nl-NL" sz="1800" dirty="0" smtClean="0"/>
              <a:t>Total </a:t>
            </a:r>
            <a:r>
              <a:rPr lang="nl-NL" sz="1800" dirty="0" err="1" smtClean="0"/>
              <a:t>number</a:t>
            </a:r>
            <a:r>
              <a:rPr lang="nl-NL" sz="1800" dirty="0" smtClean="0"/>
              <a:t> of </a:t>
            </a:r>
            <a:r>
              <a:rPr lang="nl-NL" sz="1800" dirty="0" err="1" smtClean="0"/>
              <a:t>quenches</a:t>
            </a:r>
            <a:r>
              <a:rPr lang="nl-NL" sz="1800" dirty="0" smtClean="0"/>
              <a:t> at 1.9 K: 86</a:t>
            </a:r>
          </a:p>
          <a:p>
            <a:r>
              <a:rPr lang="nl-NL" sz="1800" dirty="0" err="1" smtClean="0"/>
              <a:t>Very</a:t>
            </a:r>
            <a:r>
              <a:rPr lang="nl-NL" sz="1800" dirty="0" smtClean="0"/>
              <a:t> </a:t>
            </a:r>
            <a:r>
              <a:rPr lang="nl-NL" sz="1800" dirty="0" err="1" smtClean="0"/>
              <a:t>limited</a:t>
            </a:r>
            <a:r>
              <a:rPr lang="nl-NL" sz="1800" dirty="0" smtClean="0"/>
              <a:t> </a:t>
            </a:r>
            <a:r>
              <a:rPr lang="nl-NL" sz="1800" dirty="0" err="1" smtClean="0"/>
              <a:t>detraining</a:t>
            </a:r>
            <a:r>
              <a:rPr lang="nl-NL" sz="1800" dirty="0" smtClean="0"/>
              <a:t> </a:t>
            </a:r>
            <a:r>
              <a:rPr lang="nl-NL" sz="1800" dirty="0" err="1" smtClean="0"/>
              <a:t>after</a:t>
            </a:r>
            <a:r>
              <a:rPr lang="nl-NL" sz="1800" dirty="0" smtClean="0"/>
              <a:t> </a:t>
            </a:r>
            <a:r>
              <a:rPr lang="nl-NL" sz="1800" dirty="0" err="1" smtClean="0"/>
              <a:t>thermal</a:t>
            </a:r>
            <a:r>
              <a:rPr lang="nl-NL" sz="1800" dirty="0" smtClean="0"/>
              <a:t> </a:t>
            </a:r>
            <a:r>
              <a:rPr lang="nl-NL" sz="1800" dirty="0" err="1" smtClean="0"/>
              <a:t>cycles</a:t>
            </a:r>
            <a:r>
              <a:rPr lang="nl-NL" sz="1800" dirty="0" smtClean="0"/>
              <a:t>, apart </a:t>
            </a:r>
            <a:r>
              <a:rPr lang="nl-NL" sz="1800" dirty="0" err="1" smtClean="0"/>
              <a:t>from</a:t>
            </a:r>
            <a:r>
              <a:rPr lang="nl-NL" sz="1800" dirty="0" smtClean="0"/>
              <a:t> </a:t>
            </a:r>
            <a:r>
              <a:rPr lang="nl-NL" sz="1800" dirty="0" err="1" smtClean="0"/>
              <a:t>coil</a:t>
            </a:r>
            <a:r>
              <a:rPr lang="nl-NL" sz="1800" dirty="0" smtClean="0"/>
              <a:t> 107</a:t>
            </a:r>
          </a:p>
          <a:p>
            <a:r>
              <a:rPr lang="nl-NL" sz="1800" dirty="0" smtClean="0"/>
              <a:t>94 % of short sample </a:t>
            </a:r>
            <a:r>
              <a:rPr lang="nl-NL" sz="1800" dirty="0" err="1" smtClean="0"/>
              <a:t>reached</a:t>
            </a:r>
            <a:r>
              <a:rPr lang="nl-NL" sz="1800" dirty="0" smtClean="0"/>
              <a:t>.</a:t>
            </a:r>
          </a:p>
          <a:p>
            <a:endParaRPr lang="en-GB" sz="18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32079"/>
              </p:ext>
            </p:extLst>
          </p:nvPr>
        </p:nvGraphicFramePr>
        <p:xfrm>
          <a:off x="4540890" y="4249475"/>
          <a:ext cx="4505910" cy="2287905"/>
        </p:xfrm>
        <a:graphic>
          <a:graphicData uri="http://schemas.openxmlformats.org/drawingml/2006/table">
            <a:tbl>
              <a:tblPr/>
              <a:tblGrid>
                <a:gridCol w="565623"/>
                <a:gridCol w="565623"/>
                <a:gridCol w="989840"/>
                <a:gridCol w="837195"/>
                <a:gridCol w="1547629"/>
              </a:tblGrid>
              <a:tr h="21119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Quenches to nominal field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Quenches to ultimate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Quenches to nominal field after thermal cycle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DP101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574213"/>
              </p:ext>
            </p:extLst>
          </p:nvPr>
        </p:nvGraphicFramePr>
        <p:xfrm>
          <a:off x="5753025" y="927312"/>
          <a:ext cx="2943077" cy="1510665"/>
        </p:xfrm>
        <a:graphic>
          <a:graphicData uri="http://schemas.openxmlformats.org/drawingml/2006/table">
            <a:tbl>
              <a:tblPr/>
              <a:tblGrid>
                <a:gridCol w="683419"/>
                <a:gridCol w="1755602"/>
                <a:gridCol w="504056"/>
              </a:tblGrid>
              <a:tr h="211195"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urrent reached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nl-NL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r>
                        <a:rPr lang="en-GB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DP101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8028384" y="4586504"/>
            <a:ext cx="503616" cy="195087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8984" b="2927"/>
          <a:stretch/>
        </p:blipFill>
        <p:spPr>
          <a:xfrm>
            <a:off x="158577" y="685896"/>
            <a:ext cx="528920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5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Virgin training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29417"/>
            <a:ext cx="1983911" cy="1604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35601"/>
            <a:ext cx="1988787" cy="16079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88" y="3202305"/>
            <a:ext cx="1983911" cy="1605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674251"/>
            <a:ext cx="1977433" cy="1600049"/>
          </a:xfrm>
          <a:prstGeom prst="rect">
            <a:avLst/>
          </a:prstGeom>
        </p:spPr>
      </p:pic>
      <p:sp>
        <p:nvSpPr>
          <p:cNvPr id="16" name="Espace réservé du contenu 2"/>
          <p:cNvSpPr>
            <a:spLocks noGrp="1"/>
          </p:cNvSpPr>
          <p:nvPr>
            <p:ph idx="1"/>
          </p:nvPr>
        </p:nvSpPr>
        <p:spPr>
          <a:xfrm>
            <a:off x="2275449" y="874233"/>
            <a:ext cx="6868551" cy="5842117"/>
          </a:xfrm>
        </p:spPr>
        <p:txBody>
          <a:bodyPr>
            <a:normAutofit fontScale="92500" lnSpcReduction="10000"/>
          </a:bodyPr>
          <a:lstStyle/>
          <a:p>
            <a:r>
              <a:rPr lang="nl-NL" sz="1800" dirty="0" err="1" smtClean="0"/>
              <a:t>Including</a:t>
            </a:r>
            <a:r>
              <a:rPr lang="nl-NL" sz="1800" dirty="0" smtClean="0"/>
              <a:t> </a:t>
            </a:r>
            <a:r>
              <a:rPr lang="nl-NL" sz="1800" dirty="0" err="1" smtClean="0"/>
              <a:t>all</a:t>
            </a:r>
            <a:r>
              <a:rPr lang="nl-NL" sz="1800" dirty="0" smtClean="0"/>
              <a:t> </a:t>
            </a:r>
            <a:r>
              <a:rPr lang="nl-NL" sz="1800" dirty="0" err="1" smtClean="0"/>
              <a:t>quenches</a:t>
            </a:r>
            <a:r>
              <a:rPr lang="nl-NL" sz="1800" dirty="0" smtClean="0"/>
              <a:t> </a:t>
            </a:r>
            <a:r>
              <a:rPr lang="nl-NL" sz="1800" dirty="0" err="1" smtClean="0"/>
              <a:t>reached</a:t>
            </a:r>
            <a:r>
              <a:rPr lang="nl-NL" sz="1800" dirty="0" smtClean="0"/>
              <a:t> </a:t>
            </a:r>
            <a:r>
              <a:rPr lang="nl-NL" sz="1800" dirty="0" err="1" smtClean="0"/>
              <a:t>higher</a:t>
            </a:r>
            <a:r>
              <a:rPr lang="nl-NL" sz="1800" dirty="0" smtClean="0"/>
              <a:t> </a:t>
            </a:r>
            <a:r>
              <a:rPr lang="nl-NL" sz="1800" dirty="0" err="1" smtClean="0"/>
              <a:t>current</a:t>
            </a:r>
            <a:r>
              <a:rPr lang="nl-NL" sz="1800" dirty="0" smtClean="0"/>
              <a:t> </a:t>
            </a:r>
            <a:r>
              <a:rPr lang="nl-NL" sz="1800" dirty="0" err="1" smtClean="0"/>
              <a:t>than</a:t>
            </a:r>
            <a:r>
              <a:rPr lang="nl-NL" sz="1800" dirty="0" smtClean="0"/>
              <a:t> </a:t>
            </a:r>
            <a:r>
              <a:rPr lang="nl-NL" sz="1800" dirty="0" err="1" smtClean="0"/>
              <a:t>coil</a:t>
            </a:r>
            <a:r>
              <a:rPr lang="nl-NL" sz="1800" dirty="0" smtClean="0"/>
              <a:t> has </a:t>
            </a:r>
            <a:r>
              <a:rPr lang="nl-NL" sz="1800" dirty="0" err="1" smtClean="0"/>
              <a:t>reached</a:t>
            </a:r>
            <a:r>
              <a:rPr lang="nl-NL" sz="1800" dirty="0" smtClean="0"/>
              <a:t> </a:t>
            </a:r>
            <a:r>
              <a:rPr lang="nl-NL" sz="1800" dirty="0" err="1" smtClean="0"/>
              <a:t>before</a:t>
            </a:r>
            <a:r>
              <a:rPr lang="nl-NL" sz="1800" dirty="0" smtClean="0"/>
              <a:t>.</a:t>
            </a:r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pPr marL="0" indent="0">
              <a:buNone/>
            </a:pP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/>
            </a:r>
            <a:br>
              <a:rPr lang="nl-NL" sz="1800" dirty="0" smtClean="0"/>
            </a:br>
            <a:endParaRPr lang="nl-NL" sz="1800" dirty="0"/>
          </a:p>
          <a:p>
            <a:r>
              <a:rPr lang="nl-NL" sz="1800" dirty="0" smtClean="0"/>
              <a:t>DP101 </a:t>
            </a:r>
            <a:r>
              <a:rPr lang="nl-NL" sz="1800" dirty="0" err="1" smtClean="0"/>
              <a:t>cannot</a:t>
            </a:r>
            <a:r>
              <a:rPr lang="nl-NL" sz="1800" dirty="0" smtClean="0"/>
              <a:t> </a:t>
            </a:r>
            <a:r>
              <a:rPr lang="nl-NL" sz="1800" dirty="0" err="1" smtClean="0"/>
              <a:t>really</a:t>
            </a:r>
            <a:r>
              <a:rPr lang="nl-NL" sz="1800" dirty="0" smtClean="0"/>
              <a:t> been </a:t>
            </a:r>
            <a:r>
              <a:rPr lang="nl-NL" sz="1800" dirty="0" err="1" smtClean="0"/>
              <a:t>seen</a:t>
            </a:r>
            <a:r>
              <a:rPr lang="nl-NL" sz="1800" dirty="0" smtClean="0"/>
              <a:t> as ‘</a:t>
            </a:r>
            <a:r>
              <a:rPr lang="nl-NL" sz="1800" dirty="0" err="1" smtClean="0"/>
              <a:t>virgin</a:t>
            </a:r>
            <a:r>
              <a:rPr lang="nl-NL" sz="1800" dirty="0" smtClean="0"/>
              <a:t>’ </a:t>
            </a:r>
            <a:r>
              <a:rPr lang="nl-NL" sz="1800" dirty="0" err="1" smtClean="0"/>
              <a:t>coil</a:t>
            </a:r>
            <a:r>
              <a:rPr lang="nl-NL" sz="1800" dirty="0" smtClean="0"/>
              <a:t>. </a:t>
            </a:r>
          </a:p>
          <a:p>
            <a:r>
              <a:rPr lang="nl-NL" sz="1800" dirty="0" smtClean="0"/>
              <a:t>DP101 </a:t>
            </a:r>
            <a:r>
              <a:rPr lang="nl-NL" sz="1800" dirty="0" err="1" smtClean="0"/>
              <a:t>started</a:t>
            </a:r>
            <a:r>
              <a:rPr lang="nl-NL" sz="1800" dirty="0" smtClean="0"/>
              <a:t> </a:t>
            </a:r>
            <a:r>
              <a:rPr lang="nl-NL" sz="1800" dirty="0" err="1" smtClean="0"/>
              <a:t>with</a:t>
            </a:r>
            <a:r>
              <a:rPr lang="nl-NL" sz="1800" dirty="0" smtClean="0"/>
              <a:t> 3 ‘</a:t>
            </a:r>
            <a:r>
              <a:rPr lang="nl-NL" sz="1800" dirty="0" err="1" smtClean="0"/>
              <a:t>massive</a:t>
            </a:r>
            <a:r>
              <a:rPr lang="nl-NL" sz="1800" dirty="0" smtClean="0"/>
              <a:t>’ </a:t>
            </a:r>
            <a:r>
              <a:rPr lang="nl-NL" sz="1800" dirty="0" err="1" smtClean="0"/>
              <a:t>quenches</a:t>
            </a:r>
            <a:r>
              <a:rPr lang="nl-NL" sz="1800" dirty="0" smtClean="0"/>
              <a:t> in </a:t>
            </a:r>
            <a:r>
              <a:rPr lang="nl-NL" sz="1800" dirty="0" err="1" smtClean="0"/>
              <a:t>the</a:t>
            </a:r>
            <a:r>
              <a:rPr lang="nl-NL" sz="1800" dirty="0" smtClean="0"/>
              <a:t> </a:t>
            </a:r>
            <a:r>
              <a:rPr lang="nl-NL" sz="1800" dirty="0" err="1" smtClean="0"/>
              <a:t>midplane</a:t>
            </a:r>
            <a:r>
              <a:rPr lang="nl-NL" sz="1800" dirty="0" smtClean="0"/>
              <a:t> of </a:t>
            </a:r>
            <a:r>
              <a:rPr lang="nl-NL" sz="1800" dirty="0" err="1" smtClean="0"/>
              <a:t>coil</a:t>
            </a:r>
            <a:r>
              <a:rPr lang="nl-NL" sz="1800" dirty="0" smtClean="0"/>
              <a:t> 106. </a:t>
            </a:r>
            <a:r>
              <a:rPr lang="nl-NL" sz="1800" dirty="0" err="1" smtClean="0"/>
              <a:t>After</a:t>
            </a:r>
            <a:r>
              <a:rPr lang="nl-NL" sz="1800" dirty="0" smtClean="0"/>
              <a:t> </a:t>
            </a:r>
            <a:r>
              <a:rPr lang="nl-NL" sz="1800" dirty="0" err="1" smtClean="0"/>
              <a:t>this</a:t>
            </a:r>
            <a:r>
              <a:rPr lang="nl-NL" sz="1800" dirty="0" smtClean="0"/>
              <a:t> </a:t>
            </a:r>
            <a:r>
              <a:rPr lang="nl-NL" sz="1800" dirty="0" err="1" smtClean="0"/>
              <a:t>settling</a:t>
            </a:r>
            <a:r>
              <a:rPr lang="nl-NL" sz="1800" dirty="0" smtClean="0"/>
              <a:t> no more </a:t>
            </a:r>
            <a:r>
              <a:rPr lang="nl-NL" sz="1800" dirty="0" err="1" smtClean="0"/>
              <a:t>quenches</a:t>
            </a:r>
            <a:r>
              <a:rPr lang="nl-NL" sz="1800" dirty="0" smtClean="0"/>
              <a:t> </a:t>
            </a:r>
            <a:r>
              <a:rPr lang="nl-NL" sz="1800" dirty="0" err="1" smtClean="0"/>
              <a:t>recorded</a:t>
            </a:r>
            <a:r>
              <a:rPr lang="nl-NL" sz="1800" dirty="0" smtClean="0"/>
              <a:t> </a:t>
            </a:r>
            <a:r>
              <a:rPr lang="nl-NL" sz="1800" dirty="0" err="1" smtClean="0"/>
              <a:t>there</a:t>
            </a:r>
            <a:r>
              <a:rPr lang="nl-NL" sz="1800" dirty="0" smtClean="0"/>
              <a:t>.</a:t>
            </a:r>
          </a:p>
          <a:p>
            <a:r>
              <a:rPr lang="nl-NL" sz="1800" dirty="0" err="1" smtClean="0"/>
              <a:t>Except</a:t>
            </a:r>
            <a:r>
              <a:rPr lang="nl-NL" sz="1800" dirty="0" smtClean="0"/>
              <a:t> </a:t>
            </a:r>
            <a:r>
              <a:rPr lang="nl-NL" sz="1800" dirty="0" err="1" smtClean="0"/>
              <a:t>for</a:t>
            </a:r>
            <a:r>
              <a:rPr lang="nl-NL" sz="1800" dirty="0" smtClean="0"/>
              <a:t> </a:t>
            </a:r>
            <a:r>
              <a:rPr lang="nl-NL" sz="1800" dirty="0" err="1" smtClean="0"/>
              <a:t>coil</a:t>
            </a:r>
            <a:r>
              <a:rPr lang="nl-NL" sz="1800" dirty="0" smtClean="0"/>
              <a:t> 107, </a:t>
            </a:r>
            <a:r>
              <a:rPr lang="nl-NL" sz="1800" dirty="0" err="1" smtClean="0"/>
              <a:t>the</a:t>
            </a:r>
            <a:r>
              <a:rPr lang="nl-NL" sz="1800" dirty="0" smtClean="0"/>
              <a:t> </a:t>
            </a:r>
            <a:r>
              <a:rPr lang="nl-NL" sz="1800" dirty="0" err="1" smtClean="0"/>
              <a:t>interlayer</a:t>
            </a:r>
            <a:r>
              <a:rPr lang="nl-NL" sz="1800" dirty="0" smtClean="0"/>
              <a:t> </a:t>
            </a:r>
            <a:r>
              <a:rPr lang="nl-NL" sz="1800" dirty="0" err="1" smtClean="0"/>
              <a:t>jump</a:t>
            </a:r>
            <a:r>
              <a:rPr lang="nl-NL" sz="1800" dirty="0" smtClean="0"/>
              <a:t> has a </a:t>
            </a:r>
            <a:r>
              <a:rPr lang="nl-NL" sz="1800" dirty="0" err="1" smtClean="0"/>
              <a:t>very</a:t>
            </a:r>
            <a:r>
              <a:rPr lang="nl-NL" sz="1800" dirty="0" smtClean="0"/>
              <a:t> </a:t>
            </a:r>
            <a:r>
              <a:rPr lang="nl-NL" sz="1800" dirty="0" err="1" smtClean="0"/>
              <a:t>limited</a:t>
            </a:r>
            <a:r>
              <a:rPr lang="nl-NL" sz="1800" dirty="0" smtClean="0"/>
              <a:t> </a:t>
            </a:r>
            <a:r>
              <a:rPr lang="nl-NL" sz="1800" dirty="0" err="1" smtClean="0"/>
              <a:t>number</a:t>
            </a:r>
            <a:r>
              <a:rPr lang="nl-NL" sz="1800" dirty="0" smtClean="0"/>
              <a:t> of </a:t>
            </a:r>
            <a:r>
              <a:rPr lang="nl-NL" sz="1800" dirty="0" err="1" smtClean="0"/>
              <a:t>quenches</a:t>
            </a:r>
            <a:r>
              <a:rPr lang="nl-NL" sz="1800" dirty="0" smtClean="0"/>
              <a:t>.</a:t>
            </a:r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/>
          </a:p>
          <a:p>
            <a:endParaRPr lang="nl-NL" sz="1800" dirty="0" smtClean="0"/>
          </a:p>
          <a:p>
            <a:endParaRPr lang="nl-NL" sz="1800" dirty="0" smtClean="0"/>
          </a:p>
          <a:p>
            <a:endParaRPr lang="en-GB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28659"/>
          <a:stretch/>
        </p:blipFill>
        <p:spPr>
          <a:xfrm>
            <a:off x="7860106" y="1425437"/>
            <a:ext cx="1242436" cy="11141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2566" y="2735276"/>
            <a:ext cx="1277516" cy="11859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69580" y="2016379"/>
            <a:ext cx="1174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Head</a:t>
            </a:r>
            <a:endParaRPr 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4693" y="3449645"/>
            <a:ext cx="1873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Transition Region</a:t>
            </a:r>
            <a:endParaRPr 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329879"/>
              </p:ext>
            </p:extLst>
          </p:nvPr>
        </p:nvGraphicFramePr>
        <p:xfrm>
          <a:off x="2356397" y="1358722"/>
          <a:ext cx="5139221" cy="3551254"/>
        </p:xfrm>
        <a:graphic>
          <a:graphicData uri="http://schemas.openxmlformats.org/drawingml/2006/table">
            <a:tbl>
              <a:tblPr/>
              <a:tblGrid>
                <a:gridCol w="517533"/>
                <a:gridCol w="625854"/>
                <a:gridCol w="673996"/>
                <a:gridCol w="673996"/>
                <a:gridCol w="529568"/>
                <a:gridCol w="637889"/>
                <a:gridCol w="637889"/>
                <a:gridCol w="421248"/>
                <a:gridCol w="421248"/>
              </a:tblGrid>
              <a:tr h="20596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Pole turn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4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#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Interlayer jump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Transition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Straigth- section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 poleturn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Mid-plane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blocks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91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DP101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91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539552" y="1982518"/>
            <a:ext cx="636791" cy="9424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75776" y="646518"/>
            <a:ext cx="647632" cy="5417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92223" y="3525824"/>
            <a:ext cx="576005" cy="6205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75776" y="4989822"/>
            <a:ext cx="323816" cy="2457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78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160591"/>
            <a:ext cx="7920000" cy="720000"/>
          </a:xfrm>
        </p:spPr>
        <p:txBody>
          <a:bodyPr/>
          <a:lstStyle/>
          <a:p>
            <a:r>
              <a:rPr lang="nl-NL" dirty="0" err="1" smtClean="0"/>
              <a:t>Erratic</a:t>
            </a:r>
            <a:r>
              <a:rPr lang="nl-NL" dirty="0" smtClean="0"/>
              <a:t> and/or </a:t>
            </a:r>
            <a:r>
              <a:rPr lang="nl-NL" dirty="0" err="1" smtClean="0"/>
              <a:t>detraining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85769" y="880591"/>
            <a:ext cx="6635040" cy="5356721"/>
          </a:xfrm>
        </p:spPr>
        <p:txBody>
          <a:bodyPr>
            <a:normAutofit fontScale="92500" lnSpcReduction="10000"/>
          </a:bodyPr>
          <a:lstStyle/>
          <a:p>
            <a:r>
              <a:rPr lang="nl-NL" sz="2000" dirty="0" smtClean="0"/>
              <a:t>Every </a:t>
            </a:r>
            <a:r>
              <a:rPr lang="nl-NL" sz="2000" dirty="0" err="1" smtClean="0"/>
              <a:t>quench</a:t>
            </a:r>
            <a:r>
              <a:rPr lang="nl-NL" sz="2000" dirty="0"/>
              <a:t> </a:t>
            </a:r>
            <a:r>
              <a:rPr lang="nl-NL" sz="2000" dirty="0" smtClean="0"/>
              <a:t>more </a:t>
            </a:r>
            <a:r>
              <a:rPr lang="nl-NL" sz="2000" dirty="0" err="1" smtClean="0"/>
              <a:t>than</a:t>
            </a:r>
            <a:r>
              <a:rPr lang="nl-NL" sz="2000" dirty="0" smtClean="0"/>
              <a:t> 100 A </a:t>
            </a:r>
            <a:r>
              <a:rPr lang="nl-NL" sz="2000" dirty="0" err="1" smtClean="0"/>
              <a:t>lower</a:t>
            </a:r>
            <a:r>
              <a:rPr lang="nl-NL" sz="2000" dirty="0" smtClean="0"/>
              <a:t> </a:t>
            </a:r>
            <a:r>
              <a:rPr lang="nl-NL" sz="2000" dirty="0" err="1" smtClean="0"/>
              <a:t>than</a:t>
            </a:r>
            <a:r>
              <a:rPr lang="nl-NL" sz="2000" dirty="0"/>
              <a:t> </a:t>
            </a:r>
            <a:r>
              <a:rPr lang="nl-NL" sz="2000" dirty="0" err="1" smtClean="0"/>
              <a:t>magnet</a:t>
            </a:r>
            <a:r>
              <a:rPr lang="nl-NL" sz="2000" dirty="0" smtClean="0"/>
              <a:t> </a:t>
            </a:r>
            <a:r>
              <a:rPr lang="nl-NL" sz="2000" dirty="0" err="1" smtClean="0"/>
              <a:t>reached</a:t>
            </a:r>
            <a:r>
              <a:rPr lang="nl-NL" sz="2000" dirty="0" smtClean="0"/>
              <a:t> </a:t>
            </a:r>
            <a:r>
              <a:rPr lang="nl-NL" sz="2000" dirty="0" err="1" smtClean="0"/>
              <a:t>before</a:t>
            </a:r>
            <a:r>
              <a:rPr lang="nl-NL" sz="2000" dirty="0" smtClean="0"/>
              <a:t>. </a:t>
            </a:r>
            <a:r>
              <a:rPr lang="nl-NL" sz="1300" dirty="0" smtClean="0"/>
              <a:t>(100 A is </a:t>
            </a:r>
            <a:r>
              <a:rPr lang="nl-NL" sz="1300" dirty="0" err="1" smtClean="0"/>
              <a:t>the</a:t>
            </a:r>
            <a:r>
              <a:rPr lang="nl-NL" sz="1300" dirty="0" smtClean="0"/>
              <a:t> </a:t>
            </a:r>
            <a:r>
              <a:rPr lang="nl-NL" sz="1300" dirty="0" err="1" smtClean="0"/>
              <a:t>margin</a:t>
            </a:r>
            <a:r>
              <a:rPr lang="nl-NL" sz="1300" dirty="0" smtClean="0"/>
              <a:t> </a:t>
            </a:r>
            <a:r>
              <a:rPr lang="nl-NL" sz="1300" dirty="0" err="1" smtClean="0"/>
              <a:t>used</a:t>
            </a:r>
            <a:r>
              <a:rPr lang="nl-NL" sz="1300" dirty="0" smtClean="0"/>
              <a:t> </a:t>
            </a:r>
            <a:r>
              <a:rPr lang="nl-NL" sz="1300" dirty="0" err="1" smtClean="0"/>
              <a:t>for</a:t>
            </a:r>
            <a:r>
              <a:rPr lang="nl-NL" sz="1300" dirty="0" smtClean="0"/>
              <a:t> training in </a:t>
            </a:r>
            <a:r>
              <a:rPr lang="nl-NL" sz="1300" dirty="0" err="1" smtClean="0"/>
              <a:t>the</a:t>
            </a:r>
            <a:r>
              <a:rPr lang="nl-NL" sz="1300" dirty="0" smtClean="0"/>
              <a:t> LHC)</a:t>
            </a:r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Most detraining quenches in the pole turns.</a:t>
            </a:r>
          </a:p>
          <a:p>
            <a:r>
              <a:rPr lang="nl-NL" sz="2000" dirty="0" smtClean="0"/>
              <a:t>No </a:t>
            </a:r>
            <a:r>
              <a:rPr lang="nl-NL" sz="2000" dirty="0" err="1" smtClean="0"/>
              <a:t>specific</a:t>
            </a:r>
            <a:r>
              <a:rPr lang="nl-NL" sz="2000" dirty="0" smtClean="0"/>
              <a:t> ‘</a:t>
            </a:r>
            <a:r>
              <a:rPr lang="nl-NL" sz="2000" dirty="0" err="1" smtClean="0"/>
              <a:t>weak</a:t>
            </a:r>
            <a:r>
              <a:rPr lang="nl-NL" sz="2000" dirty="0" smtClean="0"/>
              <a:t> spot’, </a:t>
            </a:r>
            <a:r>
              <a:rPr lang="nl-NL" sz="2000" dirty="0" err="1" smtClean="0"/>
              <a:t>except</a:t>
            </a:r>
            <a:r>
              <a:rPr lang="nl-NL" sz="2000" dirty="0" smtClean="0"/>
              <a:t> in </a:t>
            </a:r>
            <a:r>
              <a:rPr lang="nl-NL" sz="2000" dirty="0" err="1" smtClean="0"/>
              <a:t>coil</a:t>
            </a:r>
            <a:r>
              <a:rPr lang="nl-NL" sz="2000" dirty="0" smtClean="0"/>
              <a:t> 107.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and C. Löffler, Powering performance and mechanics of 11T models.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29417"/>
            <a:ext cx="1983911" cy="16047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35601"/>
            <a:ext cx="1988787" cy="1607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88" y="3202305"/>
            <a:ext cx="1983911" cy="16052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674251"/>
            <a:ext cx="1977433" cy="16000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8659"/>
          <a:stretch/>
        </p:blipFill>
        <p:spPr>
          <a:xfrm>
            <a:off x="7860106" y="1425437"/>
            <a:ext cx="1242436" cy="11141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2566" y="2735276"/>
            <a:ext cx="1277516" cy="11859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69580" y="2016379"/>
            <a:ext cx="1174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Head</a:t>
            </a:r>
            <a:endParaRPr 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4693" y="3449645"/>
            <a:ext cx="1873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Transition Region</a:t>
            </a:r>
            <a:endParaRPr 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95641"/>
              </p:ext>
            </p:extLst>
          </p:nvPr>
        </p:nvGraphicFramePr>
        <p:xfrm>
          <a:off x="2291802" y="1484784"/>
          <a:ext cx="5111158" cy="3514725"/>
        </p:xfrm>
        <a:graphic>
          <a:graphicData uri="http://schemas.openxmlformats.org/drawingml/2006/table">
            <a:tbl>
              <a:tblPr/>
              <a:tblGrid>
                <a:gridCol w="519979"/>
                <a:gridCol w="661791"/>
                <a:gridCol w="664746"/>
                <a:gridCol w="664746"/>
                <a:gridCol w="567250"/>
                <a:gridCol w="567250"/>
                <a:gridCol w="567250"/>
                <a:gridCol w="484526"/>
                <a:gridCol w="413620"/>
              </a:tblGrid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Pole turn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#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Interlayer jump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Transition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Straigth- section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 poleturn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Mid-plane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blocks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DP101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B7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8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www.w3.org/XML/1998/namespace"/>
    <ds:schemaRef ds:uri="http://schemas.openxmlformats.org/package/2006/metadata/core-properties"/>
    <ds:schemaRef ds:uri="8946e33d-fd2f-4ae4-8ee9-d90c129cdf9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7506</TotalTime>
  <Words>2711</Words>
  <Application>Microsoft Office PowerPoint</Application>
  <PresentationFormat>On-screen Show (4:3)</PresentationFormat>
  <Paragraphs>748</Paragraphs>
  <Slides>33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Trebuchet MS</vt:lpstr>
      <vt:lpstr>Wingdings</vt:lpstr>
      <vt:lpstr>Thème Office</vt:lpstr>
      <vt:lpstr>PHOTO-PAINT</vt:lpstr>
      <vt:lpstr>Worksheet</vt:lpstr>
      <vt:lpstr>Model magnet test results and analysis - Quench performance, mechanics and operation requirements</vt:lpstr>
      <vt:lpstr>Outline</vt:lpstr>
      <vt:lpstr>Setting the scene: RB circuit operation</vt:lpstr>
      <vt:lpstr>Setting the scene: MB quenches</vt:lpstr>
      <vt:lpstr>Outline</vt:lpstr>
      <vt:lpstr>Model overview</vt:lpstr>
      <vt:lpstr>Quench overview at 1.9 K</vt:lpstr>
      <vt:lpstr>Virgin training</vt:lpstr>
      <vt:lpstr>Erratic and/or detraining quenches</vt:lpstr>
      <vt:lpstr>Going beyond design current</vt:lpstr>
      <vt:lpstr>Quench performance at 4.3 K</vt:lpstr>
      <vt:lpstr>Stable behavior at high currents</vt:lpstr>
      <vt:lpstr>First CERN double aperture performance</vt:lpstr>
      <vt:lpstr>Outline</vt:lpstr>
      <vt:lpstr>Model progress</vt:lpstr>
      <vt:lpstr>10-stacks: Compressive Strength/Cracking</vt:lpstr>
      <vt:lpstr>Model validation: Permanent deformation of coils after testing</vt:lpstr>
      <vt:lpstr>PowerPoint Presentation</vt:lpstr>
      <vt:lpstr>Tuning pre-stress: Parameters which determine the coil pre-stress</vt:lpstr>
      <vt:lpstr>Tuning pre-stress: Summary of build models</vt:lpstr>
      <vt:lpstr>Tuning pre-stress: History of build 1in1 models</vt:lpstr>
      <vt:lpstr>Difference between single and double aperture structure</vt:lpstr>
      <vt:lpstr>Conclusions</vt:lpstr>
      <vt:lpstr>Thank you</vt:lpstr>
      <vt:lpstr>References and further reading</vt:lpstr>
      <vt:lpstr>PowerPoint Presentation</vt:lpstr>
      <vt:lpstr>Virgin quench curves split out per coil</vt:lpstr>
      <vt:lpstr>Short sample limit as function of strain</vt:lpstr>
      <vt:lpstr>Reason for diff. in stress in block 4 – Yoke deforms differently</vt:lpstr>
      <vt:lpstr>Reason for difference in block 4 – Collar to Yoke interface at 12T</vt:lpstr>
      <vt:lpstr>Extremities DS11T at 12T</vt:lpstr>
      <vt:lpstr>Summary of model shimming</vt:lpstr>
      <vt:lpstr>FE - 2in1 - Shell to Coil - stress relation (warm)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Gerard Willering</cp:lastModifiedBy>
  <cp:revision>136</cp:revision>
  <dcterms:created xsi:type="dcterms:W3CDTF">2016-01-11T14:38:10Z</dcterms:created>
  <dcterms:modified xsi:type="dcterms:W3CDTF">2016-04-06T13:15:45Z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