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80" r:id="rId3"/>
    <p:sldId id="259" r:id="rId4"/>
    <p:sldId id="257" r:id="rId5"/>
    <p:sldId id="258" r:id="rId6"/>
    <p:sldId id="275" r:id="rId7"/>
    <p:sldId id="261" r:id="rId8"/>
    <p:sldId id="327" r:id="rId9"/>
    <p:sldId id="328" r:id="rId10"/>
    <p:sldId id="314" r:id="rId11"/>
    <p:sldId id="315" r:id="rId12"/>
    <p:sldId id="329" r:id="rId13"/>
    <p:sldId id="319" r:id="rId14"/>
    <p:sldId id="320" r:id="rId15"/>
    <p:sldId id="321" r:id="rId16"/>
    <p:sldId id="322" r:id="rId17"/>
    <p:sldId id="323" r:id="rId18"/>
    <p:sldId id="324" r:id="rId19"/>
    <p:sldId id="325" r:id="rId20"/>
    <p:sldId id="330" r:id="rId21"/>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60" autoAdjust="0"/>
  </p:normalViewPr>
  <p:slideViewPr>
    <p:cSldViewPr snapToGrid="0" snapToObjects="1">
      <p:cViewPr varScale="1">
        <p:scale>
          <a:sx n="158" d="100"/>
          <a:sy n="158" d="100"/>
        </p:scale>
        <p:origin x="-96" y="-3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2A64F7-BDBD-054B-A62E-43D450D5D3CB}" type="datetimeFigureOut">
              <a:rPr kumimoji="1" lang="ja-JP" altLang="en-US" smtClean="0"/>
              <a:t>16/04/08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3B2C8-3083-A742-BD17-2BEB2F8C68E2}" type="slidenum">
              <a:rPr kumimoji="1" lang="ja-JP" altLang="en-US" smtClean="0"/>
              <a:t>‹#›</a:t>
            </a:fld>
            <a:endParaRPr kumimoji="1" lang="ja-JP" altLang="en-US"/>
          </a:p>
        </p:txBody>
      </p:sp>
    </p:spTree>
    <p:extLst>
      <p:ext uri="{BB962C8B-B14F-4D97-AF65-F5344CB8AC3E}">
        <p14:creationId xmlns:p14="http://schemas.microsoft.com/office/powerpoint/2010/main" val="2039373860"/>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273305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4111260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1249737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731135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305674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2569756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1009798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680773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402906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1092212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F4AB04B-F8E2-444F-AA4F-4492CAE6CA4D}" type="datetimeFigureOut">
              <a:rPr kumimoji="1" lang="ja-JP" altLang="en-US" smtClean="0"/>
              <a:t>16/04/08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20288485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4AB04B-F8E2-444F-AA4F-4492CAE6CA4D}" type="datetimeFigureOut">
              <a:rPr kumimoji="1" lang="ja-JP" altLang="en-US" smtClean="0"/>
              <a:t>16/04/08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886328-4DD0-0E4D-8141-1B18426E1226}" type="slidenum">
              <a:rPr kumimoji="1" lang="ja-JP" altLang="en-US" smtClean="0"/>
              <a:t>‹#›</a:t>
            </a:fld>
            <a:endParaRPr kumimoji="1" lang="ja-JP" altLang="en-US"/>
          </a:p>
        </p:txBody>
      </p:sp>
    </p:spTree>
    <p:extLst>
      <p:ext uri="{BB962C8B-B14F-4D97-AF65-F5344CB8AC3E}">
        <p14:creationId xmlns:p14="http://schemas.microsoft.com/office/powerpoint/2010/main" val="1919802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395412"/>
            <a:ext cx="7772400" cy="1470025"/>
          </a:xfrm>
          <a:solidFill>
            <a:srgbClr val="CCFFCC"/>
          </a:solidFill>
        </p:spPr>
        <p:txBody>
          <a:bodyPr>
            <a:noAutofit/>
          </a:bodyPr>
          <a:lstStyle/>
          <a:p>
            <a:r>
              <a:rPr kumimoji="1" lang="en-US" altLang="ja-JP" sz="4000" b="1" dirty="0" smtClean="0"/>
              <a:t>Review of the 11T Dipoles at Collimator Section for the HL-LHC</a:t>
            </a:r>
            <a:endParaRPr kumimoji="1" lang="ja-JP" altLang="en-US" sz="4000" b="1" dirty="0"/>
          </a:p>
        </p:txBody>
      </p:sp>
      <p:sp>
        <p:nvSpPr>
          <p:cNvPr id="3" name="サブタイトル 2"/>
          <p:cNvSpPr>
            <a:spLocks noGrp="1"/>
          </p:cNvSpPr>
          <p:nvPr>
            <p:ph type="subTitle" idx="1"/>
          </p:nvPr>
        </p:nvSpPr>
        <p:spPr>
          <a:xfrm>
            <a:off x="1371600" y="3583381"/>
            <a:ext cx="6400800" cy="2852789"/>
          </a:xfrm>
        </p:spPr>
        <p:txBody>
          <a:bodyPr>
            <a:normAutofit fontScale="70000" lnSpcReduction="20000"/>
          </a:bodyPr>
          <a:lstStyle/>
          <a:p>
            <a:r>
              <a:rPr lang="en-US" altLang="ja-JP" sz="5700" b="1" dirty="0" smtClean="0">
                <a:solidFill>
                  <a:srgbClr val="3366FF"/>
                </a:solidFill>
              </a:rPr>
              <a:t>C</a:t>
            </a:r>
            <a:r>
              <a:rPr lang="en-US" altLang="ja-JP" sz="5700" b="1" dirty="0" smtClean="0">
                <a:solidFill>
                  <a:srgbClr val="3366FF"/>
                </a:solidFill>
              </a:rPr>
              <a:t>losed-out Report </a:t>
            </a:r>
            <a:endParaRPr lang="en-US" altLang="ja-JP" sz="5700" b="1" dirty="0" smtClean="0">
              <a:solidFill>
                <a:srgbClr val="3366FF"/>
              </a:solidFill>
            </a:endParaRPr>
          </a:p>
          <a:p>
            <a:endParaRPr lang="en-US" altLang="ja-JP" b="1" dirty="0"/>
          </a:p>
          <a:p>
            <a:r>
              <a:rPr lang="en-US" altLang="ja-JP" b="1" dirty="0" smtClean="0"/>
              <a:t>Akira Yamamoto (Chair) </a:t>
            </a:r>
          </a:p>
          <a:p>
            <a:endParaRPr lang="ja-JP" altLang="en-US" b="1" dirty="0"/>
          </a:p>
          <a:p>
            <a:r>
              <a:rPr lang="en-US" altLang="ja-JP" i="1" dirty="0" smtClean="0"/>
              <a:t> held at CERN, 6 April, 2016</a:t>
            </a:r>
          </a:p>
          <a:p>
            <a:endParaRPr lang="en-US" altLang="ja-JP" i="1" dirty="0">
              <a:solidFill>
                <a:srgbClr val="FF0000"/>
              </a:solidFill>
            </a:endParaRPr>
          </a:p>
          <a:p>
            <a:r>
              <a:rPr lang="en-US" altLang="ja-JP" i="1" dirty="0" smtClean="0">
                <a:solidFill>
                  <a:srgbClr val="FF0000"/>
                </a:solidFill>
              </a:rPr>
              <a:t>8 </a:t>
            </a:r>
            <a:r>
              <a:rPr lang="en-US" altLang="ja-JP" i="1" dirty="0" smtClean="0">
                <a:solidFill>
                  <a:srgbClr val="FF0000"/>
                </a:solidFill>
              </a:rPr>
              <a:t>April, 2016</a:t>
            </a:r>
            <a:endParaRPr kumimoji="1" lang="ja-JP" altLang="en-US" i="1" dirty="0">
              <a:solidFill>
                <a:srgbClr val="FF0000"/>
              </a:solidFill>
            </a:endParaRPr>
          </a:p>
        </p:txBody>
      </p:sp>
    </p:spTree>
    <p:extLst>
      <p:ext uri="{BB962C8B-B14F-4D97-AF65-F5344CB8AC3E}">
        <p14:creationId xmlns:p14="http://schemas.microsoft.com/office/powerpoint/2010/main" val="11378412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22771"/>
            <a:ext cx="8229600" cy="1050717"/>
          </a:xfrm>
          <a:solidFill>
            <a:srgbClr val="FFFF00"/>
          </a:solidFill>
        </p:spPr>
        <p:txBody>
          <a:bodyPr>
            <a:noAutofit/>
          </a:bodyPr>
          <a:lstStyle/>
          <a:p>
            <a:r>
              <a:rPr kumimoji="1" lang="en-US" altLang="ja-JP" sz="3200" b="1" dirty="0" smtClean="0"/>
              <a:t>11T Dipole Review-Panel Report   </a:t>
            </a:r>
            <a:br>
              <a:rPr kumimoji="1" lang="en-US" altLang="ja-JP" sz="3200" b="1" dirty="0" smtClean="0"/>
            </a:br>
            <a:r>
              <a:rPr kumimoji="1" lang="en-US" altLang="ja-JP" sz="3200" b="1" dirty="0" smtClean="0">
                <a:solidFill>
                  <a:srgbClr val="3366FF"/>
                </a:solidFill>
              </a:rPr>
              <a:t>Executive Summary</a:t>
            </a:r>
            <a:r>
              <a:rPr lang="en-US" altLang="ja-JP" sz="3200" b="1" dirty="0" smtClean="0">
                <a:solidFill>
                  <a:srgbClr val="3366FF"/>
                </a:solidFill>
              </a:rPr>
              <a:t> </a:t>
            </a:r>
            <a:endParaRPr kumimoji="1" lang="ja-JP" altLang="en-US" sz="3200" b="1" dirty="0">
              <a:solidFill>
                <a:srgbClr val="3366FF"/>
              </a:solidFill>
            </a:endParaRPr>
          </a:p>
        </p:txBody>
      </p:sp>
      <p:sp>
        <p:nvSpPr>
          <p:cNvPr id="3" name="コンテンツ プレースホルダー 2"/>
          <p:cNvSpPr>
            <a:spLocks noGrp="1"/>
          </p:cNvSpPr>
          <p:nvPr>
            <p:ph idx="1"/>
          </p:nvPr>
        </p:nvSpPr>
        <p:spPr>
          <a:xfrm>
            <a:off x="165658" y="1201098"/>
            <a:ext cx="8793702" cy="5301403"/>
          </a:xfrm>
        </p:spPr>
        <p:txBody>
          <a:bodyPr>
            <a:noAutofit/>
          </a:bodyPr>
          <a:lstStyle/>
          <a:p>
            <a:pPr>
              <a:lnSpc>
                <a:spcPct val="90000"/>
              </a:lnSpc>
            </a:pPr>
            <a:r>
              <a:rPr lang="en-US" altLang="ja-JP" sz="2000" dirty="0"/>
              <a:t>The </a:t>
            </a:r>
            <a:r>
              <a:rPr lang="en-US" altLang="ja-JP" sz="2000" dirty="0" smtClean="0"/>
              <a:t>3</a:t>
            </a:r>
            <a:r>
              <a:rPr lang="en-US" altLang="ja-JP" sz="2000" baseline="30000" dirty="0" smtClean="0"/>
              <a:t>nd</a:t>
            </a:r>
            <a:r>
              <a:rPr lang="en-US" altLang="ja-JP" sz="2000" dirty="0" smtClean="0"/>
              <a:t> </a:t>
            </a:r>
            <a:r>
              <a:rPr lang="en-US" altLang="ja-JP" sz="2000" dirty="0"/>
              <a:t>international review of the “HL-LHC 11 T dipoles at Collimator Section” was held at CERN, </a:t>
            </a:r>
            <a:r>
              <a:rPr lang="en-US" altLang="ja-JP" sz="2000" dirty="0" smtClean="0"/>
              <a:t>6-8</a:t>
            </a:r>
            <a:r>
              <a:rPr lang="en-US" altLang="ja-JP" sz="2000" baseline="30000" dirty="0" smtClean="0"/>
              <a:t>th</a:t>
            </a:r>
            <a:r>
              <a:rPr lang="en-US" altLang="ja-JP" sz="2000" dirty="0" smtClean="0"/>
              <a:t> April, 2016. </a:t>
            </a:r>
            <a:endParaRPr lang="ja-JP" altLang="ja-JP" sz="2000" dirty="0"/>
          </a:p>
          <a:p>
            <a:pPr marL="0" indent="0">
              <a:lnSpc>
                <a:spcPct val="90000"/>
              </a:lnSpc>
              <a:buNone/>
            </a:pPr>
            <a:r>
              <a:rPr lang="en-US" altLang="ja-JP" sz="2000" dirty="0"/>
              <a:t> </a:t>
            </a:r>
            <a:endParaRPr lang="ja-JP" altLang="ja-JP" sz="2000" dirty="0"/>
          </a:p>
          <a:p>
            <a:pPr>
              <a:lnSpc>
                <a:spcPct val="90000"/>
              </a:lnSpc>
            </a:pPr>
            <a:r>
              <a:rPr lang="en-US" altLang="ja-JP" sz="2000" dirty="0"/>
              <a:t>The committee received </a:t>
            </a:r>
            <a:r>
              <a:rPr lang="en-US" altLang="ja-JP" sz="2000" dirty="0" smtClean="0"/>
              <a:t>~30 </a:t>
            </a:r>
            <a:r>
              <a:rPr lang="en-US" altLang="ja-JP" sz="2000" dirty="0"/>
              <a:t>reports on the recent technical progress and the future project plan to meet the requirement for </a:t>
            </a:r>
            <a:r>
              <a:rPr lang="en-US" altLang="ja-JP" sz="2000" dirty="0" smtClean="0"/>
              <a:t>two pairs of </a:t>
            </a:r>
            <a:r>
              <a:rPr lang="en-US" altLang="ja-JP" sz="2000" dirty="0"/>
              <a:t>11 Tesla dipole magnets to be ready </a:t>
            </a:r>
            <a:r>
              <a:rPr lang="en-US" altLang="ja-JP" sz="2000" dirty="0" smtClean="0"/>
              <a:t>in series operation with LHC </a:t>
            </a:r>
            <a:r>
              <a:rPr lang="en-US" altLang="ja-JP" sz="2000" dirty="0"/>
              <a:t>lattice main dipoles, after the LS2 completion in </a:t>
            </a:r>
            <a:r>
              <a:rPr lang="en-US" altLang="ja-JP" sz="2000" dirty="0" smtClean="0"/>
              <a:t>2020. </a:t>
            </a:r>
            <a:r>
              <a:rPr lang="en-US" altLang="ja-JP" sz="2000" dirty="0"/>
              <a:t>The committee summarizes our advice as follows: </a:t>
            </a:r>
            <a:endParaRPr lang="en-US" altLang="ja-JP" sz="2000" dirty="0" smtClean="0"/>
          </a:p>
          <a:p>
            <a:pPr marL="0" indent="0">
              <a:lnSpc>
                <a:spcPct val="90000"/>
              </a:lnSpc>
              <a:buNone/>
            </a:pPr>
            <a:r>
              <a:rPr lang="en-US" altLang="ja-JP" sz="2000" dirty="0"/>
              <a:t> </a:t>
            </a:r>
            <a:endParaRPr lang="ja-JP" altLang="ja-JP" sz="2000" dirty="0"/>
          </a:p>
          <a:p>
            <a:pPr lvl="0">
              <a:lnSpc>
                <a:spcPct val="90000"/>
              </a:lnSpc>
            </a:pPr>
            <a:r>
              <a:rPr lang="en-US" altLang="ja-JP" sz="2000" dirty="0" smtClean="0"/>
              <a:t>After visiting the site for the model/prototype-work activities, the </a:t>
            </a:r>
            <a:r>
              <a:rPr lang="en-US" altLang="ja-JP" sz="2000" dirty="0"/>
              <a:t>committee has been very impressed with the significant technical progress, </a:t>
            </a:r>
            <a:r>
              <a:rPr lang="en-US" altLang="ja-JP" sz="2000" dirty="0" smtClean="0"/>
              <a:t>initiated </a:t>
            </a:r>
            <a:r>
              <a:rPr lang="en-US" altLang="ja-JP" sz="2000" dirty="0"/>
              <a:t>at Fermilab in the early stage, and then extended by CERN in the past several years. </a:t>
            </a:r>
            <a:endParaRPr lang="en-US" altLang="ja-JP" sz="2000" dirty="0" smtClean="0"/>
          </a:p>
          <a:p>
            <a:pPr lvl="0">
              <a:lnSpc>
                <a:spcPct val="90000"/>
              </a:lnSpc>
            </a:pPr>
            <a:endParaRPr lang="en-US" altLang="ja-JP" sz="2000" dirty="0"/>
          </a:p>
          <a:p>
            <a:pPr lvl="0">
              <a:lnSpc>
                <a:spcPct val="90000"/>
              </a:lnSpc>
            </a:pPr>
            <a:r>
              <a:rPr lang="en-US" altLang="ja-JP" sz="2000" dirty="0" smtClean="0"/>
              <a:t>Reaching the maximum field above 12 T and stable operation at 11T with the model magnet is a great milestone achievement for the HL-LHC project. The </a:t>
            </a:r>
            <a:r>
              <a:rPr lang="en-US" altLang="ja-JP" sz="2000" dirty="0"/>
              <a:t>committee recognizes that the Nb</a:t>
            </a:r>
            <a:r>
              <a:rPr lang="en-US" altLang="ja-JP" sz="2000" baseline="-25000" dirty="0"/>
              <a:t>3</a:t>
            </a:r>
            <a:r>
              <a:rPr lang="en-US" altLang="ja-JP" sz="2000" dirty="0"/>
              <a:t>Sn magnet technology has matured and is now practical for applications in specific areas where higher magnetic fields above 10 T are critically required</a:t>
            </a:r>
            <a:r>
              <a:rPr lang="en-US" altLang="ja-JP" sz="1800" dirty="0"/>
              <a:t>. </a:t>
            </a:r>
          </a:p>
          <a:p>
            <a:pPr lvl="0">
              <a:lnSpc>
                <a:spcPct val="90000"/>
              </a:lnSpc>
            </a:pPr>
            <a:r>
              <a:rPr lang="en-US" altLang="ja-JP" sz="1800" dirty="0"/>
              <a:t> </a:t>
            </a:r>
            <a:endParaRPr lang="ja-JP" altLang="ja-JP" sz="1800" dirty="0"/>
          </a:p>
          <a:p>
            <a:endParaRPr kumimoji="1" lang="ja-JP" altLang="en-US" sz="1050" dirty="0"/>
          </a:p>
        </p:txBody>
      </p:sp>
    </p:spTree>
    <p:extLst>
      <p:ext uri="{BB962C8B-B14F-4D97-AF65-F5344CB8AC3E}">
        <p14:creationId xmlns:p14="http://schemas.microsoft.com/office/powerpoint/2010/main" val="25563492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81131" y="552229"/>
            <a:ext cx="8618092" cy="6033108"/>
          </a:xfrm>
        </p:spPr>
        <p:txBody>
          <a:bodyPr>
            <a:noAutofit/>
          </a:bodyPr>
          <a:lstStyle/>
          <a:p>
            <a:pPr lvl="0">
              <a:lnSpc>
                <a:spcPct val="90000"/>
              </a:lnSpc>
            </a:pPr>
            <a:r>
              <a:rPr lang="en-US" altLang="ja-JP" sz="2000" dirty="0"/>
              <a:t>Success of the 11T project will set the stage for further Nb</a:t>
            </a:r>
            <a:r>
              <a:rPr lang="en-US" altLang="ja-JP" sz="2000" baseline="-25000" dirty="0"/>
              <a:t>3</a:t>
            </a:r>
            <a:r>
              <a:rPr lang="en-US" altLang="ja-JP" sz="2000" dirty="0"/>
              <a:t>Sn applications in energy-frontier hadron accelerators. </a:t>
            </a:r>
            <a:endParaRPr lang="en-US" altLang="ja-JP" sz="2000" dirty="0" smtClean="0"/>
          </a:p>
          <a:p>
            <a:pPr>
              <a:lnSpc>
                <a:spcPct val="80000"/>
              </a:lnSpc>
            </a:pPr>
            <a:endParaRPr lang="en-US" altLang="ja-JP" sz="2000" dirty="0" smtClean="0"/>
          </a:p>
          <a:p>
            <a:pPr>
              <a:lnSpc>
                <a:spcPct val="80000"/>
              </a:lnSpc>
            </a:pPr>
            <a:r>
              <a:rPr lang="en-US" altLang="ja-JP" sz="2000" dirty="0" smtClean="0"/>
              <a:t>The </a:t>
            </a:r>
            <a:r>
              <a:rPr lang="en-US" altLang="ja-JP" sz="2000" dirty="0"/>
              <a:t>project needs to move quickly into </a:t>
            </a:r>
            <a:r>
              <a:rPr lang="en-US" altLang="ja-JP" sz="2000" dirty="0" smtClean="0"/>
              <a:t>the LS2 </a:t>
            </a:r>
            <a:r>
              <a:rPr lang="en-US" altLang="ja-JP" sz="2000" dirty="0"/>
              <a:t>construction </a:t>
            </a:r>
            <a:r>
              <a:rPr lang="en-US" altLang="ja-JP" sz="2000" dirty="0" smtClean="0"/>
              <a:t>stage after the ongoing prototype work </a:t>
            </a:r>
            <a:r>
              <a:rPr lang="en-US" altLang="ja-JP" sz="2000" dirty="0"/>
              <a:t>with </a:t>
            </a:r>
            <a:r>
              <a:rPr lang="en-US" altLang="ja-JP" sz="2000" dirty="0" smtClean="0"/>
              <a:t>full </a:t>
            </a:r>
            <a:r>
              <a:rPr lang="en-US" altLang="ja-JP" sz="2000" dirty="0"/>
              <a:t>coil windings, magnet assembly, and demonstrated performance. N</a:t>
            </a:r>
            <a:r>
              <a:rPr lang="en-US" altLang="ja-JP" sz="2000" dirty="0" smtClean="0"/>
              <a:t>o </a:t>
            </a:r>
            <a:r>
              <a:rPr lang="en-US" altLang="ja-JP" sz="2000" dirty="0"/>
              <a:t>time remains for any major design </a:t>
            </a:r>
            <a:r>
              <a:rPr lang="en-US" altLang="ja-JP" sz="2000" dirty="0" smtClean="0"/>
              <a:t>changes. </a:t>
            </a:r>
          </a:p>
          <a:p>
            <a:pPr marL="0" indent="0">
              <a:lnSpc>
                <a:spcPct val="80000"/>
              </a:lnSpc>
              <a:buNone/>
            </a:pPr>
            <a:r>
              <a:rPr lang="en-US" altLang="ja-JP" sz="2000" dirty="0" smtClean="0"/>
              <a:t>  </a:t>
            </a:r>
          </a:p>
          <a:p>
            <a:pPr lvl="0">
              <a:lnSpc>
                <a:spcPct val="80000"/>
              </a:lnSpc>
            </a:pPr>
            <a:r>
              <a:rPr lang="en-US" altLang="ja-JP" sz="2000" dirty="0" smtClean="0"/>
              <a:t>The committee is pleased with the plan for the production </a:t>
            </a:r>
            <a:r>
              <a:rPr lang="en-US" altLang="ja-JP" sz="2000" dirty="0"/>
              <a:t>magnets </a:t>
            </a:r>
            <a:r>
              <a:rPr lang="en-US" altLang="ja-JP" sz="2000" dirty="0" smtClean="0"/>
              <a:t>to </a:t>
            </a:r>
            <a:r>
              <a:rPr lang="en-US" altLang="ja-JP" sz="2000" dirty="0"/>
              <a:t>be tested to a level </a:t>
            </a:r>
            <a:r>
              <a:rPr lang="en-US" altLang="ja-JP" sz="2000" dirty="0" smtClean="0"/>
              <a:t>having sufficient margin (&gt; 105 %) in </a:t>
            </a:r>
            <a:r>
              <a:rPr lang="en-US" altLang="ja-JP" sz="2000" dirty="0"/>
              <a:t>terms of the nominal operation current, with confirmation of the mechanical stability/margin </a:t>
            </a:r>
            <a:r>
              <a:rPr lang="en-US" altLang="ja-JP" sz="2000" dirty="0" smtClean="0"/>
              <a:t>before installation </a:t>
            </a:r>
            <a:r>
              <a:rPr lang="en-US" altLang="ja-JP" sz="2000" dirty="0"/>
              <a:t>into the tunnel.  </a:t>
            </a:r>
            <a:r>
              <a:rPr lang="en-US" altLang="ja-JP" sz="2000" dirty="0" smtClean="0"/>
              <a:t>It may also minimize </a:t>
            </a:r>
            <a:r>
              <a:rPr lang="en-US" altLang="ja-JP" sz="2000" dirty="0"/>
              <a:t>the number of re-training quenches </a:t>
            </a:r>
            <a:r>
              <a:rPr lang="en-US" altLang="ja-JP" sz="2000" dirty="0" smtClean="0"/>
              <a:t>after </a:t>
            </a:r>
            <a:r>
              <a:rPr lang="en-US" altLang="ja-JP" sz="2000" dirty="0"/>
              <a:t>periodic thermal cycling. </a:t>
            </a:r>
            <a:endParaRPr lang="ja-JP" altLang="ja-JP" sz="2000" dirty="0"/>
          </a:p>
          <a:p>
            <a:pPr marL="0" indent="0">
              <a:lnSpc>
                <a:spcPct val="80000"/>
              </a:lnSpc>
              <a:buNone/>
            </a:pPr>
            <a:r>
              <a:rPr lang="en-US" altLang="ja-JP" sz="2000" dirty="0"/>
              <a:t> </a:t>
            </a:r>
            <a:endParaRPr lang="ja-JP" altLang="ja-JP" sz="2000" dirty="0"/>
          </a:p>
          <a:p>
            <a:pPr lvl="0">
              <a:lnSpc>
                <a:spcPct val="80000"/>
              </a:lnSpc>
            </a:pPr>
            <a:r>
              <a:rPr lang="en-US" altLang="ja-JP" sz="2000" dirty="0" smtClean="0"/>
              <a:t>The committee is pleased to recognize that the magnet interface to the collimator has been well established. </a:t>
            </a:r>
          </a:p>
          <a:p>
            <a:pPr lvl="0">
              <a:lnSpc>
                <a:spcPct val="80000"/>
              </a:lnSpc>
            </a:pPr>
            <a:endParaRPr lang="en-US" altLang="ja-JP" sz="2000" dirty="0"/>
          </a:p>
          <a:p>
            <a:pPr>
              <a:lnSpc>
                <a:spcPct val="80000"/>
              </a:lnSpc>
            </a:pPr>
            <a:r>
              <a:rPr lang="en-US" altLang="ja-JP" sz="2000" dirty="0"/>
              <a:t>The project time scale for the first set of 11 T dipoles is still </a:t>
            </a:r>
            <a:r>
              <a:rPr lang="en-US" altLang="ja-JP" sz="2000" dirty="0" smtClean="0"/>
              <a:t>very </a:t>
            </a:r>
            <a:r>
              <a:rPr lang="en-US" altLang="ja-JP" sz="2000" dirty="0"/>
              <a:t>challenging for them </a:t>
            </a:r>
            <a:r>
              <a:rPr lang="en-US" altLang="ja-JP" sz="2000" dirty="0" smtClean="0"/>
              <a:t>to </a:t>
            </a:r>
            <a:r>
              <a:rPr lang="en-US" altLang="ja-JP" sz="2000" dirty="0"/>
              <a:t>be ready in the LHC tunnel by 2020, even with the assumption of no failures in the fabrication process of </a:t>
            </a:r>
            <a:r>
              <a:rPr lang="en-US" altLang="ja-JP" sz="2000" dirty="0" smtClean="0"/>
              <a:t>10 units (8 + 2 spares) </a:t>
            </a:r>
            <a:r>
              <a:rPr lang="en-US" altLang="ja-JP" sz="2000" dirty="0"/>
              <a:t>over the course of ~3 years. </a:t>
            </a:r>
          </a:p>
          <a:p>
            <a:pPr lvl="0">
              <a:lnSpc>
                <a:spcPct val="80000"/>
              </a:lnSpc>
            </a:pPr>
            <a:endParaRPr lang="ja-JP" altLang="ja-JP" sz="2000" dirty="0"/>
          </a:p>
          <a:p>
            <a:pPr marL="0" lvl="0" indent="0">
              <a:lnSpc>
                <a:spcPct val="80000"/>
              </a:lnSpc>
              <a:buNone/>
            </a:pPr>
            <a:r>
              <a:rPr lang="en-US" altLang="ja-JP" sz="2000" dirty="0"/>
              <a:t> </a:t>
            </a:r>
            <a:endParaRPr lang="ja-JP" altLang="ja-JP" sz="2000" dirty="0"/>
          </a:p>
          <a:p>
            <a:pPr lvl="0">
              <a:lnSpc>
                <a:spcPct val="80000"/>
              </a:lnSpc>
            </a:pPr>
            <a:endParaRPr lang="ja-JP" altLang="ja-JP" sz="1600" dirty="0"/>
          </a:p>
          <a:p>
            <a:pPr marL="0" indent="0">
              <a:lnSpc>
                <a:spcPct val="80000"/>
              </a:lnSpc>
              <a:buNone/>
            </a:pPr>
            <a:endParaRPr lang="ja-JP" altLang="ja-JP" sz="1600" dirty="0"/>
          </a:p>
          <a:p>
            <a:endParaRPr kumimoji="1" lang="ja-JP" altLang="en-US" sz="1600" dirty="0"/>
          </a:p>
        </p:txBody>
      </p:sp>
    </p:spTree>
    <p:extLst>
      <p:ext uri="{BB962C8B-B14F-4D97-AF65-F5344CB8AC3E}">
        <p14:creationId xmlns:p14="http://schemas.microsoft.com/office/powerpoint/2010/main" val="88955099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262309"/>
            <a:ext cx="8229600" cy="6364445"/>
          </a:xfrm>
        </p:spPr>
        <p:txBody>
          <a:bodyPr>
            <a:normAutofit fontScale="47500" lnSpcReduction="20000"/>
          </a:bodyPr>
          <a:lstStyle/>
          <a:p>
            <a:pPr>
              <a:lnSpc>
                <a:spcPct val="120000"/>
              </a:lnSpc>
            </a:pPr>
            <a:r>
              <a:rPr lang="en-US" altLang="ja-JP" sz="3600" dirty="0" smtClean="0"/>
              <a:t>For </a:t>
            </a:r>
            <a:r>
              <a:rPr lang="en-US" altLang="ja-JP" sz="3600" dirty="0"/>
              <a:t>the LS3 program, the committee endorses the development of a 2</a:t>
            </a:r>
            <a:r>
              <a:rPr lang="en-US" altLang="ja-JP" sz="3600" baseline="30000" dirty="0"/>
              <a:t>nd</a:t>
            </a:r>
            <a:r>
              <a:rPr lang="en-US" altLang="ja-JP" sz="3600" dirty="0"/>
              <a:t> strand supplier for LHC upgrade magnets. The committee </a:t>
            </a:r>
            <a:r>
              <a:rPr lang="en-US" altLang="ja-JP" sz="3600" dirty="0" smtClean="0"/>
              <a:t>recommends </a:t>
            </a:r>
            <a:r>
              <a:rPr lang="en-US" altLang="ja-JP" sz="3600" dirty="0"/>
              <a:t>to move expeditiously with the manufacture of dipole magnet models with the new </a:t>
            </a:r>
            <a:r>
              <a:rPr lang="en-US" altLang="ja-JP" sz="3600" dirty="0" smtClean="0"/>
              <a:t>PIT strand layout, cable design, and magnet cross-section.</a:t>
            </a:r>
          </a:p>
          <a:p>
            <a:pPr>
              <a:lnSpc>
                <a:spcPct val="120000"/>
              </a:lnSpc>
            </a:pPr>
            <a:endParaRPr lang="en-US" altLang="ja-JP" sz="3600" dirty="0" smtClean="0"/>
          </a:p>
          <a:p>
            <a:pPr>
              <a:lnSpc>
                <a:spcPct val="120000"/>
              </a:lnSpc>
            </a:pPr>
            <a:r>
              <a:rPr lang="en-US" altLang="ja-JP" sz="3600" dirty="0" smtClean="0"/>
              <a:t> Nevertheless, design </a:t>
            </a:r>
            <a:r>
              <a:rPr lang="en-US" altLang="ja-JP" sz="3600" dirty="0"/>
              <a:t>changes </a:t>
            </a:r>
            <a:r>
              <a:rPr lang="en-US" altLang="ja-JP" sz="3600" dirty="0" smtClean="0"/>
              <a:t>with respect </a:t>
            </a:r>
            <a:r>
              <a:rPr lang="en-US" altLang="ja-JP" sz="3600" dirty="0"/>
              <a:t>to </a:t>
            </a:r>
            <a:r>
              <a:rPr lang="en-US" altLang="ja-JP" sz="3600" dirty="0" smtClean="0"/>
              <a:t>LS2 magnets should be minimized.</a:t>
            </a:r>
            <a:r>
              <a:rPr lang="ja-JP" altLang="ja-JP" sz="3600" dirty="0" smtClean="0"/>
              <a:t> </a:t>
            </a:r>
            <a:r>
              <a:rPr lang="en-US" altLang="ja-JP" sz="3600" dirty="0" smtClean="0"/>
              <a:t>It is essential to define milestones and decision points for the PIT strand adoption and the change of cross-section for LS3.</a:t>
            </a:r>
            <a:endParaRPr lang="en-US" altLang="ja-JP" sz="3600" dirty="0"/>
          </a:p>
          <a:p>
            <a:pPr marL="0" lvl="0" indent="0">
              <a:lnSpc>
                <a:spcPct val="120000"/>
              </a:lnSpc>
              <a:buNone/>
            </a:pPr>
            <a:endParaRPr lang="en-US" altLang="ja-JP" sz="3600" dirty="0"/>
          </a:p>
          <a:p>
            <a:pPr lvl="0">
              <a:lnSpc>
                <a:spcPct val="120000"/>
              </a:lnSpc>
            </a:pPr>
            <a:r>
              <a:rPr lang="en-US" altLang="ja-JP" sz="3600" dirty="0" smtClean="0"/>
              <a:t>The committee encourages development and update of the manufacturing plan, including tooling usage, and under various assumptions for industry involvement, for all combined activities required by LS3 (11 T dipoles, MQXF, and other projects).</a:t>
            </a:r>
          </a:p>
          <a:p>
            <a:pPr lvl="0">
              <a:lnSpc>
                <a:spcPct val="120000"/>
              </a:lnSpc>
            </a:pPr>
            <a:endParaRPr lang="en-US" altLang="ja-JP" sz="3600" dirty="0" smtClean="0"/>
          </a:p>
          <a:p>
            <a:pPr lvl="0">
              <a:lnSpc>
                <a:spcPct val="120000"/>
              </a:lnSpc>
            </a:pPr>
            <a:r>
              <a:rPr lang="en-US" altLang="ja-JP" sz="3600" dirty="0" smtClean="0"/>
              <a:t>Several options for industry involvement in LS2 and LS3 were presented, and the committee encourages further development and integration of these capabilities into the project plan. This strategy, however, should not delay the construction schedule. Full production capability should be maintained at CERN.</a:t>
            </a:r>
          </a:p>
          <a:p>
            <a:pPr marL="0" lvl="0" indent="0">
              <a:lnSpc>
                <a:spcPct val="120000"/>
              </a:lnSpc>
              <a:buNone/>
            </a:pPr>
            <a:r>
              <a:rPr lang="en-US" altLang="ja-JP" sz="3600" dirty="0" smtClean="0"/>
              <a:t> </a:t>
            </a:r>
            <a:endParaRPr lang="en-US" altLang="ja-JP" sz="3600" dirty="0"/>
          </a:p>
          <a:p>
            <a:pPr>
              <a:lnSpc>
                <a:spcPct val="120000"/>
              </a:lnSpc>
            </a:pPr>
            <a:r>
              <a:rPr lang="en-US" altLang="ja-JP" sz="3600" dirty="0"/>
              <a:t>The committee congratulates the great </a:t>
            </a:r>
            <a:r>
              <a:rPr lang="en-US" altLang="ja-JP" sz="3600" dirty="0" smtClean="0"/>
              <a:t>achievements of the team  in the development of the 11T </a:t>
            </a:r>
            <a:r>
              <a:rPr lang="en-US" altLang="ja-JP" sz="3600" dirty="0"/>
              <a:t>dipole with NB</a:t>
            </a:r>
            <a:r>
              <a:rPr lang="en-US" altLang="ja-JP" sz="3600" baseline="-25000" dirty="0"/>
              <a:t>3</a:t>
            </a:r>
            <a:r>
              <a:rPr lang="en-US" altLang="ja-JP" sz="3600" dirty="0"/>
              <a:t>Sn technology, reflecting the experiences and expertise of </a:t>
            </a:r>
            <a:r>
              <a:rPr lang="en-US" altLang="ja-JP" sz="3600" dirty="0" smtClean="0"/>
              <a:t>both US </a:t>
            </a:r>
            <a:r>
              <a:rPr lang="en-US" altLang="ja-JP" sz="3600" dirty="0"/>
              <a:t>and CERN </a:t>
            </a:r>
            <a:r>
              <a:rPr lang="en-US" altLang="ja-JP" sz="3600" dirty="0" smtClean="0"/>
              <a:t>laboratories. We are also very </a:t>
            </a:r>
            <a:r>
              <a:rPr lang="en-US" altLang="ja-JP" sz="3600" dirty="0"/>
              <a:t>pleased to see fresh efforts  </a:t>
            </a:r>
            <a:r>
              <a:rPr lang="en-US" altLang="ja-JP" sz="3600" dirty="0" smtClean="0"/>
              <a:t>and </a:t>
            </a:r>
            <a:r>
              <a:rPr lang="en-US" altLang="ja-JP" sz="3600" dirty="0"/>
              <a:t>continuity provided by much younger generation promising the future. </a:t>
            </a:r>
          </a:p>
          <a:p>
            <a:pPr>
              <a:lnSpc>
                <a:spcPct val="120000"/>
              </a:lnSpc>
            </a:pPr>
            <a:endParaRPr kumimoji="1" lang="ja-JP" altLang="en-US" dirty="0"/>
          </a:p>
        </p:txBody>
      </p:sp>
    </p:spTree>
    <p:extLst>
      <p:ext uri="{BB962C8B-B14F-4D97-AF65-F5344CB8AC3E}">
        <p14:creationId xmlns:p14="http://schemas.microsoft.com/office/powerpoint/2010/main" val="344357546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7162" y="80505"/>
            <a:ext cx="7437512" cy="1068869"/>
          </a:xfrm>
          <a:solidFill>
            <a:srgbClr val="CCFFCC"/>
          </a:solidFill>
        </p:spPr>
        <p:txBody>
          <a:bodyPr>
            <a:normAutofit fontScale="90000"/>
          </a:bodyPr>
          <a:lstStyle/>
          <a:p>
            <a:r>
              <a:rPr lang="en-US" b="1" dirty="0" smtClean="0">
                <a:solidFill>
                  <a:srgbClr val="002060"/>
                </a:solidFill>
              </a:rPr>
              <a:t>Draft questions to the panel</a:t>
            </a:r>
            <a:br>
              <a:rPr lang="en-US" b="1" dirty="0" smtClean="0">
                <a:solidFill>
                  <a:srgbClr val="002060"/>
                </a:solidFill>
              </a:rPr>
            </a:br>
            <a:r>
              <a:rPr lang="en-US" b="1" dirty="0" smtClean="0">
                <a:solidFill>
                  <a:srgbClr val="002060"/>
                </a:solidFill>
              </a:rPr>
              <a:t>Overview</a:t>
            </a:r>
            <a:endParaRPr lang="en-US" sz="2700" b="1" dirty="0">
              <a:solidFill>
                <a:srgbClr val="002060"/>
              </a:solidFill>
            </a:endParaRPr>
          </a:p>
        </p:txBody>
      </p:sp>
      <p:sp>
        <p:nvSpPr>
          <p:cNvPr id="3" name="Content Placeholder 2"/>
          <p:cNvSpPr>
            <a:spLocks noGrp="1"/>
          </p:cNvSpPr>
          <p:nvPr>
            <p:ph idx="1"/>
          </p:nvPr>
        </p:nvSpPr>
        <p:spPr>
          <a:xfrm>
            <a:off x="110439" y="1377413"/>
            <a:ext cx="8724677" cy="5532601"/>
          </a:xfrm>
        </p:spPr>
        <p:txBody>
          <a:bodyPr>
            <a:normAutofit fontScale="62500" lnSpcReduction="20000"/>
          </a:bodyPr>
          <a:lstStyle/>
          <a:p>
            <a:pPr>
              <a:lnSpc>
                <a:spcPct val="120000"/>
              </a:lnSpc>
            </a:pPr>
            <a:r>
              <a:rPr lang="en-US" i="1" dirty="0" smtClean="0">
                <a:solidFill>
                  <a:srgbClr val="3366FF"/>
                </a:solidFill>
              </a:rPr>
              <a:t>Is the overall plan for the 11T dipoles at collimator section clear, realistic and coherent with the whole HL-LHC project? Does it satisfy the needs ? </a:t>
            </a:r>
            <a:r>
              <a:rPr lang="en-US" i="1" dirty="0">
                <a:solidFill>
                  <a:srgbClr val="3366FF"/>
                </a:solidFill>
              </a:rPr>
              <a:t>Is the plan matching the request from collimation </a:t>
            </a:r>
            <a:r>
              <a:rPr lang="en-US" i="1" dirty="0" smtClean="0">
                <a:solidFill>
                  <a:srgbClr val="3366FF"/>
                </a:solidFill>
              </a:rPr>
              <a:t>?</a:t>
            </a:r>
          </a:p>
          <a:p>
            <a:pPr lvl="1">
              <a:lnSpc>
                <a:spcPct val="120000"/>
              </a:lnSpc>
            </a:pPr>
            <a:r>
              <a:rPr lang="en-US" sz="3200" dirty="0" smtClean="0">
                <a:solidFill>
                  <a:srgbClr val="000000"/>
                </a:solidFill>
              </a:rPr>
              <a:t>In </a:t>
            </a:r>
            <a:r>
              <a:rPr lang="en-US" sz="3200" dirty="0">
                <a:solidFill>
                  <a:srgbClr val="000000"/>
                </a:solidFill>
              </a:rPr>
              <a:t>general yes, </a:t>
            </a:r>
            <a:r>
              <a:rPr lang="en-US" sz="3200" dirty="0" smtClean="0">
                <a:solidFill>
                  <a:srgbClr val="000000"/>
                </a:solidFill>
              </a:rPr>
              <a:t>the overall 11 T plan is clear and coherent although the LS2 execution part is success oriented.</a:t>
            </a:r>
          </a:p>
          <a:p>
            <a:pPr lvl="1">
              <a:lnSpc>
                <a:spcPct val="120000"/>
              </a:lnSpc>
            </a:pPr>
            <a:r>
              <a:rPr lang="en-US" sz="3200" dirty="0" smtClean="0"/>
              <a:t>The </a:t>
            </a:r>
            <a:r>
              <a:rPr lang="en-US" sz="3200" dirty="0"/>
              <a:t>plans for LS2 and LS3 installation do satisfy the HL-LHC </a:t>
            </a:r>
            <a:r>
              <a:rPr lang="en-US" sz="3200" dirty="0" smtClean="0"/>
              <a:t>schedule and performance based </a:t>
            </a:r>
            <a:r>
              <a:rPr lang="en-US" sz="3200" dirty="0"/>
              <a:t>on needs in IR7 and the installation of 2 units (1 unit/beam) in LS2 and 2 more full units in LS3.</a:t>
            </a:r>
          </a:p>
          <a:p>
            <a:pPr lvl="1">
              <a:lnSpc>
                <a:spcPct val="120000"/>
              </a:lnSpc>
            </a:pPr>
            <a:r>
              <a:rPr lang="en-US" sz="3200" dirty="0" smtClean="0">
                <a:solidFill>
                  <a:srgbClr val="000000"/>
                </a:solidFill>
              </a:rPr>
              <a:t>The </a:t>
            </a:r>
            <a:r>
              <a:rPr lang="en-US" sz="3200" dirty="0">
                <a:solidFill>
                  <a:srgbClr val="000000"/>
                </a:solidFill>
              </a:rPr>
              <a:t>discussions with the collimation group were very successful in finding a mutually agreeable set of magnet and collimator length dimensions that results in effective operation of the collimator while allowing for enough magnet length to allow for increased operating margin</a:t>
            </a:r>
            <a:r>
              <a:rPr lang="en-US" sz="3200" dirty="0" smtClean="0">
                <a:solidFill>
                  <a:srgbClr val="000000"/>
                </a:solidFill>
              </a:rPr>
              <a:t>.</a:t>
            </a:r>
            <a:endParaRPr lang="en-US" sz="3200" dirty="0" smtClean="0">
              <a:solidFill>
                <a:srgbClr val="FF0000"/>
              </a:solidFill>
            </a:endParaRPr>
          </a:p>
          <a:p>
            <a:pPr>
              <a:lnSpc>
                <a:spcPct val="120000"/>
              </a:lnSpc>
            </a:pPr>
            <a:r>
              <a:rPr lang="en-US" i="1" dirty="0" smtClean="0">
                <a:solidFill>
                  <a:srgbClr val="3366FF"/>
                </a:solidFill>
              </a:rPr>
              <a:t>Are the recommendations from the previous review adequately followed-(up)?</a:t>
            </a:r>
          </a:p>
          <a:p>
            <a:pPr lvl="1">
              <a:lnSpc>
                <a:spcPct val="120000"/>
              </a:lnSpc>
            </a:pPr>
            <a:r>
              <a:rPr lang="en-US" sz="3200" dirty="0" smtClean="0">
                <a:solidFill>
                  <a:srgbClr val="000000"/>
                </a:solidFill>
              </a:rPr>
              <a:t>Yes. Exhaustively and comprehensively. Congratulations to the team are in order</a:t>
            </a:r>
            <a:r>
              <a:rPr lang="en-US" sz="3200" dirty="0" smtClean="0">
                <a:solidFill>
                  <a:srgbClr val="FF0000"/>
                </a:solidFill>
              </a:rPr>
              <a:t>.</a:t>
            </a:r>
          </a:p>
          <a:p>
            <a:pPr marL="457200" lvl="1" indent="0">
              <a:lnSpc>
                <a:spcPct val="120000"/>
              </a:lnSpc>
              <a:buNone/>
            </a:pPr>
            <a:endParaRPr lang="en-US" sz="3200" dirty="0">
              <a:solidFill>
                <a:srgbClr val="002060"/>
              </a:solidFill>
            </a:endParaRPr>
          </a:p>
          <a:p>
            <a:pPr marL="457200" lvl="1" indent="0">
              <a:buNone/>
            </a:pPr>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17097956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4153" y="107328"/>
            <a:ext cx="8229600" cy="852210"/>
          </a:xfrm>
          <a:solidFill>
            <a:srgbClr val="CCFFCC"/>
          </a:solidFill>
        </p:spPr>
        <p:txBody>
          <a:bodyPr/>
          <a:lstStyle/>
          <a:p>
            <a:r>
              <a:rPr kumimoji="1" lang="en-US" altLang="ja-JP" b="1" dirty="0" smtClean="0"/>
              <a:t>Models</a:t>
            </a:r>
            <a:endParaRPr kumimoji="1" lang="ja-JP" altLang="en-US" b="1" dirty="0"/>
          </a:p>
        </p:txBody>
      </p:sp>
      <p:sp>
        <p:nvSpPr>
          <p:cNvPr id="3" name="コンテンツ プレースホルダー 2"/>
          <p:cNvSpPr>
            <a:spLocks noGrp="1"/>
          </p:cNvSpPr>
          <p:nvPr>
            <p:ph idx="1"/>
          </p:nvPr>
        </p:nvSpPr>
        <p:spPr>
          <a:xfrm>
            <a:off x="214629" y="930208"/>
            <a:ext cx="8799702" cy="5795859"/>
          </a:xfrm>
        </p:spPr>
        <p:txBody>
          <a:bodyPr>
            <a:noAutofit/>
          </a:bodyPr>
          <a:lstStyle/>
          <a:p>
            <a:pPr marL="0" indent="0">
              <a:buNone/>
            </a:pPr>
            <a:r>
              <a:rPr lang="en-US" altLang="ja-JP" sz="2400" i="1" dirty="0">
                <a:solidFill>
                  <a:srgbClr val="3366FF"/>
                </a:solidFill>
              </a:rPr>
              <a:t>Was the acquired experience with the models well fed into the prototype/series design ?</a:t>
            </a:r>
          </a:p>
          <a:p>
            <a:pPr>
              <a:lnSpc>
                <a:spcPct val="90000"/>
              </a:lnSpc>
            </a:pPr>
            <a:r>
              <a:rPr lang="en-US" altLang="ja-JP" sz="2400" dirty="0">
                <a:solidFill>
                  <a:srgbClr val="000000"/>
                </a:solidFill>
              </a:rPr>
              <a:t>Impressive progress since Dec ‘14. </a:t>
            </a:r>
          </a:p>
          <a:p>
            <a:pPr>
              <a:lnSpc>
                <a:spcPct val="90000"/>
              </a:lnSpc>
            </a:pPr>
            <a:r>
              <a:rPr lang="en-US" altLang="ja-JP" sz="2400" dirty="0">
                <a:solidFill>
                  <a:srgbClr val="000000"/>
                </a:solidFill>
              </a:rPr>
              <a:t>The model series was very useful in developing different aspects of the fabrication processes, that led to the rather successful tests of the 2-in-1 , 2m long dipole model.</a:t>
            </a:r>
          </a:p>
          <a:p>
            <a:pPr>
              <a:lnSpc>
                <a:spcPct val="90000"/>
              </a:lnSpc>
            </a:pPr>
            <a:r>
              <a:rPr lang="en-US" altLang="ja-JP" sz="2400" dirty="0">
                <a:solidFill>
                  <a:srgbClr val="000000"/>
                </a:solidFill>
              </a:rPr>
              <a:t>5 model coils built and tested, with 4 of them operated in magnets that passed nominal and ultimate currents. Stability demonstrated at high currents.</a:t>
            </a:r>
          </a:p>
          <a:p>
            <a:pPr>
              <a:lnSpc>
                <a:spcPct val="90000"/>
              </a:lnSpc>
            </a:pPr>
            <a:r>
              <a:rPr lang="en-US" altLang="ja-JP" sz="2400" dirty="0">
                <a:solidFill>
                  <a:srgbClr val="000000"/>
                </a:solidFill>
              </a:rPr>
              <a:t>Handsome payback from “</a:t>
            </a:r>
            <a:r>
              <a:rPr lang="en-US" altLang="ja-JP" sz="2400" dirty="0" err="1">
                <a:solidFill>
                  <a:srgbClr val="000000"/>
                </a:solidFill>
              </a:rPr>
              <a:t>insertable</a:t>
            </a:r>
            <a:r>
              <a:rPr lang="en-US" altLang="ja-JP" sz="2400" dirty="0">
                <a:solidFill>
                  <a:srgbClr val="000000"/>
                </a:solidFill>
              </a:rPr>
              <a:t> pole” </a:t>
            </a:r>
            <a:r>
              <a:rPr lang="en-US" altLang="ja-JP" sz="2400" dirty="0" smtClean="0">
                <a:solidFill>
                  <a:srgbClr val="000000"/>
                </a:solidFill>
              </a:rPr>
              <a:t>and “pole loading” design </a:t>
            </a:r>
            <a:r>
              <a:rPr lang="en-US" altLang="ja-JP" sz="2400" dirty="0">
                <a:solidFill>
                  <a:srgbClr val="000000"/>
                </a:solidFill>
              </a:rPr>
              <a:t>choice.</a:t>
            </a:r>
          </a:p>
          <a:p>
            <a:pPr>
              <a:lnSpc>
                <a:spcPct val="90000"/>
              </a:lnSpc>
            </a:pPr>
            <a:r>
              <a:rPr lang="en-US" altLang="ja-JP" sz="2400" dirty="0">
                <a:solidFill>
                  <a:srgbClr val="000000"/>
                </a:solidFill>
              </a:rPr>
              <a:t>Embedded outer quench protection heaters perform as expected.</a:t>
            </a:r>
          </a:p>
          <a:p>
            <a:pPr>
              <a:lnSpc>
                <a:spcPct val="90000"/>
              </a:lnSpc>
            </a:pPr>
            <a:r>
              <a:rPr lang="en-US" altLang="ja-JP" sz="2400" dirty="0">
                <a:solidFill>
                  <a:srgbClr val="000000"/>
                </a:solidFill>
              </a:rPr>
              <a:t>Field quality issues appear manageable for the series magnets.</a:t>
            </a:r>
          </a:p>
          <a:p>
            <a:pPr>
              <a:lnSpc>
                <a:spcPct val="90000"/>
              </a:lnSpc>
            </a:pPr>
            <a:r>
              <a:rPr lang="en-US" altLang="ja-JP" sz="2400" dirty="0">
                <a:solidFill>
                  <a:srgbClr val="000000"/>
                </a:solidFill>
              </a:rPr>
              <a:t>Very few </a:t>
            </a:r>
            <a:r>
              <a:rPr lang="en-US" altLang="ja-JP" sz="2400" i="1" dirty="0">
                <a:solidFill>
                  <a:srgbClr val="000000"/>
                </a:solidFill>
              </a:rPr>
              <a:t>non-critical </a:t>
            </a:r>
            <a:r>
              <a:rPr lang="en-US" altLang="ja-JP" sz="2400" dirty="0">
                <a:solidFill>
                  <a:srgbClr val="000000"/>
                </a:solidFill>
              </a:rPr>
              <a:t>issues: delay to quench in low field areas</a:t>
            </a:r>
            <a:r>
              <a:rPr lang="en-US" altLang="ja-JP" sz="2400" dirty="0" smtClean="0">
                <a:solidFill>
                  <a:srgbClr val="000000"/>
                </a:solidFill>
              </a:rPr>
              <a:t>, decay </a:t>
            </a:r>
            <a:r>
              <a:rPr lang="en-US" altLang="ja-JP" sz="2400" dirty="0">
                <a:solidFill>
                  <a:srgbClr val="000000"/>
                </a:solidFill>
              </a:rPr>
              <a:t>&amp; snapback difference with FNAL data,</a:t>
            </a:r>
            <a:r>
              <a:rPr lang="en-US" altLang="ja-JP" sz="2400" dirty="0" smtClean="0">
                <a:solidFill>
                  <a:srgbClr val="000000"/>
                </a:solidFill>
              </a:rPr>
              <a:t>…</a:t>
            </a:r>
            <a:endParaRPr lang="en-US" altLang="ja-JP" sz="2400" dirty="0">
              <a:solidFill>
                <a:srgbClr val="000000"/>
              </a:solidFill>
            </a:endParaRPr>
          </a:p>
        </p:txBody>
      </p:sp>
    </p:spTree>
    <p:extLst>
      <p:ext uri="{BB962C8B-B14F-4D97-AF65-F5344CB8AC3E}">
        <p14:creationId xmlns:p14="http://schemas.microsoft.com/office/powerpoint/2010/main" val="38746198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03032" y="697642"/>
            <a:ext cx="8229600" cy="5599101"/>
          </a:xfrm>
        </p:spPr>
        <p:txBody>
          <a:bodyPr>
            <a:normAutofit fontScale="55000" lnSpcReduction="20000"/>
          </a:bodyPr>
          <a:lstStyle/>
          <a:p>
            <a:pPr marL="0" indent="0">
              <a:buNone/>
            </a:pPr>
            <a:r>
              <a:rPr lang="en-US" altLang="ja-JP" i="1" dirty="0">
                <a:solidFill>
                  <a:srgbClr val="3366FF"/>
                </a:solidFill>
              </a:rPr>
              <a:t>Have all useful tests been carried out ? If not, which ones would you recommend ?</a:t>
            </a:r>
          </a:p>
          <a:p>
            <a:r>
              <a:rPr lang="en-US" altLang="ja-JP" dirty="0">
                <a:solidFill>
                  <a:srgbClr val="000000"/>
                </a:solidFill>
              </a:rPr>
              <a:t>No other model coils are needed for LS2 design.</a:t>
            </a:r>
          </a:p>
          <a:p>
            <a:r>
              <a:rPr lang="en-US" altLang="ja-JP" dirty="0">
                <a:solidFill>
                  <a:srgbClr val="000000"/>
                </a:solidFill>
              </a:rPr>
              <a:t>Many of the tests and procedures recommended from the previous review were carried out. Recommend following tests /studies to be done:</a:t>
            </a:r>
          </a:p>
          <a:p>
            <a:pPr lvl="1"/>
            <a:r>
              <a:rPr lang="en-US" altLang="ja-JP" sz="3200" dirty="0">
                <a:solidFill>
                  <a:srgbClr val="000000"/>
                </a:solidFill>
              </a:rPr>
              <a:t>On the dummy copper model, make several cross-section cuts of the coils near both ends and the middle to investigate if the changes to the resin header method for impregnation really resulted in good distribution of the epoxy. Check for dry areas and voids.</a:t>
            </a:r>
          </a:p>
          <a:p>
            <a:pPr lvl="1"/>
            <a:r>
              <a:rPr lang="en-US" altLang="ja-JP" sz="3200" dirty="0">
                <a:solidFill>
                  <a:srgbClr val="000000"/>
                </a:solidFill>
              </a:rPr>
              <a:t>Take at least one of the Nb</a:t>
            </a:r>
            <a:r>
              <a:rPr lang="en-US" altLang="ja-JP" sz="3200" baseline="-25000" dirty="0">
                <a:solidFill>
                  <a:srgbClr val="000000"/>
                </a:solidFill>
              </a:rPr>
              <a:t>3</a:t>
            </a:r>
            <a:r>
              <a:rPr lang="en-US" altLang="ja-JP" sz="3200" dirty="0">
                <a:solidFill>
                  <a:srgbClr val="000000"/>
                </a:solidFill>
              </a:rPr>
              <a:t>Sn model coils that was tested to ~11T or more and make several cross-sections to see if any affects of operation under heavy Lorentz load and stresses resulted in any visible signs internal damage, motion, voids, cracks, distortions, or displacements.</a:t>
            </a:r>
          </a:p>
          <a:p>
            <a:pPr lvl="1"/>
            <a:r>
              <a:rPr lang="en-US" altLang="ja-JP" sz="3200" dirty="0">
                <a:solidFill>
                  <a:srgbClr val="000000"/>
                </a:solidFill>
              </a:rPr>
              <a:t>Perform compression tests on actual Nb</a:t>
            </a:r>
            <a:r>
              <a:rPr lang="en-US" altLang="ja-JP" sz="3200" baseline="-25000" dirty="0">
                <a:solidFill>
                  <a:srgbClr val="000000"/>
                </a:solidFill>
              </a:rPr>
              <a:t>3</a:t>
            </a:r>
            <a:r>
              <a:rPr lang="en-US" altLang="ja-JP" sz="3200" dirty="0">
                <a:solidFill>
                  <a:srgbClr val="000000"/>
                </a:solidFill>
              </a:rPr>
              <a:t>Sn coil cross-sections to determine more accurate coil modulus for improvement of mechanical analysis.</a:t>
            </a:r>
          </a:p>
          <a:p>
            <a:pPr marL="739775" lvl="1" indent="-227013"/>
            <a:r>
              <a:rPr lang="en-US" altLang="ja-JP" sz="3200" dirty="0">
                <a:solidFill>
                  <a:srgbClr val="000000"/>
                </a:solidFill>
              </a:rPr>
              <a:t>Paper studies on insulation braiding and comparison with QXF results could elucidate observations on coil wedges gaps after reaction.</a:t>
            </a:r>
          </a:p>
          <a:p>
            <a:endParaRPr lang="en-US" altLang="ja-JP" i="1" dirty="0">
              <a:solidFill>
                <a:srgbClr val="3366FF"/>
              </a:solidFill>
            </a:endParaRPr>
          </a:p>
          <a:p>
            <a:pPr marL="0" indent="0">
              <a:buNone/>
            </a:pPr>
            <a:r>
              <a:rPr lang="en-US" altLang="ja-JP" i="1" dirty="0">
                <a:solidFill>
                  <a:srgbClr val="3366FF"/>
                </a:solidFill>
              </a:rPr>
              <a:t>Have the tests results been sufficiently analyzed and understood ? If not, do you recommend further analysis ?</a:t>
            </a:r>
            <a:endParaRPr lang="en-US" altLang="ja-JP" dirty="0">
              <a:solidFill>
                <a:srgbClr val="FF0000"/>
              </a:solidFill>
            </a:endParaRPr>
          </a:p>
          <a:p>
            <a:r>
              <a:rPr lang="en-US" altLang="ja-JP" dirty="0">
                <a:solidFill>
                  <a:srgbClr val="000000"/>
                </a:solidFill>
              </a:rPr>
              <a:t>Continue analysis of the quench data to determine why quench initiation in the low field region begins increasing later in time from the high field quench initiation when the operating current is reduced.</a:t>
            </a:r>
          </a:p>
          <a:p>
            <a:endParaRPr lang="en-US" altLang="ja-JP" sz="3000" dirty="0"/>
          </a:p>
          <a:p>
            <a:pPr lvl="1"/>
            <a:endParaRPr lang="en-US" altLang="ja-JP" dirty="0"/>
          </a:p>
          <a:p>
            <a:endParaRPr kumimoji="1" lang="ja-JP" altLang="en-US" dirty="0"/>
          </a:p>
        </p:txBody>
      </p:sp>
    </p:spTree>
    <p:extLst>
      <p:ext uri="{BB962C8B-B14F-4D97-AF65-F5344CB8AC3E}">
        <p14:creationId xmlns:p14="http://schemas.microsoft.com/office/powerpoint/2010/main" val="84311331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7870"/>
            <a:ext cx="8229600" cy="816560"/>
          </a:xfrm>
          <a:solidFill>
            <a:srgbClr val="CCFFCC"/>
          </a:solidFill>
        </p:spPr>
        <p:txBody>
          <a:bodyPr>
            <a:normAutofit/>
          </a:bodyPr>
          <a:lstStyle/>
          <a:p>
            <a:r>
              <a:rPr lang="en-US" altLang="ja-JP" b="1" dirty="0">
                <a:solidFill>
                  <a:srgbClr val="000000"/>
                </a:solidFill>
              </a:rPr>
              <a:t>Prototype / </a:t>
            </a:r>
            <a:r>
              <a:rPr lang="en-US" altLang="ja-JP" b="1" dirty="0" smtClean="0">
                <a:solidFill>
                  <a:srgbClr val="000000"/>
                </a:solidFill>
              </a:rPr>
              <a:t>Series</a:t>
            </a:r>
            <a:endParaRPr kumimoji="1" lang="ja-JP" altLang="en-US" dirty="0"/>
          </a:p>
        </p:txBody>
      </p:sp>
      <p:sp>
        <p:nvSpPr>
          <p:cNvPr id="5" name="Content Placeholder 2"/>
          <p:cNvSpPr>
            <a:spLocks noGrp="1"/>
          </p:cNvSpPr>
          <p:nvPr>
            <p:ph idx="1"/>
          </p:nvPr>
        </p:nvSpPr>
        <p:spPr>
          <a:xfrm>
            <a:off x="89430" y="858654"/>
            <a:ext cx="8960673" cy="5945682"/>
          </a:xfrm>
        </p:spPr>
        <p:txBody>
          <a:bodyPr>
            <a:normAutofit fontScale="25000" lnSpcReduction="20000"/>
          </a:bodyPr>
          <a:lstStyle/>
          <a:p>
            <a:pPr marL="0" indent="0">
              <a:buNone/>
            </a:pPr>
            <a:r>
              <a:rPr lang="en-US" sz="5500" i="1" dirty="0" smtClean="0">
                <a:solidFill>
                  <a:srgbClr val="3366FF"/>
                </a:solidFill>
              </a:rPr>
              <a:t>Is </a:t>
            </a:r>
            <a:r>
              <a:rPr lang="en-US" sz="5500" i="1" dirty="0" smtClean="0">
                <a:solidFill>
                  <a:srgbClr val="3366FF"/>
                </a:solidFill>
              </a:rPr>
              <a:t>the development of </a:t>
            </a:r>
            <a:r>
              <a:rPr lang="en-US" sz="5500" i="1" dirty="0">
                <a:solidFill>
                  <a:srgbClr val="3366FF"/>
                </a:solidFill>
              </a:rPr>
              <a:t>the design (superconductor, collared coil, cold mass, cryostat</a:t>
            </a:r>
            <a:r>
              <a:rPr lang="en-US" sz="5500" i="1" dirty="0" smtClean="0">
                <a:solidFill>
                  <a:srgbClr val="3366FF"/>
                </a:solidFill>
              </a:rPr>
              <a:t>,….) appropriate </a:t>
            </a:r>
            <a:r>
              <a:rPr lang="en-US" sz="5500" i="1" dirty="0" err="1" smtClean="0">
                <a:solidFill>
                  <a:srgbClr val="3366FF"/>
                </a:solidFill>
              </a:rPr>
              <a:t>wrt</a:t>
            </a:r>
            <a:r>
              <a:rPr lang="en-US" sz="5500" i="1" dirty="0" smtClean="0">
                <a:solidFill>
                  <a:srgbClr val="3366FF"/>
                </a:solidFill>
              </a:rPr>
              <a:t> the overall project (in terms of quality, schedule, resources)? If not, what are the critical areas ?</a:t>
            </a:r>
          </a:p>
          <a:p>
            <a:r>
              <a:rPr lang="en-US" sz="5500" dirty="0" smtClean="0">
                <a:solidFill>
                  <a:srgbClr val="000000"/>
                </a:solidFill>
              </a:rPr>
              <a:t>The design based on RRP conductor is at the appropriate stage of development to transition expeditiously to prototype/series production.</a:t>
            </a:r>
          </a:p>
          <a:p>
            <a:r>
              <a:rPr lang="en-US" sz="5500" dirty="0" smtClean="0">
                <a:solidFill>
                  <a:srgbClr val="000000"/>
                </a:solidFill>
              </a:rPr>
              <a:t>The committee was impressed by the quality of preparation for all production-related activities: procurement of parts, procurement of superconductor, procurement and commissioning of tooling, establishment of procedures, QA/QC, etc.</a:t>
            </a:r>
          </a:p>
          <a:p>
            <a:r>
              <a:rPr lang="en-US" sz="5500" dirty="0" smtClean="0">
                <a:solidFill>
                  <a:srgbClr val="000000"/>
                </a:solidFill>
              </a:rPr>
              <a:t>The committee recommends to assess the PED and the impact on the helium vessel design, materials specification, and test procedure as soon as possible.</a:t>
            </a:r>
            <a:endParaRPr lang="en-US" sz="5500" dirty="0" smtClean="0">
              <a:solidFill>
                <a:srgbClr val="558ED5"/>
              </a:solidFill>
            </a:endParaRPr>
          </a:p>
          <a:p>
            <a:endParaRPr lang="en-US" sz="3400" i="1" dirty="0" smtClean="0">
              <a:solidFill>
                <a:srgbClr val="3366FF"/>
              </a:solidFill>
            </a:endParaRPr>
          </a:p>
          <a:p>
            <a:pPr marL="0" indent="0">
              <a:buNone/>
            </a:pPr>
            <a:r>
              <a:rPr lang="en-US" sz="6200" i="1" dirty="0" smtClean="0">
                <a:solidFill>
                  <a:srgbClr val="3366FF"/>
                </a:solidFill>
              </a:rPr>
              <a:t>Is the development of the tooling </a:t>
            </a:r>
            <a:r>
              <a:rPr lang="en-US" sz="6200" i="1" dirty="0">
                <a:solidFill>
                  <a:srgbClr val="3366FF"/>
                </a:solidFill>
              </a:rPr>
              <a:t>appropriate </a:t>
            </a:r>
            <a:r>
              <a:rPr lang="en-US" sz="6200" i="1" dirty="0" err="1">
                <a:solidFill>
                  <a:srgbClr val="3366FF"/>
                </a:solidFill>
              </a:rPr>
              <a:t>wrt</a:t>
            </a:r>
            <a:r>
              <a:rPr lang="en-US" sz="6200" i="1" dirty="0">
                <a:solidFill>
                  <a:srgbClr val="3366FF"/>
                </a:solidFill>
              </a:rPr>
              <a:t> the overall project </a:t>
            </a:r>
            <a:r>
              <a:rPr lang="en-US" sz="6200" i="1" dirty="0" smtClean="0">
                <a:solidFill>
                  <a:srgbClr val="3366FF"/>
                </a:solidFill>
              </a:rPr>
              <a:t>(in </a:t>
            </a:r>
            <a:r>
              <a:rPr lang="en-US" sz="6200" i="1" dirty="0">
                <a:solidFill>
                  <a:srgbClr val="3366FF"/>
                </a:solidFill>
              </a:rPr>
              <a:t>terms of </a:t>
            </a:r>
            <a:r>
              <a:rPr lang="en-US" sz="6200" i="1" dirty="0" smtClean="0">
                <a:solidFill>
                  <a:srgbClr val="3366FF"/>
                </a:solidFill>
              </a:rPr>
              <a:t>capacity, quality</a:t>
            </a:r>
            <a:r>
              <a:rPr lang="en-US" sz="6200" i="1" dirty="0">
                <a:solidFill>
                  <a:srgbClr val="3366FF"/>
                </a:solidFill>
              </a:rPr>
              <a:t>, schedule, </a:t>
            </a:r>
            <a:r>
              <a:rPr lang="en-US" sz="6200" i="1" dirty="0" smtClean="0">
                <a:solidFill>
                  <a:srgbClr val="3366FF"/>
                </a:solidFill>
              </a:rPr>
              <a:t>resources, margins,…)?</a:t>
            </a:r>
          </a:p>
          <a:p>
            <a:r>
              <a:rPr lang="en-US" sz="5600" dirty="0" smtClean="0">
                <a:solidFill>
                  <a:srgbClr val="000000"/>
                </a:solidFill>
              </a:rPr>
              <a:t>Tooling for winding, curing, reaction heat treatment and collaring have been validated. More work is still needed for the  impregnation station and welding press.</a:t>
            </a:r>
          </a:p>
          <a:p>
            <a:r>
              <a:rPr lang="en-US" sz="5600" dirty="0" smtClean="0">
                <a:solidFill>
                  <a:srgbClr val="000000"/>
                </a:solidFill>
              </a:rPr>
              <a:t>Compatibility of the materials for the heat treatment mold should be reviewed. The present use of austenitic steel is questionable.</a:t>
            </a:r>
          </a:p>
          <a:p>
            <a:r>
              <a:rPr lang="en-US" sz="5600" dirty="0" smtClean="0">
                <a:solidFill>
                  <a:srgbClr val="000000"/>
                </a:solidFill>
              </a:rPr>
              <a:t>In present situation, a potential bottleneck seems to be identified, especially after the “LS2 Production”, in the impregnation equipment shared by 11T and QXF coil manufacturing for LS3. </a:t>
            </a:r>
          </a:p>
          <a:p>
            <a:r>
              <a:rPr lang="en-US" sz="5600" dirty="0" smtClean="0">
                <a:solidFill>
                  <a:srgbClr val="000000"/>
                </a:solidFill>
              </a:rPr>
              <a:t>Manufacturing plan for cable production was presented and appears credible. Backup solutions should be investigated with the US partner.</a:t>
            </a:r>
          </a:p>
          <a:p>
            <a:r>
              <a:rPr lang="en-US" sz="5600" dirty="0" smtClean="0">
                <a:solidFill>
                  <a:srgbClr val="000000"/>
                </a:solidFill>
              </a:rPr>
              <a:t>No coil and magnet “Manufacturing Plan” with expected “tooling occupancy” was presented. Also, there is obviously space to improve “Production Rates” by duplicating some inexpensive tooling, such as impregnation molds, curing setups or winding support. </a:t>
            </a:r>
          </a:p>
          <a:p>
            <a:r>
              <a:rPr lang="en-US" sz="5600" dirty="0" smtClean="0">
                <a:solidFill>
                  <a:srgbClr val="000000"/>
                </a:solidFill>
              </a:rPr>
              <a:t>The impression is that the 11T production will not have a major conflict for resources at the beginning (production for LS2) but will have to coordinate with MQXF and other magnets production later in the preparation for LS3.</a:t>
            </a:r>
          </a:p>
          <a:p>
            <a:r>
              <a:rPr lang="en-US" sz="5600" dirty="0" smtClean="0">
                <a:solidFill>
                  <a:srgbClr val="000000"/>
                </a:solidFill>
              </a:rPr>
              <a:t>In general, when assessing “Production” in future reviews, it would be beneficial to have integrated “production plans” between 11T, MQXF and other magnets, especially on items completely under CERN control (SM18 testing, etc.)</a:t>
            </a:r>
          </a:p>
          <a:p>
            <a:r>
              <a:rPr lang="en-US" sz="5600" dirty="0" smtClean="0">
                <a:solidFill>
                  <a:srgbClr val="000000"/>
                </a:solidFill>
              </a:rPr>
              <a:t>When the industry participation has been decided, their role and resources should be integrated into the production plans.</a:t>
            </a:r>
            <a:endParaRPr lang="en-US" sz="5600" dirty="0" smtClean="0">
              <a:solidFill>
                <a:srgbClr val="558ED5"/>
              </a:solidFill>
            </a:endParaRPr>
          </a:p>
          <a:p>
            <a:pPr marL="57150" indent="0">
              <a:buNone/>
            </a:pPr>
            <a:endParaRPr lang="en-US" sz="5600" dirty="0" smtClean="0">
              <a:solidFill>
                <a:srgbClr val="558ED5"/>
              </a:solidFill>
            </a:endParaRPr>
          </a:p>
          <a:p>
            <a:pPr marL="457200" lvl="1" indent="0">
              <a:buNone/>
            </a:pPr>
            <a:endParaRPr lang="en-US" sz="3400" dirty="0" smtClean="0"/>
          </a:p>
          <a:p>
            <a:pPr lvl="1"/>
            <a:endParaRPr lang="en-US" dirty="0" smtClean="0"/>
          </a:p>
          <a:p>
            <a:pPr lvl="1"/>
            <a:endParaRPr lang="en-US" dirty="0" smtClean="0"/>
          </a:p>
        </p:txBody>
      </p:sp>
    </p:spTree>
    <p:extLst>
      <p:ext uri="{BB962C8B-B14F-4D97-AF65-F5344CB8AC3E}">
        <p14:creationId xmlns:p14="http://schemas.microsoft.com/office/powerpoint/2010/main" val="358962926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07162" y="135730"/>
            <a:ext cx="7437512" cy="836712"/>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endParaRPr lang="en-US" sz="2700" b="1" dirty="0">
              <a:solidFill>
                <a:srgbClr val="002060"/>
              </a:solidFill>
            </a:endParaRPr>
          </a:p>
        </p:txBody>
      </p:sp>
      <p:sp>
        <p:nvSpPr>
          <p:cNvPr id="6" name="コンテンツ プレースホルダー 5"/>
          <p:cNvSpPr>
            <a:spLocks noGrp="1"/>
          </p:cNvSpPr>
          <p:nvPr>
            <p:ph idx="1"/>
          </p:nvPr>
        </p:nvSpPr>
        <p:spPr>
          <a:xfrm>
            <a:off x="160970" y="135729"/>
            <a:ext cx="8983030" cy="6554565"/>
          </a:xfrm>
        </p:spPr>
        <p:txBody>
          <a:bodyPr>
            <a:normAutofit fontScale="55000" lnSpcReduction="20000"/>
          </a:bodyPr>
          <a:lstStyle/>
          <a:p>
            <a:pPr marL="0" indent="0">
              <a:buNone/>
            </a:pPr>
            <a:r>
              <a:rPr lang="en-US" altLang="ja-JP" sz="3400" i="1" dirty="0">
                <a:solidFill>
                  <a:srgbClr val="3366FF"/>
                </a:solidFill>
              </a:rPr>
              <a:t>Are all procurement aspects (superconductor, collared coil, cold mass, cryostat,….) including QA/QC in line with the needs ? If not, what is missing or should be reinforced ?</a:t>
            </a:r>
          </a:p>
          <a:p>
            <a:pPr>
              <a:lnSpc>
                <a:spcPct val="110000"/>
              </a:lnSpc>
            </a:pPr>
            <a:r>
              <a:rPr lang="en-US" altLang="ja-JP" dirty="0"/>
              <a:t>Yes, especially for LS2 magnets and RRP strand. No, for PIT strand and changed coil cross-section for LS3 magnets.</a:t>
            </a:r>
          </a:p>
          <a:p>
            <a:pPr>
              <a:lnSpc>
                <a:spcPct val="110000"/>
              </a:lnSpc>
            </a:pPr>
            <a:r>
              <a:rPr lang="en-US" altLang="ja-JP" dirty="0"/>
              <a:t>Proceed with the procurement of RRP strands for LS2 and LS3 and proceed with the production of cables and LS2 magnets based on the present design.</a:t>
            </a:r>
          </a:p>
          <a:p>
            <a:pPr>
              <a:lnSpc>
                <a:spcPct val="110000"/>
              </a:lnSpc>
            </a:pPr>
            <a:r>
              <a:rPr lang="en-US" altLang="ja-JP" dirty="0"/>
              <a:t>It is desirable to maintain 2 strand suppliers and to continue the development of PIT strands for Hi-</a:t>
            </a:r>
            <a:r>
              <a:rPr lang="en-US" altLang="ja-JP" dirty="0" err="1"/>
              <a:t>Lumi</a:t>
            </a:r>
            <a:r>
              <a:rPr lang="en-US" altLang="ja-JP" dirty="0"/>
              <a:t> LHC upgrade magnets.</a:t>
            </a:r>
          </a:p>
          <a:p>
            <a:pPr>
              <a:lnSpc>
                <a:spcPct val="110000"/>
              </a:lnSpc>
            </a:pPr>
            <a:r>
              <a:rPr lang="en-US" altLang="ja-JP" dirty="0"/>
              <a:t>It is essential to define milestones and decision points for the PIT strand adoption and the change of cross-section for LS3. Design changes with respect to LS2 magnets should be minimized.</a:t>
            </a:r>
            <a:r>
              <a:rPr lang="ja-JP" altLang="ja-JP" dirty="0"/>
              <a:t> </a:t>
            </a:r>
            <a:endParaRPr lang="en-US" altLang="ja-JP" dirty="0"/>
          </a:p>
          <a:p>
            <a:pPr>
              <a:lnSpc>
                <a:spcPct val="110000"/>
              </a:lnSpc>
            </a:pPr>
            <a:r>
              <a:rPr lang="en-US" altLang="ja-JP" dirty="0"/>
              <a:t>QA/QC plans are well under development. QC measurements on strand could benefit from involvement of other organizations, so CERN concentrate on benchmarking and specialty measurements</a:t>
            </a:r>
            <a:r>
              <a:rPr lang="en-US" altLang="ja-JP" dirty="0" smtClean="0"/>
              <a:t>.</a:t>
            </a:r>
            <a:endParaRPr lang="en-US" altLang="ja-JP" dirty="0">
              <a:solidFill>
                <a:srgbClr val="002060"/>
              </a:solidFill>
            </a:endParaRPr>
          </a:p>
          <a:p>
            <a:pPr marL="0" indent="0">
              <a:buNone/>
            </a:pPr>
            <a:endParaRPr lang="en-US" altLang="ja-JP" sz="3600" i="1" dirty="0" smtClean="0">
              <a:solidFill>
                <a:srgbClr val="3366FF"/>
              </a:solidFill>
            </a:endParaRPr>
          </a:p>
          <a:p>
            <a:pPr marL="0" indent="0">
              <a:buNone/>
            </a:pPr>
            <a:r>
              <a:rPr lang="en-US" altLang="ja-JP" sz="3600" i="1" dirty="0" smtClean="0">
                <a:solidFill>
                  <a:srgbClr val="3366FF"/>
                </a:solidFill>
              </a:rPr>
              <a:t>Is </a:t>
            </a:r>
            <a:r>
              <a:rPr lang="en-US" altLang="ja-JP" sz="3600" i="1" dirty="0">
                <a:solidFill>
                  <a:srgbClr val="3366FF"/>
                </a:solidFill>
              </a:rPr>
              <a:t>the protection scheme presented sufficiently robust to be compatible with the operation constraints ? If not, what is missing or should be developed or modified ?</a:t>
            </a:r>
          </a:p>
          <a:p>
            <a:pPr>
              <a:lnSpc>
                <a:spcPct val="110000"/>
              </a:lnSpc>
            </a:pPr>
            <a:r>
              <a:rPr lang="en-US" altLang="ja-JP" dirty="0">
                <a:solidFill>
                  <a:srgbClr val="000000"/>
                </a:solidFill>
              </a:rPr>
              <a:t>The protection system appears to be well developed. The system relies on outer layer quench protection heaters.</a:t>
            </a:r>
          </a:p>
          <a:p>
            <a:pPr>
              <a:lnSpc>
                <a:spcPct val="110000"/>
              </a:lnSpc>
            </a:pPr>
            <a:r>
              <a:rPr lang="en-US" altLang="ja-JP" dirty="0">
                <a:solidFill>
                  <a:srgbClr val="000000"/>
                </a:solidFill>
              </a:rPr>
              <a:t>Improvements in detection time and dump time might be sufficient, but the committee  recommends continued analysis and model development of interlayer heater in case it is found to be required for sufficient hot spot temperature margin. Nevertheless, decision of implementation of interlayer QP heaters in production magnets should be very carefully assessed for its implication on the basic magnet design.</a:t>
            </a:r>
          </a:p>
          <a:p>
            <a:pPr marL="57150" indent="0">
              <a:buNone/>
            </a:pPr>
            <a:endParaRPr lang="en-US" altLang="ja-JP" dirty="0">
              <a:solidFill>
                <a:srgbClr val="002060"/>
              </a:solidFill>
            </a:endParaRPr>
          </a:p>
          <a:p>
            <a:endParaRPr kumimoji="1" lang="ja-JP" altLang="en-US" dirty="0"/>
          </a:p>
        </p:txBody>
      </p:sp>
    </p:spTree>
    <p:extLst>
      <p:ext uri="{BB962C8B-B14F-4D97-AF65-F5344CB8AC3E}">
        <p14:creationId xmlns:p14="http://schemas.microsoft.com/office/powerpoint/2010/main" val="198236906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19144" y="226490"/>
            <a:ext cx="8712968" cy="6356473"/>
          </a:xfrm>
          <a:prstGeom prst="rect">
            <a:avLst/>
          </a:prstGeom>
        </p:spPr>
        <p:txBody>
          <a:bodyPr vert="horz" lIns="91440" tIns="45720" rIns="91440" bIns="45720" rtlCol="0">
            <a:normAutofit fontScale="47500" lnSpcReduction="20000"/>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lnSpc>
                <a:spcPct val="110000"/>
              </a:lnSpc>
              <a:buNone/>
            </a:pPr>
            <a:r>
              <a:rPr lang="en-US" sz="3800" i="1" dirty="0" smtClean="0">
                <a:solidFill>
                  <a:srgbClr val="3366FF"/>
                </a:solidFill>
              </a:rPr>
              <a:t>Is </a:t>
            </a:r>
            <a:r>
              <a:rPr lang="en-US" sz="3800" i="1" dirty="0" smtClean="0">
                <a:solidFill>
                  <a:srgbClr val="3366FF"/>
                </a:solidFill>
              </a:rPr>
              <a:t>the powering scheme presented adequate for the operation of the 11 T in the LHC arcs ? If not, what are the areas to improve ?</a:t>
            </a:r>
          </a:p>
          <a:p>
            <a:pPr>
              <a:lnSpc>
                <a:spcPct val="110000"/>
              </a:lnSpc>
            </a:pPr>
            <a:r>
              <a:rPr lang="en-US" sz="3800" dirty="0" smtClean="0"/>
              <a:t>The committee recommends to study the possibility of Trim coil circuit test at SM18. In particular, the powering system in SM18 should be representative of operating conditions in the tunnel. </a:t>
            </a:r>
          </a:p>
          <a:p>
            <a:pPr marL="0" indent="0">
              <a:lnSpc>
                <a:spcPct val="110000"/>
              </a:lnSpc>
              <a:buNone/>
            </a:pPr>
            <a:r>
              <a:rPr lang="en-US" sz="3800" i="1" dirty="0" smtClean="0">
                <a:solidFill>
                  <a:srgbClr val="3366FF"/>
                </a:solidFill>
              </a:rPr>
              <a:t>Is the test plan (throughout production and acceptance tests) sufficiently developed ? If not, which critical tests are missing ?</a:t>
            </a:r>
          </a:p>
          <a:p>
            <a:pPr>
              <a:lnSpc>
                <a:spcPct val="110000"/>
              </a:lnSpc>
            </a:pPr>
            <a:r>
              <a:rPr lang="en-US" sz="3800" dirty="0" smtClean="0">
                <a:solidFill>
                  <a:srgbClr val="000000"/>
                </a:solidFill>
              </a:rPr>
              <a:t>In general, yes. Plans for production and tests are well developed, including a “system test” with 2 magnets and bypass cryostat test in SM18</a:t>
            </a:r>
          </a:p>
          <a:p>
            <a:pPr>
              <a:lnSpc>
                <a:spcPct val="110000"/>
              </a:lnSpc>
            </a:pPr>
            <a:r>
              <a:rPr lang="en-US" sz="3800" dirty="0" smtClean="0">
                <a:solidFill>
                  <a:srgbClr val="000000"/>
                </a:solidFill>
              </a:rPr>
              <a:t>Plans/schedules for testing should be developed for 11T, QXF and other magnets testing. SM18 hardware capacity is expected to be more than sufficient to support all magnet testing. </a:t>
            </a:r>
          </a:p>
          <a:p>
            <a:pPr marL="0" indent="0">
              <a:lnSpc>
                <a:spcPct val="110000"/>
              </a:lnSpc>
              <a:buNone/>
            </a:pPr>
            <a:r>
              <a:rPr lang="en-US" sz="3800" i="1" dirty="0" smtClean="0">
                <a:solidFill>
                  <a:srgbClr val="3366FF"/>
                </a:solidFill>
              </a:rPr>
              <a:t>Is the production strategy in a maturity stage corresponding to the global project ?</a:t>
            </a:r>
          </a:p>
          <a:p>
            <a:pPr>
              <a:lnSpc>
                <a:spcPct val="110000"/>
              </a:lnSpc>
            </a:pPr>
            <a:r>
              <a:rPr lang="en-US" sz="3800" dirty="0" smtClean="0">
                <a:solidFill>
                  <a:srgbClr val="000000"/>
                </a:solidFill>
              </a:rPr>
              <a:t>For LS2 and RRP the production strategy is approaching maturity.  However, since the schedule is “success-oriented”, the committee suggests to consider anticipating LS2 series production of coils before completion of prototypes cold test.</a:t>
            </a:r>
          </a:p>
          <a:p>
            <a:pPr>
              <a:lnSpc>
                <a:spcPct val="110000"/>
              </a:lnSpc>
            </a:pPr>
            <a:r>
              <a:rPr lang="en-US" sz="3800" dirty="0">
                <a:solidFill>
                  <a:srgbClr val="000000"/>
                </a:solidFill>
              </a:rPr>
              <a:t>For LS2 and RRP </a:t>
            </a:r>
            <a:r>
              <a:rPr lang="en-US" sz="3800" dirty="0" smtClean="0">
                <a:solidFill>
                  <a:srgbClr val="000000"/>
                </a:solidFill>
              </a:rPr>
              <a:t>production strategy, the committee endorses the present plan of executing production on CERN premises.</a:t>
            </a:r>
          </a:p>
          <a:p>
            <a:pPr>
              <a:lnSpc>
                <a:spcPct val="110000"/>
              </a:lnSpc>
            </a:pPr>
            <a:r>
              <a:rPr lang="en-US" sz="3800" dirty="0" smtClean="0">
                <a:solidFill>
                  <a:srgbClr val="000000"/>
                </a:solidFill>
              </a:rPr>
              <a:t>The production strategy for LS3 is still at a development stage </a:t>
            </a:r>
          </a:p>
          <a:p>
            <a:pPr>
              <a:lnSpc>
                <a:spcPct val="110000"/>
              </a:lnSpc>
            </a:pPr>
            <a:r>
              <a:rPr lang="en-US" altLang="ja-JP" sz="3800" dirty="0"/>
              <a:t>Several options for industry involvement in LS2 and LS3 were presented, and the committee encourages further development and integration of these capabilities into the project plan. This strategy, however, should not delay the construction schedule. Full production capability should be maintained at CERN</a:t>
            </a:r>
            <a:r>
              <a:rPr lang="en-US" altLang="ja-JP" dirty="0" smtClean="0"/>
              <a:t>.</a:t>
            </a:r>
            <a:endParaRPr lang="en-US" dirty="0" smtClean="0">
              <a:solidFill>
                <a:srgbClr val="FF0000"/>
              </a:solidFill>
            </a:endParaRPr>
          </a:p>
          <a:p>
            <a:pPr lvl="2"/>
            <a:endParaRPr lang="en-US" dirty="0" smtClean="0">
              <a:solidFill>
                <a:srgbClr val="FF0000"/>
              </a:solidFill>
            </a:endParaRPr>
          </a:p>
          <a:p>
            <a:pPr marL="457200" lvl="1" indent="0">
              <a:buFont typeface="Arial"/>
              <a:buNone/>
            </a:pPr>
            <a:endParaRPr lang="en-US" dirty="0" smtClean="0">
              <a:solidFill>
                <a:srgbClr val="002060"/>
              </a:solidFill>
            </a:endParaRPr>
          </a:p>
          <a:p>
            <a:pPr marL="457200" lvl="1" indent="0">
              <a:buFont typeface="Arial"/>
              <a:buNone/>
            </a:pPr>
            <a:endParaRPr lang="en-US" dirty="0" smtClean="0"/>
          </a:p>
          <a:p>
            <a:pPr lvl="1"/>
            <a:endParaRPr lang="en-US" dirty="0" smtClean="0"/>
          </a:p>
          <a:p>
            <a:pPr lvl="1"/>
            <a:endParaRPr lang="en-US" dirty="0" smtClean="0"/>
          </a:p>
        </p:txBody>
      </p:sp>
    </p:spTree>
    <p:extLst>
      <p:ext uri="{BB962C8B-B14F-4D97-AF65-F5344CB8AC3E}">
        <p14:creationId xmlns:p14="http://schemas.microsoft.com/office/powerpoint/2010/main" val="75372118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5144" y="332362"/>
            <a:ext cx="8707907" cy="646331"/>
          </a:xfrm>
          <a:prstGeom prst="rect">
            <a:avLst/>
          </a:prstGeom>
        </p:spPr>
        <p:txBody>
          <a:bodyPr wrap="square">
            <a:spAutoFit/>
          </a:bodyPr>
          <a:lstStyle/>
          <a:p>
            <a:pPr lvl="1"/>
            <a:endParaRPr lang="en-US" dirty="0"/>
          </a:p>
          <a:p>
            <a:pPr lvl="1"/>
            <a:endParaRPr lang="en-US" dirty="0"/>
          </a:p>
        </p:txBody>
      </p:sp>
      <p:sp>
        <p:nvSpPr>
          <p:cNvPr id="2" name="タイトル 1"/>
          <p:cNvSpPr>
            <a:spLocks noGrp="1"/>
          </p:cNvSpPr>
          <p:nvPr>
            <p:ph type="title"/>
          </p:nvPr>
        </p:nvSpPr>
        <p:spPr>
          <a:xfrm>
            <a:off x="457200" y="185198"/>
            <a:ext cx="8229600" cy="1143000"/>
          </a:xfrm>
          <a:solidFill>
            <a:srgbClr val="CCFFCC"/>
          </a:solidFill>
        </p:spPr>
        <p:txBody>
          <a:bodyPr>
            <a:normAutofit/>
          </a:bodyPr>
          <a:lstStyle/>
          <a:p>
            <a:r>
              <a:rPr lang="en-US" altLang="ja-JP" sz="4800" b="1" dirty="0">
                <a:solidFill>
                  <a:srgbClr val="002060"/>
                </a:solidFill>
              </a:rPr>
              <a:t>As a summarizing question </a:t>
            </a:r>
            <a:endParaRPr kumimoji="1" lang="ja-JP" altLang="en-US" sz="4800" dirty="0"/>
          </a:p>
        </p:txBody>
      </p:sp>
      <p:sp>
        <p:nvSpPr>
          <p:cNvPr id="3" name="コンテンツ プレースホルダー 2"/>
          <p:cNvSpPr>
            <a:spLocks noGrp="1"/>
          </p:cNvSpPr>
          <p:nvPr>
            <p:ph idx="1"/>
          </p:nvPr>
        </p:nvSpPr>
        <p:spPr>
          <a:xfrm>
            <a:off x="265143" y="1403432"/>
            <a:ext cx="8707907" cy="5090095"/>
          </a:xfrm>
        </p:spPr>
        <p:txBody>
          <a:bodyPr>
            <a:normAutofit fontScale="55000" lnSpcReduction="20000"/>
          </a:bodyPr>
          <a:lstStyle/>
          <a:p>
            <a:pPr marL="0" indent="0">
              <a:lnSpc>
                <a:spcPct val="120000"/>
              </a:lnSpc>
              <a:buNone/>
            </a:pPr>
            <a:r>
              <a:rPr lang="en-US" altLang="ja-JP" i="1" dirty="0">
                <a:solidFill>
                  <a:srgbClr val="3366FF"/>
                </a:solidFill>
              </a:rPr>
              <a:t>The results obtained so far and a plan for the project were presented. Have you identified missing topics that would jeopardize the 11T dipoles at collimator section  and prevent from installing two 11T assemblies during LS2 ?</a:t>
            </a:r>
          </a:p>
          <a:p>
            <a:pPr marL="0" indent="0">
              <a:lnSpc>
                <a:spcPct val="120000"/>
              </a:lnSpc>
              <a:buNone/>
            </a:pPr>
            <a:r>
              <a:rPr lang="en-US" altLang="ja-JP" i="1" dirty="0">
                <a:solidFill>
                  <a:srgbClr val="3366FF"/>
                </a:solidFill>
              </a:rPr>
              <a:t>Is the plan allowing to meet the challenges realistic ? Is the inherent level of risk acceptable ?</a:t>
            </a:r>
            <a:endParaRPr lang="en-US" altLang="ja-JP" dirty="0">
              <a:solidFill>
                <a:srgbClr val="002060"/>
              </a:solidFill>
            </a:endParaRPr>
          </a:p>
          <a:p>
            <a:pPr marL="285750" indent="-285750">
              <a:lnSpc>
                <a:spcPct val="120000"/>
              </a:lnSpc>
            </a:pPr>
            <a:r>
              <a:rPr lang="en-US" altLang="ja-JP" dirty="0">
                <a:solidFill>
                  <a:srgbClr val="000000"/>
                </a:solidFill>
              </a:rPr>
              <a:t>The risks and mitigation strategies presented by the WP Leader in the closed session appear well thought-out and reasonable. </a:t>
            </a:r>
          </a:p>
          <a:p>
            <a:pPr marL="285750" indent="-285750">
              <a:lnSpc>
                <a:spcPct val="120000"/>
              </a:lnSpc>
            </a:pPr>
            <a:r>
              <a:rPr lang="en-US" altLang="ja-JP" dirty="0">
                <a:solidFill>
                  <a:srgbClr val="000000"/>
                </a:solidFill>
              </a:rPr>
              <a:t>In general, the level of risk is small in transitioning the project to “prototype execution” and then “construction” for LS2 given the  successful model program based on “generation 1 cable” and the RRP superconductor.</a:t>
            </a:r>
          </a:p>
          <a:p>
            <a:pPr marL="285750" indent="-285750">
              <a:lnSpc>
                <a:spcPct val="120000"/>
              </a:lnSpc>
            </a:pPr>
            <a:r>
              <a:rPr lang="en-US" altLang="ja-JP" dirty="0">
                <a:solidFill>
                  <a:srgbClr val="000000"/>
                </a:solidFill>
              </a:rPr>
              <a:t>A competent crew is in place for all activities (magnets production, cryostat production, powering and protection schemes, QA/QC, etc.)  and insures a low risk for the LS2 production.</a:t>
            </a:r>
          </a:p>
          <a:p>
            <a:pPr marL="285750" indent="-285750">
              <a:lnSpc>
                <a:spcPct val="120000"/>
              </a:lnSpc>
            </a:pPr>
            <a:r>
              <a:rPr lang="en-US" altLang="ja-JP" dirty="0">
                <a:solidFill>
                  <a:srgbClr val="000000"/>
                </a:solidFill>
              </a:rPr>
              <a:t>The introduction of a “generation 2 cable” and PIT superconductor (and subsequent design change) introduces an element of risk for LS3 production that needs to be addressed immediately with an aggressive model program.</a:t>
            </a:r>
          </a:p>
          <a:p>
            <a:pPr>
              <a:lnSpc>
                <a:spcPct val="120000"/>
              </a:lnSpc>
            </a:pPr>
            <a:endParaRPr lang="en-US" altLang="ja-JP" dirty="0">
              <a:solidFill>
                <a:srgbClr val="002060"/>
              </a:solidFill>
            </a:endParaRPr>
          </a:p>
          <a:p>
            <a:pPr>
              <a:lnSpc>
                <a:spcPct val="120000"/>
              </a:lnSpc>
            </a:pPr>
            <a:endParaRPr lang="en-US" altLang="ja-JP" dirty="0"/>
          </a:p>
          <a:p>
            <a:endParaRPr kumimoji="1" lang="ja-JP" altLang="en-US" dirty="0"/>
          </a:p>
        </p:txBody>
      </p:sp>
    </p:spTree>
    <p:extLst>
      <p:ext uri="{BB962C8B-B14F-4D97-AF65-F5344CB8AC3E}">
        <p14:creationId xmlns:p14="http://schemas.microsoft.com/office/powerpoint/2010/main" val="42617398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p:spPr>
        <p:txBody>
          <a:bodyPr>
            <a:normAutofit/>
          </a:bodyPr>
          <a:lstStyle/>
          <a:p>
            <a:r>
              <a:rPr kumimoji="1" lang="en-US" altLang="ja-JP" sz="5400" b="1" dirty="0" smtClean="0"/>
              <a:t>Useful Links</a:t>
            </a:r>
            <a:endParaRPr kumimoji="1" lang="ja-JP" altLang="en-US" sz="5400" b="1" dirty="0"/>
          </a:p>
        </p:txBody>
      </p:sp>
      <p:sp>
        <p:nvSpPr>
          <p:cNvPr id="3" name="コンテンツ プレースホルダー 2"/>
          <p:cNvSpPr>
            <a:spLocks noGrp="1"/>
          </p:cNvSpPr>
          <p:nvPr>
            <p:ph idx="1"/>
          </p:nvPr>
        </p:nvSpPr>
        <p:spPr/>
        <p:txBody>
          <a:bodyPr/>
          <a:lstStyle/>
          <a:p>
            <a:pPr marL="0" indent="0">
              <a:buNone/>
            </a:pPr>
            <a:r>
              <a:rPr lang="en-US" altLang="ja-JP" u="sng" dirty="0" smtClean="0"/>
              <a:t>Overview:</a:t>
            </a:r>
          </a:p>
          <a:p>
            <a:pPr marL="0" indent="0">
              <a:buNone/>
            </a:pPr>
            <a:r>
              <a:rPr lang="en-US" altLang="ja-JP" dirty="0" smtClean="0"/>
              <a:t>https</a:t>
            </a:r>
            <a:r>
              <a:rPr lang="en-US" altLang="ja-JP" dirty="0"/>
              <a:t>://</a:t>
            </a:r>
            <a:r>
              <a:rPr lang="en-US" altLang="ja-JP" dirty="0" err="1"/>
              <a:t>indico.cern.ch</a:t>
            </a:r>
            <a:r>
              <a:rPr lang="en-US" altLang="ja-JP" dirty="0"/>
              <a:t>/event/493351/overview</a:t>
            </a:r>
            <a:endParaRPr kumimoji="1" lang="en-US" altLang="ja-JP" dirty="0" smtClean="0"/>
          </a:p>
          <a:p>
            <a:endParaRPr lang="en-US" altLang="ja-JP" dirty="0" smtClean="0"/>
          </a:p>
          <a:p>
            <a:pPr marL="0" indent="0">
              <a:buNone/>
            </a:pPr>
            <a:r>
              <a:rPr lang="en-US" altLang="ja-JP" u="sng" dirty="0" smtClean="0"/>
              <a:t>Presentation </a:t>
            </a:r>
            <a:r>
              <a:rPr lang="en-US" altLang="ja-JP" u="sng" dirty="0" err="1" smtClean="0"/>
              <a:t>Indico</a:t>
            </a:r>
            <a:r>
              <a:rPr lang="en-US" altLang="ja-JP" u="sng" dirty="0" smtClean="0"/>
              <a:t> page: </a:t>
            </a:r>
            <a:endParaRPr lang="en-US" altLang="ja-JP" u="sng" dirty="0"/>
          </a:p>
          <a:p>
            <a:pPr marL="0" indent="0">
              <a:buNone/>
            </a:pPr>
            <a:r>
              <a:rPr lang="en-US" altLang="ja-JP" dirty="0"/>
              <a:t>https://</a:t>
            </a:r>
            <a:r>
              <a:rPr lang="en-US" altLang="ja-JP" dirty="0" err="1"/>
              <a:t>indico.cern.ch</a:t>
            </a:r>
            <a:r>
              <a:rPr lang="en-US" altLang="ja-JP" dirty="0"/>
              <a:t>/event/493351/</a:t>
            </a:r>
            <a:r>
              <a:rPr lang="en-US" altLang="ja-JP" dirty="0" err="1"/>
              <a:t>other-view?view</a:t>
            </a:r>
            <a:r>
              <a:rPr lang="en-US" altLang="ja-JP" dirty="0"/>
              <a:t>=standard</a:t>
            </a:r>
            <a:endParaRPr kumimoji="1" lang="ja-JP" altLang="en-US" dirty="0"/>
          </a:p>
        </p:txBody>
      </p:sp>
    </p:spTree>
    <p:extLst>
      <p:ext uri="{BB962C8B-B14F-4D97-AF65-F5344CB8AC3E}">
        <p14:creationId xmlns:p14="http://schemas.microsoft.com/office/powerpoint/2010/main" val="218406863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7870"/>
            <a:ext cx="8229600" cy="1143000"/>
          </a:xfrm>
        </p:spPr>
        <p:txBody>
          <a:bodyPr/>
          <a:lstStyle/>
          <a:p>
            <a:r>
              <a:rPr kumimoji="1" lang="en-US" altLang="ja-JP" b="1" i="1" dirty="0" smtClean="0">
                <a:solidFill>
                  <a:srgbClr val="008000"/>
                </a:solidFill>
              </a:rPr>
              <a:t>Acknowledgments</a:t>
            </a:r>
            <a:endParaRPr kumimoji="1" lang="ja-JP" altLang="en-US" b="1" i="1" dirty="0">
              <a:solidFill>
                <a:srgbClr val="008000"/>
              </a:solidFill>
            </a:endParaRPr>
          </a:p>
        </p:txBody>
      </p:sp>
      <p:pic>
        <p:nvPicPr>
          <p:cNvPr id="4" name="コンテンツ プレースホルダー 3" descr="Review_picture.jpg"/>
          <p:cNvPicPr>
            <a:picLocks noGrp="1" noChangeAspect="1"/>
          </p:cNvPicPr>
          <p:nvPr>
            <p:ph idx="1"/>
          </p:nvPr>
        </p:nvPicPr>
        <p:blipFill rotWithShape="1">
          <a:blip r:embed="rId2">
            <a:extLst>
              <a:ext uri="{28A0092B-C50C-407E-A947-70E740481C1C}">
                <a14:useLocalDpi xmlns:a14="http://schemas.microsoft.com/office/drawing/2010/main" val="0"/>
              </a:ext>
            </a:extLst>
          </a:blip>
          <a:srcRect l="3925" t="10178" r="3925"/>
          <a:stretch/>
        </p:blipFill>
        <p:spPr>
          <a:xfrm>
            <a:off x="457200" y="1108317"/>
            <a:ext cx="8229600" cy="4065310"/>
          </a:xfrm>
        </p:spPr>
      </p:pic>
      <p:sp>
        <p:nvSpPr>
          <p:cNvPr id="5" name="テキスト ボックス 4"/>
          <p:cNvSpPr txBox="1"/>
          <p:nvPr/>
        </p:nvSpPr>
        <p:spPr>
          <a:xfrm>
            <a:off x="208983" y="5357477"/>
            <a:ext cx="8825502" cy="1261884"/>
          </a:xfrm>
          <a:prstGeom prst="rect">
            <a:avLst/>
          </a:prstGeom>
          <a:solidFill>
            <a:schemeClr val="accent3">
              <a:lumMod val="20000"/>
              <a:lumOff val="80000"/>
            </a:schemeClr>
          </a:solidFill>
        </p:spPr>
        <p:txBody>
          <a:bodyPr wrap="square" rtlCol="0">
            <a:spAutoFit/>
          </a:bodyPr>
          <a:lstStyle/>
          <a:p>
            <a:r>
              <a:rPr kumimoji="1" lang="en-US" altLang="ja-JP" sz="2000" i="1" dirty="0" smtClean="0">
                <a:solidFill>
                  <a:srgbClr val="FF6600"/>
                </a:solidFill>
              </a:rPr>
              <a:t>Many thanks</a:t>
            </a:r>
            <a:r>
              <a:rPr kumimoji="1" lang="en-US" altLang="ja-JP" sz="2000" i="1" dirty="0" smtClean="0">
                <a:solidFill>
                  <a:srgbClr val="008000"/>
                </a:solidFill>
              </a:rPr>
              <a:t> </a:t>
            </a:r>
            <a:r>
              <a:rPr kumimoji="1" lang="en-US" altLang="ja-JP" sz="2000" i="1" dirty="0" smtClean="0"/>
              <a:t>everybody for his/her effort involved in the </a:t>
            </a:r>
            <a:r>
              <a:rPr lang="en-US" altLang="ja-JP" sz="2000" i="1" dirty="0" smtClean="0"/>
              <a:t>HL-LHC 11T dipole project, and to contribute to the review.  </a:t>
            </a:r>
            <a:r>
              <a:rPr lang="en-US" altLang="ja-JP" sz="2000" i="1" dirty="0" smtClean="0">
                <a:solidFill>
                  <a:srgbClr val="FF6600"/>
                </a:solidFill>
              </a:rPr>
              <a:t>Congratulations </a:t>
            </a:r>
            <a:r>
              <a:rPr lang="en-US" altLang="ja-JP" sz="2000" i="1" dirty="0" smtClean="0"/>
              <a:t>for the successful review ! </a:t>
            </a:r>
          </a:p>
          <a:p>
            <a:pPr algn="r"/>
            <a:r>
              <a:rPr kumimoji="1" lang="en-US" altLang="ja-JP" i="1" dirty="0" smtClean="0">
                <a:solidFill>
                  <a:schemeClr val="accent3">
                    <a:lumMod val="50000"/>
                  </a:schemeClr>
                </a:solidFill>
              </a:rPr>
              <a:t>Review Panel: G. </a:t>
            </a:r>
            <a:r>
              <a:rPr kumimoji="1" lang="en-US" altLang="ja-JP" i="1" dirty="0" err="1" smtClean="0">
                <a:solidFill>
                  <a:schemeClr val="accent3">
                    <a:lumMod val="50000"/>
                  </a:schemeClr>
                </a:solidFill>
              </a:rPr>
              <a:t>Apollinari</a:t>
            </a:r>
            <a:r>
              <a:rPr kumimoji="1" lang="en-US" altLang="ja-JP" i="1" dirty="0" smtClean="0">
                <a:solidFill>
                  <a:schemeClr val="accent3">
                    <a:lumMod val="50000"/>
                  </a:schemeClr>
                </a:solidFill>
              </a:rPr>
              <a:t>, A. </a:t>
            </a:r>
            <a:r>
              <a:rPr kumimoji="1" lang="en-US" altLang="ja-JP" i="1" dirty="0" err="1" smtClean="0">
                <a:solidFill>
                  <a:schemeClr val="accent3">
                    <a:lumMod val="50000"/>
                  </a:schemeClr>
                </a:solidFill>
              </a:rPr>
              <a:t>Devred</a:t>
            </a:r>
            <a:r>
              <a:rPr kumimoji="1" lang="en-US" altLang="ja-JP" i="1" dirty="0" smtClean="0">
                <a:solidFill>
                  <a:schemeClr val="accent3">
                    <a:lumMod val="50000"/>
                  </a:schemeClr>
                </a:solidFill>
              </a:rPr>
              <a:t>, P. </a:t>
            </a:r>
            <a:r>
              <a:rPr kumimoji="1" lang="en-US" altLang="ja-JP" i="1" dirty="0" err="1" smtClean="0">
                <a:solidFill>
                  <a:schemeClr val="accent3">
                    <a:lumMod val="50000"/>
                  </a:schemeClr>
                </a:solidFill>
              </a:rPr>
              <a:t>Fabbricatore</a:t>
            </a:r>
            <a:r>
              <a:rPr kumimoji="1" lang="en-US" altLang="ja-JP" i="1" dirty="0" smtClean="0">
                <a:solidFill>
                  <a:schemeClr val="accent3">
                    <a:lumMod val="50000"/>
                  </a:schemeClr>
                </a:solidFill>
              </a:rPr>
              <a:t>,</a:t>
            </a:r>
          </a:p>
          <a:p>
            <a:pPr algn="r"/>
            <a:r>
              <a:rPr kumimoji="1" lang="en-US" altLang="ja-JP" i="1" dirty="0" smtClean="0">
                <a:solidFill>
                  <a:schemeClr val="accent3">
                    <a:lumMod val="50000"/>
                  </a:schemeClr>
                </a:solidFill>
              </a:rPr>
              <a:t> J. </a:t>
            </a:r>
            <a:r>
              <a:rPr kumimoji="1" lang="en-US" altLang="ja-JP" i="1" dirty="0" err="1" smtClean="0">
                <a:solidFill>
                  <a:schemeClr val="accent3">
                    <a:lumMod val="50000"/>
                  </a:schemeClr>
                </a:solidFill>
              </a:rPr>
              <a:t>Minervini</a:t>
            </a:r>
            <a:r>
              <a:rPr kumimoji="1" lang="en-US" altLang="ja-JP" i="1" dirty="0" smtClean="0">
                <a:solidFill>
                  <a:schemeClr val="accent3">
                    <a:lumMod val="50000"/>
                  </a:schemeClr>
                </a:solidFill>
              </a:rPr>
              <a:t>, P. </a:t>
            </a:r>
            <a:r>
              <a:rPr kumimoji="1" lang="en-US" altLang="ja-JP" i="1" dirty="0" err="1" smtClean="0">
                <a:solidFill>
                  <a:schemeClr val="accent3">
                    <a:lumMod val="50000"/>
                  </a:schemeClr>
                </a:solidFill>
              </a:rPr>
              <a:t>Vedrin</a:t>
            </a:r>
            <a:r>
              <a:rPr kumimoji="1" lang="en-US" altLang="ja-JP" i="1" dirty="0" smtClean="0">
                <a:solidFill>
                  <a:schemeClr val="accent3">
                    <a:lumMod val="50000"/>
                  </a:schemeClr>
                </a:solidFill>
              </a:rPr>
              <a:t>, and A. Yamamoto</a:t>
            </a:r>
            <a:endParaRPr kumimoji="1" lang="ja-JP" altLang="en-US" i="1" dirty="0">
              <a:solidFill>
                <a:schemeClr val="accent3">
                  <a:lumMod val="50000"/>
                </a:schemeClr>
              </a:solidFill>
            </a:endParaRPr>
          </a:p>
        </p:txBody>
      </p:sp>
    </p:spTree>
    <p:extLst>
      <p:ext uri="{BB962C8B-B14F-4D97-AF65-F5344CB8AC3E}">
        <p14:creationId xmlns:p14="http://schemas.microsoft.com/office/powerpoint/2010/main" val="783055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CCFFCC"/>
          </a:solidFill>
        </p:spPr>
        <p:txBody>
          <a:bodyPr/>
          <a:lstStyle/>
          <a:p>
            <a:r>
              <a:rPr kumimoji="1" lang="en-US" altLang="ja-JP" b="1" dirty="0" smtClean="0"/>
              <a:t>Review Panel Members</a:t>
            </a:r>
            <a:endParaRPr kumimoji="1" lang="ja-JP" altLang="en-US" b="1" dirty="0"/>
          </a:p>
        </p:txBody>
      </p:sp>
      <p:sp>
        <p:nvSpPr>
          <p:cNvPr id="3" name="コンテンツ プレースホルダー 2"/>
          <p:cNvSpPr>
            <a:spLocks noGrp="1"/>
          </p:cNvSpPr>
          <p:nvPr>
            <p:ph idx="1"/>
          </p:nvPr>
        </p:nvSpPr>
        <p:spPr/>
        <p:txBody>
          <a:bodyPr>
            <a:normAutofit lnSpcReduction="10000"/>
          </a:bodyPr>
          <a:lstStyle/>
          <a:p>
            <a:r>
              <a:rPr lang="en-US" altLang="ja-JP" dirty="0" smtClean="0"/>
              <a:t>Akira </a:t>
            </a:r>
            <a:r>
              <a:rPr lang="en-US" altLang="ja-JP" dirty="0"/>
              <a:t>Yamamoto (KEK-CERN, Chair), </a:t>
            </a:r>
            <a:endParaRPr lang="en-US" altLang="ja-JP" dirty="0" smtClean="0"/>
          </a:p>
          <a:p>
            <a:r>
              <a:rPr lang="en-US" altLang="ja-JP" dirty="0" smtClean="0"/>
              <a:t>Giorgio </a:t>
            </a:r>
            <a:r>
              <a:rPr lang="en-US" altLang="ja-JP" dirty="0" err="1"/>
              <a:t>Apollinari</a:t>
            </a:r>
            <a:r>
              <a:rPr lang="en-US" altLang="ja-JP" dirty="0"/>
              <a:t> (</a:t>
            </a:r>
            <a:r>
              <a:rPr lang="en-US" altLang="ja-JP" dirty="0" err="1"/>
              <a:t>Fermilab</a:t>
            </a:r>
            <a:r>
              <a:rPr lang="en-US" altLang="ja-JP" dirty="0"/>
              <a:t>), </a:t>
            </a:r>
            <a:endParaRPr lang="en-US" altLang="ja-JP" dirty="0" smtClean="0"/>
          </a:p>
          <a:p>
            <a:r>
              <a:rPr lang="en-US" altLang="ja-JP" dirty="0" smtClean="0"/>
              <a:t>Arnaud </a:t>
            </a:r>
            <a:r>
              <a:rPr lang="en-US" altLang="ja-JP" dirty="0" err="1"/>
              <a:t>Devred</a:t>
            </a:r>
            <a:r>
              <a:rPr lang="en-US" altLang="ja-JP" dirty="0"/>
              <a:t> (ITER), </a:t>
            </a:r>
            <a:endParaRPr lang="en-US" altLang="ja-JP" dirty="0" smtClean="0"/>
          </a:p>
          <a:p>
            <a:r>
              <a:rPr lang="en-US" altLang="ja-JP" dirty="0" smtClean="0"/>
              <a:t>Pasquale </a:t>
            </a:r>
            <a:r>
              <a:rPr lang="en-US" altLang="ja-JP" dirty="0" err="1"/>
              <a:t>Fabbricatore</a:t>
            </a:r>
            <a:r>
              <a:rPr lang="en-US" altLang="ja-JP" dirty="0"/>
              <a:t> (INFN), </a:t>
            </a:r>
            <a:endParaRPr lang="en-US" altLang="ja-JP" dirty="0" smtClean="0"/>
          </a:p>
          <a:p>
            <a:r>
              <a:rPr lang="en-US" altLang="ja-JP" dirty="0" smtClean="0"/>
              <a:t>Joe </a:t>
            </a:r>
            <a:r>
              <a:rPr lang="en-US" altLang="ja-JP" dirty="0" err="1"/>
              <a:t>Minervini</a:t>
            </a:r>
            <a:r>
              <a:rPr lang="en-US" altLang="ja-JP" dirty="0"/>
              <a:t> (MIT), </a:t>
            </a:r>
            <a:endParaRPr lang="en-US" altLang="ja-JP" dirty="0" smtClean="0"/>
          </a:p>
          <a:p>
            <a:r>
              <a:rPr lang="en-US" altLang="ja-JP" dirty="0" smtClean="0"/>
              <a:t>Pierre </a:t>
            </a:r>
            <a:r>
              <a:rPr lang="en-US" altLang="ja-JP" dirty="0" err="1"/>
              <a:t>Vedrine</a:t>
            </a:r>
            <a:r>
              <a:rPr lang="en-US" altLang="ja-JP" dirty="0"/>
              <a:t> (CEA).</a:t>
            </a:r>
          </a:p>
          <a:p>
            <a:endParaRPr kumimoji="1" lang="en-US" altLang="ja-JP" dirty="0" smtClean="0"/>
          </a:p>
          <a:p>
            <a:r>
              <a:rPr lang="en-US" altLang="ja-JP" i="1" dirty="0"/>
              <a:t>Jean-Philippe Tock (link person)</a:t>
            </a:r>
            <a:endParaRPr kumimoji="1" lang="ja-JP" altLang="en-US" i="1" dirty="0"/>
          </a:p>
        </p:txBody>
      </p:sp>
    </p:spTree>
    <p:extLst>
      <p:ext uri="{BB962C8B-B14F-4D97-AF65-F5344CB8AC3E}">
        <p14:creationId xmlns:p14="http://schemas.microsoft.com/office/powerpoint/2010/main" val="8603638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CCFFCC"/>
          </a:solidFill>
        </p:spPr>
        <p:txBody>
          <a:bodyPr/>
          <a:lstStyle/>
          <a:p>
            <a:r>
              <a:rPr lang="en-US" altLang="ja-JP" b="1" dirty="0" smtClean="0"/>
              <a:t>Background</a:t>
            </a:r>
            <a:endParaRPr kumimoji="1" lang="ja-JP" altLang="en-US" b="1" dirty="0"/>
          </a:p>
        </p:txBody>
      </p:sp>
      <p:sp>
        <p:nvSpPr>
          <p:cNvPr id="3" name="コンテンツ プレースホルダー 2"/>
          <p:cNvSpPr>
            <a:spLocks noGrp="1"/>
          </p:cNvSpPr>
          <p:nvPr>
            <p:ph idx="1"/>
          </p:nvPr>
        </p:nvSpPr>
        <p:spPr>
          <a:xfrm>
            <a:off x="457200" y="1600200"/>
            <a:ext cx="8229600" cy="4818366"/>
          </a:xfrm>
        </p:spPr>
        <p:txBody>
          <a:bodyPr>
            <a:normAutofit fontScale="70000" lnSpcReduction="20000"/>
          </a:bodyPr>
          <a:lstStyle/>
          <a:p>
            <a:pPr>
              <a:lnSpc>
                <a:spcPct val="120000"/>
              </a:lnSpc>
            </a:pPr>
            <a:r>
              <a:rPr lang="en-US" altLang="ja-JP" dirty="0"/>
              <a:t>HL-LHC is in the final stage of design and prototyping: all technologies for the hardware upgrade must be fully proven by beginning of 2017. </a:t>
            </a:r>
            <a:endParaRPr lang="en-US" altLang="ja-JP" dirty="0" smtClean="0"/>
          </a:p>
          <a:p>
            <a:pPr>
              <a:lnSpc>
                <a:spcPct val="120000"/>
              </a:lnSpc>
            </a:pPr>
            <a:endParaRPr lang="en-US" altLang="ja-JP" dirty="0" smtClean="0"/>
          </a:p>
          <a:p>
            <a:pPr>
              <a:lnSpc>
                <a:spcPct val="120000"/>
              </a:lnSpc>
            </a:pPr>
            <a:r>
              <a:rPr lang="en-US" altLang="ja-JP" dirty="0" smtClean="0"/>
              <a:t>This </a:t>
            </a:r>
            <a:r>
              <a:rPr lang="en-US" altLang="ja-JP" dirty="0"/>
              <a:t>review covers the 11T dipole, planned to substitute the LHC dipole </a:t>
            </a:r>
            <a:r>
              <a:rPr lang="en-US" altLang="ja-JP" dirty="0" err="1"/>
              <a:t>cryo</a:t>
            </a:r>
            <a:r>
              <a:rPr lang="en-US" altLang="ja-JP" dirty="0"/>
              <a:t>-magnets in the Dispersion Suppressor, with a new unit producing the same integrated field, requiring a bore field in the range of 11 T, and an integrated by-pass for a collimator. </a:t>
            </a:r>
            <a:endParaRPr lang="en-US" altLang="ja-JP" dirty="0" smtClean="0"/>
          </a:p>
          <a:p>
            <a:pPr>
              <a:lnSpc>
                <a:spcPct val="120000"/>
              </a:lnSpc>
            </a:pPr>
            <a:endParaRPr lang="en-US" altLang="ja-JP" dirty="0" smtClean="0"/>
          </a:p>
          <a:p>
            <a:pPr>
              <a:lnSpc>
                <a:spcPct val="120000"/>
              </a:lnSpc>
            </a:pPr>
            <a:r>
              <a:rPr lang="en-US" altLang="ja-JP" dirty="0" smtClean="0"/>
              <a:t>Previous </a:t>
            </a:r>
            <a:r>
              <a:rPr lang="en-US" altLang="ja-JP" dirty="0"/>
              <a:t>technical reviews addressed the engineering concepts, and cost and schedule (within the overall scope of HL-LHC)</a:t>
            </a:r>
            <a:r>
              <a:rPr lang="en-US" altLang="ja-JP" dirty="0" smtClean="0"/>
              <a:t>.</a:t>
            </a:r>
          </a:p>
          <a:p>
            <a:pPr marL="0" indent="0">
              <a:buNone/>
            </a:pPr>
            <a:endParaRPr kumimoji="1" lang="ja-JP" altLang="en-US" dirty="0"/>
          </a:p>
        </p:txBody>
      </p:sp>
    </p:spTree>
    <p:extLst>
      <p:ext uri="{BB962C8B-B14F-4D97-AF65-F5344CB8AC3E}">
        <p14:creationId xmlns:p14="http://schemas.microsoft.com/office/powerpoint/2010/main" val="41934875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6658" y="328302"/>
            <a:ext cx="7402430" cy="1143000"/>
          </a:xfrm>
          <a:solidFill>
            <a:srgbClr val="CCFFCC"/>
          </a:solidFill>
        </p:spPr>
        <p:txBody>
          <a:bodyPr>
            <a:normAutofit fontScale="90000"/>
          </a:bodyPr>
          <a:lstStyle/>
          <a:p>
            <a:r>
              <a:rPr lang="en-US" altLang="ja-JP" b="1" dirty="0" smtClean="0"/>
              <a:t>The Scope of this Review</a:t>
            </a:r>
            <a:br>
              <a:rPr lang="en-US" altLang="ja-JP" b="1" dirty="0" smtClean="0"/>
            </a:br>
            <a:r>
              <a:rPr lang="en-US" altLang="ja-JP" b="1" dirty="0" smtClean="0"/>
              <a:t>is to examine: </a:t>
            </a:r>
            <a:endParaRPr kumimoji="1" lang="ja-JP" altLang="en-US" b="1" dirty="0"/>
          </a:p>
        </p:txBody>
      </p:sp>
      <p:sp>
        <p:nvSpPr>
          <p:cNvPr id="3" name="コンテンツ プレースホルダー 2"/>
          <p:cNvSpPr>
            <a:spLocks noGrp="1"/>
          </p:cNvSpPr>
          <p:nvPr>
            <p:ph idx="1"/>
          </p:nvPr>
        </p:nvSpPr>
        <p:spPr>
          <a:xfrm>
            <a:off x="226758" y="1600200"/>
            <a:ext cx="8639464" cy="4921298"/>
          </a:xfrm>
        </p:spPr>
        <p:txBody>
          <a:bodyPr>
            <a:normAutofit fontScale="62500" lnSpcReduction="20000"/>
          </a:bodyPr>
          <a:lstStyle/>
          <a:p>
            <a:pPr>
              <a:lnSpc>
                <a:spcPct val="120000"/>
              </a:lnSpc>
            </a:pPr>
            <a:r>
              <a:rPr lang="en-US" altLang="ja-JP" b="1" dirty="0" smtClean="0">
                <a:solidFill>
                  <a:srgbClr val="3366FF"/>
                </a:solidFill>
              </a:rPr>
              <a:t>Magnet</a:t>
            </a:r>
            <a:r>
              <a:rPr lang="en-US" altLang="ja-JP" dirty="0" smtClean="0">
                <a:solidFill>
                  <a:srgbClr val="3366FF"/>
                </a:solidFill>
              </a:rPr>
              <a:t> </a:t>
            </a:r>
            <a:r>
              <a:rPr lang="en-US" altLang="ja-JP" dirty="0"/>
              <a:t>design status, with special attention to the cold mass, its cryostat and electrical, hydraulic, mechanical, vacuum interfaces and integration in the LHC continuous cryostat and LHC arc circuit</a:t>
            </a:r>
            <a:r>
              <a:rPr lang="en-US" altLang="ja-JP" dirty="0" smtClean="0"/>
              <a:t>; (AY, </a:t>
            </a:r>
            <a:endParaRPr lang="en-US" altLang="ja-JP" dirty="0"/>
          </a:p>
          <a:p>
            <a:pPr>
              <a:lnSpc>
                <a:spcPct val="120000"/>
              </a:lnSpc>
            </a:pPr>
            <a:r>
              <a:rPr lang="en-US" altLang="ja-JP" b="1" dirty="0">
                <a:solidFill>
                  <a:srgbClr val="3366FF"/>
                </a:solidFill>
              </a:rPr>
              <a:t>By-pass </a:t>
            </a:r>
            <a:r>
              <a:rPr lang="en-US" altLang="ja-JP" dirty="0"/>
              <a:t>and </a:t>
            </a:r>
            <a:r>
              <a:rPr lang="en-US" altLang="ja-JP" b="1" dirty="0">
                <a:solidFill>
                  <a:srgbClr val="3366FF"/>
                </a:solidFill>
              </a:rPr>
              <a:t>collimator</a:t>
            </a:r>
            <a:r>
              <a:rPr lang="en-US" altLang="ja-JP" dirty="0"/>
              <a:t> design</a:t>
            </a:r>
            <a:r>
              <a:rPr lang="en-US" altLang="ja-JP" dirty="0" smtClean="0"/>
              <a:t>; (PV)</a:t>
            </a:r>
            <a:endParaRPr lang="en-US" altLang="ja-JP" dirty="0"/>
          </a:p>
          <a:p>
            <a:pPr>
              <a:lnSpc>
                <a:spcPct val="120000"/>
              </a:lnSpc>
            </a:pPr>
            <a:r>
              <a:rPr lang="en-US" altLang="ja-JP" dirty="0"/>
              <a:t>Results of </a:t>
            </a:r>
            <a:r>
              <a:rPr lang="en-US" altLang="ja-JP" b="1" dirty="0">
                <a:solidFill>
                  <a:srgbClr val="3366FF"/>
                </a:solidFill>
              </a:rPr>
              <a:t>model magnets</a:t>
            </a:r>
            <a:r>
              <a:rPr lang="en-US" altLang="ja-JP" dirty="0" smtClean="0"/>
              <a:t>; (GA, </a:t>
            </a:r>
            <a:endParaRPr lang="en-US" altLang="ja-JP" dirty="0"/>
          </a:p>
          <a:p>
            <a:pPr>
              <a:lnSpc>
                <a:spcPct val="120000"/>
              </a:lnSpc>
            </a:pPr>
            <a:r>
              <a:rPr lang="en-US" altLang="ja-JP" dirty="0"/>
              <a:t>Status of </a:t>
            </a:r>
            <a:r>
              <a:rPr lang="en-US" altLang="ja-JP" b="1" dirty="0">
                <a:solidFill>
                  <a:srgbClr val="3366FF"/>
                </a:solidFill>
              </a:rPr>
              <a:t>prototype magnets</a:t>
            </a:r>
            <a:r>
              <a:rPr lang="en-US" altLang="ja-JP" dirty="0" smtClean="0"/>
              <a:t>; (GA, </a:t>
            </a:r>
            <a:endParaRPr lang="en-US" altLang="ja-JP" dirty="0"/>
          </a:p>
          <a:p>
            <a:pPr>
              <a:lnSpc>
                <a:spcPct val="120000"/>
              </a:lnSpc>
            </a:pPr>
            <a:r>
              <a:rPr lang="en-US" altLang="ja-JP" b="1" dirty="0">
                <a:solidFill>
                  <a:srgbClr val="3366FF"/>
                </a:solidFill>
              </a:rPr>
              <a:t>Conductor</a:t>
            </a:r>
            <a:r>
              <a:rPr lang="en-US" altLang="ja-JP" dirty="0"/>
              <a:t> performance, procurement status and plans; </a:t>
            </a:r>
            <a:r>
              <a:rPr lang="en-US" altLang="ja-JP" dirty="0" smtClean="0"/>
              <a:t>(AD</a:t>
            </a:r>
            <a:endParaRPr lang="en-US" altLang="ja-JP" dirty="0"/>
          </a:p>
          <a:p>
            <a:pPr>
              <a:lnSpc>
                <a:spcPct val="120000"/>
              </a:lnSpc>
            </a:pPr>
            <a:r>
              <a:rPr lang="en-US" altLang="ja-JP" dirty="0"/>
              <a:t>Status of </a:t>
            </a:r>
            <a:r>
              <a:rPr lang="en-US" altLang="ja-JP" b="1" dirty="0">
                <a:solidFill>
                  <a:srgbClr val="3366FF"/>
                </a:solidFill>
              </a:rPr>
              <a:t>production tooling</a:t>
            </a:r>
            <a:r>
              <a:rPr lang="en-US" altLang="ja-JP" dirty="0"/>
              <a:t>, finalization of design and procurement; </a:t>
            </a:r>
            <a:r>
              <a:rPr lang="en-US" altLang="ja-JP" dirty="0" smtClean="0"/>
              <a:t>(PF, GA)</a:t>
            </a:r>
          </a:p>
          <a:p>
            <a:pPr>
              <a:lnSpc>
                <a:spcPct val="120000"/>
              </a:lnSpc>
            </a:pPr>
            <a:r>
              <a:rPr lang="en-US" altLang="ja-JP" dirty="0" smtClean="0"/>
              <a:t>Components </a:t>
            </a:r>
            <a:r>
              <a:rPr lang="en-US" altLang="ja-JP" dirty="0"/>
              <a:t>procurement, status and plans</a:t>
            </a:r>
            <a:r>
              <a:rPr lang="en-US" altLang="ja-JP" dirty="0" smtClean="0"/>
              <a:t>; (JM</a:t>
            </a:r>
            <a:endParaRPr lang="en-US" altLang="ja-JP" dirty="0"/>
          </a:p>
          <a:p>
            <a:pPr>
              <a:lnSpc>
                <a:spcPct val="120000"/>
              </a:lnSpc>
            </a:pPr>
            <a:r>
              <a:rPr lang="en-US" altLang="ja-JP" b="1" dirty="0">
                <a:solidFill>
                  <a:srgbClr val="3366FF"/>
                </a:solidFill>
              </a:rPr>
              <a:t>Test</a:t>
            </a:r>
            <a:r>
              <a:rPr lang="en-US" altLang="ja-JP" dirty="0"/>
              <a:t> plan, </a:t>
            </a:r>
            <a:r>
              <a:rPr lang="en-US" altLang="ja-JP" b="1" dirty="0">
                <a:solidFill>
                  <a:srgbClr val="3366FF"/>
                </a:solidFill>
              </a:rPr>
              <a:t>QA/QC</a:t>
            </a:r>
            <a:r>
              <a:rPr lang="en-US" altLang="ja-JP" dirty="0" smtClean="0"/>
              <a:t>, (AD)  </a:t>
            </a:r>
            <a:r>
              <a:rPr lang="en-US" altLang="ja-JP" dirty="0"/>
              <a:t>and </a:t>
            </a:r>
            <a:r>
              <a:rPr lang="en-US" altLang="ja-JP" b="1" dirty="0">
                <a:solidFill>
                  <a:srgbClr val="3366FF"/>
                </a:solidFill>
              </a:rPr>
              <a:t>safety</a:t>
            </a:r>
            <a:r>
              <a:rPr lang="en-US" altLang="ja-JP" dirty="0"/>
              <a:t> aspects</a:t>
            </a:r>
            <a:r>
              <a:rPr lang="en-US" altLang="ja-JP" dirty="0" smtClean="0"/>
              <a:t>; (PV), </a:t>
            </a:r>
            <a:endParaRPr lang="en-US" altLang="ja-JP" dirty="0"/>
          </a:p>
          <a:p>
            <a:pPr>
              <a:lnSpc>
                <a:spcPct val="120000"/>
              </a:lnSpc>
            </a:pPr>
            <a:r>
              <a:rPr lang="en-US" altLang="ja-JP" b="1" dirty="0">
                <a:solidFill>
                  <a:srgbClr val="3366FF"/>
                </a:solidFill>
              </a:rPr>
              <a:t>Production schedule and global plan </a:t>
            </a:r>
            <a:r>
              <a:rPr lang="en-US" altLang="ja-JP" dirty="0"/>
              <a:t>to installation (including constraints given by LS2)</a:t>
            </a:r>
            <a:r>
              <a:rPr lang="en-US" altLang="ja-JP" dirty="0" smtClean="0"/>
              <a:t>. (JM, GA, AD, PF, PD, AY) </a:t>
            </a:r>
            <a:endParaRPr lang="en-US" altLang="ja-JP" dirty="0"/>
          </a:p>
          <a:p>
            <a:pPr>
              <a:lnSpc>
                <a:spcPct val="120000"/>
              </a:lnSpc>
            </a:pPr>
            <a:endParaRPr kumimoji="1" lang="ja-JP" altLang="en-US" dirty="0"/>
          </a:p>
        </p:txBody>
      </p:sp>
    </p:spTree>
    <p:extLst>
      <p:ext uri="{BB962C8B-B14F-4D97-AF65-F5344CB8AC3E}">
        <p14:creationId xmlns:p14="http://schemas.microsoft.com/office/powerpoint/2010/main" val="40148689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508" y="153618"/>
            <a:ext cx="7786166" cy="597699"/>
          </a:xfrm>
          <a:solidFill>
            <a:srgbClr val="CCFFCC"/>
          </a:solidFill>
        </p:spPr>
        <p:txBody>
          <a:bodyPr anchor="ctr">
            <a:normAutofit fontScale="90000"/>
          </a:bodyPr>
          <a:lstStyle/>
          <a:p>
            <a:r>
              <a:rPr lang="en-US" b="1" dirty="0">
                <a:solidFill>
                  <a:srgbClr val="002060"/>
                </a:solidFill>
              </a:rPr>
              <a:t>Q</a:t>
            </a:r>
            <a:r>
              <a:rPr lang="en-US" b="1" dirty="0" smtClean="0">
                <a:solidFill>
                  <a:srgbClr val="002060"/>
                </a:solidFill>
              </a:rPr>
              <a:t>uestions to the panel</a:t>
            </a:r>
            <a:br>
              <a:rPr lang="en-US" b="1" dirty="0" smtClean="0">
                <a:solidFill>
                  <a:srgbClr val="002060"/>
                </a:solidFill>
              </a:rPr>
            </a:br>
            <a:endParaRPr lang="en-US" sz="2700" b="1" dirty="0">
              <a:solidFill>
                <a:srgbClr val="002060"/>
              </a:solidFill>
            </a:endParaRPr>
          </a:p>
        </p:txBody>
      </p:sp>
      <p:sp>
        <p:nvSpPr>
          <p:cNvPr id="3" name="Content Placeholder 2"/>
          <p:cNvSpPr>
            <a:spLocks noGrp="1"/>
          </p:cNvSpPr>
          <p:nvPr>
            <p:ph idx="1"/>
          </p:nvPr>
        </p:nvSpPr>
        <p:spPr>
          <a:xfrm>
            <a:off x="107504" y="876536"/>
            <a:ext cx="8712968" cy="5936840"/>
          </a:xfrm>
        </p:spPr>
        <p:txBody>
          <a:bodyPr>
            <a:noAutofit/>
          </a:bodyPr>
          <a:lstStyle/>
          <a:p>
            <a:pPr marL="0" indent="0">
              <a:lnSpc>
                <a:spcPct val="90000"/>
              </a:lnSpc>
              <a:buNone/>
            </a:pPr>
            <a:r>
              <a:rPr lang="en-US" sz="1600" b="1" dirty="0" smtClean="0">
                <a:solidFill>
                  <a:srgbClr val="3366FF"/>
                </a:solidFill>
              </a:rPr>
              <a:t>Overview</a:t>
            </a:r>
          </a:p>
          <a:p>
            <a:pPr>
              <a:lnSpc>
                <a:spcPct val="90000"/>
              </a:lnSpc>
            </a:pPr>
            <a:r>
              <a:rPr lang="en-US" sz="1200" dirty="0" smtClean="0">
                <a:solidFill>
                  <a:srgbClr val="002060"/>
                </a:solidFill>
              </a:rPr>
              <a:t>Is the overall plan for the 11T dipoles at collimator section clear, realistic and coherent with the whole HL-LHC project? Does it satisfy the needs ?  </a:t>
            </a:r>
          </a:p>
          <a:p>
            <a:pPr>
              <a:lnSpc>
                <a:spcPct val="90000"/>
              </a:lnSpc>
            </a:pPr>
            <a:r>
              <a:rPr lang="en-US" sz="1200" dirty="0" smtClean="0">
                <a:solidFill>
                  <a:srgbClr val="002060"/>
                </a:solidFill>
              </a:rPr>
              <a:t>Is the plan matching the request from collimation ?</a:t>
            </a:r>
          </a:p>
          <a:p>
            <a:pPr>
              <a:lnSpc>
                <a:spcPct val="90000"/>
              </a:lnSpc>
            </a:pPr>
            <a:r>
              <a:rPr lang="en-US" sz="1200" dirty="0" smtClean="0">
                <a:solidFill>
                  <a:srgbClr val="002060"/>
                </a:solidFill>
              </a:rPr>
              <a:t>Are the recommendations from the previous review adequately followed-(up)?</a:t>
            </a:r>
            <a:endParaRPr lang="en-US" sz="1100" dirty="0" smtClean="0">
              <a:solidFill>
                <a:srgbClr val="002060"/>
              </a:solidFill>
            </a:endParaRPr>
          </a:p>
          <a:p>
            <a:pPr marL="0" indent="0">
              <a:lnSpc>
                <a:spcPct val="90000"/>
              </a:lnSpc>
              <a:buNone/>
            </a:pPr>
            <a:r>
              <a:rPr lang="en-US" sz="1600" b="1" dirty="0" smtClean="0">
                <a:solidFill>
                  <a:srgbClr val="3366FF"/>
                </a:solidFill>
              </a:rPr>
              <a:t>Models</a:t>
            </a:r>
          </a:p>
          <a:p>
            <a:pPr>
              <a:lnSpc>
                <a:spcPct val="90000"/>
              </a:lnSpc>
            </a:pPr>
            <a:r>
              <a:rPr lang="en-US" sz="1200" dirty="0" smtClean="0">
                <a:solidFill>
                  <a:srgbClr val="002060"/>
                </a:solidFill>
              </a:rPr>
              <a:t>Was the acquired experience with the models well fed into the prototype/series design ?</a:t>
            </a:r>
          </a:p>
          <a:p>
            <a:pPr>
              <a:lnSpc>
                <a:spcPct val="90000"/>
              </a:lnSpc>
            </a:pPr>
            <a:r>
              <a:rPr lang="en-US" sz="1200" dirty="0" smtClean="0">
                <a:solidFill>
                  <a:srgbClr val="002060"/>
                </a:solidFill>
              </a:rPr>
              <a:t>Have all useful tests been carried out ? If not, which ones would you recommend ?</a:t>
            </a:r>
          </a:p>
          <a:p>
            <a:pPr>
              <a:lnSpc>
                <a:spcPct val="90000"/>
              </a:lnSpc>
            </a:pPr>
            <a:r>
              <a:rPr lang="en-US" sz="1200" dirty="0" smtClean="0">
                <a:solidFill>
                  <a:srgbClr val="002060"/>
                </a:solidFill>
              </a:rPr>
              <a:t>Have the tests results been sufficiently analyzed and understood ? If not, do you recommend further analysis ?</a:t>
            </a:r>
          </a:p>
          <a:p>
            <a:pPr marL="0" indent="0">
              <a:lnSpc>
                <a:spcPct val="90000"/>
              </a:lnSpc>
              <a:buNone/>
            </a:pPr>
            <a:r>
              <a:rPr lang="en-US" sz="1600" b="1" dirty="0" smtClean="0">
                <a:solidFill>
                  <a:srgbClr val="3366FF"/>
                </a:solidFill>
              </a:rPr>
              <a:t>Prototype / Series</a:t>
            </a:r>
          </a:p>
          <a:p>
            <a:pPr>
              <a:lnSpc>
                <a:spcPct val="90000"/>
              </a:lnSpc>
            </a:pPr>
            <a:r>
              <a:rPr lang="en-US" sz="1400" dirty="0" smtClean="0">
                <a:solidFill>
                  <a:srgbClr val="002060"/>
                </a:solidFill>
              </a:rPr>
              <a:t>Is the development of </a:t>
            </a:r>
            <a:r>
              <a:rPr lang="en-US" sz="1400" dirty="0">
                <a:solidFill>
                  <a:srgbClr val="002060"/>
                </a:solidFill>
              </a:rPr>
              <a:t>the design (superconductor, collared coil, cold mass, cryostat</a:t>
            </a:r>
            <a:r>
              <a:rPr lang="en-US" sz="1400" dirty="0" smtClean="0">
                <a:solidFill>
                  <a:srgbClr val="002060"/>
                </a:solidFill>
              </a:rPr>
              <a:t>,….) appropriate </a:t>
            </a:r>
            <a:r>
              <a:rPr lang="en-US" sz="1400" dirty="0" err="1" smtClean="0">
                <a:solidFill>
                  <a:srgbClr val="002060"/>
                </a:solidFill>
              </a:rPr>
              <a:t>wrt</a:t>
            </a:r>
            <a:r>
              <a:rPr lang="en-US" sz="1400" dirty="0" smtClean="0">
                <a:solidFill>
                  <a:srgbClr val="002060"/>
                </a:solidFill>
              </a:rPr>
              <a:t> the overall project (in terms of quality, schedule, resources)? If not, what are the critical areas ?</a:t>
            </a:r>
          </a:p>
          <a:p>
            <a:pPr>
              <a:lnSpc>
                <a:spcPct val="90000"/>
              </a:lnSpc>
            </a:pPr>
            <a:r>
              <a:rPr lang="en-US" sz="1400" dirty="0" smtClean="0">
                <a:solidFill>
                  <a:srgbClr val="002060"/>
                </a:solidFill>
              </a:rPr>
              <a:t>Is the development of the tooling </a:t>
            </a:r>
            <a:r>
              <a:rPr lang="en-US" sz="1400" dirty="0">
                <a:solidFill>
                  <a:srgbClr val="002060"/>
                </a:solidFill>
              </a:rPr>
              <a:t>appropriate </a:t>
            </a:r>
            <a:r>
              <a:rPr lang="en-US" sz="1400" dirty="0" err="1">
                <a:solidFill>
                  <a:srgbClr val="002060"/>
                </a:solidFill>
              </a:rPr>
              <a:t>wrt</a:t>
            </a:r>
            <a:r>
              <a:rPr lang="en-US" sz="1400" dirty="0">
                <a:solidFill>
                  <a:srgbClr val="002060"/>
                </a:solidFill>
              </a:rPr>
              <a:t> the overall project </a:t>
            </a:r>
            <a:r>
              <a:rPr lang="en-US" sz="1400" dirty="0" smtClean="0">
                <a:solidFill>
                  <a:srgbClr val="002060"/>
                </a:solidFill>
              </a:rPr>
              <a:t>(in </a:t>
            </a:r>
            <a:r>
              <a:rPr lang="en-US" sz="1400" dirty="0">
                <a:solidFill>
                  <a:srgbClr val="002060"/>
                </a:solidFill>
              </a:rPr>
              <a:t>terms of </a:t>
            </a:r>
            <a:r>
              <a:rPr lang="en-US" sz="1400" dirty="0" smtClean="0">
                <a:solidFill>
                  <a:srgbClr val="002060"/>
                </a:solidFill>
              </a:rPr>
              <a:t>capacity, quality</a:t>
            </a:r>
            <a:r>
              <a:rPr lang="en-US" sz="1400" dirty="0">
                <a:solidFill>
                  <a:srgbClr val="002060"/>
                </a:solidFill>
              </a:rPr>
              <a:t>, schedule, </a:t>
            </a:r>
            <a:r>
              <a:rPr lang="en-US" sz="1400" dirty="0" smtClean="0">
                <a:solidFill>
                  <a:srgbClr val="002060"/>
                </a:solidFill>
              </a:rPr>
              <a:t>resources, margins,…)?</a:t>
            </a:r>
          </a:p>
          <a:p>
            <a:pPr>
              <a:lnSpc>
                <a:spcPct val="90000"/>
              </a:lnSpc>
            </a:pPr>
            <a:r>
              <a:rPr lang="en-US" sz="1400" dirty="0" smtClean="0">
                <a:solidFill>
                  <a:srgbClr val="002060"/>
                </a:solidFill>
              </a:rPr>
              <a:t>Are all procurement aspects (superconductor, collared coil, cold mass, cryostat,….) including QA/QC in line with the needs ? If not, what is missing or should be reinforced ?</a:t>
            </a:r>
          </a:p>
          <a:p>
            <a:pPr>
              <a:lnSpc>
                <a:spcPct val="90000"/>
              </a:lnSpc>
            </a:pPr>
            <a:r>
              <a:rPr lang="en-US" sz="1400" dirty="0" smtClean="0">
                <a:solidFill>
                  <a:srgbClr val="002060"/>
                </a:solidFill>
              </a:rPr>
              <a:t>Is the protection scheme presented sufficiently robust to be compatible with the operation constraints ? If not, what is missing or should be developed or modified ?</a:t>
            </a:r>
          </a:p>
          <a:p>
            <a:pPr>
              <a:lnSpc>
                <a:spcPct val="90000"/>
              </a:lnSpc>
            </a:pPr>
            <a:r>
              <a:rPr lang="en-US" sz="1400" dirty="0" smtClean="0">
                <a:solidFill>
                  <a:srgbClr val="002060"/>
                </a:solidFill>
              </a:rPr>
              <a:t>Is the powering scheme presented adequate for the operation of the 11 T in the LHC arcs ? If not, what are the areas to improve ?</a:t>
            </a:r>
          </a:p>
          <a:p>
            <a:pPr>
              <a:lnSpc>
                <a:spcPct val="90000"/>
              </a:lnSpc>
            </a:pPr>
            <a:r>
              <a:rPr lang="en-US" sz="1400" dirty="0" smtClean="0">
                <a:solidFill>
                  <a:srgbClr val="002060"/>
                </a:solidFill>
              </a:rPr>
              <a:t>Is the test plan (throughout production and acceptance tests) sufficiently developed ? If not, which critical tests are missing ?</a:t>
            </a:r>
          </a:p>
          <a:p>
            <a:pPr>
              <a:lnSpc>
                <a:spcPct val="90000"/>
              </a:lnSpc>
            </a:pPr>
            <a:r>
              <a:rPr lang="en-US" sz="1400" dirty="0" smtClean="0">
                <a:solidFill>
                  <a:srgbClr val="002060"/>
                </a:solidFill>
              </a:rPr>
              <a:t>Is the production strategy in a maturity stage corresponding to the global project ?</a:t>
            </a:r>
          </a:p>
          <a:p>
            <a:pPr marL="0" indent="0">
              <a:lnSpc>
                <a:spcPct val="90000"/>
              </a:lnSpc>
              <a:buNone/>
            </a:pPr>
            <a:r>
              <a:rPr lang="en-US" sz="1600" b="1" dirty="0" smtClean="0">
                <a:solidFill>
                  <a:srgbClr val="3366FF"/>
                </a:solidFill>
              </a:rPr>
              <a:t>As a summarizing question </a:t>
            </a:r>
          </a:p>
          <a:p>
            <a:pPr>
              <a:lnSpc>
                <a:spcPct val="90000"/>
              </a:lnSpc>
            </a:pPr>
            <a:r>
              <a:rPr lang="en-US" sz="1100" dirty="0" smtClean="0">
                <a:solidFill>
                  <a:srgbClr val="002060"/>
                </a:solidFill>
              </a:rPr>
              <a:t>The results obtained so far and a plan for the project were presented. Have you identified missing topics that would jeopardize the </a:t>
            </a:r>
            <a:r>
              <a:rPr lang="en-US" sz="1100" dirty="0">
                <a:solidFill>
                  <a:srgbClr val="002060"/>
                </a:solidFill>
              </a:rPr>
              <a:t>11T dipoles at collimator section </a:t>
            </a:r>
            <a:r>
              <a:rPr lang="en-US" sz="1100" dirty="0" smtClean="0">
                <a:solidFill>
                  <a:srgbClr val="002060"/>
                </a:solidFill>
              </a:rPr>
              <a:t> and prevent from installing two 11T assemblies during LS2 ?</a:t>
            </a:r>
          </a:p>
          <a:p>
            <a:pPr>
              <a:lnSpc>
                <a:spcPct val="90000"/>
              </a:lnSpc>
            </a:pPr>
            <a:r>
              <a:rPr lang="en-US" sz="1100" dirty="0" smtClean="0">
                <a:solidFill>
                  <a:srgbClr val="002060"/>
                </a:solidFill>
              </a:rPr>
              <a:t>Is the plan allowing to meet the challenges realistic ? Is the inherent level of risk acceptable </a:t>
            </a:r>
            <a:r>
              <a:rPr lang="en-US" sz="1100" dirty="0" smtClean="0">
                <a:solidFill>
                  <a:srgbClr val="002060"/>
                </a:solidFill>
              </a:rPr>
              <a:t>?</a:t>
            </a:r>
            <a:endParaRPr lang="en-US" sz="1100" dirty="0">
              <a:solidFill>
                <a:srgbClr val="002060"/>
              </a:solidFill>
            </a:endParaRPr>
          </a:p>
          <a:p>
            <a:pPr marL="457200" lvl="1" indent="0">
              <a:lnSpc>
                <a:spcPct val="90000"/>
              </a:lnSpc>
              <a:buNone/>
            </a:pPr>
            <a:endParaRPr lang="en-US" sz="1000" dirty="0" smtClean="0"/>
          </a:p>
          <a:p>
            <a:pPr lvl="1">
              <a:lnSpc>
                <a:spcPct val="90000"/>
              </a:lnSpc>
            </a:pPr>
            <a:endParaRPr lang="en-US" sz="1000" dirty="0" smtClean="0"/>
          </a:p>
          <a:p>
            <a:pPr lvl="1">
              <a:lnSpc>
                <a:spcPct val="90000"/>
              </a:lnSpc>
            </a:pPr>
            <a:endParaRPr lang="en-US" sz="1000" dirty="0" smtClean="0"/>
          </a:p>
        </p:txBody>
      </p:sp>
    </p:spTree>
    <p:extLst>
      <p:ext uri="{BB962C8B-B14F-4D97-AF65-F5344CB8AC3E}">
        <p14:creationId xmlns:p14="http://schemas.microsoft.com/office/powerpoint/2010/main" val="132793685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81073"/>
          </a:xfrm>
        </p:spPr>
        <p:txBody>
          <a:bodyPr>
            <a:normAutofit fontScale="90000"/>
          </a:bodyPr>
          <a:lstStyle/>
          <a:p>
            <a:r>
              <a:rPr lang="en-US" altLang="ja-JP" b="1" dirty="0" smtClean="0"/>
              <a:t>Review Agenda</a:t>
            </a:r>
            <a:br>
              <a:rPr lang="en-US" altLang="ja-JP" b="1" dirty="0" smtClean="0"/>
            </a:br>
            <a:r>
              <a:rPr lang="en-US" altLang="ja-JP" b="1" dirty="0" smtClean="0"/>
              <a:t>to be filled</a:t>
            </a:r>
            <a:endParaRPr kumimoji="1" lang="ja-JP" altLang="en-US" b="1"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69162655"/>
              </p:ext>
            </p:extLst>
          </p:nvPr>
        </p:nvGraphicFramePr>
        <p:xfrm>
          <a:off x="379648" y="758044"/>
          <a:ext cx="8229600" cy="5882639"/>
        </p:xfrm>
        <a:graphic>
          <a:graphicData uri="http://schemas.openxmlformats.org/drawingml/2006/table">
            <a:tbl>
              <a:tblPr firstRow="1" bandRow="1">
                <a:tableStyleId>{5C22544A-7EE6-4342-B048-85BDC9FD1C3A}</a:tableStyleId>
              </a:tblPr>
              <a:tblGrid>
                <a:gridCol w="763375"/>
                <a:gridCol w="4723025"/>
                <a:gridCol w="2743200"/>
              </a:tblGrid>
              <a:tr h="353728">
                <a:tc>
                  <a:txBody>
                    <a:bodyPr/>
                    <a:lstStyle/>
                    <a:p>
                      <a:pPr algn="ctr"/>
                      <a:r>
                        <a:rPr kumimoji="1" lang="en-US" altLang="ja-JP" dirty="0" smtClean="0"/>
                        <a:t>4/6</a:t>
                      </a:r>
                      <a:endParaRPr kumimoji="1" lang="ja-JP" altLang="en-US" dirty="0"/>
                    </a:p>
                  </a:txBody>
                  <a:tcPr/>
                </a:tc>
                <a:tc>
                  <a:txBody>
                    <a:bodyPr/>
                    <a:lstStyle/>
                    <a:p>
                      <a:pPr algn="ctr"/>
                      <a:r>
                        <a:rPr kumimoji="1" lang="en-US" altLang="ja-JP" dirty="0" smtClean="0"/>
                        <a:t>Subjects</a:t>
                      </a:r>
                      <a:endParaRPr kumimoji="1" lang="ja-JP" altLang="en-US" dirty="0"/>
                    </a:p>
                  </a:txBody>
                  <a:tcPr/>
                </a:tc>
                <a:tc>
                  <a:txBody>
                    <a:bodyPr/>
                    <a:lstStyle/>
                    <a:p>
                      <a:pPr algn="ctr"/>
                      <a:r>
                        <a:rPr kumimoji="1" lang="en-US" altLang="ja-JP" dirty="0" smtClean="0"/>
                        <a:t>Speaker</a:t>
                      </a:r>
                      <a:endParaRPr kumimoji="1" lang="ja-JP" altLang="en-US" dirty="0"/>
                    </a:p>
                  </a:txBody>
                  <a:tcPr/>
                </a:tc>
              </a:tr>
              <a:tr h="353728">
                <a:tc>
                  <a:txBody>
                    <a:bodyPr/>
                    <a:lstStyle/>
                    <a:p>
                      <a:r>
                        <a:rPr kumimoji="1" lang="en-US" altLang="ja-JP" b="1" dirty="0" smtClean="0">
                          <a:solidFill>
                            <a:srgbClr val="008000"/>
                          </a:solidFill>
                        </a:rPr>
                        <a:t>8:30</a:t>
                      </a:r>
                      <a:endParaRPr kumimoji="1" lang="ja-JP" altLang="en-US" b="1" dirty="0">
                        <a:solidFill>
                          <a:srgbClr val="008000"/>
                        </a:solidFill>
                      </a:endParaRPr>
                    </a:p>
                  </a:txBody>
                  <a:tcPr/>
                </a:tc>
                <a:tc>
                  <a:txBody>
                    <a:bodyPr/>
                    <a:lstStyle/>
                    <a:p>
                      <a:r>
                        <a:rPr kumimoji="1" lang="en-US" altLang="ja-JP" b="1" dirty="0" smtClean="0">
                          <a:solidFill>
                            <a:srgbClr val="008000"/>
                          </a:solidFill>
                        </a:rPr>
                        <a:t>Closed Session at </a:t>
                      </a:r>
                      <a:r>
                        <a:rPr kumimoji="1" lang="en-US" altLang="ja-JP" b="1" dirty="0" err="1" smtClean="0">
                          <a:solidFill>
                            <a:srgbClr val="FF0000"/>
                          </a:solidFill>
                        </a:rPr>
                        <a:t>Prevessin</a:t>
                      </a:r>
                      <a:r>
                        <a:rPr kumimoji="1" lang="en-US" altLang="ja-JP" b="1" baseline="0" dirty="0" smtClean="0">
                          <a:solidFill>
                            <a:srgbClr val="FF0000"/>
                          </a:solidFill>
                        </a:rPr>
                        <a:t> site  (B</a:t>
                      </a:r>
                      <a:r>
                        <a:rPr kumimoji="1" lang="en-US" altLang="ja-JP" sz="1800" kern="1200" dirty="0" smtClean="0">
                          <a:solidFill>
                            <a:srgbClr val="FF0000"/>
                          </a:solidFill>
                          <a:latin typeface="+mn-lt"/>
                          <a:ea typeface="+mn-ea"/>
                          <a:cs typeface="+mn-cs"/>
                        </a:rPr>
                        <a:t>774-R-013)</a:t>
                      </a:r>
                      <a:endParaRPr kumimoji="1" lang="ja-JP" altLang="en-US" b="1" dirty="0">
                        <a:solidFill>
                          <a:srgbClr val="FF0000"/>
                        </a:solidFill>
                      </a:endParaRPr>
                    </a:p>
                  </a:txBody>
                  <a:tcPr/>
                </a:tc>
                <a:tc>
                  <a:txBody>
                    <a:bodyPr/>
                    <a:lstStyle/>
                    <a:p>
                      <a:r>
                        <a:rPr kumimoji="1" lang="en-US" altLang="ja-JP" b="1" i="1" dirty="0" smtClean="0">
                          <a:solidFill>
                            <a:srgbClr val="008000"/>
                          </a:solidFill>
                        </a:rPr>
                        <a:t>A. Yamamoto</a:t>
                      </a:r>
                      <a:endParaRPr kumimoji="1" lang="ja-JP" altLang="en-US" b="1" i="1" dirty="0">
                        <a:solidFill>
                          <a:srgbClr val="008000"/>
                        </a:solidFill>
                      </a:endParaRPr>
                    </a:p>
                  </a:txBody>
                  <a:tcPr/>
                </a:tc>
              </a:tr>
              <a:tr h="265296">
                <a:tc>
                  <a:txBody>
                    <a:bodyPr/>
                    <a:lstStyle/>
                    <a:p>
                      <a:r>
                        <a:rPr kumimoji="1" lang="en-US" altLang="ja-JP" sz="1200" b="0" i="0" dirty="0" smtClean="0">
                          <a:solidFill>
                            <a:srgbClr val="3366FF"/>
                          </a:solidFill>
                        </a:rPr>
                        <a:t>9:00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1</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Welcome address</a:t>
                      </a:r>
                      <a:endParaRPr kumimoji="1" lang="ja-JP" altLang="en-US" sz="105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Luca BOTTURA</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Requests from Collimation</a:t>
                      </a:r>
                      <a:endParaRPr kumimoji="1" lang="ja-JP" altLang="en-US" sz="105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Stefano REDAELLI</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Introduction and new 11 T plan in HL-LHC</a:t>
                      </a:r>
                      <a:endParaRPr kumimoji="1" lang="ja-JP" altLang="en-US" sz="105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Frederic SAVARY</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err="1" smtClean="0">
                          <a:solidFill>
                            <a:schemeClr val="dk1"/>
                          </a:solidFill>
                          <a:latin typeface="+mn-lt"/>
                          <a:ea typeface="+mn-ea"/>
                          <a:cs typeface="+mn-cs"/>
                        </a:rPr>
                        <a:t>Cryo</a:t>
                      </a:r>
                      <a:r>
                        <a:rPr kumimoji="1" lang="en-US" altLang="ja-JP" sz="1400" b="1" kern="1200" dirty="0" smtClean="0">
                          <a:solidFill>
                            <a:schemeClr val="dk1"/>
                          </a:solidFill>
                          <a:latin typeface="+mn-lt"/>
                          <a:ea typeface="+mn-ea"/>
                          <a:cs typeface="+mn-cs"/>
                        </a:rPr>
                        <a:t>-assembly and by-pass cryostat design</a:t>
                      </a:r>
                      <a:endParaRPr kumimoji="1" lang="ja-JP" altLang="en-US" sz="1050" b="0" i="0" dirty="0">
                        <a:solidFill>
                          <a:srgbClr val="3366FF"/>
                        </a:solidFill>
                      </a:endParaRPr>
                    </a:p>
                  </a:txBody>
                  <a:tcPr/>
                </a:tc>
                <a:tc>
                  <a:txBody>
                    <a:bodyPr/>
                    <a:lstStyle/>
                    <a:p>
                      <a:r>
                        <a:rPr kumimoji="1" lang="en-US" altLang="ja-JP" sz="1400" i="1" kern="1200" dirty="0" err="1" smtClean="0">
                          <a:solidFill>
                            <a:schemeClr val="dk1"/>
                          </a:solidFill>
                          <a:latin typeface="+mn-lt"/>
                          <a:ea typeface="+mn-ea"/>
                          <a:cs typeface="+mn-cs"/>
                        </a:rPr>
                        <a:t>Delio</a:t>
                      </a:r>
                      <a:r>
                        <a:rPr kumimoji="1" lang="en-US" altLang="ja-JP" sz="1400" i="1" kern="1200" dirty="0" smtClean="0">
                          <a:solidFill>
                            <a:schemeClr val="dk1"/>
                          </a:solidFill>
                          <a:latin typeface="+mn-lt"/>
                          <a:ea typeface="+mn-ea"/>
                          <a:cs typeface="+mn-cs"/>
                        </a:rPr>
                        <a:t> DUARTE RAMOS</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Coil winding and collaring</a:t>
                      </a:r>
                      <a:endParaRPr kumimoji="1" lang="ja-JP" altLang="en-US" sz="105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David SMEKENS</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Cold mass assembly design</a:t>
                      </a:r>
                      <a:endParaRPr kumimoji="1" lang="ja-JP" altLang="en-US" sz="1050" b="0" i="0" dirty="0">
                        <a:solidFill>
                          <a:srgbClr val="3366FF"/>
                        </a:solidFill>
                      </a:endParaRPr>
                    </a:p>
                  </a:txBody>
                  <a:tcPr/>
                </a:tc>
                <a:tc>
                  <a:txBody>
                    <a:bodyPr/>
                    <a:lstStyle/>
                    <a:p>
                      <a:r>
                        <a:rPr kumimoji="1" lang="en-US" altLang="ja-JP" sz="1400" i="1" kern="1200" dirty="0" err="1" smtClean="0">
                          <a:solidFill>
                            <a:schemeClr val="dk1"/>
                          </a:solidFill>
                          <a:latin typeface="+mn-lt"/>
                          <a:ea typeface="+mn-ea"/>
                          <a:cs typeface="+mn-cs"/>
                        </a:rPr>
                        <a:t>Herve</a:t>
                      </a:r>
                      <a:r>
                        <a:rPr kumimoji="1" lang="en-US" altLang="ja-JP" sz="1400" i="1" kern="1200" dirty="0" smtClean="0">
                          <a:solidFill>
                            <a:schemeClr val="dk1"/>
                          </a:solidFill>
                          <a:latin typeface="+mn-lt"/>
                          <a:ea typeface="+mn-ea"/>
                          <a:cs typeface="+mn-cs"/>
                        </a:rPr>
                        <a:t> PRIN</a:t>
                      </a:r>
                      <a:endParaRPr kumimoji="1" lang="ja-JP" altLang="en-US" sz="1050" b="0" i="0" dirty="0">
                        <a:solidFill>
                          <a:srgbClr val="3366FF"/>
                        </a:solidFill>
                      </a:endParaRPr>
                    </a:p>
                  </a:txBody>
                  <a:tcPr/>
                </a:tc>
              </a:tr>
              <a:tr h="294774">
                <a:tc>
                  <a:txBody>
                    <a:bodyPr/>
                    <a:lstStyle/>
                    <a:p>
                      <a:endParaRPr kumimoji="1" lang="ja-JP" altLang="en-US" sz="12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Magnet powering and operation requirements</a:t>
                      </a:r>
                      <a:endParaRPr kumimoji="1" lang="ja-JP" altLang="en-US" sz="1050" b="0" i="0" dirty="0">
                        <a:solidFill>
                          <a:srgbClr val="3366FF"/>
                        </a:solidFill>
                      </a:endParaRPr>
                    </a:p>
                  </a:txBody>
                  <a:tcPr/>
                </a:tc>
                <a:tc>
                  <a:txBody>
                    <a:bodyPr/>
                    <a:lstStyle/>
                    <a:p>
                      <a:r>
                        <a:rPr kumimoji="1" lang="en-US" altLang="ja-JP" sz="1400" i="1" kern="1200" dirty="0" err="1" smtClean="0">
                          <a:solidFill>
                            <a:schemeClr val="dk1"/>
                          </a:solidFill>
                          <a:latin typeface="+mn-lt"/>
                          <a:ea typeface="+mn-ea"/>
                          <a:cs typeface="+mn-cs"/>
                        </a:rPr>
                        <a:t>Samer</a:t>
                      </a:r>
                      <a:r>
                        <a:rPr kumimoji="1" lang="en-US" altLang="ja-JP" sz="1400" i="1" kern="1200" dirty="0" smtClean="0">
                          <a:solidFill>
                            <a:schemeClr val="dk1"/>
                          </a:solidFill>
                          <a:latin typeface="+mn-lt"/>
                          <a:ea typeface="+mn-ea"/>
                          <a:cs typeface="+mn-cs"/>
                        </a:rPr>
                        <a:t> YAMMINE</a:t>
                      </a:r>
                      <a:endParaRPr kumimoji="1" lang="ja-JP" altLang="en-US" sz="1050" b="0" i="0" dirty="0">
                        <a:solidFill>
                          <a:srgbClr val="3366FF"/>
                        </a:solidFill>
                      </a:endParaRPr>
                    </a:p>
                  </a:txBody>
                  <a:tcPr/>
                </a:tc>
              </a:tr>
              <a:tr h="265296">
                <a:tc>
                  <a:txBody>
                    <a:bodyPr/>
                    <a:lstStyle/>
                    <a:p>
                      <a:r>
                        <a:rPr kumimoji="1" lang="en-US" altLang="ja-JP" sz="1200" b="0" i="0" dirty="0" smtClean="0">
                          <a:solidFill>
                            <a:srgbClr val="3366FF"/>
                          </a:solidFill>
                        </a:rPr>
                        <a:t>14:00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2</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94774">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Model magnet test results and analysis at FNAL</a:t>
                      </a:r>
                      <a:endParaRPr kumimoji="1" lang="ja-JP" altLang="en-US" sz="1400" b="0" i="0" dirty="0">
                        <a:solidFill>
                          <a:srgbClr val="3366FF"/>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i="1" kern="1200" dirty="0" smtClean="0">
                          <a:solidFill>
                            <a:schemeClr val="dk1"/>
                          </a:solidFill>
                          <a:latin typeface="+mn-lt"/>
                          <a:ea typeface="+mn-ea"/>
                          <a:cs typeface="+mn-cs"/>
                        </a:rPr>
                        <a:t>Alexander ZLOBIN</a:t>
                      </a:r>
                    </a:p>
                  </a:txBody>
                  <a:tcPr/>
                </a:tc>
              </a:tr>
              <a:tr h="294774">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CERN superconductor and cable design performance</a:t>
                      </a:r>
                      <a:endParaRPr kumimoji="1" lang="ja-JP" altLang="en-US" sz="140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Bernardo BORDIN</a:t>
                      </a:r>
                      <a:endParaRPr kumimoji="1" lang="ja-JP" altLang="en-US" sz="1100" b="0" i="0" dirty="0">
                        <a:solidFill>
                          <a:srgbClr val="3366FF"/>
                        </a:solidFill>
                      </a:endParaRPr>
                    </a:p>
                  </a:txBody>
                  <a:tcPr/>
                </a:tc>
              </a:tr>
              <a:tr h="294774">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Model magnet production and plan</a:t>
                      </a:r>
                      <a:endParaRPr kumimoji="1" lang="ja-JP" altLang="en-US" sz="140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Juan Carlos PEREZ</a:t>
                      </a:r>
                      <a:endParaRPr kumimoji="1" lang="ja-JP" altLang="en-US" sz="1100" b="0" i="0" dirty="0">
                        <a:solidFill>
                          <a:srgbClr val="3366FF"/>
                        </a:solidFill>
                      </a:endParaRPr>
                    </a:p>
                  </a:txBody>
                  <a:tcPr/>
                </a:tc>
              </a:tr>
              <a:tr h="501115">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Model magnet test results and analysis - Quench performance </a:t>
                      </a:r>
                      <a:r>
                        <a:rPr kumimoji="1" lang="en-US" altLang="ja-JP" sz="1400" b="1" kern="1200" dirty="0" err="1" smtClean="0">
                          <a:solidFill>
                            <a:schemeClr val="dk1"/>
                          </a:solidFill>
                          <a:latin typeface="+mn-lt"/>
                          <a:ea typeface="+mn-ea"/>
                          <a:cs typeface="+mn-cs"/>
                        </a:rPr>
                        <a:t>vs</a:t>
                      </a:r>
                      <a:r>
                        <a:rPr kumimoji="1" lang="en-US" altLang="ja-JP" sz="1400" b="1" kern="1200" dirty="0" smtClean="0">
                          <a:solidFill>
                            <a:schemeClr val="dk1"/>
                          </a:solidFill>
                          <a:latin typeface="+mn-lt"/>
                          <a:ea typeface="+mn-ea"/>
                          <a:cs typeface="+mn-cs"/>
                        </a:rPr>
                        <a:t> mechanics and operation requirements</a:t>
                      </a:r>
                      <a:endParaRPr kumimoji="1" lang="ja-JP" altLang="en-US" sz="140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Gerard WILLERIN</a:t>
                      </a:r>
                      <a:endParaRPr kumimoji="1" lang="ja-JP" altLang="en-US" sz="1100" b="0" i="0" dirty="0">
                        <a:solidFill>
                          <a:srgbClr val="3366FF"/>
                        </a:solidFill>
                      </a:endParaRPr>
                    </a:p>
                  </a:txBody>
                  <a:tcPr/>
                </a:tc>
              </a:tr>
              <a:tr h="501115">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Model magnet test results and analysis - Protection and operation requirements</a:t>
                      </a:r>
                      <a:endParaRPr kumimoji="1" lang="ja-JP" altLang="en-US" sz="1400" b="0" i="0" dirty="0">
                        <a:solidFill>
                          <a:srgbClr val="3366FF"/>
                        </a:solidFill>
                      </a:endParaRPr>
                    </a:p>
                  </a:txBody>
                  <a:tcPr/>
                </a:tc>
                <a:tc>
                  <a:txBody>
                    <a:bodyPr/>
                    <a:lstStyle/>
                    <a:p>
                      <a:r>
                        <a:rPr kumimoji="1" lang="en-US" altLang="ja-JP" sz="1400" i="1" kern="1200" dirty="0" smtClean="0">
                          <a:solidFill>
                            <a:schemeClr val="dk1"/>
                          </a:solidFill>
                          <a:latin typeface="+mn-lt"/>
                          <a:ea typeface="+mn-ea"/>
                          <a:cs typeface="+mn-cs"/>
                        </a:rPr>
                        <a:t>Susana IZQUIERDO BERMUDEZ</a:t>
                      </a:r>
                      <a:endParaRPr kumimoji="1" lang="ja-JP" altLang="en-US" sz="1100" b="0" i="0" dirty="0">
                        <a:solidFill>
                          <a:srgbClr val="3366FF"/>
                        </a:solidFill>
                      </a:endParaRPr>
                    </a:p>
                  </a:txBody>
                  <a:tcPr/>
                </a:tc>
              </a:tr>
              <a:tr h="501115">
                <a:tc>
                  <a:txBody>
                    <a:bodyPr/>
                    <a:lstStyle/>
                    <a:p>
                      <a:endParaRPr kumimoji="1" lang="ja-JP" altLang="en-US" sz="1400" b="0" i="0" dirty="0">
                        <a:solidFill>
                          <a:srgbClr val="3366FF"/>
                        </a:solidFill>
                      </a:endParaRPr>
                    </a:p>
                  </a:txBody>
                  <a:tcPr/>
                </a:tc>
                <a:tc>
                  <a:txBody>
                    <a:bodyPr/>
                    <a:lstStyle/>
                    <a:p>
                      <a:r>
                        <a:rPr kumimoji="1" lang="en-US" altLang="ja-JP" sz="1400" b="1" kern="1200" dirty="0" smtClean="0">
                          <a:solidFill>
                            <a:schemeClr val="dk1"/>
                          </a:solidFill>
                          <a:latin typeface="+mn-lt"/>
                          <a:ea typeface="+mn-ea"/>
                          <a:cs typeface="+mn-cs"/>
                        </a:rPr>
                        <a:t>Model magnet test results and analysis - Magnetic measurements and operation requirements</a:t>
                      </a:r>
                      <a:endParaRPr kumimoji="1" lang="ja-JP" altLang="en-US" sz="1400" b="0" i="0" dirty="0">
                        <a:solidFill>
                          <a:srgbClr val="3366FF"/>
                        </a:solidFill>
                      </a:endParaRPr>
                    </a:p>
                  </a:txBody>
                  <a:tcPr/>
                </a:tc>
                <a:tc>
                  <a:txBody>
                    <a:bodyPr/>
                    <a:lstStyle/>
                    <a:p>
                      <a:r>
                        <a:rPr kumimoji="1" lang="en-US" altLang="ja-JP" sz="1400" i="1" kern="1200" dirty="0" err="1" smtClean="0">
                          <a:solidFill>
                            <a:schemeClr val="dk1"/>
                          </a:solidFill>
                          <a:latin typeface="+mn-lt"/>
                          <a:ea typeface="+mn-ea"/>
                          <a:cs typeface="+mn-cs"/>
                        </a:rPr>
                        <a:t>Lucio</a:t>
                      </a:r>
                      <a:r>
                        <a:rPr kumimoji="1" lang="en-US" altLang="ja-JP" sz="1400" i="1" kern="1200" dirty="0" smtClean="0">
                          <a:solidFill>
                            <a:schemeClr val="dk1"/>
                          </a:solidFill>
                          <a:latin typeface="+mn-lt"/>
                          <a:ea typeface="+mn-ea"/>
                          <a:cs typeface="+mn-cs"/>
                        </a:rPr>
                        <a:t> FISCARELLI</a:t>
                      </a:r>
                      <a:endParaRPr kumimoji="1" lang="ja-JP" altLang="en-US" sz="1100" b="0" i="0" dirty="0">
                        <a:solidFill>
                          <a:srgbClr val="3366FF"/>
                        </a:solidFill>
                      </a:endParaRPr>
                    </a:p>
                  </a:txBody>
                  <a:tcPr/>
                </a:tc>
              </a:tr>
            </a:tbl>
          </a:graphicData>
        </a:graphic>
      </p:graphicFrame>
    </p:spTree>
    <p:extLst>
      <p:ext uri="{BB962C8B-B14F-4D97-AF65-F5344CB8AC3E}">
        <p14:creationId xmlns:p14="http://schemas.microsoft.com/office/powerpoint/2010/main" val="36897674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81073"/>
          </a:xfrm>
        </p:spPr>
        <p:txBody>
          <a:bodyPr>
            <a:normAutofit fontScale="90000"/>
          </a:bodyPr>
          <a:lstStyle/>
          <a:p>
            <a:r>
              <a:rPr lang="en-US" altLang="ja-JP" b="1" dirty="0" smtClean="0"/>
              <a:t>Review Agenda</a:t>
            </a:r>
            <a:br>
              <a:rPr lang="en-US" altLang="ja-JP" b="1" dirty="0" smtClean="0"/>
            </a:br>
            <a:r>
              <a:rPr lang="en-US" altLang="ja-JP" b="1" dirty="0" smtClean="0"/>
              <a:t>to be filled</a:t>
            </a:r>
            <a:endParaRPr kumimoji="1" lang="ja-JP" altLang="en-US" b="1"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981018983"/>
              </p:ext>
            </p:extLst>
          </p:nvPr>
        </p:nvGraphicFramePr>
        <p:xfrm>
          <a:off x="379648" y="758045"/>
          <a:ext cx="8416520" cy="5846125"/>
        </p:xfrm>
        <a:graphic>
          <a:graphicData uri="http://schemas.openxmlformats.org/drawingml/2006/table">
            <a:tbl>
              <a:tblPr firstRow="1" bandRow="1">
                <a:tableStyleId>{5C22544A-7EE6-4342-B048-85BDC9FD1C3A}</a:tableStyleId>
              </a:tblPr>
              <a:tblGrid>
                <a:gridCol w="780714"/>
                <a:gridCol w="5179976"/>
                <a:gridCol w="2455830"/>
              </a:tblGrid>
              <a:tr h="323191">
                <a:tc>
                  <a:txBody>
                    <a:bodyPr/>
                    <a:lstStyle/>
                    <a:p>
                      <a:pPr algn="ctr"/>
                      <a:r>
                        <a:rPr kumimoji="1" lang="en-US" altLang="ja-JP" dirty="0" smtClean="0"/>
                        <a:t>4/7</a:t>
                      </a:r>
                      <a:endParaRPr kumimoji="1" lang="ja-JP" altLang="en-US" dirty="0"/>
                    </a:p>
                  </a:txBody>
                  <a:tcPr/>
                </a:tc>
                <a:tc>
                  <a:txBody>
                    <a:bodyPr/>
                    <a:lstStyle/>
                    <a:p>
                      <a:pPr algn="ctr"/>
                      <a:r>
                        <a:rPr kumimoji="1" lang="en-US" altLang="ja-JP" dirty="0" smtClean="0"/>
                        <a:t>Subjects</a:t>
                      </a:r>
                      <a:endParaRPr kumimoji="1" lang="ja-JP" altLang="en-US" dirty="0"/>
                    </a:p>
                  </a:txBody>
                  <a:tcPr/>
                </a:tc>
                <a:tc>
                  <a:txBody>
                    <a:bodyPr/>
                    <a:lstStyle/>
                    <a:p>
                      <a:pPr algn="ctr"/>
                      <a:r>
                        <a:rPr kumimoji="1" lang="en-US" altLang="ja-JP" dirty="0" smtClean="0"/>
                        <a:t>Speaker</a:t>
                      </a:r>
                      <a:endParaRPr kumimoji="1" lang="ja-JP" altLang="en-US" dirty="0"/>
                    </a:p>
                  </a:txBody>
                  <a:tcPr/>
                </a:tc>
              </a:tr>
              <a:tr h="260936">
                <a:tc>
                  <a:txBody>
                    <a:bodyPr/>
                    <a:lstStyle/>
                    <a:p>
                      <a:r>
                        <a:rPr kumimoji="1" lang="en-US" altLang="ja-JP" sz="1200" b="1" dirty="0" smtClean="0">
                          <a:solidFill>
                            <a:srgbClr val="008000"/>
                          </a:solidFill>
                        </a:rPr>
                        <a:t>8:30</a:t>
                      </a:r>
                      <a:endParaRPr kumimoji="1" lang="ja-JP" altLang="en-US" sz="1200" b="1" dirty="0">
                        <a:solidFill>
                          <a:srgbClr val="008000"/>
                        </a:solidFill>
                      </a:endParaRPr>
                    </a:p>
                  </a:txBody>
                  <a:tcPr/>
                </a:tc>
                <a:tc>
                  <a:txBody>
                    <a:bodyPr/>
                    <a:lstStyle/>
                    <a:p>
                      <a:r>
                        <a:rPr kumimoji="1" lang="en-US" altLang="ja-JP" sz="1200" b="1" dirty="0" smtClean="0">
                          <a:solidFill>
                            <a:srgbClr val="008000"/>
                          </a:solidFill>
                        </a:rPr>
                        <a:t>Closed Session at</a:t>
                      </a:r>
                      <a:r>
                        <a:rPr kumimoji="1" lang="en-US" altLang="ja-JP" sz="1200" b="1" baseline="0" dirty="0" smtClean="0">
                          <a:solidFill>
                            <a:srgbClr val="008000"/>
                          </a:solidFill>
                        </a:rPr>
                        <a:t> BE Auditorium , </a:t>
                      </a:r>
                      <a:r>
                        <a:rPr kumimoji="1" lang="en-US" altLang="ja-JP" sz="1200" b="1" baseline="0" dirty="0" err="1" smtClean="0">
                          <a:solidFill>
                            <a:srgbClr val="008000"/>
                          </a:solidFill>
                        </a:rPr>
                        <a:t>Meyrin</a:t>
                      </a:r>
                      <a:endParaRPr kumimoji="1" lang="ja-JP" altLang="en-US" sz="1200" b="1" dirty="0">
                        <a:solidFill>
                          <a:srgbClr val="FF0000"/>
                        </a:solidFill>
                      </a:endParaRPr>
                    </a:p>
                  </a:txBody>
                  <a:tcPr/>
                </a:tc>
                <a:tc>
                  <a:txBody>
                    <a:bodyPr/>
                    <a:lstStyle/>
                    <a:p>
                      <a:r>
                        <a:rPr kumimoji="1" lang="en-US" altLang="ja-JP" sz="1200" b="1" i="1" dirty="0" smtClean="0">
                          <a:solidFill>
                            <a:srgbClr val="008000"/>
                          </a:solidFill>
                        </a:rPr>
                        <a:t>A. Yamamoto</a:t>
                      </a:r>
                      <a:endParaRPr kumimoji="1" lang="ja-JP" altLang="en-US" sz="1200" b="1" i="1" dirty="0">
                        <a:solidFill>
                          <a:srgbClr val="008000"/>
                        </a:solidFill>
                      </a:endParaRPr>
                    </a:p>
                  </a:txBody>
                  <a:tcPr/>
                </a:tc>
              </a:tr>
              <a:tr h="242393">
                <a:tc>
                  <a:txBody>
                    <a:bodyPr/>
                    <a:lstStyle/>
                    <a:p>
                      <a:r>
                        <a:rPr kumimoji="1" lang="en-US" altLang="ja-JP" sz="1200" b="0" i="0" dirty="0" smtClean="0">
                          <a:solidFill>
                            <a:srgbClr val="3366FF"/>
                          </a:solidFill>
                        </a:rPr>
                        <a:t>9:00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3</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lang="en-US" altLang="ja-JP" sz="1200" b="1" dirty="0" smtClean="0">
                          <a:solidFill>
                            <a:srgbClr val="181818"/>
                          </a:solidFill>
                          <a:latin typeface="+mn-lt"/>
                        </a:rPr>
                        <a:t>Magnet production : agenda of the day</a:t>
                      </a:r>
                      <a:endParaRPr kumimoji="1" lang="ja-JP" altLang="en-US" sz="1200" b="0" i="0" dirty="0">
                        <a:solidFill>
                          <a:srgbClr val="3366FF"/>
                        </a:solidFill>
                        <a:latin typeface="+mn-lt"/>
                      </a:endParaRPr>
                    </a:p>
                  </a:txBody>
                  <a:tcPr/>
                </a:tc>
                <a:tc>
                  <a:txBody>
                    <a:bodyPr/>
                    <a:lstStyle/>
                    <a:p>
                      <a:r>
                        <a:rPr kumimoji="1" lang="en-US" altLang="ja-JP" sz="1200" i="1" kern="1200" dirty="0" smtClean="0">
                          <a:solidFill>
                            <a:schemeClr val="dk1"/>
                          </a:solidFill>
                          <a:latin typeface="+mn-lt"/>
                          <a:ea typeface="+mn-ea"/>
                          <a:cs typeface="+mn-cs"/>
                        </a:rPr>
                        <a:t>Frederic SAVARY</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Safety and codes</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Thomas OTTO</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11T QA</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Rosario PRINCIPE</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Superconductor production plan, QA/QC</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Bernardo BORDINI</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SC cable production plan, QA/QC</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Jerome FLEITER</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Collared coil procurement, status and plan, QA/QC</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David SMEKENS</a:t>
                      </a:r>
                      <a:endParaRPr kumimoji="1" lang="ja-JP" altLang="en-US" sz="1200" b="0" i="0" dirty="0">
                        <a:solidFill>
                          <a:srgbClr val="3366FF"/>
                        </a:solidFill>
                      </a:endParaRPr>
                    </a:p>
                  </a:txBody>
                  <a:tcPr/>
                </a:tc>
              </a:tr>
              <a:tr h="260936">
                <a:tc>
                  <a:txBody>
                    <a:bodyPr/>
                    <a:lstStyle/>
                    <a:p>
                      <a:endParaRPr lang="ja-JP" altLang="en-US" sz="1200" dirty="0"/>
                    </a:p>
                  </a:txBody>
                  <a:tcPr/>
                </a:tc>
                <a:tc>
                  <a:txBody>
                    <a:bodyPr/>
                    <a:lstStyle/>
                    <a:p>
                      <a:r>
                        <a:rPr kumimoji="1" lang="en-US" altLang="ja-JP" sz="1200" b="1" kern="1200" dirty="0" smtClean="0">
                          <a:solidFill>
                            <a:schemeClr val="dk1"/>
                          </a:solidFill>
                          <a:latin typeface="+mn-lt"/>
                          <a:ea typeface="+mn-ea"/>
                          <a:cs typeface="+mn-cs"/>
                        </a:rPr>
                        <a:t>Cold mass procurement, status and plan, QA/QC</a:t>
                      </a:r>
                      <a:endParaRPr lang="ja-JP" altLang="en-US" sz="1200" dirty="0"/>
                    </a:p>
                  </a:txBody>
                  <a:tcPr/>
                </a:tc>
                <a:tc>
                  <a:txBody>
                    <a:bodyPr/>
                    <a:lstStyle/>
                    <a:p>
                      <a:r>
                        <a:rPr kumimoji="1" lang="en-US" altLang="ja-JP" sz="1200" i="1" kern="1200" dirty="0" err="1" smtClean="0">
                          <a:solidFill>
                            <a:schemeClr val="dk1"/>
                          </a:solidFill>
                          <a:latin typeface="+mn-lt"/>
                          <a:ea typeface="+mn-ea"/>
                          <a:cs typeface="+mn-cs"/>
                        </a:rPr>
                        <a:t>Herve</a:t>
                      </a:r>
                      <a:r>
                        <a:rPr kumimoji="1" lang="en-US" altLang="ja-JP" sz="1200" i="1" kern="1200" dirty="0" smtClean="0">
                          <a:solidFill>
                            <a:schemeClr val="dk1"/>
                          </a:solidFill>
                          <a:latin typeface="+mn-lt"/>
                          <a:ea typeface="+mn-ea"/>
                          <a:cs typeface="+mn-cs"/>
                        </a:rPr>
                        <a:t> PRIN</a:t>
                      </a:r>
                      <a:endParaRPr kumimoji="1" lang="ja-JP" altLang="en-US" sz="1200" b="0" i="0" dirty="0">
                        <a:solidFill>
                          <a:srgbClr val="3366FF"/>
                        </a:solidFill>
                      </a:endParaRPr>
                    </a:p>
                  </a:txBody>
                  <a:tcPr/>
                </a:tc>
              </a:tr>
              <a:tr h="403989">
                <a:tc>
                  <a:txBody>
                    <a:bodyPr/>
                    <a:lstStyle/>
                    <a:p>
                      <a:endParaRPr lang="ja-JP" altLang="en-US" sz="1200" dirty="0"/>
                    </a:p>
                  </a:txBody>
                  <a:tcPr/>
                </a:tc>
                <a:tc>
                  <a:txBody>
                    <a:bodyPr/>
                    <a:lstStyle/>
                    <a:p>
                      <a:r>
                        <a:rPr kumimoji="1" lang="en-US" altLang="ja-JP" sz="1200" b="1" kern="1200" dirty="0" smtClean="0">
                          <a:solidFill>
                            <a:schemeClr val="dk1"/>
                          </a:solidFill>
                          <a:latin typeface="+mn-lt"/>
                          <a:ea typeface="+mn-ea"/>
                          <a:cs typeface="+mn-cs"/>
                        </a:rPr>
                        <a:t>Quality control tests throughout production – Factory acceptance tests</a:t>
                      </a:r>
                      <a:endParaRPr lang="ja-JP" altLang="en-US" sz="1200" dirty="0"/>
                    </a:p>
                  </a:txBody>
                  <a:tcPr/>
                </a:tc>
                <a:tc>
                  <a:txBody>
                    <a:bodyPr/>
                    <a:lstStyle/>
                    <a:p>
                      <a:r>
                        <a:rPr kumimoji="1" lang="en-US" altLang="ja-JP" sz="1200" i="1" kern="1200" dirty="0" smtClean="0">
                          <a:solidFill>
                            <a:schemeClr val="dk1"/>
                          </a:solidFill>
                          <a:latin typeface="+mn-lt"/>
                          <a:ea typeface="+mn-ea"/>
                          <a:cs typeface="+mn-cs"/>
                        </a:rPr>
                        <a:t>Arnaud Pascal FOUSSAT</a:t>
                      </a:r>
                      <a:endParaRPr kumimoji="1" lang="ja-JP" altLang="en-US" sz="1200" b="0" i="0" dirty="0">
                        <a:solidFill>
                          <a:srgbClr val="3366FF"/>
                        </a:solidFill>
                      </a:endParaRPr>
                    </a:p>
                  </a:txBody>
                  <a:tcPr/>
                </a:tc>
              </a:tr>
              <a:tr h="242393">
                <a:tc>
                  <a:txBody>
                    <a:bodyPr/>
                    <a:lstStyle/>
                    <a:p>
                      <a:r>
                        <a:rPr kumimoji="1" lang="en-US" altLang="ja-JP" sz="1200" b="0" i="0" dirty="0" smtClean="0">
                          <a:solidFill>
                            <a:srgbClr val="3366FF"/>
                          </a:solidFill>
                        </a:rPr>
                        <a:t>14:00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4</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Cryostat procurement, status and plan, QA/QC</a:t>
                      </a:r>
                      <a:endParaRPr kumimoji="1" lang="ja-JP" altLang="en-US" sz="1200" b="0" i="0" dirty="0">
                        <a:solidFill>
                          <a:srgbClr val="3366FF"/>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i="1" kern="1200" dirty="0" err="1" smtClean="0">
                          <a:solidFill>
                            <a:schemeClr val="dk1"/>
                          </a:solidFill>
                          <a:latin typeface="+mn-lt"/>
                          <a:ea typeface="+mn-ea"/>
                          <a:cs typeface="+mn-cs"/>
                        </a:rPr>
                        <a:t>Delio</a:t>
                      </a:r>
                      <a:r>
                        <a:rPr kumimoji="1" lang="en-US" altLang="ja-JP" sz="1200" i="1" kern="1200" dirty="0" smtClean="0">
                          <a:solidFill>
                            <a:schemeClr val="dk1"/>
                          </a:solidFill>
                          <a:latin typeface="+mn-lt"/>
                          <a:ea typeface="+mn-ea"/>
                          <a:cs typeface="+mn-cs"/>
                        </a:rPr>
                        <a:t> DUARTE RAMOS</a:t>
                      </a:r>
                    </a:p>
                  </a:txBody>
                  <a:tcPr/>
                </a:tc>
              </a:tr>
              <a:tr h="403989">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Vacuum and cryogenics systems procurement : status and plan, QA/QC</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Cedric GARION</a:t>
                      </a:r>
                      <a:endParaRPr kumimoji="1" lang="ja-JP" altLang="en-US" sz="1200" b="0" i="0" dirty="0">
                        <a:solidFill>
                          <a:srgbClr val="3366FF"/>
                        </a:solidFill>
                      </a:endParaRPr>
                    </a:p>
                  </a:txBody>
                  <a:tcPr/>
                </a:tc>
              </a:tr>
              <a:tr h="369659">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Powering and other systems procurement : status and plan, QA/QC</a:t>
                      </a:r>
                      <a:endParaRPr kumimoji="1" lang="ja-JP" altLang="en-US" sz="1200" b="0" i="0" dirty="0">
                        <a:solidFill>
                          <a:srgbClr val="3366FF"/>
                        </a:solidFill>
                      </a:endParaRPr>
                    </a:p>
                  </a:txBody>
                  <a:tcPr/>
                </a:tc>
                <a:tc>
                  <a:txBody>
                    <a:bodyPr/>
                    <a:lstStyle/>
                    <a:p>
                      <a:r>
                        <a:rPr kumimoji="1" lang="en-US" altLang="ja-JP" sz="1200" i="1" kern="1200" dirty="0" err="1" smtClean="0">
                          <a:solidFill>
                            <a:schemeClr val="dk1"/>
                          </a:solidFill>
                          <a:latin typeface="+mn-lt"/>
                          <a:ea typeface="+mn-ea"/>
                          <a:cs typeface="+mn-cs"/>
                        </a:rPr>
                        <a:t>Hugues</a:t>
                      </a:r>
                      <a:r>
                        <a:rPr kumimoji="1" lang="en-US" altLang="ja-JP" sz="1200" i="1" kern="1200" dirty="0" smtClean="0">
                          <a:solidFill>
                            <a:schemeClr val="dk1"/>
                          </a:solidFill>
                          <a:latin typeface="+mn-lt"/>
                          <a:ea typeface="+mn-ea"/>
                          <a:cs typeface="+mn-cs"/>
                        </a:rPr>
                        <a:t> THIESEN</a:t>
                      </a:r>
                      <a:endParaRPr kumimoji="1" lang="ja-JP" altLang="en-US" sz="1200" b="0" i="0" dirty="0">
                        <a:solidFill>
                          <a:srgbClr val="3366FF"/>
                        </a:solidFill>
                      </a:endParaRPr>
                    </a:p>
                  </a:txBody>
                  <a:tcPr/>
                </a:tc>
              </a:tr>
              <a:tr h="30518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Final acceptance tests – test bench readiness</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Gerard WILLERING</a:t>
                      </a:r>
                      <a:endParaRPr kumimoji="1" lang="ja-JP" altLang="en-US" sz="1200" b="0" i="0" dirty="0">
                        <a:solidFill>
                          <a:srgbClr val="3366FF"/>
                        </a:solidFill>
                      </a:endParaRPr>
                    </a:p>
                  </a:txBody>
                  <a:tcPr/>
                </a:tc>
              </a:tr>
              <a:tr h="30518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New cross-section and its rationale</a:t>
                      </a:r>
                      <a:endParaRPr kumimoji="1" lang="ja-JP" altLang="en-US" sz="1200" b="0" i="0" dirty="0">
                        <a:solidFill>
                          <a:srgbClr val="3366FF"/>
                        </a:solidFill>
                      </a:endParaRPr>
                    </a:p>
                  </a:txBody>
                  <a:tcPr/>
                </a:tc>
                <a:tc>
                  <a:txBody>
                    <a:bodyPr/>
                    <a:lstStyle/>
                    <a:p>
                      <a:r>
                        <a:rPr kumimoji="1" lang="en-US" altLang="ja-JP" sz="1200" i="1" kern="1200" dirty="0" err="1" smtClean="0">
                          <a:solidFill>
                            <a:schemeClr val="dk1"/>
                          </a:solidFill>
                          <a:latin typeface="+mn-lt"/>
                          <a:ea typeface="+mn-ea"/>
                          <a:cs typeface="+mn-cs"/>
                        </a:rPr>
                        <a:t>Emelie</a:t>
                      </a:r>
                      <a:r>
                        <a:rPr kumimoji="1" lang="en-US" altLang="ja-JP" sz="1200" i="1" kern="1200" dirty="0" smtClean="0">
                          <a:solidFill>
                            <a:schemeClr val="dk1"/>
                          </a:solidFill>
                          <a:latin typeface="+mn-lt"/>
                          <a:ea typeface="+mn-ea"/>
                          <a:cs typeface="+mn-cs"/>
                        </a:rPr>
                        <a:t> Kristina NILSSON</a:t>
                      </a:r>
                      <a:endParaRPr kumimoji="1" lang="ja-JP" altLang="en-US" sz="1200" b="0" i="0" dirty="0">
                        <a:solidFill>
                          <a:srgbClr val="3366FF"/>
                        </a:solidFill>
                      </a:endParaRPr>
                    </a:p>
                  </a:txBody>
                  <a:tcPr/>
                </a:tc>
              </a:tr>
              <a:tr h="369659">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Feedback on the recommendations from the previous review</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Frederic SAVARY et al</a:t>
                      </a:r>
                      <a:endParaRPr kumimoji="1" lang="ja-JP" altLang="en-US" sz="1200" b="0" i="0" dirty="0">
                        <a:solidFill>
                          <a:srgbClr val="3366FF"/>
                        </a:solidFill>
                      </a:endParaRPr>
                    </a:p>
                  </a:txBody>
                  <a:tcPr/>
                </a:tc>
              </a:tr>
              <a:tr h="305183">
                <a:tc>
                  <a:txBody>
                    <a:bodyPr/>
                    <a:lstStyle/>
                    <a:p>
                      <a:endParaRPr kumimoji="1" lang="ja-JP" altLang="en-US" sz="1200" b="0" i="0" dirty="0">
                        <a:solidFill>
                          <a:srgbClr val="3366FF"/>
                        </a:solidFill>
                      </a:endParaRPr>
                    </a:p>
                  </a:txBody>
                  <a:tcPr/>
                </a:tc>
                <a:tc>
                  <a:txBody>
                    <a:bodyPr/>
                    <a:lstStyle/>
                    <a:p>
                      <a:r>
                        <a:rPr kumimoji="1" lang="en-US" altLang="ja-JP" sz="1200" b="1" kern="1200" dirty="0" smtClean="0">
                          <a:solidFill>
                            <a:schemeClr val="dk1"/>
                          </a:solidFill>
                          <a:latin typeface="+mn-lt"/>
                          <a:ea typeface="+mn-ea"/>
                          <a:cs typeface="+mn-cs"/>
                        </a:rPr>
                        <a:t>Tooling status</a:t>
                      </a:r>
                      <a:endParaRPr kumimoji="1" lang="ja-JP" altLang="en-US" sz="1200" b="0" i="0" dirty="0">
                        <a:solidFill>
                          <a:srgbClr val="3366FF"/>
                        </a:solidFill>
                      </a:endParaRPr>
                    </a:p>
                  </a:txBody>
                  <a:tcPr/>
                </a:tc>
                <a:tc>
                  <a:txBody>
                    <a:bodyPr/>
                    <a:lstStyle/>
                    <a:p>
                      <a:r>
                        <a:rPr kumimoji="1" lang="en-US" altLang="ja-JP" sz="1200" i="1" kern="1200" dirty="0" smtClean="0">
                          <a:solidFill>
                            <a:schemeClr val="dk1"/>
                          </a:solidFill>
                          <a:latin typeface="+mn-lt"/>
                          <a:ea typeface="+mn-ea"/>
                          <a:cs typeface="+mn-cs"/>
                        </a:rPr>
                        <a:t>Friedrich LACKNER</a:t>
                      </a:r>
                      <a:endParaRPr kumimoji="1" lang="ja-JP" altLang="en-US" sz="1200" b="0" i="0" dirty="0">
                        <a:solidFill>
                          <a:srgbClr val="3366FF"/>
                        </a:solidFill>
                      </a:endParaRPr>
                    </a:p>
                  </a:txBody>
                  <a:tcPr/>
                </a:tc>
              </a:tr>
            </a:tbl>
          </a:graphicData>
        </a:graphic>
      </p:graphicFrame>
    </p:spTree>
    <p:extLst>
      <p:ext uri="{BB962C8B-B14F-4D97-AF65-F5344CB8AC3E}">
        <p14:creationId xmlns:p14="http://schemas.microsoft.com/office/powerpoint/2010/main" val="30122717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81073"/>
          </a:xfrm>
        </p:spPr>
        <p:txBody>
          <a:bodyPr>
            <a:normAutofit fontScale="90000"/>
          </a:bodyPr>
          <a:lstStyle/>
          <a:p>
            <a:r>
              <a:rPr lang="en-US" altLang="ja-JP" b="1" dirty="0" smtClean="0"/>
              <a:t>Review Agenda</a:t>
            </a:r>
            <a:br>
              <a:rPr lang="en-US" altLang="ja-JP" b="1" dirty="0" smtClean="0"/>
            </a:br>
            <a:r>
              <a:rPr lang="en-US" altLang="ja-JP" b="1" dirty="0" smtClean="0"/>
              <a:t>to be filled</a:t>
            </a:r>
            <a:endParaRPr kumimoji="1" lang="ja-JP" altLang="en-US" b="1"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39516593"/>
              </p:ext>
            </p:extLst>
          </p:nvPr>
        </p:nvGraphicFramePr>
        <p:xfrm>
          <a:off x="379648" y="758045"/>
          <a:ext cx="8416520" cy="5167816"/>
        </p:xfrm>
        <a:graphic>
          <a:graphicData uri="http://schemas.openxmlformats.org/drawingml/2006/table">
            <a:tbl>
              <a:tblPr firstRow="1" bandRow="1">
                <a:tableStyleId>{5C22544A-7EE6-4342-B048-85BDC9FD1C3A}</a:tableStyleId>
              </a:tblPr>
              <a:tblGrid>
                <a:gridCol w="780714"/>
                <a:gridCol w="5179976"/>
                <a:gridCol w="2455830"/>
              </a:tblGrid>
              <a:tr h="323191">
                <a:tc>
                  <a:txBody>
                    <a:bodyPr/>
                    <a:lstStyle/>
                    <a:p>
                      <a:pPr algn="ctr"/>
                      <a:r>
                        <a:rPr kumimoji="1" lang="en-US" altLang="ja-JP" dirty="0" smtClean="0"/>
                        <a:t>4/8</a:t>
                      </a:r>
                      <a:endParaRPr kumimoji="1" lang="ja-JP" altLang="en-US" dirty="0"/>
                    </a:p>
                  </a:txBody>
                  <a:tcPr/>
                </a:tc>
                <a:tc>
                  <a:txBody>
                    <a:bodyPr/>
                    <a:lstStyle/>
                    <a:p>
                      <a:pPr algn="ctr"/>
                      <a:r>
                        <a:rPr kumimoji="1" lang="en-US" altLang="ja-JP" dirty="0" smtClean="0"/>
                        <a:t>Subjects</a:t>
                      </a:r>
                      <a:endParaRPr kumimoji="1" lang="ja-JP" altLang="en-US" dirty="0"/>
                    </a:p>
                  </a:txBody>
                  <a:tcPr/>
                </a:tc>
                <a:tc>
                  <a:txBody>
                    <a:bodyPr/>
                    <a:lstStyle/>
                    <a:p>
                      <a:pPr algn="ctr"/>
                      <a:r>
                        <a:rPr kumimoji="1" lang="en-US" altLang="ja-JP" dirty="0" smtClean="0"/>
                        <a:t>Speaker</a:t>
                      </a:r>
                      <a:endParaRPr kumimoji="1" lang="ja-JP" altLang="en-US" dirty="0"/>
                    </a:p>
                  </a:txBody>
                  <a:tcPr/>
                </a:tc>
              </a:tr>
              <a:tr h="260936">
                <a:tc>
                  <a:txBody>
                    <a:bodyPr/>
                    <a:lstStyle/>
                    <a:p>
                      <a:r>
                        <a:rPr kumimoji="1" lang="en-US" altLang="ja-JP" sz="1200" b="1" dirty="0" smtClean="0">
                          <a:solidFill>
                            <a:srgbClr val="008000"/>
                          </a:solidFill>
                        </a:rPr>
                        <a:t>8:30</a:t>
                      </a:r>
                      <a:endParaRPr kumimoji="1" lang="ja-JP" altLang="en-US" sz="1200" b="1" dirty="0">
                        <a:solidFill>
                          <a:srgbClr val="008000"/>
                        </a:solidFill>
                      </a:endParaRPr>
                    </a:p>
                  </a:txBody>
                  <a:tcPr/>
                </a:tc>
                <a:tc>
                  <a:txBody>
                    <a:bodyPr/>
                    <a:lstStyle/>
                    <a:p>
                      <a:r>
                        <a:rPr kumimoji="1" lang="en-US" altLang="ja-JP" sz="1200" b="1" dirty="0" smtClean="0">
                          <a:solidFill>
                            <a:srgbClr val="008000"/>
                          </a:solidFill>
                        </a:rPr>
                        <a:t>Closed Session at</a:t>
                      </a:r>
                      <a:r>
                        <a:rPr kumimoji="1" lang="en-US" altLang="ja-JP" sz="1200" b="1" baseline="0" dirty="0" smtClean="0">
                          <a:solidFill>
                            <a:srgbClr val="008000"/>
                          </a:solidFill>
                        </a:rPr>
                        <a:t> BE Auditorium , </a:t>
                      </a:r>
                      <a:r>
                        <a:rPr kumimoji="1" lang="en-US" altLang="ja-JP" sz="1200" b="1" baseline="0" dirty="0" err="1" smtClean="0">
                          <a:solidFill>
                            <a:srgbClr val="008000"/>
                          </a:solidFill>
                        </a:rPr>
                        <a:t>Meyrin</a:t>
                      </a:r>
                      <a:endParaRPr kumimoji="1" lang="ja-JP" altLang="en-US" sz="1200" b="1" dirty="0">
                        <a:solidFill>
                          <a:srgbClr val="FF0000"/>
                        </a:solidFill>
                      </a:endParaRPr>
                    </a:p>
                  </a:txBody>
                  <a:tcPr/>
                </a:tc>
                <a:tc>
                  <a:txBody>
                    <a:bodyPr/>
                    <a:lstStyle/>
                    <a:p>
                      <a:r>
                        <a:rPr kumimoji="1" lang="en-US" altLang="ja-JP" sz="1200" b="1" i="1" dirty="0" smtClean="0">
                          <a:solidFill>
                            <a:srgbClr val="008000"/>
                          </a:solidFill>
                        </a:rPr>
                        <a:t>A. Yamamoto</a:t>
                      </a:r>
                      <a:endParaRPr kumimoji="1" lang="ja-JP" altLang="en-US" sz="1200" b="1" i="1" dirty="0">
                        <a:solidFill>
                          <a:srgbClr val="008000"/>
                        </a:solidFill>
                      </a:endParaRPr>
                    </a:p>
                  </a:txBody>
                  <a:tcPr/>
                </a:tc>
              </a:tr>
              <a:tr h="242393">
                <a:tc>
                  <a:txBody>
                    <a:bodyPr/>
                    <a:lstStyle/>
                    <a:p>
                      <a:r>
                        <a:rPr kumimoji="1" lang="en-US" altLang="ja-JP" sz="1200" b="0" i="0" dirty="0" smtClean="0">
                          <a:solidFill>
                            <a:srgbClr val="3366FF"/>
                          </a:solidFill>
                        </a:rPr>
                        <a:t>9:00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5</a:t>
                      </a:r>
                      <a:r>
                        <a:rPr kumimoji="1" lang="en-US" altLang="ja-JP" sz="1200" b="0" i="0" baseline="0" dirty="0" smtClean="0">
                          <a:solidFill>
                            <a:srgbClr val="3366FF"/>
                          </a:solidFill>
                        </a:rPr>
                        <a:t> Restricted Session </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lang="en-US" altLang="ja-JP" sz="1200" b="1" dirty="0" smtClean="0">
                          <a:solidFill>
                            <a:srgbClr val="181818"/>
                          </a:solidFill>
                          <a:latin typeface="+mn-lt"/>
                        </a:rPr>
                        <a:t>Magnet</a:t>
                      </a:r>
                      <a:r>
                        <a:rPr lang="en-US" altLang="ja-JP" sz="1200" b="1" baseline="0" dirty="0" smtClean="0">
                          <a:solidFill>
                            <a:srgbClr val="181818"/>
                          </a:solidFill>
                          <a:latin typeface="+mn-lt"/>
                        </a:rPr>
                        <a:t> </a:t>
                      </a:r>
                      <a:r>
                        <a:rPr lang="en-US" altLang="ja-JP" sz="1200" b="1" baseline="0" dirty="0" err="1" smtClean="0">
                          <a:solidFill>
                            <a:srgbClr val="181818"/>
                          </a:solidFill>
                          <a:latin typeface="+mn-lt"/>
                        </a:rPr>
                        <a:t>procudction</a:t>
                      </a:r>
                      <a:r>
                        <a:rPr lang="en-US" altLang="ja-JP" sz="1200" b="1" baseline="0" dirty="0" smtClean="0">
                          <a:solidFill>
                            <a:srgbClr val="181818"/>
                          </a:solidFill>
                          <a:latin typeface="+mn-lt"/>
                        </a:rPr>
                        <a:t> strategy (restricted)</a:t>
                      </a:r>
                      <a:endParaRPr kumimoji="1" lang="ja-JP" altLang="en-US" sz="1200" b="0" i="0" dirty="0">
                        <a:solidFill>
                          <a:srgbClr val="3366FF"/>
                        </a:solidFill>
                        <a:latin typeface="+mn-lt"/>
                      </a:endParaRPr>
                    </a:p>
                  </a:txBody>
                  <a:tcPr/>
                </a:tc>
                <a:tc>
                  <a:txBody>
                    <a:bodyPr/>
                    <a:lstStyle/>
                    <a:p>
                      <a:r>
                        <a:rPr kumimoji="1" lang="en-US" altLang="ja-JP" sz="1200" i="1" kern="1200" dirty="0" smtClean="0">
                          <a:solidFill>
                            <a:schemeClr val="dk1"/>
                          </a:solidFill>
                          <a:latin typeface="+mn-lt"/>
                          <a:ea typeface="+mn-ea"/>
                          <a:cs typeface="+mn-cs"/>
                        </a:rPr>
                        <a:t>Frederic SAVARY</a:t>
                      </a:r>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Q &amp; A Session </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Visit Large Magnet Facility </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60936">
                <a:tc>
                  <a:txBody>
                    <a:bodyPr/>
                    <a:lstStyle/>
                    <a:p>
                      <a:endParaRPr lang="ja-JP" altLang="en-US" sz="1200" dirty="0"/>
                    </a:p>
                  </a:txBody>
                  <a:tcPr/>
                </a:tc>
                <a:tc>
                  <a:txBody>
                    <a:bodyPr/>
                    <a:lstStyle/>
                    <a:p>
                      <a:endParaRPr lang="ja-JP" altLang="en-US" sz="1200" dirty="0"/>
                    </a:p>
                  </a:txBody>
                  <a:tcPr/>
                </a:tc>
                <a:tc>
                  <a:txBody>
                    <a:bodyPr/>
                    <a:lstStyle/>
                    <a:p>
                      <a:endParaRPr kumimoji="1" lang="ja-JP" altLang="en-US" sz="1200" b="0" i="0" dirty="0">
                        <a:solidFill>
                          <a:srgbClr val="3366FF"/>
                        </a:solidFill>
                      </a:endParaRPr>
                    </a:p>
                  </a:txBody>
                  <a:tcPr/>
                </a:tc>
              </a:tr>
              <a:tr h="242393">
                <a:tc>
                  <a:txBody>
                    <a:bodyPr/>
                    <a:lstStyle/>
                    <a:p>
                      <a:r>
                        <a:rPr kumimoji="1" lang="en-US" altLang="ja-JP" sz="1200" b="0" i="0" dirty="0" smtClean="0">
                          <a:solidFill>
                            <a:srgbClr val="3366FF"/>
                          </a:solidFill>
                        </a:rPr>
                        <a:t>14:00</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Session 6</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242393">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i="1" kern="1200" dirty="0" smtClean="0">
                        <a:solidFill>
                          <a:schemeClr val="dk1"/>
                        </a:solidFill>
                        <a:latin typeface="+mn-lt"/>
                        <a:ea typeface="+mn-ea"/>
                        <a:cs typeface="+mn-cs"/>
                      </a:endParaRPr>
                    </a:p>
                  </a:txBody>
                  <a:tcPr/>
                </a:tc>
              </a:tr>
              <a:tr h="403989">
                <a:tc>
                  <a:txBody>
                    <a:bodyPr/>
                    <a:lstStyle/>
                    <a:p>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Panel Closed session </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369659">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305183">
                <a:tc>
                  <a:txBody>
                    <a:bodyPr/>
                    <a:lstStyle/>
                    <a:p>
                      <a:r>
                        <a:rPr kumimoji="1" lang="en-US" altLang="ja-JP" sz="1200" b="0" i="0" dirty="0" smtClean="0">
                          <a:solidFill>
                            <a:srgbClr val="3366FF"/>
                          </a:solidFill>
                        </a:rPr>
                        <a:t>16:30 </a:t>
                      </a:r>
                      <a:endParaRPr kumimoji="1" lang="ja-JP" altLang="en-US" sz="1200" b="0" i="0" dirty="0">
                        <a:solidFill>
                          <a:srgbClr val="3366FF"/>
                        </a:solidFill>
                      </a:endParaRPr>
                    </a:p>
                  </a:txBody>
                  <a:tcPr/>
                </a:tc>
                <a:tc>
                  <a:txBody>
                    <a:bodyPr/>
                    <a:lstStyle/>
                    <a:p>
                      <a:r>
                        <a:rPr kumimoji="1" lang="en-US" altLang="ja-JP" sz="1200" b="0" i="0" dirty="0" smtClean="0">
                          <a:solidFill>
                            <a:srgbClr val="3366FF"/>
                          </a:solidFill>
                        </a:rPr>
                        <a:t>Close-out Session</a:t>
                      </a:r>
                      <a:r>
                        <a:rPr kumimoji="1" lang="en-US" altLang="ja-JP" sz="1200" b="0" i="0" baseline="0" dirty="0" smtClean="0">
                          <a:solidFill>
                            <a:srgbClr val="3366FF"/>
                          </a:solidFill>
                        </a:rPr>
                        <a:t> </a:t>
                      </a:r>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305183">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369659">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r h="305183">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c>
                  <a:txBody>
                    <a:bodyPr/>
                    <a:lstStyle/>
                    <a:p>
                      <a:endParaRPr kumimoji="1" lang="ja-JP" altLang="en-US" sz="1200" b="0" i="0" dirty="0">
                        <a:solidFill>
                          <a:srgbClr val="3366FF"/>
                        </a:solidFill>
                      </a:endParaRPr>
                    </a:p>
                  </a:txBody>
                  <a:tcPr/>
                </a:tc>
              </a:tr>
            </a:tbl>
          </a:graphicData>
        </a:graphic>
      </p:graphicFrame>
    </p:spTree>
    <p:extLst>
      <p:ext uri="{BB962C8B-B14F-4D97-AF65-F5344CB8AC3E}">
        <p14:creationId xmlns:p14="http://schemas.microsoft.com/office/powerpoint/2010/main" val="205155183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3155</TotalTime>
  <Words>3294</Words>
  <Application>Microsoft Macintosh PowerPoint</Application>
  <PresentationFormat>画面に合わせる (4:3)</PresentationFormat>
  <Paragraphs>267</Paragraphs>
  <Slides>20</Slides>
  <Notes>0</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ホワイト</vt:lpstr>
      <vt:lpstr>Review of the 11T Dipoles at Collimator Section for the HL-LHC</vt:lpstr>
      <vt:lpstr>Useful Links</vt:lpstr>
      <vt:lpstr>Review Panel Members</vt:lpstr>
      <vt:lpstr>Background</vt:lpstr>
      <vt:lpstr>The Scope of this Review is to examine: </vt:lpstr>
      <vt:lpstr>Questions to the panel </vt:lpstr>
      <vt:lpstr>Review Agenda to be filled</vt:lpstr>
      <vt:lpstr>Review Agenda to be filled</vt:lpstr>
      <vt:lpstr>Review Agenda to be filled</vt:lpstr>
      <vt:lpstr>11T Dipole Review-Panel Report    Executive Summary </vt:lpstr>
      <vt:lpstr>PowerPoint プレゼンテーション</vt:lpstr>
      <vt:lpstr>PowerPoint プレゼンテーション</vt:lpstr>
      <vt:lpstr>Draft questions to the panel Overview</vt:lpstr>
      <vt:lpstr>Models</vt:lpstr>
      <vt:lpstr>PowerPoint プレゼンテーション</vt:lpstr>
      <vt:lpstr>Prototype / Series</vt:lpstr>
      <vt:lpstr>PowerPoint プレゼンテーション</vt:lpstr>
      <vt:lpstr>PowerPoint プレゼンテーション</vt:lpstr>
      <vt:lpstr>As a summarizing question </vt:lpstr>
      <vt:lpstr>Acknowledgments</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Yamamoto Akira</dc:creator>
  <cp:lastModifiedBy>Yamamoto Akira</cp:lastModifiedBy>
  <cp:revision>94</cp:revision>
  <dcterms:created xsi:type="dcterms:W3CDTF">2016-04-04T15:01:59Z</dcterms:created>
  <dcterms:modified xsi:type="dcterms:W3CDTF">2016-04-08T15:53:01Z</dcterms:modified>
</cp:coreProperties>
</file>