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63" r:id="rId2"/>
    <p:sldId id="312" r:id="rId3"/>
    <p:sldId id="288" r:id="rId4"/>
    <p:sldId id="289" r:id="rId5"/>
    <p:sldId id="290" r:id="rId6"/>
    <p:sldId id="293" r:id="rId7"/>
    <p:sldId id="319" r:id="rId8"/>
    <p:sldId id="308" r:id="rId9"/>
    <p:sldId id="313" r:id="rId10"/>
    <p:sldId id="310" r:id="rId11"/>
    <p:sldId id="309" r:id="rId12"/>
    <p:sldId id="294" r:id="rId13"/>
    <p:sldId id="347" r:id="rId14"/>
    <p:sldId id="348" r:id="rId15"/>
    <p:sldId id="314" r:id="rId16"/>
    <p:sldId id="298" r:id="rId17"/>
    <p:sldId id="316" r:id="rId18"/>
    <p:sldId id="337" r:id="rId19"/>
    <p:sldId id="317" r:id="rId20"/>
    <p:sldId id="338" r:id="rId21"/>
    <p:sldId id="318" r:id="rId22"/>
    <p:sldId id="320" r:id="rId23"/>
    <p:sldId id="321" r:id="rId24"/>
    <p:sldId id="322" r:id="rId25"/>
    <p:sldId id="340" r:id="rId26"/>
    <p:sldId id="342" r:id="rId27"/>
    <p:sldId id="344" r:id="rId28"/>
    <p:sldId id="345" r:id="rId29"/>
    <p:sldId id="299" r:id="rId30"/>
    <p:sldId id="323" r:id="rId31"/>
    <p:sldId id="324" r:id="rId32"/>
    <p:sldId id="326" r:id="rId33"/>
    <p:sldId id="334" r:id="rId34"/>
    <p:sldId id="335" r:id="rId35"/>
    <p:sldId id="327" r:id="rId36"/>
    <p:sldId id="329" r:id="rId37"/>
    <p:sldId id="328" r:id="rId38"/>
    <p:sldId id="330" r:id="rId39"/>
    <p:sldId id="295" r:id="rId40"/>
    <p:sldId id="333" r:id="rId41"/>
    <p:sldId id="331" r:id="rId42"/>
    <p:sldId id="346" r:id="rId43"/>
    <p:sldId id="307" r:id="rId44"/>
    <p:sldId id="350" r:id="rId45"/>
    <p:sldId id="349" r:id="rId46"/>
  </p:sldIdLst>
  <p:sldSz cx="9144000" cy="6858000" type="screen4x3"/>
  <p:notesSz cx="6858000" cy="9144000"/>
  <p:custShowLst>
    <p:custShow name="Custom Show 1" id="0">
      <p:sldLst>
        <p:sld r:id="rId2"/>
        <p:sld r:id="rId3"/>
        <p:sld r:id="rId4"/>
        <p:sld r:id="rId5"/>
        <p:sld r:id="rId6"/>
        <p:sld r:id="rId7"/>
        <p:sld r:id="rId8"/>
        <p:sld r:id="rId9"/>
        <p:sld r:id="rId8"/>
        <p:sld r:id="rId10"/>
        <p:sld r:id="rId8"/>
        <p:sld r:id="rId11"/>
        <p:sld r:id="rId8"/>
        <p:sld r:id="rId12"/>
        <p:sld r:id="rId8"/>
        <p:sld r:id="rId13"/>
        <p:sld r:id="rId16"/>
        <p:sld r:id="rId17"/>
        <p:sld r:id="rId18"/>
        <p:sld r:id="rId20"/>
        <p:sld r:id="rId22"/>
        <p:sld r:id="rId23"/>
        <p:sld r:id="rId24"/>
        <p:sld r:id="rId25"/>
        <p:sld r:id="rId30"/>
        <p:sld r:id="rId31"/>
        <p:sld r:id="rId32"/>
        <p:sld r:id="rId33"/>
        <p:sld r:id="rId36"/>
        <p:sld r:id="rId37"/>
        <p:sld r:id="rId38"/>
        <p:sld r:id="rId39"/>
        <p:sld r:id="rId40"/>
        <p:sld r:id="rId41"/>
        <p:sld r:id="rId42"/>
        <p:sld r:id="rId44"/>
      </p:sldLst>
    </p:custShow>
  </p:custShow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17" autoAdjust="0"/>
    <p:restoredTop sz="94611"/>
  </p:normalViewPr>
  <p:slideViewPr>
    <p:cSldViewPr snapToObjects="1" showGuides="1">
      <p:cViewPr varScale="1">
        <p:scale>
          <a:sx n="102" d="100"/>
          <a:sy n="102" d="100"/>
        </p:scale>
        <p:origin x="93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8977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25200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873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048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692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8714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1447801"/>
            <a:ext cx="6619244" cy="3329581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4777380"/>
            <a:ext cx="6619244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92905" y="1828801"/>
            <a:ext cx="990599" cy="228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rosario.principe@cern.ch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9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rosario.principe@cern.ch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dms.cern.ch/project/LHCPM117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dms.cern.ch/project/LHCAM27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dms.cern.ch/document/103558/LAST_RELEASED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project/CERN-0000159555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edms.cern.ch/project/CERN-0000159555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edms.cern.ch/project/CERN-0000159555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QA.WP11@cern.ch" TargetMode="External"/><Relationship Id="rId2" Type="http://schemas.openxmlformats.org/officeDocument/2006/relationships/hyperlink" Target="https://edms.cern.ch/document/151273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edms.cern.ch/project/CERN-0000130199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edms.cern.ch/project/CERN-000009638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776778"/>
            <a:ext cx="7200000" cy="1800000"/>
          </a:xfrm>
        </p:spPr>
        <p:txBody>
          <a:bodyPr/>
          <a:lstStyle/>
          <a:p>
            <a:r>
              <a:rPr lang="fr-CH" sz="4400" dirty="0" smtClean="0"/>
              <a:t>11T Quality Assurance</a:t>
            </a:r>
            <a:endParaRPr lang="en-GB" sz="4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81354" y="3933056"/>
            <a:ext cx="6480000" cy="108012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GB" dirty="0" smtClean="0"/>
              <a:t>Rosario Principe</a:t>
            </a:r>
          </a:p>
          <a:p>
            <a:pPr>
              <a:spcBef>
                <a:spcPts val="0"/>
              </a:spcBef>
            </a:pPr>
            <a:r>
              <a:rPr lang="fr-CH" sz="1400" dirty="0" smtClean="0"/>
              <a:t>Richard Berthet, Olivier Housiaux, Sabine Menu</a:t>
            </a:r>
            <a:endParaRPr lang="en-GB" sz="1400" dirty="0" smtClean="0"/>
          </a:p>
          <a:p>
            <a:endParaRPr lang="en-GB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381354" y="4706924"/>
            <a:ext cx="6480000" cy="61250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200" dirty="0"/>
              <a:t>3rd International Review on the 11T dipoles at collimator </a:t>
            </a:r>
            <a:r>
              <a:rPr lang="en-GB" sz="1400" dirty="0"/>
              <a:t>Section for the HL-LHC </a:t>
            </a:r>
            <a:endParaRPr lang="en-GB" sz="1400" dirty="0" smtClean="0"/>
          </a:p>
          <a:p>
            <a:r>
              <a:rPr lang="en-GB" sz="1400" i="1" dirty="0" smtClean="0"/>
              <a:t>6-8 April </a:t>
            </a:r>
            <a:r>
              <a:rPr lang="en-GB" sz="1400" i="1" dirty="0"/>
              <a:t>2016 </a:t>
            </a:r>
            <a:r>
              <a:rPr lang="en-GB" sz="1400" i="1" dirty="0" smtClean="0"/>
              <a:t>CERN</a:t>
            </a:r>
            <a:endParaRPr lang="en-GB" sz="1400" i="1" dirty="0"/>
          </a:p>
          <a:p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cap="small" dirty="0"/>
              <a:t>Item catalogue: </a:t>
            </a:r>
            <a:r>
              <a:rPr lang="en-GB" sz="3600" cap="small" dirty="0">
                <a:hlinkClick r:id="rId2"/>
              </a:rPr>
              <a:t>LHCPM117</a:t>
            </a:r>
            <a:endParaRPr lang="en-GB" sz="3600" cap="small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6430" y="1219200"/>
            <a:ext cx="7851140" cy="4906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7964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cap="small" dirty="0"/>
              <a:t>Hardware </a:t>
            </a:r>
            <a:r>
              <a:rPr lang="fr-CH" sz="3600" cap="small" dirty="0" err="1"/>
              <a:t>baseline</a:t>
            </a:r>
            <a:r>
              <a:rPr lang="fr-CH" sz="3600" cap="small" dirty="0"/>
              <a:t>: </a:t>
            </a:r>
            <a:r>
              <a:rPr lang="en-GB" sz="3600" cap="small" dirty="0">
                <a:hlinkClick r:id="rId2"/>
              </a:rPr>
              <a:t>LHCAM273</a:t>
            </a:r>
            <a:endParaRPr lang="en-GB" sz="3600" cap="smal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587" y="1124744"/>
            <a:ext cx="7997413" cy="47217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" t="10324" r="73892" b="45422"/>
          <a:stretch/>
        </p:blipFill>
        <p:spPr>
          <a:xfrm>
            <a:off x="90581" y="692696"/>
            <a:ext cx="4464495" cy="44644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7736" t="20758" r="34282" b="32229"/>
          <a:stretch/>
        </p:blipFill>
        <p:spPr>
          <a:xfrm>
            <a:off x="179512" y="692696"/>
            <a:ext cx="8293590" cy="47937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283040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fr-CH" sz="4000" cap="small" dirty="0" err="1" smtClean="0"/>
              <a:t>Procedures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760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CH" sz="2000" dirty="0" smtClean="0"/>
              <a:t>Write and </a:t>
            </a:r>
            <a:r>
              <a:rPr lang="fr-CH" sz="2000" dirty="0" err="1" smtClean="0"/>
              <a:t>edit</a:t>
            </a:r>
            <a:r>
              <a:rPr lang="fr-CH" sz="2000" dirty="0" smtClean="0"/>
              <a:t> the QAP and all </a:t>
            </a:r>
            <a:r>
              <a:rPr lang="fr-CH" sz="2000" dirty="0" err="1" smtClean="0"/>
              <a:t>procedures</a:t>
            </a:r>
            <a:r>
              <a:rPr lang="fr-CH" sz="2000" dirty="0" smtClean="0"/>
              <a:t> for WP11 in collaboration </a:t>
            </a:r>
            <a:r>
              <a:rPr lang="fr-CH" sz="2000" dirty="0" err="1" smtClean="0"/>
              <a:t>with</a:t>
            </a:r>
            <a:r>
              <a:rPr lang="fr-CH" sz="2000" dirty="0" smtClean="0"/>
              <a:t> the </a:t>
            </a:r>
            <a:r>
              <a:rPr lang="fr-CH" sz="2000" dirty="0" err="1"/>
              <a:t>T</a:t>
            </a:r>
            <a:r>
              <a:rPr lang="fr-CH" sz="2000" dirty="0" err="1" smtClean="0"/>
              <a:t>echnical</a:t>
            </a:r>
            <a:r>
              <a:rPr lang="fr-CH" sz="2000" dirty="0" smtClean="0"/>
              <a:t> </a:t>
            </a:r>
            <a:r>
              <a:rPr lang="fr-CH" sz="2000" dirty="0" err="1" smtClean="0"/>
              <a:t>Responsibles</a:t>
            </a:r>
            <a:endParaRPr lang="fr-CH" sz="2000" dirty="0" smtClean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endParaRPr lang="fr-CH" sz="2000" dirty="0"/>
          </a:p>
          <a:p>
            <a:endParaRPr lang="fr-CH" sz="2000" dirty="0" smtClean="0"/>
          </a:p>
          <a:p>
            <a:pPr marL="0" indent="0">
              <a:buNone/>
            </a:pPr>
            <a:endParaRPr lang="fr-CH" sz="2400" dirty="0" smtClean="0"/>
          </a:p>
          <a:p>
            <a:endParaRPr lang="fr-CH" sz="2000" dirty="0"/>
          </a:p>
          <a:p>
            <a:pPr marL="0" indent="0">
              <a:buNone/>
            </a:pPr>
            <a:endParaRPr lang="fr-CH" sz="1400" dirty="0"/>
          </a:p>
          <a:p>
            <a:pPr marL="0" indent="0">
              <a:buNone/>
            </a:pPr>
            <a:endParaRPr lang="fr-CH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676232"/>
            <a:ext cx="6877399" cy="4443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3474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fr-CH" sz="4000" cap="small" dirty="0" err="1" smtClean="0"/>
              <a:t>Drawings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4968552"/>
          </a:xfrm>
        </p:spPr>
        <p:txBody>
          <a:bodyPr>
            <a:normAutofit fontScale="925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err="1"/>
              <a:t>D</a:t>
            </a:r>
            <a:r>
              <a:rPr lang="fr-CH" dirty="0" err="1" smtClean="0"/>
              <a:t>rawings</a:t>
            </a:r>
            <a:r>
              <a:rPr lang="fr-CH" dirty="0" smtClean="0"/>
              <a:t> </a:t>
            </a:r>
            <a:r>
              <a:rPr lang="fr-CH" dirty="0" err="1" smtClean="0"/>
              <a:t>provided</a:t>
            </a:r>
            <a:r>
              <a:rPr lang="fr-CH" dirty="0" smtClean="0"/>
              <a:t> by Project </a:t>
            </a:r>
            <a:r>
              <a:rPr lang="fr-CH" dirty="0" err="1" smtClean="0"/>
              <a:t>Engineer</a:t>
            </a:r>
            <a:r>
              <a:rPr lang="fr-CH" dirty="0" smtClean="0"/>
              <a:t> + Design Office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/>
              <a:t>Today</a:t>
            </a:r>
            <a:r>
              <a:rPr lang="fr-CH" dirty="0" smtClean="0"/>
              <a:t> the </a:t>
            </a:r>
            <a:r>
              <a:rPr lang="fr-CH" dirty="0" err="1" smtClean="0"/>
              <a:t>drawings</a:t>
            </a:r>
            <a:r>
              <a:rPr lang="fr-CH" dirty="0" smtClean="0"/>
              <a:t> </a:t>
            </a:r>
            <a:r>
              <a:rPr lang="fr-CH" dirty="0" err="1" smtClean="0"/>
              <a:t>always</a:t>
            </a:r>
            <a:r>
              <a:rPr lang="fr-CH" dirty="0" smtClean="0"/>
              <a:t> double-</a:t>
            </a:r>
            <a:r>
              <a:rPr lang="fr-CH" dirty="0" err="1" smtClean="0"/>
              <a:t>controlled</a:t>
            </a:r>
            <a:r>
              <a:rPr lang="fr-CH" dirty="0" smtClean="0"/>
              <a:t> 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fr-CH" dirty="0" smtClean="0">
                <a:solidFill>
                  <a:schemeClr val="bg2"/>
                </a:solidFill>
              </a:rPr>
              <a:t>Control 1</a:t>
            </a:r>
            <a:r>
              <a:rPr lang="fr-CH" dirty="0" smtClean="0"/>
              <a:t> by the Design </a:t>
            </a:r>
            <a:r>
              <a:rPr lang="fr-CH" dirty="0"/>
              <a:t>O</a:t>
            </a:r>
            <a:r>
              <a:rPr lang="fr-CH" dirty="0" smtClean="0"/>
              <a:t>ffice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fr-CH" dirty="0">
                <a:solidFill>
                  <a:schemeClr val="bg2"/>
                </a:solidFill>
              </a:rPr>
              <a:t>Control 2</a:t>
            </a:r>
            <a:r>
              <a:rPr lang="fr-CH" dirty="0" smtClean="0"/>
              <a:t> by the </a:t>
            </a:r>
            <a:r>
              <a:rPr lang="fr-CH" dirty="0"/>
              <a:t>P</a:t>
            </a:r>
            <a:r>
              <a:rPr lang="fr-CH" dirty="0" smtClean="0"/>
              <a:t>roject </a:t>
            </a:r>
            <a:r>
              <a:rPr lang="fr-CH" dirty="0" err="1" smtClean="0"/>
              <a:t>Engineer</a:t>
            </a:r>
            <a:endParaRPr lang="fr-CH" dirty="0" smtClean="0"/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endParaRPr lang="fr-CH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In </a:t>
            </a:r>
            <a:r>
              <a:rPr lang="fr-CH" dirty="0" err="1" smtClean="0"/>
              <a:t>some</a:t>
            </a:r>
            <a:r>
              <a:rPr lang="fr-CH" dirty="0" smtClean="0"/>
              <a:t> cases a </a:t>
            </a:r>
            <a:r>
              <a:rPr lang="fr-CH" dirty="0" err="1" smtClean="0"/>
              <a:t>larger</a:t>
            </a:r>
            <a:r>
              <a:rPr lang="fr-CH" dirty="0" smtClean="0"/>
              <a:t> </a:t>
            </a:r>
            <a:r>
              <a:rPr lang="fr-CH" dirty="0" err="1" smtClean="0"/>
              <a:t>approval</a:t>
            </a:r>
            <a:r>
              <a:rPr lang="fr-CH" dirty="0" smtClean="0"/>
              <a:t> circuit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required</a:t>
            </a:r>
            <a:r>
              <a:rPr lang="fr-CH" dirty="0" smtClean="0"/>
              <a:t>: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To </a:t>
            </a:r>
            <a:r>
              <a:rPr lang="fr-CH" dirty="0" err="1" smtClean="0"/>
              <a:t>be</a:t>
            </a:r>
            <a:r>
              <a:rPr lang="fr-CH" dirty="0" smtClean="0"/>
              <a:t> sure </a:t>
            </a:r>
            <a:r>
              <a:rPr lang="fr-CH" dirty="0" err="1" smtClean="0"/>
              <a:t>dwgs</a:t>
            </a:r>
            <a:r>
              <a:rPr lang="fr-CH" dirty="0" smtClean="0"/>
              <a:t> interface </a:t>
            </a:r>
            <a:r>
              <a:rPr lang="fr-CH" dirty="0" err="1" smtClean="0"/>
              <a:t>correctly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/>
              <a:t>:</a:t>
            </a:r>
            <a:endParaRPr lang="fr-CH" dirty="0" smtClean="0"/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 smtClean="0"/>
              <a:t>equipment</a:t>
            </a:r>
            <a:r>
              <a:rPr lang="fr-CH" dirty="0" smtClean="0"/>
              <a:t> </a:t>
            </a:r>
            <a:r>
              <a:rPr lang="fr-CH" dirty="0" err="1" smtClean="0"/>
              <a:t>families</a:t>
            </a:r>
            <a:r>
              <a:rPr lang="fr-CH" dirty="0" smtClean="0"/>
              <a:t> </a:t>
            </a:r>
            <a:r>
              <a:rPr lang="fr-CH" dirty="0" err="1" smtClean="0"/>
              <a:t>within</a:t>
            </a:r>
            <a:r>
              <a:rPr lang="fr-CH" dirty="0" smtClean="0"/>
              <a:t> WP11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/>
              <a:t>Other</a:t>
            </a:r>
            <a:r>
              <a:rPr lang="fr-CH" dirty="0" smtClean="0"/>
              <a:t> </a:t>
            </a:r>
            <a:r>
              <a:rPr lang="fr-CH" dirty="0" err="1"/>
              <a:t>w</a:t>
            </a:r>
            <a:r>
              <a:rPr lang="fr-CH" dirty="0" err="1" smtClean="0"/>
              <a:t>ork</a:t>
            </a:r>
            <a:r>
              <a:rPr lang="fr-CH" dirty="0" smtClean="0"/>
              <a:t> packages </a:t>
            </a:r>
            <a:r>
              <a:rPr lang="fr-CH" dirty="0" err="1" smtClean="0"/>
              <a:t>within</a:t>
            </a:r>
            <a:r>
              <a:rPr lang="fr-CH" dirty="0" smtClean="0"/>
              <a:t> </a:t>
            </a:r>
            <a:r>
              <a:rPr lang="fr-CH" dirty="0" err="1" smtClean="0"/>
              <a:t>Hilumi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endParaRPr lang="fr-CH" dirty="0" smtClean="0"/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/>
              <a:t>Other</a:t>
            </a:r>
            <a:r>
              <a:rPr lang="fr-CH" dirty="0" smtClean="0"/>
              <a:t> LHC </a:t>
            </a:r>
            <a:r>
              <a:rPr lang="fr-CH" dirty="0" err="1" smtClean="0"/>
              <a:t>stakeholders</a:t>
            </a:r>
            <a:r>
              <a:rPr lang="fr-CH" dirty="0" smtClean="0"/>
              <a:t> (transport, vacuum, et…)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9473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fr-CH" sz="3600" cap="small" dirty="0" err="1" smtClean="0"/>
              <a:t>Drawings</a:t>
            </a:r>
            <a:r>
              <a:rPr lang="fr-CH" sz="3600" cap="small" dirty="0" smtClean="0"/>
              <a:t> validation circuit</a:t>
            </a:r>
            <a:br>
              <a:rPr lang="fr-CH" sz="3600" cap="small" dirty="0" smtClean="0"/>
            </a:br>
            <a:r>
              <a:rPr lang="en-US" sz="1050" b="0" cap="small" dirty="0" smtClean="0"/>
              <a:t>(Drawing </a:t>
            </a:r>
            <a:r>
              <a:rPr lang="en-US" sz="1050" b="0" cap="small" dirty="0"/>
              <a:t>and 3D Model Management and Control, </a:t>
            </a:r>
            <a:r>
              <a:rPr lang="en-US" sz="1050" b="0" u="sng" cap="small" dirty="0" smtClean="0">
                <a:hlinkClick r:id="rId2"/>
              </a:rPr>
              <a:t>LHC-PM-QA-305</a:t>
            </a:r>
            <a:r>
              <a:rPr lang="en-US" sz="1050" b="0" u="sng" cap="small" dirty="0" smtClean="0"/>
              <a:t>)</a:t>
            </a:r>
            <a:endParaRPr lang="en-GB" sz="36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3703"/>
          <a:stretch/>
        </p:blipFill>
        <p:spPr>
          <a:xfrm>
            <a:off x="827584" y="1052736"/>
            <a:ext cx="7625499" cy="48582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2501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smtClean="0"/>
              <a:t>Quality control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714" y="1916832"/>
            <a:ext cx="3096344" cy="381642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Manufacturing flowcharts</a:t>
            </a:r>
            <a:endParaRPr lang="en-GB" sz="2400" dirty="0"/>
          </a:p>
          <a:p>
            <a:r>
              <a:rPr lang="en-GB" sz="2400" dirty="0"/>
              <a:t>Manufacturing and inspection </a:t>
            </a:r>
            <a:r>
              <a:rPr lang="en-GB" sz="2400" dirty="0" smtClean="0"/>
              <a:t>Plans</a:t>
            </a:r>
            <a:endParaRPr lang="en-GB" sz="2400" dirty="0"/>
          </a:p>
          <a:p>
            <a:r>
              <a:rPr lang="en-GB" sz="2400" dirty="0"/>
              <a:t>Fabrication </a:t>
            </a:r>
            <a:r>
              <a:rPr lang="en-GB" sz="2400" dirty="0" smtClean="0"/>
              <a:t>Procedures</a:t>
            </a:r>
          </a:p>
          <a:p>
            <a:r>
              <a:rPr lang="en-GB" sz="2400" dirty="0"/>
              <a:t>Follow-up </a:t>
            </a:r>
            <a:r>
              <a:rPr lang="en-GB" sz="2400" dirty="0" smtClean="0"/>
              <a:t>files</a:t>
            </a:r>
            <a:endParaRPr lang="en-GB" sz="2400" dirty="0"/>
          </a:p>
          <a:p>
            <a:r>
              <a:rPr lang="en-GB" sz="2400" dirty="0"/>
              <a:t>Control </a:t>
            </a:r>
            <a:r>
              <a:rPr lang="en-GB" sz="2400" dirty="0" smtClean="0"/>
              <a:t>Procedures</a:t>
            </a:r>
            <a:endParaRPr lang="en-GB" dirty="0" smtClean="0"/>
          </a:p>
          <a:p>
            <a:pPr lvl="1"/>
            <a:endParaRPr lang="en-GB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341" y="1977609"/>
            <a:ext cx="5086888" cy="38151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27997" y="1124744"/>
            <a:ext cx="8438803" cy="41044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fr-CH" dirty="0" smtClean="0"/>
              <a:t>In </a:t>
            </a:r>
            <a:r>
              <a:rPr lang="fr-CH" dirty="0" err="1" smtClean="0"/>
              <a:t>field</a:t>
            </a:r>
            <a:r>
              <a:rPr lang="fr-CH" dirty="0" smtClean="0"/>
              <a:t> </a:t>
            </a:r>
            <a:r>
              <a:rPr lang="fr-CH" dirty="0" err="1" smtClean="0"/>
              <a:t>quality</a:t>
            </a:r>
            <a:r>
              <a:rPr lang="fr-CH" dirty="0" smtClean="0"/>
              <a:t> control of </a:t>
            </a:r>
            <a:r>
              <a:rPr lang="fr-CH" dirty="0" err="1" smtClean="0"/>
              <a:t>any</a:t>
            </a:r>
            <a:r>
              <a:rPr lang="fr-CH" dirty="0" smtClean="0"/>
              <a:t> single production </a:t>
            </a:r>
            <a:r>
              <a:rPr lang="fr-CH" dirty="0" err="1" smtClean="0"/>
              <a:t>step</a:t>
            </a:r>
            <a:endParaRPr lang="fr-CH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905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Manufacturing</a:t>
            </a:r>
            <a:r>
              <a:rPr lang="fr-CH" sz="3200" cap="small" dirty="0" smtClean="0"/>
              <a:t> </a:t>
            </a:r>
            <a:r>
              <a:rPr lang="fr-CH" sz="3200" cap="small" dirty="0" err="1" smtClean="0"/>
              <a:t>Flowchart</a:t>
            </a:r>
            <a:endParaRPr lang="en-GB" sz="3200" cap="small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900000"/>
            <a:ext cx="8064456" cy="475252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GB" sz="2000" dirty="0" smtClean="0"/>
              <a:t>Example: Coil Manufacturing Flowchart</a:t>
            </a:r>
            <a:endParaRPr lang="en-GB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375246"/>
            <a:ext cx="7162328" cy="48007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4345" t="-145" r="64488" b="59647"/>
          <a:stretch/>
        </p:blipFill>
        <p:spPr>
          <a:xfrm>
            <a:off x="1547664" y="1196752"/>
            <a:ext cx="5373929" cy="46805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1002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cap="small" dirty="0" err="1" smtClean="0"/>
              <a:t>Manufacturing</a:t>
            </a:r>
            <a:r>
              <a:rPr lang="fr-CH" cap="small" dirty="0" smtClean="0"/>
              <a:t> and Inspection Plan (MIP)</a:t>
            </a:r>
            <a:endParaRPr lang="en-GB" cap="small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809965"/>
            <a:ext cx="7359987" cy="5400600"/>
          </a:xfrm>
          <a:prstGeom prst="rect">
            <a:avLst/>
          </a:prstGeom>
        </p:spPr>
      </p:pic>
      <p:pic>
        <p:nvPicPr>
          <p:cNvPr id="8" name="Picture 7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257807" y="16442"/>
            <a:ext cx="5172975" cy="702530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8954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Manufacturing</a:t>
            </a:r>
            <a:r>
              <a:rPr lang="fr-CH" sz="3200" cap="small" dirty="0" smtClean="0"/>
              <a:t> and Inspection Plan</a:t>
            </a:r>
            <a:endParaRPr lang="en-GB" sz="3200" cap="small" dirty="0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r="56357"/>
          <a:stretch/>
        </p:blipFill>
        <p:spPr>
          <a:xfrm rot="5400000">
            <a:off x="3099180" y="-1423537"/>
            <a:ext cx="2880321" cy="8962962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 rot="16200000">
            <a:off x="1712905" y="2932447"/>
            <a:ext cx="2044151" cy="1160453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80775" y="184652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Documentation traceability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 rot="16200000">
            <a:off x="3018295" y="3018855"/>
            <a:ext cx="1817961" cy="1224136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 rot="16200000">
            <a:off x="4211257" y="3059690"/>
            <a:ext cx="1817959" cy="114246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043429" y="467428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Validation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 rot="16200000">
            <a:off x="312912" y="3151993"/>
            <a:ext cx="1180056" cy="151216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2839" y="454992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Operation : Internal layer winding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20136" y="467181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Control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 rot="16200000">
            <a:off x="6289828" y="3161907"/>
            <a:ext cx="1817959" cy="854435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298708" y="463327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Reports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 rot="16200000">
            <a:off x="2532822" y="3662874"/>
            <a:ext cx="405948" cy="136815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692397" y="461765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Follow-up file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81609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 animBg="1"/>
      <p:bldP spid="14" grpId="0"/>
      <p:bldP spid="15" grpId="0" animBg="1"/>
      <p:bldP spid="16" grpId="0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 smtClean="0"/>
              <a:t>-up files</a:t>
            </a:r>
            <a:endParaRPr lang="en-GB" sz="3200" cap="smal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766" r="3887"/>
          <a:stretch/>
        </p:blipFill>
        <p:spPr>
          <a:xfrm rot="16200000">
            <a:off x="1539001" y="1138963"/>
            <a:ext cx="6282022" cy="511256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584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920000" cy="720000"/>
          </a:xfrm>
        </p:spPr>
        <p:txBody>
          <a:bodyPr/>
          <a:lstStyle/>
          <a:p>
            <a:r>
              <a:rPr lang="fr-CH" sz="3200" cap="small" dirty="0" err="1" smtClean="0"/>
              <a:t>Outline</a:t>
            </a:r>
            <a:endParaRPr lang="en-GB" sz="3200" cap="small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84645" y="1268760"/>
            <a:ext cx="8562155" cy="4680520"/>
          </a:xfrm>
        </p:spPr>
        <p:txBody>
          <a:bodyPr>
            <a:normAutofit/>
          </a:bodyPr>
          <a:lstStyle/>
          <a:p>
            <a:pPr marL="541338" lvl="1" indent="-184150">
              <a:spcAft>
                <a:spcPts val="600"/>
              </a:spcAft>
            </a:pPr>
            <a:r>
              <a:rPr lang="fr-CH" sz="2800" dirty="0"/>
              <a:t>QA </a:t>
            </a:r>
            <a:r>
              <a:rPr lang="fr-CH" sz="2800" dirty="0" smtClean="0"/>
              <a:t>for WP11</a:t>
            </a:r>
            <a:endParaRPr lang="fr-CH" sz="2800" dirty="0"/>
          </a:p>
          <a:p>
            <a:pPr marL="541338" lvl="1" indent="-184150">
              <a:spcAft>
                <a:spcPts val="600"/>
              </a:spcAft>
            </a:pPr>
            <a:r>
              <a:rPr lang="fr-CH" sz="2800" dirty="0"/>
              <a:t>Documentation </a:t>
            </a:r>
            <a:r>
              <a:rPr lang="fr-CH" sz="2800" dirty="0" smtClean="0"/>
              <a:t>management and EDMS</a:t>
            </a:r>
            <a:endParaRPr lang="fr-CH" sz="2800" dirty="0"/>
          </a:p>
          <a:p>
            <a:pPr marL="541338" lvl="1" indent="-184150">
              <a:spcAft>
                <a:spcPts val="600"/>
              </a:spcAft>
            </a:pPr>
            <a:r>
              <a:rPr lang="fr-CH" sz="2800" dirty="0" err="1" smtClean="0"/>
              <a:t>Procedures</a:t>
            </a:r>
            <a:endParaRPr lang="fr-CH" sz="2800" dirty="0"/>
          </a:p>
          <a:p>
            <a:pPr marL="541338" lvl="1" indent="-184150">
              <a:spcAft>
                <a:spcPts val="600"/>
              </a:spcAft>
            </a:pPr>
            <a:r>
              <a:rPr lang="fr-CH" sz="2800" dirty="0" err="1" smtClean="0"/>
              <a:t>Drawings</a:t>
            </a:r>
            <a:endParaRPr lang="fr-CH" sz="2800" dirty="0" smtClean="0"/>
          </a:p>
          <a:p>
            <a:pPr marL="541338" lvl="1" indent="-184150">
              <a:spcAft>
                <a:spcPts val="600"/>
              </a:spcAft>
            </a:pPr>
            <a:r>
              <a:rPr lang="en-GB" sz="2800" dirty="0" smtClean="0"/>
              <a:t>Quality Control and traceability and </a:t>
            </a:r>
            <a:r>
              <a:rPr lang="fr-CH" sz="2800" dirty="0" smtClean="0"/>
              <a:t>MTF</a:t>
            </a:r>
          </a:p>
          <a:p>
            <a:pPr marL="541338" lvl="1" indent="-184150">
              <a:spcAft>
                <a:spcPts val="600"/>
              </a:spcAft>
            </a:pPr>
            <a:r>
              <a:rPr lang="fr-CH" sz="2800" dirty="0" smtClean="0"/>
              <a:t>Non </a:t>
            </a:r>
            <a:r>
              <a:rPr lang="fr-CH" sz="2800" dirty="0" err="1" smtClean="0"/>
              <a:t>conformities</a:t>
            </a:r>
            <a:r>
              <a:rPr lang="fr-CH" sz="2800" dirty="0" smtClean="0"/>
              <a:t> management</a:t>
            </a:r>
            <a:endParaRPr lang="fr-CH" sz="2800" dirty="0"/>
          </a:p>
          <a:p>
            <a:pPr marL="541338" lvl="1" indent="-184150">
              <a:spcAft>
                <a:spcPts val="600"/>
              </a:spcAft>
            </a:pPr>
            <a:r>
              <a:rPr lang="fr-CH" sz="2800" dirty="0" err="1" smtClean="0"/>
              <a:t>Procurement</a:t>
            </a:r>
            <a:endParaRPr lang="fr-CH" sz="2800" dirty="0" smtClean="0"/>
          </a:p>
          <a:p>
            <a:pPr marL="541338" lvl="1" indent="-184150">
              <a:spcAft>
                <a:spcPts val="600"/>
              </a:spcAft>
            </a:pPr>
            <a:r>
              <a:rPr lang="fr-FR" sz="2800" dirty="0" smtClean="0"/>
              <a:t>Conclusions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rosario.principe@cern.ch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056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 smtClean="0"/>
              <a:t>-up files</a:t>
            </a:r>
            <a:endParaRPr lang="en-GB" sz="3200" cap="smal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8766" t="2528" r="64884" b="2277"/>
          <a:stretch/>
        </p:blipFill>
        <p:spPr>
          <a:xfrm rot="16200000">
            <a:off x="2905179" y="-1024858"/>
            <a:ext cx="3384376" cy="869169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3890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1522" y="836712"/>
            <a:ext cx="4428021" cy="62357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Fabrication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12" name="Rounded Rectangle 11"/>
          <p:cNvSpPr/>
          <p:nvPr/>
        </p:nvSpPr>
        <p:spPr>
          <a:xfrm>
            <a:off x="4666770" y="1052736"/>
            <a:ext cx="1921454" cy="1008112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899543" y="126957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Naming and traceability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843809" y="4293096"/>
            <a:ext cx="3672407" cy="1296144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623876" y="465313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Validation Process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0996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089" y="900000"/>
            <a:ext cx="3484161" cy="47193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Fabrication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10" name="Rounded Rectangle 9"/>
          <p:cNvSpPr/>
          <p:nvPr/>
        </p:nvSpPr>
        <p:spPr>
          <a:xfrm>
            <a:off x="2770089" y="1052736"/>
            <a:ext cx="3484161" cy="2520279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24288" y="1844824"/>
            <a:ext cx="1776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Traceability of modifications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8526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692909"/>
            <a:ext cx="3929000" cy="56300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Fabrication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10" name="Rounded Rectangle 9"/>
          <p:cNvSpPr/>
          <p:nvPr/>
        </p:nvSpPr>
        <p:spPr>
          <a:xfrm>
            <a:off x="2483768" y="1052736"/>
            <a:ext cx="3928999" cy="187220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67764" y="1527175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References (Follow up files, MIP, Flowchart…)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515118" y="2934836"/>
            <a:ext cx="3928999" cy="2798420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467764" y="4043407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Drawings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6873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animBg="1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3291" y="620688"/>
            <a:ext cx="4695201" cy="66214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Fabrication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10" name="Rounded Rectangle 9"/>
          <p:cNvSpPr/>
          <p:nvPr/>
        </p:nvSpPr>
        <p:spPr>
          <a:xfrm>
            <a:off x="2596391" y="1527174"/>
            <a:ext cx="3991833" cy="1814429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90772" y="2122996"/>
            <a:ext cx="238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Quality instructions.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2596391" y="3341602"/>
            <a:ext cx="3928999" cy="3374747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541615" y="4422370"/>
            <a:ext cx="2380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Manufacturing instructions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771800" y="4365103"/>
            <a:ext cx="1529726" cy="936105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209067" y="4509989"/>
            <a:ext cx="2387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Information/data logging.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6306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animBg="1"/>
      <p:bldP spid="14" grpId="0"/>
      <p:bldP spid="11" grpId="0" animBg="1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Control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 rotWithShape="1">
          <a:blip r:embed="rId3"/>
          <a:srcRect r="56357"/>
          <a:stretch/>
        </p:blipFill>
        <p:spPr>
          <a:xfrm rot="5400000">
            <a:off x="3143429" y="-277856"/>
            <a:ext cx="2880321" cy="8962962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 rot="16200000">
            <a:off x="2635212" y="4570516"/>
            <a:ext cx="288033" cy="1160453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 rot="16200000">
            <a:off x="4255505" y="4205370"/>
            <a:ext cx="1817959" cy="1142468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264384" y="581749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Control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520566" y="1026450"/>
            <a:ext cx="8299905" cy="1695216"/>
          </a:xfrm>
        </p:spPr>
        <p:txBody>
          <a:bodyPr>
            <a:normAutofit lnSpcReduction="10000"/>
          </a:bodyPr>
          <a:lstStyle/>
          <a:p>
            <a:r>
              <a:rPr lang="fr-CH" sz="2400" dirty="0" err="1" smtClean="0"/>
              <a:t>Each</a:t>
            </a:r>
            <a:r>
              <a:rPr lang="fr-CH" sz="2400" dirty="0"/>
              <a:t> </a:t>
            </a:r>
            <a:r>
              <a:rPr lang="fr-CH" sz="2400" dirty="0" smtClean="0"/>
              <a:t>control </a:t>
            </a:r>
            <a:r>
              <a:rPr lang="fr-CH" sz="2400" dirty="0" err="1" smtClean="0"/>
              <a:t>step</a:t>
            </a:r>
            <a:r>
              <a:rPr lang="fr-CH" sz="2400" dirty="0" smtClean="0"/>
              <a:t> </a:t>
            </a:r>
            <a:r>
              <a:rPr lang="fr-CH" sz="2400" dirty="0" err="1" smtClean="0"/>
              <a:t>can</a:t>
            </a:r>
            <a:r>
              <a:rPr lang="fr-CH" sz="2400" dirty="0" smtClean="0"/>
              <a:t>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found</a:t>
            </a:r>
            <a:r>
              <a:rPr lang="fr-CH" sz="2400" dirty="0" smtClean="0"/>
              <a:t> in the </a:t>
            </a:r>
            <a:r>
              <a:rPr lang="fr-CH" sz="2400" dirty="0" err="1" smtClean="0"/>
              <a:t>related</a:t>
            </a:r>
            <a:r>
              <a:rPr lang="fr-CH" sz="2400" dirty="0" smtClean="0"/>
              <a:t> </a:t>
            </a:r>
            <a:r>
              <a:rPr lang="fr-CH" sz="2400" dirty="0"/>
              <a:t>Control </a:t>
            </a:r>
            <a:r>
              <a:rPr lang="fr-CH" sz="2400" dirty="0" err="1"/>
              <a:t>P</a:t>
            </a:r>
            <a:r>
              <a:rPr lang="fr-CH" sz="2400" dirty="0" err="1" smtClean="0"/>
              <a:t>rocedure</a:t>
            </a:r>
            <a:r>
              <a:rPr lang="fr-CH" sz="2400" dirty="0" smtClean="0"/>
              <a:t> </a:t>
            </a:r>
          </a:p>
          <a:p>
            <a:pPr lvl="1"/>
            <a:r>
              <a:rPr lang="fr-CH" sz="1800" dirty="0" smtClean="0"/>
              <a:t>Inspection in </a:t>
            </a:r>
            <a:r>
              <a:rPr lang="fr-CH" sz="1800" dirty="0" err="1" smtClean="0"/>
              <a:t>field</a:t>
            </a:r>
            <a:endParaRPr lang="fr-CH" sz="1800" dirty="0" smtClean="0"/>
          </a:p>
          <a:p>
            <a:pPr lvl="1"/>
            <a:r>
              <a:rPr lang="fr-CH" sz="1800" dirty="0" smtClean="0"/>
              <a:t>Documentation</a:t>
            </a:r>
          </a:p>
          <a:p>
            <a:pPr lvl="1"/>
            <a:r>
              <a:rPr lang="fr-CH" sz="1800" dirty="0" err="1" smtClean="0"/>
              <a:t>Traceability</a:t>
            </a:r>
            <a:endParaRPr lang="fr-CH" sz="1800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1879128" y="5770236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Control procedure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917794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7" grpId="0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Control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900512"/>
            <a:ext cx="5141243" cy="726072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8494" y="3964856"/>
            <a:ext cx="238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Quality control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4027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Control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14" name="TextBox 13"/>
          <p:cNvSpPr txBox="1"/>
          <p:nvPr/>
        </p:nvSpPr>
        <p:spPr>
          <a:xfrm>
            <a:off x="49940" y="4653136"/>
            <a:ext cx="238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Documentation check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900000"/>
            <a:ext cx="4133137" cy="5820835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699792" y="3789040"/>
            <a:ext cx="3600400" cy="2520280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8077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Control </a:t>
            </a:r>
            <a:r>
              <a:rPr lang="fr-CH" sz="3200" cap="small" dirty="0" err="1" smtClean="0"/>
              <a:t>procedures</a:t>
            </a:r>
            <a:endParaRPr lang="en-GB" sz="3200" cap="small" dirty="0"/>
          </a:p>
        </p:txBody>
      </p:sp>
      <p:sp>
        <p:nvSpPr>
          <p:cNvPr id="14" name="TextBox 13"/>
          <p:cNvSpPr txBox="1"/>
          <p:nvPr/>
        </p:nvSpPr>
        <p:spPr>
          <a:xfrm>
            <a:off x="1115616" y="2403376"/>
            <a:ext cx="1344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Traceability in MTF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606" y="764704"/>
            <a:ext cx="4285649" cy="604697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31081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/>
              <a:t>-</a:t>
            </a:r>
            <a:r>
              <a:rPr lang="fr-CH" sz="3200" cap="small" dirty="0" smtClean="0"/>
              <a:t>up of the WP11 </a:t>
            </a:r>
            <a:r>
              <a:rPr lang="fr-CH" sz="3200" cap="small" dirty="0" err="1"/>
              <a:t>A</a:t>
            </a:r>
            <a:r>
              <a:rPr lang="fr-CH" sz="3200" cap="small" dirty="0" err="1" smtClean="0"/>
              <a:t>ctivities</a:t>
            </a:r>
            <a:endParaRPr lang="en-GB" sz="32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7920000" cy="3937992"/>
          </a:xfrm>
        </p:spPr>
        <p:txBody>
          <a:bodyPr>
            <a:normAutofit/>
          </a:bodyPr>
          <a:lstStyle/>
          <a:p>
            <a:r>
              <a:rPr lang="fr-CH" sz="2400" dirty="0" err="1" smtClean="0"/>
              <a:t>Follow</a:t>
            </a:r>
            <a:r>
              <a:rPr lang="fr-CH" sz="2400" dirty="0"/>
              <a:t>-</a:t>
            </a:r>
            <a:r>
              <a:rPr lang="fr-CH" sz="2400" dirty="0" smtClean="0"/>
              <a:t>up in the </a:t>
            </a:r>
            <a:r>
              <a:rPr lang="fr-CH" sz="2400" dirty="0" err="1" smtClean="0"/>
              <a:t>Manufacturing</a:t>
            </a:r>
            <a:r>
              <a:rPr lang="fr-CH" sz="2400" dirty="0" smtClean="0"/>
              <a:t> and Test </a:t>
            </a:r>
            <a:r>
              <a:rPr lang="fr-CH" sz="2400" dirty="0" err="1" smtClean="0"/>
              <a:t>Folder</a:t>
            </a:r>
            <a:r>
              <a:rPr lang="fr-CH" sz="2400" dirty="0" smtClean="0"/>
              <a:t> (MTF)</a:t>
            </a:r>
          </a:p>
          <a:p>
            <a:r>
              <a:rPr lang="fr-CH" sz="2400" dirty="0" smtClean="0"/>
              <a:t>CERN </a:t>
            </a:r>
            <a:r>
              <a:rPr lang="fr-CH" sz="2400" dirty="0" err="1" smtClean="0"/>
              <a:t>developped</a:t>
            </a:r>
            <a:r>
              <a:rPr lang="fr-CH" sz="2400" dirty="0" smtClean="0"/>
              <a:t> an interface </a:t>
            </a:r>
            <a:r>
              <a:rPr lang="fr-CH" sz="2400" dirty="0" err="1" smtClean="0"/>
              <a:t>which</a:t>
            </a:r>
            <a:r>
              <a:rPr lang="fr-CH" sz="2400" dirty="0" smtClean="0"/>
              <a:t> </a:t>
            </a:r>
            <a:r>
              <a:rPr lang="fr-CH" sz="2400" dirty="0" err="1" smtClean="0"/>
              <a:t>provides</a:t>
            </a:r>
            <a:endParaRPr lang="fr-CH" sz="2400" dirty="0" smtClean="0"/>
          </a:p>
          <a:p>
            <a:pPr marL="0" indent="0">
              <a:buNone/>
            </a:pPr>
            <a:endParaRPr lang="fr-CH" sz="1200" dirty="0" smtClean="0"/>
          </a:p>
          <a:p>
            <a:pPr lvl="2"/>
            <a:r>
              <a:rPr lang="fr-CH" dirty="0" err="1" smtClean="0"/>
              <a:t>Traceability</a:t>
            </a:r>
            <a:r>
              <a:rPr lang="fr-CH" dirty="0" smtClean="0"/>
              <a:t> of the </a:t>
            </a:r>
            <a:r>
              <a:rPr lang="fr-CH" dirty="0" err="1" smtClean="0"/>
              <a:t>sub-equipments</a:t>
            </a:r>
            <a:r>
              <a:rPr lang="fr-CH" dirty="0" smtClean="0"/>
              <a:t> </a:t>
            </a:r>
            <a:r>
              <a:rPr lang="fr-CH" dirty="0" err="1" smtClean="0"/>
              <a:t>installed</a:t>
            </a:r>
            <a:r>
              <a:rPr lang="fr-CH" dirty="0" smtClean="0"/>
              <a:t> in a 11T </a:t>
            </a:r>
            <a:r>
              <a:rPr lang="fr-CH" dirty="0" err="1" smtClean="0"/>
              <a:t>magnet</a:t>
            </a:r>
            <a:r>
              <a:rPr lang="fr-CH" dirty="0" smtClean="0"/>
              <a:t>,</a:t>
            </a:r>
          </a:p>
          <a:p>
            <a:pPr lvl="2"/>
            <a:r>
              <a:rPr lang="fr-CH" dirty="0" err="1" smtClean="0"/>
              <a:t>Traceability</a:t>
            </a:r>
            <a:r>
              <a:rPr lang="fr-CH" dirty="0" smtClean="0"/>
              <a:t> of the </a:t>
            </a:r>
            <a:r>
              <a:rPr lang="fr-CH" dirty="0" err="1" smtClean="0"/>
              <a:t>operations</a:t>
            </a:r>
            <a:r>
              <a:rPr lang="fr-CH" dirty="0" smtClean="0"/>
              <a:t>,</a:t>
            </a:r>
          </a:p>
          <a:p>
            <a:pPr lvl="2"/>
            <a:r>
              <a:rPr lang="fr-CH" dirty="0" err="1" smtClean="0"/>
              <a:t>Retrieval</a:t>
            </a:r>
            <a:r>
              <a:rPr lang="fr-CH" dirty="0" smtClean="0"/>
              <a:t> of all documentation, reports, test </a:t>
            </a:r>
            <a:r>
              <a:rPr lang="fr-CH" dirty="0" err="1" smtClean="0"/>
              <a:t>results</a:t>
            </a:r>
            <a:r>
              <a:rPr lang="fr-CH" dirty="0" smtClean="0"/>
              <a:t>…</a:t>
            </a:r>
          </a:p>
          <a:p>
            <a:pPr lvl="2"/>
            <a:r>
              <a:rPr lang="fr-CH" dirty="0" err="1" smtClean="0"/>
              <a:t>Easy</a:t>
            </a:r>
            <a:r>
              <a:rPr lang="fr-CH" dirty="0" smtClean="0"/>
              <a:t> </a:t>
            </a:r>
            <a:r>
              <a:rPr lang="fr-CH" dirty="0" err="1" smtClean="0"/>
              <a:t>access</a:t>
            </a:r>
            <a:r>
              <a:rPr lang="fr-CH" dirty="0" smtClean="0"/>
              <a:t> to </a:t>
            </a:r>
            <a:r>
              <a:rPr lang="fr-CH" dirty="0" err="1" smtClean="0"/>
              <a:t>critical</a:t>
            </a:r>
            <a:r>
              <a:rPr lang="fr-CH" dirty="0" smtClean="0"/>
              <a:t> data (</a:t>
            </a:r>
            <a:r>
              <a:rPr lang="fr-CH" dirty="0" err="1" smtClean="0"/>
              <a:t>possibilities</a:t>
            </a:r>
            <a:r>
              <a:rPr lang="fr-CH" dirty="0" smtClean="0"/>
              <a:t> of </a:t>
            </a:r>
            <a:r>
              <a:rPr lang="fr-CH" dirty="0" err="1" smtClean="0"/>
              <a:t>reporting</a:t>
            </a:r>
            <a:r>
              <a:rPr lang="fr-CH" dirty="0" smtClean="0"/>
              <a:t>),</a:t>
            </a:r>
          </a:p>
          <a:p>
            <a:pPr lvl="2"/>
            <a:r>
              <a:rPr lang="fr-CH" dirty="0" smtClean="0"/>
              <a:t>Non </a:t>
            </a:r>
            <a:r>
              <a:rPr lang="fr-CH" dirty="0" err="1" smtClean="0"/>
              <a:t>conformity</a:t>
            </a:r>
            <a:r>
              <a:rPr lang="fr-CH" dirty="0" smtClean="0"/>
              <a:t> report management.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9713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smtClean="0"/>
              <a:t>WP11 </a:t>
            </a:r>
            <a:r>
              <a:rPr lang="fr-CH" sz="3200" cap="small" dirty="0"/>
              <a:t>Quality </a:t>
            </a:r>
            <a:r>
              <a:rPr lang="fr-CH" sz="3200" cap="small" dirty="0" smtClean="0"/>
              <a:t>Assurance</a:t>
            </a:r>
            <a:endParaRPr lang="en-GB" sz="3200" cap="smal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24744"/>
            <a:ext cx="7776424" cy="475252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95736" y="1124745"/>
            <a:ext cx="1368152" cy="548260"/>
          </a:xfrm>
          <a:prstGeom prst="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707" t="61594" r="1834" b="907"/>
          <a:stretch/>
        </p:blipFill>
        <p:spPr>
          <a:xfrm>
            <a:off x="4216846" y="3744292"/>
            <a:ext cx="4088809" cy="24930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55576" y="5526205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cap="small" dirty="0" smtClean="0">
                <a:solidFill>
                  <a:schemeClr val="bg2"/>
                </a:solidFill>
              </a:rPr>
              <a:t>WP11 </a:t>
            </a:r>
            <a:r>
              <a:rPr lang="fr-CH" sz="900" cap="small" dirty="0" err="1" smtClean="0">
                <a:solidFill>
                  <a:schemeClr val="bg2"/>
                </a:solidFill>
              </a:rPr>
              <a:t>Organizational</a:t>
            </a:r>
            <a:r>
              <a:rPr lang="fr-CH" sz="900" cap="small" dirty="0" smtClean="0">
                <a:solidFill>
                  <a:schemeClr val="bg2"/>
                </a:solidFill>
              </a:rPr>
              <a:t> Structure </a:t>
            </a:r>
            <a:endParaRPr lang="en-GB" sz="900" cap="small" dirty="0" smtClean="0">
              <a:solidFill>
                <a:schemeClr val="bg2"/>
              </a:solidFill>
            </a:endParaRPr>
          </a:p>
          <a:p>
            <a:r>
              <a:rPr lang="en-GB" sz="900" cap="small" dirty="0" smtClean="0">
                <a:solidFill>
                  <a:schemeClr val="bg2"/>
                </a:solidFill>
              </a:rPr>
              <a:t>LHC-LBH-MG-0001(</a:t>
            </a:r>
            <a:r>
              <a:rPr lang="fr-CH" sz="900" cap="small" dirty="0" smtClean="0">
                <a:solidFill>
                  <a:schemeClr val="bg2"/>
                </a:solidFill>
              </a:rPr>
              <a:t>EDMS</a:t>
            </a:r>
            <a:r>
              <a:rPr lang="en-GB" sz="900" cap="small" dirty="0" smtClean="0">
                <a:solidFill>
                  <a:schemeClr val="bg2"/>
                </a:solidFill>
              </a:rPr>
              <a:t>#1609808)</a:t>
            </a:r>
            <a:endParaRPr lang="en-GB" sz="900" cap="small" dirty="0">
              <a:solidFill>
                <a:schemeClr val="bg2"/>
              </a:solidFill>
            </a:endParaRPr>
          </a:p>
          <a:p>
            <a:endParaRPr lang="en-GB" sz="900" cap="small" dirty="0" smtClean="0">
              <a:solidFill>
                <a:schemeClr val="bg2"/>
              </a:solidFill>
            </a:endParaRPr>
          </a:p>
          <a:p>
            <a:endParaRPr lang="en-GB" sz="900" cap="small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50092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/>
              <a:t>-</a:t>
            </a:r>
            <a:r>
              <a:rPr lang="fr-CH" sz="3200" cap="small" dirty="0" smtClean="0"/>
              <a:t>up of the WP11 </a:t>
            </a:r>
            <a:r>
              <a:rPr lang="fr-CH" sz="3200" cap="small" dirty="0" err="1"/>
              <a:t>A</a:t>
            </a:r>
            <a:r>
              <a:rPr lang="fr-CH" sz="3200" cap="small" dirty="0" err="1" smtClean="0"/>
              <a:t>ctivities</a:t>
            </a:r>
            <a:endParaRPr lang="en-GB" sz="32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478" y="900000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err="1" smtClean="0"/>
              <a:t>Follow</a:t>
            </a:r>
            <a:r>
              <a:rPr lang="fr-CH" sz="2400" dirty="0"/>
              <a:t>-</a:t>
            </a:r>
            <a:r>
              <a:rPr lang="fr-CH" sz="2400" dirty="0" smtClean="0"/>
              <a:t>up in the </a:t>
            </a:r>
            <a:r>
              <a:rPr lang="fr-CH" sz="2400" dirty="0" err="1" smtClean="0"/>
              <a:t>Manufacturing</a:t>
            </a:r>
            <a:r>
              <a:rPr lang="fr-CH" sz="2400" dirty="0" smtClean="0"/>
              <a:t> and Test </a:t>
            </a:r>
            <a:r>
              <a:rPr lang="fr-CH" sz="2400" dirty="0" err="1" smtClean="0"/>
              <a:t>Folder</a:t>
            </a:r>
            <a:r>
              <a:rPr lang="fr-CH" sz="2400" dirty="0" smtClean="0"/>
              <a:t> (MTF)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241" y="1412776"/>
            <a:ext cx="7971800" cy="481656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1140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/>
              <a:t>-</a:t>
            </a:r>
            <a:r>
              <a:rPr lang="fr-CH" sz="3200" cap="small" dirty="0" smtClean="0"/>
              <a:t>up of the WP11 </a:t>
            </a:r>
            <a:r>
              <a:rPr lang="fr-CH" sz="3200" cap="small" dirty="0" err="1"/>
              <a:t>A</a:t>
            </a:r>
            <a:r>
              <a:rPr lang="fr-CH" sz="3200" cap="small" dirty="0" err="1" smtClean="0"/>
              <a:t>ctivities</a:t>
            </a:r>
            <a:endParaRPr lang="en-GB" sz="3200" cap="smal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5823" t="8267"/>
          <a:stretch/>
        </p:blipFill>
        <p:spPr>
          <a:xfrm>
            <a:off x="1121130" y="1448551"/>
            <a:ext cx="6750459" cy="5078412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4499991" y="3501008"/>
            <a:ext cx="2952329" cy="2448272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30478" y="900000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smtClean="0"/>
              <a:t>Critical data :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0590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/>
              <a:t>-</a:t>
            </a:r>
            <a:r>
              <a:rPr lang="fr-CH" sz="3200" cap="small" dirty="0" smtClean="0"/>
              <a:t>up of the WP11 </a:t>
            </a:r>
            <a:r>
              <a:rPr lang="fr-CH" sz="3200" cap="small" dirty="0" err="1"/>
              <a:t>A</a:t>
            </a:r>
            <a:r>
              <a:rPr lang="fr-CH" sz="3200" cap="small" dirty="0" err="1" smtClean="0"/>
              <a:t>ctivities</a:t>
            </a:r>
            <a:endParaRPr lang="en-GB" sz="3200" cap="small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30478" y="900000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err="1" smtClean="0"/>
              <a:t>Operation</a:t>
            </a:r>
            <a:r>
              <a:rPr lang="fr-CH" sz="2400" dirty="0" smtClean="0"/>
              <a:t>: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3783"/>
          <a:stretch/>
        </p:blipFill>
        <p:spPr>
          <a:xfrm>
            <a:off x="2079576" y="1620000"/>
            <a:ext cx="6370902" cy="4334007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2315287" y="3068960"/>
            <a:ext cx="6216713" cy="1080120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2315287" y="4803759"/>
            <a:ext cx="6216713" cy="212811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2314228" y="5016570"/>
            <a:ext cx="6216713" cy="212811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336740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Operation traceability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3585" y="464723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Documentation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8956" y="498002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Non conformity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09608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9" grpId="0" animBg="1"/>
      <p:bldP spid="10" grpId="0"/>
      <p:bldP spid="13" grpId="0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/>
              <a:t>-</a:t>
            </a:r>
            <a:r>
              <a:rPr lang="fr-CH" sz="3200" cap="small" dirty="0" smtClean="0"/>
              <a:t>up of the WP11 </a:t>
            </a:r>
            <a:r>
              <a:rPr lang="fr-CH" sz="3200" cap="small" dirty="0" err="1"/>
              <a:t>A</a:t>
            </a:r>
            <a:r>
              <a:rPr lang="fr-CH" sz="3200" cap="small" dirty="0" err="1" smtClean="0"/>
              <a:t>ctivities</a:t>
            </a:r>
            <a:endParaRPr lang="en-GB" sz="3200" cap="small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30478" y="900000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smtClean="0"/>
              <a:t>Polymérisation cycle: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63" y="1340768"/>
            <a:ext cx="7976540" cy="475252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5754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/>
              <a:t>-</a:t>
            </a:r>
            <a:r>
              <a:rPr lang="fr-CH" sz="3200" cap="small" dirty="0" smtClean="0"/>
              <a:t>up of the WP11 </a:t>
            </a:r>
            <a:r>
              <a:rPr lang="fr-CH" sz="3200" cap="small" dirty="0" err="1"/>
              <a:t>A</a:t>
            </a:r>
            <a:r>
              <a:rPr lang="fr-CH" sz="3200" cap="small" dirty="0" err="1" smtClean="0"/>
              <a:t>ctivities</a:t>
            </a:r>
            <a:endParaRPr lang="en-GB" sz="3200" cap="small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30478" y="900000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err="1" smtClean="0"/>
              <a:t>Annotated</a:t>
            </a:r>
            <a:r>
              <a:rPr lang="fr-CH" sz="2400" dirty="0" smtClean="0"/>
              <a:t> </a:t>
            </a:r>
            <a:r>
              <a:rPr lang="fr-CH" sz="2400" dirty="0" err="1" smtClean="0"/>
              <a:t>procedure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703" b="14835"/>
          <a:stretch/>
        </p:blipFill>
        <p:spPr>
          <a:xfrm>
            <a:off x="2123728" y="1368259"/>
            <a:ext cx="5270057" cy="534809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2403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cap="small" dirty="0" smtClean="0"/>
              <a:t>Non conformity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721" y="836712"/>
            <a:ext cx="8795279" cy="537562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CH" dirty="0" smtClean="0"/>
              <a:t> As soon as a Non-Conformity (NC) is detected:</a:t>
            </a:r>
          </a:p>
          <a:p>
            <a:pPr lvl="1"/>
            <a:r>
              <a:rPr lang="fr-CH" dirty="0" smtClean="0"/>
              <a:t>By technicians during manufacturing</a:t>
            </a:r>
          </a:p>
          <a:p>
            <a:pPr lvl="1"/>
            <a:r>
              <a:rPr lang="fr-CH" dirty="0" smtClean="0"/>
              <a:t>During </a:t>
            </a:r>
            <a:r>
              <a:rPr lang="fr-CH" dirty="0"/>
              <a:t>Q</a:t>
            </a:r>
            <a:r>
              <a:rPr lang="fr-CH" dirty="0" smtClean="0"/>
              <a:t>uality Control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A NC Report is opened by </a:t>
            </a:r>
          </a:p>
          <a:p>
            <a:pPr lvl="1"/>
            <a:r>
              <a:rPr lang="fr-CH" dirty="0" smtClean="0"/>
              <a:t>the QA responsible</a:t>
            </a:r>
            <a:r>
              <a:rPr lang="fr-CH" dirty="0"/>
              <a:t> </a:t>
            </a:r>
            <a:r>
              <a:rPr lang="fr-CH" dirty="0" smtClean="0"/>
              <a:t>and the </a:t>
            </a:r>
            <a:r>
              <a:rPr lang="fr-CH" dirty="0"/>
              <a:t>T</a:t>
            </a:r>
            <a:r>
              <a:rPr lang="fr-CH" dirty="0" smtClean="0"/>
              <a:t>echnical Responsible </a:t>
            </a:r>
          </a:p>
          <a:p>
            <a:pPr marL="514350" indent="-514350">
              <a:buFont typeface="+mj-lt"/>
              <a:buAutoNum type="arabicPeriod"/>
            </a:pPr>
            <a:r>
              <a:rPr lang="fr-CH" dirty="0" smtClean="0"/>
              <a:t>The Technical Responsible and the QA resp. define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CH" dirty="0" smtClean="0"/>
              <a:t>The </a:t>
            </a:r>
            <a:r>
              <a:rPr lang="fr-CH" dirty="0" err="1" smtClean="0"/>
              <a:t>proposed</a:t>
            </a:r>
            <a:r>
              <a:rPr lang="fr-CH" dirty="0" smtClean="0"/>
              <a:t> action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taken</a:t>
            </a:r>
            <a:r>
              <a:rPr lang="fr-CH" dirty="0" smtClean="0"/>
              <a:t> 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fix</a:t>
            </a:r>
            <a:r>
              <a:rPr lang="fr-CH" dirty="0" smtClean="0"/>
              <a:t> the non </a:t>
            </a:r>
            <a:r>
              <a:rPr lang="fr-CH" dirty="0" err="1" smtClean="0"/>
              <a:t>conformity</a:t>
            </a:r>
            <a:r>
              <a:rPr lang="fr-CH" dirty="0" smtClean="0"/>
              <a:t>,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CH" dirty="0" smtClean="0"/>
              <a:t>The </a:t>
            </a:r>
            <a:r>
              <a:rPr lang="fr-CH" dirty="0" err="1" smtClean="0"/>
              <a:t>proposed</a:t>
            </a:r>
            <a:r>
              <a:rPr lang="fr-CH" dirty="0" smtClean="0"/>
              <a:t> corrective action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implemented</a:t>
            </a:r>
            <a:r>
              <a:rPr lang="fr-CH" dirty="0" smtClean="0"/>
              <a:t> 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eliminate</a:t>
            </a:r>
            <a:r>
              <a:rPr lang="fr-CH" dirty="0" smtClean="0"/>
              <a:t> the causes of the Non </a:t>
            </a:r>
            <a:r>
              <a:rPr lang="fr-CH" dirty="0" err="1" smtClean="0"/>
              <a:t>Conformity</a:t>
            </a:r>
            <a:r>
              <a:rPr lang="fr-CH" dirty="0" smtClean="0"/>
              <a:t>,</a:t>
            </a:r>
          </a:p>
          <a:p>
            <a:pPr marL="914400" lvl="1" indent="-457200">
              <a:buFont typeface="+mj-lt"/>
              <a:buAutoNum type="alphaLcPeriod"/>
            </a:pPr>
            <a:r>
              <a:rPr lang="fr-CH" dirty="0" smtClean="0"/>
              <a:t>The </a:t>
            </a:r>
            <a:r>
              <a:rPr lang="fr-CH" dirty="0" err="1" smtClean="0"/>
              <a:t>criticity</a:t>
            </a:r>
            <a:r>
              <a:rPr lang="fr-CH" dirty="0" smtClean="0"/>
              <a:t> of the non </a:t>
            </a:r>
            <a:r>
              <a:rPr lang="fr-CH" dirty="0" err="1" smtClean="0"/>
              <a:t>conformity</a:t>
            </a:r>
            <a:r>
              <a:rPr lang="fr-CH" dirty="0" smtClean="0"/>
              <a:t> (Critical / non </a:t>
            </a:r>
            <a:r>
              <a:rPr lang="fr-CH" dirty="0" err="1" smtClean="0"/>
              <a:t>critical</a:t>
            </a:r>
            <a:r>
              <a:rPr lang="fr-CH" dirty="0" smtClean="0"/>
              <a:t>).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3606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cap="small" dirty="0" smtClean="0"/>
              <a:t>Non conformity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1" y="980728"/>
            <a:ext cx="8568951" cy="4824536"/>
          </a:xfrm>
        </p:spPr>
        <p:txBody>
          <a:bodyPr>
            <a:normAutofit fontScale="92500" lnSpcReduction="10000"/>
          </a:bodyPr>
          <a:lstStyle/>
          <a:p>
            <a:r>
              <a:rPr lang="fr-CH" dirty="0" smtClean="0"/>
              <a:t>The QA resp and Technical Resp. define the Criticity level</a:t>
            </a:r>
            <a:endParaRPr lang="fr-CH" dirty="0" smtClean="0">
              <a:solidFill>
                <a:srgbClr val="008000"/>
              </a:solidFill>
            </a:endParaRPr>
          </a:p>
          <a:p>
            <a:pPr lvl="1"/>
            <a:r>
              <a:rPr lang="fr-CH" dirty="0" smtClean="0">
                <a:solidFill>
                  <a:srgbClr val="008000"/>
                </a:solidFill>
              </a:rPr>
              <a:t>Critical</a:t>
            </a:r>
            <a:r>
              <a:rPr lang="fr-CH" dirty="0" smtClean="0"/>
              <a:t> :</a:t>
            </a:r>
            <a:r>
              <a:rPr lang="fr-CH" dirty="0"/>
              <a:t> </a:t>
            </a:r>
            <a:r>
              <a:rPr lang="en-GB" dirty="0" smtClean="0"/>
              <a:t>according to LH</a:t>
            </a:r>
            <a:r>
              <a:rPr lang="en-GB" dirty="0"/>
              <a:t>C procedure </a:t>
            </a:r>
            <a:r>
              <a:rPr lang="fr-FR" dirty="0" smtClean="0"/>
              <a:t>Handling </a:t>
            </a:r>
            <a:r>
              <a:rPr lang="fr-FR" dirty="0"/>
              <a:t>of </a:t>
            </a:r>
            <a:r>
              <a:rPr lang="fr-FR" dirty="0" err="1"/>
              <a:t>Nonconforming</a:t>
            </a:r>
            <a:r>
              <a:rPr lang="fr-FR" dirty="0"/>
              <a:t> </a:t>
            </a:r>
            <a:r>
              <a:rPr lang="fr-FR" dirty="0" smtClean="0"/>
              <a:t>Equipment (</a:t>
            </a:r>
            <a:r>
              <a:rPr lang="fr-FR" b="1" dirty="0" smtClean="0"/>
              <a:t>LHC-PM-QA-310)</a:t>
            </a:r>
            <a:r>
              <a:rPr lang="fr-FR" dirty="0" smtClean="0"/>
              <a:t>:  </a:t>
            </a:r>
            <a:r>
              <a:rPr lang="en-GB" dirty="0" smtClean="0"/>
              <a:t>”All </a:t>
            </a:r>
            <a:r>
              <a:rPr lang="en-GB" dirty="0"/>
              <a:t>nonconformities that may have an </a:t>
            </a:r>
            <a:endParaRPr lang="en-GB" dirty="0" smtClean="0"/>
          </a:p>
          <a:p>
            <a:pPr lvl="2"/>
            <a:r>
              <a:rPr lang="en-GB" dirty="0" smtClean="0"/>
              <a:t>impact </a:t>
            </a:r>
            <a:r>
              <a:rPr lang="en-GB" dirty="0"/>
              <a:t>on the equipment performance, durability, interchangeability, </a:t>
            </a:r>
            <a:endParaRPr lang="en-GB" dirty="0" smtClean="0"/>
          </a:p>
          <a:p>
            <a:pPr lvl="2"/>
            <a:r>
              <a:rPr lang="en-GB" u="sng" dirty="0" smtClean="0"/>
              <a:t>interface </a:t>
            </a:r>
            <a:r>
              <a:rPr lang="en-GB" u="sng" dirty="0"/>
              <a:t>to other LHC systems</a:t>
            </a:r>
            <a:r>
              <a:rPr lang="en-GB" dirty="0"/>
              <a:t>, </a:t>
            </a:r>
            <a:endParaRPr lang="en-GB" dirty="0" smtClean="0"/>
          </a:p>
          <a:p>
            <a:pPr lvl="2"/>
            <a:r>
              <a:rPr lang="en-GB" dirty="0" smtClean="0"/>
              <a:t>health </a:t>
            </a:r>
            <a:r>
              <a:rPr lang="en-GB" dirty="0"/>
              <a:t>or safety are categorised as critical </a:t>
            </a:r>
            <a:r>
              <a:rPr lang="en-GB" dirty="0" smtClean="0"/>
              <a:t>nonconformities”. </a:t>
            </a:r>
          </a:p>
          <a:p>
            <a:pPr lvl="2"/>
            <a:r>
              <a:rPr lang="en-GB" dirty="0" smtClean="0">
                <a:solidFill>
                  <a:schemeClr val="bg2"/>
                </a:solidFill>
              </a:rPr>
              <a:t>In the </a:t>
            </a:r>
            <a:r>
              <a:rPr lang="fr-CH" dirty="0" smtClean="0">
                <a:solidFill>
                  <a:schemeClr val="bg2"/>
                </a:solidFill>
              </a:rPr>
              <a:t>HL-LHC project</a:t>
            </a:r>
            <a:r>
              <a:rPr lang="fr-CH" dirty="0" smtClean="0"/>
              <a:t>: </a:t>
            </a:r>
            <a:r>
              <a:rPr lang="en-GB" dirty="0" smtClean="0"/>
              <a:t>”</a:t>
            </a:r>
            <a:r>
              <a:rPr lang="fr-CH" dirty="0" smtClean="0"/>
              <a:t>Interface to </a:t>
            </a:r>
            <a:r>
              <a:rPr lang="fr-CH" dirty="0" err="1" smtClean="0"/>
              <a:t>other</a:t>
            </a:r>
            <a:r>
              <a:rPr lang="fr-CH" dirty="0" smtClean="0"/>
              <a:t> HL-LHC </a:t>
            </a:r>
            <a:r>
              <a:rPr lang="fr-CH" dirty="0" err="1" smtClean="0"/>
              <a:t>Work</a:t>
            </a:r>
            <a:r>
              <a:rPr lang="fr-CH" dirty="0" smtClean="0"/>
              <a:t> Package</a:t>
            </a:r>
            <a:r>
              <a:rPr lang="en-GB" dirty="0" smtClean="0"/>
              <a:t>”</a:t>
            </a:r>
            <a:r>
              <a:rPr lang="fr-CH" dirty="0" smtClean="0"/>
              <a:t>.</a:t>
            </a:r>
          </a:p>
          <a:p>
            <a:pPr lvl="1"/>
            <a:endParaRPr lang="fr-CH" dirty="0" smtClean="0"/>
          </a:p>
          <a:p>
            <a:pPr lvl="1"/>
            <a:r>
              <a:rPr lang="fr-CH" dirty="0" smtClean="0">
                <a:solidFill>
                  <a:srgbClr val="008000"/>
                </a:solidFill>
              </a:rPr>
              <a:t>Non Critical </a:t>
            </a:r>
            <a:r>
              <a:rPr lang="fr-CH" dirty="0" smtClean="0"/>
              <a:t>: a</a:t>
            </a:r>
            <a:r>
              <a:rPr lang="en-GB" dirty="0" err="1" smtClean="0"/>
              <a:t>ccording</a:t>
            </a:r>
            <a:r>
              <a:rPr lang="en-GB" dirty="0" smtClean="0"/>
              <a:t> to LHC procedure </a:t>
            </a:r>
            <a:r>
              <a:rPr lang="fr-FR" dirty="0" smtClean="0"/>
              <a:t>Handling of </a:t>
            </a:r>
            <a:r>
              <a:rPr lang="fr-FR" dirty="0" err="1" smtClean="0"/>
              <a:t>Nonconforming</a:t>
            </a:r>
            <a:r>
              <a:rPr lang="fr-FR" dirty="0" smtClean="0"/>
              <a:t> Equipment (</a:t>
            </a:r>
            <a:r>
              <a:rPr lang="fr-FR" b="1" dirty="0" smtClean="0"/>
              <a:t>LHC-PM-QA-310)</a:t>
            </a:r>
            <a:r>
              <a:rPr lang="fr-FR" dirty="0" smtClean="0"/>
              <a:t>: </a:t>
            </a:r>
            <a:r>
              <a:rPr lang="fr-FR" dirty="0"/>
              <a:t> </a:t>
            </a:r>
            <a:r>
              <a:rPr lang="en-GB" dirty="0" smtClean="0"/>
              <a:t>”All </a:t>
            </a:r>
            <a:r>
              <a:rPr lang="en-GB" dirty="0"/>
              <a:t>nonconformities that are not evaluated to be critical as defined above are categorised as noncritical </a:t>
            </a:r>
            <a:r>
              <a:rPr lang="en-GB" dirty="0" smtClean="0"/>
              <a:t>nonconformities”.</a:t>
            </a:r>
            <a:endParaRPr lang="fr-FR" dirty="0"/>
          </a:p>
          <a:p>
            <a:pPr lvl="2"/>
            <a:endParaRPr lang="fr-CH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0707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cap="small" dirty="0" smtClean="0"/>
              <a:t>Non </a:t>
            </a:r>
            <a:r>
              <a:rPr lang="fr-CH" cap="small" dirty="0" err="1" smtClean="0"/>
              <a:t>conformity</a:t>
            </a:r>
            <a:r>
              <a:rPr lang="fr-CH" cap="small" dirty="0" smtClean="0"/>
              <a:t>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24745"/>
            <a:ext cx="7920000" cy="5231605"/>
          </a:xfrm>
        </p:spPr>
        <p:txBody>
          <a:bodyPr>
            <a:normAutofit/>
          </a:bodyPr>
          <a:lstStyle/>
          <a:p>
            <a:r>
              <a:rPr lang="fr-CH" sz="2400" dirty="0" smtClean="0"/>
              <a:t>Once all the parameters are set, </a:t>
            </a:r>
            <a:r>
              <a:rPr lang="en-GB" sz="2400" dirty="0" smtClean="0"/>
              <a:t>the </a:t>
            </a:r>
            <a:r>
              <a:rPr lang="en-GB" sz="2400" dirty="0" smtClean="0">
                <a:solidFill>
                  <a:srgbClr val="008000"/>
                </a:solidFill>
              </a:rPr>
              <a:t>QA Responsible and the Technical Responsible </a:t>
            </a:r>
            <a:r>
              <a:rPr lang="en-GB" sz="2400" dirty="0" smtClean="0"/>
              <a:t>define the </a:t>
            </a:r>
            <a:r>
              <a:rPr lang="en-GB" sz="2400" dirty="0" smtClean="0">
                <a:solidFill>
                  <a:schemeClr val="bg2"/>
                </a:solidFill>
              </a:rPr>
              <a:t>list of persons </a:t>
            </a:r>
            <a:r>
              <a:rPr lang="en-GB" sz="2400" dirty="0" smtClean="0"/>
              <a:t>who should be involved in the validation of the non conformity (LHC systems, HL-LHC work packages and HL-LHC Project Leader Office).</a:t>
            </a:r>
            <a:endParaRPr lang="en-GB" sz="2400" dirty="0"/>
          </a:p>
          <a:p>
            <a:r>
              <a:rPr lang="fr-CH" sz="2400" dirty="0" smtClean="0"/>
              <a:t>Once </a:t>
            </a:r>
            <a:r>
              <a:rPr lang="fr-CH" sz="2400" dirty="0"/>
              <a:t>all the parameters are set, the </a:t>
            </a:r>
            <a:r>
              <a:rPr lang="fr-CH" sz="2400" dirty="0" smtClean="0"/>
              <a:t>non-conformity’s life cycle </a:t>
            </a:r>
            <a:r>
              <a:rPr lang="fr-CH" sz="2400" dirty="0"/>
              <a:t>follows the process define in the LHC procedure «</a:t>
            </a:r>
            <a:r>
              <a:rPr lang="fr-FR" sz="2400" dirty="0"/>
              <a:t>Non </a:t>
            </a:r>
            <a:r>
              <a:rPr lang="fr-FR" sz="2400" dirty="0" err="1"/>
              <a:t>Conformities</a:t>
            </a:r>
            <a:r>
              <a:rPr lang="fr-FR" sz="2400" dirty="0"/>
              <a:t> </a:t>
            </a:r>
            <a:r>
              <a:rPr lang="fr-FR" sz="2400" dirty="0" err="1"/>
              <a:t>Reporting</a:t>
            </a:r>
            <a:r>
              <a:rPr lang="fr-FR" sz="2400" dirty="0"/>
              <a:t> </a:t>
            </a:r>
            <a:r>
              <a:rPr lang="fr-FR" sz="2400" dirty="0" smtClean="0"/>
              <a:t>» </a:t>
            </a:r>
            <a:r>
              <a:rPr lang="fr-FR" sz="2400" dirty="0"/>
              <a:t>(</a:t>
            </a:r>
            <a:r>
              <a:rPr lang="fr-FR" sz="2400" b="1" dirty="0" smtClean="0"/>
              <a:t>LHC-PM-QA-0611)</a:t>
            </a:r>
            <a:r>
              <a:rPr lang="fr-FR" sz="2400" dirty="0" smtClean="0"/>
              <a:t>.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9563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cap="small" dirty="0" smtClean="0"/>
              <a:t>Non </a:t>
            </a:r>
            <a:r>
              <a:rPr lang="fr-CH" cap="small" dirty="0" err="1" smtClean="0"/>
              <a:t>conformity</a:t>
            </a:r>
            <a:r>
              <a:rPr lang="fr-CH" cap="small" dirty="0" smtClean="0"/>
              <a:t> management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863" t="14920" r="3537"/>
          <a:stretch/>
        </p:blipFill>
        <p:spPr>
          <a:xfrm>
            <a:off x="1187624" y="844937"/>
            <a:ext cx="6552727" cy="533267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7568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err="1"/>
              <a:t>Procurement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750" y="980728"/>
            <a:ext cx="7920000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The Procurement must comply with the rules defined by the CERN’s IPT.</a:t>
            </a:r>
          </a:p>
          <a:p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870482"/>
            <a:ext cx="7216440" cy="446422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4398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smtClean="0"/>
              <a:t>Mandate</a:t>
            </a:r>
            <a:endParaRPr lang="en-GB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658" y="1124744"/>
            <a:ext cx="7920000" cy="4834955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fr-CH" sz="2100" dirty="0" smtClean="0"/>
              <a:t>In collaboration </a:t>
            </a:r>
            <a:r>
              <a:rPr lang="fr-CH" sz="2100" dirty="0" err="1" smtClean="0"/>
              <a:t>with</a:t>
            </a:r>
            <a:r>
              <a:rPr lang="fr-CH" sz="2100" dirty="0" smtClean="0"/>
              <a:t> the </a:t>
            </a:r>
            <a:r>
              <a:rPr lang="fr-CH" sz="2100" dirty="0" err="1" smtClean="0"/>
              <a:t>Technical</a:t>
            </a:r>
            <a:r>
              <a:rPr lang="fr-CH" sz="2100" dirty="0" smtClean="0"/>
              <a:t> </a:t>
            </a:r>
            <a:r>
              <a:rPr lang="fr-CH" sz="2100" dirty="0" err="1" smtClean="0"/>
              <a:t>Responsible</a:t>
            </a:r>
            <a:r>
              <a:rPr lang="fr-CH" sz="2100" dirty="0" smtClean="0"/>
              <a:t>, </a:t>
            </a:r>
            <a:r>
              <a:rPr lang="fr-CH" sz="2100" dirty="0" err="1" smtClean="0"/>
              <a:t>draft</a:t>
            </a:r>
            <a:r>
              <a:rPr lang="fr-CH" sz="2100" dirty="0" smtClean="0"/>
              <a:t> and </a:t>
            </a:r>
            <a:r>
              <a:rPr lang="fr-CH" sz="2100" dirty="0" err="1" smtClean="0"/>
              <a:t>edit</a:t>
            </a:r>
            <a:r>
              <a:rPr lang="fr-CH" sz="2100" dirty="0" smtClean="0"/>
              <a:t> the </a:t>
            </a:r>
            <a:r>
              <a:rPr lang="fr-CH" sz="2100" dirty="0" err="1" smtClean="0"/>
              <a:t>procedures</a:t>
            </a:r>
            <a:endParaRPr lang="fr-CH" sz="2100" dirty="0" smtClean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fr-CH" sz="2100" dirty="0" smtClean="0"/>
              <a:t>Write the </a:t>
            </a:r>
            <a:r>
              <a:rPr lang="fr-CH" sz="2100" dirty="0" err="1" smtClean="0"/>
              <a:t>related</a:t>
            </a:r>
            <a:r>
              <a:rPr lang="fr-CH" sz="2100" dirty="0" smtClean="0"/>
              <a:t> </a:t>
            </a:r>
            <a:r>
              <a:rPr lang="fr-CH" sz="2100" dirty="0" err="1" smtClean="0"/>
              <a:t>follow</a:t>
            </a:r>
            <a:r>
              <a:rPr lang="fr-CH" sz="2100" dirty="0" smtClean="0"/>
              <a:t>-up files </a:t>
            </a:r>
            <a:r>
              <a:rPr lang="fr-CH" sz="2100" dirty="0" err="1" smtClean="0"/>
              <a:t>needed</a:t>
            </a:r>
            <a:r>
              <a:rPr lang="fr-CH" sz="2100" dirty="0" smtClean="0"/>
              <a:t> to monitor the WP11 </a:t>
            </a:r>
            <a:r>
              <a:rPr lang="fr-CH" sz="2100" dirty="0" err="1" smtClean="0"/>
              <a:t>project</a:t>
            </a:r>
            <a:r>
              <a:rPr lang="fr-CH" sz="2100" dirty="0" smtClean="0"/>
              <a:t> </a:t>
            </a:r>
            <a:r>
              <a:rPr lang="fr-CH" sz="2100" dirty="0" err="1" smtClean="0"/>
              <a:t>activities</a:t>
            </a:r>
            <a:endParaRPr lang="fr-CH" sz="2100" dirty="0" smtClean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100" dirty="0" smtClean="0"/>
              <a:t>In field quality </a:t>
            </a:r>
            <a:r>
              <a:rPr lang="en-GB" sz="2100" dirty="0"/>
              <a:t>control </a:t>
            </a:r>
            <a:r>
              <a:rPr lang="en-GB" sz="2100" dirty="0" smtClean="0"/>
              <a:t>and audit the operation compliance </a:t>
            </a:r>
            <a:r>
              <a:rPr lang="en-GB" sz="2100" dirty="0"/>
              <a:t>(MIP</a:t>
            </a:r>
            <a:r>
              <a:rPr lang="en-GB" sz="2100" dirty="0" smtClean="0"/>
              <a:t>)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100" dirty="0" smtClean="0"/>
              <a:t>Process, analyse </a:t>
            </a:r>
            <a:r>
              <a:rPr lang="en-GB" sz="2100" dirty="0"/>
              <a:t>and </a:t>
            </a:r>
            <a:r>
              <a:rPr lang="en-GB" sz="2100" dirty="0" smtClean="0"/>
              <a:t>archive data </a:t>
            </a:r>
            <a:r>
              <a:rPr lang="en-GB" sz="2100" dirty="0"/>
              <a:t>collected during </a:t>
            </a:r>
            <a:r>
              <a:rPr lang="en-GB" sz="2100" dirty="0" smtClean="0"/>
              <a:t>operations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100" dirty="0"/>
              <a:t>Traceability of operations (</a:t>
            </a:r>
            <a:r>
              <a:rPr lang="en-GB" sz="2100" dirty="0" smtClean="0"/>
              <a:t>MTF)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100" dirty="0" smtClean="0"/>
              <a:t>Manage the non-conformity reports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sz="2100" dirty="0" smtClean="0"/>
              <a:t>Monitor </a:t>
            </a:r>
            <a:r>
              <a:rPr lang="en-GB" sz="2100" dirty="0"/>
              <a:t>and </a:t>
            </a:r>
            <a:r>
              <a:rPr lang="en-GB" sz="2100" dirty="0" smtClean="0"/>
              <a:t>archive the WP11 documentation</a:t>
            </a:r>
            <a:endParaRPr lang="en-GB" sz="2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0048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err="1"/>
              <a:t>Procurement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7920000" cy="4906963"/>
          </a:xfrm>
        </p:spPr>
        <p:txBody>
          <a:bodyPr>
            <a:normAutofit/>
          </a:bodyPr>
          <a:lstStyle/>
          <a:p>
            <a:r>
              <a:rPr lang="en-GB" dirty="0" smtClean="0"/>
              <a:t>Reception and acceptance</a:t>
            </a:r>
          </a:p>
          <a:p>
            <a:r>
              <a:rPr lang="en-GB" dirty="0" smtClean="0"/>
              <a:t>Acceptance by the Technical </a:t>
            </a:r>
            <a:r>
              <a:rPr lang="en-GB" dirty="0" err="1" smtClean="0"/>
              <a:t>Responsibles</a:t>
            </a:r>
            <a:r>
              <a:rPr lang="en-GB" dirty="0"/>
              <a:t>:</a:t>
            </a:r>
            <a:endParaRPr lang="en-GB" dirty="0" smtClean="0"/>
          </a:p>
          <a:p>
            <a:pPr lvl="1"/>
            <a:r>
              <a:rPr lang="en-GB" dirty="0" smtClean="0"/>
              <a:t>In collaboration with Logistic Service (storage), </a:t>
            </a:r>
          </a:p>
          <a:p>
            <a:pPr lvl="1"/>
            <a:r>
              <a:rPr lang="fr-CH" dirty="0" smtClean="0"/>
              <a:t>In collaboration with Quality Service (traceability).</a:t>
            </a:r>
          </a:p>
          <a:p>
            <a:pPr marL="457200" lvl="1" indent="0">
              <a:buNone/>
            </a:pPr>
            <a:endParaRPr lang="fr-CH" dirty="0" smtClean="0"/>
          </a:p>
          <a:p>
            <a:r>
              <a:rPr lang="en-GB" dirty="0" smtClean="0"/>
              <a:t>Controls to be performed before acceptance:</a:t>
            </a:r>
          </a:p>
          <a:p>
            <a:pPr lvl="1"/>
            <a:r>
              <a:rPr lang="en-GB" dirty="0" smtClean="0"/>
              <a:t>Visual inspection (Logistic + Technical Responsible),</a:t>
            </a:r>
          </a:p>
          <a:p>
            <a:pPr lvl="1"/>
            <a:r>
              <a:rPr lang="en-GB" dirty="0" smtClean="0"/>
              <a:t>Documentation control (Quality </a:t>
            </a:r>
            <a:r>
              <a:rPr lang="en-GB" dirty="0"/>
              <a:t>+ Technical Responsible</a:t>
            </a:r>
            <a:r>
              <a:rPr lang="en-GB" dirty="0" smtClean="0"/>
              <a:t>),</a:t>
            </a:r>
          </a:p>
          <a:p>
            <a:pPr lvl="1"/>
            <a:r>
              <a:rPr lang="en-GB" dirty="0" smtClean="0"/>
              <a:t>Acceptance Sampling.</a:t>
            </a:r>
            <a:endParaRPr lang="fr-FR" kern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206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err="1"/>
              <a:t>Procurement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7920000" cy="4906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Traceability in MTF </a:t>
            </a:r>
          </a:p>
          <a:p>
            <a:pPr marL="0" indent="0" algn="ctr">
              <a:buNone/>
            </a:pPr>
            <a:r>
              <a:rPr lang="en-GB" sz="1800" dirty="0" smtClean="0"/>
              <a:t>MTF = Manufacturing and Test Folder</a:t>
            </a:r>
            <a:endParaRPr lang="fr-FR" sz="1800" kern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984" r="3917"/>
          <a:stretch/>
        </p:blipFill>
        <p:spPr>
          <a:xfrm>
            <a:off x="1475215" y="2205043"/>
            <a:ext cx="5904657" cy="309772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1619672" y="4384159"/>
            <a:ext cx="5400600" cy="144000"/>
          </a:xfrm>
          <a:prstGeom prst="round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-156063" y="3943384"/>
            <a:ext cx="17757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Manufacturing information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619672" y="4528159"/>
            <a:ext cx="5400600" cy="144000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121776" y="4470226"/>
            <a:ext cx="17757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tx2">
                    <a:lumMod val="75000"/>
                  </a:schemeClr>
                </a:solidFill>
              </a:rPr>
              <a:t>Formal acceptance by the </a:t>
            </a:r>
            <a:r>
              <a:rPr lang="en-GB" sz="1600" dirty="0" smtClean="0">
                <a:solidFill>
                  <a:schemeClr val="tx2">
                    <a:lumMod val="75000"/>
                  </a:schemeClr>
                </a:solidFill>
              </a:rPr>
              <a:t>Technical Responsible</a:t>
            </a:r>
            <a:endParaRPr lang="en-GB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638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cap="small" dirty="0" smtClean="0"/>
              <a:t>Conclusion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7"/>
            <a:ext cx="8064896" cy="446449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QA activity rigorous and systematic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dirty="0" smtClean="0"/>
              <a:t>QA to provide 100% of the required documents </a:t>
            </a:r>
          </a:p>
          <a:p>
            <a:pPr lvl="2">
              <a:spcBef>
                <a:spcPts val="0"/>
              </a:spcBef>
            </a:pPr>
            <a:r>
              <a:rPr lang="en-GB" dirty="0" smtClean="0"/>
              <a:t>More than 100 procedures to be provided for 11T</a:t>
            </a:r>
          </a:p>
          <a:p>
            <a:pPr lvl="2">
              <a:spcBef>
                <a:spcPts val="0"/>
              </a:spcBef>
            </a:pPr>
            <a:r>
              <a:rPr lang="en-GB" dirty="0" smtClean="0"/>
              <a:t>+ Follow-up files, Fabrication and Test reports, MIPs, et.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err="1" smtClean="0"/>
              <a:t>Continuous</a:t>
            </a:r>
            <a:r>
              <a:rPr lang="fr-CH" dirty="0" smtClean="0"/>
              <a:t> </a:t>
            </a:r>
            <a:r>
              <a:rPr lang="fr-CH" dirty="0" err="1" smtClean="0"/>
              <a:t>improvement</a:t>
            </a:r>
            <a:r>
              <a:rPr lang="fr-CH" dirty="0" smtClean="0"/>
              <a:t> and upgrade of QA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fr-CH" dirty="0"/>
              <a:t>Feed-back for the production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presence</a:t>
            </a:r>
            <a:r>
              <a:rPr lang="fr-CH" dirty="0">
                <a:sym typeface="Wingdings" panose="05000000000000000000" pitchFamily="2" charset="2"/>
              </a:rPr>
              <a:t> in </a:t>
            </a:r>
            <a:r>
              <a:rPr lang="fr-CH" dirty="0" err="1">
                <a:sym typeface="Wingdings" panose="05000000000000000000" pitchFamily="2" charset="2"/>
              </a:rPr>
              <a:t>field</a:t>
            </a:r>
            <a:r>
              <a:rPr lang="fr-CH" dirty="0">
                <a:sym typeface="Wingdings" panose="05000000000000000000" pitchFamily="2" charset="2"/>
              </a:rPr>
              <a:t> </a:t>
            </a:r>
            <a:endParaRPr lang="fr-CH" dirty="0"/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fr-CH" dirty="0" err="1"/>
              <a:t>Adapt</a:t>
            </a:r>
            <a:r>
              <a:rPr lang="fr-CH" dirty="0"/>
              <a:t> </a:t>
            </a:r>
            <a:r>
              <a:rPr lang="fr-CH" dirty="0" err="1"/>
              <a:t>immediately</a:t>
            </a:r>
            <a:r>
              <a:rPr lang="fr-CH" dirty="0"/>
              <a:t> the documents to the </a:t>
            </a:r>
            <a:r>
              <a:rPr lang="fr-CH" dirty="0" err="1"/>
              <a:t>working</a:t>
            </a:r>
            <a:r>
              <a:rPr lang="fr-CH" dirty="0"/>
              <a:t> </a:t>
            </a:r>
            <a:r>
              <a:rPr lang="fr-CH" dirty="0" err="1"/>
              <a:t>methods</a:t>
            </a:r>
            <a:endParaRPr lang="fr-CH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Continue the </a:t>
            </a:r>
            <a:r>
              <a:rPr lang="en-GB" dirty="0" smtClean="0"/>
              <a:t>implementation </a:t>
            </a:r>
            <a:r>
              <a:rPr lang="en-GB" dirty="0"/>
              <a:t>of the </a:t>
            </a:r>
            <a:r>
              <a:rPr lang="en-GB" dirty="0" smtClean="0"/>
              <a:t>MIP and Follow-up files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Continue to </a:t>
            </a:r>
            <a:r>
              <a:rPr lang="fr-CH" dirty="0" err="1" smtClean="0"/>
              <a:t>feed</a:t>
            </a:r>
            <a:r>
              <a:rPr lang="fr-CH" dirty="0" smtClean="0"/>
              <a:t> MTF (info and documents)</a:t>
            </a:r>
            <a:endParaRPr lang="en-GB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dirty="0" smtClean="0"/>
              <a:t>Share the info and </a:t>
            </a:r>
            <a:r>
              <a:rPr lang="fr-CH" dirty="0" err="1" smtClean="0"/>
              <a:t>communicate</a:t>
            </a:r>
            <a:endParaRPr lang="en-GB" dirty="0" smtClean="0"/>
          </a:p>
          <a:p>
            <a:pPr lvl="2">
              <a:spcBef>
                <a:spcPts val="0"/>
              </a:spcBef>
            </a:pPr>
            <a:r>
              <a:rPr lang="en-GB" dirty="0" smtClean="0"/>
              <a:t>Take over the ownership of the QA system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Shared </a:t>
            </a:r>
            <a:r>
              <a:rPr lang="en-GB" dirty="0"/>
              <a:t>attitude within the </a:t>
            </a:r>
            <a:r>
              <a:rPr lang="en-GB" dirty="0" smtClean="0"/>
              <a:t>project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7478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866216" y="1447801"/>
            <a:ext cx="7522208" cy="3329581"/>
          </a:xfrm>
        </p:spPr>
        <p:txBody>
          <a:bodyPr anchor="ctr"/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301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200" cap="small" dirty="0" err="1" smtClean="0"/>
              <a:t>Follow</a:t>
            </a:r>
            <a:r>
              <a:rPr lang="fr-CH" sz="3200" cap="small" dirty="0"/>
              <a:t>-</a:t>
            </a:r>
            <a:r>
              <a:rPr lang="fr-CH" sz="3200" cap="small" dirty="0" smtClean="0"/>
              <a:t>up of the WP11 </a:t>
            </a:r>
            <a:r>
              <a:rPr lang="fr-CH" sz="3200" cap="small" dirty="0" err="1"/>
              <a:t>A</a:t>
            </a:r>
            <a:r>
              <a:rPr lang="fr-CH" sz="3200" cap="small" dirty="0" err="1" smtClean="0"/>
              <a:t>ctivities</a:t>
            </a:r>
            <a:endParaRPr lang="en-GB" sz="32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0478" y="900000"/>
            <a:ext cx="7920000" cy="4906963"/>
          </a:xfrm>
        </p:spPr>
        <p:txBody>
          <a:bodyPr>
            <a:normAutofit/>
          </a:bodyPr>
          <a:lstStyle/>
          <a:p>
            <a:r>
              <a:rPr lang="fr-CH" sz="2400" dirty="0" err="1" smtClean="0"/>
              <a:t>Tracability</a:t>
            </a:r>
            <a:r>
              <a:rPr lang="fr-CH" sz="2400" dirty="0" smtClean="0"/>
              <a:t> of the </a:t>
            </a:r>
            <a:r>
              <a:rPr lang="fr-CH" sz="2400" dirty="0" err="1" smtClean="0"/>
              <a:t>sub-equipments</a:t>
            </a:r>
            <a:r>
              <a:rPr lang="fr-CH" sz="2400" dirty="0" smtClean="0"/>
              <a:t>: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8552" r="66725" b="23755"/>
          <a:stretch/>
        </p:blipFill>
        <p:spPr>
          <a:xfrm>
            <a:off x="2165580" y="1494450"/>
            <a:ext cx="4812839" cy="50419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5071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rosario.principe@cern.ch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21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err="1" smtClean="0"/>
              <a:t>Experience</a:t>
            </a:r>
            <a:r>
              <a:rPr lang="fr-CH" sz="4000" cap="small" dirty="0" smtClean="0"/>
              <a:t> and </a:t>
            </a:r>
            <a:r>
              <a:rPr lang="fr-CH" sz="4000" cap="small" dirty="0"/>
              <a:t>S</a:t>
            </a:r>
            <a:r>
              <a:rPr lang="fr-CH" sz="4000" cap="small" dirty="0" smtClean="0"/>
              <a:t>ensitive Points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7920000" cy="4762947"/>
          </a:xfrm>
        </p:spPr>
        <p:txBody>
          <a:bodyPr>
            <a:normAutofit fontScale="77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CH" sz="2600" dirty="0" err="1" smtClean="0"/>
              <a:t>Experience</a:t>
            </a:r>
            <a:r>
              <a:rPr lang="fr-CH" sz="2600" dirty="0" smtClean="0"/>
              <a:t>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sz="2200" dirty="0" smtClean="0"/>
              <a:t>LS1 </a:t>
            </a:r>
            <a:r>
              <a:rPr lang="fr-CH" sz="2200" dirty="0" err="1" smtClean="0"/>
              <a:t>project</a:t>
            </a:r>
            <a:r>
              <a:rPr lang="fr-CH" sz="2200" dirty="0" smtClean="0"/>
              <a:t>, MSC-LMF </a:t>
            </a:r>
            <a:r>
              <a:rPr lang="fr-CH" sz="2200" dirty="0" err="1" smtClean="0"/>
              <a:t>magnet</a:t>
            </a:r>
            <a:r>
              <a:rPr lang="fr-CH" sz="2200" dirty="0" smtClean="0"/>
              <a:t> </a:t>
            </a:r>
            <a:r>
              <a:rPr lang="fr-CH" sz="2200" dirty="0" err="1" smtClean="0"/>
              <a:t>repair</a:t>
            </a:r>
            <a:endParaRPr lang="fr-CH" sz="22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sz="2200" dirty="0" err="1" smtClean="0"/>
              <a:t>Literature</a:t>
            </a:r>
            <a:endParaRPr lang="fr-CH" sz="220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CH" sz="2200" dirty="0" err="1" smtClean="0"/>
              <a:t>Hilumi</a:t>
            </a:r>
            <a:r>
              <a:rPr lang="fr-CH" sz="2200" dirty="0" smtClean="0"/>
              <a:t> </a:t>
            </a:r>
            <a:r>
              <a:rPr lang="en-GB" sz="2200" dirty="0" smtClean="0"/>
              <a:t>Quality </a:t>
            </a:r>
            <a:r>
              <a:rPr lang="en-GB" sz="2200" dirty="0"/>
              <a:t>Assurance </a:t>
            </a:r>
            <a:r>
              <a:rPr lang="en-GB" sz="2200" dirty="0" smtClean="0"/>
              <a:t>Plan</a:t>
            </a:r>
            <a:endParaRPr lang="fr-FR" sz="2200" kern="0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fr-FR" sz="2200" kern="0" dirty="0" smtClean="0"/>
              <a:t>LHC Quality Assurance Plan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GB" sz="2200" dirty="0" smtClean="0"/>
              <a:t>Quality </a:t>
            </a:r>
            <a:r>
              <a:rPr lang="en-GB" sz="2200" dirty="0"/>
              <a:t>Management </a:t>
            </a:r>
            <a:r>
              <a:rPr lang="en-GB" sz="2200" dirty="0" smtClean="0"/>
              <a:t>for </a:t>
            </a:r>
            <a:r>
              <a:rPr lang="en-GB" sz="2200" dirty="0"/>
              <a:t>the Accelerators &amp; Technology </a:t>
            </a:r>
            <a:r>
              <a:rPr lang="en-GB" sz="2200" dirty="0" smtClean="0"/>
              <a:t>Sector (Hardware baseline)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2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600" dirty="0" smtClean="0"/>
              <a:t>Sensitive Points</a:t>
            </a:r>
          </a:p>
          <a:p>
            <a:pPr lvl="1"/>
            <a:r>
              <a:rPr lang="en-GB" dirty="0" smtClean="0"/>
              <a:t>Documentation </a:t>
            </a:r>
            <a:r>
              <a:rPr lang="en-GB" dirty="0" smtClean="0"/>
              <a:t>Management</a:t>
            </a:r>
          </a:p>
          <a:p>
            <a:pPr lvl="1"/>
            <a:r>
              <a:rPr lang="fr-CH" dirty="0" smtClean="0"/>
              <a:t>Interface management</a:t>
            </a:r>
            <a:endParaRPr lang="en-GB" dirty="0" smtClean="0"/>
          </a:p>
          <a:p>
            <a:pPr lvl="1"/>
            <a:r>
              <a:rPr lang="en-GB" dirty="0" smtClean="0"/>
              <a:t>Manufacturing and Inspection Plan (MIP)</a:t>
            </a:r>
          </a:p>
          <a:p>
            <a:pPr lvl="1"/>
            <a:r>
              <a:rPr lang="en-GB" dirty="0" smtClean="0"/>
              <a:t>Design and drawings </a:t>
            </a:r>
          </a:p>
          <a:p>
            <a:pPr lvl="1"/>
            <a:r>
              <a:rPr lang="en-GB" dirty="0" smtClean="0"/>
              <a:t>Procurement</a:t>
            </a:r>
          </a:p>
          <a:p>
            <a:pPr lvl="1"/>
            <a:r>
              <a:rPr lang="en-GB" dirty="0" smtClean="0"/>
              <a:t>Communication (sections, institutes)</a:t>
            </a:r>
          </a:p>
          <a:p>
            <a:endParaRPr lang="en-GB" dirty="0" smtClean="0"/>
          </a:p>
          <a:p>
            <a:endParaRPr lang="fr-FR" dirty="0"/>
          </a:p>
          <a:p>
            <a:endParaRPr lang="fr-FR" kern="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50285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smtClean="0"/>
              <a:t>Documentation Management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68760"/>
            <a:ext cx="8136464" cy="4872931"/>
          </a:xfrm>
        </p:spPr>
        <p:txBody>
          <a:bodyPr>
            <a:normAutofit fontScale="92500" lnSpcReduction="20000"/>
          </a:bodyPr>
          <a:lstStyle/>
          <a:p>
            <a:pPr defTabSz="685800">
              <a:spcBef>
                <a:spcPts val="1200"/>
              </a:spcBef>
              <a:spcAft>
                <a:spcPts val="600"/>
              </a:spcAft>
            </a:pPr>
            <a:r>
              <a:rPr lang="fr-FR" sz="2500" kern="0" dirty="0" smtClean="0"/>
              <a:t>One </a:t>
            </a:r>
            <a:r>
              <a:rPr lang="fr-FR" sz="2500" kern="0" dirty="0" err="1" smtClean="0"/>
              <a:t>way</a:t>
            </a:r>
            <a:r>
              <a:rPr lang="fr-FR" sz="2500" kern="0" dirty="0" smtClean="0"/>
              <a:t> to Quality </a:t>
            </a:r>
            <a:r>
              <a:rPr lang="fr-FR" sz="2500" kern="0" dirty="0" err="1" smtClean="0"/>
              <a:t>within</a:t>
            </a:r>
            <a:r>
              <a:rPr lang="fr-FR" sz="2500" kern="0" dirty="0" smtClean="0"/>
              <a:t> WP11</a:t>
            </a:r>
          </a:p>
          <a:p>
            <a:pPr defTabSz="685800">
              <a:spcBef>
                <a:spcPts val="1200"/>
              </a:spcBef>
              <a:spcAft>
                <a:spcPts val="600"/>
              </a:spcAft>
            </a:pPr>
            <a:r>
              <a:rPr lang="fr-FR" sz="2500" kern="0" dirty="0" smtClean="0"/>
              <a:t>Documentation </a:t>
            </a:r>
            <a:r>
              <a:rPr lang="fr-FR" sz="2500" kern="0" dirty="0" err="1"/>
              <a:t>m</a:t>
            </a:r>
            <a:r>
              <a:rPr lang="fr-FR" sz="2500" kern="0" dirty="0" err="1" smtClean="0"/>
              <a:t>anaged</a:t>
            </a:r>
            <a:r>
              <a:rPr lang="fr-FR" sz="2500" kern="0" dirty="0" smtClean="0"/>
              <a:t> and </a:t>
            </a:r>
            <a:r>
              <a:rPr lang="fr-FR" sz="2500" kern="0" dirty="0" err="1" smtClean="0"/>
              <a:t>named</a:t>
            </a:r>
            <a:r>
              <a:rPr lang="fr-FR" sz="2500" kern="0" dirty="0" smtClean="0"/>
              <a:t> </a:t>
            </a:r>
            <a:r>
              <a:rPr lang="fr-FR" sz="2500" kern="0" dirty="0" err="1" smtClean="0"/>
              <a:t>after</a:t>
            </a:r>
            <a:r>
              <a:rPr lang="fr-FR" sz="2500" kern="0" dirty="0" smtClean="0"/>
              <a:t> the </a:t>
            </a:r>
            <a:r>
              <a:rPr lang="fr-FR" sz="2500" kern="0" dirty="0" err="1" smtClean="0"/>
              <a:t>procedure</a:t>
            </a:r>
            <a:r>
              <a:rPr lang="fr-FR" sz="2500" kern="0" dirty="0" smtClean="0"/>
              <a:t> </a:t>
            </a:r>
            <a:r>
              <a:rPr lang="fr-FR" sz="2500" kern="0" dirty="0" smtClean="0">
                <a:solidFill>
                  <a:srgbClr val="00B050"/>
                </a:solidFill>
              </a:rPr>
              <a:t>Documentation </a:t>
            </a:r>
            <a:r>
              <a:rPr lang="fr-FR" sz="2500" kern="0" dirty="0">
                <a:solidFill>
                  <a:srgbClr val="00B050"/>
                </a:solidFill>
              </a:rPr>
              <a:t>M</a:t>
            </a:r>
            <a:r>
              <a:rPr lang="fr-FR" sz="2500" kern="0" dirty="0" smtClean="0">
                <a:solidFill>
                  <a:srgbClr val="00B050"/>
                </a:solidFill>
              </a:rPr>
              <a:t>anagement</a:t>
            </a:r>
            <a:r>
              <a:rPr lang="fr-FR" sz="2500" kern="0" dirty="0" smtClean="0"/>
              <a:t> </a:t>
            </a:r>
            <a:r>
              <a:rPr lang="fr-FR" sz="2500" kern="0" dirty="0" smtClean="0">
                <a:hlinkClick r:id="rId2"/>
              </a:rPr>
              <a:t>LHC-LBH-QA-0005</a:t>
            </a:r>
            <a:r>
              <a:rPr lang="fr-FR" sz="2500" kern="0" dirty="0" smtClean="0"/>
              <a:t> </a:t>
            </a:r>
          </a:p>
          <a:p>
            <a:pPr lvl="2" defTabSz="685800"/>
            <a:r>
              <a:rPr lang="fr-FR" sz="1700" kern="0" dirty="0" smtClean="0"/>
              <a:t>LHC Quality Assurance Plan</a:t>
            </a:r>
          </a:p>
          <a:p>
            <a:pPr lvl="2" defTabSz="685800"/>
            <a:r>
              <a:rPr lang="fr-FR" sz="1700" kern="0" dirty="0" err="1" smtClean="0"/>
              <a:t>Hilumi</a:t>
            </a:r>
            <a:r>
              <a:rPr lang="fr-FR" sz="1700" kern="0" dirty="0" smtClean="0"/>
              <a:t> </a:t>
            </a:r>
            <a:r>
              <a:rPr lang="fr-FR" sz="1700" kern="0" dirty="0"/>
              <a:t>Quality Assurance </a:t>
            </a:r>
            <a:r>
              <a:rPr lang="fr-FR" sz="1700" kern="0" dirty="0" smtClean="0"/>
              <a:t>Plan</a:t>
            </a:r>
            <a:endParaRPr lang="fr-FR" sz="1700" kern="0" dirty="0"/>
          </a:p>
          <a:p>
            <a:pPr lvl="2" defTabSz="685800"/>
            <a:r>
              <a:rPr lang="fr-FR" sz="1700" kern="0" dirty="0" smtClean="0"/>
              <a:t>International standards (ISO 9001)</a:t>
            </a:r>
          </a:p>
          <a:p>
            <a:pPr lvl="2" defTabSz="685800"/>
            <a:r>
              <a:rPr lang="fr-FR" sz="1700" kern="0" dirty="0" smtClean="0"/>
              <a:t>NB: </a:t>
            </a:r>
            <a:r>
              <a:rPr lang="fr-FR" sz="1700" kern="0" dirty="0" err="1" smtClean="0"/>
              <a:t>Regualr</a:t>
            </a:r>
            <a:r>
              <a:rPr lang="fr-FR" sz="1700" kern="0" dirty="0" smtClean="0"/>
              <a:t> meetings </a:t>
            </a:r>
            <a:r>
              <a:rPr lang="fr-FR" sz="1700" kern="0" dirty="0" err="1" smtClean="0"/>
              <a:t>with</a:t>
            </a:r>
            <a:r>
              <a:rPr lang="fr-FR" sz="1700" kern="0" dirty="0" smtClean="0"/>
              <a:t> QAC and </a:t>
            </a:r>
            <a:r>
              <a:rPr lang="fr-FR" sz="1700" kern="0" dirty="0" err="1" smtClean="0"/>
              <a:t>Hilumi</a:t>
            </a:r>
            <a:r>
              <a:rPr lang="fr-FR" sz="1700" kern="0" dirty="0" smtClean="0"/>
              <a:t> PLO </a:t>
            </a:r>
            <a:r>
              <a:rPr lang="fr-FR" sz="1700" kern="0" dirty="0" err="1" smtClean="0"/>
              <a:t>rappresentatives</a:t>
            </a:r>
            <a:endParaRPr lang="fr-FR" sz="1700" kern="0" dirty="0" smtClean="0"/>
          </a:p>
          <a:p>
            <a:pPr marL="457200" lvl="1" indent="0" defTabSz="685800">
              <a:buNone/>
            </a:pPr>
            <a:endParaRPr lang="en-GB" sz="1100" dirty="0"/>
          </a:p>
          <a:p>
            <a:pPr defTabSz="685800">
              <a:spcBef>
                <a:spcPts val="1200"/>
              </a:spcBef>
              <a:spcAft>
                <a:spcPts val="600"/>
              </a:spcAft>
            </a:pPr>
            <a:r>
              <a:rPr lang="en-GB" sz="2500" kern="0" dirty="0" smtClean="0"/>
              <a:t>New document? Contact the WP11 QA team</a:t>
            </a:r>
          </a:p>
          <a:p>
            <a:pPr lvl="2" defTabSz="685800">
              <a:spcAft>
                <a:spcPts val="600"/>
              </a:spcAft>
            </a:pPr>
            <a:r>
              <a:rPr lang="fr-CH" sz="1700" kern="0" dirty="0" smtClean="0"/>
              <a:t>Call +41 </a:t>
            </a:r>
            <a:r>
              <a:rPr lang="fr-CH" sz="1700" kern="0" dirty="0"/>
              <a:t>75 411 </a:t>
            </a:r>
            <a:r>
              <a:rPr lang="fr-CH" sz="1700" kern="0" dirty="0" smtClean="0"/>
              <a:t>0232 or 5300</a:t>
            </a:r>
            <a:endParaRPr lang="en-GB" sz="1700" kern="0" dirty="0"/>
          </a:p>
          <a:p>
            <a:pPr lvl="2" defTabSz="685800">
              <a:spcAft>
                <a:spcPts val="600"/>
              </a:spcAft>
            </a:pPr>
            <a:r>
              <a:rPr lang="en-GB" sz="1700" kern="0" dirty="0"/>
              <a:t>E-mail to the Quality Assurance team at </a:t>
            </a:r>
            <a:r>
              <a:rPr lang="en-GB" sz="1700" kern="0" dirty="0">
                <a:hlinkClick r:id="rId3"/>
              </a:rPr>
              <a:t>QA.WP11@cern.ch</a:t>
            </a:r>
            <a:r>
              <a:rPr lang="en-GB" sz="1700" kern="0" dirty="0"/>
              <a:t> </a:t>
            </a:r>
            <a:endParaRPr lang="fr-FR" sz="1700" kern="0" dirty="0"/>
          </a:p>
          <a:p>
            <a:pPr defTabSz="685800">
              <a:spcBef>
                <a:spcPts val="1200"/>
              </a:spcBef>
              <a:spcAft>
                <a:spcPts val="600"/>
              </a:spcAft>
            </a:pPr>
            <a:r>
              <a:rPr lang="fr-FR" sz="2500" kern="0" dirty="0" smtClean="0"/>
              <a:t>WP11 Quality Team to </a:t>
            </a:r>
            <a:r>
              <a:rPr lang="fr-FR" sz="2500" kern="0" dirty="0" err="1" smtClean="0"/>
              <a:t>ensure</a:t>
            </a:r>
            <a:r>
              <a:rPr lang="fr-FR" sz="2500" kern="0" dirty="0" smtClean="0"/>
              <a:t> </a:t>
            </a:r>
            <a:r>
              <a:rPr lang="fr-FR" sz="2500" kern="0" dirty="0" err="1" smtClean="0"/>
              <a:t>that</a:t>
            </a:r>
            <a:r>
              <a:rPr lang="fr-FR" sz="2500" kern="0" dirty="0" smtClean="0"/>
              <a:t> :  </a:t>
            </a:r>
          </a:p>
          <a:p>
            <a:pPr lvl="2" defTabSz="685800"/>
            <a:r>
              <a:rPr lang="fr-FR" sz="1700" kern="0" dirty="0" err="1" smtClean="0"/>
              <a:t>Named</a:t>
            </a:r>
            <a:r>
              <a:rPr lang="fr-FR" sz="1700" kern="0" dirty="0" smtClean="0"/>
              <a:t> </a:t>
            </a:r>
            <a:r>
              <a:rPr lang="fr-FR" sz="1700" kern="0" dirty="0" err="1" smtClean="0"/>
              <a:t>properly</a:t>
            </a:r>
            <a:endParaRPr lang="fr-FR" sz="1700" kern="0" dirty="0" smtClean="0"/>
          </a:p>
          <a:p>
            <a:pPr lvl="2" defTabSz="685800"/>
            <a:r>
              <a:rPr lang="fr-FR" sz="1700" kern="0" dirty="0" err="1"/>
              <a:t>A</a:t>
            </a:r>
            <a:r>
              <a:rPr lang="fr-FR" sz="1700" kern="0" dirty="0" err="1" smtClean="0"/>
              <a:t>vailable</a:t>
            </a:r>
            <a:r>
              <a:rPr lang="fr-FR" sz="1700" kern="0" dirty="0" smtClean="0"/>
              <a:t> </a:t>
            </a:r>
            <a:r>
              <a:rPr lang="fr-FR" sz="1700" kern="0" dirty="0" err="1" smtClean="0"/>
              <a:t>within</a:t>
            </a:r>
            <a:r>
              <a:rPr lang="fr-FR" sz="1700" kern="0" dirty="0" smtClean="0"/>
              <a:t> WP11 + HL-LHC</a:t>
            </a:r>
            <a:r>
              <a:rPr lang="fr-FR" sz="1700" kern="0" dirty="0"/>
              <a:t> </a:t>
            </a:r>
            <a:r>
              <a:rPr lang="fr-FR" sz="1700" kern="0" dirty="0" smtClean="0"/>
              <a:t>+ Hardware Baseline</a:t>
            </a:r>
          </a:p>
          <a:p>
            <a:pPr lvl="2" defTabSz="685800"/>
            <a:r>
              <a:rPr lang="fr-FR" sz="1700" kern="0" dirty="0"/>
              <a:t>V</a:t>
            </a:r>
            <a:r>
              <a:rPr lang="fr-FR" sz="1700" kern="0" dirty="0" smtClean="0"/>
              <a:t>alidation </a:t>
            </a:r>
            <a:r>
              <a:rPr lang="fr-FR" sz="1700" kern="0" dirty="0" err="1" smtClean="0"/>
              <a:t>process</a:t>
            </a:r>
            <a:r>
              <a:rPr lang="fr-FR" sz="1700" kern="0" dirty="0" smtClean="0"/>
              <a:t> </a:t>
            </a:r>
            <a:r>
              <a:rPr lang="fr-FR" sz="1700" kern="0" dirty="0" err="1" smtClean="0"/>
              <a:t>respected</a:t>
            </a:r>
            <a:endParaRPr lang="fr-FR" sz="1700" kern="0" dirty="0"/>
          </a:p>
          <a:p>
            <a:pPr marL="457200" lvl="1" indent="0" defTabSz="685800">
              <a:buNone/>
            </a:pPr>
            <a:endParaRPr lang="en-GB" sz="2100" dirty="0" smtClean="0"/>
          </a:p>
          <a:p>
            <a:pPr marL="457200" lvl="1" indent="0" defTabSz="685800">
              <a:buNone/>
            </a:pPr>
            <a:endParaRPr lang="en-GB" sz="21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5019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cap="small" dirty="0" smtClean="0"/>
              <a:t>Documentation Management</a:t>
            </a:r>
            <a:endParaRPr lang="en-GB" sz="4000" cap="smal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616624"/>
          </a:xfrm>
        </p:spPr>
        <p:txBody>
          <a:bodyPr>
            <a:normAutofit/>
          </a:bodyPr>
          <a:lstStyle/>
          <a:p>
            <a:pPr defTabSz="685800"/>
            <a:r>
              <a:rPr lang="fr-FR" sz="2500" kern="0" dirty="0" smtClean="0"/>
              <a:t>WP11 documents </a:t>
            </a:r>
            <a:r>
              <a:rPr lang="fr-FR" sz="2500" kern="0" dirty="0" err="1" smtClean="0"/>
              <a:t>available</a:t>
            </a:r>
            <a:r>
              <a:rPr lang="fr-FR" sz="2500" kern="0" dirty="0" smtClean="0"/>
              <a:t> in EDMS (</a:t>
            </a:r>
            <a:r>
              <a:rPr lang="en-GB" sz="2400" dirty="0" smtClean="0"/>
              <a:t>Engineering </a:t>
            </a:r>
            <a:r>
              <a:rPr lang="en-GB" sz="2400" dirty="0"/>
              <a:t>&amp; Equipment Data Management </a:t>
            </a:r>
            <a:r>
              <a:rPr lang="en-GB" sz="2400" dirty="0" smtClean="0"/>
              <a:t>Service</a:t>
            </a:r>
            <a:r>
              <a:rPr lang="fr-FR" sz="2500" kern="0" dirty="0"/>
              <a:t>)</a:t>
            </a:r>
          </a:p>
          <a:p>
            <a:pPr marL="914400" lvl="1" indent="-457200" defTabSz="685800">
              <a:buFont typeface="+mj-lt"/>
              <a:buAutoNum type="arabicPeriod"/>
            </a:pPr>
            <a:r>
              <a:rPr lang="en-GB" sz="2100" kern="0" dirty="0" smtClean="0"/>
              <a:t>WP11 project structure: </a:t>
            </a:r>
            <a:r>
              <a:rPr lang="fr-FR" sz="2000" u="sng" dirty="0" smtClean="0">
                <a:hlinkClick r:id="rId2" action="ppaction://hlinksldjump"/>
              </a:rPr>
              <a:t>CERN-0000130199</a:t>
            </a:r>
            <a:r>
              <a:rPr lang="en-GB" sz="2100" dirty="0" smtClean="0"/>
              <a:t>,</a:t>
            </a:r>
            <a:endParaRPr lang="fr-FR" sz="2100" kern="0" dirty="0" smtClean="0"/>
          </a:p>
          <a:p>
            <a:pPr marL="914400" lvl="1" indent="-457200" defTabSz="685800">
              <a:buFont typeface="+mj-lt"/>
              <a:buAutoNum type="arabicPeriod"/>
            </a:pPr>
            <a:r>
              <a:rPr lang="fr-FR" sz="2100" kern="0" dirty="0" err="1" smtClean="0"/>
              <a:t>HiLumi</a:t>
            </a:r>
            <a:r>
              <a:rPr lang="fr-FR" sz="2100" kern="0" dirty="0" smtClean="0"/>
              <a:t>: </a:t>
            </a:r>
            <a:r>
              <a:rPr lang="en-GB" sz="2100" kern="0" dirty="0" smtClean="0">
                <a:hlinkClick r:id="rId2" action="ppaction://hlinksldjump"/>
              </a:rPr>
              <a:t>CERN-000096381</a:t>
            </a:r>
            <a:r>
              <a:rPr lang="en-GB" sz="2100" kern="0" dirty="0" smtClean="0"/>
              <a:t>,</a:t>
            </a:r>
          </a:p>
          <a:p>
            <a:pPr marL="914400" lvl="1" indent="-457200" defTabSz="685800">
              <a:buFont typeface="+mj-lt"/>
              <a:buAutoNum type="arabicPeriod"/>
            </a:pPr>
            <a:r>
              <a:rPr lang="fr-CH" sz="2100" kern="0" dirty="0"/>
              <a:t>Item catalogue: </a:t>
            </a:r>
            <a:r>
              <a:rPr lang="en-GB" sz="2100" dirty="0">
                <a:hlinkClick r:id="rId3" action="ppaction://hlinksldjump"/>
              </a:rPr>
              <a:t>LHCPM117</a:t>
            </a:r>
            <a:r>
              <a:rPr lang="en-GB" sz="2100" dirty="0" smtClean="0"/>
              <a:t>.</a:t>
            </a:r>
          </a:p>
          <a:p>
            <a:pPr lvl="1" defTabSz="685800"/>
            <a:endParaRPr lang="en-GB" sz="800" kern="0" dirty="0"/>
          </a:p>
          <a:p>
            <a:pPr marL="342900" lvl="1" indent="-342900" defTabSz="685800"/>
            <a:r>
              <a:rPr lang="fr-FR" sz="2500" kern="0" dirty="0" smtClean="0"/>
              <a:t>Once </a:t>
            </a:r>
            <a:r>
              <a:rPr lang="fr-FR" sz="2500" kern="0" dirty="0" err="1" smtClean="0"/>
              <a:t>validated</a:t>
            </a:r>
            <a:r>
              <a:rPr lang="fr-FR" sz="2500" kern="0" dirty="0" smtClean="0"/>
              <a:t>, documentation </a:t>
            </a:r>
            <a:r>
              <a:rPr lang="fr-FR" sz="2500" kern="0" dirty="0" err="1" smtClean="0"/>
              <a:t>also</a:t>
            </a:r>
            <a:r>
              <a:rPr lang="fr-FR" sz="2500" kern="0" dirty="0" smtClean="0"/>
              <a:t> </a:t>
            </a:r>
            <a:r>
              <a:rPr lang="fr-FR" sz="2500" kern="0" dirty="0" err="1" smtClean="0"/>
              <a:t>available</a:t>
            </a:r>
            <a:r>
              <a:rPr lang="fr-FR" sz="2500" kern="0" dirty="0" smtClean="0"/>
              <a:t> in:</a:t>
            </a:r>
            <a:endParaRPr lang="en-GB" sz="2100" kern="0" dirty="0"/>
          </a:p>
          <a:p>
            <a:pPr marL="914400" lvl="1" indent="-457200" defTabSz="685800">
              <a:buFont typeface="+mj-lt"/>
              <a:buAutoNum type="arabicPeriod" startAt="4"/>
            </a:pPr>
            <a:r>
              <a:rPr lang="fr-CH" sz="2100" kern="0" dirty="0" smtClean="0"/>
              <a:t>LHC Hardware </a:t>
            </a:r>
            <a:r>
              <a:rPr lang="fr-CH" sz="2100" kern="0" dirty="0" err="1" smtClean="0"/>
              <a:t>baseline</a:t>
            </a:r>
            <a:r>
              <a:rPr lang="fr-CH" sz="2100" kern="0" dirty="0" smtClean="0"/>
              <a:t>: </a:t>
            </a:r>
            <a:r>
              <a:rPr lang="en-GB" sz="2100" dirty="0" smtClean="0">
                <a:hlinkClick r:id="rId4" action="ppaction://hlinksldjump"/>
              </a:rPr>
              <a:t>LHCAM273</a:t>
            </a:r>
            <a:r>
              <a:rPr lang="en-GB" sz="2100" dirty="0"/>
              <a:t>.</a:t>
            </a:r>
          </a:p>
          <a:p>
            <a:pPr marL="457200" lvl="1" indent="0" defTabSz="685800">
              <a:buNone/>
            </a:pPr>
            <a:endParaRPr lang="en-GB" sz="1400" dirty="0" smtClean="0"/>
          </a:p>
          <a:p>
            <a:pPr marL="342900" lvl="1" indent="-342900" defTabSz="685800"/>
            <a:r>
              <a:rPr lang="en-GB" sz="2500" kern="0" dirty="0"/>
              <a:t>Validation </a:t>
            </a:r>
            <a:r>
              <a:rPr lang="en-GB" sz="2500" kern="0" dirty="0" smtClean="0"/>
              <a:t>circuit (as discussed with </a:t>
            </a:r>
            <a:r>
              <a:rPr lang="en-GB" sz="2500" kern="0" dirty="0" err="1" smtClean="0"/>
              <a:t>Hilumi</a:t>
            </a:r>
            <a:r>
              <a:rPr lang="en-GB" sz="2500" kern="0" dirty="0" smtClean="0"/>
              <a:t> PLO):</a:t>
            </a:r>
            <a:endParaRPr lang="en-GB" sz="2500" kern="0" dirty="0"/>
          </a:p>
          <a:p>
            <a:pPr lvl="1" defTabSz="685800"/>
            <a:r>
              <a:rPr lang="en-GB" sz="2100" kern="0" dirty="0"/>
              <a:t>Engineering Check: within the </a:t>
            </a:r>
            <a:r>
              <a:rPr lang="en-GB" sz="2100" kern="0" dirty="0" smtClean="0"/>
              <a:t>technical </a:t>
            </a:r>
            <a:r>
              <a:rPr lang="en-GB" sz="2100" kern="0" dirty="0" err="1" smtClean="0"/>
              <a:t>responsibles</a:t>
            </a:r>
            <a:r>
              <a:rPr lang="en-GB" sz="2100" kern="0" dirty="0" smtClean="0"/>
              <a:t> + other stakeholders </a:t>
            </a:r>
            <a:r>
              <a:rPr lang="en-GB" sz="2100" kern="0" dirty="0"/>
              <a:t>if needed</a:t>
            </a:r>
          </a:p>
          <a:p>
            <a:pPr lvl="1" defTabSz="685800"/>
            <a:r>
              <a:rPr lang="en-GB" sz="2100" kern="0" dirty="0" smtClean="0"/>
              <a:t>Approval </a:t>
            </a:r>
            <a:r>
              <a:rPr lang="en-GB" sz="2100" kern="0" dirty="0"/>
              <a:t>: </a:t>
            </a:r>
          </a:p>
          <a:p>
            <a:pPr marL="1714500" lvl="3" indent="-342900" defTabSz="685800">
              <a:buFont typeface="+mj-lt"/>
              <a:buAutoNum type="arabicPeriod"/>
            </a:pPr>
            <a:r>
              <a:rPr lang="fr-CH" sz="1500" kern="0" dirty="0" smtClean="0"/>
              <a:t>Impact on WP11 </a:t>
            </a:r>
            <a:r>
              <a:rPr lang="fr-CH" sz="1500" kern="0" dirty="0" err="1" smtClean="0"/>
              <a:t>uniquely</a:t>
            </a:r>
            <a:r>
              <a:rPr lang="fr-CH" sz="1500" kern="0" dirty="0"/>
              <a:t> 	</a:t>
            </a:r>
            <a:r>
              <a:rPr lang="fr-CH" sz="1500" kern="0" dirty="0" smtClean="0">
                <a:sym typeface="Wingdings" panose="05000000000000000000" pitchFamily="2" charset="2"/>
              </a:rPr>
              <a:t></a:t>
            </a:r>
            <a:r>
              <a:rPr lang="fr-CH" sz="1500" kern="0" dirty="0" smtClean="0"/>
              <a:t> 	WP11</a:t>
            </a:r>
            <a:endParaRPr lang="fr-CH" sz="1500" kern="0" dirty="0"/>
          </a:p>
          <a:p>
            <a:pPr marL="1714500" lvl="3" indent="-342900" defTabSz="685800">
              <a:buFont typeface="+mj-lt"/>
              <a:buAutoNum type="arabicPeriod"/>
            </a:pPr>
            <a:r>
              <a:rPr lang="fr-CH" sz="1500" kern="0" dirty="0"/>
              <a:t>Impact </a:t>
            </a:r>
            <a:r>
              <a:rPr lang="fr-CH" sz="1500" kern="0" dirty="0" err="1"/>
              <a:t>outside</a:t>
            </a:r>
            <a:r>
              <a:rPr lang="fr-CH" sz="1500" kern="0" dirty="0"/>
              <a:t> </a:t>
            </a:r>
            <a:r>
              <a:rPr lang="fr-CH" sz="1500" kern="0" dirty="0" smtClean="0"/>
              <a:t>WP11 	</a:t>
            </a:r>
            <a:r>
              <a:rPr lang="fr-CH" sz="1500" kern="0" dirty="0" smtClean="0">
                <a:sym typeface="Wingdings" panose="05000000000000000000" pitchFamily="2" charset="2"/>
              </a:rPr>
              <a:t> 	</a:t>
            </a:r>
            <a:r>
              <a:rPr lang="fr-CH" sz="1500" kern="0" dirty="0" smtClean="0"/>
              <a:t>HL-LHC PLO</a:t>
            </a:r>
            <a:endParaRPr lang="fr-CH" sz="1500" kern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0578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FR" sz="4000" b="1" kern="1200" cap="small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WP11: </a:t>
            </a:r>
            <a:r>
              <a:rPr lang="fr-FR" sz="4000" b="1" kern="1200" cap="small" dirty="0">
                <a:solidFill>
                  <a:schemeClr val="bg2"/>
                </a:solidFill>
                <a:latin typeface="+mj-lt"/>
                <a:ea typeface="+mj-ea"/>
                <a:cs typeface="+mj-cs"/>
                <a:hlinkClick r:id="rId2"/>
              </a:rPr>
              <a:t>CERN-0000130199</a:t>
            </a:r>
            <a:endParaRPr lang="en-GB" sz="4000" b="1" kern="1200" cap="small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052736"/>
            <a:ext cx="8534802" cy="5112568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5292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defTabSz="457200" rtl="0">
              <a:spcBef>
                <a:spcPct val="0"/>
              </a:spcBef>
            </a:pPr>
            <a:r>
              <a:rPr lang="fr-FR" sz="4000" b="1" kern="1200" cap="small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HiLumi: </a:t>
            </a:r>
            <a:r>
              <a:rPr lang="en-GB" sz="4000" b="1" kern="1200" cap="small" dirty="0" smtClean="0">
                <a:solidFill>
                  <a:schemeClr val="bg2"/>
                </a:solidFill>
                <a:latin typeface="+mj-lt"/>
                <a:ea typeface="+mj-ea"/>
                <a:cs typeface="+mj-cs"/>
                <a:hlinkClick r:id="rId2"/>
              </a:rPr>
              <a:t>CERN-000096381</a:t>
            </a:r>
            <a:endParaRPr lang="en-GB" sz="4000" b="1" kern="1200" cap="small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73" y="1124744"/>
            <a:ext cx="7884368" cy="4927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rosario.principe@cern.ch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1760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160210 QA for WP11" id="{3BAF78D8-B5B4-4B6A-A69A-222D603AAEBD}" vid="{39FA66C5-82DA-4E5F-8EC3-A687345C34E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20160210 QA for WP11</Template>
  <TotalTime>5989</TotalTime>
  <Words>1028</Words>
  <Application>Microsoft Office PowerPoint</Application>
  <PresentationFormat>On-screen Show (4:3)</PresentationFormat>
  <Paragraphs>267</Paragraphs>
  <Slides>45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  <vt:variant>
        <vt:lpstr>Custom Shows</vt:lpstr>
      </vt:variant>
      <vt:variant>
        <vt:i4>1</vt:i4>
      </vt:variant>
    </vt:vector>
  </HeadingPairs>
  <TitlesOfParts>
    <vt:vector size="50" baseType="lpstr">
      <vt:lpstr>Arial</vt:lpstr>
      <vt:lpstr>Calibri</vt:lpstr>
      <vt:lpstr>Wingdings</vt:lpstr>
      <vt:lpstr>Thème Office</vt:lpstr>
      <vt:lpstr>11T Quality Assurance</vt:lpstr>
      <vt:lpstr>Outline</vt:lpstr>
      <vt:lpstr>WP11 Quality Assurance</vt:lpstr>
      <vt:lpstr>Mandate</vt:lpstr>
      <vt:lpstr>Experience and Sensitive Points</vt:lpstr>
      <vt:lpstr>Documentation Management</vt:lpstr>
      <vt:lpstr>Documentation Management</vt:lpstr>
      <vt:lpstr>WP11: CERN-0000130199</vt:lpstr>
      <vt:lpstr>HiLumi: CERN-000096381</vt:lpstr>
      <vt:lpstr>Item catalogue: LHCPM117</vt:lpstr>
      <vt:lpstr>Hardware baseline: LHCAM273</vt:lpstr>
      <vt:lpstr>Procedures</vt:lpstr>
      <vt:lpstr>Drawings</vt:lpstr>
      <vt:lpstr>Drawings validation circuit (Drawing and 3D Model Management and Control, LHC-PM-QA-305)</vt:lpstr>
      <vt:lpstr>Quality control</vt:lpstr>
      <vt:lpstr>Manufacturing Flowchart</vt:lpstr>
      <vt:lpstr>Manufacturing and Inspection Plan (MIP)</vt:lpstr>
      <vt:lpstr>Manufacturing and Inspection Plan</vt:lpstr>
      <vt:lpstr>Follow-up files</vt:lpstr>
      <vt:lpstr>Follow-up files</vt:lpstr>
      <vt:lpstr>Fabrication Procedures</vt:lpstr>
      <vt:lpstr>Fabrication Procedures</vt:lpstr>
      <vt:lpstr>Fabrication Procedures</vt:lpstr>
      <vt:lpstr>Fabrication Procedures</vt:lpstr>
      <vt:lpstr>Control procedures</vt:lpstr>
      <vt:lpstr>Control procedures</vt:lpstr>
      <vt:lpstr>Control procedures</vt:lpstr>
      <vt:lpstr>Control procedures</vt:lpstr>
      <vt:lpstr>Follow-up of the WP11 Activities</vt:lpstr>
      <vt:lpstr>Follow-up of the WP11 Activities</vt:lpstr>
      <vt:lpstr>Follow-up of the WP11 Activities</vt:lpstr>
      <vt:lpstr>Follow-up of the WP11 Activities</vt:lpstr>
      <vt:lpstr>Follow-up of the WP11 Activities</vt:lpstr>
      <vt:lpstr>Follow-up of the WP11 Activities</vt:lpstr>
      <vt:lpstr>Non conformity management</vt:lpstr>
      <vt:lpstr>Non conformity management</vt:lpstr>
      <vt:lpstr>Non conformity management</vt:lpstr>
      <vt:lpstr>Non conformity management</vt:lpstr>
      <vt:lpstr>Procurement</vt:lpstr>
      <vt:lpstr>Procurement</vt:lpstr>
      <vt:lpstr>Procurement</vt:lpstr>
      <vt:lpstr>Conclusion</vt:lpstr>
      <vt:lpstr>Thank you</vt:lpstr>
      <vt:lpstr>Follow-up of the WP11 Activities</vt:lpstr>
      <vt:lpstr>PowerPoint Presentation</vt:lpstr>
      <vt:lpstr>Custom Show 1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QA for WP11</dc:title>
  <dc:creator>Rosario Principe</dc:creator>
  <cp:lastModifiedBy>Rosario Principe</cp:lastModifiedBy>
  <cp:revision>163</cp:revision>
  <dcterms:created xsi:type="dcterms:W3CDTF">2016-02-09T16:08:57Z</dcterms:created>
  <dcterms:modified xsi:type="dcterms:W3CDTF">2016-04-07T05:13:18Z</dcterms:modified>
</cp:coreProperties>
</file>