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6"/>
  </p:notesMasterIdLst>
  <p:handoutMasterIdLst>
    <p:handoutMasterId r:id="rId27"/>
  </p:handoutMasterIdLst>
  <p:sldIdLst>
    <p:sldId id="256" r:id="rId5"/>
    <p:sldId id="268" r:id="rId6"/>
    <p:sldId id="266" r:id="rId7"/>
    <p:sldId id="267" r:id="rId8"/>
    <p:sldId id="271" r:id="rId9"/>
    <p:sldId id="261" r:id="rId10"/>
    <p:sldId id="263" r:id="rId11"/>
    <p:sldId id="264" r:id="rId12"/>
    <p:sldId id="265" r:id="rId13"/>
    <p:sldId id="277" r:id="rId14"/>
    <p:sldId id="278" r:id="rId15"/>
    <p:sldId id="275" r:id="rId16"/>
    <p:sldId id="276" r:id="rId17"/>
    <p:sldId id="270" r:id="rId18"/>
    <p:sldId id="272" r:id="rId19"/>
    <p:sldId id="281" r:id="rId20"/>
    <p:sldId id="273" r:id="rId21"/>
    <p:sldId id="274" r:id="rId22"/>
    <p:sldId id="279" r:id="rId23"/>
    <p:sldId id="280" r:id="rId24"/>
    <p:sldId id="282" r:id="rId2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96" autoAdjust="0"/>
    <p:restoredTop sz="94660"/>
  </p:normalViewPr>
  <p:slideViewPr>
    <p:cSldViewPr snapToObjects="1" showGuides="1">
      <p:cViewPr varScale="1">
        <p:scale>
          <a:sx n="84" d="100"/>
          <a:sy n="84" d="100"/>
        </p:scale>
        <p:origin x="1560" y="82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07/04/2016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07/04/2016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43740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B38BDC-1349-41F2-BA94-53577A6938E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1636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C1407-8419-4AF8-B0A4-8B9A7E3A283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09233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C1407-8419-4AF8-B0A4-8B9A7E3A283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0752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Thomas Otto, HL-LHC Project Safety Officer, 11 T Magnet Review, 7.4.2016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Thomas Otto, HL-LHC Project Safety Officer, 11 T Magnet Review, 7.4.2016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Thomas Otto, HL-LHC Project Safety Officer, 11 T Magnet Review, 7.4.2016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Thomas Otto, HL-LHC Project Safety Officer, 11 T Magnet Review, 7.4.2016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 smtClean="0"/>
              <a:t>Thomas Otto, HL-LHC Project Safety Officer, 11 T Magnet Review, 7.4.2016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 smtClean="0"/>
              <a:t>Thomas Otto, HL-LHC Project Safety Officer, 11 T Magnet Review, 7.4.2016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GB" noProof="0" smtClean="0"/>
              <a:t>Thomas Otto, HL-LHC Project Safety Officer, 11 T Magnet Review, 7.4.2016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Thomas Otto, HL-LHC Project Safety Officer, 11 T Magnet Review, 7.4.2016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eur-lex.europa.eu/LexUriServ/LexUriServ.do?uri=CELEX:31997L0023:en:NOT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11 T Review: </a:t>
            </a:r>
            <a:br>
              <a:rPr lang="en-GB" dirty="0" smtClean="0"/>
            </a:br>
            <a:r>
              <a:rPr lang="en-GB" dirty="0" smtClean="0"/>
              <a:t>Safety and Codes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24100"/>
            <a:ext cx="6480000" cy="1681164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Thomas Otto </a:t>
            </a:r>
          </a:p>
          <a:p>
            <a:r>
              <a:rPr lang="en-GB" dirty="0" smtClean="0"/>
              <a:t>HL-LHC Project Safety Officer</a:t>
            </a:r>
          </a:p>
          <a:p>
            <a:endParaRPr lang="en-GB" dirty="0"/>
          </a:p>
          <a:p>
            <a:r>
              <a:rPr lang="en-GB" sz="1600" dirty="0" smtClean="0"/>
              <a:t>With contributions by</a:t>
            </a:r>
          </a:p>
          <a:p>
            <a:pPr marL="342900" indent="-342900">
              <a:buFontTx/>
              <a:buChar char="-"/>
            </a:pPr>
            <a:r>
              <a:rPr lang="en-GB" sz="1600" dirty="0" err="1" smtClean="0"/>
              <a:t>Frédéric</a:t>
            </a:r>
            <a:r>
              <a:rPr lang="en-GB" sz="1600" dirty="0" smtClean="0"/>
              <a:t> Savary, </a:t>
            </a:r>
            <a:r>
              <a:rPr lang="en-GB" sz="1600" dirty="0" err="1" smtClean="0"/>
              <a:t>Hervé</a:t>
            </a:r>
            <a:r>
              <a:rPr lang="en-GB" sz="1600" dirty="0" smtClean="0"/>
              <a:t> </a:t>
            </a:r>
            <a:r>
              <a:rPr lang="en-GB" sz="1600" dirty="0" err="1" smtClean="0"/>
              <a:t>Prin</a:t>
            </a:r>
            <a:r>
              <a:rPr lang="en-GB" sz="1600" dirty="0" smtClean="0"/>
              <a:t>, TE-MSC</a:t>
            </a:r>
          </a:p>
          <a:p>
            <a:pPr marL="342900" indent="-342900">
              <a:buFontTx/>
              <a:buChar char="-"/>
            </a:pPr>
            <a:r>
              <a:rPr lang="en-GB" sz="1600" dirty="0" smtClean="0"/>
              <a:t>Carlos Arregui, HSE-SEE</a:t>
            </a:r>
          </a:p>
          <a:p>
            <a:pPr marL="342900" indent="-342900">
              <a:buFontTx/>
              <a:buChar char="-"/>
            </a:pPr>
            <a:r>
              <a:rPr lang="en-GB" sz="1600" dirty="0" smtClean="0"/>
              <a:t>Francesca Viggiano, TE-HDO</a:t>
            </a:r>
          </a:p>
          <a:p>
            <a:pPr marL="342900" indent="-342900">
              <a:buFontTx/>
              <a:buChar char="-"/>
            </a:pP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371600" y="6073775"/>
            <a:ext cx="6480000" cy="349250"/>
          </a:xfrm>
        </p:spPr>
        <p:txBody>
          <a:bodyPr/>
          <a:lstStyle/>
          <a:p>
            <a:r>
              <a:rPr lang="en-GB" dirty="0" smtClean="0"/>
              <a:t>11 T </a:t>
            </a:r>
            <a:r>
              <a:rPr lang="en-GB" dirty="0"/>
              <a:t>Magnet Review, 7.4.2016</a:t>
            </a:r>
          </a:p>
        </p:txBody>
      </p:sp>
    </p:spTree>
    <p:extLst>
      <p:ext uri="{BB962C8B-B14F-4D97-AF65-F5344CB8AC3E}">
        <p14:creationId xmlns:p14="http://schemas.microsoft.com/office/powerpoint/2010/main" val="153398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HL-LHC Safety Process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GB" sz="2800" dirty="0" smtClean="0"/>
              <a:t>Equipment Conformity</a:t>
            </a:r>
            <a:endParaRPr lang="en-GB" sz="2800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Hazard Identification of operation of the finished item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Launch Safety Agreement, fixing Safety requirements</a:t>
            </a:r>
          </a:p>
          <a:p>
            <a:r>
              <a:rPr lang="en-GB" dirty="0" smtClean="0"/>
              <a:t>Design, production, testing</a:t>
            </a:r>
          </a:p>
          <a:p>
            <a:pPr lvl="1"/>
            <a:r>
              <a:rPr lang="en-GB" dirty="0" smtClean="0"/>
              <a:t>Collect documents for a “Safety File”</a:t>
            </a:r>
            <a:endParaRPr lang="en-GB" dirty="0"/>
          </a:p>
          <a:p>
            <a:r>
              <a:rPr lang="en-GB" dirty="0" smtClean="0"/>
              <a:t>Safety Clearance by HSE unit</a:t>
            </a:r>
          </a:p>
          <a:p>
            <a:r>
              <a:rPr lang="en-GB" dirty="0" smtClean="0"/>
              <a:t>Install and operate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Workplace Safety</a:t>
            </a:r>
            <a:endParaRPr lang="en-GB" sz="28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GB" dirty="0" smtClean="0"/>
              <a:t>Hazard Identification of the production process</a:t>
            </a:r>
          </a:p>
          <a:p>
            <a:pPr lvl="1"/>
            <a:r>
              <a:rPr lang="en-GB" dirty="0" smtClean="0"/>
              <a:t>Laboratories, Workshops</a:t>
            </a:r>
          </a:p>
          <a:p>
            <a:pPr lvl="1"/>
            <a:r>
              <a:rPr lang="en-GB" dirty="0" smtClean="0"/>
              <a:t>Production facilities</a:t>
            </a:r>
          </a:p>
          <a:p>
            <a:pPr lvl="1"/>
            <a:r>
              <a:rPr lang="en-GB" dirty="0" smtClean="0"/>
              <a:t>Test facilities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Workplace Risk Assessment with Action List for Supervisors </a:t>
            </a:r>
            <a:endParaRPr lang="en-GB" dirty="0">
              <a:solidFill>
                <a:srgbClr val="00B050"/>
              </a:solidFill>
            </a:endParaRPr>
          </a:p>
          <a:p>
            <a:r>
              <a:rPr lang="en-GB" dirty="0" smtClean="0"/>
              <a:t>Act on recommendations</a:t>
            </a:r>
          </a:p>
          <a:p>
            <a:r>
              <a:rPr lang="en-GB" dirty="0" smtClean="0"/>
              <a:t>Produce, test, repair items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Thomas Otto, HL-LHC Project Safety Officer, 11 T Magnet Review, 7.4.2016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25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Resulting Safety Documents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GB" dirty="0" smtClean="0"/>
              <a:t>Launch Safety Agreement</a:t>
            </a: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15938" y="1675988"/>
            <a:ext cx="3322712" cy="4485971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GB" dirty="0" smtClean="0"/>
              <a:t>Workplace Safety Assessment</a:t>
            </a:r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170786" y="1675988"/>
            <a:ext cx="3066831" cy="4485971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Thomas Otto, HL-LHC Project Safety Officer, 11 T Magnet Review, 7.4.2016</a:t>
            </a:r>
            <a:endParaRPr lang="en-GB" noProof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056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LSA: Applicable Rules and Standards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19200"/>
            <a:ext cx="8651264" cy="4906963"/>
          </a:xfrm>
        </p:spPr>
        <p:txBody>
          <a:bodyPr>
            <a:normAutofit/>
          </a:bodyPr>
          <a:lstStyle/>
          <a:p>
            <a:pPr lvl="1"/>
            <a:r>
              <a:rPr lang="en-GB" dirty="0" smtClean="0"/>
              <a:t>CERN Safety </a:t>
            </a:r>
            <a:r>
              <a:rPr lang="en-GB" dirty="0"/>
              <a:t>Rule </a:t>
            </a:r>
            <a:r>
              <a:rPr lang="en-GB" dirty="0" smtClean="0"/>
              <a:t>on Mechanical Equipment SR-M</a:t>
            </a:r>
          </a:p>
          <a:p>
            <a:pPr lvl="1"/>
            <a:r>
              <a:rPr lang="en-GB" dirty="0" smtClean="0"/>
              <a:t>CERN Safety instruction on Cryogenic Equipment GSI-M4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European Directive </a:t>
            </a:r>
            <a:r>
              <a:rPr lang="en-GB" u="sng" dirty="0">
                <a:solidFill>
                  <a:srgbClr val="FF0000"/>
                </a:solidFill>
                <a:hlinkClick r:id="rId2"/>
              </a:rPr>
              <a:t>97/23/EC</a:t>
            </a:r>
            <a:r>
              <a:rPr lang="en-GB" dirty="0">
                <a:solidFill>
                  <a:srgbClr val="FF0000"/>
                </a:solidFill>
              </a:rPr>
              <a:t> on pressure equipment - Pressure Equipment Directive (PED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</a:p>
          <a:p>
            <a:pPr lvl="1"/>
            <a:endParaRPr lang="en-GB" dirty="0"/>
          </a:p>
          <a:p>
            <a:pPr lvl="1"/>
            <a:r>
              <a:rPr lang="en-GB" sz="2200" dirty="0"/>
              <a:t>C</a:t>
            </a:r>
            <a:r>
              <a:rPr lang="en-GB" sz="2200" dirty="0" smtClean="0"/>
              <a:t>ryogenic </a:t>
            </a:r>
            <a:r>
              <a:rPr lang="en-GB" sz="2200" dirty="0"/>
              <a:t>safety assessment before the start of the corresponding cryogenic </a:t>
            </a:r>
            <a:r>
              <a:rPr lang="en-GB" sz="2200" dirty="0" smtClean="0"/>
              <a:t>activities </a:t>
            </a:r>
          </a:p>
          <a:p>
            <a:pPr lvl="1"/>
            <a:r>
              <a:rPr lang="en-GB" sz="2200" dirty="0" smtClean="0"/>
              <a:t>Assessment </a:t>
            </a:r>
            <a:r>
              <a:rPr lang="en-GB" sz="2200" dirty="0"/>
              <a:t>contains </a:t>
            </a:r>
            <a:endParaRPr lang="en-GB" sz="2200" dirty="0" smtClean="0"/>
          </a:p>
          <a:p>
            <a:pPr lvl="2"/>
            <a:r>
              <a:rPr lang="en-GB" dirty="0" smtClean="0"/>
              <a:t>a </a:t>
            </a:r>
            <a:r>
              <a:rPr lang="en-GB" dirty="0"/>
              <a:t>summary of the safety requirements </a:t>
            </a:r>
            <a:endParaRPr lang="en-GB" dirty="0" smtClean="0"/>
          </a:p>
          <a:p>
            <a:pPr lvl="2"/>
            <a:r>
              <a:rPr lang="en-GB" dirty="0" smtClean="0"/>
              <a:t>the </a:t>
            </a:r>
            <a:r>
              <a:rPr lang="en-GB" dirty="0"/>
              <a:t>documents that are required to </a:t>
            </a:r>
            <a:r>
              <a:rPr lang="en-GB" dirty="0">
                <a:solidFill>
                  <a:srgbClr val="FF0000"/>
                </a:solidFill>
              </a:rPr>
              <a:t>demonstrate compliance </a:t>
            </a:r>
            <a:r>
              <a:rPr lang="en-GB" dirty="0"/>
              <a:t>with these requirements and which </a:t>
            </a:r>
            <a:r>
              <a:rPr lang="en-GB" dirty="0" smtClean="0"/>
              <a:t>complement </a:t>
            </a:r>
            <a:r>
              <a:rPr lang="en-GB" dirty="0"/>
              <a:t>the safety file.</a:t>
            </a:r>
          </a:p>
          <a:p>
            <a:pPr lvl="1"/>
            <a:endParaRPr lang="en-GB" sz="2000" dirty="0" smtClean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Thomas Otto, HL-LHC Project Safety Officer, 11 T Magnet Review, 7.4.2016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739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LSA: Documents to Produce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124744"/>
            <a:ext cx="7920000" cy="5121288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en-GB" dirty="0"/>
              <a:t>Design &amp; Engineering file: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Risk assessment</a:t>
            </a:r>
            <a:endParaRPr lang="en-GB" b="1" dirty="0">
              <a:solidFill>
                <a:srgbClr val="FF0000"/>
              </a:solidFill>
            </a:endParaRPr>
          </a:p>
          <a:p>
            <a:pPr lvl="1"/>
            <a:r>
              <a:rPr lang="en-GB" dirty="0"/>
              <a:t>Result of design calculations</a:t>
            </a:r>
            <a:endParaRPr lang="en-GB" b="1" dirty="0"/>
          </a:p>
          <a:p>
            <a:pPr lvl="1"/>
            <a:r>
              <a:rPr lang="en-GB" dirty="0"/>
              <a:t>Design drawings and diagrams of components, circuits</a:t>
            </a:r>
            <a:endParaRPr lang="en-GB" b="1" dirty="0"/>
          </a:p>
          <a:p>
            <a:pPr lvl="1"/>
            <a:r>
              <a:rPr lang="en-GB" dirty="0"/>
              <a:t>Description and explanations necessary to understand the drawings and diagrams</a:t>
            </a:r>
            <a:endParaRPr lang="en-GB" b="1" dirty="0"/>
          </a:p>
          <a:p>
            <a:pPr lvl="1"/>
            <a:r>
              <a:rPr lang="en-GB" dirty="0">
                <a:solidFill>
                  <a:srgbClr val="FF0000"/>
                </a:solidFill>
              </a:rPr>
              <a:t>Cryogenic conformity assessment</a:t>
            </a:r>
            <a:endParaRPr lang="en-GB" b="1" dirty="0">
              <a:solidFill>
                <a:srgbClr val="FF0000"/>
              </a:solidFill>
            </a:endParaRPr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Construction </a:t>
            </a:r>
            <a:r>
              <a:rPr lang="en-GB" dirty="0"/>
              <a:t>/ Manufacturing file:</a:t>
            </a:r>
          </a:p>
          <a:p>
            <a:pPr lvl="1"/>
            <a:r>
              <a:rPr lang="en-GB" dirty="0"/>
              <a:t>Manufacturing drawings</a:t>
            </a:r>
            <a:endParaRPr lang="en-GB" b="1" dirty="0"/>
          </a:p>
          <a:p>
            <a:pPr lvl="1"/>
            <a:r>
              <a:rPr lang="en-GB" dirty="0"/>
              <a:t>Material certificates for base materials and welding consumables</a:t>
            </a:r>
            <a:endParaRPr lang="en-GB" b="1" dirty="0"/>
          </a:p>
          <a:p>
            <a:pPr lvl="1"/>
            <a:r>
              <a:rPr lang="en-GB" dirty="0"/>
              <a:t>Welders certificate and welding procedure approval certificate</a:t>
            </a:r>
            <a:endParaRPr lang="en-GB" b="1" dirty="0"/>
          </a:p>
          <a:p>
            <a:pPr lvl="1"/>
            <a:r>
              <a:rPr lang="fr-FR" dirty="0"/>
              <a:t>Non-destructive </a:t>
            </a:r>
            <a:r>
              <a:rPr lang="fr-FR" dirty="0" err="1"/>
              <a:t>testing</a:t>
            </a:r>
            <a:r>
              <a:rPr lang="fr-FR" dirty="0"/>
              <a:t> (NDT) personnel </a:t>
            </a:r>
            <a:r>
              <a:rPr lang="fr-FR" dirty="0" err="1"/>
              <a:t>certificate</a:t>
            </a:r>
            <a:endParaRPr lang="en-GB" b="1" dirty="0"/>
          </a:p>
          <a:p>
            <a:pPr lvl="1"/>
            <a:r>
              <a:rPr lang="en-GB" dirty="0"/>
              <a:t>Records of welding inspections</a:t>
            </a:r>
            <a:endParaRPr lang="en-GB" b="1" dirty="0"/>
          </a:p>
          <a:p>
            <a:pPr lvl="1"/>
            <a:r>
              <a:rPr lang="en-GB" dirty="0"/>
              <a:t>Pressure report test</a:t>
            </a:r>
            <a:endParaRPr lang="en-GB" b="1" dirty="0"/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Commissioning </a:t>
            </a:r>
            <a:r>
              <a:rPr lang="en-GB" dirty="0"/>
              <a:t>file: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EC declaration of conformity</a:t>
            </a:r>
            <a:endParaRPr lang="en-GB" b="1" dirty="0">
              <a:solidFill>
                <a:srgbClr val="FF0000"/>
              </a:solidFill>
            </a:endParaRPr>
          </a:p>
          <a:p>
            <a:pPr lvl="1"/>
            <a:r>
              <a:rPr lang="en-GB" dirty="0"/>
              <a:t>EC certification of conformity of pressure relief devices</a:t>
            </a:r>
            <a:endParaRPr lang="en-GB" b="1" dirty="0"/>
          </a:p>
          <a:p>
            <a:pPr lvl="1"/>
            <a:r>
              <a:rPr lang="en-GB" dirty="0"/>
              <a:t>Instruction manual which shall include information (operation &amp; maintenance instructions)</a:t>
            </a:r>
            <a:endParaRPr lang="en-GB" b="1" dirty="0"/>
          </a:p>
          <a:p>
            <a:pPr lvl="1"/>
            <a:r>
              <a:rPr lang="en-GB" dirty="0"/>
              <a:t>HSE initial inspection report</a:t>
            </a:r>
            <a:endParaRPr lang="en-GB" b="1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Thomas Otto, HL-LHC Project Safety Officer, 11 T Magnet Review, 7.4.2016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8" name="Rounded Rectangular Callout 7"/>
          <p:cNvSpPr/>
          <p:nvPr/>
        </p:nvSpPr>
        <p:spPr>
          <a:xfrm>
            <a:off x="4872804" y="1221931"/>
            <a:ext cx="2376264" cy="360040"/>
          </a:xfrm>
          <a:prstGeom prst="wedgeRoundRectCallout">
            <a:avLst>
              <a:gd name="adj1" fmla="val -105418"/>
              <a:gd name="adj2" fmla="val -54655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This is due a.s.a.p.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0646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11 T Dipole as seen from a Regulator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37" y="2276053"/>
            <a:ext cx="2473523" cy="1401019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Thomas Otto, HL-LHC Project Safety Officer, 11 T Magnet Review, 7.4.2016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00" y="1018078"/>
            <a:ext cx="8460600" cy="10711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200" y="2089258"/>
            <a:ext cx="2794000" cy="1600200"/>
          </a:xfrm>
          <a:prstGeom prst="rect">
            <a:avLst/>
          </a:prstGeom>
        </p:spPr>
      </p:pic>
      <p:sp>
        <p:nvSpPr>
          <p:cNvPr id="11" name="Right Arrow 10"/>
          <p:cNvSpPr/>
          <p:nvPr/>
        </p:nvSpPr>
        <p:spPr>
          <a:xfrm rot="5400000">
            <a:off x="3631915" y="2616522"/>
            <a:ext cx="1038630" cy="720080"/>
          </a:xfrm>
          <a:prstGeom prst="rightArrow">
            <a:avLst/>
          </a:prstGeom>
          <a:gradFill flip="none" rotWithShape="1">
            <a:gsLst>
              <a:gs pos="0">
                <a:schemeClr val="tx1">
                  <a:lumMod val="50000"/>
                  <a:lumOff val="50000"/>
                  <a:tint val="66000"/>
                  <a:satMod val="160000"/>
                </a:schemeClr>
              </a:gs>
              <a:gs pos="50000">
                <a:schemeClr val="tx1">
                  <a:lumMod val="50000"/>
                  <a:lumOff val="50000"/>
                  <a:tint val="44500"/>
                  <a:satMod val="160000"/>
                </a:schemeClr>
              </a:gs>
              <a:gs pos="100000">
                <a:schemeClr val="tx1">
                  <a:lumMod val="50000"/>
                  <a:lumOff val="50000"/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ight Arrow 11"/>
          <p:cNvSpPr/>
          <p:nvPr/>
        </p:nvSpPr>
        <p:spPr>
          <a:xfrm rot="8739716">
            <a:off x="5151376" y="3382378"/>
            <a:ext cx="1038630" cy="720080"/>
          </a:xfrm>
          <a:prstGeom prst="rightArrow">
            <a:avLst/>
          </a:prstGeom>
          <a:gradFill flip="none" rotWithShape="1">
            <a:gsLst>
              <a:gs pos="0">
                <a:schemeClr val="tx1">
                  <a:lumMod val="50000"/>
                  <a:lumOff val="50000"/>
                  <a:tint val="66000"/>
                  <a:satMod val="160000"/>
                </a:schemeClr>
              </a:gs>
              <a:gs pos="50000">
                <a:schemeClr val="tx1">
                  <a:lumMod val="50000"/>
                  <a:lumOff val="50000"/>
                  <a:tint val="44500"/>
                  <a:satMod val="160000"/>
                </a:schemeClr>
              </a:gs>
              <a:gs pos="100000">
                <a:schemeClr val="tx1">
                  <a:lumMod val="50000"/>
                  <a:lumOff val="50000"/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ight Arrow 12"/>
          <p:cNvSpPr/>
          <p:nvPr/>
        </p:nvSpPr>
        <p:spPr>
          <a:xfrm rot="2442956">
            <a:off x="2115882" y="3358421"/>
            <a:ext cx="1038630" cy="720080"/>
          </a:xfrm>
          <a:prstGeom prst="rightArrow">
            <a:avLst/>
          </a:prstGeom>
          <a:gradFill flip="none" rotWithShape="1">
            <a:gsLst>
              <a:gs pos="0">
                <a:schemeClr val="tx1">
                  <a:lumMod val="50000"/>
                  <a:lumOff val="50000"/>
                  <a:tint val="66000"/>
                  <a:satMod val="160000"/>
                </a:schemeClr>
              </a:gs>
              <a:gs pos="50000">
                <a:schemeClr val="tx1">
                  <a:lumMod val="50000"/>
                  <a:lumOff val="50000"/>
                  <a:tint val="44500"/>
                  <a:satMod val="160000"/>
                </a:schemeClr>
              </a:gs>
              <a:gs pos="100000">
                <a:schemeClr val="tx1">
                  <a:lumMod val="50000"/>
                  <a:lumOff val="50000"/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375730" y="4484322"/>
            <a:ext cx="831106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Directive 97/23/EC of the European Parliament and of the Council </a:t>
            </a:r>
          </a:p>
          <a:p>
            <a:pPr algn="ctr"/>
            <a:r>
              <a:rPr lang="en-GB" sz="1600" dirty="0" smtClean="0"/>
              <a:t>of 29. 5. 1997</a:t>
            </a:r>
          </a:p>
          <a:p>
            <a:pPr algn="ctr"/>
            <a:r>
              <a:rPr lang="en-GB" sz="1600" dirty="0" smtClean="0"/>
              <a:t>On the approximation of the laws of the Member States concerning </a:t>
            </a:r>
            <a:r>
              <a:rPr lang="en-GB" sz="1600" dirty="0" smtClean="0">
                <a:solidFill>
                  <a:schemeClr val="accent3"/>
                </a:solidFill>
              </a:rPr>
              <a:t>pressure equipment</a:t>
            </a:r>
            <a:endParaRPr lang="en-GB" sz="16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16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361510">
            <a:off x="289794" y="1107001"/>
            <a:ext cx="3495374" cy="4419111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Pressure Equipment Directive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9912" y="1219200"/>
            <a:ext cx="4752088" cy="4906963"/>
          </a:xfrm>
        </p:spPr>
        <p:txBody>
          <a:bodyPr/>
          <a:lstStyle/>
          <a:p>
            <a:r>
              <a:rPr lang="en-GB" dirty="0" smtClean="0"/>
              <a:t>Goal: to assure end-user protection on free European market, applicable also to self-use of equipment. </a:t>
            </a:r>
          </a:p>
          <a:p>
            <a:r>
              <a:rPr lang="en-GB" dirty="0" smtClean="0"/>
              <a:t>Essential Safety Requirements</a:t>
            </a:r>
          </a:p>
          <a:p>
            <a:r>
              <a:rPr lang="en-GB" dirty="0" smtClean="0"/>
              <a:t>Classification</a:t>
            </a:r>
          </a:p>
          <a:p>
            <a:r>
              <a:rPr lang="en-GB" dirty="0" smtClean="0"/>
              <a:t>Conformity Assessment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Thomas Otto, HL-LHC Project Safety Officer, 11 T Magnet Review, 7.4.2016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54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Hazards from Pressure Vessels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5018112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Explosive energy: 1000 bar L = 10</a:t>
            </a:r>
            <a:r>
              <a:rPr lang="en-GB" baseline="30000" dirty="0" smtClean="0"/>
              <a:t>5</a:t>
            </a:r>
            <a:r>
              <a:rPr lang="en-GB" dirty="0" smtClean="0"/>
              <a:t> J ≈250 </a:t>
            </a:r>
            <a:r>
              <a:rPr lang="en-GB" dirty="0"/>
              <a:t>g </a:t>
            </a:r>
            <a:r>
              <a:rPr lang="en-GB" dirty="0" smtClean="0"/>
              <a:t>TNT</a:t>
            </a:r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European legislator aims to protect consumers and users from faulty pressure equipment </a:t>
            </a:r>
          </a:p>
          <a:p>
            <a:r>
              <a:rPr lang="en-GB" dirty="0" smtClean="0"/>
              <a:t>Involvement of “notified bodies” to verify design, construction and to witness pressure tests.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Thomas Otto, HL-LHC Project Safety Officer, 11 T Magnet Review, 7.4.2016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1026" name="Picture 2" descr="Strukturformel von Trinitrotoluo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3566" y="1834188"/>
            <a:ext cx="2381250" cy="2028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1772816"/>
            <a:ext cx="4691714" cy="2662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5331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11 T Cold Mass Classification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12410"/>
          <a:stretch/>
        </p:blipFill>
        <p:spPr>
          <a:xfrm>
            <a:off x="395536" y="1010268"/>
            <a:ext cx="5494412" cy="4946103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92926"/>
            <a:ext cx="6627000" cy="360000"/>
          </a:xfrm>
        </p:spPr>
        <p:txBody>
          <a:bodyPr/>
          <a:lstStyle/>
          <a:p>
            <a:r>
              <a:rPr lang="en-GB" noProof="0" smtClean="0"/>
              <a:t>Thomas Otto, HL-LHC Project Safety Officer, 11 T Magnet Review, 7.4.2016</a:t>
            </a:r>
            <a:endParaRPr lang="en-GB" noProof="0"/>
          </a:p>
        </p:txBody>
      </p:sp>
      <p:cxnSp>
        <p:nvCxnSpPr>
          <p:cNvPr id="8" name="Straight Connector 7"/>
          <p:cNvCxnSpPr/>
          <p:nvPr/>
        </p:nvCxnSpPr>
        <p:spPr>
          <a:xfrm>
            <a:off x="827584" y="3734404"/>
            <a:ext cx="2808312" cy="0"/>
          </a:xfrm>
          <a:prstGeom prst="line">
            <a:avLst/>
          </a:prstGeom>
          <a:ln w="6350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3491880" y="3483319"/>
            <a:ext cx="0" cy="2185021"/>
          </a:xfrm>
          <a:prstGeom prst="line">
            <a:avLst/>
          </a:prstGeom>
          <a:ln w="6350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615608" y="1582259"/>
            <a:ext cx="352839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PS = 20 bar</a:t>
            </a:r>
          </a:p>
          <a:p>
            <a:r>
              <a:rPr lang="en-GB" dirty="0" smtClean="0"/>
              <a:t>V = 183 L</a:t>
            </a:r>
          </a:p>
          <a:p>
            <a:r>
              <a:rPr lang="en-GB" dirty="0" smtClean="0"/>
              <a:t>50 bar L &lt; PS V &lt; 10</a:t>
            </a:r>
            <a:r>
              <a:rPr lang="en-GB" baseline="30000" dirty="0" smtClean="0"/>
              <a:t>4</a:t>
            </a:r>
            <a:r>
              <a:rPr lang="en-GB" dirty="0" smtClean="0"/>
              <a:t> bar L</a:t>
            </a:r>
          </a:p>
          <a:p>
            <a:endParaRPr lang="en-GB" dirty="0" smtClean="0"/>
          </a:p>
          <a:p>
            <a:r>
              <a:rPr lang="en-GB" dirty="0" smtClean="0"/>
              <a:t> → Annex II Table 2</a:t>
            </a:r>
          </a:p>
          <a:p>
            <a:endParaRPr lang="en-GB" dirty="0" smtClean="0"/>
          </a:p>
          <a:p>
            <a:r>
              <a:rPr lang="en-GB" dirty="0" smtClean="0"/>
              <a:t>PS V = </a:t>
            </a:r>
            <a:r>
              <a:rPr lang="en-GB" dirty="0" smtClean="0">
                <a:solidFill>
                  <a:schemeClr val="accent3"/>
                </a:solidFill>
              </a:rPr>
              <a:t>3630 bar L </a:t>
            </a:r>
            <a:r>
              <a:rPr lang="en-GB" dirty="0" smtClean="0"/>
              <a:t>&gt; 3000 bar L</a:t>
            </a:r>
          </a:p>
          <a:p>
            <a:r>
              <a:rPr lang="en-GB" dirty="0"/>
              <a:t>→ </a:t>
            </a:r>
            <a:r>
              <a:rPr lang="en-GB" dirty="0" smtClean="0"/>
              <a:t>Category IV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>
                <a:solidFill>
                  <a:srgbClr val="FF0000"/>
                </a:solidFill>
              </a:rPr>
              <a:t>If PS V  </a:t>
            </a:r>
            <a:r>
              <a:rPr lang="en-GB" dirty="0">
                <a:solidFill>
                  <a:srgbClr val="FF0000"/>
                </a:solidFill>
              </a:rPr>
              <a:t>&lt;</a:t>
            </a:r>
            <a:r>
              <a:rPr lang="en-GB" dirty="0" smtClean="0">
                <a:solidFill>
                  <a:srgbClr val="FF0000"/>
                </a:solidFill>
              </a:rPr>
              <a:t> 3000 bar L , </a:t>
            </a:r>
          </a:p>
          <a:p>
            <a:r>
              <a:rPr lang="en-GB" dirty="0">
                <a:solidFill>
                  <a:srgbClr val="FF0000"/>
                </a:solidFill>
              </a:rPr>
              <a:t>t</a:t>
            </a:r>
            <a:r>
              <a:rPr lang="en-GB" dirty="0" smtClean="0">
                <a:solidFill>
                  <a:srgbClr val="FF0000"/>
                </a:solidFill>
              </a:rPr>
              <a:t>hen Cat III possible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Is it possible ?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Is it worthwhile ? </a:t>
            </a:r>
            <a:endParaRPr lang="en-GB" dirty="0">
              <a:solidFill>
                <a:srgbClr val="FF0000"/>
              </a:solidFill>
            </a:endParaRPr>
          </a:p>
          <a:p>
            <a:endParaRPr lang="en-GB" dirty="0" smtClean="0"/>
          </a:p>
        </p:txBody>
      </p:sp>
      <p:sp>
        <p:nvSpPr>
          <p:cNvPr id="14" name="Oval 13"/>
          <p:cNvSpPr/>
          <p:nvPr/>
        </p:nvSpPr>
        <p:spPr>
          <a:xfrm>
            <a:off x="3419872" y="3671082"/>
            <a:ext cx="144016" cy="126644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022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Conformity Assessment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554195"/>
              </p:ext>
            </p:extLst>
          </p:nvPr>
        </p:nvGraphicFramePr>
        <p:xfrm>
          <a:off x="2482992" y="1303814"/>
          <a:ext cx="4176464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/>
                <a:gridCol w="2088232"/>
              </a:tblGrid>
              <a:tr h="26662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Category III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Category</a:t>
                      </a:r>
                      <a:r>
                        <a:rPr lang="en-GB" sz="1600" baseline="0" dirty="0" smtClean="0"/>
                        <a:t> IV</a:t>
                      </a:r>
                      <a:endParaRPr lang="en-GB" sz="1600" dirty="0"/>
                    </a:p>
                  </a:txBody>
                  <a:tcPr/>
                </a:tc>
              </a:tr>
              <a:tr h="26662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B1 + D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B + D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6662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B1 + F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+ F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6662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B + C1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G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6662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H1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Thomas Otto, HL-LHC Project Safety Officer, 11 T Magnet Review, 7.4.2016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2339752" y="863238"/>
            <a:ext cx="5086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Required Conformity Assessment Modules</a:t>
            </a: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5342415"/>
              </p:ext>
            </p:extLst>
          </p:nvPr>
        </p:nvGraphicFramePr>
        <p:xfrm>
          <a:off x="509159" y="3212976"/>
          <a:ext cx="8311313" cy="3261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8482"/>
                <a:gridCol w="7032831"/>
              </a:tblGrid>
              <a:tr h="212033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Module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Content</a:t>
                      </a:r>
                      <a:endParaRPr lang="en-GB" sz="1600" dirty="0"/>
                    </a:p>
                  </a:txBody>
                  <a:tcPr/>
                </a:tc>
              </a:tr>
              <a:tr h="212033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EC type examination,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performed b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y notified body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12033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EC design examination, performed by notified body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12033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Conformity by type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12033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Production QA, assessed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by notified body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12033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Product Verification, performed by notified body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12033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G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EC unit Verification, performed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by notified body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12033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H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Full QA, assessed by notified body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3112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H1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Full QA, design examination and special surveillance of final assessment (notified body)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621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dirty="0"/>
              <a:t>Equipment Conformity</a:t>
            </a:r>
          </a:p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 smtClean="0"/>
              <a:t>Compile the Design and Engineering File</a:t>
            </a:r>
          </a:p>
          <a:p>
            <a:r>
              <a:rPr lang="en-GB" dirty="0" smtClean="0"/>
              <a:t>Agree, with HSE, on exact conditions and modalities of the conformity </a:t>
            </a:r>
            <a:r>
              <a:rPr lang="en-GB" dirty="0" smtClean="0"/>
              <a:t>assessment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Note that a pressure vessel with </a:t>
            </a:r>
            <a:r>
              <a:rPr lang="en-GB" dirty="0" err="1" smtClean="0">
                <a:solidFill>
                  <a:srgbClr val="FF0000"/>
                </a:solidFill>
              </a:rPr>
              <a:t>lHe</a:t>
            </a:r>
            <a:r>
              <a:rPr lang="en-GB" dirty="0" smtClean="0">
                <a:solidFill>
                  <a:srgbClr val="FF0000"/>
                </a:solidFill>
              </a:rPr>
              <a:t> is not an ordinary one (two phases, complex thermodynamics)</a:t>
            </a:r>
            <a:endParaRPr lang="en-GB" dirty="0" smtClean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sz="2800" dirty="0"/>
              <a:t>Workplace Safety</a:t>
            </a:r>
          </a:p>
          <a:p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Assessment of Buildings:</a:t>
            </a:r>
          </a:p>
          <a:p>
            <a:r>
              <a:rPr lang="en-GB" dirty="0" err="1" smtClean="0">
                <a:solidFill>
                  <a:srgbClr val="FFC000"/>
                </a:solidFill>
              </a:rPr>
              <a:t>Bld</a:t>
            </a:r>
            <a:r>
              <a:rPr lang="en-GB" dirty="0" smtClean="0">
                <a:solidFill>
                  <a:srgbClr val="FFC000"/>
                </a:solidFill>
              </a:rPr>
              <a:t> 103 (cable production)</a:t>
            </a:r>
          </a:p>
          <a:p>
            <a:r>
              <a:rPr lang="en-GB" dirty="0" err="1" smtClean="0">
                <a:solidFill>
                  <a:srgbClr val="FFC000"/>
                </a:solidFill>
              </a:rPr>
              <a:t>Bld</a:t>
            </a:r>
            <a:r>
              <a:rPr lang="en-GB" dirty="0" smtClean="0">
                <a:solidFill>
                  <a:srgbClr val="FFC000"/>
                </a:solidFill>
              </a:rPr>
              <a:t> 180 (LMF)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SMI 2 (</a:t>
            </a:r>
            <a:r>
              <a:rPr lang="en-GB" dirty="0" err="1" smtClean="0">
                <a:solidFill>
                  <a:srgbClr val="FF0000"/>
                </a:solidFill>
              </a:rPr>
              <a:t>cryostating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SM-18 (test facility) </a:t>
            </a:r>
          </a:p>
          <a:p>
            <a:endParaRPr lang="en-GB" dirty="0">
              <a:solidFill>
                <a:srgbClr val="00B050"/>
              </a:solidFill>
            </a:endParaRPr>
          </a:p>
          <a:p>
            <a:r>
              <a:rPr lang="en-GB" dirty="0">
                <a:solidFill>
                  <a:srgbClr val="FF0000"/>
                </a:solidFill>
              </a:rPr>
              <a:t>not </a:t>
            </a:r>
            <a:r>
              <a:rPr lang="en-GB" dirty="0" smtClean="0">
                <a:solidFill>
                  <a:srgbClr val="FF0000"/>
                </a:solidFill>
              </a:rPr>
              <a:t>started </a:t>
            </a:r>
            <a:r>
              <a:rPr lang="en-GB" dirty="0" smtClean="0">
                <a:solidFill>
                  <a:srgbClr val="FFC000"/>
                </a:solidFill>
              </a:rPr>
              <a:t>in progress </a:t>
            </a:r>
            <a:r>
              <a:rPr lang="en-GB" dirty="0" smtClean="0">
                <a:solidFill>
                  <a:srgbClr val="00B050"/>
                </a:solidFill>
              </a:rPr>
              <a:t>terminated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Thomas Otto, HL-LHC Project Safety Officer, 11 T Magnet Review, 7.4.2016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360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CERN Safety Policy</a:t>
            </a:r>
          </a:p>
          <a:p>
            <a:r>
              <a:rPr lang="en-GB" dirty="0" smtClean="0"/>
              <a:t>HL-</a:t>
            </a:r>
            <a:r>
              <a:rPr lang="en-GB" dirty="0" err="1" smtClean="0"/>
              <a:t>LHC</a:t>
            </a:r>
            <a:r>
              <a:rPr lang="en-GB" dirty="0" smtClean="0"/>
              <a:t> Safety Organisation</a:t>
            </a:r>
          </a:p>
          <a:p>
            <a:r>
              <a:rPr lang="en-GB" dirty="0" smtClean="0"/>
              <a:t>HL-</a:t>
            </a:r>
            <a:r>
              <a:rPr lang="en-GB" dirty="0" err="1" smtClean="0"/>
              <a:t>LHC</a:t>
            </a:r>
            <a:r>
              <a:rPr lang="en-GB" dirty="0" smtClean="0"/>
              <a:t> Safety Process</a:t>
            </a:r>
          </a:p>
          <a:p>
            <a:r>
              <a:rPr lang="en-GB" dirty="0" smtClean="0"/>
              <a:t>Launch Safety Agreement</a:t>
            </a:r>
          </a:p>
          <a:p>
            <a:r>
              <a:rPr lang="en-GB" dirty="0" smtClean="0"/>
              <a:t>Pressure Equipment Directive</a:t>
            </a:r>
          </a:p>
          <a:p>
            <a:r>
              <a:rPr lang="en-GB" dirty="0" smtClean="0"/>
              <a:t>Next Steps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Thomas Otto, HL-LHC Project Safety Officer, 11 T Magnet Review, 7.4.2016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263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for your Attention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Thomas Otto, HL-LHC Project Safety Officer, 11 T Magnet Review, 7.4.2016</a:t>
            </a:r>
            <a:endParaRPr lang="en-GB" noProof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4919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Proof (Pressure) Test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Normally, hydraulic p[</a:t>
            </a:r>
            <a:r>
              <a:rPr lang="en-GB" dirty="0" err="1" smtClean="0"/>
              <a:t>oof</a:t>
            </a:r>
            <a:r>
              <a:rPr lang="en-GB" dirty="0" smtClean="0"/>
              <a:t> </a:t>
            </a:r>
            <a:r>
              <a:rPr lang="en-GB" dirty="0" err="1" smtClean="0"/>
              <a:t>tets</a:t>
            </a:r>
            <a:r>
              <a:rPr lang="en-GB" dirty="0" smtClean="0"/>
              <a:t> are performed at </a:t>
            </a:r>
            <a:r>
              <a:rPr lang="en-GB" dirty="0" smtClean="0">
                <a:solidFill>
                  <a:srgbClr val="FF0000"/>
                </a:solidFill>
              </a:rPr>
              <a:t>1.43 times the design pressure</a:t>
            </a:r>
          </a:p>
          <a:p>
            <a:r>
              <a:rPr lang="en-GB" dirty="0" smtClean="0"/>
              <a:t>Not possible for cryogenic pressure vessels</a:t>
            </a:r>
          </a:p>
          <a:p>
            <a:r>
              <a:rPr lang="en-GB" dirty="0" smtClean="0"/>
              <a:t>Manufacturer has to </a:t>
            </a:r>
            <a:r>
              <a:rPr lang="en-GB" dirty="0" err="1" smtClean="0"/>
              <a:t>propse</a:t>
            </a:r>
            <a:r>
              <a:rPr lang="en-GB" dirty="0" smtClean="0"/>
              <a:t> and justify alternative method.</a:t>
            </a:r>
          </a:p>
          <a:p>
            <a:endParaRPr lang="en-GB" dirty="0"/>
          </a:p>
          <a:p>
            <a:r>
              <a:rPr lang="en-GB" dirty="0" smtClean="0"/>
              <a:t>CERN HSE: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pneumatic proof test at </a:t>
            </a:r>
            <a:r>
              <a:rPr lang="en-GB" dirty="0" smtClean="0">
                <a:solidFill>
                  <a:srgbClr val="00B050"/>
                </a:solidFill>
              </a:rPr>
              <a:t/>
            </a:r>
            <a:br>
              <a:rPr lang="en-GB" dirty="0" smtClean="0">
                <a:solidFill>
                  <a:srgbClr val="00B050"/>
                </a:solidFill>
              </a:rPr>
            </a:br>
            <a:r>
              <a:rPr lang="en-GB" dirty="0" smtClean="0">
                <a:solidFill>
                  <a:srgbClr val="00B050"/>
                </a:solidFill>
              </a:rPr>
              <a:t>1.25 times the design pressure </a:t>
            </a:r>
            <a:r>
              <a:rPr lang="en-GB" dirty="0" smtClean="0">
                <a:solidFill>
                  <a:schemeClr val="tx1"/>
                </a:solidFill>
              </a:rPr>
              <a:t>is appropriate.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Thomas Otto, HL-LHC Project Safety Officer, 11 T Magnet Review, 7.4.2016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07292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308300"/>
            <a:ext cx="8226854" cy="947846"/>
          </a:xfrm>
        </p:spPr>
        <p:txBody>
          <a:bodyPr anchor="t">
            <a:noAutofit/>
          </a:bodyPr>
          <a:lstStyle/>
          <a:p>
            <a:r>
              <a:rPr lang="en-US" sz="3600" dirty="0" smtClean="0"/>
              <a:t>CERN Safety Policy</a:t>
            </a:r>
            <a:br>
              <a:rPr lang="en-US" sz="3600" dirty="0" smtClean="0"/>
            </a:br>
            <a:r>
              <a:rPr lang="en-US" sz="2200" b="1" dirty="0" smtClean="0"/>
              <a:t>Excellence in matters of Safety</a:t>
            </a:r>
            <a:r>
              <a:rPr lang="en-US" sz="4800" b="1" dirty="0"/>
              <a:t/>
            </a:r>
            <a:br>
              <a:rPr lang="en-US" sz="4800" b="1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255" y="1543768"/>
            <a:ext cx="5977799" cy="4518933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400" b="1" dirty="0" smtClean="0"/>
              <a:t>Objectives:</a:t>
            </a:r>
          </a:p>
          <a:p>
            <a:r>
              <a:rPr lang="en-GB" sz="2400" dirty="0">
                <a:latin typeface="Arial" panose="020B0604020202020204" pitchFamily="34" charset="0"/>
              </a:rPr>
              <a:t>to ensure the best possible protection in health and safety matters of all </a:t>
            </a:r>
            <a:r>
              <a:rPr lang="en-GB" sz="2400" dirty="0" smtClean="0">
                <a:latin typeface="Arial" panose="020B0604020202020204" pitchFamily="34" charset="0"/>
              </a:rPr>
              <a:t>persons participating </a:t>
            </a:r>
            <a:r>
              <a:rPr lang="en-GB" sz="2400" dirty="0">
                <a:latin typeface="Arial" panose="020B0604020202020204" pitchFamily="34" charset="0"/>
              </a:rPr>
              <a:t>in the Organization’s activities </a:t>
            </a:r>
            <a:r>
              <a:rPr lang="en-GB" sz="2400" dirty="0" smtClean="0">
                <a:latin typeface="Arial" panose="020B0604020202020204" pitchFamily="34" charset="0"/>
              </a:rPr>
              <a:t>as </a:t>
            </a:r>
            <a:r>
              <a:rPr lang="en-GB" sz="2400" dirty="0">
                <a:latin typeface="Arial" panose="020B0604020202020204" pitchFamily="34" charset="0"/>
              </a:rPr>
              <a:t>well as of </a:t>
            </a:r>
            <a:r>
              <a:rPr lang="en-GB" sz="2400" dirty="0" smtClean="0">
                <a:latin typeface="Arial" panose="020B0604020202020204" pitchFamily="34" charset="0"/>
              </a:rPr>
              <a:t>the population </a:t>
            </a:r>
            <a:r>
              <a:rPr lang="en-GB" sz="2400" dirty="0">
                <a:latin typeface="Arial" panose="020B0604020202020204" pitchFamily="34" charset="0"/>
              </a:rPr>
              <a:t>living in the </a:t>
            </a:r>
            <a:r>
              <a:rPr lang="en-GB" sz="2400" dirty="0" smtClean="0">
                <a:latin typeface="Arial" panose="020B0604020202020204" pitchFamily="34" charset="0"/>
              </a:rPr>
              <a:t>vicinity;</a:t>
            </a:r>
            <a:endParaRPr lang="en-GB" sz="2400" dirty="0">
              <a:latin typeface="Arial" panose="020B0604020202020204" pitchFamily="34" charset="0"/>
            </a:endParaRPr>
          </a:p>
          <a:p>
            <a:r>
              <a:rPr lang="en-GB" sz="2400" dirty="0" smtClean="0">
                <a:latin typeface="Arial" panose="020B0604020202020204" pitchFamily="34" charset="0"/>
              </a:rPr>
              <a:t>to </a:t>
            </a:r>
            <a:r>
              <a:rPr lang="en-GB" sz="2400" dirty="0">
                <a:latin typeface="Arial" panose="020B0604020202020204" pitchFamily="34" charset="0"/>
              </a:rPr>
              <a:t>limit the impact of the Organization’s activities on the environment, and </a:t>
            </a:r>
          </a:p>
          <a:p>
            <a:r>
              <a:rPr lang="en-GB" sz="2400" dirty="0" smtClean="0">
                <a:latin typeface="Arial" panose="020B0604020202020204" pitchFamily="34" charset="0"/>
              </a:rPr>
              <a:t>to </a:t>
            </a:r>
            <a:r>
              <a:rPr lang="en-GB" sz="2400" dirty="0">
                <a:latin typeface="Arial" panose="020B0604020202020204" pitchFamily="34" charset="0"/>
              </a:rPr>
              <a:t>guarantee the use of best practice in matters of Safety. </a:t>
            </a:r>
            <a:endParaRPr lang="en-GB" sz="2400" dirty="0"/>
          </a:p>
        </p:txBody>
      </p:sp>
      <p:pic>
        <p:nvPicPr>
          <p:cNvPr id="7" name="Picture 2" descr="\\cern.ch\dfs\Users\m\malessi\Desktop\SR-SO_GSI_etc\Saf_Po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234" y="1761949"/>
            <a:ext cx="2239819" cy="31620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 fov="2700000">
              <a:rot lat="0" lon="204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Thomas Otto, HL-LHC Project Safety Officer, 11 T Magnet Review, 7.4.2016</a:t>
            </a:r>
            <a:endParaRPr lang="en-GB" noProof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5279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13917" y="1556792"/>
            <a:ext cx="5977799" cy="397560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400" b="1" dirty="0" smtClean="0"/>
              <a:t>Implementation principles</a:t>
            </a:r>
          </a:p>
          <a:p>
            <a:r>
              <a:rPr lang="en-US" sz="2400" dirty="0" smtClean="0">
                <a:solidFill>
                  <a:schemeClr val="accent3"/>
                </a:solidFill>
              </a:rPr>
              <a:t>Organic units are responsible for implementing the Safety policy</a:t>
            </a:r>
          </a:p>
          <a:p>
            <a:r>
              <a:rPr lang="en-US" sz="2400" dirty="0" smtClean="0">
                <a:solidFill>
                  <a:schemeClr val="accent3"/>
                </a:solidFill>
              </a:rPr>
              <a:t>HSE unit has the role of providing assistance and independent control</a:t>
            </a:r>
          </a:p>
          <a:p>
            <a:r>
              <a:rPr lang="en-US" sz="2400" dirty="0" err="1" smtClean="0"/>
              <a:t>Specialised</a:t>
            </a:r>
            <a:r>
              <a:rPr lang="en-US" sz="2400" dirty="0" smtClean="0"/>
              <a:t> units have specific tasks (Medical Service, Fire Brigade …)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Establishment of a Safety </a:t>
            </a:r>
            <a:r>
              <a:rPr lang="en-US" sz="2400" dirty="0">
                <a:solidFill>
                  <a:schemeClr val="tx1"/>
                </a:solidFill>
              </a:rPr>
              <a:t>M</a:t>
            </a:r>
            <a:r>
              <a:rPr lang="en-US" sz="2400" dirty="0" smtClean="0">
                <a:solidFill>
                  <a:schemeClr val="tx1"/>
                </a:solidFill>
              </a:rPr>
              <a:t>anagement System</a:t>
            </a:r>
          </a:p>
          <a:p>
            <a:endParaRPr lang="en-GB" sz="2400" dirty="0"/>
          </a:p>
        </p:txBody>
      </p:sp>
      <p:pic>
        <p:nvPicPr>
          <p:cNvPr id="7" name="Picture 2" descr="\\cern.ch\dfs\Users\m\malessi\Desktop\SR-SO_GSI_etc\Saf_Po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234" y="1761949"/>
            <a:ext cx="2239819" cy="31620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 fov="2700000">
              <a:rot lat="0" lon="204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85164"/>
            <a:ext cx="8226854" cy="940443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en-US" sz="4000" dirty="0">
                <a:ea typeface="+mn-ea"/>
                <a:cs typeface="+mn-cs"/>
              </a:rPr>
              <a:t>CERN Safety Policy</a:t>
            </a:r>
            <a:r>
              <a:rPr lang="en-US" sz="3600" dirty="0">
                <a:ea typeface="+mn-ea"/>
                <a:cs typeface="+mn-cs"/>
              </a:rPr>
              <a:t/>
            </a:r>
            <a:br>
              <a:rPr lang="en-US" sz="3600" dirty="0">
                <a:ea typeface="+mn-ea"/>
                <a:cs typeface="+mn-cs"/>
              </a:rPr>
            </a:br>
            <a:r>
              <a:rPr lang="en-US" sz="2400" b="1" dirty="0">
                <a:ea typeface="+mn-ea"/>
                <a:cs typeface="+mn-cs"/>
              </a:rPr>
              <a:t>Excellence in matters of </a:t>
            </a:r>
            <a:r>
              <a:rPr lang="en-US" sz="2400" b="1" dirty="0" smtClean="0">
                <a:ea typeface="+mn-ea"/>
                <a:cs typeface="+mn-cs"/>
              </a:rPr>
              <a:t>Safety</a:t>
            </a:r>
            <a:endParaRPr lang="en-GB" sz="24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Thomas Otto, HL-LHC Project Safety Officer, 11 T Magnet Review, 7.4.2016</a:t>
            </a:r>
            <a:endParaRPr lang="en-GB" noProof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054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Safety Rules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+mj-lt"/>
              <a:buAutoNum type="arabicPeriod"/>
            </a:pPr>
            <a:r>
              <a:rPr lang="en-GB" dirty="0" smtClean="0"/>
              <a:t>Grant a high level of Safety </a:t>
            </a:r>
            <a:br>
              <a:rPr lang="en-GB" dirty="0" smtClean="0"/>
            </a:br>
            <a:r>
              <a:rPr lang="en-GB" dirty="0" smtClean="0"/>
              <a:t>(European practice in occupational Safety) </a:t>
            </a:r>
          </a:p>
          <a:p>
            <a:pPr>
              <a:buFont typeface="+mj-lt"/>
              <a:buAutoNum type="arabicPeriod"/>
            </a:pPr>
            <a:r>
              <a:rPr lang="en-GB" dirty="0" smtClean="0"/>
              <a:t>Take account of the </a:t>
            </a:r>
            <a:r>
              <a:rPr lang="en-GB" dirty="0" err="1" smtClean="0"/>
              <a:t>intergovernemental</a:t>
            </a:r>
            <a:r>
              <a:rPr lang="en-GB" dirty="0" smtClean="0"/>
              <a:t> status of the Organization. </a:t>
            </a:r>
          </a:p>
          <a:p>
            <a:pPr>
              <a:buFont typeface="+mj-lt"/>
              <a:buAutoNum type="arabicPeriod"/>
            </a:pPr>
            <a:r>
              <a:rPr lang="en-GB" dirty="0" smtClean="0">
                <a:solidFill>
                  <a:schemeClr val="accent3"/>
                </a:solidFill>
              </a:rPr>
              <a:t>CERN Safety rules are based on regulations, directives and standards of the European Union, if they exist and are deemed applicable to CERN. </a:t>
            </a:r>
          </a:p>
          <a:p>
            <a:pPr>
              <a:buFont typeface="+mj-lt"/>
              <a:buAutoNum type="arabicPeriod"/>
            </a:pPr>
            <a:r>
              <a:rPr lang="en-GB" dirty="0" smtClean="0"/>
              <a:t>For cases not covered by CERN Safety Rules, the regulation applicable in the competent Host State is used. 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Thomas Otto, HL-LHC Project Safety Officer, 11 T Magnet Review, 7.4.2016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013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792826" y="1151222"/>
            <a:ext cx="2062664" cy="3982840"/>
            <a:chOff x="792826" y="1151222"/>
            <a:chExt cx="2062664" cy="3982840"/>
          </a:xfrm>
        </p:grpSpPr>
        <p:cxnSp>
          <p:nvCxnSpPr>
            <p:cNvPr id="27" name="Straight Arrow Connector 26"/>
            <p:cNvCxnSpPr/>
            <p:nvPr/>
          </p:nvCxnSpPr>
          <p:spPr>
            <a:xfrm flipH="1">
              <a:off x="1180134" y="1929655"/>
              <a:ext cx="25600" cy="3204407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1457032" y="1940209"/>
              <a:ext cx="0" cy="2262675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2826" y="1151222"/>
              <a:ext cx="1642262" cy="840979"/>
            </a:xfrm>
            <a:prstGeom prst="rect">
              <a:avLst/>
            </a:prstGeom>
          </p:spPr>
        </p:pic>
        <p:cxnSp>
          <p:nvCxnSpPr>
            <p:cNvPr id="21" name="Straight Arrow Connector 20"/>
            <p:cNvCxnSpPr/>
            <p:nvPr/>
          </p:nvCxnSpPr>
          <p:spPr>
            <a:xfrm>
              <a:off x="2405353" y="1654426"/>
              <a:ext cx="450137" cy="476098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1736521" y="1935642"/>
              <a:ext cx="0" cy="1239908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Who is in Charge of Safety ?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4634" y="3205367"/>
            <a:ext cx="3077887" cy="2529509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H="1">
            <a:off x="1835696" y="2881715"/>
            <a:ext cx="1511008" cy="337179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346704" y="2881715"/>
            <a:ext cx="2037161" cy="348168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04608" y="2098885"/>
            <a:ext cx="3054617" cy="829836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4316382" y="5775930"/>
            <a:ext cx="119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Means	</a:t>
            </a:r>
            <a:endParaRPr lang="en-GB" dirty="0">
              <a:solidFill>
                <a:srgbClr val="92D05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5608" y="3182877"/>
            <a:ext cx="3077887" cy="25420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33697" y="5768283"/>
            <a:ext cx="2067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Hierarchical Line	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900340" y="5761298"/>
            <a:ext cx="2063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Consulting</a:t>
            </a:r>
            <a:r>
              <a:rPr lang="en-GB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	</a:t>
            </a:r>
            <a:endParaRPr lang="en-GB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383865" y="5776508"/>
            <a:ext cx="2638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Rules / Advice/ Control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Thomas Otto, HL-LHC Project Safety Officer, 11 T Magnet Review, 7.4.2016</a:t>
            </a:r>
            <a:endParaRPr lang="en-GB" noProof="0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0696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7" grpId="0"/>
      <p:bldP spid="33" grpId="0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Two aspects of Safety</a:t>
            </a:r>
            <a:endParaRPr lang="en-GB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/>
          </p:nvPr>
        </p:nvGraphicFramePr>
        <p:xfrm>
          <a:off x="460374" y="1161309"/>
          <a:ext cx="8226426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3213"/>
                <a:gridCol w="4113213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chemeClr val="tx2"/>
                          </a:solidFill>
                        </a:rPr>
                        <a:t>Conformity</a:t>
                      </a:r>
                      <a:endParaRPr lang="en-GB" sz="20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chemeClr val="tx2"/>
                          </a:solidFill>
                        </a:rPr>
                        <a:t>Preventive Workplace Safety</a:t>
                      </a:r>
                      <a:endParaRPr lang="en-GB" sz="20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Equipment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Process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Standards (ISO, </a:t>
                      </a:r>
                      <a:r>
                        <a:rPr lang="en-GB" sz="2000" dirty="0" err="1" smtClean="0"/>
                        <a:t>EN</a:t>
                      </a:r>
                      <a:r>
                        <a:rPr lang="en-GB" sz="2000" dirty="0" smtClean="0"/>
                        <a:t>, Eur. Dir….)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Safety Rules, best practice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Inspection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Hazard</a:t>
                      </a:r>
                      <a:r>
                        <a:rPr lang="en-GB" sz="2000" baseline="0" dirty="0" smtClean="0"/>
                        <a:t> identification, risk assessment</a:t>
                      </a:r>
                      <a:endParaRPr lang="en-GB" sz="2000" dirty="0"/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r>
                        <a:rPr lang="en-GB" sz="2000" baseline="0" dirty="0" smtClean="0"/>
                        <a:t>Report on non-conformities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Safety Report, action list</a:t>
                      </a:r>
                      <a:endParaRPr lang="en-GB" sz="2000" dirty="0"/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Make conform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Apply rules</a:t>
                      </a:r>
                      <a:r>
                        <a:rPr lang="en-GB" sz="2000" baseline="0" dirty="0" smtClean="0"/>
                        <a:t> and best practice</a:t>
                      </a:r>
                      <a:endParaRPr lang="en-GB" sz="2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Conformity</a:t>
                      </a:r>
                      <a:r>
                        <a:rPr lang="en-GB" sz="2000" baseline="0" dirty="0" smtClean="0"/>
                        <a:t> marking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User manual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Procedure manual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Training in use of equipment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Training the process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Safety Training</a:t>
                      </a:r>
                      <a:endParaRPr lang="en-GB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Personal Protective Equipment</a:t>
                      </a:r>
                      <a:endParaRPr lang="en-GB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Thomas Otto, HL-LHC Project Safety Officer, 11 T Magnet Review, 7.4.2016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6263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Conformity 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Conformity</a:t>
            </a:r>
            <a:r>
              <a:rPr lang="en-GB" dirty="0" smtClean="0"/>
              <a:t>: an item meets the essential requirements of a </a:t>
            </a:r>
            <a:r>
              <a:rPr lang="en-GB" dirty="0" smtClean="0">
                <a:solidFill>
                  <a:schemeClr val="tx2"/>
                </a:solidFill>
              </a:rPr>
              <a:t>given </a:t>
            </a:r>
            <a:r>
              <a:rPr lang="en-GB" dirty="0" smtClean="0"/>
              <a:t>(safety) standard </a:t>
            </a:r>
          </a:p>
          <a:p>
            <a:pPr lvl="1"/>
            <a:r>
              <a:rPr lang="en-GB" dirty="0" smtClean="0"/>
              <a:t>“Equipment X is conform to Standard </a:t>
            </a:r>
            <a:r>
              <a:rPr lang="en-GB" dirty="0" err="1" smtClean="0"/>
              <a:t>EN</a:t>
            </a:r>
            <a:r>
              <a:rPr lang="en-GB" dirty="0" smtClean="0"/>
              <a:t> 1234”</a:t>
            </a:r>
          </a:p>
          <a:p>
            <a:r>
              <a:rPr lang="en-GB" dirty="0" smtClean="0"/>
              <a:t>Have all </a:t>
            </a:r>
            <a:r>
              <a:rPr lang="en-GB" i="1" dirty="0" smtClean="0">
                <a:solidFill>
                  <a:srgbClr val="7030A0"/>
                </a:solidFill>
              </a:rPr>
              <a:t>relevant</a:t>
            </a:r>
            <a:r>
              <a:rPr lang="en-GB" dirty="0" smtClean="0"/>
              <a:t> items inspected</a:t>
            </a:r>
          </a:p>
          <a:p>
            <a:pPr lvl="1"/>
            <a:r>
              <a:rPr lang="en-GB" dirty="0" smtClean="0"/>
              <a:t>HSE unit inspection service</a:t>
            </a:r>
            <a:endParaRPr lang="en-GB" dirty="0"/>
          </a:p>
          <a:p>
            <a:r>
              <a:rPr lang="en-GB" dirty="0" smtClean="0"/>
              <a:t>Make conform, where necessary</a:t>
            </a:r>
          </a:p>
          <a:p>
            <a:pPr lvl="1"/>
            <a:r>
              <a:rPr lang="en-GB" dirty="0" smtClean="0"/>
              <a:t>Technical measures</a:t>
            </a:r>
          </a:p>
          <a:p>
            <a:pPr lvl="1"/>
            <a:r>
              <a:rPr lang="en-GB" dirty="0" smtClean="0"/>
              <a:t>Technical documentation and manuals </a:t>
            </a:r>
            <a:endParaRPr lang="en-GB" dirty="0"/>
          </a:p>
          <a:p>
            <a:r>
              <a:rPr lang="en-GB" dirty="0" smtClean="0"/>
              <a:t>Train workers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6259" y="3031718"/>
            <a:ext cx="1874463" cy="1737002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Thomas Otto, HL-LHC Project Safety Officer, 11 T Magnet Review, 7.4.2016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26088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876"/>
          <a:stretch/>
        </p:blipFill>
        <p:spPr>
          <a:xfrm>
            <a:off x="7524938" y="2444449"/>
            <a:ext cx="1533002" cy="24297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Preventive Workplace Safety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7600278" cy="4667421"/>
          </a:xfrm>
        </p:spPr>
        <p:txBody>
          <a:bodyPr>
            <a:normAutofit/>
          </a:bodyPr>
          <a:lstStyle/>
          <a:p>
            <a:r>
              <a:rPr lang="en-GB" b="1" dirty="0" smtClean="0"/>
              <a:t>Workplace Safety </a:t>
            </a:r>
            <a:r>
              <a:rPr lang="en-GB" dirty="0" smtClean="0"/>
              <a:t>ascertains that a worker uses a conform equipment in a safe way</a:t>
            </a:r>
          </a:p>
          <a:p>
            <a:r>
              <a:rPr lang="en-GB" dirty="0" smtClean="0"/>
              <a:t>Risk Assessment of </a:t>
            </a:r>
            <a:r>
              <a:rPr lang="en-GB" i="1" dirty="0" smtClean="0">
                <a:solidFill>
                  <a:srgbClr val="7030A0"/>
                </a:solidFill>
              </a:rPr>
              <a:t>relevant</a:t>
            </a:r>
            <a:r>
              <a:rPr lang="en-GB" dirty="0" smtClean="0"/>
              <a:t> processes</a:t>
            </a:r>
          </a:p>
          <a:p>
            <a:pPr lvl="1"/>
            <a:r>
              <a:rPr lang="en-GB" dirty="0" smtClean="0"/>
              <a:t>Technical experts</a:t>
            </a:r>
          </a:p>
          <a:p>
            <a:pPr lvl="1"/>
            <a:r>
              <a:rPr lang="en-GB" dirty="0" smtClean="0"/>
              <a:t>Safety (support) officers</a:t>
            </a:r>
          </a:p>
          <a:p>
            <a:pPr lvl="1"/>
            <a:r>
              <a:rPr lang="en-GB" dirty="0" smtClean="0"/>
              <a:t>HSE unit experts</a:t>
            </a:r>
          </a:p>
          <a:p>
            <a:r>
              <a:rPr lang="en-GB" dirty="0" smtClean="0"/>
              <a:t>Put into place recommended actions</a:t>
            </a:r>
          </a:p>
          <a:p>
            <a:r>
              <a:rPr lang="en-GB" dirty="0" smtClean="0"/>
              <a:t>Establish process manuals</a:t>
            </a:r>
          </a:p>
          <a:p>
            <a:r>
              <a:rPr lang="en-GB" dirty="0" smtClean="0"/>
              <a:t>Train workers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Thomas Otto, HL-LHC Project Safety Officer, 11 T Magnet Review, 7.4.2016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43117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872C54E-84E5-44B5-A4E6-E63841D57A9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95F1974-8BF4-40F8-A094-6D0042E24DA8}">
  <ds:schemaRefs>
    <ds:schemaRef ds:uri="http://purl.org/dc/dcmitype/"/>
    <ds:schemaRef ds:uri="http://purl.org/dc/terms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8946e33d-fd2f-4ae4-8ee9-d90c129cdf9e"/>
  </ds:schemaRefs>
</ds:datastoreItem>
</file>

<file path=customXml/itemProps3.xml><?xml version="1.0" encoding="utf-8"?>
<ds:datastoreItem xmlns:ds="http://schemas.openxmlformats.org/officeDocument/2006/customXml" ds:itemID="{1AF4B4FB-2D1B-43AD-8D61-94539538388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3904</TotalTime>
  <Words>1294</Words>
  <Application>Microsoft Office PowerPoint</Application>
  <PresentationFormat>On-screen Show (4:3)</PresentationFormat>
  <Paragraphs>257</Paragraphs>
  <Slides>21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Wingdings</vt:lpstr>
      <vt:lpstr>Thème Office</vt:lpstr>
      <vt:lpstr>11 T Review:  Safety and Codes</vt:lpstr>
      <vt:lpstr>Contents</vt:lpstr>
      <vt:lpstr>CERN Safety Policy Excellence in matters of Safety </vt:lpstr>
      <vt:lpstr>CERN Safety Policy Excellence in matters of Safety</vt:lpstr>
      <vt:lpstr>CERN Safety Rules </vt:lpstr>
      <vt:lpstr>Who is in Charge of Safety ?</vt:lpstr>
      <vt:lpstr>Two aspects of Safety</vt:lpstr>
      <vt:lpstr>Conformity Issues</vt:lpstr>
      <vt:lpstr>Preventive Workplace Safety</vt:lpstr>
      <vt:lpstr>HL-LHC Safety Process</vt:lpstr>
      <vt:lpstr>Resulting Safety Documents</vt:lpstr>
      <vt:lpstr>LSA: Applicable Rules and Standards</vt:lpstr>
      <vt:lpstr>LSA: Documents to Produce</vt:lpstr>
      <vt:lpstr>11 T Dipole as seen from a Regulator</vt:lpstr>
      <vt:lpstr>Pressure Equipment Directive</vt:lpstr>
      <vt:lpstr>Hazards from Pressure Vessels</vt:lpstr>
      <vt:lpstr>11 T Cold Mass Classification</vt:lpstr>
      <vt:lpstr>Conformity Assessment</vt:lpstr>
      <vt:lpstr>Next Steps</vt:lpstr>
      <vt:lpstr>Thank you for your Attention</vt:lpstr>
      <vt:lpstr>Proof (Pressure) Test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Thomas Otto</cp:lastModifiedBy>
  <cp:revision>99</cp:revision>
  <dcterms:created xsi:type="dcterms:W3CDTF">2016-02-12T10:02:27Z</dcterms:created>
  <dcterms:modified xsi:type="dcterms:W3CDTF">2016-04-07T06:35:11Z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