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jpg" ContentType="image/jpeg"/>
  <Default Extension="rels" ContentType="application/vnd.openxmlformats-package.relationships+xml"/>
  <Default Extension="wdp" ContentType="image/vnd.ms-photo"/>
  <Default Extension="tif" ContentType="image/tiff"/>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4"/>
  </p:sldMasterIdLst>
  <p:notesMasterIdLst>
    <p:notesMasterId r:id="rId71"/>
  </p:notesMasterIdLst>
  <p:handoutMasterIdLst>
    <p:handoutMasterId r:id="rId72"/>
  </p:handoutMasterIdLst>
  <p:sldIdLst>
    <p:sldId id="263" r:id="rId5"/>
    <p:sldId id="349" r:id="rId6"/>
    <p:sldId id="365" r:id="rId7"/>
    <p:sldId id="354" r:id="rId8"/>
    <p:sldId id="299" r:id="rId9"/>
    <p:sldId id="311" r:id="rId10"/>
    <p:sldId id="307" r:id="rId11"/>
    <p:sldId id="366" r:id="rId12"/>
    <p:sldId id="323" r:id="rId13"/>
    <p:sldId id="367" r:id="rId14"/>
    <p:sldId id="359" r:id="rId15"/>
    <p:sldId id="301" r:id="rId16"/>
    <p:sldId id="302" r:id="rId17"/>
    <p:sldId id="368" r:id="rId18"/>
    <p:sldId id="331" r:id="rId19"/>
    <p:sldId id="348" r:id="rId20"/>
    <p:sldId id="337" r:id="rId21"/>
    <p:sldId id="341" r:id="rId22"/>
    <p:sldId id="294" r:id="rId23"/>
    <p:sldId id="273" r:id="rId24"/>
    <p:sldId id="373" r:id="rId25"/>
    <p:sldId id="369" r:id="rId26"/>
    <p:sldId id="314" r:id="rId27"/>
    <p:sldId id="287" r:id="rId28"/>
    <p:sldId id="296" r:id="rId29"/>
    <p:sldId id="324" r:id="rId30"/>
    <p:sldId id="370" r:id="rId31"/>
    <p:sldId id="297" r:id="rId32"/>
    <p:sldId id="321" r:id="rId33"/>
    <p:sldId id="358" r:id="rId34"/>
    <p:sldId id="318" r:id="rId35"/>
    <p:sldId id="361" r:id="rId36"/>
    <p:sldId id="350" r:id="rId37"/>
    <p:sldId id="334" r:id="rId38"/>
    <p:sldId id="267" r:id="rId39"/>
    <p:sldId id="289" r:id="rId40"/>
    <p:sldId id="283" r:id="rId41"/>
    <p:sldId id="364" r:id="rId42"/>
    <p:sldId id="262" r:id="rId43"/>
    <p:sldId id="300" r:id="rId44"/>
    <p:sldId id="293" r:id="rId45"/>
    <p:sldId id="339" r:id="rId46"/>
    <p:sldId id="312" r:id="rId47"/>
    <p:sldId id="347" r:id="rId48"/>
    <p:sldId id="333" r:id="rId49"/>
    <p:sldId id="305" r:id="rId50"/>
    <p:sldId id="360" r:id="rId51"/>
    <p:sldId id="295" r:id="rId52"/>
    <p:sldId id="352" r:id="rId53"/>
    <p:sldId id="326" r:id="rId54"/>
    <p:sldId id="343" r:id="rId55"/>
    <p:sldId id="310" r:id="rId56"/>
    <p:sldId id="342" r:id="rId57"/>
    <p:sldId id="371" r:id="rId58"/>
    <p:sldId id="275" r:id="rId59"/>
    <p:sldId id="282" r:id="rId60"/>
    <p:sldId id="276" r:id="rId61"/>
    <p:sldId id="284" r:id="rId62"/>
    <p:sldId id="285" r:id="rId63"/>
    <p:sldId id="363" r:id="rId64"/>
    <p:sldId id="288" r:id="rId65"/>
    <p:sldId id="353" r:id="rId66"/>
    <p:sldId id="335" r:id="rId67"/>
    <p:sldId id="330" r:id="rId68"/>
    <p:sldId id="277" r:id="rId69"/>
    <p:sldId id="362" r:id="rId70"/>
  </p:sldIdLst>
  <p:sldSz cx="9144000" cy="6858000" type="screen4x3"/>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Foussat" initials="AF" lastIdx="1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96" autoAdjust="0"/>
    <p:restoredTop sz="92166" autoAdjust="0"/>
  </p:normalViewPr>
  <p:slideViewPr>
    <p:cSldViewPr snapToObjects="1" showGuides="1">
      <p:cViewPr>
        <p:scale>
          <a:sx n="120" d="100"/>
          <a:sy n="120" d="100"/>
        </p:scale>
        <p:origin x="968"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29" d="100"/>
          <a:sy n="129" d="100"/>
        </p:scale>
        <p:origin x="4616" y="2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slide" Target="slides/slide63.xml"/><Relationship Id="rId68" Type="http://schemas.openxmlformats.org/officeDocument/2006/relationships/slide" Target="slides/slide64.xml"/><Relationship Id="rId69" Type="http://schemas.openxmlformats.org/officeDocument/2006/relationships/slide" Target="slides/slide6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70" Type="http://schemas.openxmlformats.org/officeDocument/2006/relationships/slide" Target="slides/slide66.xml"/><Relationship Id="rId71" Type="http://schemas.openxmlformats.org/officeDocument/2006/relationships/notesMaster" Target="notesMasters/notesMaster1.xml"/><Relationship Id="rId72" Type="http://schemas.openxmlformats.org/officeDocument/2006/relationships/handoutMaster" Target="handoutMasters/handoutMaster1.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73" Type="http://schemas.openxmlformats.org/officeDocument/2006/relationships/commentAuthors" Target="commentAuthors.xml"/><Relationship Id="rId74" Type="http://schemas.openxmlformats.org/officeDocument/2006/relationships/presProps" Target="presProps.xml"/><Relationship Id="rId75" Type="http://schemas.openxmlformats.org/officeDocument/2006/relationships/viewProps" Target="viewProps.xml"/><Relationship Id="rId76" Type="http://schemas.openxmlformats.org/officeDocument/2006/relationships/theme" Target="theme/theme1.xml"/><Relationship Id="rId77" Type="http://schemas.openxmlformats.org/officeDocument/2006/relationships/tableStyles" Target="tableStyles.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H:\cernbox\presentations\1511_11Tmech_MSCtech\EM_coil%20Forces.xlsx" TargetMode="External"/></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D:\work\MECOM\Planning%20MM%20HiLumi%20(TZI)%202015030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mn-cs"/>
              </a:defRPr>
            </a:pPr>
            <a:r>
              <a:rPr lang="en-GB"/>
              <a:t>azimuthal stresses in coil</a:t>
            </a:r>
          </a:p>
        </c:rich>
      </c:tx>
      <c:overlay val="0"/>
      <c:spPr>
        <a:noFill/>
        <a:ln>
          <a:noFill/>
        </a:ln>
        <a:effectLst/>
      </c:spPr>
      <c:txPr>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'coil life'!$B$1</c:f>
              <c:strCache>
                <c:ptCount val="1"/>
                <c:pt idx="0">
                  <c:v>Azimuthal max. Stress</c:v>
                </c:pt>
              </c:strCache>
            </c:strRef>
          </c:tx>
          <c:spPr>
            <a:ln w="28575" cap="rnd">
              <a:solidFill>
                <a:schemeClr val="accent1"/>
              </a:solidFill>
              <a:round/>
            </a:ln>
            <a:effectLst/>
          </c:spPr>
          <c:marker>
            <c:symbol val="none"/>
          </c:marker>
          <c:cat>
            <c:strRef>
              <c:f>'coil life'!$A$2:$A$7</c:f>
              <c:strCache>
                <c:ptCount val="6"/>
                <c:pt idx="0">
                  <c:v>collaring</c:v>
                </c:pt>
                <c:pt idx="1">
                  <c:v>collared coil</c:v>
                </c:pt>
                <c:pt idx="2">
                  <c:v>welding press</c:v>
                </c:pt>
                <c:pt idx="3">
                  <c:v>welded skin</c:v>
                </c:pt>
                <c:pt idx="4">
                  <c:v>1.9K</c:v>
                </c:pt>
                <c:pt idx="5">
                  <c:v>12T</c:v>
                </c:pt>
              </c:strCache>
            </c:strRef>
          </c:cat>
          <c:val>
            <c:numRef>
              <c:f>'coil life'!$B$2:$B$7</c:f>
              <c:numCache>
                <c:formatCode>General</c:formatCode>
                <c:ptCount val="6"/>
                <c:pt idx="0">
                  <c:v>-126.85</c:v>
                </c:pt>
                <c:pt idx="1">
                  <c:v>-93.891</c:v>
                </c:pt>
                <c:pt idx="2">
                  <c:v>-121.42</c:v>
                </c:pt>
                <c:pt idx="3">
                  <c:v>-115.84</c:v>
                </c:pt>
                <c:pt idx="4">
                  <c:v>-140.49</c:v>
                </c:pt>
                <c:pt idx="5">
                  <c:v>-148.71</c:v>
                </c:pt>
              </c:numCache>
            </c:numRef>
          </c:val>
          <c:smooth val="0"/>
        </c:ser>
        <c:ser>
          <c:idx val="1"/>
          <c:order val="1"/>
          <c:tx>
            <c:strRef>
              <c:f>'coil life'!$C$1</c:f>
              <c:strCache>
                <c:ptCount val="1"/>
                <c:pt idx="0">
                  <c:v>Azimuthal min. Stress</c:v>
                </c:pt>
              </c:strCache>
            </c:strRef>
          </c:tx>
          <c:spPr>
            <a:ln w="28575" cap="rnd">
              <a:solidFill>
                <a:schemeClr val="accent2"/>
              </a:solidFill>
              <a:round/>
            </a:ln>
            <a:effectLst/>
          </c:spPr>
          <c:marker>
            <c:symbol val="none"/>
          </c:marker>
          <c:cat>
            <c:strRef>
              <c:f>'coil life'!$A$2:$A$7</c:f>
              <c:strCache>
                <c:ptCount val="6"/>
                <c:pt idx="0">
                  <c:v>collaring</c:v>
                </c:pt>
                <c:pt idx="1">
                  <c:v>collared coil</c:v>
                </c:pt>
                <c:pt idx="2">
                  <c:v>welding press</c:v>
                </c:pt>
                <c:pt idx="3">
                  <c:v>welded skin</c:v>
                </c:pt>
                <c:pt idx="4">
                  <c:v>1.9K</c:v>
                </c:pt>
                <c:pt idx="5">
                  <c:v>12T</c:v>
                </c:pt>
              </c:strCache>
            </c:strRef>
          </c:cat>
          <c:val>
            <c:numRef>
              <c:f>'coil life'!$C$2:$C$7</c:f>
              <c:numCache>
                <c:formatCode>General</c:formatCode>
                <c:ptCount val="6"/>
                <c:pt idx="0">
                  <c:v>-45.521</c:v>
                </c:pt>
                <c:pt idx="1">
                  <c:v>-36.138</c:v>
                </c:pt>
                <c:pt idx="2">
                  <c:v>-23.962</c:v>
                </c:pt>
                <c:pt idx="3">
                  <c:v>-26.17599999999999</c:v>
                </c:pt>
                <c:pt idx="4">
                  <c:v>-30.352</c:v>
                </c:pt>
                <c:pt idx="5">
                  <c:v>-9.133600000000001</c:v>
                </c:pt>
              </c:numCache>
            </c:numRef>
          </c:val>
          <c:smooth val="0"/>
        </c:ser>
        <c:dLbls>
          <c:showLegendKey val="0"/>
          <c:showVal val="0"/>
          <c:showCatName val="0"/>
          <c:showSerName val="0"/>
          <c:showPercent val="0"/>
          <c:showBubbleSize val="0"/>
        </c:dLbls>
        <c:smooth val="0"/>
        <c:axId val="-2034091056"/>
        <c:axId val="-2132985408"/>
      </c:lineChart>
      <c:catAx>
        <c:axId val="-2034091056"/>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high"/>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132985408"/>
        <c:crosses val="autoZero"/>
        <c:auto val="1"/>
        <c:lblAlgn val="ctr"/>
        <c:lblOffset val="100"/>
        <c:noMultiLvlLbl val="0"/>
      </c:catAx>
      <c:valAx>
        <c:axId val="-2132985408"/>
        <c:scaling>
          <c:orientation val="maxMin"/>
          <c:max val="0.0"/>
          <c:min val="-15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a:t>Stress [MPa]</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2034091056"/>
        <c:crosses val="autoZero"/>
        <c:crossBetween val="midCat"/>
        <c:majorUnit val="25.0"/>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1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sigma </a:t>
            </a:r>
            <a:r>
              <a:rPr lang="en-GB" dirty="0" smtClean="0"/>
              <a:t>of multipoles</a:t>
            </a:r>
            <a:endParaRPr lang="en-GB" dirty="0"/>
          </a:p>
        </c:rich>
      </c:tx>
      <c:layout>
        <c:manualLayout>
          <c:xMode val="edge"/>
          <c:yMode val="edge"/>
          <c:x val="0.434481004130723"/>
          <c:y val="0.041522491349481"/>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measured sigma bn</c:v>
          </c:tx>
          <c:spPr>
            <a:ln w="28575" cap="rnd">
              <a:solidFill>
                <a:schemeClr val="accent1"/>
              </a:solidFill>
              <a:round/>
            </a:ln>
            <a:effectLst/>
          </c:spPr>
          <c:marker>
            <c:symbol val="none"/>
          </c:marker>
          <c:cat>
            <c:numRef>
              <c:f>Sheet3!$S$7:$S$16</c:f>
              <c:numCache>
                <c:formatCode>General</c:formatCode>
                <c:ptCount val="10"/>
                <c:pt idx="0">
                  <c:v>2.0</c:v>
                </c:pt>
                <c:pt idx="1">
                  <c:v>3.0</c:v>
                </c:pt>
                <c:pt idx="2">
                  <c:v>4.0</c:v>
                </c:pt>
                <c:pt idx="3">
                  <c:v>5.0</c:v>
                </c:pt>
                <c:pt idx="4">
                  <c:v>6.0</c:v>
                </c:pt>
                <c:pt idx="5">
                  <c:v>7.0</c:v>
                </c:pt>
                <c:pt idx="6">
                  <c:v>8.0</c:v>
                </c:pt>
                <c:pt idx="7">
                  <c:v>9.0</c:v>
                </c:pt>
                <c:pt idx="8">
                  <c:v>10.0</c:v>
                </c:pt>
                <c:pt idx="9">
                  <c:v>11.0</c:v>
                </c:pt>
              </c:numCache>
            </c:numRef>
          </c:cat>
          <c:val>
            <c:numRef>
              <c:f>Sheet3!$U$7:$U$16</c:f>
              <c:numCache>
                <c:formatCode>0.00</c:formatCode>
                <c:ptCount val="10"/>
                <c:pt idx="0">
                  <c:v>1.516298123721058</c:v>
                </c:pt>
                <c:pt idx="1">
                  <c:v>0.919470862326081</c:v>
                </c:pt>
                <c:pt idx="2">
                  <c:v>0.594286687270266</c:v>
                </c:pt>
                <c:pt idx="3">
                  <c:v>0.432145808726638</c:v>
                </c:pt>
                <c:pt idx="4">
                  <c:v>0.183893084879956</c:v>
                </c:pt>
                <c:pt idx="5">
                  <c:v>0.0571547606649408</c:v>
                </c:pt>
                <c:pt idx="6">
                  <c:v>0.0553774924194538</c:v>
                </c:pt>
                <c:pt idx="7">
                  <c:v>0.0361939221417077</c:v>
                </c:pt>
                <c:pt idx="8">
                  <c:v>0.00894427190999916</c:v>
                </c:pt>
                <c:pt idx="9">
                  <c:v>0.0350238014308363</c:v>
                </c:pt>
              </c:numCache>
            </c:numRef>
          </c:val>
          <c:smooth val="0"/>
        </c:ser>
        <c:ser>
          <c:idx val="1"/>
          <c:order val="1"/>
          <c:tx>
            <c:v>measured sigma an</c:v>
          </c:tx>
          <c:spPr>
            <a:ln w="28575" cap="rnd">
              <a:solidFill>
                <a:schemeClr val="accent2"/>
              </a:solidFill>
              <a:round/>
            </a:ln>
            <a:effectLst/>
          </c:spPr>
          <c:marker>
            <c:symbol val="none"/>
          </c:marker>
          <c:cat>
            <c:numRef>
              <c:f>Sheet3!$S$7:$S$16</c:f>
              <c:numCache>
                <c:formatCode>General</c:formatCode>
                <c:ptCount val="10"/>
                <c:pt idx="0">
                  <c:v>2.0</c:v>
                </c:pt>
                <c:pt idx="1">
                  <c:v>3.0</c:v>
                </c:pt>
                <c:pt idx="2">
                  <c:v>4.0</c:v>
                </c:pt>
                <c:pt idx="3">
                  <c:v>5.0</c:v>
                </c:pt>
                <c:pt idx="4">
                  <c:v>6.0</c:v>
                </c:pt>
                <c:pt idx="5">
                  <c:v>7.0</c:v>
                </c:pt>
                <c:pt idx="6">
                  <c:v>8.0</c:v>
                </c:pt>
                <c:pt idx="7">
                  <c:v>9.0</c:v>
                </c:pt>
                <c:pt idx="8">
                  <c:v>10.0</c:v>
                </c:pt>
                <c:pt idx="9">
                  <c:v>11.0</c:v>
                </c:pt>
              </c:numCache>
            </c:numRef>
          </c:cat>
          <c:val>
            <c:numRef>
              <c:f>Sheet3!$V$7:$V$16</c:f>
              <c:numCache>
                <c:formatCode>0.00</c:formatCode>
                <c:ptCount val="10"/>
                <c:pt idx="0">
                  <c:v>1.47444113706403</c:v>
                </c:pt>
                <c:pt idx="1">
                  <c:v>1.126879171280873</c:v>
                </c:pt>
                <c:pt idx="2">
                  <c:v>0.611555394056826</c:v>
                </c:pt>
                <c:pt idx="3">
                  <c:v>0.554003610096541</c:v>
                </c:pt>
                <c:pt idx="4">
                  <c:v>0.302748520502853</c:v>
                </c:pt>
                <c:pt idx="5">
                  <c:v>0.0512835256198322</c:v>
                </c:pt>
                <c:pt idx="6">
                  <c:v>0.0538206899497458</c:v>
                </c:pt>
                <c:pt idx="7">
                  <c:v>0.230709051982506</c:v>
                </c:pt>
                <c:pt idx="8">
                  <c:v>0.0236643191323985</c:v>
                </c:pt>
                <c:pt idx="9">
                  <c:v>0.143492160064583</c:v>
                </c:pt>
              </c:numCache>
            </c:numRef>
          </c:val>
          <c:smooth val="0"/>
        </c:ser>
        <c:ser>
          <c:idx val="2"/>
          <c:order val="2"/>
          <c:tx>
            <c:v>expected sigma bn</c:v>
          </c:tx>
          <c:spPr>
            <a:ln w="28575" cap="rnd">
              <a:solidFill>
                <a:schemeClr val="accent3"/>
              </a:solidFill>
              <a:round/>
            </a:ln>
            <a:effectLst/>
          </c:spPr>
          <c:marker>
            <c:symbol val="none"/>
          </c:marker>
          <c:cat>
            <c:numRef>
              <c:f>Sheet3!$S$7:$S$16</c:f>
              <c:numCache>
                <c:formatCode>General</c:formatCode>
                <c:ptCount val="10"/>
                <c:pt idx="0">
                  <c:v>2.0</c:v>
                </c:pt>
                <c:pt idx="1">
                  <c:v>3.0</c:v>
                </c:pt>
                <c:pt idx="2">
                  <c:v>4.0</c:v>
                </c:pt>
                <c:pt idx="3">
                  <c:v>5.0</c:v>
                </c:pt>
                <c:pt idx="4">
                  <c:v>6.0</c:v>
                </c:pt>
                <c:pt idx="5">
                  <c:v>7.0</c:v>
                </c:pt>
                <c:pt idx="6">
                  <c:v>8.0</c:v>
                </c:pt>
                <c:pt idx="7">
                  <c:v>9.0</c:v>
                </c:pt>
                <c:pt idx="8">
                  <c:v>10.0</c:v>
                </c:pt>
                <c:pt idx="9">
                  <c:v>11.0</c:v>
                </c:pt>
              </c:numCache>
            </c:numRef>
          </c:cat>
          <c:val>
            <c:numRef>
              <c:f>Sheet3!$X$7:$X$16</c:f>
              <c:numCache>
                <c:formatCode>0.00</c:formatCode>
                <c:ptCount val="10"/>
                <c:pt idx="0">
                  <c:v>1.93</c:v>
                </c:pt>
                <c:pt idx="1">
                  <c:v>1.24</c:v>
                </c:pt>
                <c:pt idx="2">
                  <c:v>0.6</c:v>
                </c:pt>
                <c:pt idx="3">
                  <c:v>0.31</c:v>
                </c:pt>
                <c:pt idx="4">
                  <c:v>0.18</c:v>
                </c:pt>
                <c:pt idx="5">
                  <c:v>0.11</c:v>
                </c:pt>
                <c:pt idx="6">
                  <c:v>0.06</c:v>
                </c:pt>
                <c:pt idx="7">
                  <c:v>0.03</c:v>
                </c:pt>
                <c:pt idx="8">
                  <c:v>0.01</c:v>
                </c:pt>
                <c:pt idx="9">
                  <c:v>0.01</c:v>
                </c:pt>
              </c:numCache>
            </c:numRef>
          </c:val>
          <c:smooth val="0"/>
        </c:ser>
        <c:ser>
          <c:idx val="3"/>
          <c:order val="3"/>
          <c:tx>
            <c:v>expected sigma an</c:v>
          </c:tx>
          <c:spPr>
            <a:ln w="28575" cap="rnd">
              <a:solidFill>
                <a:schemeClr val="accent4"/>
              </a:solidFill>
              <a:round/>
            </a:ln>
            <a:effectLst/>
          </c:spPr>
          <c:marker>
            <c:symbol val="none"/>
          </c:marker>
          <c:cat>
            <c:numRef>
              <c:f>Sheet3!$S$7:$S$16</c:f>
              <c:numCache>
                <c:formatCode>General</c:formatCode>
                <c:ptCount val="10"/>
                <c:pt idx="0">
                  <c:v>2.0</c:v>
                </c:pt>
                <c:pt idx="1">
                  <c:v>3.0</c:v>
                </c:pt>
                <c:pt idx="2">
                  <c:v>4.0</c:v>
                </c:pt>
                <c:pt idx="3">
                  <c:v>5.0</c:v>
                </c:pt>
                <c:pt idx="4">
                  <c:v>6.0</c:v>
                </c:pt>
                <c:pt idx="5">
                  <c:v>7.0</c:v>
                </c:pt>
                <c:pt idx="6">
                  <c:v>8.0</c:v>
                </c:pt>
                <c:pt idx="7">
                  <c:v>9.0</c:v>
                </c:pt>
                <c:pt idx="8">
                  <c:v>10.0</c:v>
                </c:pt>
                <c:pt idx="9">
                  <c:v>11.0</c:v>
                </c:pt>
              </c:numCache>
            </c:numRef>
          </c:cat>
          <c:val>
            <c:numRef>
              <c:f>Sheet3!$Y$7:$Y$16</c:f>
              <c:numCache>
                <c:formatCode>0.00</c:formatCode>
                <c:ptCount val="10"/>
                <c:pt idx="0">
                  <c:v>2.87</c:v>
                </c:pt>
                <c:pt idx="1">
                  <c:v>1.66</c:v>
                </c:pt>
                <c:pt idx="2">
                  <c:v>1.0</c:v>
                </c:pt>
                <c:pt idx="3">
                  <c:v>0.64</c:v>
                </c:pt>
                <c:pt idx="4">
                  <c:v>0.38</c:v>
                </c:pt>
                <c:pt idx="5">
                  <c:v>0.2</c:v>
                </c:pt>
                <c:pt idx="6">
                  <c:v>0.06</c:v>
                </c:pt>
                <c:pt idx="7">
                  <c:v>0.05</c:v>
                </c:pt>
                <c:pt idx="8">
                  <c:v>0.03</c:v>
                </c:pt>
                <c:pt idx="9">
                  <c:v>0.02</c:v>
                </c:pt>
              </c:numCache>
            </c:numRef>
          </c:val>
          <c:smooth val="0"/>
        </c:ser>
        <c:dLbls>
          <c:showLegendKey val="0"/>
          <c:showVal val="0"/>
          <c:showCatName val="0"/>
          <c:showSerName val="0"/>
          <c:showPercent val="0"/>
          <c:showBubbleSize val="0"/>
        </c:dLbls>
        <c:smooth val="0"/>
        <c:axId val="-2086021456"/>
        <c:axId val="-2127548064"/>
      </c:lineChart>
      <c:catAx>
        <c:axId val="-208602145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27548064"/>
        <c:crosses val="autoZero"/>
        <c:auto val="1"/>
        <c:lblAlgn val="ctr"/>
        <c:lblOffset val="100"/>
        <c:noMultiLvlLbl val="0"/>
      </c:catAx>
      <c:valAx>
        <c:axId val="-212754806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86021456"/>
        <c:crosses val="autoZero"/>
        <c:crossBetween val="between"/>
      </c:valAx>
      <c:spPr>
        <a:noFill/>
        <a:ln>
          <a:noFill/>
        </a:ln>
        <a:effectLst/>
      </c:spPr>
    </c:plotArea>
    <c:legend>
      <c:legendPos val="r"/>
      <c:layout>
        <c:manualLayout>
          <c:xMode val="edge"/>
          <c:yMode val="edge"/>
          <c:x val="0.724472687953131"/>
          <c:y val="0.224543316168524"/>
          <c:w val="0.217602930645984"/>
          <c:h val="0.311420864779446"/>
        </c:manualLayout>
      </c:layout>
      <c:overlay val="1"/>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16.tiff"/><Relationship Id="rId3" Type="http://schemas.openxmlformats.org/officeDocument/2006/relationships/image" Target="../media/image17.tiff"/></Relationships>
</file>

<file path=ppt/diagrams/_rels/data2.xml.rels><?xml version="1.0" encoding="UTF-8" standalone="yes"?>
<Relationships xmlns="http://schemas.openxmlformats.org/package/2006/relationships"><Relationship Id="rId1" Type="http://schemas.openxmlformats.org/officeDocument/2006/relationships/image" Target="../media/image18.png"/><Relationship Id="rId2" Type="http://schemas.openxmlformats.org/officeDocument/2006/relationships/image" Target="../media/image19.png"/><Relationship Id="rId3" Type="http://schemas.openxmlformats.org/officeDocument/2006/relationships/image" Target="../media/image20.jpg"/></Relationships>
</file>

<file path=ppt/diagrams/_rels/data3.xml.rels><?xml version="1.0" encoding="UTF-8" standalone="yes"?>
<Relationships xmlns="http://schemas.openxmlformats.org/package/2006/relationships"><Relationship Id="rId1" Type="http://schemas.openxmlformats.org/officeDocument/2006/relationships/image" Target="../media/image23.jpg"/><Relationship Id="rId2" Type="http://schemas.openxmlformats.org/officeDocument/2006/relationships/image" Target="../media/image24.PNG"/><Relationship Id="rId3" Type="http://schemas.openxmlformats.org/officeDocument/2006/relationships/image" Target="../media/image25.jpg"/></Relationships>
</file>

<file path=ppt/diagrams/_rels/data4.xml.rels><?xml version="1.0" encoding="UTF-8" standalone="yes"?>
<Relationships xmlns="http://schemas.openxmlformats.org/package/2006/relationships"><Relationship Id="rId1" Type="http://schemas.openxmlformats.org/officeDocument/2006/relationships/image" Target="../media/image26.png"/><Relationship Id="rId2" Type="http://schemas.openxmlformats.org/officeDocument/2006/relationships/image" Target="../media/image27.png"/><Relationship Id="rId3" Type="http://schemas.openxmlformats.org/officeDocument/2006/relationships/image" Target="../media/image25.jpg"/></Relationships>
</file>

<file path=ppt/diagrams/_rels/drawing1.xml.rels><?xml version="1.0" encoding="UTF-8" standalone="yes"?>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16.tiff"/><Relationship Id="rId3" Type="http://schemas.openxmlformats.org/officeDocument/2006/relationships/image" Target="../media/image17.tiff"/></Relationships>
</file>

<file path=ppt/diagrams/_rels/drawing2.xml.rels><?xml version="1.0" encoding="UTF-8" standalone="yes"?>
<Relationships xmlns="http://schemas.openxmlformats.org/package/2006/relationships"><Relationship Id="rId1" Type="http://schemas.openxmlformats.org/officeDocument/2006/relationships/image" Target="../media/image18.png"/><Relationship Id="rId2" Type="http://schemas.openxmlformats.org/officeDocument/2006/relationships/image" Target="../media/image19.png"/><Relationship Id="rId3" Type="http://schemas.openxmlformats.org/officeDocument/2006/relationships/image" Target="../media/image20.jpg"/></Relationships>
</file>

<file path=ppt/diagrams/_rels/drawing3.xml.rels><?xml version="1.0" encoding="UTF-8" standalone="yes"?>
<Relationships xmlns="http://schemas.openxmlformats.org/package/2006/relationships"><Relationship Id="rId1" Type="http://schemas.openxmlformats.org/officeDocument/2006/relationships/image" Target="../media/image23.jpg"/><Relationship Id="rId2" Type="http://schemas.openxmlformats.org/officeDocument/2006/relationships/image" Target="../media/image24.PNG"/><Relationship Id="rId3" Type="http://schemas.openxmlformats.org/officeDocument/2006/relationships/image" Target="../media/image25.jpg"/></Relationships>
</file>

<file path=ppt/diagrams/_rels/drawing4.xml.rels><?xml version="1.0" encoding="UTF-8" standalone="yes"?>
<Relationships xmlns="http://schemas.openxmlformats.org/package/2006/relationships"><Relationship Id="rId1" Type="http://schemas.openxmlformats.org/officeDocument/2006/relationships/image" Target="../media/image26.png"/><Relationship Id="rId2" Type="http://schemas.openxmlformats.org/officeDocument/2006/relationships/image" Target="../media/image27.png"/><Relationship Id="rId3" Type="http://schemas.openxmlformats.org/officeDocument/2006/relationships/image" Target="../media/image25.jp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B15AA5-1D61-B449-9091-9ED7D00AEE97}" type="doc">
      <dgm:prSet loTypeId="urn:microsoft.com/office/officeart/2005/8/layout/hProcess10" loCatId="" qsTypeId="urn:microsoft.com/office/officeart/2005/8/quickstyle/simple4" qsCatId="simple" csTypeId="urn:microsoft.com/office/officeart/2005/8/colors/accent0_3" csCatId="mainScheme" phldr="1"/>
      <dgm:spPr/>
      <dgm:t>
        <a:bodyPr/>
        <a:lstStyle/>
        <a:p>
          <a:endParaRPr lang="en-US"/>
        </a:p>
      </dgm:t>
    </dgm:pt>
    <dgm:pt modelId="{DB801FB2-C27C-7C4C-A420-EBB26D0F5E54}">
      <dgm:prSet phldrT="[Text]" custT="1"/>
      <dgm:spPr>
        <a:gradFill rotWithShape="0">
          <a:gsLst>
            <a:gs pos="0">
              <a:srgbClr val="92D050"/>
            </a:gs>
            <a:gs pos="100000">
              <a:srgbClr val="00B050"/>
            </a:gs>
          </a:gsLst>
        </a:gradFill>
      </dgm:spPr>
      <dgm:t>
        <a:bodyPr/>
        <a:lstStyle/>
        <a:p>
          <a:r>
            <a:rPr lang="en-US" sz="1800" dirty="0" smtClean="0"/>
            <a:t>Cable Insulation</a:t>
          </a:r>
          <a:endParaRPr lang="en-US" sz="1800" dirty="0"/>
        </a:p>
      </dgm:t>
    </dgm:pt>
    <dgm:pt modelId="{449B5AB3-8723-D449-8B85-6C7FD59F719F}" type="parTrans" cxnId="{DEC35A30-5F6F-B640-AE80-DF9A7BC0562D}">
      <dgm:prSet/>
      <dgm:spPr/>
      <dgm:t>
        <a:bodyPr/>
        <a:lstStyle/>
        <a:p>
          <a:endParaRPr lang="en-US"/>
        </a:p>
      </dgm:t>
    </dgm:pt>
    <dgm:pt modelId="{E581C23A-063A-484B-B83C-6FB1E14E5A23}" type="sibTrans" cxnId="{DEC35A30-5F6F-B640-AE80-DF9A7BC0562D}">
      <dgm:prSet/>
      <dgm:spPr/>
      <dgm:t>
        <a:bodyPr/>
        <a:lstStyle/>
        <a:p>
          <a:endParaRPr lang="en-US"/>
        </a:p>
      </dgm:t>
    </dgm:pt>
    <dgm:pt modelId="{5A8E16A4-3BD7-C34E-9734-F4835739C591}">
      <dgm:prSet phldrT="[Text]" custT="1"/>
      <dgm:spPr>
        <a:gradFill rotWithShape="0">
          <a:gsLst>
            <a:gs pos="0">
              <a:srgbClr val="92D050"/>
            </a:gs>
            <a:gs pos="100000">
              <a:srgbClr val="00B050"/>
            </a:gs>
          </a:gsLst>
        </a:gradFill>
      </dgm:spPr>
      <dgm:t>
        <a:bodyPr/>
        <a:lstStyle/>
        <a:p>
          <a:r>
            <a:rPr lang="en-US" sz="1400" b="1" dirty="0" smtClean="0">
              <a:solidFill>
                <a:schemeClr val="bg1"/>
              </a:solidFill>
              <a:effectLst>
                <a:outerShdw blurRad="38100" dist="38100" dir="2700000" algn="tl">
                  <a:srgbClr val="000000">
                    <a:alpha val="43137"/>
                  </a:srgbClr>
                </a:outerShdw>
              </a:effectLst>
            </a:rPr>
            <a:t>Quality control of ten-stack for dimensional check</a:t>
          </a:r>
          <a:endParaRPr lang="en-US" sz="1400" b="1" dirty="0">
            <a:solidFill>
              <a:schemeClr val="bg1"/>
            </a:solidFill>
            <a:effectLst>
              <a:outerShdw blurRad="38100" dist="38100" dir="2700000" algn="tl">
                <a:srgbClr val="000000">
                  <a:alpha val="43137"/>
                </a:srgbClr>
              </a:outerShdw>
            </a:effectLst>
          </a:endParaRPr>
        </a:p>
      </dgm:t>
    </dgm:pt>
    <dgm:pt modelId="{B8E5DEAC-17C5-624D-BAE1-B4037D1F589B}" type="parTrans" cxnId="{2AC0444C-9666-A541-9D4A-F29677CA827D}">
      <dgm:prSet/>
      <dgm:spPr/>
      <dgm:t>
        <a:bodyPr/>
        <a:lstStyle/>
        <a:p>
          <a:endParaRPr lang="en-US"/>
        </a:p>
      </dgm:t>
    </dgm:pt>
    <dgm:pt modelId="{EA44926C-CE9D-BE43-990D-3C600CEB25C2}" type="sibTrans" cxnId="{2AC0444C-9666-A541-9D4A-F29677CA827D}">
      <dgm:prSet/>
      <dgm:spPr/>
      <dgm:t>
        <a:bodyPr/>
        <a:lstStyle/>
        <a:p>
          <a:endParaRPr lang="en-US"/>
        </a:p>
      </dgm:t>
    </dgm:pt>
    <dgm:pt modelId="{3EF2465A-2ADE-1B4D-B154-8AD899526A5A}">
      <dgm:prSet phldrT="[Text]" custT="1"/>
      <dgm:spPr>
        <a:gradFill rotWithShape="0">
          <a:gsLst>
            <a:gs pos="0">
              <a:srgbClr val="92D050"/>
            </a:gs>
            <a:gs pos="100000">
              <a:srgbClr val="00B050"/>
            </a:gs>
          </a:gsLst>
          <a:lin ang="16200000" scaled="0"/>
        </a:gradFill>
      </dgm:spPr>
      <dgm:t>
        <a:bodyPr/>
        <a:lstStyle/>
        <a:p>
          <a:pPr lvl="0" algn="l" defTabSz="800100">
            <a:lnSpc>
              <a:spcPct val="90000"/>
            </a:lnSpc>
            <a:spcBef>
              <a:spcPct val="0"/>
            </a:spcBef>
            <a:spcAft>
              <a:spcPct val="35000"/>
            </a:spcAft>
          </a:pPr>
          <a:r>
            <a:rPr lang="en-US" sz="1800" dirty="0" smtClean="0"/>
            <a:t>Winding-Curing</a:t>
          </a:r>
        </a:p>
      </dgm:t>
    </dgm:pt>
    <dgm:pt modelId="{614E838B-3079-1640-8508-6AC631818727}" type="parTrans" cxnId="{BAD93902-378A-2F4B-9AD8-CC4FFEE607CE}">
      <dgm:prSet/>
      <dgm:spPr/>
      <dgm:t>
        <a:bodyPr/>
        <a:lstStyle/>
        <a:p>
          <a:endParaRPr lang="en-US"/>
        </a:p>
      </dgm:t>
    </dgm:pt>
    <dgm:pt modelId="{3C37B2AA-DF8F-9046-8777-0626FA1EBA80}" type="sibTrans" cxnId="{BAD93902-378A-2F4B-9AD8-CC4FFEE607CE}">
      <dgm:prSet/>
      <dgm:spPr/>
      <dgm:t>
        <a:bodyPr/>
        <a:lstStyle/>
        <a:p>
          <a:endParaRPr lang="en-US"/>
        </a:p>
      </dgm:t>
    </dgm:pt>
    <dgm:pt modelId="{4FC94D10-C9A8-9E49-9367-175E6C6869B1}">
      <dgm:prSet phldrT="[Text]" custT="1"/>
      <dgm:spPr>
        <a:gradFill rotWithShape="0">
          <a:gsLst>
            <a:gs pos="0">
              <a:srgbClr val="92D050"/>
            </a:gs>
            <a:gs pos="100000">
              <a:srgbClr val="00B050"/>
            </a:gs>
          </a:gsLst>
        </a:gradFill>
      </dgm:spPr>
      <dgm:t>
        <a:bodyPr/>
        <a:lstStyle/>
        <a:p>
          <a:pPr lvl="0" algn="l" defTabSz="800100">
            <a:lnSpc>
              <a:spcPct val="90000"/>
            </a:lnSpc>
            <a:spcBef>
              <a:spcPct val="0"/>
            </a:spcBef>
            <a:spcAft>
              <a:spcPct val="35000"/>
            </a:spcAft>
          </a:pPr>
          <a:r>
            <a:rPr lang="en-US" sz="1800" dirty="0" smtClean="0"/>
            <a:t>Nb</a:t>
          </a:r>
          <a:r>
            <a:rPr lang="en-US" sz="1800" baseline="-25000" dirty="0" smtClean="0"/>
            <a:t>3</a:t>
          </a:r>
          <a:r>
            <a:rPr lang="en-US" sz="1800" dirty="0" smtClean="0"/>
            <a:t>Sn Reaction</a:t>
          </a:r>
          <a:endParaRPr lang="en-US" sz="1800" dirty="0"/>
        </a:p>
      </dgm:t>
    </dgm:pt>
    <dgm:pt modelId="{51DD966D-D7DE-574C-BC60-A231C978D122}" type="parTrans" cxnId="{891AE8F4-238D-8742-9A6C-1442B67F666F}">
      <dgm:prSet/>
      <dgm:spPr/>
      <dgm:t>
        <a:bodyPr/>
        <a:lstStyle/>
        <a:p>
          <a:endParaRPr lang="en-US"/>
        </a:p>
      </dgm:t>
    </dgm:pt>
    <dgm:pt modelId="{DDFEB2E4-569E-F14C-B419-680CB5072C2F}" type="sibTrans" cxnId="{891AE8F4-238D-8742-9A6C-1442B67F666F}">
      <dgm:prSet/>
      <dgm:spPr/>
      <dgm:t>
        <a:bodyPr/>
        <a:lstStyle/>
        <a:p>
          <a:endParaRPr lang="en-US"/>
        </a:p>
      </dgm:t>
    </dgm:pt>
    <dgm:pt modelId="{6C5A2486-EFF7-4E49-9AF7-A65F0A280AAE}">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GB" sz="1400" b="1" dirty="0" smtClean="0">
              <a:solidFill>
                <a:schemeClr val="bg1"/>
              </a:solidFill>
              <a:effectLst>
                <a:outerShdw blurRad="38100" dist="38100" dir="2700000" algn="tl">
                  <a:srgbClr val="000000">
                    <a:alpha val="43137"/>
                  </a:srgbClr>
                </a:outerShdw>
              </a:effectLst>
            </a:rPr>
            <a:t> Test after Nb3sn intermetallic heat treatment reaction</a:t>
          </a:r>
          <a:endParaRPr lang="en-US" sz="1400" b="1" dirty="0">
            <a:solidFill>
              <a:schemeClr val="bg1"/>
            </a:solidFill>
            <a:effectLst>
              <a:outerShdw blurRad="38100" dist="38100" dir="2700000" algn="tl">
                <a:srgbClr val="000000">
                  <a:alpha val="43137"/>
                </a:srgbClr>
              </a:outerShdw>
            </a:effectLst>
          </a:endParaRPr>
        </a:p>
      </dgm:t>
    </dgm:pt>
    <dgm:pt modelId="{4E0637A8-0FD4-424A-B6AB-C0A052462CAC}" type="parTrans" cxnId="{D8D45AB3-BD13-6244-A8CD-772A7478F8FC}">
      <dgm:prSet/>
      <dgm:spPr/>
      <dgm:t>
        <a:bodyPr/>
        <a:lstStyle/>
        <a:p>
          <a:endParaRPr lang="en-US"/>
        </a:p>
      </dgm:t>
    </dgm:pt>
    <dgm:pt modelId="{0BB255AC-3F78-A64E-A9FD-C4FF6B127E0A}" type="sibTrans" cxnId="{D8D45AB3-BD13-6244-A8CD-772A7478F8FC}">
      <dgm:prSet/>
      <dgm:spPr/>
      <dgm:t>
        <a:bodyPr/>
        <a:lstStyle/>
        <a:p>
          <a:endParaRPr lang="en-US"/>
        </a:p>
      </dgm:t>
    </dgm:pt>
    <dgm:pt modelId="{707386C8-0444-7D4A-974C-150207E23A36}">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endParaRPr lang="en-US" sz="1400" dirty="0"/>
        </a:p>
      </dgm:t>
    </dgm:pt>
    <dgm:pt modelId="{381E8FB6-4AC6-904A-94F9-893729964209}" type="parTrans" cxnId="{6723C410-EDEA-4A46-9C75-6A4EBB63BD17}">
      <dgm:prSet/>
      <dgm:spPr/>
      <dgm:t>
        <a:bodyPr/>
        <a:lstStyle/>
        <a:p>
          <a:endParaRPr lang="en-US"/>
        </a:p>
      </dgm:t>
    </dgm:pt>
    <dgm:pt modelId="{C1FB700C-6E8F-BA4A-8AB2-02240D60A288}" type="sibTrans" cxnId="{6723C410-EDEA-4A46-9C75-6A4EBB63BD17}">
      <dgm:prSet/>
      <dgm:spPr/>
      <dgm:t>
        <a:bodyPr/>
        <a:lstStyle/>
        <a:p>
          <a:endParaRPr lang="en-US"/>
        </a:p>
      </dgm:t>
    </dgm:pt>
    <dgm:pt modelId="{384740F8-7A62-1D4D-96D5-B6154AA940BA}">
      <dgm:prSet phldrT="[Text]"/>
      <dgm:spPr>
        <a:gradFill rotWithShape="0">
          <a:gsLst>
            <a:gs pos="0">
              <a:srgbClr val="92D050"/>
            </a:gs>
            <a:gs pos="100000">
              <a:srgbClr val="00B050"/>
            </a:gs>
          </a:gsLst>
          <a:lin ang="16200000" scaled="0"/>
        </a:gradFill>
      </dgm:spPr>
      <dgm:t>
        <a:bodyPr/>
        <a:lstStyle/>
        <a:p>
          <a:pPr marL="114300" lvl="1" indent="0" algn="l" defTabSz="577850">
            <a:lnSpc>
              <a:spcPct val="90000"/>
            </a:lnSpc>
            <a:spcBef>
              <a:spcPct val="0"/>
            </a:spcBef>
            <a:spcAft>
              <a:spcPct val="15000"/>
            </a:spcAft>
            <a:buNone/>
          </a:pPr>
          <a:endParaRPr lang="en-US" sz="1300" dirty="0"/>
        </a:p>
      </dgm:t>
    </dgm:pt>
    <dgm:pt modelId="{4FAF91EF-9E3D-B143-9560-539DE3DF44A7}" type="parTrans" cxnId="{562CF9CC-4763-F943-AACF-F0025AEEC4AE}">
      <dgm:prSet/>
      <dgm:spPr/>
      <dgm:t>
        <a:bodyPr/>
        <a:lstStyle/>
        <a:p>
          <a:endParaRPr lang="en-US"/>
        </a:p>
      </dgm:t>
    </dgm:pt>
    <dgm:pt modelId="{A3D69294-A6FC-694C-8D76-8D2D39F506B1}" type="sibTrans" cxnId="{562CF9CC-4763-F943-AACF-F0025AEEC4AE}">
      <dgm:prSet/>
      <dgm:spPr/>
      <dgm:t>
        <a:bodyPr/>
        <a:lstStyle/>
        <a:p>
          <a:endParaRPr lang="en-US"/>
        </a:p>
      </dgm:t>
    </dgm:pt>
    <dgm:pt modelId="{8D1C40DE-5A43-1D4D-9081-557B4DF4A5C8}">
      <dgm:prSet phldrT="[Text]" custT="1"/>
      <dgm:spPr>
        <a:gradFill rotWithShape="0">
          <a:gsLst>
            <a:gs pos="0">
              <a:srgbClr val="92D050"/>
            </a:gs>
            <a:gs pos="100000">
              <a:srgbClr val="00B050"/>
            </a:gs>
          </a:gsLst>
          <a:lin ang="16200000" scaled="0"/>
        </a:gradFill>
      </dgm:spPr>
      <dgm:t>
        <a:bodyPr/>
        <a:lstStyle/>
        <a:p>
          <a:pPr marL="114300" lvl="1" indent="0" algn="l" defTabSz="622300">
            <a:lnSpc>
              <a:spcPct val="90000"/>
            </a:lnSpc>
            <a:spcBef>
              <a:spcPct val="0"/>
            </a:spcBef>
            <a:spcAft>
              <a:spcPct val="15000"/>
            </a:spcAft>
            <a:buNone/>
          </a:pPr>
          <a:r>
            <a:rPr lang="en-GB" sz="1400" b="1" dirty="0" smtClean="0">
              <a:solidFill>
                <a:schemeClr val="bg1"/>
              </a:solidFill>
              <a:effectLst>
                <a:outerShdw blurRad="38100" dist="38100" dir="2700000" algn="tl">
                  <a:srgbClr val="000000">
                    <a:alpha val="43137"/>
                  </a:srgbClr>
                </a:outerShdw>
              </a:effectLst>
            </a:rPr>
            <a:t> Electrical and dimensional tests after winding of poles and after CTD- 1202 binder curing cycle</a:t>
          </a:r>
          <a:endParaRPr lang="en-US" sz="1400" b="1" dirty="0">
            <a:solidFill>
              <a:schemeClr val="tx1"/>
            </a:solidFill>
            <a:effectLst>
              <a:outerShdw blurRad="38100" dist="38100" dir="2700000" algn="tl">
                <a:srgbClr val="000000">
                  <a:alpha val="43137"/>
                </a:srgbClr>
              </a:outerShdw>
            </a:effectLst>
          </a:endParaRPr>
        </a:p>
      </dgm:t>
    </dgm:pt>
    <dgm:pt modelId="{2BBD82D7-4AEA-E546-8D2C-65548FC2E9BD}" type="sibTrans" cxnId="{FD27FF60-5864-D441-A944-3FFB02C94E1C}">
      <dgm:prSet/>
      <dgm:spPr/>
      <dgm:t>
        <a:bodyPr/>
        <a:lstStyle/>
        <a:p>
          <a:endParaRPr lang="en-US"/>
        </a:p>
      </dgm:t>
    </dgm:pt>
    <dgm:pt modelId="{4A70594A-24D4-E346-A265-ADA43C0FBF74}" type="parTrans" cxnId="{FD27FF60-5864-D441-A944-3FFB02C94E1C}">
      <dgm:prSet/>
      <dgm:spPr/>
      <dgm:t>
        <a:bodyPr/>
        <a:lstStyle/>
        <a:p>
          <a:endParaRPr lang="en-US"/>
        </a:p>
      </dgm:t>
    </dgm:pt>
    <dgm:pt modelId="{3252C1F4-98BA-2B49-BECF-E0F0850EE796}">
      <dgm:prSet phldrT="[Text]" custT="1"/>
      <dgm:spPr>
        <a:gradFill rotWithShape="0">
          <a:gsLst>
            <a:gs pos="0">
              <a:srgbClr val="92D050"/>
            </a:gs>
            <a:gs pos="100000">
              <a:srgbClr val="00B050"/>
            </a:gs>
          </a:gsLst>
          <a:lin ang="16200000" scaled="0"/>
        </a:gradFill>
      </dgm:spPr>
      <dgm:t>
        <a:bodyPr/>
        <a:lstStyle/>
        <a:p>
          <a:pPr marL="114300" lvl="1" indent="0" algn="l" defTabSz="622300">
            <a:lnSpc>
              <a:spcPct val="90000"/>
            </a:lnSpc>
            <a:spcBef>
              <a:spcPct val="0"/>
            </a:spcBef>
            <a:spcAft>
              <a:spcPct val="15000"/>
            </a:spcAft>
            <a:buNone/>
          </a:pPr>
          <a:endParaRPr lang="en-US" sz="1400" dirty="0"/>
        </a:p>
      </dgm:t>
    </dgm:pt>
    <dgm:pt modelId="{5012D433-C538-A447-86B1-3C670D8E280A}" type="parTrans" cxnId="{ABB948BD-DB57-1E45-88C2-BDFF9F3A83F2}">
      <dgm:prSet/>
      <dgm:spPr/>
      <dgm:t>
        <a:bodyPr/>
        <a:lstStyle/>
        <a:p>
          <a:endParaRPr lang="en-US"/>
        </a:p>
      </dgm:t>
    </dgm:pt>
    <dgm:pt modelId="{7A18DE0F-428E-8D46-AC81-9FAEC5D1E849}" type="sibTrans" cxnId="{ABB948BD-DB57-1E45-88C2-BDFF9F3A83F2}">
      <dgm:prSet/>
      <dgm:spPr/>
      <dgm:t>
        <a:bodyPr/>
        <a:lstStyle/>
        <a:p>
          <a:endParaRPr lang="en-US"/>
        </a:p>
      </dgm:t>
    </dgm:pt>
    <dgm:pt modelId="{9FC61976-965F-6242-97A8-E50AE9BCBC89}">
      <dgm:prSet phldrT="[Text]" custT="1"/>
      <dgm:spPr>
        <a:gradFill rotWithShape="0">
          <a:gsLst>
            <a:gs pos="0">
              <a:srgbClr val="92D050"/>
            </a:gs>
            <a:gs pos="100000">
              <a:srgbClr val="00B050"/>
            </a:gs>
          </a:gsLst>
          <a:lin ang="16200000" scaled="0"/>
        </a:gradFill>
      </dgm:spPr>
      <dgm:t>
        <a:bodyPr/>
        <a:lstStyle/>
        <a:p>
          <a:pPr marL="114300" marR="0" lvl="1" indent="-114300" algn="l" defTabSz="622300" rtl="0" eaLnBrk="1" fontAlgn="auto" latinLnBrk="0" hangingPunct="1">
            <a:lnSpc>
              <a:spcPct val="90000"/>
            </a:lnSpc>
            <a:spcBef>
              <a:spcPct val="0"/>
            </a:spcBef>
            <a:spcAft>
              <a:spcPct val="15000"/>
            </a:spcAft>
            <a:buClrTx/>
            <a:buSzTx/>
            <a:buFontTx/>
            <a:buNone/>
            <a:tabLst/>
            <a:defRPr/>
          </a:pPr>
          <a:endParaRPr lang="en-US" sz="1400" dirty="0"/>
        </a:p>
      </dgm:t>
    </dgm:pt>
    <dgm:pt modelId="{E01FB0A6-B9A5-1345-8FE1-EC5CC0B73168}" type="parTrans" cxnId="{440A97D1-7855-164A-B83A-38FEC5195B14}">
      <dgm:prSet/>
      <dgm:spPr/>
      <dgm:t>
        <a:bodyPr/>
        <a:lstStyle/>
        <a:p>
          <a:endParaRPr lang="en-US"/>
        </a:p>
      </dgm:t>
    </dgm:pt>
    <dgm:pt modelId="{CCA63FE6-9762-AF47-AE55-4529DEB4617E}" type="sibTrans" cxnId="{440A97D1-7855-164A-B83A-38FEC5195B14}">
      <dgm:prSet/>
      <dgm:spPr/>
      <dgm:t>
        <a:bodyPr/>
        <a:lstStyle/>
        <a:p>
          <a:endParaRPr lang="en-US"/>
        </a:p>
      </dgm:t>
    </dgm:pt>
    <dgm:pt modelId="{0210668C-B81D-B940-9732-D34C19DBB1D2}">
      <dgm:prSet phldrT="[Text]" custT="1"/>
      <dgm:spPr>
        <a:gradFill rotWithShape="0">
          <a:gsLst>
            <a:gs pos="0">
              <a:srgbClr val="92D050"/>
            </a:gs>
            <a:gs pos="100000">
              <a:srgbClr val="00B050"/>
            </a:gs>
          </a:gsLst>
          <a:lin ang="16200000" scaled="0"/>
        </a:gradFill>
      </dgm:spPr>
      <dgm:t>
        <a:bodyPr/>
        <a:lstStyle/>
        <a:p>
          <a:pPr marL="114300" lvl="1" indent="0" algn="l" defTabSz="622300">
            <a:lnSpc>
              <a:spcPct val="90000"/>
            </a:lnSpc>
            <a:spcBef>
              <a:spcPct val="0"/>
            </a:spcBef>
            <a:spcAft>
              <a:spcPct val="15000"/>
            </a:spcAft>
            <a:buNone/>
          </a:pPr>
          <a:endParaRPr lang="en-US" sz="1400" dirty="0"/>
        </a:p>
      </dgm:t>
    </dgm:pt>
    <dgm:pt modelId="{9F177C48-77CA-3E48-A4E3-C03CAC0949B9}" type="parTrans" cxnId="{61CB7AD9-791B-6843-A701-E18EECEAF91F}">
      <dgm:prSet/>
      <dgm:spPr/>
      <dgm:t>
        <a:bodyPr/>
        <a:lstStyle/>
        <a:p>
          <a:endParaRPr lang="en-US"/>
        </a:p>
      </dgm:t>
    </dgm:pt>
    <dgm:pt modelId="{EE8CBC93-4E8F-8543-8656-4656682699E2}" type="sibTrans" cxnId="{61CB7AD9-791B-6843-A701-E18EECEAF91F}">
      <dgm:prSet/>
      <dgm:spPr/>
      <dgm:t>
        <a:bodyPr/>
        <a:lstStyle/>
        <a:p>
          <a:endParaRPr lang="en-US"/>
        </a:p>
      </dgm:t>
    </dgm:pt>
    <dgm:pt modelId="{7EFF2DB1-A7E2-9749-AF59-7EB0162F6F05}">
      <dgm:prSet phldrT="[Text]" custT="1"/>
      <dgm:spPr>
        <a:gradFill rotWithShape="0">
          <a:gsLst>
            <a:gs pos="0">
              <a:srgbClr val="92D050"/>
            </a:gs>
            <a:gs pos="100000">
              <a:srgbClr val="00B050"/>
            </a:gs>
          </a:gsLst>
        </a:gradFill>
      </dgm:spPr>
      <dgm:t>
        <a:bodyPr/>
        <a:lstStyle/>
        <a:p>
          <a:r>
            <a:rPr lang="en-US" sz="1400" b="1" dirty="0" smtClean="0">
              <a:solidFill>
                <a:schemeClr val="bg1"/>
              </a:solidFill>
              <a:effectLst>
                <a:outerShdw blurRad="38100" dist="38100" dir="2700000" algn="tl">
                  <a:srgbClr val="000000">
                    <a:alpha val="43137"/>
                  </a:srgbClr>
                </a:outerShdw>
              </a:effectLst>
            </a:rPr>
            <a:t>Cable Manufacture traveler checks</a:t>
          </a:r>
          <a:endParaRPr lang="en-US" sz="1400" b="1" dirty="0">
            <a:solidFill>
              <a:schemeClr val="bg1"/>
            </a:solidFill>
            <a:effectLst>
              <a:outerShdw blurRad="38100" dist="38100" dir="2700000" algn="tl">
                <a:srgbClr val="000000">
                  <a:alpha val="43137"/>
                </a:srgbClr>
              </a:outerShdw>
            </a:effectLst>
          </a:endParaRPr>
        </a:p>
      </dgm:t>
    </dgm:pt>
    <dgm:pt modelId="{82BAAE1A-CCB4-6C4D-9D46-B4323188A986}" type="parTrans" cxnId="{99D980E0-D4FA-DB49-8EFB-C71EA8F0736C}">
      <dgm:prSet/>
      <dgm:spPr/>
      <dgm:t>
        <a:bodyPr/>
        <a:lstStyle/>
        <a:p>
          <a:endParaRPr lang="en-US"/>
        </a:p>
      </dgm:t>
    </dgm:pt>
    <dgm:pt modelId="{AEC699CA-42B3-EC4F-88CD-95729EDBBF54}" type="sibTrans" cxnId="{99D980E0-D4FA-DB49-8EFB-C71EA8F0736C}">
      <dgm:prSet/>
      <dgm:spPr/>
      <dgm:t>
        <a:bodyPr/>
        <a:lstStyle/>
        <a:p>
          <a:endParaRPr lang="en-US"/>
        </a:p>
      </dgm:t>
    </dgm:pt>
    <dgm:pt modelId="{696B6EB4-EB66-1446-AE3E-71D805282314}">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b="1" dirty="0" smtClean="0">
              <a:solidFill>
                <a:schemeClr val="tx1"/>
              </a:solidFill>
            </a:rPr>
            <a:t> </a:t>
          </a:r>
          <a:r>
            <a:rPr lang="en-US" sz="1400" b="1" dirty="0" smtClean="0">
              <a:solidFill>
                <a:schemeClr val="tx1"/>
              </a:solidFill>
              <a:effectLst>
                <a:outerShdw blurRad="38100" dist="38100" dir="2700000" algn="tl">
                  <a:srgbClr val="000000">
                    <a:alpha val="43137"/>
                  </a:srgbClr>
                </a:outerShdw>
              </a:effectLst>
            </a:rPr>
            <a:t>Hi Pot 1-3 before / after reaction</a:t>
          </a:r>
          <a:endParaRPr lang="en-US" sz="1400" dirty="0"/>
        </a:p>
      </dgm:t>
    </dgm:pt>
    <dgm:pt modelId="{728C2793-8A2F-CD4D-8985-F438286EDDC1}" type="parTrans" cxnId="{28417C93-E463-7746-ADCA-25FF6240663B}">
      <dgm:prSet/>
      <dgm:spPr/>
      <dgm:t>
        <a:bodyPr/>
        <a:lstStyle/>
        <a:p>
          <a:endParaRPr lang="en-US"/>
        </a:p>
      </dgm:t>
    </dgm:pt>
    <dgm:pt modelId="{3222BB1E-1DDB-FB4D-BFC1-99276BE90E20}" type="sibTrans" cxnId="{28417C93-E463-7746-ADCA-25FF6240663B}">
      <dgm:prSet/>
      <dgm:spPr/>
      <dgm:t>
        <a:bodyPr/>
        <a:lstStyle/>
        <a:p>
          <a:endParaRPr lang="en-US"/>
        </a:p>
      </dgm:t>
    </dgm:pt>
    <dgm:pt modelId="{206C387B-B0FB-479A-ADF3-0AF9D9996578}">
      <dgm:prSet phldrT="[Text]" custT="1"/>
      <dgm:spPr>
        <a:gradFill rotWithShape="0">
          <a:gsLst>
            <a:gs pos="0">
              <a:srgbClr val="92D050"/>
            </a:gs>
            <a:gs pos="100000">
              <a:srgbClr val="00B050"/>
            </a:gs>
          </a:gsLst>
          <a:lin ang="16200000" scaled="0"/>
        </a:gradFill>
      </dgm:spPr>
      <dgm:t>
        <a:bodyPr/>
        <a:lstStyle/>
        <a:p>
          <a:pPr marL="114300" lvl="1" indent="0" algn="l" defTabSz="622300">
            <a:lnSpc>
              <a:spcPct val="90000"/>
            </a:lnSpc>
            <a:spcBef>
              <a:spcPct val="0"/>
            </a:spcBef>
            <a:spcAft>
              <a:spcPct val="15000"/>
            </a:spcAft>
            <a:buNone/>
          </a:pPr>
          <a:r>
            <a:rPr lang="en-US" sz="1400" b="1" dirty="0" smtClean="0">
              <a:solidFill>
                <a:schemeClr val="tx1"/>
              </a:solidFill>
              <a:effectLst>
                <a:outerShdw blurRad="38100" dist="38100" dir="2700000" algn="tl">
                  <a:srgbClr val="000000">
                    <a:alpha val="43137"/>
                  </a:srgbClr>
                </a:outerShdw>
              </a:effectLst>
            </a:rPr>
            <a:t> Hi Pot 1-3,  </a:t>
          </a:r>
          <a:r>
            <a:rPr lang="en-US" sz="1400" b="1" dirty="0" err="1" smtClean="0">
              <a:solidFill>
                <a:schemeClr val="tx1"/>
              </a:solidFill>
              <a:effectLst>
                <a:outerShdw blurRad="38100" dist="38100" dir="2700000" algn="tl">
                  <a:srgbClr val="000000">
                    <a:alpha val="43137"/>
                  </a:srgbClr>
                </a:outerShdw>
              </a:effectLst>
            </a:rPr>
            <a:t>GeoM</a:t>
          </a:r>
          <a:endParaRPr lang="en-US" sz="1400" b="1" dirty="0">
            <a:solidFill>
              <a:schemeClr val="tx1"/>
            </a:solidFill>
            <a:effectLst>
              <a:outerShdw blurRad="38100" dist="38100" dir="2700000" algn="tl">
                <a:srgbClr val="000000">
                  <a:alpha val="43137"/>
                </a:srgbClr>
              </a:outerShdw>
            </a:effectLst>
          </a:endParaRPr>
        </a:p>
      </dgm:t>
    </dgm:pt>
    <dgm:pt modelId="{5B9F654F-76E9-459A-AB7E-BD73C0CD33B2}" type="parTrans" cxnId="{376C544C-B9E6-4FBE-8B3C-CB08EED38D64}">
      <dgm:prSet/>
      <dgm:spPr/>
      <dgm:t>
        <a:bodyPr/>
        <a:lstStyle/>
        <a:p>
          <a:endParaRPr lang="en-GB"/>
        </a:p>
      </dgm:t>
    </dgm:pt>
    <dgm:pt modelId="{085F20D4-B05A-4E8D-A91F-1DDB891940E5}" type="sibTrans" cxnId="{376C544C-B9E6-4FBE-8B3C-CB08EED38D64}">
      <dgm:prSet/>
      <dgm:spPr/>
      <dgm:t>
        <a:bodyPr/>
        <a:lstStyle/>
        <a:p>
          <a:endParaRPr lang="en-GB"/>
        </a:p>
      </dgm:t>
    </dgm:pt>
    <dgm:pt modelId="{FE1F89B4-3996-4C51-AD85-2EB4BCE8F6F9}">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b="1" dirty="0" smtClean="0">
              <a:solidFill>
                <a:schemeClr val="tx1"/>
              </a:solidFill>
              <a:effectLst>
                <a:outerShdw blurRad="38100" dist="38100" dir="2700000" algn="tl">
                  <a:srgbClr val="000000">
                    <a:alpha val="43137"/>
                  </a:srgbClr>
                </a:outerShdw>
              </a:effectLst>
            </a:rPr>
            <a:t> </a:t>
          </a:r>
          <a:r>
            <a:rPr lang="en-US" sz="1400" b="1" dirty="0" err="1" smtClean="0">
              <a:solidFill>
                <a:schemeClr val="tx1"/>
              </a:solidFill>
              <a:effectLst>
                <a:outerShdw blurRad="38100" dist="38100" dir="2700000" algn="tl">
                  <a:srgbClr val="000000">
                    <a:alpha val="43137"/>
                  </a:srgbClr>
                </a:outerShdw>
              </a:effectLst>
            </a:rPr>
            <a:t>GeoM</a:t>
          </a:r>
          <a:r>
            <a:rPr lang="en-US" sz="1400" b="1" dirty="0" smtClean="0">
              <a:solidFill>
                <a:schemeClr val="tx1"/>
              </a:solidFill>
              <a:effectLst>
                <a:outerShdw blurRad="38100" dist="38100" dir="2700000" algn="tl">
                  <a:srgbClr val="000000">
                    <a:alpha val="43137"/>
                  </a:srgbClr>
                </a:outerShdw>
              </a:effectLst>
            </a:rPr>
            <a:t>, SU</a:t>
          </a:r>
          <a:endParaRPr lang="en-US" sz="1400" b="1" dirty="0">
            <a:solidFill>
              <a:schemeClr val="tx1"/>
            </a:solidFill>
            <a:effectLst>
              <a:outerShdw blurRad="38100" dist="38100" dir="2700000" algn="tl">
                <a:srgbClr val="000000">
                  <a:alpha val="43137"/>
                </a:srgbClr>
              </a:outerShdw>
            </a:effectLst>
          </a:endParaRPr>
        </a:p>
      </dgm:t>
    </dgm:pt>
    <dgm:pt modelId="{9D58AD12-8301-46E0-A78E-1A53DD44CFA0}" type="parTrans" cxnId="{63789167-7FB0-4FF6-A35D-E8666A47F3F6}">
      <dgm:prSet/>
      <dgm:spPr/>
      <dgm:t>
        <a:bodyPr/>
        <a:lstStyle/>
        <a:p>
          <a:endParaRPr lang="en-GB"/>
        </a:p>
      </dgm:t>
    </dgm:pt>
    <dgm:pt modelId="{E95C9003-169F-4053-A519-368F221B309B}" type="sibTrans" cxnId="{63789167-7FB0-4FF6-A35D-E8666A47F3F6}">
      <dgm:prSet/>
      <dgm:spPr/>
      <dgm:t>
        <a:bodyPr/>
        <a:lstStyle/>
        <a:p>
          <a:endParaRPr lang="en-GB"/>
        </a:p>
      </dgm:t>
    </dgm:pt>
    <dgm:pt modelId="{60829396-F235-8C49-920C-C5055420BE78}">
      <dgm:prSet phldrT="[Text]" custT="1"/>
      <dgm:spPr>
        <a:gradFill rotWithShape="0">
          <a:gsLst>
            <a:gs pos="0">
              <a:srgbClr val="92D050"/>
            </a:gs>
            <a:gs pos="100000">
              <a:srgbClr val="00B050"/>
            </a:gs>
          </a:gsLst>
        </a:gradFill>
      </dgm:spPr>
      <dgm:t>
        <a:bodyPr/>
        <a:lstStyle/>
        <a:p>
          <a:r>
            <a:rPr lang="en-US" sz="1400" b="1" dirty="0" smtClean="0">
              <a:solidFill>
                <a:schemeClr val="tx1"/>
              </a:solidFill>
              <a:effectLst>
                <a:outerShdw blurRad="38100" dist="38100" dir="2700000" algn="tl">
                  <a:srgbClr val="000000">
                    <a:alpha val="43137"/>
                  </a:srgbClr>
                </a:outerShdw>
              </a:effectLst>
            </a:rPr>
            <a:t>Hi Pot 1-3</a:t>
          </a:r>
          <a:endParaRPr lang="en-US" sz="1400" b="1" dirty="0">
            <a:solidFill>
              <a:schemeClr val="bg1"/>
            </a:solidFill>
            <a:effectLst>
              <a:outerShdw blurRad="38100" dist="38100" dir="2700000" algn="tl">
                <a:srgbClr val="000000">
                  <a:alpha val="43137"/>
                </a:srgbClr>
              </a:outerShdw>
            </a:effectLst>
          </a:endParaRPr>
        </a:p>
      </dgm:t>
    </dgm:pt>
    <dgm:pt modelId="{9212F859-FFFD-734B-AAF7-CF4DC8AC8D79}" type="parTrans" cxnId="{23E529E2-DD7F-0E4C-AE2E-2677D8D3091E}">
      <dgm:prSet/>
      <dgm:spPr/>
      <dgm:t>
        <a:bodyPr/>
        <a:lstStyle/>
        <a:p>
          <a:endParaRPr lang="en-US"/>
        </a:p>
      </dgm:t>
    </dgm:pt>
    <dgm:pt modelId="{C92BC1FC-4B30-2347-934B-00B505280556}" type="sibTrans" cxnId="{23E529E2-DD7F-0E4C-AE2E-2677D8D3091E}">
      <dgm:prSet/>
      <dgm:spPr/>
      <dgm:t>
        <a:bodyPr/>
        <a:lstStyle/>
        <a:p>
          <a:endParaRPr lang="en-US"/>
        </a:p>
      </dgm:t>
    </dgm:pt>
    <dgm:pt modelId="{71E6A09D-6276-D94B-AEBD-48F723D3A01A}">
      <dgm:prSet custT="1"/>
      <dgm:spPr/>
      <dgm:t>
        <a:bodyPr/>
        <a:lstStyle/>
        <a:p>
          <a:r>
            <a:rPr lang="en-US" sz="1400" b="1" dirty="0" err="1" smtClean="0">
              <a:solidFill>
                <a:schemeClr val="tx1"/>
              </a:solidFill>
              <a:effectLst>
                <a:outerShdw blurRad="38100" dist="38100" dir="2700000" algn="tl">
                  <a:srgbClr val="000000">
                    <a:alpha val="43137"/>
                  </a:srgbClr>
                </a:outerShdw>
              </a:effectLst>
            </a:rPr>
            <a:t>GeoM</a:t>
          </a:r>
          <a:endParaRPr lang="en-US" sz="1400" b="1" dirty="0">
            <a:solidFill>
              <a:schemeClr val="tx1"/>
            </a:solidFill>
            <a:effectLst>
              <a:outerShdw blurRad="38100" dist="38100" dir="2700000" algn="tl">
                <a:srgbClr val="000000">
                  <a:alpha val="43137"/>
                </a:srgbClr>
              </a:outerShdw>
            </a:effectLst>
          </a:endParaRPr>
        </a:p>
      </dgm:t>
    </dgm:pt>
    <dgm:pt modelId="{56F9ABC8-63A6-A44C-A279-9551E9BE3AC3}" type="parTrans" cxnId="{55257065-E9CB-A447-BC18-B93F8E0AD20E}">
      <dgm:prSet/>
      <dgm:spPr/>
      <dgm:t>
        <a:bodyPr/>
        <a:lstStyle/>
        <a:p>
          <a:endParaRPr lang="en-US"/>
        </a:p>
      </dgm:t>
    </dgm:pt>
    <dgm:pt modelId="{9C0A09C1-A872-8247-A527-6ECF884BDC00}" type="sibTrans" cxnId="{55257065-E9CB-A447-BC18-B93F8E0AD20E}">
      <dgm:prSet/>
      <dgm:spPr/>
      <dgm:t>
        <a:bodyPr/>
        <a:lstStyle/>
        <a:p>
          <a:endParaRPr lang="en-US"/>
        </a:p>
      </dgm:t>
    </dgm:pt>
    <dgm:pt modelId="{F09472D8-2E08-104F-9E5B-2117445C1560}" type="pres">
      <dgm:prSet presAssocID="{9AB15AA5-1D61-B449-9091-9ED7D00AEE97}" presName="Name0" presStyleCnt="0">
        <dgm:presLayoutVars>
          <dgm:dir/>
          <dgm:resizeHandles val="exact"/>
        </dgm:presLayoutVars>
      </dgm:prSet>
      <dgm:spPr/>
      <dgm:t>
        <a:bodyPr/>
        <a:lstStyle/>
        <a:p>
          <a:endParaRPr lang="en-US"/>
        </a:p>
      </dgm:t>
    </dgm:pt>
    <dgm:pt modelId="{A8359CA2-41C5-6044-AD74-9467829A6D7A}" type="pres">
      <dgm:prSet presAssocID="{DB801FB2-C27C-7C4C-A420-EBB26D0F5E54}" presName="composite" presStyleCnt="0"/>
      <dgm:spPr/>
    </dgm:pt>
    <dgm:pt modelId="{1B0B59A1-1F5E-4949-A8C2-5AE9BFC26D0C}" type="pres">
      <dgm:prSet presAssocID="{DB801FB2-C27C-7C4C-A420-EBB26D0F5E54}" presName="imagSh" presStyleLbl="bgImgPlace1" presStyleIdx="0" presStyleCnt="3" custLinFactNeighborX="4799" custLinFactNeighborY="-3498"/>
      <dgm:spPr>
        <a:blipFill>
          <a:blip xmlns:r="http://schemas.openxmlformats.org/officeDocument/2006/relationships" r:embed="rId1" cstate="print">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a:ext>
            </a:extLst>
          </a:blip>
          <a:srcRect/>
          <a:stretch>
            <a:fillRect/>
          </a:stretch>
        </a:blipFill>
      </dgm:spPr>
      <dgm:t>
        <a:bodyPr/>
        <a:lstStyle/>
        <a:p>
          <a:endParaRPr lang="en-US"/>
        </a:p>
      </dgm:t>
    </dgm:pt>
    <dgm:pt modelId="{3FAF5B30-2836-9B4F-9F6D-1DF1EE8F6087}" type="pres">
      <dgm:prSet presAssocID="{DB801FB2-C27C-7C4C-A420-EBB26D0F5E54}" presName="txNode" presStyleLbl="node1" presStyleIdx="0" presStyleCnt="3" custScaleX="124517" custScaleY="110197" custLinFactNeighborX="-8448" custLinFactNeighborY="0">
        <dgm:presLayoutVars>
          <dgm:bulletEnabled val="1"/>
        </dgm:presLayoutVars>
      </dgm:prSet>
      <dgm:spPr/>
      <dgm:t>
        <a:bodyPr/>
        <a:lstStyle/>
        <a:p>
          <a:endParaRPr lang="en-US"/>
        </a:p>
      </dgm:t>
    </dgm:pt>
    <dgm:pt modelId="{896AB34F-0F5E-1B41-A0A4-58E777074FEE}" type="pres">
      <dgm:prSet presAssocID="{E581C23A-063A-484B-B83C-6FB1E14E5A23}" presName="sibTrans" presStyleLbl="sibTrans2D1" presStyleIdx="0" presStyleCnt="2" custAng="21398632" custScaleX="177222" custLinFactNeighborY="-33542"/>
      <dgm:spPr/>
      <dgm:t>
        <a:bodyPr/>
        <a:lstStyle/>
        <a:p>
          <a:endParaRPr lang="en-US"/>
        </a:p>
      </dgm:t>
    </dgm:pt>
    <dgm:pt modelId="{84B3D13C-CCD8-804B-8BE4-C94666597DBD}" type="pres">
      <dgm:prSet presAssocID="{E581C23A-063A-484B-B83C-6FB1E14E5A23}" presName="connTx" presStyleLbl="sibTrans2D1" presStyleIdx="0" presStyleCnt="2"/>
      <dgm:spPr/>
      <dgm:t>
        <a:bodyPr/>
        <a:lstStyle/>
        <a:p>
          <a:endParaRPr lang="en-US"/>
        </a:p>
      </dgm:t>
    </dgm:pt>
    <dgm:pt modelId="{381D0CE5-DBF1-5841-923E-B9145883DE47}" type="pres">
      <dgm:prSet presAssocID="{3EF2465A-2ADE-1B4D-B154-8AD899526A5A}" presName="composite" presStyleCnt="0"/>
      <dgm:spPr/>
    </dgm:pt>
    <dgm:pt modelId="{D5B9ECB9-0974-A843-B630-A9EBBF4001A1}" type="pres">
      <dgm:prSet presAssocID="{3EF2465A-2ADE-1B4D-B154-8AD899526A5A}" presName="imagSh" presStyleLbl="bgImgPlace1" presStyleIdx="1" presStyleCnt="3" custLinFactNeighborY="3664"/>
      <dgm:spPr>
        <a:blipFill dpi="0" rotWithShape="1">
          <a:blip xmlns:r="http://schemas.openxmlformats.org/officeDocument/2006/relationships" r:embed="rId2" cstate="print">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a:ext>
            </a:extLst>
          </a:blip>
          <a:srcRect/>
          <a:stretch>
            <a:fillRect l="-17573" t="-3689" r="-9520" b="8843"/>
          </a:stretch>
        </a:blipFill>
      </dgm:spPr>
      <dgm:t>
        <a:bodyPr/>
        <a:lstStyle/>
        <a:p>
          <a:endParaRPr lang="en-US"/>
        </a:p>
      </dgm:t>
    </dgm:pt>
    <dgm:pt modelId="{E0997081-E784-2040-A50D-B718FB3B6366}" type="pres">
      <dgm:prSet presAssocID="{3EF2465A-2ADE-1B4D-B154-8AD899526A5A}" presName="txNode" presStyleLbl="node1" presStyleIdx="1" presStyleCnt="3" custScaleX="147904" custLinFactNeighborX="-13402" custLinFactNeighborY="-909">
        <dgm:presLayoutVars>
          <dgm:bulletEnabled val="1"/>
        </dgm:presLayoutVars>
      </dgm:prSet>
      <dgm:spPr/>
      <dgm:t>
        <a:bodyPr/>
        <a:lstStyle/>
        <a:p>
          <a:endParaRPr lang="en-US"/>
        </a:p>
      </dgm:t>
    </dgm:pt>
    <dgm:pt modelId="{7B35361A-3E87-4744-8FFB-E338EE65924F}" type="pres">
      <dgm:prSet presAssocID="{3C37B2AA-DF8F-9046-8777-0626FA1EBA80}" presName="sibTrans" presStyleLbl="sibTrans2D1" presStyleIdx="1" presStyleCnt="2" custScaleX="173374" custLinFactNeighborY="-43602"/>
      <dgm:spPr/>
      <dgm:t>
        <a:bodyPr/>
        <a:lstStyle/>
        <a:p>
          <a:endParaRPr lang="en-US"/>
        </a:p>
      </dgm:t>
    </dgm:pt>
    <dgm:pt modelId="{3D4BC80D-CEED-C94A-A829-503AB4326EB4}" type="pres">
      <dgm:prSet presAssocID="{3C37B2AA-DF8F-9046-8777-0626FA1EBA80}" presName="connTx" presStyleLbl="sibTrans2D1" presStyleIdx="1" presStyleCnt="2"/>
      <dgm:spPr/>
      <dgm:t>
        <a:bodyPr/>
        <a:lstStyle/>
        <a:p>
          <a:endParaRPr lang="en-US"/>
        </a:p>
      </dgm:t>
    </dgm:pt>
    <dgm:pt modelId="{3DF1E276-AF5F-0F45-93D9-D6F49347CC11}" type="pres">
      <dgm:prSet presAssocID="{4FC94D10-C9A8-9E49-9367-175E6C6869B1}" presName="composite" presStyleCnt="0"/>
      <dgm:spPr/>
    </dgm:pt>
    <dgm:pt modelId="{C181C207-6D3C-6E4A-8303-699A00000D43}" type="pres">
      <dgm:prSet presAssocID="{4FC94D10-C9A8-9E49-9367-175E6C6869B1}" presName="imagSh" presStyleLbl="bgImgPlace1" presStyleIdx="2" presStyleCnt="3"/>
      <dgm:spPr>
        <a:blipFill dpi="0" rotWithShape="1">
          <a:blip xmlns:r="http://schemas.openxmlformats.org/officeDocument/2006/relationships" r:embed="rId3" cstate="print">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a:ext>
            </a:extLst>
          </a:blip>
          <a:srcRect/>
          <a:stretch>
            <a:fillRect l="-8748" t="-10451" r="-13252" b="10451"/>
          </a:stretch>
        </a:blipFill>
      </dgm:spPr>
      <dgm:t>
        <a:bodyPr/>
        <a:lstStyle/>
        <a:p>
          <a:endParaRPr lang="en-US"/>
        </a:p>
      </dgm:t>
    </dgm:pt>
    <dgm:pt modelId="{3F206F3C-47C3-564A-9B69-4F48041CF375}" type="pres">
      <dgm:prSet presAssocID="{4FC94D10-C9A8-9E49-9367-175E6C6869B1}" presName="txNode" presStyleLbl="node1" presStyleIdx="2" presStyleCnt="3" custScaleX="138965" custLinFactNeighborX="57" custLinFactNeighborY="-1132">
        <dgm:presLayoutVars>
          <dgm:bulletEnabled val="1"/>
        </dgm:presLayoutVars>
      </dgm:prSet>
      <dgm:spPr/>
      <dgm:t>
        <a:bodyPr/>
        <a:lstStyle/>
        <a:p>
          <a:endParaRPr lang="en-US"/>
        </a:p>
      </dgm:t>
    </dgm:pt>
  </dgm:ptLst>
  <dgm:cxnLst>
    <dgm:cxn modelId="{45770651-5713-48C8-9F97-37E9353471A7}" type="presOf" srcId="{E581C23A-063A-484B-B83C-6FB1E14E5A23}" destId="{896AB34F-0F5E-1B41-A0A4-58E777074FEE}" srcOrd="0" destOrd="0" presId="urn:microsoft.com/office/officeart/2005/8/layout/hProcess10"/>
    <dgm:cxn modelId="{6723C410-EDEA-4A46-9C75-6A4EBB63BD17}" srcId="{4FC94D10-C9A8-9E49-9367-175E6C6869B1}" destId="{707386C8-0444-7D4A-974C-150207E23A36}" srcOrd="3" destOrd="0" parTransId="{381E8FB6-4AC6-904A-94F9-893729964209}" sibTransId="{C1FB700C-6E8F-BA4A-8AB2-02240D60A288}"/>
    <dgm:cxn modelId="{4531BC0B-C01A-4A29-94E0-2A132B29059F}" type="presOf" srcId="{6C5A2486-EFF7-4E49-9AF7-A65F0A280AAE}" destId="{3F206F3C-47C3-564A-9B69-4F48041CF375}" srcOrd="0" destOrd="1" presId="urn:microsoft.com/office/officeart/2005/8/layout/hProcess10"/>
    <dgm:cxn modelId="{803F6128-348D-433A-A974-CC43F6FF73FB}" type="presOf" srcId="{8D1C40DE-5A43-1D4D-9081-557B4DF4A5C8}" destId="{E0997081-E784-2040-A50D-B718FB3B6366}" srcOrd="0" destOrd="1" presId="urn:microsoft.com/office/officeart/2005/8/layout/hProcess10"/>
    <dgm:cxn modelId="{0883D9D2-34FB-44DD-9F1B-FEBC2F8D7A68}" type="presOf" srcId="{9AB15AA5-1D61-B449-9091-9ED7D00AEE97}" destId="{F09472D8-2E08-104F-9E5B-2117445C1560}" srcOrd="0" destOrd="0" presId="urn:microsoft.com/office/officeart/2005/8/layout/hProcess10"/>
    <dgm:cxn modelId="{4CEA7647-5CC0-4C40-BEDB-BAB6EB50B7A6}" type="presOf" srcId="{4FC94D10-C9A8-9E49-9367-175E6C6869B1}" destId="{3F206F3C-47C3-564A-9B69-4F48041CF375}" srcOrd="0" destOrd="0" presId="urn:microsoft.com/office/officeart/2005/8/layout/hProcess10"/>
    <dgm:cxn modelId="{99D980E0-D4FA-DB49-8EFB-C71EA8F0736C}" srcId="{DB801FB2-C27C-7C4C-A420-EBB26D0F5E54}" destId="{7EFF2DB1-A7E2-9749-AF59-7EB0162F6F05}" srcOrd="1" destOrd="0" parTransId="{82BAAE1A-CCB4-6C4D-9D46-B4323188A986}" sibTransId="{AEC699CA-42B3-EC4F-88CD-95729EDBBF54}"/>
    <dgm:cxn modelId="{3DD3905B-E137-46EA-B17F-C6E2DF1AFE10}" type="presOf" srcId="{384740F8-7A62-1D4D-96D5-B6154AA940BA}" destId="{E0997081-E784-2040-A50D-B718FB3B6366}" srcOrd="0" destOrd="6" presId="urn:microsoft.com/office/officeart/2005/8/layout/hProcess10"/>
    <dgm:cxn modelId="{55257065-E9CB-A447-BC18-B93F8E0AD20E}" srcId="{DB801FB2-C27C-7C4C-A420-EBB26D0F5E54}" destId="{71E6A09D-6276-D94B-AEBD-48F723D3A01A}" srcOrd="3" destOrd="0" parTransId="{56F9ABC8-63A6-A44C-A279-9551E9BE3AC3}" sibTransId="{9C0A09C1-A872-8247-A527-6ECF884BDC00}"/>
    <dgm:cxn modelId="{2AC0444C-9666-A541-9D4A-F29677CA827D}" srcId="{DB801FB2-C27C-7C4C-A420-EBB26D0F5E54}" destId="{5A8E16A4-3BD7-C34E-9734-F4835739C591}" srcOrd="0" destOrd="0" parTransId="{B8E5DEAC-17C5-624D-BAE1-B4037D1F589B}" sibTransId="{EA44926C-CE9D-BE43-990D-3C600CEB25C2}"/>
    <dgm:cxn modelId="{C877E944-4619-4800-A5BE-8D8A58BC9FB6}" type="presOf" srcId="{DB801FB2-C27C-7C4C-A420-EBB26D0F5E54}" destId="{3FAF5B30-2836-9B4F-9F6D-1DF1EE8F6087}" srcOrd="0" destOrd="0" presId="urn:microsoft.com/office/officeart/2005/8/layout/hProcess10"/>
    <dgm:cxn modelId="{6B2EF2DE-687C-4A0F-A45B-59DEB1F0B29A}" type="presOf" srcId="{707386C8-0444-7D4A-974C-150207E23A36}" destId="{3F206F3C-47C3-564A-9B69-4F48041CF375}" srcOrd="0" destOrd="4" presId="urn:microsoft.com/office/officeart/2005/8/layout/hProcess10"/>
    <dgm:cxn modelId="{2572D938-A1EA-455D-A4C7-82E17EADE70D}" type="presOf" srcId="{3252C1F4-98BA-2B49-BECF-E0F0850EE796}" destId="{E0997081-E784-2040-A50D-B718FB3B6366}" srcOrd="0" destOrd="3" presId="urn:microsoft.com/office/officeart/2005/8/layout/hProcess10"/>
    <dgm:cxn modelId="{562CF9CC-4763-F943-AACF-F0025AEEC4AE}" srcId="{3EF2465A-2ADE-1B4D-B154-8AD899526A5A}" destId="{384740F8-7A62-1D4D-96D5-B6154AA940BA}" srcOrd="5" destOrd="0" parTransId="{4FAF91EF-9E3D-B143-9560-539DE3DF44A7}" sibTransId="{A3D69294-A6FC-694C-8D76-8D2D39F506B1}"/>
    <dgm:cxn modelId="{BAD93902-378A-2F4B-9AD8-CC4FFEE607CE}" srcId="{9AB15AA5-1D61-B449-9091-9ED7D00AEE97}" destId="{3EF2465A-2ADE-1B4D-B154-8AD899526A5A}" srcOrd="1" destOrd="0" parTransId="{614E838B-3079-1640-8508-6AC631818727}" sibTransId="{3C37B2AA-DF8F-9046-8777-0626FA1EBA80}"/>
    <dgm:cxn modelId="{D8D45AB3-BD13-6244-A8CD-772A7478F8FC}" srcId="{4FC94D10-C9A8-9E49-9367-175E6C6869B1}" destId="{6C5A2486-EFF7-4E49-9AF7-A65F0A280AAE}" srcOrd="0" destOrd="0" parTransId="{4E0637A8-0FD4-424A-B6AB-C0A052462CAC}" sibTransId="{0BB255AC-3F78-A64E-A9FD-C4FF6B127E0A}"/>
    <dgm:cxn modelId="{1F4895F0-1A2E-43FA-B27B-54273C5F5146}" type="presOf" srcId="{206C387B-B0FB-479A-ADF3-0AF9D9996578}" destId="{E0997081-E784-2040-A50D-B718FB3B6366}" srcOrd="0" destOrd="2" presId="urn:microsoft.com/office/officeart/2005/8/layout/hProcess10"/>
    <dgm:cxn modelId="{FB9322EB-1C27-444F-960A-E8382C33C249}" type="presOf" srcId="{FE1F89B4-3996-4C51-AD85-2EB4BCE8F6F9}" destId="{3F206F3C-47C3-564A-9B69-4F48041CF375}" srcOrd="0" destOrd="3" presId="urn:microsoft.com/office/officeart/2005/8/layout/hProcess10"/>
    <dgm:cxn modelId="{1EE6DA17-DB73-1243-AF98-6879B0F68362}" type="presOf" srcId="{696B6EB4-EB66-1446-AE3E-71D805282314}" destId="{3F206F3C-47C3-564A-9B69-4F48041CF375}" srcOrd="0" destOrd="2" presId="urn:microsoft.com/office/officeart/2005/8/layout/hProcess10"/>
    <dgm:cxn modelId="{891AE8F4-238D-8742-9A6C-1442B67F666F}" srcId="{9AB15AA5-1D61-B449-9091-9ED7D00AEE97}" destId="{4FC94D10-C9A8-9E49-9367-175E6C6869B1}" srcOrd="2" destOrd="0" parTransId="{51DD966D-D7DE-574C-BC60-A231C978D122}" sibTransId="{DDFEB2E4-569E-F14C-B419-680CB5072C2F}"/>
    <dgm:cxn modelId="{61CB7AD9-791B-6843-A701-E18EECEAF91F}" srcId="{3EF2465A-2ADE-1B4D-B154-8AD899526A5A}" destId="{0210668C-B81D-B940-9732-D34C19DBB1D2}" srcOrd="4" destOrd="0" parTransId="{9F177C48-77CA-3E48-A4E3-C03CAC0949B9}" sibTransId="{EE8CBC93-4E8F-8543-8656-4656682699E2}"/>
    <dgm:cxn modelId="{07F07773-4E99-46FD-AEE4-FC571273DFF6}" type="presOf" srcId="{0210668C-B81D-B940-9732-D34C19DBB1D2}" destId="{E0997081-E784-2040-A50D-B718FB3B6366}" srcOrd="0" destOrd="5" presId="urn:microsoft.com/office/officeart/2005/8/layout/hProcess10"/>
    <dgm:cxn modelId="{3CFAE048-5348-4EF8-B5C9-8CC214B513B8}" type="presOf" srcId="{9FC61976-965F-6242-97A8-E50AE9BCBC89}" destId="{E0997081-E784-2040-A50D-B718FB3B6366}" srcOrd="0" destOrd="4" presId="urn:microsoft.com/office/officeart/2005/8/layout/hProcess10"/>
    <dgm:cxn modelId="{0F9F620A-72F9-4686-B12A-2C1062256FF9}" type="presOf" srcId="{3EF2465A-2ADE-1B4D-B154-8AD899526A5A}" destId="{E0997081-E784-2040-A50D-B718FB3B6366}" srcOrd="0" destOrd="0" presId="urn:microsoft.com/office/officeart/2005/8/layout/hProcess10"/>
    <dgm:cxn modelId="{440A97D1-7855-164A-B83A-38FEC5195B14}" srcId="{3EF2465A-2ADE-1B4D-B154-8AD899526A5A}" destId="{9FC61976-965F-6242-97A8-E50AE9BCBC89}" srcOrd="3" destOrd="0" parTransId="{E01FB0A6-B9A5-1345-8FE1-EC5CC0B73168}" sibTransId="{CCA63FE6-9762-AF47-AE55-4529DEB4617E}"/>
    <dgm:cxn modelId="{28417C93-E463-7746-ADCA-25FF6240663B}" srcId="{4FC94D10-C9A8-9E49-9367-175E6C6869B1}" destId="{696B6EB4-EB66-1446-AE3E-71D805282314}" srcOrd="1" destOrd="0" parTransId="{728C2793-8A2F-CD4D-8985-F438286EDDC1}" sibTransId="{3222BB1E-1DDB-FB4D-BFC1-99276BE90E20}"/>
    <dgm:cxn modelId="{0BA4E9F9-5E02-4C97-9EEB-93448CB1F698}" type="presOf" srcId="{3C37B2AA-DF8F-9046-8777-0626FA1EBA80}" destId="{3D4BC80D-CEED-C94A-A829-503AB4326EB4}" srcOrd="1" destOrd="0" presId="urn:microsoft.com/office/officeart/2005/8/layout/hProcess10"/>
    <dgm:cxn modelId="{70E4083B-0706-47F2-A6DF-B6FCB1BDCF8B}" type="presOf" srcId="{3C37B2AA-DF8F-9046-8777-0626FA1EBA80}" destId="{7B35361A-3E87-4744-8FFB-E338EE65924F}" srcOrd="0" destOrd="0" presId="urn:microsoft.com/office/officeart/2005/8/layout/hProcess10"/>
    <dgm:cxn modelId="{ABB948BD-DB57-1E45-88C2-BDFF9F3A83F2}" srcId="{3EF2465A-2ADE-1B4D-B154-8AD899526A5A}" destId="{3252C1F4-98BA-2B49-BECF-E0F0850EE796}" srcOrd="2" destOrd="0" parTransId="{5012D433-C538-A447-86B1-3C670D8E280A}" sibTransId="{7A18DE0F-428E-8D46-AC81-9FAEC5D1E849}"/>
    <dgm:cxn modelId="{6EE61070-C1CF-4C05-A82C-93EA08503122}" type="presOf" srcId="{E581C23A-063A-484B-B83C-6FB1E14E5A23}" destId="{84B3D13C-CCD8-804B-8BE4-C94666597DBD}" srcOrd="1" destOrd="0" presId="urn:microsoft.com/office/officeart/2005/8/layout/hProcess10"/>
    <dgm:cxn modelId="{97B6140F-8623-1E41-88FA-D04F1F73C356}" type="presOf" srcId="{71E6A09D-6276-D94B-AEBD-48F723D3A01A}" destId="{3FAF5B30-2836-9B4F-9F6D-1DF1EE8F6087}" srcOrd="0" destOrd="4" presId="urn:microsoft.com/office/officeart/2005/8/layout/hProcess10"/>
    <dgm:cxn modelId="{FD27FF60-5864-D441-A944-3FFB02C94E1C}" srcId="{3EF2465A-2ADE-1B4D-B154-8AD899526A5A}" destId="{8D1C40DE-5A43-1D4D-9081-557B4DF4A5C8}" srcOrd="0" destOrd="0" parTransId="{4A70594A-24D4-E346-A265-ADA43C0FBF74}" sibTransId="{2BBD82D7-4AEA-E546-8D2C-65548FC2E9BD}"/>
    <dgm:cxn modelId="{376C544C-B9E6-4FBE-8B3C-CB08EED38D64}" srcId="{3EF2465A-2ADE-1B4D-B154-8AD899526A5A}" destId="{206C387B-B0FB-479A-ADF3-0AF9D9996578}" srcOrd="1" destOrd="0" parTransId="{5B9F654F-76E9-459A-AB7E-BD73C0CD33B2}" sibTransId="{085F20D4-B05A-4E8D-A91F-1DDB891940E5}"/>
    <dgm:cxn modelId="{23E529E2-DD7F-0E4C-AE2E-2677D8D3091E}" srcId="{DB801FB2-C27C-7C4C-A420-EBB26D0F5E54}" destId="{60829396-F235-8C49-920C-C5055420BE78}" srcOrd="2" destOrd="0" parTransId="{9212F859-FFFD-734B-AAF7-CF4DC8AC8D79}" sibTransId="{C92BC1FC-4B30-2347-934B-00B505280556}"/>
    <dgm:cxn modelId="{D9690B9C-6BB1-204F-A969-D63262D6A8A0}" type="presOf" srcId="{7EFF2DB1-A7E2-9749-AF59-7EB0162F6F05}" destId="{3FAF5B30-2836-9B4F-9F6D-1DF1EE8F6087}" srcOrd="0" destOrd="2" presId="urn:microsoft.com/office/officeart/2005/8/layout/hProcess10"/>
    <dgm:cxn modelId="{63789167-7FB0-4FF6-A35D-E8666A47F3F6}" srcId="{4FC94D10-C9A8-9E49-9367-175E6C6869B1}" destId="{FE1F89B4-3996-4C51-AD85-2EB4BCE8F6F9}" srcOrd="2" destOrd="0" parTransId="{9D58AD12-8301-46E0-A78E-1A53DD44CFA0}" sibTransId="{E95C9003-169F-4053-A519-368F221B309B}"/>
    <dgm:cxn modelId="{3C6B739F-70D9-44F9-9498-9E1526DEFF05}" type="presOf" srcId="{5A8E16A4-3BD7-C34E-9734-F4835739C591}" destId="{3FAF5B30-2836-9B4F-9F6D-1DF1EE8F6087}" srcOrd="0" destOrd="1" presId="urn:microsoft.com/office/officeart/2005/8/layout/hProcess10"/>
    <dgm:cxn modelId="{A0347EBF-99E7-004D-BD05-E051BC048319}" type="presOf" srcId="{60829396-F235-8C49-920C-C5055420BE78}" destId="{3FAF5B30-2836-9B4F-9F6D-1DF1EE8F6087}" srcOrd="0" destOrd="3" presId="urn:microsoft.com/office/officeart/2005/8/layout/hProcess10"/>
    <dgm:cxn modelId="{DEC35A30-5F6F-B640-AE80-DF9A7BC0562D}" srcId="{9AB15AA5-1D61-B449-9091-9ED7D00AEE97}" destId="{DB801FB2-C27C-7C4C-A420-EBB26D0F5E54}" srcOrd="0" destOrd="0" parTransId="{449B5AB3-8723-D449-8B85-6C7FD59F719F}" sibTransId="{E581C23A-063A-484B-B83C-6FB1E14E5A23}"/>
    <dgm:cxn modelId="{6C102A37-1288-4229-A1AE-924ECBA36896}" type="presParOf" srcId="{F09472D8-2E08-104F-9E5B-2117445C1560}" destId="{A8359CA2-41C5-6044-AD74-9467829A6D7A}" srcOrd="0" destOrd="0" presId="urn:microsoft.com/office/officeart/2005/8/layout/hProcess10"/>
    <dgm:cxn modelId="{CCDCAFE4-DCF3-40B7-9CA0-9C853F1762AB}" type="presParOf" srcId="{A8359CA2-41C5-6044-AD74-9467829A6D7A}" destId="{1B0B59A1-1F5E-4949-A8C2-5AE9BFC26D0C}" srcOrd="0" destOrd="0" presId="urn:microsoft.com/office/officeart/2005/8/layout/hProcess10"/>
    <dgm:cxn modelId="{5AE46B34-E49B-4301-BEF7-BFC729CBFCC9}" type="presParOf" srcId="{A8359CA2-41C5-6044-AD74-9467829A6D7A}" destId="{3FAF5B30-2836-9B4F-9F6D-1DF1EE8F6087}" srcOrd="1" destOrd="0" presId="urn:microsoft.com/office/officeart/2005/8/layout/hProcess10"/>
    <dgm:cxn modelId="{852F087C-D302-4DAD-960D-2640BEDEED17}" type="presParOf" srcId="{F09472D8-2E08-104F-9E5B-2117445C1560}" destId="{896AB34F-0F5E-1B41-A0A4-58E777074FEE}" srcOrd="1" destOrd="0" presId="urn:microsoft.com/office/officeart/2005/8/layout/hProcess10"/>
    <dgm:cxn modelId="{3ADD94E2-0C56-4732-B510-BDF80DE27517}" type="presParOf" srcId="{896AB34F-0F5E-1B41-A0A4-58E777074FEE}" destId="{84B3D13C-CCD8-804B-8BE4-C94666597DBD}" srcOrd="0" destOrd="0" presId="urn:microsoft.com/office/officeart/2005/8/layout/hProcess10"/>
    <dgm:cxn modelId="{F6F17C1D-AD7E-458B-98E0-C570D8AB12FA}" type="presParOf" srcId="{F09472D8-2E08-104F-9E5B-2117445C1560}" destId="{381D0CE5-DBF1-5841-923E-B9145883DE47}" srcOrd="2" destOrd="0" presId="urn:microsoft.com/office/officeart/2005/8/layout/hProcess10"/>
    <dgm:cxn modelId="{4AC08CCA-2B64-45EB-A677-413215F63952}" type="presParOf" srcId="{381D0CE5-DBF1-5841-923E-B9145883DE47}" destId="{D5B9ECB9-0974-A843-B630-A9EBBF4001A1}" srcOrd="0" destOrd="0" presId="urn:microsoft.com/office/officeart/2005/8/layout/hProcess10"/>
    <dgm:cxn modelId="{FE91AEDD-14E8-4734-8EA5-8EDC742D7618}" type="presParOf" srcId="{381D0CE5-DBF1-5841-923E-B9145883DE47}" destId="{E0997081-E784-2040-A50D-B718FB3B6366}" srcOrd="1" destOrd="0" presId="urn:microsoft.com/office/officeart/2005/8/layout/hProcess10"/>
    <dgm:cxn modelId="{A1880797-2515-4D14-B0FE-D0F0A19FC167}" type="presParOf" srcId="{F09472D8-2E08-104F-9E5B-2117445C1560}" destId="{7B35361A-3E87-4744-8FFB-E338EE65924F}" srcOrd="3" destOrd="0" presId="urn:microsoft.com/office/officeart/2005/8/layout/hProcess10"/>
    <dgm:cxn modelId="{7A269681-13CA-4803-A1D1-16632DCDE85B}" type="presParOf" srcId="{7B35361A-3E87-4744-8FFB-E338EE65924F}" destId="{3D4BC80D-CEED-C94A-A829-503AB4326EB4}" srcOrd="0" destOrd="0" presId="urn:microsoft.com/office/officeart/2005/8/layout/hProcess10"/>
    <dgm:cxn modelId="{587CE6EE-A457-429A-9CE6-0669719F9F89}" type="presParOf" srcId="{F09472D8-2E08-104F-9E5B-2117445C1560}" destId="{3DF1E276-AF5F-0F45-93D9-D6F49347CC11}" srcOrd="4" destOrd="0" presId="urn:microsoft.com/office/officeart/2005/8/layout/hProcess10"/>
    <dgm:cxn modelId="{544F6E2B-AF3D-4752-95EE-20EFACFA3483}" type="presParOf" srcId="{3DF1E276-AF5F-0F45-93D9-D6F49347CC11}" destId="{C181C207-6D3C-6E4A-8303-699A00000D43}" srcOrd="0" destOrd="0" presId="urn:microsoft.com/office/officeart/2005/8/layout/hProcess10"/>
    <dgm:cxn modelId="{A9A06408-6401-4430-8483-CB9A3E677D28}" type="presParOf" srcId="{3DF1E276-AF5F-0F45-93D9-D6F49347CC11}" destId="{3F206F3C-47C3-564A-9B69-4F48041CF375}" srcOrd="1" destOrd="0" presId="urn:microsoft.com/office/officeart/2005/8/layout/hProcess10"/>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AB15AA5-1D61-B449-9091-9ED7D00AEE97}" type="doc">
      <dgm:prSet loTypeId="urn:microsoft.com/office/officeart/2005/8/layout/hProcess10" loCatId="" qsTypeId="urn:microsoft.com/office/officeart/2005/8/quickstyle/simple4" qsCatId="simple" csTypeId="urn:microsoft.com/office/officeart/2005/8/colors/accent0_3" csCatId="mainScheme" phldr="1"/>
      <dgm:spPr/>
      <dgm:t>
        <a:bodyPr/>
        <a:lstStyle/>
        <a:p>
          <a:endParaRPr lang="en-US"/>
        </a:p>
      </dgm:t>
    </dgm:pt>
    <dgm:pt modelId="{DB801FB2-C27C-7C4C-A420-EBB26D0F5E54}">
      <dgm:prSet phldrT="[Text]" custT="1"/>
      <dgm:spPr>
        <a:gradFill rotWithShape="0">
          <a:gsLst>
            <a:gs pos="0">
              <a:srgbClr val="92D050"/>
            </a:gs>
            <a:gs pos="100000">
              <a:srgbClr val="00B050"/>
            </a:gs>
          </a:gsLst>
        </a:gradFill>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800" dirty="0" smtClean="0"/>
            <a:t>Leads Splicing</a:t>
          </a:r>
        </a:p>
        <a:p>
          <a:pPr algn="l" defTabSz="800100">
            <a:lnSpc>
              <a:spcPct val="90000"/>
            </a:lnSpc>
            <a:spcBef>
              <a:spcPct val="0"/>
            </a:spcBef>
            <a:spcAft>
              <a:spcPct val="35000"/>
            </a:spcAft>
          </a:pPr>
          <a:r>
            <a:rPr lang="en-US" sz="1400" b="1" dirty="0" smtClean="0">
              <a:solidFill>
                <a:schemeClr val="bg1"/>
              </a:solidFill>
              <a:effectLst>
                <a:outerShdw blurRad="38100" dist="38100" dir="2700000" algn="tl">
                  <a:srgbClr val="000000">
                    <a:alpha val="43137"/>
                  </a:srgbClr>
                </a:outerShdw>
              </a:effectLst>
            </a:rPr>
            <a:t>- Remove metallic spacer</a:t>
          </a:r>
        </a:p>
        <a:p>
          <a:pPr algn="l" defTabSz="800100">
            <a:lnSpc>
              <a:spcPct val="90000"/>
            </a:lnSpc>
            <a:spcBef>
              <a:spcPct val="0"/>
            </a:spcBef>
            <a:spcAft>
              <a:spcPct val="35000"/>
            </a:spcAft>
          </a:pPr>
          <a:r>
            <a:rPr lang="en-US" sz="1400" b="1" dirty="0" smtClean="0">
              <a:solidFill>
                <a:schemeClr val="bg1"/>
              </a:solidFill>
              <a:effectLst>
                <a:outerShdw blurRad="38100" dist="38100" dir="2700000" algn="tl">
                  <a:srgbClr val="000000">
                    <a:alpha val="43137"/>
                  </a:srgbClr>
                </a:outerShdw>
              </a:effectLst>
            </a:rPr>
            <a:t>- Splice </a:t>
          </a:r>
          <a:r>
            <a:rPr lang="en-US" sz="1400" b="1" dirty="0" err="1" smtClean="0">
              <a:solidFill>
                <a:schemeClr val="bg1"/>
              </a:solidFill>
              <a:effectLst>
                <a:outerShdw blurRad="38100" dist="38100" dir="2700000" algn="tl">
                  <a:srgbClr val="000000">
                    <a:alpha val="43137"/>
                  </a:srgbClr>
                </a:outerShdw>
              </a:effectLst>
            </a:rPr>
            <a:t>Nb-Ti</a:t>
          </a:r>
          <a:r>
            <a:rPr lang="en-US" sz="1400" b="1" dirty="0" smtClean="0">
              <a:solidFill>
                <a:schemeClr val="bg1"/>
              </a:solidFill>
              <a:effectLst>
                <a:outerShdw blurRad="38100" dist="38100" dir="2700000" algn="tl">
                  <a:srgbClr val="000000">
                    <a:alpha val="43137"/>
                  </a:srgbClr>
                </a:outerShdw>
              </a:effectLst>
            </a:rPr>
            <a:t> leads</a:t>
          </a:r>
        </a:p>
        <a:p>
          <a:pPr algn="l" defTabSz="800100">
            <a:lnSpc>
              <a:spcPct val="90000"/>
            </a:lnSpc>
            <a:spcBef>
              <a:spcPct val="0"/>
            </a:spcBef>
            <a:spcAft>
              <a:spcPct val="35000"/>
            </a:spcAft>
          </a:pPr>
          <a:r>
            <a:rPr lang="en-US" sz="1400" b="1" dirty="0" smtClean="0">
              <a:solidFill>
                <a:schemeClr val="bg1"/>
              </a:solidFill>
              <a:effectLst>
                <a:outerShdw blurRad="38100" dist="38100" dir="2700000" algn="tl">
                  <a:srgbClr val="000000">
                    <a:alpha val="43137"/>
                  </a:srgbClr>
                </a:outerShdw>
              </a:effectLst>
            </a:rPr>
            <a:t>- Install G-11 saddles</a:t>
          </a:r>
        </a:p>
        <a:p>
          <a:pPr algn="l" defTabSz="800100">
            <a:lnSpc>
              <a:spcPct val="90000"/>
            </a:lnSpc>
            <a:spcBef>
              <a:spcPct val="0"/>
            </a:spcBef>
            <a:spcAft>
              <a:spcPct val="35000"/>
            </a:spcAft>
          </a:pPr>
          <a:r>
            <a:rPr lang="en-US" sz="1400" b="1" dirty="0" smtClean="0">
              <a:solidFill>
                <a:schemeClr val="tx1"/>
              </a:solidFill>
              <a:effectLst>
                <a:outerShdw blurRad="38100" dist="38100" dir="2700000" algn="tl">
                  <a:srgbClr val="000000">
                    <a:alpha val="43137"/>
                  </a:srgbClr>
                </a:outerShdw>
              </a:effectLst>
            </a:rPr>
            <a:t>VT, NDT </a:t>
          </a:r>
        </a:p>
        <a:p>
          <a:pPr algn="l" defTabSz="800100">
            <a:lnSpc>
              <a:spcPct val="90000"/>
            </a:lnSpc>
            <a:spcBef>
              <a:spcPct val="0"/>
            </a:spcBef>
            <a:spcAft>
              <a:spcPct val="35000"/>
            </a:spcAft>
          </a:pPr>
          <a:r>
            <a:rPr lang="en-US" sz="1400" b="1" dirty="0" smtClean="0">
              <a:solidFill>
                <a:schemeClr val="tx1"/>
              </a:solidFill>
              <a:effectLst>
                <a:outerShdw blurRad="38100" dist="38100" dir="2700000" algn="tl">
                  <a:srgbClr val="000000">
                    <a:alpha val="43137"/>
                  </a:srgbClr>
                </a:outerShdw>
              </a:effectLst>
            </a:rPr>
            <a:t>Hi Pot 1-3</a:t>
          </a:r>
          <a:endParaRPr lang="en-US" sz="1400" b="1" dirty="0" smtClean="0">
            <a:solidFill>
              <a:schemeClr val="bg1"/>
            </a:solidFill>
            <a:effectLst>
              <a:outerShdw blurRad="38100" dist="38100" dir="2700000" algn="tl">
                <a:srgbClr val="000000">
                  <a:alpha val="43137"/>
                </a:srgbClr>
              </a:outerShdw>
            </a:effectLst>
          </a:endParaRPr>
        </a:p>
        <a:p>
          <a:pPr algn="l" defTabSz="800100">
            <a:lnSpc>
              <a:spcPct val="90000"/>
            </a:lnSpc>
            <a:spcBef>
              <a:spcPct val="0"/>
            </a:spcBef>
            <a:spcAft>
              <a:spcPct val="35000"/>
            </a:spcAft>
          </a:pPr>
          <a:r>
            <a:rPr lang="en-US" sz="1400" b="1" dirty="0" err="1" smtClean="0">
              <a:solidFill>
                <a:schemeClr val="tx1"/>
              </a:solidFill>
              <a:effectLst>
                <a:outerShdw blurRad="38100" dist="38100" dir="2700000" algn="tl">
                  <a:srgbClr val="000000">
                    <a:alpha val="43137"/>
                  </a:srgbClr>
                </a:outerShdw>
              </a:effectLst>
            </a:rPr>
            <a:t>GeoM</a:t>
          </a:r>
          <a:endParaRPr lang="en-US" sz="1400" b="1" dirty="0">
            <a:solidFill>
              <a:schemeClr val="tx1"/>
            </a:solidFill>
            <a:effectLst>
              <a:outerShdw blurRad="38100" dist="38100" dir="2700000" algn="tl">
                <a:srgbClr val="000000">
                  <a:alpha val="43137"/>
                </a:srgbClr>
              </a:outerShdw>
            </a:effectLst>
          </a:endParaRPr>
        </a:p>
      </dgm:t>
    </dgm:pt>
    <dgm:pt modelId="{449B5AB3-8723-D449-8B85-6C7FD59F719F}" type="parTrans" cxnId="{DEC35A30-5F6F-B640-AE80-DF9A7BC0562D}">
      <dgm:prSet/>
      <dgm:spPr/>
      <dgm:t>
        <a:bodyPr/>
        <a:lstStyle/>
        <a:p>
          <a:endParaRPr lang="en-US"/>
        </a:p>
      </dgm:t>
    </dgm:pt>
    <dgm:pt modelId="{E581C23A-063A-484B-B83C-6FB1E14E5A23}" type="sibTrans" cxnId="{DEC35A30-5F6F-B640-AE80-DF9A7BC0562D}">
      <dgm:prSet/>
      <dgm:spPr/>
      <dgm:t>
        <a:bodyPr/>
        <a:lstStyle/>
        <a:p>
          <a:endParaRPr lang="en-US"/>
        </a:p>
      </dgm:t>
    </dgm:pt>
    <dgm:pt modelId="{3EF2465A-2ADE-1B4D-B154-8AD899526A5A}">
      <dgm:prSet phldrT="[Text]" custT="1"/>
      <dgm:spPr>
        <a:gradFill rotWithShape="0">
          <a:gsLst>
            <a:gs pos="0">
              <a:srgbClr val="92D050"/>
            </a:gs>
            <a:gs pos="100000">
              <a:srgbClr val="00B050"/>
            </a:gs>
          </a:gsLst>
          <a:lin ang="16200000" scaled="0"/>
        </a:gradFill>
      </dgm:spPr>
      <dgm:t>
        <a:bodyPr/>
        <a:lstStyle/>
        <a:p>
          <a:pPr lvl="0" algn="l" defTabSz="800100">
            <a:lnSpc>
              <a:spcPct val="90000"/>
            </a:lnSpc>
            <a:spcBef>
              <a:spcPct val="0"/>
            </a:spcBef>
            <a:spcAft>
              <a:spcPct val="35000"/>
            </a:spcAft>
          </a:pPr>
          <a:r>
            <a:rPr lang="en-US" sz="1800" dirty="0" smtClean="0"/>
            <a:t>Vacuum Pressure </a:t>
          </a:r>
          <a:r>
            <a:rPr lang="en-US" sz="1800" dirty="0" err="1" smtClean="0"/>
            <a:t>Impreg</a:t>
          </a:r>
          <a:r>
            <a:rPr lang="en-US" sz="1800" dirty="0" smtClean="0"/>
            <a:t>. </a:t>
          </a:r>
        </a:p>
        <a:p>
          <a:pPr lvl="0" algn="l" defTabSz="800100">
            <a:lnSpc>
              <a:spcPct val="90000"/>
            </a:lnSpc>
            <a:spcBef>
              <a:spcPct val="0"/>
            </a:spcBef>
            <a:spcAft>
              <a:spcPct val="35000"/>
            </a:spcAft>
          </a:pPr>
          <a:r>
            <a:rPr lang="en-GB" sz="1400" b="1" dirty="0" smtClean="0">
              <a:solidFill>
                <a:schemeClr val="bg1"/>
              </a:solidFill>
              <a:effectLst>
                <a:outerShdw blurRad="38100" dist="38100" dir="2700000" algn="tl">
                  <a:srgbClr val="000000">
                    <a:alpha val="43137"/>
                  </a:srgbClr>
                </a:outerShdw>
              </a:effectLst>
            </a:rPr>
            <a:t>- Vacuum impregnation in CTD-101K of the poles (resin polymerisation)</a:t>
          </a:r>
        </a:p>
        <a:p>
          <a:pPr lvl="0" algn="l" defTabSz="800100">
            <a:lnSpc>
              <a:spcPct val="90000"/>
            </a:lnSpc>
            <a:spcBef>
              <a:spcPct val="0"/>
            </a:spcBef>
            <a:spcAft>
              <a:spcPct val="35000"/>
            </a:spcAft>
          </a:pPr>
          <a:r>
            <a:rPr lang="en-GB" sz="1400" b="1" dirty="0" smtClean="0">
              <a:solidFill>
                <a:schemeClr val="tx1"/>
              </a:solidFill>
              <a:effectLst>
                <a:outerShdw blurRad="38100" dist="38100" dir="2700000" algn="tl">
                  <a:srgbClr val="000000">
                    <a:alpha val="43137"/>
                  </a:srgbClr>
                </a:outerShdw>
              </a:effectLst>
            </a:rPr>
            <a:t>VT, Hi pot 1,3</a:t>
          </a:r>
        </a:p>
      </dgm:t>
    </dgm:pt>
    <dgm:pt modelId="{614E838B-3079-1640-8508-6AC631818727}" type="parTrans" cxnId="{BAD93902-378A-2F4B-9AD8-CC4FFEE607CE}">
      <dgm:prSet/>
      <dgm:spPr/>
      <dgm:t>
        <a:bodyPr/>
        <a:lstStyle/>
        <a:p>
          <a:endParaRPr lang="en-US"/>
        </a:p>
      </dgm:t>
    </dgm:pt>
    <dgm:pt modelId="{3C37B2AA-DF8F-9046-8777-0626FA1EBA80}" type="sibTrans" cxnId="{BAD93902-378A-2F4B-9AD8-CC4FFEE607CE}">
      <dgm:prSet/>
      <dgm:spPr/>
      <dgm:t>
        <a:bodyPr/>
        <a:lstStyle/>
        <a:p>
          <a:endParaRPr lang="en-US"/>
        </a:p>
      </dgm:t>
    </dgm:pt>
    <dgm:pt modelId="{4FC94D10-C9A8-9E49-9367-175E6C6869B1}">
      <dgm:prSet phldrT="[Text]" custT="1"/>
      <dgm:spPr>
        <a:gradFill rotWithShape="0">
          <a:gsLst>
            <a:gs pos="0">
              <a:schemeClr val="accent3">
                <a:lumMod val="20000"/>
                <a:lumOff val="80000"/>
              </a:schemeClr>
            </a:gs>
            <a:gs pos="100000">
              <a:schemeClr val="accent6"/>
            </a:gs>
          </a:gsLst>
        </a:gradFill>
        <a:ln>
          <a:solidFill>
            <a:schemeClr val="accent3">
              <a:lumMod val="20000"/>
              <a:lumOff val="80000"/>
            </a:schemeClr>
          </a:solidFill>
        </a:ln>
      </dgm:spPr>
      <dgm:t>
        <a:bodyPr/>
        <a:lstStyle/>
        <a:p>
          <a:r>
            <a:rPr lang="en-US" sz="1800" dirty="0" smtClean="0"/>
            <a:t>Coil Metrology and Electrical tests</a:t>
          </a:r>
          <a:endParaRPr lang="en-US" sz="1800" dirty="0"/>
        </a:p>
      </dgm:t>
    </dgm:pt>
    <dgm:pt modelId="{51DD966D-D7DE-574C-BC60-A231C978D122}" type="parTrans" cxnId="{891AE8F4-238D-8742-9A6C-1442B67F666F}">
      <dgm:prSet/>
      <dgm:spPr/>
      <dgm:t>
        <a:bodyPr/>
        <a:lstStyle/>
        <a:p>
          <a:endParaRPr lang="en-US"/>
        </a:p>
      </dgm:t>
    </dgm:pt>
    <dgm:pt modelId="{DDFEB2E4-569E-F14C-B419-680CB5072C2F}" type="sibTrans" cxnId="{891AE8F4-238D-8742-9A6C-1442B67F666F}">
      <dgm:prSet/>
      <dgm:spPr/>
      <dgm:t>
        <a:bodyPr/>
        <a:lstStyle/>
        <a:p>
          <a:endParaRPr lang="en-US"/>
        </a:p>
      </dgm:t>
    </dgm:pt>
    <dgm:pt modelId="{6C5A2486-EFF7-4E49-9AF7-A65F0A280AAE}">
      <dgm:prSet phldrT="[Text]" custT="1"/>
      <dgm:spPr>
        <a:gradFill rotWithShape="0">
          <a:gsLst>
            <a:gs pos="0">
              <a:schemeClr val="accent3">
                <a:lumMod val="20000"/>
                <a:lumOff val="80000"/>
              </a:schemeClr>
            </a:gs>
            <a:gs pos="100000">
              <a:schemeClr val="accent6"/>
            </a:gs>
          </a:gsLst>
        </a:gradFill>
        <a:ln>
          <a:solidFill>
            <a:schemeClr val="accent3">
              <a:lumMod val="20000"/>
              <a:lumOff val="80000"/>
            </a:schemeClr>
          </a:solidFill>
        </a:ln>
      </dgm:spPr>
      <dgm:t>
        <a:bodyPr/>
        <a:lstStyle/>
        <a:p>
          <a:r>
            <a:rPr lang="en-GB" sz="1400" b="1" dirty="0" smtClean="0">
              <a:solidFill>
                <a:schemeClr val="bg1"/>
              </a:solidFill>
              <a:effectLst>
                <a:outerShdw blurRad="38100" dist="38100" dir="2700000" algn="tl">
                  <a:srgbClr val="000000">
                    <a:alpha val="43137"/>
                  </a:srgbClr>
                </a:outerShdw>
              </a:effectLst>
            </a:rPr>
            <a:t>Assess the geometry of 2D coils sections</a:t>
          </a:r>
          <a:endParaRPr lang="en-US" sz="1400" b="1" dirty="0">
            <a:solidFill>
              <a:schemeClr val="bg1"/>
            </a:solidFill>
            <a:effectLst>
              <a:outerShdw blurRad="38100" dist="38100" dir="2700000" algn="tl">
                <a:srgbClr val="000000">
                  <a:alpha val="43137"/>
                </a:srgbClr>
              </a:outerShdw>
            </a:effectLst>
          </a:endParaRPr>
        </a:p>
      </dgm:t>
    </dgm:pt>
    <dgm:pt modelId="{4E0637A8-0FD4-424A-B6AB-C0A052462CAC}" type="parTrans" cxnId="{D8D45AB3-BD13-6244-A8CD-772A7478F8FC}">
      <dgm:prSet/>
      <dgm:spPr/>
      <dgm:t>
        <a:bodyPr/>
        <a:lstStyle/>
        <a:p>
          <a:endParaRPr lang="en-US"/>
        </a:p>
      </dgm:t>
    </dgm:pt>
    <dgm:pt modelId="{0BB255AC-3F78-A64E-A9FD-C4FF6B127E0A}" type="sibTrans" cxnId="{D8D45AB3-BD13-6244-A8CD-772A7478F8FC}">
      <dgm:prSet/>
      <dgm:spPr/>
      <dgm:t>
        <a:bodyPr/>
        <a:lstStyle/>
        <a:p>
          <a:endParaRPr lang="en-US"/>
        </a:p>
      </dgm:t>
    </dgm:pt>
    <dgm:pt modelId="{707386C8-0444-7D4A-974C-150207E23A36}">
      <dgm:prSet phldrT="[Text]" custT="1"/>
      <dgm:spPr>
        <a:gradFill rotWithShape="0">
          <a:gsLst>
            <a:gs pos="0">
              <a:schemeClr val="accent3">
                <a:lumMod val="20000"/>
                <a:lumOff val="80000"/>
              </a:schemeClr>
            </a:gs>
            <a:gs pos="100000">
              <a:schemeClr val="accent6"/>
            </a:gs>
          </a:gsLst>
        </a:gradFill>
        <a:ln>
          <a:solidFill>
            <a:schemeClr val="accent3">
              <a:lumMod val="20000"/>
              <a:lumOff val="80000"/>
            </a:schemeClr>
          </a:solidFill>
        </a:ln>
      </dgm:spPr>
      <dgm:t>
        <a:bodyPr/>
        <a:lstStyle/>
        <a:p>
          <a:endParaRPr lang="en-US" sz="1400" dirty="0"/>
        </a:p>
      </dgm:t>
    </dgm:pt>
    <dgm:pt modelId="{381E8FB6-4AC6-904A-94F9-893729964209}" type="parTrans" cxnId="{6723C410-EDEA-4A46-9C75-6A4EBB63BD17}">
      <dgm:prSet/>
      <dgm:spPr/>
      <dgm:t>
        <a:bodyPr/>
        <a:lstStyle/>
        <a:p>
          <a:endParaRPr lang="en-US"/>
        </a:p>
      </dgm:t>
    </dgm:pt>
    <dgm:pt modelId="{C1FB700C-6E8F-BA4A-8AB2-02240D60A288}" type="sibTrans" cxnId="{6723C410-EDEA-4A46-9C75-6A4EBB63BD17}">
      <dgm:prSet/>
      <dgm:spPr/>
      <dgm:t>
        <a:bodyPr/>
        <a:lstStyle/>
        <a:p>
          <a:endParaRPr lang="en-US"/>
        </a:p>
      </dgm:t>
    </dgm:pt>
    <dgm:pt modelId="{93F24A12-056B-394B-A1DF-983FB4ED643B}">
      <dgm:prSet phldrT="[Text]" custT="1"/>
      <dgm:spPr>
        <a:gradFill rotWithShape="0">
          <a:gsLst>
            <a:gs pos="0">
              <a:schemeClr val="accent3">
                <a:lumMod val="20000"/>
                <a:lumOff val="80000"/>
              </a:schemeClr>
            </a:gs>
            <a:gs pos="100000">
              <a:schemeClr val="accent6"/>
            </a:gs>
          </a:gsLst>
        </a:gradFill>
        <a:ln>
          <a:solidFill>
            <a:schemeClr val="accent3">
              <a:lumMod val="20000"/>
              <a:lumOff val="80000"/>
            </a:schemeClr>
          </a:solidFill>
        </a:ln>
      </dgm:spPr>
      <dgm:t>
        <a:bodyPr/>
        <a:lstStyle/>
        <a:p>
          <a:r>
            <a:rPr lang="en-US" sz="1400" b="1" dirty="0" smtClean="0">
              <a:solidFill>
                <a:schemeClr val="tx1"/>
              </a:solidFill>
              <a:effectLst>
                <a:outerShdw blurRad="38100" dist="38100" dir="2700000" algn="tl">
                  <a:srgbClr val="000000">
                    <a:alpha val="43137"/>
                  </a:srgbClr>
                </a:outerShdw>
              </a:effectLst>
            </a:rPr>
            <a:t>Hi Pot 1-6, SU</a:t>
          </a:r>
          <a:endParaRPr lang="en-US" sz="1400" b="1" dirty="0">
            <a:solidFill>
              <a:schemeClr val="tx1"/>
            </a:solidFill>
            <a:effectLst>
              <a:outerShdw blurRad="38100" dist="38100" dir="2700000" algn="tl">
                <a:srgbClr val="000000">
                  <a:alpha val="43137"/>
                </a:srgbClr>
              </a:outerShdw>
            </a:effectLst>
          </a:endParaRPr>
        </a:p>
      </dgm:t>
    </dgm:pt>
    <dgm:pt modelId="{FBC980DB-A54A-CB4E-807E-F049CABCB9FC}" type="parTrans" cxnId="{BC1CE89C-E7B4-6444-A859-91A93CA8893A}">
      <dgm:prSet/>
      <dgm:spPr/>
      <dgm:t>
        <a:bodyPr/>
        <a:lstStyle/>
        <a:p>
          <a:endParaRPr lang="en-US"/>
        </a:p>
      </dgm:t>
    </dgm:pt>
    <dgm:pt modelId="{0981B059-7A11-D349-A5E3-C939AF356C4B}" type="sibTrans" cxnId="{BC1CE89C-E7B4-6444-A859-91A93CA8893A}">
      <dgm:prSet/>
      <dgm:spPr/>
      <dgm:t>
        <a:bodyPr/>
        <a:lstStyle/>
        <a:p>
          <a:endParaRPr lang="en-US"/>
        </a:p>
      </dgm:t>
    </dgm:pt>
    <dgm:pt modelId="{384740F8-7A62-1D4D-96D5-B6154AA940BA}">
      <dgm:prSet phldrT="[Text]"/>
      <dgm:spPr>
        <a:gradFill rotWithShape="0">
          <a:gsLst>
            <a:gs pos="0">
              <a:srgbClr val="92D050"/>
            </a:gs>
            <a:gs pos="100000">
              <a:srgbClr val="00B050"/>
            </a:gs>
          </a:gsLst>
          <a:lin ang="16200000" scaled="0"/>
        </a:gradFill>
      </dgm:spPr>
      <dgm:t>
        <a:bodyPr/>
        <a:lstStyle/>
        <a:p>
          <a:pPr marL="114300" lvl="1" indent="0" algn="l" defTabSz="577850">
            <a:lnSpc>
              <a:spcPct val="90000"/>
            </a:lnSpc>
            <a:spcBef>
              <a:spcPct val="0"/>
            </a:spcBef>
            <a:spcAft>
              <a:spcPct val="15000"/>
            </a:spcAft>
            <a:buNone/>
          </a:pPr>
          <a:endParaRPr lang="en-US" sz="1300" dirty="0"/>
        </a:p>
      </dgm:t>
    </dgm:pt>
    <dgm:pt modelId="{4FAF91EF-9E3D-B143-9560-539DE3DF44A7}" type="parTrans" cxnId="{562CF9CC-4763-F943-AACF-F0025AEEC4AE}">
      <dgm:prSet/>
      <dgm:spPr/>
      <dgm:t>
        <a:bodyPr/>
        <a:lstStyle/>
        <a:p>
          <a:endParaRPr lang="en-US"/>
        </a:p>
      </dgm:t>
    </dgm:pt>
    <dgm:pt modelId="{A3D69294-A6FC-694C-8D76-8D2D39F506B1}" type="sibTrans" cxnId="{562CF9CC-4763-F943-AACF-F0025AEEC4AE}">
      <dgm:prSet/>
      <dgm:spPr/>
      <dgm:t>
        <a:bodyPr/>
        <a:lstStyle/>
        <a:p>
          <a:endParaRPr lang="en-US"/>
        </a:p>
      </dgm:t>
    </dgm:pt>
    <dgm:pt modelId="{522A5C40-E8AB-364D-AA1B-666CE735E351}">
      <dgm:prSet phldrT="[Text]" custT="1"/>
      <dgm:spPr>
        <a:gradFill rotWithShape="0">
          <a:gsLst>
            <a:gs pos="0">
              <a:srgbClr val="92D050"/>
            </a:gs>
            <a:gs pos="100000">
              <a:srgbClr val="00B050"/>
            </a:gs>
          </a:gsLst>
          <a:lin ang="16200000" scaled="0"/>
        </a:gradFill>
      </dgm:spPr>
      <dgm:t>
        <a:bodyPr/>
        <a:lstStyle/>
        <a:p>
          <a:pPr marL="114300" lvl="1" indent="0" algn="l" defTabSz="622300">
            <a:lnSpc>
              <a:spcPct val="90000"/>
            </a:lnSpc>
            <a:spcBef>
              <a:spcPct val="0"/>
            </a:spcBef>
            <a:spcAft>
              <a:spcPct val="15000"/>
            </a:spcAft>
            <a:buNone/>
          </a:pPr>
          <a:endParaRPr lang="en-US" sz="1400" dirty="0"/>
        </a:p>
      </dgm:t>
    </dgm:pt>
    <dgm:pt modelId="{3805CE12-0AFF-9849-966A-549B658D7700}" type="parTrans" cxnId="{CB4C7F05-E90E-1B47-9B95-103BA3FC920F}">
      <dgm:prSet/>
      <dgm:spPr/>
      <dgm:t>
        <a:bodyPr/>
        <a:lstStyle/>
        <a:p>
          <a:endParaRPr lang="en-US"/>
        </a:p>
      </dgm:t>
    </dgm:pt>
    <dgm:pt modelId="{E4F14F5F-86BE-6544-AE75-AC26DC82365C}" type="sibTrans" cxnId="{CB4C7F05-E90E-1B47-9B95-103BA3FC920F}">
      <dgm:prSet/>
      <dgm:spPr/>
      <dgm:t>
        <a:bodyPr/>
        <a:lstStyle/>
        <a:p>
          <a:endParaRPr lang="en-US"/>
        </a:p>
      </dgm:t>
    </dgm:pt>
    <dgm:pt modelId="{3252C1F4-98BA-2B49-BECF-E0F0850EE796}">
      <dgm:prSet phldrT="[Text]" custT="1"/>
      <dgm:spPr>
        <a:gradFill rotWithShape="0">
          <a:gsLst>
            <a:gs pos="0">
              <a:srgbClr val="92D050"/>
            </a:gs>
            <a:gs pos="100000">
              <a:srgbClr val="00B050"/>
            </a:gs>
          </a:gsLst>
          <a:lin ang="16200000" scaled="0"/>
        </a:gradFill>
      </dgm:spPr>
      <dgm:t>
        <a:bodyPr/>
        <a:lstStyle/>
        <a:p>
          <a:pPr marL="114300" lvl="1" indent="0" algn="l" defTabSz="622300">
            <a:lnSpc>
              <a:spcPct val="90000"/>
            </a:lnSpc>
            <a:spcBef>
              <a:spcPct val="0"/>
            </a:spcBef>
            <a:spcAft>
              <a:spcPct val="15000"/>
            </a:spcAft>
            <a:buNone/>
          </a:pPr>
          <a:endParaRPr lang="en-US" sz="1400" dirty="0"/>
        </a:p>
      </dgm:t>
    </dgm:pt>
    <dgm:pt modelId="{5012D433-C538-A447-86B1-3C670D8E280A}" type="parTrans" cxnId="{ABB948BD-DB57-1E45-88C2-BDFF9F3A83F2}">
      <dgm:prSet/>
      <dgm:spPr/>
      <dgm:t>
        <a:bodyPr/>
        <a:lstStyle/>
        <a:p>
          <a:endParaRPr lang="en-US"/>
        </a:p>
      </dgm:t>
    </dgm:pt>
    <dgm:pt modelId="{7A18DE0F-428E-8D46-AC81-9FAEC5D1E849}" type="sibTrans" cxnId="{ABB948BD-DB57-1E45-88C2-BDFF9F3A83F2}">
      <dgm:prSet/>
      <dgm:spPr/>
      <dgm:t>
        <a:bodyPr/>
        <a:lstStyle/>
        <a:p>
          <a:endParaRPr lang="en-US"/>
        </a:p>
      </dgm:t>
    </dgm:pt>
    <dgm:pt modelId="{9FC61976-965F-6242-97A8-E50AE9BCBC89}">
      <dgm:prSet phldrT="[Text]" custT="1"/>
      <dgm:spPr>
        <a:gradFill rotWithShape="0">
          <a:gsLst>
            <a:gs pos="0">
              <a:srgbClr val="92D050"/>
            </a:gs>
            <a:gs pos="100000">
              <a:srgbClr val="00B050"/>
            </a:gs>
          </a:gsLst>
          <a:lin ang="16200000" scaled="0"/>
        </a:gradFill>
      </dgm:spPr>
      <dgm:t>
        <a:bodyPr/>
        <a:lstStyle/>
        <a:p>
          <a:pPr marL="114300" marR="0" lvl="1" indent="-114300" algn="l" defTabSz="622300" rtl="0" eaLnBrk="1" fontAlgn="auto" latinLnBrk="0" hangingPunct="1">
            <a:lnSpc>
              <a:spcPct val="90000"/>
            </a:lnSpc>
            <a:spcBef>
              <a:spcPct val="0"/>
            </a:spcBef>
            <a:spcAft>
              <a:spcPct val="15000"/>
            </a:spcAft>
            <a:buClrTx/>
            <a:buSzTx/>
            <a:buFontTx/>
            <a:buNone/>
            <a:tabLst/>
            <a:defRPr/>
          </a:pPr>
          <a:endParaRPr lang="en-US" sz="1400" dirty="0"/>
        </a:p>
      </dgm:t>
    </dgm:pt>
    <dgm:pt modelId="{E01FB0A6-B9A5-1345-8FE1-EC5CC0B73168}" type="parTrans" cxnId="{440A97D1-7855-164A-B83A-38FEC5195B14}">
      <dgm:prSet/>
      <dgm:spPr/>
      <dgm:t>
        <a:bodyPr/>
        <a:lstStyle/>
        <a:p>
          <a:endParaRPr lang="en-US"/>
        </a:p>
      </dgm:t>
    </dgm:pt>
    <dgm:pt modelId="{CCA63FE6-9762-AF47-AE55-4529DEB4617E}" type="sibTrans" cxnId="{440A97D1-7855-164A-B83A-38FEC5195B14}">
      <dgm:prSet/>
      <dgm:spPr/>
      <dgm:t>
        <a:bodyPr/>
        <a:lstStyle/>
        <a:p>
          <a:endParaRPr lang="en-US"/>
        </a:p>
      </dgm:t>
    </dgm:pt>
    <dgm:pt modelId="{0210668C-B81D-B940-9732-D34C19DBB1D2}">
      <dgm:prSet phldrT="[Text]" custT="1"/>
      <dgm:spPr>
        <a:gradFill rotWithShape="0">
          <a:gsLst>
            <a:gs pos="0">
              <a:srgbClr val="92D050"/>
            </a:gs>
            <a:gs pos="100000">
              <a:srgbClr val="00B050"/>
            </a:gs>
          </a:gsLst>
          <a:lin ang="16200000" scaled="0"/>
        </a:gradFill>
      </dgm:spPr>
      <dgm:t>
        <a:bodyPr/>
        <a:lstStyle/>
        <a:p>
          <a:pPr marL="114300" lvl="1" indent="0" algn="l" defTabSz="622300">
            <a:lnSpc>
              <a:spcPct val="90000"/>
            </a:lnSpc>
            <a:spcBef>
              <a:spcPct val="0"/>
            </a:spcBef>
            <a:spcAft>
              <a:spcPct val="15000"/>
            </a:spcAft>
            <a:buNone/>
          </a:pPr>
          <a:endParaRPr lang="en-US" sz="1400" dirty="0"/>
        </a:p>
      </dgm:t>
    </dgm:pt>
    <dgm:pt modelId="{9F177C48-77CA-3E48-A4E3-C03CAC0949B9}" type="parTrans" cxnId="{61CB7AD9-791B-6843-A701-E18EECEAF91F}">
      <dgm:prSet/>
      <dgm:spPr/>
      <dgm:t>
        <a:bodyPr/>
        <a:lstStyle/>
        <a:p>
          <a:endParaRPr lang="en-US"/>
        </a:p>
      </dgm:t>
    </dgm:pt>
    <dgm:pt modelId="{EE8CBC93-4E8F-8543-8656-4656682699E2}" type="sibTrans" cxnId="{61CB7AD9-791B-6843-A701-E18EECEAF91F}">
      <dgm:prSet/>
      <dgm:spPr/>
      <dgm:t>
        <a:bodyPr/>
        <a:lstStyle/>
        <a:p>
          <a:endParaRPr lang="en-US"/>
        </a:p>
      </dgm:t>
    </dgm:pt>
    <dgm:pt modelId="{8635C416-8F7E-49DF-A19F-406501A3504A}">
      <dgm:prSet custT="1"/>
      <dgm:spPr>
        <a:gradFill>
          <a:gsLst>
            <a:gs pos="0">
              <a:schemeClr val="accent3">
                <a:lumMod val="20000"/>
                <a:lumOff val="80000"/>
              </a:schemeClr>
            </a:gs>
            <a:gs pos="100000">
              <a:schemeClr val="accent6"/>
            </a:gs>
          </a:gsLst>
        </a:gradFill>
        <a:ln>
          <a:solidFill>
            <a:schemeClr val="accent3">
              <a:lumMod val="20000"/>
              <a:lumOff val="80000"/>
            </a:schemeClr>
          </a:solidFill>
        </a:ln>
      </dgm:spPr>
      <dgm:t>
        <a:bodyPr/>
        <a:lstStyle/>
        <a:p>
          <a:r>
            <a:rPr lang="en-US" sz="1400" b="1" dirty="0" smtClean="0">
              <a:solidFill>
                <a:schemeClr val="bg1"/>
              </a:solidFill>
              <a:effectLst>
                <a:outerShdw blurRad="38100" dist="38100" dir="2700000" algn="tl">
                  <a:srgbClr val="000000">
                    <a:alpha val="43137"/>
                  </a:srgbClr>
                </a:outerShdw>
              </a:effectLst>
            </a:rPr>
            <a:t>3D measurement sensing arm, Laser scan</a:t>
          </a:r>
          <a:endParaRPr lang="en-GB" sz="1400" b="1" dirty="0">
            <a:solidFill>
              <a:schemeClr val="bg1"/>
            </a:solidFill>
            <a:effectLst>
              <a:outerShdw blurRad="38100" dist="38100" dir="2700000" algn="tl">
                <a:srgbClr val="000000">
                  <a:alpha val="43137"/>
                </a:srgbClr>
              </a:outerShdw>
            </a:effectLst>
          </a:endParaRPr>
        </a:p>
      </dgm:t>
    </dgm:pt>
    <dgm:pt modelId="{ECFE87FC-E0D7-4E9B-96D0-EFC23724FF35}" type="parTrans" cxnId="{544CF47A-78B0-45E0-83D4-6E50995BCE61}">
      <dgm:prSet/>
      <dgm:spPr/>
      <dgm:t>
        <a:bodyPr/>
        <a:lstStyle/>
        <a:p>
          <a:endParaRPr lang="en-GB"/>
        </a:p>
      </dgm:t>
    </dgm:pt>
    <dgm:pt modelId="{7EF70C00-C011-441C-BC05-A6E8A7459245}" type="sibTrans" cxnId="{544CF47A-78B0-45E0-83D4-6E50995BCE61}">
      <dgm:prSet/>
      <dgm:spPr/>
      <dgm:t>
        <a:bodyPr/>
        <a:lstStyle/>
        <a:p>
          <a:endParaRPr lang="en-GB"/>
        </a:p>
      </dgm:t>
    </dgm:pt>
    <dgm:pt modelId="{F09472D8-2E08-104F-9E5B-2117445C1560}" type="pres">
      <dgm:prSet presAssocID="{9AB15AA5-1D61-B449-9091-9ED7D00AEE97}" presName="Name0" presStyleCnt="0">
        <dgm:presLayoutVars>
          <dgm:dir/>
          <dgm:resizeHandles val="exact"/>
        </dgm:presLayoutVars>
      </dgm:prSet>
      <dgm:spPr/>
      <dgm:t>
        <a:bodyPr/>
        <a:lstStyle/>
        <a:p>
          <a:endParaRPr lang="en-US"/>
        </a:p>
      </dgm:t>
    </dgm:pt>
    <dgm:pt modelId="{A8359CA2-41C5-6044-AD74-9467829A6D7A}" type="pres">
      <dgm:prSet presAssocID="{DB801FB2-C27C-7C4C-A420-EBB26D0F5E54}" presName="composite" presStyleCnt="0"/>
      <dgm:spPr/>
    </dgm:pt>
    <dgm:pt modelId="{1B0B59A1-1F5E-4949-A8C2-5AE9BFC26D0C}" type="pres">
      <dgm:prSet presAssocID="{DB801FB2-C27C-7C4C-A420-EBB26D0F5E54}" presName="imagSh" presStyleLbl="bgImgPlace1" presStyleIdx="0" presStyleCnt="3"/>
      <dgm:spPr>
        <a:blipFill rotWithShape="1">
          <a:blip xmlns:r="http://schemas.openxmlformats.org/officeDocument/2006/relationships" r:embed="rId1">
            <a:duotone>
              <a:schemeClr val="dk2">
                <a:hueOff val="0"/>
                <a:satOff val="0"/>
                <a:lumOff val="0"/>
                <a:alphaOff val="0"/>
                <a:shade val="20000"/>
                <a:satMod val="200000"/>
              </a:schemeClr>
              <a:schemeClr val="dk2">
                <a:hueOff val="0"/>
                <a:satOff val="0"/>
                <a:lumOff val="0"/>
                <a:alphaOff val="0"/>
                <a:tint val="12000"/>
                <a:satMod val="190000"/>
              </a:schemeClr>
            </a:duotone>
          </a:blip>
          <a:stretch>
            <a:fillRect/>
          </a:stretch>
        </a:blipFill>
      </dgm:spPr>
      <dgm:t>
        <a:bodyPr/>
        <a:lstStyle/>
        <a:p>
          <a:endParaRPr lang="en-US"/>
        </a:p>
      </dgm:t>
    </dgm:pt>
    <dgm:pt modelId="{3FAF5B30-2836-9B4F-9F6D-1DF1EE8F6087}" type="pres">
      <dgm:prSet presAssocID="{DB801FB2-C27C-7C4C-A420-EBB26D0F5E54}" presName="txNode" presStyleLbl="node1" presStyleIdx="0" presStyleCnt="3" custScaleX="134780" custLinFactNeighborX="-8448" custLinFactNeighborY="0">
        <dgm:presLayoutVars>
          <dgm:bulletEnabled val="1"/>
        </dgm:presLayoutVars>
      </dgm:prSet>
      <dgm:spPr/>
      <dgm:t>
        <a:bodyPr/>
        <a:lstStyle/>
        <a:p>
          <a:endParaRPr lang="en-US"/>
        </a:p>
      </dgm:t>
    </dgm:pt>
    <dgm:pt modelId="{896AB34F-0F5E-1B41-A0A4-58E777074FEE}" type="pres">
      <dgm:prSet presAssocID="{E581C23A-063A-484B-B83C-6FB1E14E5A23}" presName="sibTrans" presStyleLbl="sibTrans2D1" presStyleIdx="0" presStyleCnt="2" custAng="21525032" custScaleX="227922" custLinFactNeighborY="-51082"/>
      <dgm:spPr/>
      <dgm:t>
        <a:bodyPr/>
        <a:lstStyle/>
        <a:p>
          <a:endParaRPr lang="en-US"/>
        </a:p>
      </dgm:t>
    </dgm:pt>
    <dgm:pt modelId="{84B3D13C-CCD8-804B-8BE4-C94666597DBD}" type="pres">
      <dgm:prSet presAssocID="{E581C23A-063A-484B-B83C-6FB1E14E5A23}" presName="connTx" presStyleLbl="sibTrans2D1" presStyleIdx="0" presStyleCnt="2"/>
      <dgm:spPr/>
      <dgm:t>
        <a:bodyPr/>
        <a:lstStyle/>
        <a:p>
          <a:endParaRPr lang="en-US"/>
        </a:p>
      </dgm:t>
    </dgm:pt>
    <dgm:pt modelId="{381D0CE5-DBF1-5841-923E-B9145883DE47}" type="pres">
      <dgm:prSet presAssocID="{3EF2465A-2ADE-1B4D-B154-8AD899526A5A}" presName="composite" presStyleCnt="0"/>
      <dgm:spPr/>
    </dgm:pt>
    <dgm:pt modelId="{D5B9ECB9-0974-A843-B630-A9EBBF4001A1}" type="pres">
      <dgm:prSet presAssocID="{3EF2465A-2ADE-1B4D-B154-8AD899526A5A}" presName="imagSh" presStyleLbl="bgImgPlace1" presStyleIdx="1" presStyleCnt="3" custLinFactNeighborY="3664"/>
      <dgm:spPr>
        <a:blipFill rotWithShape="1">
          <a:blip xmlns:r="http://schemas.openxmlformats.org/officeDocument/2006/relationships" r:embed="rId2">
            <a:duotone>
              <a:schemeClr val="dk2">
                <a:hueOff val="0"/>
                <a:satOff val="0"/>
                <a:lumOff val="0"/>
                <a:alphaOff val="0"/>
                <a:shade val="20000"/>
                <a:satMod val="200000"/>
              </a:schemeClr>
              <a:schemeClr val="dk2">
                <a:hueOff val="0"/>
                <a:satOff val="0"/>
                <a:lumOff val="0"/>
                <a:alphaOff val="0"/>
                <a:tint val="12000"/>
                <a:satMod val="190000"/>
              </a:schemeClr>
            </a:duotone>
          </a:blip>
          <a:stretch>
            <a:fillRect/>
          </a:stretch>
        </a:blipFill>
      </dgm:spPr>
      <dgm:t>
        <a:bodyPr/>
        <a:lstStyle/>
        <a:p>
          <a:endParaRPr lang="en-US"/>
        </a:p>
      </dgm:t>
    </dgm:pt>
    <dgm:pt modelId="{E0997081-E784-2040-A50D-B718FB3B6366}" type="pres">
      <dgm:prSet presAssocID="{3EF2465A-2ADE-1B4D-B154-8AD899526A5A}" presName="txNode" presStyleLbl="node1" presStyleIdx="1" presStyleCnt="3" custScaleX="121976" custLinFactNeighborX="-7345" custLinFactNeighborY="2972">
        <dgm:presLayoutVars>
          <dgm:bulletEnabled val="1"/>
        </dgm:presLayoutVars>
      </dgm:prSet>
      <dgm:spPr/>
      <dgm:t>
        <a:bodyPr/>
        <a:lstStyle/>
        <a:p>
          <a:endParaRPr lang="en-US"/>
        </a:p>
      </dgm:t>
    </dgm:pt>
    <dgm:pt modelId="{7B35361A-3E87-4744-8FFB-E338EE65924F}" type="pres">
      <dgm:prSet presAssocID="{3C37B2AA-DF8F-9046-8777-0626FA1EBA80}" presName="sibTrans" presStyleLbl="sibTrans2D1" presStyleIdx="1" presStyleCnt="2" custAng="375908" custScaleX="188757" custLinFactNeighborY="-21838"/>
      <dgm:spPr/>
      <dgm:t>
        <a:bodyPr/>
        <a:lstStyle/>
        <a:p>
          <a:endParaRPr lang="en-US"/>
        </a:p>
      </dgm:t>
    </dgm:pt>
    <dgm:pt modelId="{3D4BC80D-CEED-C94A-A829-503AB4326EB4}" type="pres">
      <dgm:prSet presAssocID="{3C37B2AA-DF8F-9046-8777-0626FA1EBA80}" presName="connTx" presStyleLbl="sibTrans2D1" presStyleIdx="1" presStyleCnt="2"/>
      <dgm:spPr/>
      <dgm:t>
        <a:bodyPr/>
        <a:lstStyle/>
        <a:p>
          <a:endParaRPr lang="en-US"/>
        </a:p>
      </dgm:t>
    </dgm:pt>
    <dgm:pt modelId="{3DF1E276-AF5F-0F45-93D9-D6F49347CC11}" type="pres">
      <dgm:prSet presAssocID="{4FC94D10-C9A8-9E49-9367-175E6C6869B1}" presName="composite" presStyleCnt="0"/>
      <dgm:spPr/>
    </dgm:pt>
    <dgm:pt modelId="{C181C207-6D3C-6E4A-8303-699A00000D43}" type="pres">
      <dgm:prSet presAssocID="{4FC94D10-C9A8-9E49-9367-175E6C6869B1}" presName="imagSh" presStyleLbl="bgImgPlace1" presStyleIdx="2" presStyleCnt="3" custScaleX="72134" custScaleY="73650" custLinFactNeighborX="-12789" custLinFactNeighborY="-8086"/>
      <dgm:spPr>
        <a:blipFill>
          <a:blip xmlns:r="http://schemas.openxmlformats.org/officeDocument/2006/relationships" r:embed="rId3">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l="-58000" r="-58000"/>
          </a:stretch>
        </a:blipFill>
      </dgm:spPr>
      <dgm:t>
        <a:bodyPr/>
        <a:lstStyle/>
        <a:p>
          <a:endParaRPr lang="en-US"/>
        </a:p>
      </dgm:t>
    </dgm:pt>
    <dgm:pt modelId="{3F206F3C-47C3-564A-9B69-4F48041CF375}" type="pres">
      <dgm:prSet presAssocID="{4FC94D10-C9A8-9E49-9367-175E6C6869B1}" presName="txNode" presStyleLbl="node1" presStyleIdx="2" presStyleCnt="3" custScaleX="124076" custLinFactNeighborX="152" custLinFactNeighborY="6588">
        <dgm:presLayoutVars>
          <dgm:bulletEnabled val="1"/>
        </dgm:presLayoutVars>
      </dgm:prSet>
      <dgm:spPr/>
      <dgm:t>
        <a:bodyPr/>
        <a:lstStyle/>
        <a:p>
          <a:endParaRPr lang="en-US"/>
        </a:p>
      </dgm:t>
    </dgm:pt>
  </dgm:ptLst>
  <dgm:cxnLst>
    <dgm:cxn modelId="{CB4C7F05-E90E-1B47-9B95-103BA3FC920F}" srcId="{3EF2465A-2ADE-1B4D-B154-8AD899526A5A}" destId="{522A5C40-E8AB-364D-AA1B-666CE735E351}" srcOrd="0" destOrd="0" parTransId="{3805CE12-0AFF-9849-966A-549B658D7700}" sibTransId="{E4F14F5F-86BE-6544-AE75-AC26DC82365C}"/>
    <dgm:cxn modelId="{AFF3DDD4-8D80-4BF1-86F2-01A4BE87EAC1}" type="presOf" srcId="{9FC61976-965F-6242-97A8-E50AE9BCBC89}" destId="{E0997081-E784-2040-A50D-B718FB3B6366}" srcOrd="0" destOrd="3" presId="urn:microsoft.com/office/officeart/2005/8/layout/hProcess10"/>
    <dgm:cxn modelId="{EE164660-3688-4FFC-9423-7601567EC81F}" type="presOf" srcId="{6C5A2486-EFF7-4E49-9AF7-A65F0A280AAE}" destId="{3F206F3C-47C3-564A-9B69-4F48041CF375}" srcOrd="0" destOrd="1" presId="urn:microsoft.com/office/officeart/2005/8/layout/hProcess10"/>
    <dgm:cxn modelId="{65C8D7D4-D5F9-4F90-B931-407531A8E65E}" type="presOf" srcId="{3252C1F4-98BA-2B49-BECF-E0F0850EE796}" destId="{E0997081-E784-2040-A50D-B718FB3B6366}" srcOrd="0" destOrd="2" presId="urn:microsoft.com/office/officeart/2005/8/layout/hProcess10"/>
    <dgm:cxn modelId="{CFE38A88-2F93-483D-99EB-FA164583DCC4}" type="presOf" srcId="{8635C416-8F7E-49DF-A19F-406501A3504A}" destId="{3F206F3C-47C3-564A-9B69-4F48041CF375}" srcOrd="0" destOrd="2" presId="urn:microsoft.com/office/officeart/2005/8/layout/hProcess10"/>
    <dgm:cxn modelId="{2DEDC2CF-696A-43F7-9042-FB13E9E68E28}" type="presOf" srcId="{9AB15AA5-1D61-B449-9091-9ED7D00AEE97}" destId="{F09472D8-2E08-104F-9E5B-2117445C1560}" srcOrd="0" destOrd="0" presId="urn:microsoft.com/office/officeart/2005/8/layout/hProcess10"/>
    <dgm:cxn modelId="{390C68E0-3D1E-4FF5-8109-380C5B3060BF}" type="presOf" srcId="{3C37B2AA-DF8F-9046-8777-0626FA1EBA80}" destId="{7B35361A-3E87-4744-8FFB-E338EE65924F}" srcOrd="0" destOrd="0" presId="urn:microsoft.com/office/officeart/2005/8/layout/hProcess10"/>
    <dgm:cxn modelId="{2FE3B074-A9F2-4344-B261-460D860E5212}" type="presOf" srcId="{4FC94D10-C9A8-9E49-9367-175E6C6869B1}" destId="{3F206F3C-47C3-564A-9B69-4F48041CF375}" srcOrd="0" destOrd="0" presId="urn:microsoft.com/office/officeart/2005/8/layout/hProcess10"/>
    <dgm:cxn modelId="{5120B625-3CE3-4F72-884D-ED134F8F69FC}" type="presOf" srcId="{3C37B2AA-DF8F-9046-8777-0626FA1EBA80}" destId="{3D4BC80D-CEED-C94A-A829-503AB4326EB4}" srcOrd="1" destOrd="0" presId="urn:microsoft.com/office/officeart/2005/8/layout/hProcess10"/>
    <dgm:cxn modelId="{544CF47A-78B0-45E0-83D4-6E50995BCE61}" srcId="{4FC94D10-C9A8-9E49-9367-175E6C6869B1}" destId="{8635C416-8F7E-49DF-A19F-406501A3504A}" srcOrd="1" destOrd="0" parTransId="{ECFE87FC-E0D7-4E9B-96D0-EFC23724FF35}" sibTransId="{7EF70C00-C011-441C-BC05-A6E8A7459245}"/>
    <dgm:cxn modelId="{440A97D1-7855-164A-B83A-38FEC5195B14}" srcId="{3EF2465A-2ADE-1B4D-B154-8AD899526A5A}" destId="{9FC61976-965F-6242-97A8-E50AE9BCBC89}" srcOrd="2" destOrd="0" parTransId="{E01FB0A6-B9A5-1345-8FE1-EC5CC0B73168}" sibTransId="{CCA63FE6-9762-AF47-AE55-4529DEB4617E}"/>
    <dgm:cxn modelId="{A4CC6D7F-34C3-4FD3-8B28-A1EBF506B948}" type="presOf" srcId="{E581C23A-063A-484B-B83C-6FB1E14E5A23}" destId="{896AB34F-0F5E-1B41-A0A4-58E777074FEE}" srcOrd="0" destOrd="0" presId="urn:microsoft.com/office/officeart/2005/8/layout/hProcess10"/>
    <dgm:cxn modelId="{D8D45AB3-BD13-6244-A8CD-772A7478F8FC}" srcId="{4FC94D10-C9A8-9E49-9367-175E6C6869B1}" destId="{6C5A2486-EFF7-4E49-9AF7-A65F0A280AAE}" srcOrd="0" destOrd="0" parTransId="{4E0637A8-0FD4-424A-B6AB-C0A052462CAC}" sibTransId="{0BB255AC-3F78-A64E-A9FD-C4FF6B127E0A}"/>
    <dgm:cxn modelId="{BC1CE89C-E7B4-6444-A859-91A93CA8893A}" srcId="{4FC94D10-C9A8-9E49-9367-175E6C6869B1}" destId="{93F24A12-056B-394B-A1DF-983FB4ED643B}" srcOrd="2" destOrd="0" parTransId="{FBC980DB-A54A-CB4E-807E-F049CABCB9FC}" sibTransId="{0981B059-7A11-D349-A5E3-C939AF356C4B}"/>
    <dgm:cxn modelId="{6723C410-EDEA-4A46-9C75-6A4EBB63BD17}" srcId="{4FC94D10-C9A8-9E49-9367-175E6C6869B1}" destId="{707386C8-0444-7D4A-974C-150207E23A36}" srcOrd="3" destOrd="0" parTransId="{381E8FB6-4AC6-904A-94F9-893729964209}" sibTransId="{C1FB700C-6E8F-BA4A-8AB2-02240D60A288}"/>
    <dgm:cxn modelId="{BAD93902-378A-2F4B-9AD8-CC4FFEE607CE}" srcId="{9AB15AA5-1D61-B449-9091-9ED7D00AEE97}" destId="{3EF2465A-2ADE-1B4D-B154-8AD899526A5A}" srcOrd="1" destOrd="0" parTransId="{614E838B-3079-1640-8508-6AC631818727}" sibTransId="{3C37B2AA-DF8F-9046-8777-0626FA1EBA80}"/>
    <dgm:cxn modelId="{4BF91E33-16EE-4B9A-AAEA-849298609DED}" type="presOf" srcId="{384740F8-7A62-1D4D-96D5-B6154AA940BA}" destId="{E0997081-E784-2040-A50D-B718FB3B6366}" srcOrd="0" destOrd="5" presId="urn:microsoft.com/office/officeart/2005/8/layout/hProcess10"/>
    <dgm:cxn modelId="{4A1EA120-8038-4EA7-BB67-E37EE52FD4B0}" type="presOf" srcId="{93F24A12-056B-394B-A1DF-983FB4ED643B}" destId="{3F206F3C-47C3-564A-9B69-4F48041CF375}" srcOrd="0" destOrd="3" presId="urn:microsoft.com/office/officeart/2005/8/layout/hProcess10"/>
    <dgm:cxn modelId="{DD1C155B-B93F-4D0D-BDBC-D40B29FF66AF}" type="presOf" srcId="{DB801FB2-C27C-7C4C-A420-EBB26D0F5E54}" destId="{3FAF5B30-2836-9B4F-9F6D-1DF1EE8F6087}" srcOrd="0" destOrd="0" presId="urn:microsoft.com/office/officeart/2005/8/layout/hProcess10"/>
    <dgm:cxn modelId="{61CB7AD9-791B-6843-A701-E18EECEAF91F}" srcId="{3EF2465A-2ADE-1B4D-B154-8AD899526A5A}" destId="{0210668C-B81D-B940-9732-D34C19DBB1D2}" srcOrd="3" destOrd="0" parTransId="{9F177C48-77CA-3E48-A4E3-C03CAC0949B9}" sibTransId="{EE8CBC93-4E8F-8543-8656-4656682699E2}"/>
    <dgm:cxn modelId="{ABB948BD-DB57-1E45-88C2-BDFF9F3A83F2}" srcId="{3EF2465A-2ADE-1B4D-B154-8AD899526A5A}" destId="{3252C1F4-98BA-2B49-BECF-E0F0850EE796}" srcOrd="1" destOrd="0" parTransId="{5012D433-C538-A447-86B1-3C670D8E280A}" sibTransId="{7A18DE0F-428E-8D46-AC81-9FAEC5D1E849}"/>
    <dgm:cxn modelId="{DEC35A30-5F6F-B640-AE80-DF9A7BC0562D}" srcId="{9AB15AA5-1D61-B449-9091-9ED7D00AEE97}" destId="{DB801FB2-C27C-7C4C-A420-EBB26D0F5E54}" srcOrd="0" destOrd="0" parTransId="{449B5AB3-8723-D449-8B85-6C7FD59F719F}" sibTransId="{E581C23A-063A-484B-B83C-6FB1E14E5A23}"/>
    <dgm:cxn modelId="{562CF9CC-4763-F943-AACF-F0025AEEC4AE}" srcId="{3EF2465A-2ADE-1B4D-B154-8AD899526A5A}" destId="{384740F8-7A62-1D4D-96D5-B6154AA940BA}" srcOrd="4" destOrd="0" parTransId="{4FAF91EF-9E3D-B143-9560-539DE3DF44A7}" sibTransId="{A3D69294-A6FC-694C-8D76-8D2D39F506B1}"/>
    <dgm:cxn modelId="{4DF093C3-E080-452E-9E37-97A4F2EA0DAD}" type="presOf" srcId="{E581C23A-063A-484B-B83C-6FB1E14E5A23}" destId="{84B3D13C-CCD8-804B-8BE4-C94666597DBD}" srcOrd="1" destOrd="0" presId="urn:microsoft.com/office/officeart/2005/8/layout/hProcess10"/>
    <dgm:cxn modelId="{80C4E36B-B343-44A3-AA8B-7F94E8EA5D60}" type="presOf" srcId="{3EF2465A-2ADE-1B4D-B154-8AD899526A5A}" destId="{E0997081-E784-2040-A50D-B718FB3B6366}" srcOrd="0" destOrd="0" presId="urn:microsoft.com/office/officeart/2005/8/layout/hProcess10"/>
    <dgm:cxn modelId="{967CCE5E-E9AF-4332-90FB-2D537BC1A31D}" type="presOf" srcId="{707386C8-0444-7D4A-974C-150207E23A36}" destId="{3F206F3C-47C3-564A-9B69-4F48041CF375}" srcOrd="0" destOrd="4" presId="urn:microsoft.com/office/officeart/2005/8/layout/hProcess10"/>
    <dgm:cxn modelId="{D743DA63-05C4-4DEA-992D-BACBF0909B13}" type="presOf" srcId="{0210668C-B81D-B940-9732-D34C19DBB1D2}" destId="{E0997081-E784-2040-A50D-B718FB3B6366}" srcOrd="0" destOrd="4" presId="urn:microsoft.com/office/officeart/2005/8/layout/hProcess10"/>
    <dgm:cxn modelId="{891AE8F4-238D-8742-9A6C-1442B67F666F}" srcId="{9AB15AA5-1D61-B449-9091-9ED7D00AEE97}" destId="{4FC94D10-C9A8-9E49-9367-175E6C6869B1}" srcOrd="2" destOrd="0" parTransId="{51DD966D-D7DE-574C-BC60-A231C978D122}" sibTransId="{DDFEB2E4-569E-F14C-B419-680CB5072C2F}"/>
    <dgm:cxn modelId="{FC7C59D4-51F9-4A7A-8B11-F4B7DCFCE12A}" type="presOf" srcId="{522A5C40-E8AB-364D-AA1B-666CE735E351}" destId="{E0997081-E784-2040-A50D-B718FB3B6366}" srcOrd="0" destOrd="1" presId="urn:microsoft.com/office/officeart/2005/8/layout/hProcess10"/>
    <dgm:cxn modelId="{0E1E2386-A77B-4B52-A223-45D53C87D1EB}" type="presParOf" srcId="{F09472D8-2E08-104F-9E5B-2117445C1560}" destId="{A8359CA2-41C5-6044-AD74-9467829A6D7A}" srcOrd="0" destOrd="0" presId="urn:microsoft.com/office/officeart/2005/8/layout/hProcess10"/>
    <dgm:cxn modelId="{3BB5AAF7-7B1E-47AF-922D-E37D390567E3}" type="presParOf" srcId="{A8359CA2-41C5-6044-AD74-9467829A6D7A}" destId="{1B0B59A1-1F5E-4949-A8C2-5AE9BFC26D0C}" srcOrd="0" destOrd="0" presId="urn:microsoft.com/office/officeart/2005/8/layout/hProcess10"/>
    <dgm:cxn modelId="{1427DF61-EF78-4D52-B430-B9018D071E11}" type="presParOf" srcId="{A8359CA2-41C5-6044-AD74-9467829A6D7A}" destId="{3FAF5B30-2836-9B4F-9F6D-1DF1EE8F6087}" srcOrd="1" destOrd="0" presId="urn:microsoft.com/office/officeart/2005/8/layout/hProcess10"/>
    <dgm:cxn modelId="{0C7A5AB5-F700-44AA-9662-7CD727CEC867}" type="presParOf" srcId="{F09472D8-2E08-104F-9E5B-2117445C1560}" destId="{896AB34F-0F5E-1B41-A0A4-58E777074FEE}" srcOrd="1" destOrd="0" presId="urn:microsoft.com/office/officeart/2005/8/layout/hProcess10"/>
    <dgm:cxn modelId="{E23D6294-745B-43F8-8B6D-E81BDCAF6487}" type="presParOf" srcId="{896AB34F-0F5E-1B41-A0A4-58E777074FEE}" destId="{84B3D13C-CCD8-804B-8BE4-C94666597DBD}" srcOrd="0" destOrd="0" presId="urn:microsoft.com/office/officeart/2005/8/layout/hProcess10"/>
    <dgm:cxn modelId="{CF806385-5411-43E2-9A35-D6786EE4BC00}" type="presParOf" srcId="{F09472D8-2E08-104F-9E5B-2117445C1560}" destId="{381D0CE5-DBF1-5841-923E-B9145883DE47}" srcOrd="2" destOrd="0" presId="urn:microsoft.com/office/officeart/2005/8/layout/hProcess10"/>
    <dgm:cxn modelId="{3CF815E5-0517-4E46-834C-6659E7FABB55}" type="presParOf" srcId="{381D0CE5-DBF1-5841-923E-B9145883DE47}" destId="{D5B9ECB9-0974-A843-B630-A9EBBF4001A1}" srcOrd="0" destOrd="0" presId="urn:microsoft.com/office/officeart/2005/8/layout/hProcess10"/>
    <dgm:cxn modelId="{05ACDAD6-FD3E-41FB-85E5-0BC0989B8606}" type="presParOf" srcId="{381D0CE5-DBF1-5841-923E-B9145883DE47}" destId="{E0997081-E784-2040-A50D-B718FB3B6366}" srcOrd="1" destOrd="0" presId="urn:microsoft.com/office/officeart/2005/8/layout/hProcess10"/>
    <dgm:cxn modelId="{67E91034-83C8-46DB-A07A-2F7F1B31C147}" type="presParOf" srcId="{F09472D8-2E08-104F-9E5B-2117445C1560}" destId="{7B35361A-3E87-4744-8FFB-E338EE65924F}" srcOrd="3" destOrd="0" presId="urn:microsoft.com/office/officeart/2005/8/layout/hProcess10"/>
    <dgm:cxn modelId="{ACEEADAF-7B54-4F86-ACD5-F879FA76FD99}" type="presParOf" srcId="{7B35361A-3E87-4744-8FFB-E338EE65924F}" destId="{3D4BC80D-CEED-C94A-A829-503AB4326EB4}" srcOrd="0" destOrd="0" presId="urn:microsoft.com/office/officeart/2005/8/layout/hProcess10"/>
    <dgm:cxn modelId="{A1809706-AC4B-4592-B401-2E05EFFB16F4}" type="presParOf" srcId="{F09472D8-2E08-104F-9E5B-2117445C1560}" destId="{3DF1E276-AF5F-0F45-93D9-D6F49347CC11}" srcOrd="4" destOrd="0" presId="urn:microsoft.com/office/officeart/2005/8/layout/hProcess10"/>
    <dgm:cxn modelId="{4BC79378-70A3-4AD6-9726-83B2289BFDA6}" type="presParOf" srcId="{3DF1E276-AF5F-0F45-93D9-D6F49347CC11}" destId="{C181C207-6D3C-6E4A-8303-699A00000D43}" srcOrd="0" destOrd="0" presId="urn:microsoft.com/office/officeart/2005/8/layout/hProcess10"/>
    <dgm:cxn modelId="{0EB79FBC-20C1-42B5-BE07-2660BF75CB77}" type="presParOf" srcId="{3DF1E276-AF5F-0F45-93D9-D6F49347CC11}" destId="{3F206F3C-47C3-564A-9B69-4F48041CF375}" srcOrd="1" destOrd="0" presId="urn:microsoft.com/office/officeart/2005/8/layout/hProcess10"/>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AB15AA5-1D61-B449-9091-9ED7D00AEE97}" type="doc">
      <dgm:prSet loTypeId="urn:microsoft.com/office/officeart/2005/8/layout/hProcess10" loCatId="" qsTypeId="urn:microsoft.com/office/officeart/2005/8/quickstyle/simple4" qsCatId="simple" csTypeId="urn:microsoft.com/office/officeart/2005/8/colors/accent0_3" csCatId="mainScheme" phldr="1"/>
      <dgm:spPr/>
      <dgm:t>
        <a:bodyPr/>
        <a:lstStyle/>
        <a:p>
          <a:endParaRPr lang="en-US"/>
        </a:p>
      </dgm:t>
    </dgm:pt>
    <dgm:pt modelId="{DB801FB2-C27C-7C4C-A420-EBB26D0F5E54}">
      <dgm:prSet phldrT="[Text]" custT="1"/>
      <dgm:spPr>
        <a:gradFill rotWithShape="0">
          <a:gsLst>
            <a:gs pos="0">
              <a:srgbClr val="92D050"/>
            </a:gs>
            <a:gs pos="100000">
              <a:srgbClr val="00B050"/>
            </a:gs>
          </a:gsLst>
        </a:gradFill>
      </dgm:spPr>
      <dgm:t>
        <a:bodyPr/>
        <a:lstStyle/>
        <a:p>
          <a:pPr lvl="0" algn="l" defTabSz="800100">
            <a:lnSpc>
              <a:spcPct val="90000"/>
            </a:lnSpc>
            <a:spcBef>
              <a:spcPct val="0"/>
            </a:spcBef>
            <a:spcAft>
              <a:spcPct val="35000"/>
            </a:spcAft>
          </a:pPr>
          <a:r>
            <a:rPr lang="en-US" sz="1800" dirty="0" smtClean="0"/>
            <a:t>Coil collaring</a:t>
          </a:r>
          <a:endParaRPr lang="en-US" sz="1800" dirty="0"/>
        </a:p>
      </dgm:t>
    </dgm:pt>
    <dgm:pt modelId="{449B5AB3-8723-D449-8B85-6C7FD59F719F}" type="parTrans" cxnId="{DEC35A30-5F6F-B640-AE80-DF9A7BC0562D}">
      <dgm:prSet/>
      <dgm:spPr/>
      <dgm:t>
        <a:bodyPr/>
        <a:lstStyle/>
        <a:p>
          <a:endParaRPr lang="en-US"/>
        </a:p>
      </dgm:t>
    </dgm:pt>
    <dgm:pt modelId="{E581C23A-063A-484B-B83C-6FB1E14E5A23}" type="sibTrans" cxnId="{DEC35A30-5F6F-B640-AE80-DF9A7BC0562D}">
      <dgm:prSet/>
      <dgm:spPr/>
      <dgm:t>
        <a:bodyPr/>
        <a:lstStyle/>
        <a:p>
          <a:endParaRPr lang="en-US" dirty="0"/>
        </a:p>
      </dgm:t>
    </dgm:pt>
    <dgm:pt modelId="{5A8E16A4-3BD7-C34E-9734-F4835739C591}">
      <dgm:prSet phldrT="[Text]" custT="1"/>
      <dgm:spPr>
        <a:gradFill rotWithShape="0">
          <a:gsLst>
            <a:gs pos="0">
              <a:srgbClr val="92D050"/>
            </a:gs>
            <a:gs pos="100000">
              <a:srgbClr val="00B050"/>
            </a:gs>
          </a:gsLst>
        </a:gradFill>
      </dgm:spPr>
      <dgm:t>
        <a:bodyPr/>
        <a:lstStyle/>
        <a:p>
          <a:pPr marL="114300" marR="0" lvl="1" indent="-114300" algn="l" defTabSz="622300" rtl="0" eaLnBrk="1" fontAlgn="auto" latinLnBrk="0" hangingPunct="1">
            <a:lnSpc>
              <a:spcPct val="90000"/>
            </a:lnSpc>
            <a:spcBef>
              <a:spcPct val="0"/>
            </a:spcBef>
            <a:spcAft>
              <a:spcPct val="15000"/>
            </a:spcAft>
            <a:buClrTx/>
            <a:buSzTx/>
            <a:buFontTx/>
            <a:buNone/>
            <a:tabLst/>
            <a:defRPr/>
          </a:pPr>
          <a:endParaRPr lang="en-US" sz="1400" dirty="0"/>
        </a:p>
      </dgm:t>
    </dgm:pt>
    <dgm:pt modelId="{B8E5DEAC-17C5-624D-BAE1-B4037D1F589B}" type="parTrans" cxnId="{2AC0444C-9666-A541-9D4A-F29677CA827D}">
      <dgm:prSet/>
      <dgm:spPr/>
      <dgm:t>
        <a:bodyPr/>
        <a:lstStyle/>
        <a:p>
          <a:endParaRPr lang="en-US"/>
        </a:p>
      </dgm:t>
    </dgm:pt>
    <dgm:pt modelId="{EA44926C-CE9D-BE43-990D-3C600CEB25C2}" type="sibTrans" cxnId="{2AC0444C-9666-A541-9D4A-F29677CA827D}">
      <dgm:prSet/>
      <dgm:spPr/>
      <dgm:t>
        <a:bodyPr/>
        <a:lstStyle/>
        <a:p>
          <a:endParaRPr lang="en-US"/>
        </a:p>
      </dgm:t>
    </dgm:pt>
    <dgm:pt modelId="{3EF2465A-2ADE-1B4D-B154-8AD899526A5A}">
      <dgm:prSet phldrT="[Text]" custT="1"/>
      <dgm:spPr>
        <a:gradFill rotWithShape="0">
          <a:gsLst>
            <a:gs pos="0">
              <a:srgbClr val="92D050"/>
            </a:gs>
            <a:gs pos="100000">
              <a:srgbClr val="00B050"/>
            </a:gs>
          </a:gsLst>
        </a:gradFill>
      </dgm:spPr>
      <dgm:t>
        <a:bodyPr/>
        <a:lstStyle/>
        <a:p>
          <a:pPr lvl="0" algn="l" defTabSz="800100">
            <a:lnSpc>
              <a:spcPct val="90000"/>
            </a:lnSpc>
            <a:spcBef>
              <a:spcPct val="0"/>
            </a:spcBef>
            <a:spcAft>
              <a:spcPct val="35000"/>
            </a:spcAft>
          </a:pPr>
          <a:r>
            <a:rPr lang="en-US" sz="1800" dirty="0" smtClean="0"/>
            <a:t>Extern. Heaters, VTs</a:t>
          </a:r>
        </a:p>
      </dgm:t>
    </dgm:pt>
    <dgm:pt modelId="{614E838B-3079-1640-8508-6AC631818727}" type="parTrans" cxnId="{BAD93902-378A-2F4B-9AD8-CC4FFEE607CE}">
      <dgm:prSet/>
      <dgm:spPr/>
      <dgm:t>
        <a:bodyPr/>
        <a:lstStyle/>
        <a:p>
          <a:endParaRPr lang="en-US"/>
        </a:p>
      </dgm:t>
    </dgm:pt>
    <dgm:pt modelId="{3C37B2AA-DF8F-9046-8777-0626FA1EBA80}" type="sibTrans" cxnId="{BAD93902-378A-2F4B-9AD8-CC4FFEE607CE}">
      <dgm:prSet/>
      <dgm:spPr/>
      <dgm:t>
        <a:bodyPr/>
        <a:lstStyle/>
        <a:p>
          <a:endParaRPr lang="en-US"/>
        </a:p>
      </dgm:t>
    </dgm:pt>
    <dgm:pt modelId="{4FC94D10-C9A8-9E49-9367-175E6C6869B1}">
      <dgm:prSet phldrT="[Text]" custT="1"/>
      <dgm:spPr>
        <a:solidFill>
          <a:schemeClr val="accent6">
            <a:lumMod val="60000"/>
            <a:lumOff val="40000"/>
          </a:schemeClr>
        </a:solidFill>
      </dgm:spPr>
      <dgm:t>
        <a:bodyPr/>
        <a:lstStyle/>
        <a:p>
          <a:pPr lvl="0" algn="l" defTabSz="800100">
            <a:lnSpc>
              <a:spcPct val="90000"/>
            </a:lnSpc>
            <a:spcBef>
              <a:spcPct val="0"/>
            </a:spcBef>
            <a:spcAft>
              <a:spcPct val="35000"/>
            </a:spcAft>
          </a:pPr>
          <a:r>
            <a:rPr lang="en-US" sz="1800" dirty="0" smtClean="0"/>
            <a:t>Post collared Coil  Hi Pot test</a:t>
          </a:r>
          <a:endParaRPr lang="en-US" sz="1800" dirty="0"/>
        </a:p>
      </dgm:t>
    </dgm:pt>
    <dgm:pt modelId="{51DD966D-D7DE-574C-BC60-A231C978D122}" type="parTrans" cxnId="{891AE8F4-238D-8742-9A6C-1442B67F666F}">
      <dgm:prSet/>
      <dgm:spPr/>
      <dgm:t>
        <a:bodyPr/>
        <a:lstStyle/>
        <a:p>
          <a:endParaRPr lang="en-US"/>
        </a:p>
      </dgm:t>
    </dgm:pt>
    <dgm:pt modelId="{DDFEB2E4-569E-F14C-B419-680CB5072C2F}" type="sibTrans" cxnId="{891AE8F4-238D-8742-9A6C-1442B67F666F}">
      <dgm:prSet/>
      <dgm:spPr/>
      <dgm:t>
        <a:bodyPr/>
        <a:lstStyle/>
        <a:p>
          <a:endParaRPr lang="en-US"/>
        </a:p>
      </dgm:t>
    </dgm:pt>
    <dgm:pt modelId="{6C5A2486-EFF7-4E49-9AF7-A65F0A280AAE}">
      <dgm:prSet phldrT="[Text]" custT="1"/>
      <dgm:spPr>
        <a:solidFill>
          <a:schemeClr val="accent6">
            <a:lumMod val="60000"/>
            <a:lumOff val="40000"/>
          </a:schemeClr>
        </a:solidFill>
      </dgm:spPr>
      <dgm:t>
        <a:bodyPr/>
        <a:lstStyle/>
        <a:p>
          <a:pPr marL="114300" lvl="1" indent="0" algn="l" defTabSz="622300">
            <a:lnSpc>
              <a:spcPct val="90000"/>
            </a:lnSpc>
            <a:spcBef>
              <a:spcPct val="0"/>
            </a:spcBef>
            <a:spcAft>
              <a:spcPct val="15000"/>
            </a:spcAft>
            <a:buNone/>
          </a:pPr>
          <a:r>
            <a:rPr lang="en-US" sz="1400" dirty="0" smtClean="0"/>
            <a:t> R,L. meas.</a:t>
          </a:r>
          <a:endParaRPr lang="en-US" sz="1400" dirty="0"/>
        </a:p>
      </dgm:t>
    </dgm:pt>
    <dgm:pt modelId="{4E0637A8-0FD4-424A-B6AB-C0A052462CAC}" type="parTrans" cxnId="{D8D45AB3-BD13-6244-A8CD-772A7478F8FC}">
      <dgm:prSet/>
      <dgm:spPr/>
      <dgm:t>
        <a:bodyPr/>
        <a:lstStyle/>
        <a:p>
          <a:endParaRPr lang="en-US"/>
        </a:p>
      </dgm:t>
    </dgm:pt>
    <dgm:pt modelId="{0BB255AC-3F78-A64E-A9FD-C4FF6B127E0A}" type="sibTrans" cxnId="{D8D45AB3-BD13-6244-A8CD-772A7478F8FC}">
      <dgm:prSet/>
      <dgm:spPr/>
      <dgm:t>
        <a:bodyPr/>
        <a:lstStyle/>
        <a:p>
          <a:endParaRPr lang="en-US"/>
        </a:p>
      </dgm:t>
    </dgm:pt>
    <dgm:pt modelId="{384740F8-7A62-1D4D-96D5-B6154AA940BA}">
      <dgm:prSet phldrT="[Text]" custT="1"/>
      <dgm:spPr>
        <a:gradFill rotWithShape="0">
          <a:gsLst>
            <a:gs pos="0">
              <a:srgbClr val="92D050"/>
            </a:gs>
            <a:gs pos="100000">
              <a:srgbClr val="00B050"/>
            </a:gs>
          </a:gsLst>
        </a:gradFill>
      </dgm:spPr>
      <dgm:t>
        <a:bodyPr/>
        <a:lstStyle/>
        <a:p>
          <a:pPr marL="114300" lvl="1" indent="0" algn="l" defTabSz="577850">
            <a:lnSpc>
              <a:spcPct val="90000"/>
            </a:lnSpc>
            <a:spcBef>
              <a:spcPct val="0"/>
            </a:spcBef>
            <a:spcAft>
              <a:spcPct val="15000"/>
            </a:spcAft>
            <a:buNone/>
          </a:pPr>
          <a:r>
            <a:rPr lang="en-US" sz="1400" b="1" dirty="0" smtClean="0">
              <a:solidFill>
                <a:schemeClr val="tx1"/>
              </a:solidFill>
            </a:rPr>
            <a:t> Hi Pot 4</a:t>
          </a:r>
          <a:endParaRPr lang="en-US" sz="1400" dirty="0"/>
        </a:p>
      </dgm:t>
    </dgm:pt>
    <dgm:pt modelId="{4FAF91EF-9E3D-B143-9560-539DE3DF44A7}" type="parTrans" cxnId="{562CF9CC-4763-F943-AACF-F0025AEEC4AE}">
      <dgm:prSet/>
      <dgm:spPr/>
      <dgm:t>
        <a:bodyPr/>
        <a:lstStyle/>
        <a:p>
          <a:endParaRPr lang="en-US"/>
        </a:p>
      </dgm:t>
    </dgm:pt>
    <dgm:pt modelId="{A3D69294-A6FC-694C-8D76-8D2D39F506B1}" type="sibTrans" cxnId="{562CF9CC-4763-F943-AACF-F0025AEEC4AE}">
      <dgm:prSet/>
      <dgm:spPr/>
      <dgm:t>
        <a:bodyPr/>
        <a:lstStyle/>
        <a:p>
          <a:endParaRPr lang="en-US"/>
        </a:p>
      </dgm:t>
    </dgm:pt>
    <dgm:pt modelId="{8D1C40DE-5A43-1D4D-9081-557B4DF4A5C8}">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dirty="0" smtClean="0"/>
            <a:t> OD QH + VTs on flexible PCB</a:t>
          </a:r>
          <a:endParaRPr lang="en-US" sz="1400" dirty="0"/>
        </a:p>
      </dgm:t>
    </dgm:pt>
    <dgm:pt modelId="{2BBD82D7-4AEA-E546-8D2C-65548FC2E9BD}" type="sibTrans" cxnId="{FD27FF60-5864-D441-A944-3FFB02C94E1C}">
      <dgm:prSet/>
      <dgm:spPr/>
      <dgm:t>
        <a:bodyPr/>
        <a:lstStyle/>
        <a:p>
          <a:endParaRPr lang="en-US"/>
        </a:p>
      </dgm:t>
    </dgm:pt>
    <dgm:pt modelId="{4A70594A-24D4-E346-A265-ADA43C0FBF74}" type="parTrans" cxnId="{FD27FF60-5864-D441-A944-3FFB02C94E1C}">
      <dgm:prSet/>
      <dgm:spPr/>
      <dgm:t>
        <a:bodyPr/>
        <a:lstStyle/>
        <a:p>
          <a:endParaRPr lang="en-US"/>
        </a:p>
      </dgm:t>
    </dgm:pt>
    <dgm:pt modelId="{9FC61976-965F-6242-97A8-E50AE9BCBC89}">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dirty="0" smtClean="0"/>
            <a:t> VTs wired to conductor</a:t>
          </a:r>
          <a:endParaRPr lang="en-US" sz="1400" dirty="0"/>
        </a:p>
      </dgm:t>
    </dgm:pt>
    <dgm:pt modelId="{E01FB0A6-B9A5-1345-8FE1-EC5CC0B73168}" type="parTrans" cxnId="{440A97D1-7855-164A-B83A-38FEC5195B14}">
      <dgm:prSet/>
      <dgm:spPr/>
      <dgm:t>
        <a:bodyPr/>
        <a:lstStyle/>
        <a:p>
          <a:endParaRPr lang="en-US"/>
        </a:p>
      </dgm:t>
    </dgm:pt>
    <dgm:pt modelId="{CCA63FE6-9762-AF47-AE55-4529DEB4617E}" type="sibTrans" cxnId="{440A97D1-7855-164A-B83A-38FEC5195B14}">
      <dgm:prSet/>
      <dgm:spPr/>
      <dgm:t>
        <a:bodyPr/>
        <a:lstStyle/>
        <a:p>
          <a:endParaRPr lang="en-US"/>
        </a:p>
      </dgm:t>
    </dgm:pt>
    <dgm:pt modelId="{3B598308-DE97-524F-9F47-D02038A3AB8D}">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dirty="0" smtClean="0"/>
            <a:t> Collar</a:t>
          </a:r>
          <a:r>
            <a:rPr lang="en-US" sz="1400" baseline="0" dirty="0" smtClean="0"/>
            <a:t> alignment and assembly survey measurement. </a:t>
          </a:r>
          <a:endParaRPr lang="en-US" sz="1400" dirty="0"/>
        </a:p>
      </dgm:t>
    </dgm:pt>
    <dgm:pt modelId="{756D0115-FCA9-3C45-8397-38428F67B28D}" type="parTrans" cxnId="{DBCEF9F0-480F-4248-8EC6-DB6703CF5350}">
      <dgm:prSet/>
      <dgm:spPr/>
      <dgm:t>
        <a:bodyPr/>
        <a:lstStyle/>
        <a:p>
          <a:endParaRPr lang="en-US"/>
        </a:p>
      </dgm:t>
    </dgm:pt>
    <dgm:pt modelId="{97905041-1E6A-AA4D-9F7B-C6EC9566A890}" type="sibTrans" cxnId="{DBCEF9F0-480F-4248-8EC6-DB6703CF5350}">
      <dgm:prSet/>
      <dgm:spPr/>
      <dgm:t>
        <a:bodyPr/>
        <a:lstStyle/>
        <a:p>
          <a:endParaRPr lang="en-US"/>
        </a:p>
      </dgm:t>
    </dgm:pt>
    <dgm:pt modelId="{8463CB70-6960-2744-B036-A21116394CCA}">
      <dgm:prSet phldrT="[Text]" custT="1"/>
      <dgm:spPr>
        <a:solidFill>
          <a:schemeClr val="accent6">
            <a:lumMod val="60000"/>
            <a:lumOff val="40000"/>
          </a:schemeClr>
        </a:solidFill>
      </dgm:spPr>
      <dgm:t>
        <a:bodyPr/>
        <a:lstStyle/>
        <a:p>
          <a:pPr marL="114300" lvl="1" indent="0" algn="l" defTabSz="622300">
            <a:lnSpc>
              <a:spcPct val="90000"/>
            </a:lnSpc>
            <a:spcBef>
              <a:spcPct val="0"/>
            </a:spcBef>
            <a:spcAft>
              <a:spcPct val="15000"/>
            </a:spcAft>
            <a:buNone/>
          </a:pPr>
          <a:r>
            <a:rPr lang="en-US" sz="1400" dirty="0" smtClean="0"/>
            <a:t> Coil-to-ground</a:t>
          </a:r>
          <a:endParaRPr lang="en-US" sz="1400" dirty="0"/>
        </a:p>
      </dgm:t>
    </dgm:pt>
    <dgm:pt modelId="{B15A28B7-3CD1-EB42-840E-0BA79E786E87}" type="parTrans" cxnId="{EF26314C-A103-7E43-8594-A14B5853F1C4}">
      <dgm:prSet/>
      <dgm:spPr/>
      <dgm:t>
        <a:bodyPr/>
        <a:lstStyle/>
        <a:p>
          <a:endParaRPr lang="en-US"/>
        </a:p>
      </dgm:t>
    </dgm:pt>
    <dgm:pt modelId="{C91A29E4-257D-334E-96B3-8CD4A0ADF124}" type="sibTrans" cxnId="{EF26314C-A103-7E43-8594-A14B5853F1C4}">
      <dgm:prSet/>
      <dgm:spPr/>
      <dgm:t>
        <a:bodyPr/>
        <a:lstStyle/>
        <a:p>
          <a:endParaRPr lang="en-US"/>
        </a:p>
      </dgm:t>
    </dgm:pt>
    <dgm:pt modelId="{0D98FF0E-F238-1145-B4FC-08E83558DA09}">
      <dgm:prSet phldrT="[Text]" custT="1"/>
      <dgm:spPr>
        <a:solidFill>
          <a:schemeClr val="accent6">
            <a:lumMod val="60000"/>
            <a:lumOff val="40000"/>
          </a:schemeClr>
        </a:solidFill>
      </dgm:spPr>
      <dgm:t>
        <a:bodyPr/>
        <a:lstStyle/>
        <a:p>
          <a:pPr marL="114300" lvl="1" indent="0" algn="l" defTabSz="622300">
            <a:lnSpc>
              <a:spcPct val="90000"/>
            </a:lnSpc>
            <a:spcBef>
              <a:spcPct val="0"/>
            </a:spcBef>
            <a:spcAft>
              <a:spcPct val="15000"/>
            </a:spcAft>
            <a:buNone/>
          </a:pPr>
          <a:r>
            <a:rPr lang="en-US" sz="1400" dirty="0" smtClean="0"/>
            <a:t> QH-to-coil</a:t>
          </a:r>
          <a:endParaRPr lang="en-US" sz="1400" dirty="0"/>
        </a:p>
      </dgm:t>
    </dgm:pt>
    <dgm:pt modelId="{4232E604-419A-E249-BF4B-D0271A5B4F04}" type="parTrans" cxnId="{284BBB33-1634-AF45-8D7C-9E1057DE67A3}">
      <dgm:prSet/>
      <dgm:spPr/>
      <dgm:t>
        <a:bodyPr/>
        <a:lstStyle/>
        <a:p>
          <a:endParaRPr lang="en-US"/>
        </a:p>
      </dgm:t>
    </dgm:pt>
    <dgm:pt modelId="{3BDB007A-41B5-5E41-ADF8-AF425942FD32}" type="sibTrans" cxnId="{284BBB33-1634-AF45-8D7C-9E1057DE67A3}">
      <dgm:prSet/>
      <dgm:spPr/>
      <dgm:t>
        <a:bodyPr/>
        <a:lstStyle/>
        <a:p>
          <a:endParaRPr lang="en-US"/>
        </a:p>
      </dgm:t>
    </dgm:pt>
    <dgm:pt modelId="{A22C004B-318D-DF4F-A56F-CB985F0A54CA}">
      <dgm:prSet phldrT="[Text]" custT="1"/>
      <dgm:spPr>
        <a:solidFill>
          <a:schemeClr val="accent6">
            <a:lumMod val="60000"/>
            <a:lumOff val="40000"/>
          </a:schemeClr>
        </a:solidFill>
      </dgm:spPr>
      <dgm:t>
        <a:bodyPr/>
        <a:lstStyle/>
        <a:p>
          <a:pPr marL="114300" lvl="1" indent="0" algn="l" defTabSz="622300">
            <a:lnSpc>
              <a:spcPct val="90000"/>
            </a:lnSpc>
            <a:spcBef>
              <a:spcPct val="0"/>
            </a:spcBef>
            <a:spcAft>
              <a:spcPct val="15000"/>
            </a:spcAft>
            <a:buNone/>
          </a:pPr>
          <a:r>
            <a:rPr lang="en-US" sz="1400" dirty="0" smtClean="0"/>
            <a:t> Inter-Turn Testing</a:t>
          </a:r>
          <a:endParaRPr lang="en-US" sz="1400" dirty="0"/>
        </a:p>
      </dgm:t>
    </dgm:pt>
    <dgm:pt modelId="{41805EC6-69EB-8442-A0C0-381E29E07B79}" type="parTrans" cxnId="{639A511F-C6C3-3749-AAFC-CC5B71640584}">
      <dgm:prSet/>
      <dgm:spPr/>
      <dgm:t>
        <a:bodyPr/>
        <a:lstStyle/>
        <a:p>
          <a:endParaRPr lang="en-US"/>
        </a:p>
      </dgm:t>
    </dgm:pt>
    <dgm:pt modelId="{A65E9BC6-FCB6-1F4C-BC92-68EA37A1ABAE}" type="sibTrans" cxnId="{639A511F-C6C3-3749-AAFC-CC5B71640584}">
      <dgm:prSet/>
      <dgm:spPr/>
      <dgm:t>
        <a:bodyPr/>
        <a:lstStyle/>
        <a:p>
          <a:endParaRPr lang="en-US"/>
        </a:p>
      </dgm:t>
    </dgm:pt>
    <dgm:pt modelId="{A500126A-0480-4343-9049-1A145151C940}">
      <dgm:prSet phldrT="[Text]" custT="1"/>
      <dgm:spPr>
        <a:solidFill>
          <a:schemeClr val="accent6">
            <a:lumMod val="60000"/>
            <a:lumOff val="40000"/>
          </a:schemeClr>
        </a:solidFill>
      </dgm:spPr>
      <dgm:t>
        <a:bodyPr/>
        <a:lstStyle/>
        <a:p>
          <a:pPr marL="114300" lvl="1" indent="0" algn="l" defTabSz="622300">
            <a:lnSpc>
              <a:spcPct val="90000"/>
            </a:lnSpc>
            <a:spcBef>
              <a:spcPct val="0"/>
            </a:spcBef>
            <a:spcAft>
              <a:spcPct val="15000"/>
            </a:spcAft>
            <a:buNone/>
          </a:pPr>
          <a:r>
            <a:rPr lang="en-US" sz="1400" b="1" dirty="0" smtClean="0">
              <a:solidFill>
                <a:schemeClr val="tx1"/>
              </a:solidFill>
            </a:rPr>
            <a:t> Hi Pot 1-6, </a:t>
          </a:r>
          <a:endParaRPr lang="en-US" sz="1400" b="1" dirty="0">
            <a:solidFill>
              <a:schemeClr val="tx1"/>
            </a:solidFill>
          </a:endParaRPr>
        </a:p>
      </dgm:t>
    </dgm:pt>
    <dgm:pt modelId="{8794A2C3-EEEA-FA4D-BC9E-2E4355B139A8}" type="parTrans" cxnId="{6371ABF8-3CB5-3847-BAC0-856FBF415F7B}">
      <dgm:prSet/>
      <dgm:spPr/>
      <dgm:t>
        <a:bodyPr/>
        <a:lstStyle/>
        <a:p>
          <a:endParaRPr lang="en-US"/>
        </a:p>
      </dgm:t>
    </dgm:pt>
    <dgm:pt modelId="{362019B9-429F-DD48-98DF-B2C7C27C0506}" type="sibTrans" cxnId="{6371ABF8-3CB5-3847-BAC0-856FBF415F7B}">
      <dgm:prSet/>
      <dgm:spPr/>
      <dgm:t>
        <a:bodyPr/>
        <a:lstStyle/>
        <a:p>
          <a:endParaRPr lang="en-US"/>
        </a:p>
      </dgm:t>
    </dgm:pt>
    <dgm:pt modelId="{BCE3DA35-FBC7-45D8-8D4E-150CE0392A3D}">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dirty="0" smtClean="0"/>
            <a:t> Instrumentation T sensor, </a:t>
          </a:r>
          <a:r>
            <a:rPr lang="en-US" sz="1400" dirty="0" err="1" smtClean="0"/>
            <a:t>cryo</a:t>
          </a:r>
          <a:r>
            <a:rPr lang="en-US" sz="1400" dirty="0" smtClean="0"/>
            <a:t> heater</a:t>
          </a:r>
          <a:endParaRPr lang="en-US" sz="1400" dirty="0"/>
        </a:p>
      </dgm:t>
    </dgm:pt>
    <dgm:pt modelId="{2687C46E-4D24-41C2-8553-68F1474B814F}" type="parTrans" cxnId="{46F4068C-07BE-4456-A7AA-C6750B362C4A}">
      <dgm:prSet/>
      <dgm:spPr/>
      <dgm:t>
        <a:bodyPr/>
        <a:lstStyle/>
        <a:p>
          <a:endParaRPr lang="en-GB"/>
        </a:p>
      </dgm:t>
    </dgm:pt>
    <dgm:pt modelId="{0F413A42-AE95-4B80-8140-15A6C51B9F80}" type="sibTrans" cxnId="{46F4068C-07BE-4456-A7AA-C6750B362C4A}">
      <dgm:prSet/>
      <dgm:spPr/>
      <dgm:t>
        <a:bodyPr/>
        <a:lstStyle/>
        <a:p>
          <a:endParaRPr lang="en-GB"/>
        </a:p>
      </dgm:t>
    </dgm:pt>
    <dgm:pt modelId="{CB208895-4BAD-634D-9AFD-1B8283666E2C}">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endParaRPr lang="en-US" sz="1400" dirty="0"/>
        </a:p>
      </dgm:t>
    </dgm:pt>
    <dgm:pt modelId="{6EEFAE4A-5600-0940-8CD0-33ADBE38EAEA}" type="parTrans" cxnId="{D07B3894-30D9-F84E-BFA5-66AFA3CC5A89}">
      <dgm:prSet/>
      <dgm:spPr/>
      <dgm:t>
        <a:bodyPr/>
        <a:lstStyle/>
        <a:p>
          <a:endParaRPr lang="en-US"/>
        </a:p>
      </dgm:t>
    </dgm:pt>
    <dgm:pt modelId="{5CD8354B-25A0-B84B-AE7F-FF416E0C32E8}" type="sibTrans" cxnId="{D07B3894-30D9-F84E-BFA5-66AFA3CC5A89}">
      <dgm:prSet/>
      <dgm:spPr/>
      <dgm:t>
        <a:bodyPr/>
        <a:lstStyle/>
        <a:p>
          <a:endParaRPr lang="en-US"/>
        </a:p>
      </dgm:t>
    </dgm:pt>
    <dgm:pt modelId="{122A2E7B-96E9-C74A-A3FC-7884CA9E90C8}">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baseline="0" dirty="0" smtClean="0"/>
            <a:t> V line shim preparation</a:t>
          </a:r>
          <a:endParaRPr lang="en-US" sz="1400" dirty="0"/>
        </a:p>
      </dgm:t>
    </dgm:pt>
    <dgm:pt modelId="{F794C23D-A2FB-9047-AFD3-C555315DB0E8}" type="parTrans" cxnId="{5D67C148-DA64-094D-83AD-64EF86847347}">
      <dgm:prSet/>
      <dgm:spPr/>
      <dgm:t>
        <a:bodyPr/>
        <a:lstStyle/>
        <a:p>
          <a:endParaRPr lang="en-US"/>
        </a:p>
      </dgm:t>
    </dgm:pt>
    <dgm:pt modelId="{535BB33B-BD04-DA49-9AFE-6073FC489465}" type="sibTrans" cxnId="{5D67C148-DA64-094D-83AD-64EF86847347}">
      <dgm:prSet/>
      <dgm:spPr/>
      <dgm:t>
        <a:bodyPr/>
        <a:lstStyle/>
        <a:p>
          <a:endParaRPr lang="en-US"/>
        </a:p>
      </dgm:t>
    </dgm:pt>
    <dgm:pt modelId="{701D4554-B866-2243-8804-7DE02D2A70ED}">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b="1" dirty="0" smtClean="0">
              <a:solidFill>
                <a:schemeClr val="tx1"/>
              </a:solidFill>
            </a:rPr>
            <a:t> </a:t>
          </a:r>
          <a:r>
            <a:rPr lang="en-US" sz="1400" b="1" dirty="0" err="1" smtClean="0">
              <a:solidFill>
                <a:schemeClr val="tx1"/>
              </a:solidFill>
            </a:rPr>
            <a:t>GeoM</a:t>
          </a:r>
          <a:r>
            <a:rPr lang="en-US" sz="1400" b="1" dirty="0" smtClean="0">
              <a:solidFill>
                <a:schemeClr val="tx1"/>
              </a:solidFill>
            </a:rPr>
            <a:t>, SU,</a:t>
          </a:r>
          <a:r>
            <a:rPr lang="en-US" sz="1400" b="1" baseline="0" dirty="0" smtClean="0">
              <a:solidFill>
                <a:schemeClr val="tx1"/>
              </a:solidFill>
            </a:rPr>
            <a:t> </a:t>
          </a:r>
          <a:r>
            <a:rPr lang="en-US" sz="1400" b="1" i="1" baseline="0" dirty="0" smtClean="0">
              <a:solidFill>
                <a:schemeClr val="tx1"/>
              </a:solidFill>
            </a:rPr>
            <a:t>MM (QC)</a:t>
          </a:r>
          <a:endParaRPr lang="en-US" sz="1400" i="1" dirty="0"/>
        </a:p>
      </dgm:t>
    </dgm:pt>
    <dgm:pt modelId="{C7E15B3F-9065-4942-B266-FB246F96A979}" type="parTrans" cxnId="{D1B297D8-A1F0-134C-BF26-E874795BA69F}">
      <dgm:prSet/>
      <dgm:spPr/>
      <dgm:t>
        <a:bodyPr/>
        <a:lstStyle/>
        <a:p>
          <a:endParaRPr lang="en-US"/>
        </a:p>
      </dgm:t>
    </dgm:pt>
    <dgm:pt modelId="{4C169998-9EE8-E54B-9A7F-604A58AB941E}" type="sibTrans" cxnId="{D1B297D8-A1F0-134C-BF26-E874795BA69F}">
      <dgm:prSet/>
      <dgm:spPr/>
      <dgm:t>
        <a:bodyPr/>
        <a:lstStyle/>
        <a:p>
          <a:endParaRPr lang="en-US"/>
        </a:p>
      </dgm:t>
    </dgm:pt>
    <dgm:pt modelId="{F09472D8-2E08-104F-9E5B-2117445C1560}" type="pres">
      <dgm:prSet presAssocID="{9AB15AA5-1D61-B449-9091-9ED7D00AEE97}" presName="Name0" presStyleCnt="0">
        <dgm:presLayoutVars>
          <dgm:dir/>
          <dgm:resizeHandles val="exact"/>
        </dgm:presLayoutVars>
      </dgm:prSet>
      <dgm:spPr/>
      <dgm:t>
        <a:bodyPr/>
        <a:lstStyle/>
        <a:p>
          <a:endParaRPr lang="en-US"/>
        </a:p>
      </dgm:t>
    </dgm:pt>
    <dgm:pt modelId="{A8359CA2-41C5-6044-AD74-9467829A6D7A}" type="pres">
      <dgm:prSet presAssocID="{DB801FB2-C27C-7C4C-A420-EBB26D0F5E54}" presName="composite" presStyleCnt="0"/>
      <dgm:spPr/>
    </dgm:pt>
    <dgm:pt modelId="{1B0B59A1-1F5E-4949-A8C2-5AE9BFC26D0C}" type="pres">
      <dgm:prSet presAssocID="{DB801FB2-C27C-7C4C-A420-EBB26D0F5E54}" presName="imagSh" presStyleLbl="bgImgPlace1" presStyleIdx="0" presStyleCnt="3" custFlipHor="1" custScaleX="60631" custScaleY="59655" custLinFactNeighborX="43674" custLinFactNeighborY="-22681"/>
      <dgm:spPr>
        <a:blipFill>
          <a:blip xmlns:r="http://schemas.openxmlformats.org/officeDocument/2006/relationships" r:embed="rId1">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l="-53000" r="-53000"/>
          </a:stretch>
        </a:blipFill>
      </dgm:spPr>
      <dgm:t>
        <a:bodyPr/>
        <a:lstStyle/>
        <a:p>
          <a:endParaRPr lang="en-GB"/>
        </a:p>
      </dgm:t>
    </dgm:pt>
    <dgm:pt modelId="{3FAF5B30-2836-9B4F-9F6D-1DF1EE8F6087}" type="pres">
      <dgm:prSet presAssocID="{DB801FB2-C27C-7C4C-A420-EBB26D0F5E54}" presName="txNode" presStyleLbl="node1" presStyleIdx="0" presStyleCnt="3" custScaleX="150545" custScaleY="117124" custLinFactX="93270" custLinFactNeighborX="100000" custLinFactNeighborY="14041">
        <dgm:presLayoutVars>
          <dgm:bulletEnabled val="1"/>
        </dgm:presLayoutVars>
      </dgm:prSet>
      <dgm:spPr/>
      <dgm:t>
        <a:bodyPr/>
        <a:lstStyle/>
        <a:p>
          <a:endParaRPr lang="en-US"/>
        </a:p>
      </dgm:t>
    </dgm:pt>
    <dgm:pt modelId="{896AB34F-0F5E-1B41-A0A4-58E777074FEE}" type="pres">
      <dgm:prSet presAssocID="{E581C23A-063A-484B-B83C-6FB1E14E5A23}" presName="sibTrans" presStyleLbl="sibTrans2D1" presStyleIdx="0" presStyleCnt="2" custAng="21592628" custScaleX="173982" custLinFactNeighborX="-523" custLinFactNeighborY="-12817"/>
      <dgm:spPr/>
      <dgm:t>
        <a:bodyPr/>
        <a:lstStyle/>
        <a:p>
          <a:endParaRPr lang="en-US"/>
        </a:p>
      </dgm:t>
    </dgm:pt>
    <dgm:pt modelId="{84B3D13C-CCD8-804B-8BE4-C94666597DBD}" type="pres">
      <dgm:prSet presAssocID="{E581C23A-063A-484B-B83C-6FB1E14E5A23}" presName="connTx" presStyleLbl="sibTrans2D1" presStyleIdx="0" presStyleCnt="2"/>
      <dgm:spPr/>
      <dgm:t>
        <a:bodyPr/>
        <a:lstStyle/>
        <a:p>
          <a:endParaRPr lang="en-US"/>
        </a:p>
      </dgm:t>
    </dgm:pt>
    <dgm:pt modelId="{381D0CE5-DBF1-5841-923E-B9145883DE47}" type="pres">
      <dgm:prSet presAssocID="{3EF2465A-2ADE-1B4D-B154-8AD899526A5A}" presName="composite" presStyleCnt="0"/>
      <dgm:spPr/>
    </dgm:pt>
    <dgm:pt modelId="{D5B9ECB9-0974-A843-B630-A9EBBF4001A1}" type="pres">
      <dgm:prSet presAssocID="{3EF2465A-2ADE-1B4D-B154-8AD899526A5A}" presName="imagSh" presStyleLbl="bgImgPlace1" presStyleIdx="1" presStyleCnt="3" custScaleX="61185" custScaleY="60345" custLinFactNeighborX="8603" custLinFactNeighborY="-24232"/>
      <dgm:spPr>
        <a:blipFill>
          <a:blip xmlns:r="http://schemas.openxmlformats.org/officeDocument/2006/relationships" r:embed="rId2">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t="-5000" b="-5000"/>
          </a:stretch>
        </a:blipFill>
      </dgm:spPr>
      <dgm:t>
        <a:bodyPr/>
        <a:lstStyle/>
        <a:p>
          <a:endParaRPr lang="en-US"/>
        </a:p>
      </dgm:t>
    </dgm:pt>
    <dgm:pt modelId="{E0997081-E784-2040-A50D-B718FB3B6366}" type="pres">
      <dgm:prSet presAssocID="{3EF2465A-2ADE-1B4D-B154-8AD899526A5A}" presName="txNode" presStyleLbl="node1" presStyleIdx="1" presStyleCnt="3" custScaleX="151438" custScaleY="104937" custLinFactX="-82500" custLinFactNeighborX="-100000" custLinFactNeighborY="4728">
        <dgm:presLayoutVars>
          <dgm:bulletEnabled val="1"/>
        </dgm:presLayoutVars>
      </dgm:prSet>
      <dgm:spPr/>
      <dgm:t>
        <a:bodyPr/>
        <a:lstStyle/>
        <a:p>
          <a:endParaRPr lang="en-US"/>
        </a:p>
      </dgm:t>
    </dgm:pt>
    <dgm:pt modelId="{7B35361A-3E87-4744-8FFB-E338EE65924F}" type="pres">
      <dgm:prSet presAssocID="{3C37B2AA-DF8F-9046-8777-0626FA1EBA80}" presName="sibTrans" presStyleLbl="sibTrans2D1" presStyleIdx="1" presStyleCnt="2" custAng="21223526" custScaleX="226191" custLinFactNeighborX="6018" custLinFactNeighborY="-56652"/>
      <dgm:spPr/>
      <dgm:t>
        <a:bodyPr/>
        <a:lstStyle/>
        <a:p>
          <a:endParaRPr lang="en-US"/>
        </a:p>
      </dgm:t>
    </dgm:pt>
    <dgm:pt modelId="{3D4BC80D-CEED-C94A-A829-503AB4326EB4}" type="pres">
      <dgm:prSet presAssocID="{3C37B2AA-DF8F-9046-8777-0626FA1EBA80}" presName="connTx" presStyleLbl="sibTrans2D1" presStyleIdx="1" presStyleCnt="2"/>
      <dgm:spPr/>
      <dgm:t>
        <a:bodyPr/>
        <a:lstStyle/>
        <a:p>
          <a:endParaRPr lang="en-US"/>
        </a:p>
      </dgm:t>
    </dgm:pt>
    <dgm:pt modelId="{3DF1E276-AF5F-0F45-93D9-D6F49347CC11}" type="pres">
      <dgm:prSet presAssocID="{4FC94D10-C9A8-9E49-9367-175E6C6869B1}" presName="composite" presStyleCnt="0"/>
      <dgm:spPr/>
    </dgm:pt>
    <dgm:pt modelId="{C181C207-6D3C-6E4A-8303-699A00000D43}" type="pres">
      <dgm:prSet presAssocID="{4FC94D10-C9A8-9E49-9367-175E6C6869B1}" presName="imagSh" presStyleLbl="bgImgPlace1" presStyleIdx="2" presStyleCnt="3" custLinFactNeighborX="8174" custLinFactNeighborY="-15766"/>
      <dgm:spPr>
        <a:blipFill dpi="0" rotWithShape="1">
          <a:blip xmlns:r="http://schemas.openxmlformats.org/officeDocument/2006/relationships" r:embed="rId3">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l="2707" t="3786" r="-6049" b="23791"/>
          </a:stretch>
        </a:blipFill>
      </dgm:spPr>
      <dgm:t>
        <a:bodyPr/>
        <a:lstStyle/>
        <a:p>
          <a:endParaRPr lang="en-US"/>
        </a:p>
      </dgm:t>
    </dgm:pt>
    <dgm:pt modelId="{3F206F3C-47C3-564A-9B69-4F48041CF375}" type="pres">
      <dgm:prSet presAssocID="{4FC94D10-C9A8-9E49-9367-175E6C6869B1}" presName="txNode" presStyleLbl="node1" presStyleIdx="2" presStyleCnt="3" custScaleX="145377" custScaleY="105925" custLinFactNeighborY="5554">
        <dgm:presLayoutVars>
          <dgm:bulletEnabled val="1"/>
        </dgm:presLayoutVars>
      </dgm:prSet>
      <dgm:spPr/>
      <dgm:t>
        <a:bodyPr/>
        <a:lstStyle/>
        <a:p>
          <a:endParaRPr lang="en-US"/>
        </a:p>
      </dgm:t>
    </dgm:pt>
  </dgm:ptLst>
  <dgm:cxnLst>
    <dgm:cxn modelId="{46F4068C-07BE-4456-A7AA-C6750B362C4A}" srcId="{3EF2465A-2ADE-1B4D-B154-8AD899526A5A}" destId="{BCE3DA35-FBC7-45D8-8D4E-150CE0392A3D}" srcOrd="2" destOrd="0" parTransId="{2687C46E-4D24-41C2-8553-68F1474B814F}" sibTransId="{0F413A42-AE95-4B80-8140-15A6C51B9F80}"/>
    <dgm:cxn modelId="{D07B3894-30D9-F84E-BFA5-66AFA3CC5A89}" srcId="{DB801FB2-C27C-7C4C-A420-EBB26D0F5E54}" destId="{CB208895-4BAD-634D-9AFD-1B8283666E2C}" srcOrd="4" destOrd="0" parTransId="{6EEFAE4A-5600-0940-8CD0-33ADBE38EAEA}" sibTransId="{5CD8354B-25A0-B84B-AE7F-FF416E0C32E8}"/>
    <dgm:cxn modelId="{FD27FF60-5864-D441-A944-3FFB02C94E1C}" srcId="{3EF2465A-2ADE-1B4D-B154-8AD899526A5A}" destId="{8D1C40DE-5A43-1D4D-9081-557B4DF4A5C8}" srcOrd="0" destOrd="0" parTransId="{4A70594A-24D4-E346-A265-ADA43C0FBF74}" sibTransId="{2BBD82D7-4AEA-E546-8D2C-65548FC2E9BD}"/>
    <dgm:cxn modelId="{AC958E5F-53E3-4210-A534-37C5F7E5FEE6}" type="presOf" srcId="{0D98FF0E-F238-1145-B4FC-08E83558DA09}" destId="{3F206F3C-47C3-564A-9B69-4F48041CF375}" srcOrd="0" destOrd="4" presId="urn:microsoft.com/office/officeart/2005/8/layout/hProcess10"/>
    <dgm:cxn modelId="{5B68AE05-120C-4778-B27C-ADDB66797EF6}" type="presOf" srcId="{9FC61976-965F-6242-97A8-E50AE9BCBC89}" destId="{E0997081-E784-2040-A50D-B718FB3B6366}" srcOrd="0" destOrd="2" presId="urn:microsoft.com/office/officeart/2005/8/layout/hProcess10"/>
    <dgm:cxn modelId="{5D67C148-DA64-094D-83AD-64EF86847347}" srcId="{DB801FB2-C27C-7C4C-A420-EBB26D0F5E54}" destId="{122A2E7B-96E9-C74A-A3FC-7884CA9E90C8}" srcOrd="2" destOrd="0" parTransId="{F794C23D-A2FB-9047-AFD3-C555315DB0E8}" sibTransId="{535BB33B-BD04-DA49-9AFE-6073FC489465}"/>
    <dgm:cxn modelId="{1DC8ADED-9316-E949-8976-3214C381174F}" type="presOf" srcId="{CB208895-4BAD-634D-9AFD-1B8283666E2C}" destId="{3FAF5B30-2836-9B4F-9F6D-1DF1EE8F6087}" srcOrd="0" destOrd="5" presId="urn:microsoft.com/office/officeart/2005/8/layout/hProcess10"/>
    <dgm:cxn modelId="{65C6E64D-86F2-4A97-9C43-87CAD55279FD}" type="presOf" srcId="{E581C23A-063A-484B-B83C-6FB1E14E5A23}" destId="{896AB34F-0F5E-1B41-A0A4-58E777074FEE}" srcOrd="0" destOrd="0" presId="urn:microsoft.com/office/officeart/2005/8/layout/hProcess10"/>
    <dgm:cxn modelId="{AF9CC51E-7044-49E3-89DB-41EC628CCEAC}" type="presOf" srcId="{8D1C40DE-5A43-1D4D-9081-557B4DF4A5C8}" destId="{E0997081-E784-2040-A50D-B718FB3B6366}" srcOrd="0" destOrd="1" presId="urn:microsoft.com/office/officeart/2005/8/layout/hProcess10"/>
    <dgm:cxn modelId="{DE5F7507-CE3E-4E4B-B4B0-7F29B7F2894C}" type="presOf" srcId="{3C37B2AA-DF8F-9046-8777-0626FA1EBA80}" destId="{3D4BC80D-CEED-C94A-A829-503AB4326EB4}" srcOrd="1" destOrd="0" presId="urn:microsoft.com/office/officeart/2005/8/layout/hProcess10"/>
    <dgm:cxn modelId="{440A97D1-7855-164A-B83A-38FEC5195B14}" srcId="{3EF2465A-2ADE-1B4D-B154-8AD899526A5A}" destId="{9FC61976-965F-6242-97A8-E50AE9BCBC89}" srcOrd="1" destOrd="0" parTransId="{E01FB0A6-B9A5-1345-8FE1-EC5CC0B73168}" sibTransId="{CCA63FE6-9762-AF47-AE55-4529DEB4617E}"/>
    <dgm:cxn modelId="{E6758504-6EEB-451F-AAFD-C06E4D47C063}" type="presOf" srcId="{E581C23A-063A-484B-B83C-6FB1E14E5A23}" destId="{84B3D13C-CCD8-804B-8BE4-C94666597DBD}" srcOrd="1" destOrd="0" presId="urn:microsoft.com/office/officeart/2005/8/layout/hProcess10"/>
    <dgm:cxn modelId="{D8D45AB3-BD13-6244-A8CD-772A7478F8FC}" srcId="{4FC94D10-C9A8-9E49-9367-175E6C6869B1}" destId="{6C5A2486-EFF7-4E49-9AF7-A65F0A280AAE}" srcOrd="0" destOrd="0" parTransId="{4E0637A8-0FD4-424A-B6AB-C0A052462CAC}" sibTransId="{0BB255AC-3F78-A64E-A9FD-C4FF6B127E0A}"/>
    <dgm:cxn modelId="{D2F0CE00-D76F-44CC-8A86-B3D9B528C0D5}" type="presOf" srcId="{5A8E16A4-3BD7-C34E-9734-F4835739C591}" destId="{3FAF5B30-2836-9B4F-9F6D-1DF1EE8F6087}" srcOrd="0" destOrd="1" presId="urn:microsoft.com/office/officeart/2005/8/layout/hProcess10"/>
    <dgm:cxn modelId="{120A33AE-C61F-C745-94FA-35D19FC4A7E3}" type="presOf" srcId="{122A2E7B-96E9-C74A-A3FC-7884CA9E90C8}" destId="{3FAF5B30-2836-9B4F-9F6D-1DF1EE8F6087}" srcOrd="0" destOrd="3" presId="urn:microsoft.com/office/officeart/2005/8/layout/hProcess10"/>
    <dgm:cxn modelId="{9FE73B95-2640-4C4F-8C21-CCEED8A9CEC1}" type="presOf" srcId="{4FC94D10-C9A8-9E49-9367-175E6C6869B1}" destId="{3F206F3C-47C3-564A-9B69-4F48041CF375}" srcOrd="0" destOrd="0" presId="urn:microsoft.com/office/officeart/2005/8/layout/hProcess10"/>
    <dgm:cxn modelId="{C7DBC20E-6412-42F6-8D87-DA01F6E977C2}" type="presOf" srcId="{6C5A2486-EFF7-4E49-9AF7-A65F0A280AAE}" destId="{3F206F3C-47C3-564A-9B69-4F48041CF375}" srcOrd="0" destOrd="1" presId="urn:microsoft.com/office/officeart/2005/8/layout/hProcess10"/>
    <dgm:cxn modelId="{1B1B85C4-43CB-49F3-8B4A-3B89EC120A1B}" type="presOf" srcId="{9AB15AA5-1D61-B449-9091-9ED7D00AEE97}" destId="{F09472D8-2E08-104F-9E5B-2117445C1560}" srcOrd="0" destOrd="0" presId="urn:microsoft.com/office/officeart/2005/8/layout/hProcess10"/>
    <dgm:cxn modelId="{B4F8882F-A3E2-4C08-83EC-A35AD1E3DBEF}" type="presOf" srcId="{A22C004B-318D-DF4F-A56F-CB985F0A54CA}" destId="{3F206F3C-47C3-564A-9B69-4F48041CF375}" srcOrd="0" destOrd="2" presId="urn:microsoft.com/office/officeart/2005/8/layout/hProcess10"/>
    <dgm:cxn modelId="{6A2B1AAB-C415-4227-8AC1-720E4DC96CF4}" type="presOf" srcId="{384740F8-7A62-1D4D-96D5-B6154AA940BA}" destId="{E0997081-E784-2040-A50D-B718FB3B6366}" srcOrd="0" destOrd="4" presId="urn:microsoft.com/office/officeart/2005/8/layout/hProcess10"/>
    <dgm:cxn modelId="{F552D238-CA3B-40E4-949F-76DE7D5964E3}" type="presOf" srcId="{DB801FB2-C27C-7C4C-A420-EBB26D0F5E54}" destId="{3FAF5B30-2836-9B4F-9F6D-1DF1EE8F6087}" srcOrd="0" destOrd="0" presId="urn:microsoft.com/office/officeart/2005/8/layout/hProcess10"/>
    <dgm:cxn modelId="{EF26314C-A103-7E43-8594-A14B5853F1C4}" srcId="{4FC94D10-C9A8-9E49-9367-175E6C6869B1}" destId="{8463CB70-6960-2744-B036-A21116394CCA}" srcOrd="2" destOrd="0" parTransId="{B15A28B7-3CD1-EB42-840E-0BA79E786E87}" sibTransId="{C91A29E4-257D-334E-96B3-8CD4A0ADF124}"/>
    <dgm:cxn modelId="{C2324672-ADA8-4E16-9393-9D4E3E1E7EB6}" type="presOf" srcId="{3EF2465A-2ADE-1B4D-B154-8AD899526A5A}" destId="{E0997081-E784-2040-A50D-B718FB3B6366}" srcOrd="0" destOrd="0" presId="urn:microsoft.com/office/officeart/2005/8/layout/hProcess10"/>
    <dgm:cxn modelId="{2D5D2879-2D79-B840-B124-904AD848C586}" type="presOf" srcId="{A500126A-0480-4343-9049-1A145151C940}" destId="{3F206F3C-47C3-564A-9B69-4F48041CF375}" srcOrd="0" destOrd="5" presId="urn:microsoft.com/office/officeart/2005/8/layout/hProcess10"/>
    <dgm:cxn modelId="{C3EDFCBF-55B4-4408-9C62-FD106E4E9B72}" type="presOf" srcId="{8463CB70-6960-2744-B036-A21116394CCA}" destId="{3F206F3C-47C3-564A-9B69-4F48041CF375}" srcOrd="0" destOrd="3" presId="urn:microsoft.com/office/officeart/2005/8/layout/hProcess10"/>
    <dgm:cxn modelId="{B7C0C8CF-7B0F-4CF9-BD33-CFBF92610345}" type="presOf" srcId="{3B598308-DE97-524F-9F47-D02038A3AB8D}" destId="{3FAF5B30-2836-9B4F-9F6D-1DF1EE8F6087}" srcOrd="0" destOrd="2" presId="urn:microsoft.com/office/officeart/2005/8/layout/hProcess10"/>
    <dgm:cxn modelId="{BAD93902-378A-2F4B-9AD8-CC4FFEE607CE}" srcId="{9AB15AA5-1D61-B449-9091-9ED7D00AEE97}" destId="{3EF2465A-2ADE-1B4D-B154-8AD899526A5A}" srcOrd="1" destOrd="0" parTransId="{614E838B-3079-1640-8508-6AC631818727}" sibTransId="{3C37B2AA-DF8F-9046-8777-0626FA1EBA80}"/>
    <dgm:cxn modelId="{2AC0444C-9666-A541-9D4A-F29677CA827D}" srcId="{DB801FB2-C27C-7C4C-A420-EBB26D0F5E54}" destId="{5A8E16A4-3BD7-C34E-9734-F4835739C591}" srcOrd="0" destOrd="0" parTransId="{B8E5DEAC-17C5-624D-BAE1-B4037D1F589B}" sibTransId="{EA44926C-CE9D-BE43-990D-3C600CEB25C2}"/>
    <dgm:cxn modelId="{6371ABF8-3CB5-3847-BAC0-856FBF415F7B}" srcId="{4FC94D10-C9A8-9E49-9367-175E6C6869B1}" destId="{A500126A-0480-4343-9049-1A145151C940}" srcOrd="4" destOrd="0" parTransId="{8794A2C3-EEEA-FA4D-BC9E-2E4355B139A8}" sibTransId="{362019B9-429F-DD48-98DF-B2C7C27C0506}"/>
    <dgm:cxn modelId="{D1B297D8-A1F0-134C-BF26-E874795BA69F}" srcId="{DB801FB2-C27C-7C4C-A420-EBB26D0F5E54}" destId="{701D4554-B866-2243-8804-7DE02D2A70ED}" srcOrd="3" destOrd="0" parTransId="{C7E15B3F-9065-4942-B266-FB246F96A979}" sibTransId="{4C169998-9EE8-E54B-9A7F-604A58AB941E}"/>
    <dgm:cxn modelId="{9D55AF89-E923-504C-A858-9DEE0202D9AA}" type="presOf" srcId="{701D4554-B866-2243-8804-7DE02D2A70ED}" destId="{3FAF5B30-2836-9B4F-9F6D-1DF1EE8F6087}" srcOrd="0" destOrd="4" presId="urn:microsoft.com/office/officeart/2005/8/layout/hProcess10"/>
    <dgm:cxn modelId="{DEC35A30-5F6F-B640-AE80-DF9A7BC0562D}" srcId="{9AB15AA5-1D61-B449-9091-9ED7D00AEE97}" destId="{DB801FB2-C27C-7C4C-A420-EBB26D0F5E54}" srcOrd="0" destOrd="0" parTransId="{449B5AB3-8723-D449-8B85-6C7FD59F719F}" sibTransId="{E581C23A-063A-484B-B83C-6FB1E14E5A23}"/>
    <dgm:cxn modelId="{562CF9CC-4763-F943-AACF-F0025AEEC4AE}" srcId="{3EF2465A-2ADE-1B4D-B154-8AD899526A5A}" destId="{384740F8-7A62-1D4D-96D5-B6154AA940BA}" srcOrd="3" destOrd="0" parTransId="{4FAF91EF-9E3D-B143-9560-539DE3DF44A7}" sibTransId="{A3D69294-A6FC-694C-8D76-8D2D39F506B1}"/>
    <dgm:cxn modelId="{EF84B2E1-52BE-4C85-B301-D1484A13C587}" type="presOf" srcId="{3C37B2AA-DF8F-9046-8777-0626FA1EBA80}" destId="{7B35361A-3E87-4744-8FFB-E338EE65924F}" srcOrd="0" destOrd="0" presId="urn:microsoft.com/office/officeart/2005/8/layout/hProcess10"/>
    <dgm:cxn modelId="{DBCEF9F0-480F-4248-8EC6-DB6703CF5350}" srcId="{DB801FB2-C27C-7C4C-A420-EBB26D0F5E54}" destId="{3B598308-DE97-524F-9F47-D02038A3AB8D}" srcOrd="1" destOrd="0" parTransId="{756D0115-FCA9-3C45-8397-38428F67B28D}" sibTransId="{97905041-1E6A-AA4D-9F7B-C6EC9566A890}"/>
    <dgm:cxn modelId="{284BBB33-1634-AF45-8D7C-9E1057DE67A3}" srcId="{4FC94D10-C9A8-9E49-9367-175E6C6869B1}" destId="{0D98FF0E-F238-1145-B4FC-08E83558DA09}" srcOrd="3" destOrd="0" parTransId="{4232E604-419A-E249-BF4B-D0271A5B4F04}" sibTransId="{3BDB007A-41B5-5E41-ADF8-AF425942FD32}"/>
    <dgm:cxn modelId="{8E517146-0D15-4D02-B792-7EF657C42805}" type="presOf" srcId="{BCE3DA35-FBC7-45D8-8D4E-150CE0392A3D}" destId="{E0997081-E784-2040-A50D-B718FB3B6366}" srcOrd="0" destOrd="3" presId="urn:microsoft.com/office/officeart/2005/8/layout/hProcess10"/>
    <dgm:cxn modelId="{639A511F-C6C3-3749-AAFC-CC5B71640584}" srcId="{4FC94D10-C9A8-9E49-9367-175E6C6869B1}" destId="{A22C004B-318D-DF4F-A56F-CB985F0A54CA}" srcOrd="1" destOrd="0" parTransId="{41805EC6-69EB-8442-A0C0-381E29E07B79}" sibTransId="{A65E9BC6-FCB6-1F4C-BC92-68EA37A1ABAE}"/>
    <dgm:cxn modelId="{891AE8F4-238D-8742-9A6C-1442B67F666F}" srcId="{9AB15AA5-1D61-B449-9091-9ED7D00AEE97}" destId="{4FC94D10-C9A8-9E49-9367-175E6C6869B1}" srcOrd="2" destOrd="0" parTransId="{51DD966D-D7DE-574C-BC60-A231C978D122}" sibTransId="{DDFEB2E4-569E-F14C-B419-680CB5072C2F}"/>
    <dgm:cxn modelId="{4BAC96EE-CAA3-4DB4-BFFA-A037794EC0AB}" type="presParOf" srcId="{F09472D8-2E08-104F-9E5B-2117445C1560}" destId="{A8359CA2-41C5-6044-AD74-9467829A6D7A}" srcOrd="0" destOrd="0" presId="urn:microsoft.com/office/officeart/2005/8/layout/hProcess10"/>
    <dgm:cxn modelId="{C92294D9-D8D2-46E5-8C2E-681C0D0357C7}" type="presParOf" srcId="{A8359CA2-41C5-6044-AD74-9467829A6D7A}" destId="{1B0B59A1-1F5E-4949-A8C2-5AE9BFC26D0C}" srcOrd="0" destOrd="0" presId="urn:microsoft.com/office/officeart/2005/8/layout/hProcess10"/>
    <dgm:cxn modelId="{F8420AA8-EB43-46D3-B8E2-EAC118DCD695}" type="presParOf" srcId="{A8359CA2-41C5-6044-AD74-9467829A6D7A}" destId="{3FAF5B30-2836-9B4F-9F6D-1DF1EE8F6087}" srcOrd="1" destOrd="0" presId="urn:microsoft.com/office/officeart/2005/8/layout/hProcess10"/>
    <dgm:cxn modelId="{29A6EC8C-1145-4334-8F79-BC56166E88E9}" type="presParOf" srcId="{F09472D8-2E08-104F-9E5B-2117445C1560}" destId="{896AB34F-0F5E-1B41-A0A4-58E777074FEE}" srcOrd="1" destOrd="0" presId="urn:microsoft.com/office/officeart/2005/8/layout/hProcess10"/>
    <dgm:cxn modelId="{56D22EDC-660B-470A-AEDF-9E9E167B8BEE}" type="presParOf" srcId="{896AB34F-0F5E-1B41-A0A4-58E777074FEE}" destId="{84B3D13C-CCD8-804B-8BE4-C94666597DBD}" srcOrd="0" destOrd="0" presId="urn:microsoft.com/office/officeart/2005/8/layout/hProcess10"/>
    <dgm:cxn modelId="{8155627C-5929-4940-9033-231B9CD73AAA}" type="presParOf" srcId="{F09472D8-2E08-104F-9E5B-2117445C1560}" destId="{381D0CE5-DBF1-5841-923E-B9145883DE47}" srcOrd="2" destOrd="0" presId="urn:microsoft.com/office/officeart/2005/8/layout/hProcess10"/>
    <dgm:cxn modelId="{DFD49DF8-5F1B-4F84-B4FF-9A87374B3C99}" type="presParOf" srcId="{381D0CE5-DBF1-5841-923E-B9145883DE47}" destId="{D5B9ECB9-0974-A843-B630-A9EBBF4001A1}" srcOrd="0" destOrd="0" presId="urn:microsoft.com/office/officeart/2005/8/layout/hProcess10"/>
    <dgm:cxn modelId="{355FCE5C-E056-4BC8-BCAB-1F29526336B1}" type="presParOf" srcId="{381D0CE5-DBF1-5841-923E-B9145883DE47}" destId="{E0997081-E784-2040-A50D-B718FB3B6366}" srcOrd="1" destOrd="0" presId="urn:microsoft.com/office/officeart/2005/8/layout/hProcess10"/>
    <dgm:cxn modelId="{3D74EC44-B09E-44EC-99F2-84C75B949DF3}" type="presParOf" srcId="{F09472D8-2E08-104F-9E5B-2117445C1560}" destId="{7B35361A-3E87-4744-8FFB-E338EE65924F}" srcOrd="3" destOrd="0" presId="urn:microsoft.com/office/officeart/2005/8/layout/hProcess10"/>
    <dgm:cxn modelId="{1891DB0D-3B9E-4EE7-A831-26429274E463}" type="presParOf" srcId="{7B35361A-3E87-4744-8FFB-E338EE65924F}" destId="{3D4BC80D-CEED-C94A-A829-503AB4326EB4}" srcOrd="0" destOrd="0" presId="urn:microsoft.com/office/officeart/2005/8/layout/hProcess10"/>
    <dgm:cxn modelId="{870725B3-E320-4FE5-8F9D-E419E18CBBA4}" type="presParOf" srcId="{F09472D8-2E08-104F-9E5B-2117445C1560}" destId="{3DF1E276-AF5F-0F45-93D9-D6F49347CC11}" srcOrd="4" destOrd="0" presId="urn:microsoft.com/office/officeart/2005/8/layout/hProcess10"/>
    <dgm:cxn modelId="{676592CA-4B1E-4FD8-A1FA-2EC6FC95B8D8}" type="presParOf" srcId="{3DF1E276-AF5F-0F45-93D9-D6F49347CC11}" destId="{C181C207-6D3C-6E4A-8303-699A00000D43}" srcOrd="0" destOrd="0" presId="urn:microsoft.com/office/officeart/2005/8/layout/hProcess10"/>
    <dgm:cxn modelId="{5FEEB9CB-D6E7-4D90-A282-BC9BA2B19EE1}" type="presParOf" srcId="{3DF1E276-AF5F-0F45-93D9-D6F49347CC11}" destId="{3F206F3C-47C3-564A-9B69-4F48041CF375}" srcOrd="1" destOrd="0" presId="urn:microsoft.com/office/officeart/2005/8/layout/hProcess10"/>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AB15AA5-1D61-B449-9091-9ED7D00AEE97}" type="doc">
      <dgm:prSet loTypeId="urn:microsoft.com/office/officeart/2005/8/layout/hProcess10" loCatId="" qsTypeId="urn:microsoft.com/office/officeart/2005/8/quickstyle/simple4" qsCatId="simple" csTypeId="urn:microsoft.com/office/officeart/2005/8/colors/accent0_3" csCatId="mainScheme" phldr="1"/>
      <dgm:spPr/>
      <dgm:t>
        <a:bodyPr/>
        <a:lstStyle/>
        <a:p>
          <a:endParaRPr lang="en-US"/>
        </a:p>
      </dgm:t>
    </dgm:pt>
    <dgm:pt modelId="{DB801FB2-C27C-7C4C-A420-EBB26D0F5E54}">
      <dgm:prSet phldrT="[Text]" custT="1"/>
      <dgm:spPr>
        <a:gradFill rotWithShape="0">
          <a:gsLst>
            <a:gs pos="0">
              <a:srgbClr val="92D050"/>
            </a:gs>
            <a:gs pos="100000">
              <a:srgbClr val="00B050"/>
            </a:gs>
          </a:gsLst>
        </a:gradFill>
      </dgm:spPr>
      <dgm:t>
        <a:bodyPr/>
        <a:lstStyle/>
        <a:p>
          <a:pPr lvl="0" algn="l" defTabSz="800100">
            <a:lnSpc>
              <a:spcPct val="90000"/>
            </a:lnSpc>
            <a:spcBef>
              <a:spcPct val="0"/>
            </a:spcBef>
            <a:spcAft>
              <a:spcPct val="35000"/>
            </a:spcAft>
          </a:pPr>
          <a:r>
            <a:rPr lang="en-US" sz="1800" dirty="0" smtClean="0"/>
            <a:t>End Connections</a:t>
          </a:r>
          <a:endParaRPr lang="en-US" sz="1800" dirty="0"/>
        </a:p>
      </dgm:t>
    </dgm:pt>
    <dgm:pt modelId="{449B5AB3-8723-D449-8B85-6C7FD59F719F}" type="parTrans" cxnId="{DEC35A30-5F6F-B640-AE80-DF9A7BC0562D}">
      <dgm:prSet/>
      <dgm:spPr/>
      <dgm:t>
        <a:bodyPr/>
        <a:lstStyle/>
        <a:p>
          <a:endParaRPr lang="en-US"/>
        </a:p>
      </dgm:t>
    </dgm:pt>
    <dgm:pt modelId="{E581C23A-063A-484B-B83C-6FB1E14E5A23}" type="sibTrans" cxnId="{DEC35A30-5F6F-B640-AE80-DF9A7BC0562D}">
      <dgm:prSet/>
      <dgm:spPr/>
      <dgm:t>
        <a:bodyPr/>
        <a:lstStyle/>
        <a:p>
          <a:endParaRPr lang="en-US" dirty="0"/>
        </a:p>
      </dgm:t>
    </dgm:pt>
    <dgm:pt modelId="{3EF2465A-2ADE-1B4D-B154-8AD899526A5A}">
      <dgm:prSet phldrT="[Text]" custT="1"/>
      <dgm:spPr>
        <a:gradFill rotWithShape="0">
          <a:gsLst>
            <a:gs pos="0">
              <a:srgbClr val="92D050"/>
            </a:gs>
            <a:gs pos="100000">
              <a:srgbClr val="00B050"/>
            </a:gs>
          </a:gsLst>
        </a:gradFill>
      </dgm:spPr>
      <dgm:t>
        <a:bodyPr/>
        <a:lstStyle/>
        <a:p>
          <a:pPr lvl="0" algn="l" defTabSz="800100">
            <a:lnSpc>
              <a:spcPct val="90000"/>
            </a:lnSpc>
            <a:spcBef>
              <a:spcPct val="0"/>
            </a:spcBef>
            <a:spcAft>
              <a:spcPct val="35000"/>
            </a:spcAft>
          </a:pPr>
          <a:r>
            <a:rPr lang="en-US" sz="1800" dirty="0" smtClean="0"/>
            <a:t>Coil Yoking</a:t>
          </a:r>
        </a:p>
      </dgm:t>
    </dgm:pt>
    <dgm:pt modelId="{614E838B-3079-1640-8508-6AC631818727}" type="parTrans" cxnId="{BAD93902-378A-2F4B-9AD8-CC4FFEE607CE}">
      <dgm:prSet/>
      <dgm:spPr/>
      <dgm:t>
        <a:bodyPr/>
        <a:lstStyle/>
        <a:p>
          <a:endParaRPr lang="en-US"/>
        </a:p>
      </dgm:t>
    </dgm:pt>
    <dgm:pt modelId="{3C37B2AA-DF8F-9046-8777-0626FA1EBA80}" type="sibTrans" cxnId="{BAD93902-378A-2F4B-9AD8-CC4FFEE607CE}">
      <dgm:prSet/>
      <dgm:spPr/>
      <dgm:t>
        <a:bodyPr/>
        <a:lstStyle/>
        <a:p>
          <a:endParaRPr lang="en-US"/>
        </a:p>
      </dgm:t>
    </dgm:pt>
    <dgm:pt modelId="{4FC94D10-C9A8-9E49-9367-175E6C6869B1}">
      <dgm:prSet phldrT="[Text]" custT="1"/>
      <dgm:spPr>
        <a:solidFill>
          <a:schemeClr val="accent6">
            <a:lumMod val="60000"/>
            <a:lumOff val="40000"/>
          </a:schemeClr>
        </a:solidFill>
      </dgm:spPr>
      <dgm:t>
        <a:bodyPr/>
        <a:lstStyle/>
        <a:p>
          <a:r>
            <a:rPr lang="en-US" sz="1800" dirty="0" smtClean="0"/>
            <a:t>CM final factory acceptance tests</a:t>
          </a:r>
          <a:endParaRPr lang="en-US" sz="1800" dirty="0"/>
        </a:p>
      </dgm:t>
    </dgm:pt>
    <dgm:pt modelId="{51DD966D-D7DE-574C-BC60-A231C978D122}" type="parTrans" cxnId="{891AE8F4-238D-8742-9A6C-1442B67F666F}">
      <dgm:prSet/>
      <dgm:spPr/>
      <dgm:t>
        <a:bodyPr/>
        <a:lstStyle/>
        <a:p>
          <a:endParaRPr lang="en-US"/>
        </a:p>
      </dgm:t>
    </dgm:pt>
    <dgm:pt modelId="{DDFEB2E4-569E-F14C-B419-680CB5072C2F}" type="sibTrans" cxnId="{891AE8F4-238D-8742-9A6C-1442B67F666F}">
      <dgm:prSet/>
      <dgm:spPr/>
      <dgm:t>
        <a:bodyPr/>
        <a:lstStyle/>
        <a:p>
          <a:endParaRPr lang="en-US"/>
        </a:p>
      </dgm:t>
    </dgm:pt>
    <dgm:pt modelId="{6C5A2486-EFF7-4E49-9AF7-A65F0A280AAE}">
      <dgm:prSet phldrT="[Text]" custT="1"/>
      <dgm:spPr>
        <a:solidFill>
          <a:schemeClr val="accent6">
            <a:lumMod val="60000"/>
            <a:lumOff val="40000"/>
          </a:schemeClr>
        </a:solidFill>
      </dgm:spPr>
      <dgm:t>
        <a:bodyPr/>
        <a:lstStyle/>
        <a:p>
          <a:r>
            <a:rPr lang="en-US" sz="1400" b="1" dirty="0" smtClean="0">
              <a:solidFill>
                <a:schemeClr val="tx1"/>
              </a:solidFill>
              <a:effectLst>
                <a:outerShdw blurRad="38100" dist="38100" dir="2700000" algn="tl">
                  <a:srgbClr val="000000">
                    <a:alpha val="43137"/>
                  </a:srgbClr>
                </a:outerShdw>
              </a:effectLst>
            </a:rPr>
            <a:t>Hi</a:t>
          </a:r>
          <a:r>
            <a:rPr lang="en-US" sz="1400" b="1" baseline="0" dirty="0" smtClean="0">
              <a:solidFill>
                <a:schemeClr val="tx1"/>
              </a:solidFill>
              <a:effectLst>
                <a:outerShdw blurRad="38100" dist="38100" dir="2700000" algn="tl">
                  <a:srgbClr val="000000">
                    <a:alpha val="43137"/>
                  </a:srgbClr>
                </a:outerShdw>
              </a:effectLst>
            </a:rPr>
            <a:t> pot 1-6 </a:t>
          </a:r>
          <a:r>
            <a:rPr lang="en-US" sz="1400" dirty="0" smtClean="0"/>
            <a:t>Impedance,</a:t>
          </a:r>
          <a:r>
            <a:rPr lang="en-US" sz="1400" baseline="0" dirty="0" smtClean="0"/>
            <a:t> </a:t>
          </a:r>
          <a:r>
            <a:rPr lang="en-US" sz="1400" baseline="0" dirty="0" err="1" smtClean="0"/>
            <a:t>impulse,</a:t>
          </a:r>
          <a:r>
            <a:rPr lang="en-US" sz="1400" dirty="0" err="1" smtClean="0"/>
            <a:t>QH</a:t>
          </a:r>
          <a:r>
            <a:rPr lang="en-US" sz="1400" dirty="0" smtClean="0"/>
            <a:t> to coil, coil to ground</a:t>
          </a:r>
        </a:p>
      </dgm:t>
    </dgm:pt>
    <dgm:pt modelId="{4E0637A8-0FD4-424A-B6AB-C0A052462CAC}" type="parTrans" cxnId="{D8D45AB3-BD13-6244-A8CD-772A7478F8FC}">
      <dgm:prSet/>
      <dgm:spPr/>
      <dgm:t>
        <a:bodyPr/>
        <a:lstStyle/>
        <a:p>
          <a:endParaRPr lang="en-US"/>
        </a:p>
      </dgm:t>
    </dgm:pt>
    <dgm:pt modelId="{0BB255AC-3F78-A64E-A9FD-C4FF6B127E0A}" type="sibTrans" cxnId="{D8D45AB3-BD13-6244-A8CD-772A7478F8FC}">
      <dgm:prSet/>
      <dgm:spPr/>
      <dgm:t>
        <a:bodyPr/>
        <a:lstStyle/>
        <a:p>
          <a:endParaRPr lang="en-US"/>
        </a:p>
      </dgm:t>
    </dgm:pt>
    <dgm:pt modelId="{384740F8-7A62-1D4D-96D5-B6154AA940BA}">
      <dgm:prSet phldrT="[Text]"/>
      <dgm:spPr>
        <a:gradFill rotWithShape="0">
          <a:gsLst>
            <a:gs pos="0">
              <a:srgbClr val="92D050"/>
            </a:gs>
            <a:gs pos="100000">
              <a:srgbClr val="00B050"/>
            </a:gs>
          </a:gsLst>
        </a:gradFill>
      </dgm:spPr>
      <dgm:t>
        <a:bodyPr/>
        <a:lstStyle/>
        <a:p>
          <a:pPr marL="114300" lvl="1" indent="0" algn="l" defTabSz="577850">
            <a:lnSpc>
              <a:spcPct val="90000"/>
            </a:lnSpc>
            <a:spcBef>
              <a:spcPct val="0"/>
            </a:spcBef>
            <a:spcAft>
              <a:spcPct val="15000"/>
            </a:spcAft>
            <a:buNone/>
          </a:pPr>
          <a:endParaRPr lang="en-US" sz="1300" dirty="0"/>
        </a:p>
      </dgm:t>
    </dgm:pt>
    <dgm:pt modelId="{4FAF91EF-9E3D-B143-9560-539DE3DF44A7}" type="parTrans" cxnId="{562CF9CC-4763-F943-AACF-F0025AEEC4AE}">
      <dgm:prSet/>
      <dgm:spPr/>
      <dgm:t>
        <a:bodyPr/>
        <a:lstStyle/>
        <a:p>
          <a:endParaRPr lang="en-US"/>
        </a:p>
      </dgm:t>
    </dgm:pt>
    <dgm:pt modelId="{A3D69294-A6FC-694C-8D76-8D2D39F506B1}" type="sibTrans" cxnId="{562CF9CC-4763-F943-AACF-F0025AEEC4AE}">
      <dgm:prSet/>
      <dgm:spPr/>
      <dgm:t>
        <a:bodyPr/>
        <a:lstStyle/>
        <a:p>
          <a:endParaRPr lang="en-US"/>
        </a:p>
      </dgm:t>
    </dgm:pt>
    <dgm:pt modelId="{8D1C40DE-5A43-1D4D-9081-557B4DF4A5C8}">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dirty="0" smtClean="0"/>
            <a:t> </a:t>
          </a:r>
          <a:r>
            <a:rPr lang="en-US" sz="1400" dirty="0" err="1" smtClean="0"/>
            <a:t>Busbars</a:t>
          </a:r>
          <a:r>
            <a:rPr lang="en-US" sz="1400" baseline="0" dirty="0" smtClean="0"/>
            <a:t> assembly</a:t>
          </a:r>
          <a:endParaRPr lang="en-US" sz="1400" dirty="0"/>
        </a:p>
      </dgm:t>
    </dgm:pt>
    <dgm:pt modelId="{2BBD82D7-4AEA-E546-8D2C-65548FC2E9BD}" type="sibTrans" cxnId="{FD27FF60-5864-D441-A944-3FFB02C94E1C}">
      <dgm:prSet/>
      <dgm:spPr/>
      <dgm:t>
        <a:bodyPr/>
        <a:lstStyle/>
        <a:p>
          <a:endParaRPr lang="en-US"/>
        </a:p>
      </dgm:t>
    </dgm:pt>
    <dgm:pt modelId="{4A70594A-24D4-E346-A265-ADA43C0FBF74}" type="parTrans" cxnId="{FD27FF60-5864-D441-A944-3FFB02C94E1C}">
      <dgm:prSet/>
      <dgm:spPr/>
      <dgm:t>
        <a:bodyPr/>
        <a:lstStyle/>
        <a:p>
          <a:endParaRPr lang="en-US"/>
        </a:p>
      </dgm:t>
    </dgm:pt>
    <dgm:pt modelId="{3B598308-DE97-524F-9F47-D02038A3AB8D}">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dirty="0" smtClean="0"/>
            <a:t> 2</a:t>
          </a:r>
          <a:r>
            <a:rPr lang="en-US" sz="1400" baseline="0" dirty="0" smtClean="0"/>
            <a:t> IFS assembly</a:t>
          </a:r>
          <a:endParaRPr lang="en-US" sz="1400" dirty="0"/>
        </a:p>
      </dgm:t>
    </dgm:pt>
    <dgm:pt modelId="{756D0115-FCA9-3C45-8397-38428F67B28D}" type="parTrans" cxnId="{DBCEF9F0-480F-4248-8EC6-DB6703CF5350}">
      <dgm:prSet/>
      <dgm:spPr/>
      <dgm:t>
        <a:bodyPr/>
        <a:lstStyle/>
        <a:p>
          <a:endParaRPr lang="en-US"/>
        </a:p>
      </dgm:t>
    </dgm:pt>
    <dgm:pt modelId="{97905041-1E6A-AA4D-9F7B-C6EC9566A890}" type="sibTrans" cxnId="{DBCEF9F0-480F-4248-8EC6-DB6703CF5350}">
      <dgm:prSet/>
      <dgm:spPr/>
      <dgm:t>
        <a:bodyPr/>
        <a:lstStyle/>
        <a:p>
          <a:endParaRPr lang="en-US"/>
        </a:p>
      </dgm:t>
    </dgm:pt>
    <dgm:pt modelId="{8463CB70-6960-2744-B036-A21116394CCA}">
      <dgm:prSet phldrT="[Text]" custT="1"/>
      <dgm:spPr>
        <a:solidFill>
          <a:schemeClr val="accent6">
            <a:lumMod val="60000"/>
            <a:lumOff val="40000"/>
          </a:schemeClr>
        </a:solidFill>
      </dgm:spPr>
      <dgm:t>
        <a:bodyPr/>
        <a:lstStyle/>
        <a:p>
          <a:endParaRPr lang="en-US" sz="1400" dirty="0"/>
        </a:p>
      </dgm:t>
    </dgm:pt>
    <dgm:pt modelId="{B15A28B7-3CD1-EB42-840E-0BA79E786E87}" type="parTrans" cxnId="{EF26314C-A103-7E43-8594-A14B5853F1C4}">
      <dgm:prSet/>
      <dgm:spPr/>
      <dgm:t>
        <a:bodyPr/>
        <a:lstStyle/>
        <a:p>
          <a:endParaRPr lang="en-US"/>
        </a:p>
      </dgm:t>
    </dgm:pt>
    <dgm:pt modelId="{C91A29E4-257D-334E-96B3-8CD4A0ADF124}" type="sibTrans" cxnId="{EF26314C-A103-7E43-8594-A14B5853F1C4}">
      <dgm:prSet/>
      <dgm:spPr/>
      <dgm:t>
        <a:bodyPr/>
        <a:lstStyle/>
        <a:p>
          <a:endParaRPr lang="en-US"/>
        </a:p>
      </dgm:t>
    </dgm:pt>
    <dgm:pt modelId="{C59EF16A-194B-9943-A4AA-814C3CB78E74}">
      <dgm:prSet phldrT="[Text]" custT="1"/>
      <dgm:spPr>
        <a:solidFill>
          <a:schemeClr val="accent6">
            <a:lumMod val="60000"/>
            <a:lumOff val="40000"/>
          </a:schemeClr>
        </a:solidFill>
      </dgm:spPr>
      <dgm:t>
        <a:bodyPr/>
        <a:lstStyle/>
        <a:p>
          <a:endParaRPr lang="en-US" sz="1400" dirty="0"/>
        </a:p>
      </dgm:t>
    </dgm:pt>
    <dgm:pt modelId="{65EC5C6B-CB1D-F74C-A86E-526C33561F81}" type="parTrans" cxnId="{CECAF37F-DD11-0A4A-BE4F-59B48A492BD5}">
      <dgm:prSet/>
      <dgm:spPr/>
      <dgm:t>
        <a:bodyPr/>
        <a:lstStyle/>
        <a:p>
          <a:endParaRPr lang="en-US"/>
        </a:p>
      </dgm:t>
    </dgm:pt>
    <dgm:pt modelId="{1DC7A314-28B2-D344-B283-BC4308FEA067}" type="sibTrans" cxnId="{CECAF37F-DD11-0A4A-BE4F-59B48A492BD5}">
      <dgm:prSet/>
      <dgm:spPr/>
      <dgm:t>
        <a:bodyPr/>
        <a:lstStyle/>
        <a:p>
          <a:endParaRPr lang="en-US"/>
        </a:p>
      </dgm:t>
    </dgm:pt>
    <dgm:pt modelId="{0D98FF0E-F238-1145-B4FC-08E83558DA09}">
      <dgm:prSet phldrT="[Text]" custT="1"/>
      <dgm:spPr>
        <a:solidFill>
          <a:schemeClr val="accent6">
            <a:lumMod val="60000"/>
            <a:lumOff val="40000"/>
          </a:schemeClr>
        </a:solidFill>
      </dgm:spPr>
      <dgm:t>
        <a:bodyPr/>
        <a:lstStyle/>
        <a:p>
          <a:endParaRPr lang="en-US" sz="1400" dirty="0"/>
        </a:p>
      </dgm:t>
    </dgm:pt>
    <dgm:pt modelId="{4232E604-419A-E249-BF4B-D0271A5B4F04}" type="parTrans" cxnId="{284BBB33-1634-AF45-8D7C-9E1057DE67A3}">
      <dgm:prSet/>
      <dgm:spPr/>
      <dgm:t>
        <a:bodyPr/>
        <a:lstStyle/>
        <a:p>
          <a:endParaRPr lang="en-US"/>
        </a:p>
      </dgm:t>
    </dgm:pt>
    <dgm:pt modelId="{3BDB007A-41B5-5E41-ADF8-AF425942FD32}" type="sibTrans" cxnId="{284BBB33-1634-AF45-8D7C-9E1057DE67A3}">
      <dgm:prSet/>
      <dgm:spPr/>
      <dgm:t>
        <a:bodyPr/>
        <a:lstStyle/>
        <a:p>
          <a:endParaRPr lang="en-US"/>
        </a:p>
      </dgm:t>
    </dgm:pt>
    <dgm:pt modelId="{0208F13D-5491-7B45-92A3-B2D772ED2D8E}">
      <dgm:prSet phldrT="[Text]" custT="1"/>
      <dgm:spPr>
        <a:solidFill>
          <a:schemeClr val="accent6">
            <a:lumMod val="60000"/>
            <a:lumOff val="40000"/>
          </a:schemeClr>
        </a:solidFill>
      </dgm:spPr>
      <dgm:t>
        <a:bodyPr/>
        <a:lstStyle/>
        <a:p>
          <a:endParaRPr lang="en-US" sz="1400" b="1" dirty="0"/>
        </a:p>
      </dgm:t>
    </dgm:pt>
    <dgm:pt modelId="{8B3EA020-1C5F-7646-83E9-5377E8B1C687}" type="parTrans" cxnId="{3CFFD532-117F-D745-ACB6-BB3A3AFC3753}">
      <dgm:prSet/>
      <dgm:spPr/>
      <dgm:t>
        <a:bodyPr/>
        <a:lstStyle/>
        <a:p>
          <a:endParaRPr lang="en-US"/>
        </a:p>
      </dgm:t>
    </dgm:pt>
    <dgm:pt modelId="{329D9824-4B6E-B04B-8BAA-CC1BC66C9E51}" type="sibTrans" cxnId="{3CFFD532-117F-D745-ACB6-BB3A3AFC3753}">
      <dgm:prSet/>
      <dgm:spPr/>
      <dgm:t>
        <a:bodyPr/>
        <a:lstStyle/>
        <a:p>
          <a:endParaRPr lang="en-US"/>
        </a:p>
      </dgm:t>
    </dgm:pt>
    <dgm:pt modelId="{935980D9-6D1A-654E-B236-DCE5F93CEAB9}">
      <dgm:prSet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n-US" sz="1400" dirty="0" smtClean="0"/>
            <a:t> Longitudinal welding of</a:t>
          </a:r>
          <a:r>
            <a:rPr lang="en-US" sz="1400" baseline="0" dirty="0" smtClean="0"/>
            <a:t> s</a:t>
          </a:r>
          <a:r>
            <a:rPr lang="en-US" sz="1400" dirty="0" smtClean="0"/>
            <a:t>hrinkage Shells</a:t>
          </a:r>
        </a:p>
        <a:p>
          <a:pPr marL="114300" indent="0" algn="l" defTabSz="622300">
            <a:lnSpc>
              <a:spcPct val="90000"/>
            </a:lnSpc>
            <a:spcBef>
              <a:spcPct val="0"/>
            </a:spcBef>
            <a:spcAft>
              <a:spcPct val="15000"/>
            </a:spcAft>
            <a:buNone/>
          </a:pPr>
          <a:endParaRPr lang="en-US" sz="1400" dirty="0" smtClean="0"/>
        </a:p>
      </dgm:t>
    </dgm:pt>
    <dgm:pt modelId="{9934A222-DEE0-AC41-BC1B-6DF574BE5B11}" type="parTrans" cxnId="{26A2F557-B53C-2B4D-89FF-449CF28936F2}">
      <dgm:prSet/>
      <dgm:spPr/>
      <dgm:t>
        <a:bodyPr/>
        <a:lstStyle/>
        <a:p>
          <a:endParaRPr lang="en-US"/>
        </a:p>
      </dgm:t>
    </dgm:pt>
    <dgm:pt modelId="{63E15F6F-F722-7F42-818E-B2221D09CC74}" type="sibTrans" cxnId="{26A2F557-B53C-2B4D-89FF-449CF28936F2}">
      <dgm:prSet/>
      <dgm:spPr/>
      <dgm:t>
        <a:bodyPr/>
        <a:lstStyle/>
        <a:p>
          <a:endParaRPr lang="en-US"/>
        </a:p>
      </dgm:t>
    </dgm:pt>
    <dgm:pt modelId="{28410F15-EE5B-984E-BBAE-1FCC36131448}">
      <dgm:prSet custT="1"/>
      <dgm:spPr/>
      <dgm:t>
        <a:bodyPr/>
        <a:lstStyle/>
        <a:p>
          <a:pPr marL="114300" indent="0" algn="l" defTabSz="622300">
            <a:lnSpc>
              <a:spcPct val="90000"/>
            </a:lnSpc>
            <a:spcBef>
              <a:spcPct val="0"/>
            </a:spcBef>
            <a:spcAft>
              <a:spcPct val="15000"/>
            </a:spcAft>
            <a:buNone/>
          </a:pPr>
          <a:r>
            <a:rPr lang="en-US" sz="1400" b="1" dirty="0" smtClean="0">
              <a:solidFill>
                <a:schemeClr val="tx1"/>
              </a:solidFill>
            </a:rPr>
            <a:t> NDT (RT, UT, VT)</a:t>
          </a:r>
          <a:endParaRPr lang="en-US" sz="1400" b="1" dirty="0">
            <a:solidFill>
              <a:schemeClr val="tx1"/>
            </a:solidFill>
          </a:endParaRPr>
        </a:p>
      </dgm:t>
    </dgm:pt>
    <dgm:pt modelId="{B7E8B5D9-4AB0-864D-9379-86F14850F806}" type="parTrans" cxnId="{554BAD09-2256-7647-80D8-85E155AC230F}">
      <dgm:prSet/>
      <dgm:spPr/>
      <dgm:t>
        <a:bodyPr/>
        <a:lstStyle/>
        <a:p>
          <a:endParaRPr lang="en-US"/>
        </a:p>
      </dgm:t>
    </dgm:pt>
    <dgm:pt modelId="{205BE20B-7C04-A046-A8DB-874468F2D925}" type="sibTrans" cxnId="{554BAD09-2256-7647-80D8-85E155AC230F}">
      <dgm:prSet/>
      <dgm:spPr/>
      <dgm:t>
        <a:bodyPr/>
        <a:lstStyle/>
        <a:p>
          <a:endParaRPr lang="en-US"/>
        </a:p>
      </dgm:t>
    </dgm:pt>
    <dgm:pt modelId="{CA3CAF25-72C2-3447-8431-72A539A0CEDB}">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dirty="0" smtClean="0"/>
            <a:t> </a:t>
          </a:r>
          <a:r>
            <a:rPr lang="en-US" sz="1400" dirty="0" err="1" smtClean="0"/>
            <a:t>Busbars</a:t>
          </a:r>
          <a:r>
            <a:rPr lang="en-US" sz="1400" baseline="0" dirty="0" smtClean="0"/>
            <a:t> M3, trim cables connections</a:t>
          </a:r>
          <a:endParaRPr lang="en-US" sz="1400" dirty="0"/>
        </a:p>
      </dgm:t>
    </dgm:pt>
    <dgm:pt modelId="{78810876-A226-AB4E-A1CD-BBCD73E16442}" type="parTrans" cxnId="{7ABA96D0-EB36-7849-BEEA-1B24034EAC2D}">
      <dgm:prSet/>
      <dgm:spPr/>
      <dgm:t>
        <a:bodyPr/>
        <a:lstStyle/>
        <a:p>
          <a:endParaRPr lang="en-US"/>
        </a:p>
      </dgm:t>
    </dgm:pt>
    <dgm:pt modelId="{3A602565-1497-AD4F-B9D8-17377A33E56A}" type="sibTrans" cxnId="{7ABA96D0-EB36-7849-BEEA-1B24034EAC2D}">
      <dgm:prSet/>
      <dgm:spPr/>
      <dgm:t>
        <a:bodyPr/>
        <a:lstStyle/>
        <a:p>
          <a:endParaRPr lang="en-US"/>
        </a:p>
      </dgm:t>
    </dgm:pt>
    <dgm:pt modelId="{76BABDC6-0B13-D546-87E3-735D39217BD1}">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b="1" dirty="0" smtClean="0">
              <a:solidFill>
                <a:schemeClr val="tx1"/>
              </a:solidFill>
            </a:rPr>
            <a:t> Hi Pot 1-3,5</a:t>
          </a:r>
          <a:endParaRPr lang="en-US" sz="1400" dirty="0">
            <a:solidFill>
              <a:schemeClr val="tx1"/>
            </a:solidFill>
          </a:endParaRPr>
        </a:p>
      </dgm:t>
    </dgm:pt>
    <dgm:pt modelId="{F674F334-43C0-B44B-B158-D2D6C01F1BB7}" type="parTrans" cxnId="{CBDDE550-A3C1-6545-9EFC-4481C9F06C1C}">
      <dgm:prSet/>
      <dgm:spPr/>
      <dgm:t>
        <a:bodyPr/>
        <a:lstStyle/>
        <a:p>
          <a:endParaRPr lang="en-US"/>
        </a:p>
      </dgm:t>
    </dgm:pt>
    <dgm:pt modelId="{8DF6CF77-706E-E54E-8E87-9E736A9A3E6D}" type="sibTrans" cxnId="{CBDDE550-A3C1-6545-9EFC-4481C9F06C1C}">
      <dgm:prSet/>
      <dgm:spPr/>
      <dgm:t>
        <a:bodyPr/>
        <a:lstStyle/>
        <a:p>
          <a:endParaRPr lang="en-US"/>
        </a:p>
      </dgm:t>
    </dgm:pt>
    <dgm:pt modelId="{2532532B-3358-4769-88C5-7A8C0F336CA0}">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dirty="0" smtClean="0"/>
            <a:t> Diode stack</a:t>
          </a:r>
          <a:endParaRPr lang="en-US" sz="1400" dirty="0"/>
        </a:p>
      </dgm:t>
    </dgm:pt>
    <dgm:pt modelId="{824AE363-80E9-4F49-878E-678C5694CB86}" type="parTrans" cxnId="{40A89CE8-01AA-4A6B-83C9-0C53A08BE43B}">
      <dgm:prSet/>
      <dgm:spPr/>
      <dgm:t>
        <a:bodyPr/>
        <a:lstStyle/>
        <a:p>
          <a:endParaRPr lang="en-GB"/>
        </a:p>
      </dgm:t>
    </dgm:pt>
    <dgm:pt modelId="{E2BEDCBD-AED2-4FE0-9A6B-58D0EAE5DB1D}" type="sibTrans" cxnId="{40A89CE8-01AA-4A6B-83C9-0C53A08BE43B}">
      <dgm:prSet/>
      <dgm:spPr/>
      <dgm:t>
        <a:bodyPr/>
        <a:lstStyle/>
        <a:p>
          <a:endParaRPr lang="en-GB"/>
        </a:p>
      </dgm:t>
    </dgm:pt>
    <dgm:pt modelId="{D452E409-4322-40CF-A22C-E32B04D5B983}">
      <dgm:prSet phldrT="[Text]" custT="1"/>
      <dgm:spPr>
        <a:gradFill rotWithShape="0">
          <a:gsLst>
            <a:gs pos="0">
              <a:srgbClr val="92D050"/>
            </a:gs>
            <a:gs pos="100000">
              <a:srgbClr val="00B050"/>
            </a:gs>
          </a:gsLst>
        </a:gradFill>
      </dgm:spPr>
      <dgm:t>
        <a:bodyPr/>
        <a:lstStyle/>
        <a:p>
          <a:pPr marL="114300" lvl="1" indent="0" algn="l" defTabSz="622300">
            <a:lnSpc>
              <a:spcPct val="90000"/>
            </a:lnSpc>
            <a:spcBef>
              <a:spcPct val="0"/>
            </a:spcBef>
            <a:spcAft>
              <a:spcPct val="15000"/>
            </a:spcAft>
            <a:buNone/>
          </a:pPr>
          <a:r>
            <a:rPr lang="en-US" sz="1400" dirty="0" smtClean="0">
              <a:solidFill>
                <a:schemeClr val="tx1"/>
              </a:solidFill>
            </a:rPr>
            <a:t> </a:t>
          </a:r>
          <a:r>
            <a:rPr lang="en-US" sz="1400" b="1" i="1" dirty="0" err="1" smtClean="0">
              <a:solidFill>
                <a:schemeClr val="tx1"/>
              </a:solidFill>
            </a:rPr>
            <a:t>GeoM</a:t>
          </a:r>
          <a:r>
            <a:rPr lang="en-US" sz="1400" b="1" i="1" dirty="0" smtClean="0">
              <a:solidFill>
                <a:schemeClr val="tx1"/>
              </a:solidFill>
            </a:rPr>
            <a:t> , MM (QC)</a:t>
          </a:r>
          <a:endParaRPr lang="en-US" sz="1400" b="1" i="1" dirty="0">
            <a:solidFill>
              <a:schemeClr val="tx1"/>
            </a:solidFill>
          </a:endParaRPr>
        </a:p>
      </dgm:t>
    </dgm:pt>
    <dgm:pt modelId="{4B0869F4-088D-4D56-A079-408AF70645B2}" type="parTrans" cxnId="{9060D96C-0379-4620-9CE4-79F00A41E683}">
      <dgm:prSet/>
      <dgm:spPr/>
      <dgm:t>
        <a:bodyPr/>
        <a:lstStyle/>
        <a:p>
          <a:endParaRPr lang="en-GB"/>
        </a:p>
      </dgm:t>
    </dgm:pt>
    <dgm:pt modelId="{262C940B-529F-4AC6-A98B-F442C8D2CDB8}" type="sibTrans" cxnId="{9060D96C-0379-4620-9CE4-79F00A41E683}">
      <dgm:prSet/>
      <dgm:spPr/>
      <dgm:t>
        <a:bodyPr/>
        <a:lstStyle/>
        <a:p>
          <a:endParaRPr lang="en-GB"/>
        </a:p>
      </dgm:t>
    </dgm:pt>
    <dgm:pt modelId="{581566E1-4B2E-41FF-ABBC-D48D3BB7F333}">
      <dgm:prSet custT="1"/>
      <dgm:spPr/>
      <dgm:t>
        <a:bodyPr/>
        <a:lstStyle/>
        <a:p>
          <a:pPr marL="114300" indent="0" algn="l" defTabSz="622300">
            <a:lnSpc>
              <a:spcPct val="90000"/>
            </a:lnSpc>
            <a:spcBef>
              <a:spcPct val="0"/>
            </a:spcBef>
            <a:spcAft>
              <a:spcPct val="15000"/>
            </a:spcAft>
            <a:buNone/>
          </a:pPr>
          <a:r>
            <a:rPr lang="en-US" sz="1400" b="1" dirty="0" smtClean="0">
              <a:solidFill>
                <a:schemeClr val="tx1"/>
              </a:solidFill>
            </a:rPr>
            <a:t> SU, </a:t>
          </a:r>
          <a:r>
            <a:rPr lang="en-US" sz="1400" b="1" dirty="0" err="1" smtClean="0">
              <a:solidFill>
                <a:schemeClr val="tx1"/>
              </a:solidFill>
            </a:rPr>
            <a:t>GeoM</a:t>
          </a:r>
          <a:endParaRPr lang="en-US" sz="1400" b="1" dirty="0">
            <a:solidFill>
              <a:schemeClr val="tx1"/>
            </a:solidFill>
          </a:endParaRPr>
        </a:p>
      </dgm:t>
    </dgm:pt>
    <dgm:pt modelId="{BB1EF7F5-D35A-42F9-874C-81B439193DF2}" type="parTrans" cxnId="{2BDFB10D-91B9-44F3-9BBC-3D5458646EEA}">
      <dgm:prSet/>
      <dgm:spPr/>
      <dgm:t>
        <a:bodyPr/>
        <a:lstStyle/>
        <a:p>
          <a:endParaRPr lang="en-GB"/>
        </a:p>
      </dgm:t>
    </dgm:pt>
    <dgm:pt modelId="{64F53F71-E9E5-4FDF-A2D9-92F7E5322D01}" type="sibTrans" cxnId="{2BDFB10D-91B9-44F3-9BBC-3D5458646EEA}">
      <dgm:prSet/>
      <dgm:spPr/>
      <dgm:t>
        <a:bodyPr/>
        <a:lstStyle/>
        <a:p>
          <a:endParaRPr lang="en-GB"/>
        </a:p>
      </dgm:t>
    </dgm:pt>
    <dgm:pt modelId="{7F1E7E83-26EC-0749-BFD5-3EFABA9A2991}">
      <dgm:prSet phldrT="[Text]" custT="1"/>
      <dgm:spPr>
        <a:solidFill>
          <a:schemeClr val="accent6">
            <a:lumMod val="60000"/>
            <a:lumOff val="40000"/>
          </a:schemeClr>
        </a:solidFill>
      </dgm:spPr>
      <dgm:t>
        <a:bodyPr/>
        <a:lstStyle/>
        <a:p>
          <a:r>
            <a:rPr lang="en-US" sz="1400" b="1" dirty="0" smtClean="0">
              <a:solidFill>
                <a:schemeClr val="tx1"/>
              </a:solidFill>
              <a:effectLst>
                <a:outerShdw blurRad="38100" dist="38100" dir="2700000" algn="tl">
                  <a:srgbClr val="000000">
                    <a:alpha val="43137"/>
                  </a:srgbClr>
                </a:outerShdw>
              </a:effectLst>
            </a:rPr>
            <a:t>SU</a:t>
          </a:r>
          <a:r>
            <a:rPr lang="en-US" sz="1400" dirty="0" smtClean="0"/>
            <a:t> Main CM dimensions</a:t>
          </a:r>
          <a:endParaRPr lang="en-US" sz="1400" dirty="0"/>
        </a:p>
      </dgm:t>
    </dgm:pt>
    <dgm:pt modelId="{0CD6D536-7D62-DF40-B7E8-6AD8F252D2BF}" type="parTrans" cxnId="{6F3B26EE-830E-E549-8AF0-964EC49DB867}">
      <dgm:prSet/>
      <dgm:spPr/>
      <dgm:t>
        <a:bodyPr/>
        <a:lstStyle/>
        <a:p>
          <a:endParaRPr lang="en-US"/>
        </a:p>
      </dgm:t>
    </dgm:pt>
    <dgm:pt modelId="{0655E03A-7967-6843-ADDB-352EB289E29F}" type="sibTrans" cxnId="{6F3B26EE-830E-E549-8AF0-964EC49DB867}">
      <dgm:prSet/>
      <dgm:spPr/>
      <dgm:t>
        <a:bodyPr/>
        <a:lstStyle/>
        <a:p>
          <a:endParaRPr lang="en-US"/>
        </a:p>
      </dgm:t>
    </dgm:pt>
    <dgm:pt modelId="{6DA1A3E8-8C31-7447-A240-CB4D38822211}">
      <dgm:prSet phldrT="[Text]" custT="1"/>
      <dgm:spPr>
        <a:solidFill>
          <a:schemeClr val="accent6">
            <a:lumMod val="60000"/>
            <a:lumOff val="40000"/>
          </a:schemeClr>
        </a:solidFill>
      </dgm:spPr>
      <dgm:t>
        <a:bodyPr/>
        <a:lstStyle/>
        <a:p>
          <a:r>
            <a:rPr lang="en-US" sz="1400" b="1" dirty="0" smtClean="0">
              <a:solidFill>
                <a:schemeClr val="tx1"/>
              </a:solidFill>
              <a:effectLst>
                <a:outerShdw blurRad="38100" dist="38100" dir="2700000" algn="tl">
                  <a:srgbClr val="000000">
                    <a:alpha val="43137"/>
                  </a:srgbClr>
                </a:outerShdw>
              </a:effectLst>
            </a:rPr>
            <a:t>PLT</a:t>
          </a:r>
          <a:r>
            <a:rPr lang="en-US" sz="1400" dirty="0" smtClean="0"/>
            <a:t> Pressure &amp; leak test</a:t>
          </a:r>
          <a:endParaRPr lang="en-US" sz="1400" dirty="0"/>
        </a:p>
      </dgm:t>
    </dgm:pt>
    <dgm:pt modelId="{AA1C2279-E252-F44B-93D8-5BEAC72642DF}" type="parTrans" cxnId="{C31EAB42-F7EF-124B-B82C-E83EEFB35D0C}">
      <dgm:prSet/>
      <dgm:spPr/>
      <dgm:t>
        <a:bodyPr/>
        <a:lstStyle/>
        <a:p>
          <a:endParaRPr lang="en-US"/>
        </a:p>
      </dgm:t>
    </dgm:pt>
    <dgm:pt modelId="{4F46675E-8EE7-5E4C-B188-9DD678339197}" type="sibTrans" cxnId="{C31EAB42-F7EF-124B-B82C-E83EEFB35D0C}">
      <dgm:prSet/>
      <dgm:spPr/>
      <dgm:t>
        <a:bodyPr/>
        <a:lstStyle/>
        <a:p>
          <a:endParaRPr lang="en-US"/>
        </a:p>
      </dgm:t>
    </dgm:pt>
    <dgm:pt modelId="{F09472D8-2E08-104F-9E5B-2117445C1560}" type="pres">
      <dgm:prSet presAssocID="{9AB15AA5-1D61-B449-9091-9ED7D00AEE97}" presName="Name0" presStyleCnt="0">
        <dgm:presLayoutVars>
          <dgm:dir/>
          <dgm:resizeHandles val="exact"/>
        </dgm:presLayoutVars>
      </dgm:prSet>
      <dgm:spPr/>
      <dgm:t>
        <a:bodyPr/>
        <a:lstStyle/>
        <a:p>
          <a:endParaRPr lang="en-US"/>
        </a:p>
      </dgm:t>
    </dgm:pt>
    <dgm:pt modelId="{A8359CA2-41C5-6044-AD74-9467829A6D7A}" type="pres">
      <dgm:prSet presAssocID="{DB801FB2-C27C-7C4C-A420-EBB26D0F5E54}" presName="composite" presStyleCnt="0"/>
      <dgm:spPr/>
    </dgm:pt>
    <dgm:pt modelId="{1B0B59A1-1F5E-4949-A8C2-5AE9BFC26D0C}" type="pres">
      <dgm:prSet presAssocID="{DB801FB2-C27C-7C4C-A420-EBB26D0F5E54}" presName="imagSh" presStyleLbl="bgImgPlace1" presStyleIdx="0" presStyleCnt="3" custFlipHor="1" custScaleX="60631" custScaleY="59655" custLinFactNeighborX="39866" custLinFactNeighborY="-11045"/>
      <dgm:spPr>
        <a:blipFill>
          <a:blip xmlns:r="http://schemas.openxmlformats.org/officeDocument/2006/relationships" r:embed="rId1">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t="-5000" b="-5000"/>
          </a:stretch>
        </a:blipFill>
      </dgm:spPr>
      <dgm:t>
        <a:bodyPr/>
        <a:lstStyle/>
        <a:p>
          <a:endParaRPr lang="en-GB"/>
        </a:p>
      </dgm:t>
    </dgm:pt>
    <dgm:pt modelId="{3FAF5B30-2836-9B4F-9F6D-1DF1EE8F6087}" type="pres">
      <dgm:prSet presAssocID="{DB801FB2-C27C-7C4C-A420-EBB26D0F5E54}" presName="txNode" presStyleLbl="node1" presStyleIdx="0" presStyleCnt="3" custScaleX="124904" custLinFactX="68353" custLinFactNeighborX="100000" custLinFactNeighborY="10216">
        <dgm:presLayoutVars>
          <dgm:bulletEnabled val="1"/>
        </dgm:presLayoutVars>
      </dgm:prSet>
      <dgm:spPr/>
      <dgm:t>
        <a:bodyPr/>
        <a:lstStyle/>
        <a:p>
          <a:endParaRPr lang="en-US"/>
        </a:p>
      </dgm:t>
    </dgm:pt>
    <dgm:pt modelId="{896AB34F-0F5E-1B41-A0A4-58E777074FEE}" type="pres">
      <dgm:prSet presAssocID="{E581C23A-063A-484B-B83C-6FB1E14E5A23}" presName="sibTrans" presStyleLbl="sibTrans2D1" presStyleIdx="0" presStyleCnt="2" custAng="21593136" custScaleX="175695" custLinFactNeighborX="-3568" custLinFactNeighborY="-5566"/>
      <dgm:spPr/>
      <dgm:t>
        <a:bodyPr/>
        <a:lstStyle/>
        <a:p>
          <a:endParaRPr lang="en-US"/>
        </a:p>
      </dgm:t>
    </dgm:pt>
    <dgm:pt modelId="{84B3D13C-CCD8-804B-8BE4-C94666597DBD}" type="pres">
      <dgm:prSet presAssocID="{E581C23A-063A-484B-B83C-6FB1E14E5A23}" presName="connTx" presStyleLbl="sibTrans2D1" presStyleIdx="0" presStyleCnt="2"/>
      <dgm:spPr/>
      <dgm:t>
        <a:bodyPr/>
        <a:lstStyle/>
        <a:p>
          <a:endParaRPr lang="en-US"/>
        </a:p>
      </dgm:t>
    </dgm:pt>
    <dgm:pt modelId="{381D0CE5-DBF1-5841-923E-B9145883DE47}" type="pres">
      <dgm:prSet presAssocID="{3EF2465A-2ADE-1B4D-B154-8AD899526A5A}" presName="composite" presStyleCnt="0"/>
      <dgm:spPr/>
    </dgm:pt>
    <dgm:pt modelId="{D5B9ECB9-0974-A843-B630-A9EBBF4001A1}" type="pres">
      <dgm:prSet presAssocID="{3EF2465A-2ADE-1B4D-B154-8AD899526A5A}" presName="imagSh" presStyleLbl="bgImgPlace1" presStyleIdx="1" presStyleCnt="3" custScaleX="61185" custScaleY="60345" custLinFactNeighborX="32718" custLinFactNeighborY="-9914"/>
      <dgm:spPr>
        <a:blipFill>
          <a:blip xmlns:r="http://schemas.openxmlformats.org/officeDocument/2006/relationships" r:embed="rId2">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t="-15000" b="-15000"/>
          </a:stretch>
        </a:blipFill>
      </dgm:spPr>
      <dgm:t>
        <a:bodyPr/>
        <a:lstStyle/>
        <a:p>
          <a:endParaRPr lang="en-US"/>
        </a:p>
      </dgm:t>
    </dgm:pt>
    <dgm:pt modelId="{E0997081-E784-2040-A50D-B718FB3B6366}" type="pres">
      <dgm:prSet presAssocID="{3EF2465A-2ADE-1B4D-B154-8AD899526A5A}" presName="txNode" presStyleLbl="node1" presStyleIdx="1" presStyleCnt="3" custLinFactX="-25794" custLinFactNeighborX="-100000" custLinFactNeighborY="9238">
        <dgm:presLayoutVars>
          <dgm:bulletEnabled val="1"/>
        </dgm:presLayoutVars>
      </dgm:prSet>
      <dgm:spPr/>
      <dgm:t>
        <a:bodyPr/>
        <a:lstStyle/>
        <a:p>
          <a:endParaRPr lang="en-US"/>
        </a:p>
      </dgm:t>
    </dgm:pt>
    <dgm:pt modelId="{7B35361A-3E87-4744-8FFB-E338EE65924F}" type="pres">
      <dgm:prSet presAssocID="{3C37B2AA-DF8F-9046-8777-0626FA1EBA80}" presName="sibTrans" presStyleLbl="sibTrans2D1" presStyleIdx="1" presStyleCnt="2" custAng="21101793" custScaleX="226191" custLinFactNeighborX="5902" custLinFactNeighborY="-34319"/>
      <dgm:spPr/>
      <dgm:t>
        <a:bodyPr/>
        <a:lstStyle/>
        <a:p>
          <a:endParaRPr lang="en-US"/>
        </a:p>
      </dgm:t>
    </dgm:pt>
    <dgm:pt modelId="{3D4BC80D-CEED-C94A-A829-503AB4326EB4}" type="pres">
      <dgm:prSet presAssocID="{3C37B2AA-DF8F-9046-8777-0626FA1EBA80}" presName="connTx" presStyleLbl="sibTrans2D1" presStyleIdx="1" presStyleCnt="2"/>
      <dgm:spPr/>
      <dgm:t>
        <a:bodyPr/>
        <a:lstStyle/>
        <a:p>
          <a:endParaRPr lang="en-US"/>
        </a:p>
      </dgm:t>
    </dgm:pt>
    <dgm:pt modelId="{3DF1E276-AF5F-0F45-93D9-D6F49347CC11}" type="pres">
      <dgm:prSet presAssocID="{4FC94D10-C9A8-9E49-9367-175E6C6869B1}" presName="composite" presStyleCnt="0"/>
      <dgm:spPr/>
    </dgm:pt>
    <dgm:pt modelId="{C181C207-6D3C-6E4A-8303-699A00000D43}" type="pres">
      <dgm:prSet presAssocID="{4FC94D10-C9A8-9E49-9367-175E6C6869B1}" presName="imagSh" presStyleLbl="bgImgPlace1" presStyleIdx="2" presStyleCnt="3" custLinFactNeighborX="8174" custLinFactNeighborY="-1167"/>
      <dgm:spPr>
        <a:blipFill dpi="0" rotWithShape="1">
          <a:blip xmlns:r="http://schemas.openxmlformats.org/officeDocument/2006/relationships" r:embed="rId3">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l="2707" t="3786" r="-6049" b="23791"/>
          </a:stretch>
        </a:blipFill>
      </dgm:spPr>
      <dgm:t>
        <a:bodyPr/>
        <a:lstStyle/>
        <a:p>
          <a:endParaRPr lang="en-US"/>
        </a:p>
      </dgm:t>
    </dgm:pt>
    <dgm:pt modelId="{3F206F3C-47C3-564A-9B69-4F48041CF375}" type="pres">
      <dgm:prSet presAssocID="{4FC94D10-C9A8-9E49-9367-175E6C6869B1}" presName="txNode" presStyleLbl="node1" presStyleIdx="2" presStyleCnt="3" custScaleX="122896" custScaleY="101132" custLinFactNeighborX="-382" custLinFactNeighborY="5927">
        <dgm:presLayoutVars>
          <dgm:bulletEnabled val="1"/>
        </dgm:presLayoutVars>
      </dgm:prSet>
      <dgm:spPr/>
      <dgm:t>
        <a:bodyPr/>
        <a:lstStyle/>
        <a:p>
          <a:endParaRPr lang="en-US"/>
        </a:p>
      </dgm:t>
    </dgm:pt>
  </dgm:ptLst>
  <dgm:cxnLst>
    <dgm:cxn modelId="{6436587C-1B38-3347-878F-46D09664C1B8}" type="presOf" srcId="{DB801FB2-C27C-7C4C-A420-EBB26D0F5E54}" destId="{3FAF5B30-2836-9B4F-9F6D-1DF1EE8F6087}" srcOrd="0" destOrd="0" presId="urn:microsoft.com/office/officeart/2005/8/layout/hProcess10"/>
    <dgm:cxn modelId="{1FDCA5F7-0E88-47D1-8E58-9A5C8AE18DC7}" type="presOf" srcId="{2532532B-3358-4769-88C5-7A8C0F336CA0}" destId="{3FAF5B30-2836-9B4F-9F6D-1DF1EE8F6087}" srcOrd="0" destOrd="3" presId="urn:microsoft.com/office/officeart/2005/8/layout/hProcess10"/>
    <dgm:cxn modelId="{8E1AFDC1-87F8-1B4D-862F-B410B52A3489}" type="presOf" srcId="{935980D9-6D1A-654E-B236-DCE5F93CEAB9}" destId="{E0997081-E784-2040-A50D-B718FB3B6366}" srcOrd="0" destOrd="2" presId="urn:microsoft.com/office/officeart/2005/8/layout/hProcess10"/>
    <dgm:cxn modelId="{C31EAB42-F7EF-124B-B82C-E83EEFB35D0C}" srcId="{4FC94D10-C9A8-9E49-9367-175E6C6869B1}" destId="{6DA1A3E8-8C31-7447-A240-CB4D38822211}" srcOrd="2" destOrd="0" parTransId="{AA1C2279-E252-F44B-93D8-5BEAC72642DF}" sibTransId="{4F46675E-8EE7-5E4C-B188-9DD678339197}"/>
    <dgm:cxn modelId="{7763B359-F7DC-2140-B9EF-F27ABF1DF965}" type="presOf" srcId="{8463CB70-6960-2744-B036-A21116394CCA}" destId="{3F206F3C-47C3-564A-9B69-4F48041CF375}" srcOrd="0" destOrd="4" presId="urn:microsoft.com/office/officeart/2005/8/layout/hProcess10"/>
    <dgm:cxn modelId="{F25383FA-70FD-43FD-AB75-99D6787A7CE5}" type="presOf" srcId="{D452E409-4322-40CF-A22C-E32B04D5B983}" destId="{3FAF5B30-2836-9B4F-9F6D-1DF1EE8F6087}" srcOrd="0" destOrd="5" presId="urn:microsoft.com/office/officeart/2005/8/layout/hProcess10"/>
    <dgm:cxn modelId="{8C5185C2-E3C4-ED4E-BC47-D881E8196D06}" type="presOf" srcId="{3C37B2AA-DF8F-9046-8777-0626FA1EBA80}" destId="{7B35361A-3E87-4744-8FFB-E338EE65924F}" srcOrd="0" destOrd="0" presId="urn:microsoft.com/office/officeart/2005/8/layout/hProcess10"/>
    <dgm:cxn modelId="{30FAC42C-5DDC-F14A-9F3D-797A37BB40AC}" type="presOf" srcId="{9AB15AA5-1D61-B449-9091-9ED7D00AEE97}" destId="{F09472D8-2E08-104F-9E5B-2117445C1560}" srcOrd="0" destOrd="0" presId="urn:microsoft.com/office/officeart/2005/8/layout/hProcess10"/>
    <dgm:cxn modelId="{FD27FF60-5864-D441-A944-3FFB02C94E1C}" srcId="{3EF2465A-2ADE-1B4D-B154-8AD899526A5A}" destId="{8D1C40DE-5A43-1D4D-9081-557B4DF4A5C8}" srcOrd="0" destOrd="0" parTransId="{4A70594A-24D4-E346-A265-ADA43C0FBF74}" sibTransId="{2BBD82D7-4AEA-E546-8D2C-65548FC2E9BD}"/>
    <dgm:cxn modelId="{AF356229-31A0-424A-B90D-F1B09FE5523C}" type="presOf" srcId="{6C5A2486-EFF7-4E49-9AF7-A65F0A280AAE}" destId="{3F206F3C-47C3-564A-9B69-4F48041CF375}" srcOrd="0" destOrd="1" presId="urn:microsoft.com/office/officeart/2005/8/layout/hProcess10"/>
    <dgm:cxn modelId="{40A89CE8-01AA-4A6B-83C9-0C53A08BE43B}" srcId="{DB801FB2-C27C-7C4C-A420-EBB26D0F5E54}" destId="{2532532B-3358-4769-88C5-7A8C0F336CA0}" srcOrd="2" destOrd="0" parTransId="{824AE363-80E9-4F49-878E-678C5694CB86}" sibTransId="{E2BEDCBD-AED2-4FE0-9A6B-58D0EAE5DB1D}"/>
    <dgm:cxn modelId="{C1DF06F4-C378-2446-B338-E9F9DA99DA92}" type="presOf" srcId="{C59EF16A-194B-9943-A4AA-814C3CB78E74}" destId="{3F206F3C-47C3-564A-9B69-4F48041CF375}" srcOrd="0" destOrd="7" presId="urn:microsoft.com/office/officeart/2005/8/layout/hProcess10"/>
    <dgm:cxn modelId="{17E07D0F-16C3-0044-9590-AE162EDF8642}" type="presOf" srcId="{0D98FF0E-F238-1145-B4FC-08E83558DA09}" destId="{3F206F3C-47C3-564A-9B69-4F48041CF375}" srcOrd="0" destOrd="5" presId="urn:microsoft.com/office/officeart/2005/8/layout/hProcess10"/>
    <dgm:cxn modelId="{B3D0B9E3-AA65-0747-B5DF-951ADF431CEE}" type="presOf" srcId="{E581C23A-063A-484B-B83C-6FB1E14E5A23}" destId="{896AB34F-0F5E-1B41-A0A4-58E777074FEE}" srcOrd="0" destOrd="0" presId="urn:microsoft.com/office/officeart/2005/8/layout/hProcess10"/>
    <dgm:cxn modelId="{03FCB40A-5334-744A-BFCB-0C0D2BE4E7D0}" type="presOf" srcId="{8D1C40DE-5A43-1D4D-9081-557B4DF4A5C8}" destId="{E0997081-E784-2040-A50D-B718FB3B6366}" srcOrd="0" destOrd="1" presId="urn:microsoft.com/office/officeart/2005/8/layout/hProcess10"/>
    <dgm:cxn modelId="{926D6B2B-0115-AD44-B9C1-31644311377A}" type="presOf" srcId="{3B598308-DE97-524F-9F47-D02038A3AB8D}" destId="{3FAF5B30-2836-9B4F-9F6D-1DF1EE8F6087}" srcOrd="0" destOrd="1" presId="urn:microsoft.com/office/officeart/2005/8/layout/hProcess10"/>
    <dgm:cxn modelId="{7ABA96D0-EB36-7849-BEEA-1B24034EAC2D}" srcId="{DB801FB2-C27C-7C4C-A420-EBB26D0F5E54}" destId="{CA3CAF25-72C2-3447-8431-72A539A0CEDB}" srcOrd="1" destOrd="0" parTransId="{78810876-A226-AB4E-A1CD-BBCD73E16442}" sibTransId="{3A602565-1497-AD4F-B9D8-17377A33E56A}"/>
    <dgm:cxn modelId="{7E144A79-9EEE-445D-80AE-8010B3B372CB}" type="presOf" srcId="{581566E1-4B2E-41FF-ABBC-D48D3BB7F333}" destId="{E0997081-E784-2040-A50D-B718FB3B6366}" srcOrd="0" destOrd="4" presId="urn:microsoft.com/office/officeart/2005/8/layout/hProcess10"/>
    <dgm:cxn modelId="{37203A8A-BCAF-554A-ACF5-EB989E2A4405}" type="presOf" srcId="{76BABDC6-0B13-D546-87E3-735D39217BD1}" destId="{3FAF5B30-2836-9B4F-9F6D-1DF1EE8F6087}" srcOrd="0" destOrd="4" presId="urn:microsoft.com/office/officeart/2005/8/layout/hProcess10"/>
    <dgm:cxn modelId="{D8D45AB3-BD13-6244-A8CD-772A7478F8FC}" srcId="{4FC94D10-C9A8-9E49-9367-175E6C6869B1}" destId="{6C5A2486-EFF7-4E49-9AF7-A65F0A280AAE}" srcOrd="0" destOrd="0" parTransId="{4E0637A8-0FD4-424A-B6AB-C0A052462CAC}" sibTransId="{0BB255AC-3F78-A64E-A9FD-C4FF6B127E0A}"/>
    <dgm:cxn modelId="{26A2F557-B53C-2B4D-89FF-449CF28936F2}" srcId="{3EF2465A-2ADE-1B4D-B154-8AD899526A5A}" destId="{935980D9-6D1A-654E-B236-DCE5F93CEAB9}" srcOrd="1" destOrd="0" parTransId="{9934A222-DEE0-AC41-BC1B-6DF574BE5B11}" sibTransId="{63E15F6F-F722-7F42-818E-B2221D09CC74}"/>
    <dgm:cxn modelId="{3CFFD532-117F-D745-ACB6-BB3A3AFC3753}" srcId="{4FC94D10-C9A8-9E49-9367-175E6C6869B1}" destId="{0208F13D-5491-7B45-92A3-B2D772ED2D8E}" srcOrd="5" destOrd="0" parTransId="{8B3EA020-1C5F-7646-83E9-5377E8B1C687}" sibTransId="{329D9824-4B6E-B04B-8BAA-CC1BC66C9E51}"/>
    <dgm:cxn modelId="{5E625124-ABE2-104A-B32E-C1B27E154A44}" type="presOf" srcId="{E581C23A-063A-484B-B83C-6FB1E14E5A23}" destId="{84B3D13C-CCD8-804B-8BE4-C94666597DBD}" srcOrd="1" destOrd="0" presId="urn:microsoft.com/office/officeart/2005/8/layout/hProcess10"/>
    <dgm:cxn modelId="{554BAD09-2256-7647-80D8-85E155AC230F}" srcId="{3EF2465A-2ADE-1B4D-B154-8AD899526A5A}" destId="{28410F15-EE5B-984E-BBAE-1FCC36131448}" srcOrd="2" destOrd="0" parTransId="{B7E8B5D9-4AB0-864D-9379-86F14850F806}" sibTransId="{205BE20B-7C04-A046-A8DB-874468F2D925}"/>
    <dgm:cxn modelId="{7CF0856D-3B3C-A64B-B36F-4B0F813E256B}" type="presOf" srcId="{0208F13D-5491-7B45-92A3-B2D772ED2D8E}" destId="{3F206F3C-47C3-564A-9B69-4F48041CF375}" srcOrd="0" destOrd="6" presId="urn:microsoft.com/office/officeart/2005/8/layout/hProcess10"/>
    <dgm:cxn modelId="{6F3D1644-8107-9F40-82A5-108FB51CE5D0}" type="presOf" srcId="{28410F15-EE5B-984E-BBAE-1FCC36131448}" destId="{E0997081-E784-2040-A50D-B718FB3B6366}" srcOrd="0" destOrd="3" presId="urn:microsoft.com/office/officeart/2005/8/layout/hProcess10"/>
    <dgm:cxn modelId="{08F19FB3-6D96-134B-A873-666743E12DCA}" type="presOf" srcId="{384740F8-7A62-1D4D-96D5-B6154AA940BA}" destId="{E0997081-E784-2040-A50D-B718FB3B6366}" srcOrd="0" destOrd="5" presId="urn:microsoft.com/office/officeart/2005/8/layout/hProcess10"/>
    <dgm:cxn modelId="{6F3B26EE-830E-E549-8AF0-964EC49DB867}" srcId="{4FC94D10-C9A8-9E49-9367-175E6C6869B1}" destId="{7F1E7E83-26EC-0749-BFD5-3EFABA9A2991}" srcOrd="1" destOrd="0" parTransId="{0CD6D536-7D62-DF40-B7E8-6AD8F252D2BF}" sibTransId="{0655E03A-7967-6843-ADDB-352EB289E29F}"/>
    <dgm:cxn modelId="{6C5A329F-ECE2-C248-9020-3BB1696B0A53}" type="presOf" srcId="{4FC94D10-C9A8-9E49-9367-175E6C6869B1}" destId="{3F206F3C-47C3-564A-9B69-4F48041CF375}" srcOrd="0" destOrd="0" presId="urn:microsoft.com/office/officeart/2005/8/layout/hProcess10"/>
    <dgm:cxn modelId="{EF26314C-A103-7E43-8594-A14B5853F1C4}" srcId="{4FC94D10-C9A8-9E49-9367-175E6C6869B1}" destId="{8463CB70-6960-2744-B036-A21116394CCA}" srcOrd="3" destOrd="0" parTransId="{B15A28B7-3CD1-EB42-840E-0BA79E786E87}" sibTransId="{C91A29E4-257D-334E-96B3-8CD4A0ADF124}"/>
    <dgm:cxn modelId="{9060D96C-0379-4620-9CE4-79F00A41E683}" srcId="{DB801FB2-C27C-7C4C-A420-EBB26D0F5E54}" destId="{D452E409-4322-40CF-A22C-E32B04D5B983}" srcOrd="4" destOrd="0" parTransId="{4B0869F4-088D-4D56-A079-408AF70645B2}" sibTransId="{262C940B-529F-4AC6-A98B-F442C8D2CDB8}"/>
    <dgm:cxn modelId="{BAD93902-378A-2F4B-9AD8-CC4FFEE607CE}" srcId="{9AB15AA5-1D61-B449-9091-9ED7D00AEE97}" destId="{3EF2465A-2ADE-1B4D-B154-8AD899526A5A}" srcOrd="1" destOrd="0" parTransId="{614E838B-3079-1640-8508-6AC631818727}" sibTransId="{3C37B2AA-DF8F-9046-8777-0626FA1EBA80}"/>
    <dgm:cxn modelId="{F08770DD-59AC-1F40-8FF3-FDB121D7EB2F}" type="presOf" srcId="{6DA1A3E8-8C31-7447-A240-CB4D38822211}" destId="{3F206F3C-47C3-564A-9B69-4F48041CF375}" srcOrd="0" destOrd="3" presId="urn:microsoft.com/office/officeart/2005/8/layout/hProcess10"/>
    <dgm:cxn modelId="{CECAF37F-DD11-0A4A-BE4F-59B48A492BD5}" srcId="{4FC94D10-C9A8-9E49-9367-175E6C6869B1}" destId="{C59EF16A-194B-9943-A4AA-814C3CB78E74}" srcOrd="6" destOrd="0" parTransId="{65EC5C6B-CB1D-F74C-A86E-526C33561F81}" sibTransId="{1DC7A314-28B2-D344-B283-BC4308FEA067}"/>
    <dgm:cxn modelId="{DEC35A30-5F6F-B640-AE80-DF9A7BC0562D}" srcId="{9AB15AA5-1D61-B449-9091-9ED7D00AEE97}" destId="{DB801FB2-C27C-7C4C-A420-EBB26D0F5E54}" srcOrd="0" destOrd="0" parTransId="{449B5AB3-8723-D449-8B85-6C7FD59F719F}" sibTransId="{E581C23A-063A-484B-B83C-6FB1E14E5A23}"/>
    <dgm:cxn modelId="{562CF9CC-4763-F943-AACF-F0025AEEC4AE}" srcId="{3EF2465A-2ADE-1B4D-B154-8AD899526A5A}" destId="{384740F8-7A62-1D4D-96D5-B6154AA940BA}" srcOrd="4" destOrd="0" parTransId="{4FAF91EF-9E3D-B143-9560-539DE3DF44A7}" sibTransId="{A3D69294-A6FC-694C-8D76-8D2D39F506B1}"/>
    <dgm:cxn modelId="{DBCEF9F0-480F-4248-8EC6-DB6703CF5350}" srcId="{DB801FB2-C27C-7C4C-A420-EBB26D0F5E54}" destId="{3B598308-DE97-524F-9F47-D02038A3AB8D}" srcOrd="0" destOrd="0" parTransId="{756D0115-FCA9-3C45-8397-38428F67B28D}" sibTransId="{97905041-1E6A-AA4D-9F7B-C6EC9566A890}"/>
    <dgm:cxn modelId="{284BBB33-1634-AF45-8D7C-9E1057DE67A3}" srcId="{4FC94D10-C9A8-9E49-9367-175E6C6869B1}" destId="{0D98FF0E-F238-1145-B4FC-08E83558DA09}" srcOrd="4" destOrd="0" parTransId="{4232E604-419A-E249-BF4B-D0271A5B4F04}" sibTransId="{3BDB007A-41B5-5E41-ADF8-AF425942FD32}"/>
    <dgm:cxn modelId="{4C2ED6E2-16E4-A644-9D7B-E87B7C6E08B1}" type="presOf" srcId="{3C37B2AA-DF8F-9046-8777-0626FA1EBA80}" destId="{3D4BC80D-CEED-C94A-A829-503AB4326EB4}" srcOrd="1" destOrd="0" presId="urn:microsoft.com/office/officeart/2005/8/layout/hProcess10"/>
    <dgm:cxn modelId="{2C222C80-E270-5846-BA03-08526FB7D0F8}" type="presOf" srcId="{3EF2465A-2ADE-1B4D-B154-8AD899526A5A}" destId="{E0997081-E784-2040-A50D-B718FB3B6366}" srcOrd="0" destOrd="0" presId="urn:microsoft.com/office/officeart/2005/8/layout/hProcess10"/>
    <dgm:cxn modelId="{E8CEA7B4-E1AB-BB4A-AC50-0FC2D95C9BC7}" type="presOf" srcId="{7F1E7E83-26EC-0749-BFD5-3EFABA9A2991}" destId="{3F206F3C-47C3-564A-9B69-4F48041CF375}" srcOrd="0" destOrd="2" presId="urn:microsoft.com/office/officeart/2005/8/layout/hProcess10"/>
    <dgm:cxn modelId="{2BDFB10D-91B9-44F3-9BBC-3D5458646EEA}" srcId="{3EF2465A-2ADE-1B4D-B154-8AD899526A5A}" destId="{581566E1-4B2E-41FF-ABBC-D48D3BB7F333}" srcOrd="3" destOrd="0" parTransId="{BB1EF7F5-D35A-42F9-874C-81B439193DF2}" sibTransId="{64F53F71-E9E5-4FDF-A2D9-92F7E5322D01}"/>
    <dgm:cxn modelId="{6921BADF-0836-4F40-BA8E-8071634AFC56}" type="presOf" srcId="{CA3CAF25-72C2-3447-8431-72A539A0CEDB}" destId="{3FAF5B30-2836-9B4F-9F6D-1DF1EE8F6087}" srcOrd="0" destOrd="2" presId="urn:microsoft.com/office/officeart/2005/8/layout/hProcess10"/>
    <dgm:cxn modelId="{891AE8F4-238D-8742-9A6C-1442B67F666F}" srcId="{9AB15AA5-1D61-B449-9091-9ED7D00AEE97}" destId="{4FC94D10-C9A8-9E49-9367-175E6C6869B1}" srcOrd="2" destOrd="0" parTransId="{51DD966D-D7DE-574C-BC60-A231C978D122}" sibTransId="{DDFEB2E4-569E-F14C-B419-680CB5072C2F}"/>
    <dgm:cxn modelId="{CBDDE550-A3C1-6545-9EFC-4481C9F06C1C}" srcId="{DB801FB2-C27C-7C4C-A420-EBB26D0F5E54}" destId="{76BABDC6-0B13-D546-87E3-735D39217BD1}" srcOrd="3" destOrd="0" parTransId="{F674F334-43C0-B44B-B158-D2D6C01F1BB7}" sibTransId="{8DF6CF77-706E-E54E-8E87-9E736A9A3E6D}"/>
    <dgm:cxn modelId="{337ECA26-411F-7D48-BC8E-778971FE3FD1}" type="presParOf" srcId="{F09472D8-2E08-104F-9E5B-2117445C1560}" destId="{A8359CA2-41C5-6044-AD74-9467829A6D7A}" srcOrd="0" destOrd="0" presId="urn:microsoft.com/office/officeart/2005/8/layout/hProcess10"/>
    <dgm:cxn modelId="{F5836DD6-7356-7142-BF67-FB9DECE4D414}" type="presParOf" srcId="{A8359CA2-41C5-6044-AD74-9467829A6D7A}" destId="{1B0B59A1-1F5E-4949-A8C2-5AE9BFC26D0C}" srcOrd="0" destOrd="0" presId="urn:microsoft.com/office/officeart/2005/8/layout/hProcess10"/>
    <dgm:cxn modelId="{2EFF37E9-25B0-5945-BF6B-FA1D883C4318}" type="presParOf" srcId="{A8359CA2-41C5-6044-AD74-9467829A6D7A}" destId="{3FAF5B30-2836-9B4F-9F6D-1DF1EE8F6087}" srcOrd="1" destOrd="0" presId="urn:microsoft.com/office/officeart/2005/8/layout/hProcess10"/>
    <dgm:cxn modelId="{51F21252-3D46-314D-9BC5-D1168C2B6888}" type="presParOf" srcId="{F09472D8-2E08-104F-9E5B-2117445C1560}" destId="{896AB34F-0F5E-1B41-A0A4-58E777074FEE}" srcOrd="1" destOrd="0" presId="urn:microsoft.com/office/officeart/2005/8/layout/hProcess10"/>
    <dgm:cxn modelId="{2E5D3CCC-C00D-A146-9838-9115A742FC55}" type="presParOf" srcId="{896AB34F-0F5E-1B41-A0A4-58E777074FEE}" destId="{84B3D13C-CCD8-804B-8BE4-C94666597DBD}" srcOrd="0" destOrd="0" presId="urn:microsoft.com/office/officeart/2005/8/layout/hProcess10"/>
    <dgm:cxn modelId="{1507EA11-8732-844E-8AD3-A6B873A8912F}" type="presParOf" srcId="{F09472D8-2E08-104F-9E5B-2117445C1560}" destId="{381D0CE5-DBF1-5841-923E-B9145883DE47}" srcOrd="2" destOrd="0" presId="urn:microsoft.com/office/officeart/2005/8/layout/hProcess10"/>
    <dgm:cxn modelId="{55816E1F-D3A9-7646-BDD6-6A8D5DDD11CE}" type="presParOf" srcId="{381D0CE5-DBF1-5841-923E-B9145883DE47}" destId="{D5B9ECB9-0974-A843-B630-A9EBBF4001A1}" srcOrd="0" destOrd="0" presId="urn:microsoft.com/office/officeart/2005/8/layout/hProcess10"/>
    <dgm:cxn modelId="{3513E3F7-4F46-8640-B8AD-DB2BAA79B10A}" type="presParOf" srcId="{381D0CE5-DBF1-5841-923E-B9145883DE47}" destId="{E0997081-E784-2040-A50D-B718FB3B6366}" srcOrd="1" destOrd="0" presId="urn:microsoft.com/office/officeart/2005/8/layout/hProcess10"/>
    <dgm:cxn modelId="{A9F66D6B-45AF-2842-AE5D-60B2C652E945}" type="presParOf" srcId="{F09472D8-2E08-104F-9E5B-2117445C1560}" destId="{7B35361A-3E87-4744-8FFB-E338EE65924F}" srcOrd="3" destOrd="0" presId="urn:microsoft.com/office/officeart/2005/8/layout/hProcess10"/>
    <dgm:cxn modelId="{74B7FED2-DCA5-ED49-8BC1-847F056DECCD}" type="presParOf" srcId="{7B35361A-3E87-4744-8FFB-E338EE65924F}" destId="{3D4BC80D-CEED-C94A-A829-503AB4326EB4}" srcOrd="0" destOrd="0" presId="urn:microsoft.com/office/officeart/2005/8/layout/hProcess10"/>
    <dgm:cxn modelId="{0935872F-4562-534E-81B6-9BFB82B10BF2}" type="presParOf" srcId="{F09472D8-2E08-104F-9E5B-2117445C1560}" destId="{3DF1E276-AF5F-0F45-93D9-D6F49347CC11}" srcOrd="4" destOrd="0" presId="urn:microsoft.com/office/officeart/2005/8/layout/hProcess10"/>
    <dgm:cxn modelId="{D31C3140-2F96-E741-8E98-BB42551CD683}" type="presParOf" srcId="{3DF1E276-AF5F-0F45-93D9-D6F49347CC11}" destId="{C181C207-6D3C-6E4A-8303-699A00000D43}" srcOrd="0" destOrd="0" presId="urn:microsoft.com/office/officeart/2005/8/layout/hProcess10"/>
    <dgm:cxn modelId="{694CBF1B-0341-FA47-8FAD-DD1878D63F01}" type="presParOf" srcId="{3DF1E276-AF5F-0F45-93D9-D6F49347CC11}" destId="{3F206F3C-47C3-564A-9B69-4F48041CF375}" srcOrd="1" destOrd="0" presId="urn:microsoft.com/office/officeart/2005/8/layout/hProcess10"/>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B59A1-1F5E-4949-A8C2-5AE9BFC26D0C}">
      <dsp:nvSpPr>
        <dsp:cNvPr id="0" name=""/>
        <dsp:cNvSpPr/>
      </dsp:nvSpPr>
      <dsp:spPr>
        <a:xfrm>
          <a:off x="81112" y="59320"/>
          <a:ext cx="1668589" cy="1668589"/>
        </a:xfrm>
        <a:prstGeom prst="roundRect">
          <a:avLst>
            <a:gd name="adj" fmla="val 10000"/>
          </a:avLst>
        </a:prstGeom>
        <a:blipFill>
          <a:blip xmlns:r="http://schemas.openxmlformats.org/officeDocument/2006/relationships" r:embed="rId1" cstate="print">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F5B30-2836-9B4F-9F6D-1DF1EE8F6087}">
      <dsp:nvSpPr>
        <dsp:cNvPr id="0" name=""/>
        <dsp:cNvSpPr/>
      </dsp:nvSpPr>
      <dsp:spPr>
        <a:xfrm>
          <a:off x="0" y="1033768"/>
          <a:ext cx="2077677" cy="1838735"/>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Cable Insulation</a:t>
          </a:r>
          <a:endParaRPr lang="en-US" sz="1800" kern="1200" dirty="0"/>
        </a:p>
        <a:p>
          <a:pPr marL="114300" lvl="1" indent="-114300" algn="l" defTabSz="622300">
            <a:lnSpc>
              <a:spcPct val="90000"/>
            </a:lnSpc>
            <a:spcBef>
              <a:spcPct val="0"/>
            </a:spcBef>
            <a:spcAft>
              <a:spcPct val="15000"/>
            </a:spcAft>
            <a:buChar char="••"/>
          </a:pPr>
          <a:r>
            <a:rPr lang="en-US" sz="1400" b="1" kern="1200" dirty="0" smtClean="0">
              <a:solidFill>
                <a:schemeClr val="bg1"/>
              </a:solidFill>
              <a:effectLst>
                <a:outerShdw blurRad="38100" dist="38100" dir="2700000" algn="tl">
                  <a:srgbClr val="000000">
                    <a:alpha val="43137"/>
                  </a:srgbClr>
                </a:outerShdw>
              </a:effectLst>
            </a:rPr>
            <a:t>Quality control of ten-stack for dimensional check</a:t>
          </a:r>
          <a:endParaRPr lang="en-US" sz="1400" b="1" kern="1200" dirty="0">
            <a:solidFill>
              <a:schemeClr val="bg1"/>
            </a:solidFill>
            <a:effectLst>
              <a:outerShdw blurRad="38100" dist="38100" dir="2700000" algn="tl">
                <a:srgbClr val="000000">
                  <a:alpha val="43137"/>
                </a:srgbClr>
              </a:outerShdw>
            </a:effectLst>
          </a:endParaRPr>
        </a:p>
        <a:p>
          <a:pPr marL="114300" lvl="1" indent="-114300" algn="l" defTabSz="622300">
            <a:lnSpc>
              <a:spcPct val="90000"/>
            </a:lnSpc>
            <a:spcBef>
              <a:spcPct val="0"/>
            </a:spcBef>
            <a:spcAft>
              <a:spcPct val="15000"/>
            </a:spcAft>
            <a:buChar char="••"/>
          </a:pPr>
          <a:r>
            <a:rPr lang="en-US" sz="1400" b="1" kern="1200" dirty="0" smtClean="0">
              <a:solidFill>
                <a:schemeClr val="bg1"/>
              </a:solidFill>
              <a:effectLst>
                <a:outerShdw blurRad="38100" dist="38100" dir="2700000" algn="tl">
                  <a:srgbClr val="000000">
                    <a:alpha val="43137"/>
                  </a:srgbClr>
                </a:outerShdw>
              </a:effectLst>
            </a:rPr>
            <a:t>Cable Manufacture traveler checks</a:t>
          </a:r>
          <a:endParaRPr lang="en-US" sz="1400" b="1" kern="1200" dirty="0">
            <a:solidFill>
              <a:schemeClr val="bg1"/>
            </a:solidFill>
            <a:effectLst>
              <a:outerShdw blurRad="38100" dist="38100" dir="2700000" algn="tl">
                <a:srgbClr val="000000">
                  <a:alpha val="43137"/>
                </a:srgbClr>
              </a:outerShdw>
            </a:effectLst>
          </a:endParaRPr>
        </a:p>
        <a:p>
          <a:pPr marL="114300" lvl="1" indent="-114300" algn="l" defTabSz="622300">
            <a:lnSpc>
              <a:spcPct val="90000"/>
            </a:lnSpc>
            <a:spcBef>
              <a:spcPct val="0"/>
            </a:spcBef>
            <a:spcAft>
              <a:spcPct val="15000"/>
            </a:spcAft>
            <a:buChar char="••"/>
          </a:pPr>
          <a:r>
            <a:rPr lang="en-US" sz="1400" b="1" kern="1200" dirty="0" smtClean="0">
              <a:solidFill>
                <a:schemeClr val="tx1"/>
              </a:solidFill>
              <a:effectLst>
                <a:outerShdw blurRad="38100" dist="38100" dir="2700000" algn="tl">
                  <a:srgbClr val="000000">
                    <a:alpha val="43137"/>
                  </a:srgbClr>
                </a:outerShdw>
              </a:effectLst>
            </a:rPr>
            <a:t>Hi Pot 1-3</a:t>
          </a:r>
          <a:endParaRPr lang="en-US" sz="1400" b="1" kern="1200" dirty="0">
            <a:solidFill>
              <a:schemeClr val="bg1"/>
            </a:solidFill>
            <a:effectLst>
              <a:outerShdw blurRad="38100" dist="38100" dir="2700000" algn="tl">
                <a:srgbClr val="000000">
                  <a:alpha val="43137"/>
                </a:srgbClr>
              </a:outerShdw>
            </a:effectLst>
          </a:endParaRPr>
        </a:p>
        <a:p>
          <a:pPr marL="114300" lvl="1" indent="-114300" algn="l" defTabSz="622300">
            <a:lnSpc>
              <a:spcPct val="90000"/>
            </a:lnSpc>
            <a:spcBef>
              <a:spcPct val="0"/>
            </a:spcBef>
            <a:spcAft>
              <a:spcPct val="15000"/>
            </a:spcAft>
            <a:buChar char="••"/>
          </a:pPr>
          <a:r>
            <a:rPr lang="en-US" sz="1400" b="1" kern="1200" dirty="0" err="1" smtClean="0">
              <a:solidFill>
                <a:schemeClr val="tx1"/>
              </a:solidFill>
              <a:effectLst>
                <a:outerShdw blurRad="38100" dist="38100" dir="2700000" algn="tl">
                  <a:srgbClr val="000000">
                    <a:alpha val="43137"/>
                  </a:srgbClr>
                </a:outerShdw>
              </a:effectLst>
            </a:rPr>
            <a:t>GeoM</a:t>
          </a:r>
          <a:endParaRPr lang="en-US" sz="1400" b="1" kern="1200" dirty="0">
            <a:solidFill>
              <a:schemeClr val="tx1"/>
            </a:solidFill>
            <a:effectLst>
              <a:outerShdw blurRad="38100" dist="38100" dir="2700000" algn="tl">
                <a:srgbClr val="000000">
                  <a:alpha val="43137"/>
                </a:srgbClr>
              </a:outerShdw>
            </a:effectLst>
          </a:endParaRPr>
        </a:p>
      </dsp:txBody>
      <dsp:txXfrm>
        <a:off x="53855" y="1087623"/>
        <a:ext cx="1969967" cy="1731025"/>
      </dsp:txXfrm>
    </dsp:sp>
    <dsp:sp modelId="{896AB34F-0F5E-1B41-A0A4-58E777074FEE}">
      <dsp:nvSpPr>
        <dsp:cNvPr id="0" name=""/>
        <dsp:cNvSpPr/>
      </dsp:nvSpPr>
      <dsp:spPr>
        <a:xfrm rot="21594608">
          <a:off x="2000671" y="641354"/>
          <a:ext cx="727404" cy="400938"/>
        </a:xfrm>
        <a:prstGeom prst="rightArrow">
          <a:avLst>
            <a:gd name="adj1" fmla="val 60000"/>
            <a:gd name="adj2" fmla="val 5000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2000671" y="721636"/>
        <a:ext cx="607123" cy="240562"/>
      </dsp:txXfrm>
    </dsp:sp>
    <dsp:sp modelId="{D5B9ECB9-0974-A843-B630-A9EBBF4001A1}">
      <dsp:nvSpPr>
        <dsp:cNvPr id="0" name=""/>
        <dsp:cNvSpPr/>
      </dsp:nvSpPr>
      <dsp:spPr>
        <a:xfrm>
          <a:off x="2920506" y="221361"/>
          <a:ext cx="1668589" cy="1668589"/>
        </a:xfrm>
        <a:prstGeom prst="roundRect">
          <a:avLst>
            <a:gd name="adj" fmla="val 10000"/>
          </a:avLst>
        </a:prstGeom>
        <a:blipFill dpi="0" rotWithShape="1">
          <a:blip xmlns:r="http://schemas.openxmlformats.org/officeDocument/2006/relationships" r:embed="rId2" cstate="print">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a:ext>
            </a:extLst>
          </a:blip>
          <a:srcRect/>
          <a:stretch>
            <a:fillRect l="-17573" t="-3689" r="-9520" b="8843"/>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0997081-E784-2040-A50D-B718FB3B6366}">
      <dsp:nvSpPr>
        <dsp:cNvPr id="0" name=""/>
        <dsp:cNvSpPr/>
      </dsp:nvSpPr>
      <dsp:spPr>
        <a:xfrm>
          <a:off x="2568852" y="1146210"/>
          <a:ext cx="2467910" cy="1668589"/>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Winding-Curing</a:t>
          </a:r>
        </a:p>
        <a:p>
          <a:pPr marL="114300" lvl="1" indent="0" algn="l" defTabSz="622300">
            <a:lnSpc>
              <a:spcPct val="90000"/>
            </a:lnSpc>
            <a:spcBef>
              <a:spcPct val="0"/>
            </a:spcBef>
            <a:spcAft>
              <a:spcPct val="15000"/>
            </a:spcAft>
            <a:buChar char="••"/>
          </a:pPr>
          <a:r>
            <a:rPr lang="en-GB" sz="1400" b="1" kern="1200" dirty="0" smtClean="0">
              <a:solidFill>
                <a:schemeClr val="bg1"/>
              </a:solidFill>
              <a:effectLst>
                <a:outerShdw blurRad="38100" dist="38100" dir="2700000" algn="tl">
                  <a:srgbClr val="000000">
                    <a:alpha val="43137"/>
                  </a:srgbClr>
                </a:outerShdw>
              </a:effectLst>
            </a:rPr>
            <a:t> Electrical and dimensional tests after winding of poles and after CTD- 1202 binder curing cycle</a:t>
          </a:r>
          <a:endParaRPr lang="en-US" sz="1400" b="1" kern="1200" dirty="0">
            <a:solidFill>
              <a:schemeClr val="tx1"/>
            </a:solidFill>
            <a:effectLst>
              <a:outerShdw blurRad="38100" dist="38100" dir="2700000" algn="tl">
                <a:srgbClr val="000000">
                  <a:alpha val="43137"/>
                </a:srgbClr>
              </a:outerShdw>
            </a:effectLst>
          </a:endParaRPr>
        </a:p>
        <a:p>
          <a:pPr marL="114300" lvl="1" indent="0" algn="l" defTabSz="622300">
            <a:lnSpc>
              <a:spcPct val="90000"/>
            </a:lnSpc>
            <a:spcBef>
              <a:spcPct val="0"/>
            </a:spcBef>
            <a:spcAft>
              <a:spcPct val="15000"/>
            </a:spcAft>
            <a:buChar char="••"/>
          </a:pPr>
          <a:r>
            <a:rPr lang="en-US" sz="1400" b="1" kern="1200" dirty="0" smtClean="0">
              <a:solidFill>
                <a:schemeClr val="tx1"/>
              </a:solidFill>
              <a:effectLst>
                <a:outerShdw blurRad="38100" dist="38100" dir="2700000" algn="tl">
                  <a:srgbClr val="000000">
                    <a:alpha val="43137"/>
                  </a:srgbClr>
                </a:outerShdw>
              </a:effectLst>
            </a:rPr>
            <a:t> Hi Pot 1-3,  </a:t>
          </a:r>
          <a:r>
            <a:rPr lang="en-US" sz="1400" b="1" kern="1200" dirty="0" err="1" smtClean="0">
              <a:solidFill>
                <a:schemeClr val="tx1"/>
              </a:solidFill>
              <a:effectLst>
                <a:outerShdw blurRad="38100" dist="38100" dir="2700000" algn="tl">
                  <a:srgbClr val="000000">
                    <a:alpha val="43137"/>
                  </a:srgbClr>
                </a:outerShdw>
              </a:effectLst>
            </a:rPr>
            <a:t>GeoM</a:t>
          </a:r>
          <a:endParaRPr lang="en-US" sz="1400" b="1" kern="1200" dirty="0">
            <a:solidFill>
              <a:schemeClr val="tx1"/>
            </a:solidFill>
            <a:effectLst>
              <a:outerShdw blurRad="38100" dist="38100" dir="2700000" algn="tl">
                <a:srgbClr val="000000">
                  <a:alpha val="43137"/>
                </a:srgbClr>
              </a:outerShdw>
            </a:effectLst>
          </a:endParaRPr>
        </a:p>
        <a:p>
          <a:pPr marL="114300" lvl="1" indent="0" algn="l" defTabSz="622300">
            <a:lnSpc>
              <a:spcPct val="90000"/>
            </a:lnSpc>
            <a:spcBef>
              <a:spcPct val="0"/>
            </a:spcBef>
            <a:spcAft>
              <a:spcPct val="15000"/>
            </a:spcAft>
            <a:buChar char="••"/>
          </a:pPr>
          <a:endParaRPr lang="en-US" sz="1400" kern="1200" dirty="0"/>
        </a:p>
        <a:p>
          <a:pPr marL="114300" marR="0" lvl="1" indent="-114300" algn="l" defTabSz="622300" rtl="0" eaLnBrk="1" fontAlgn="auto" latinLnBrk="0" hangingPunct="1">
            <a:lnSpc>
              <a:spcPct val="90000"/>
            </a:lnSpc>
            <a:spcBef>
              <a:spcPct val="0"/>
            </a:spcBef>
            <a:spcAft>
              <a:spcPct val="15000"/>
            </a:spcAft>
            <a:buClrTx/>
            <a:buSzTx/>
            <a:buFontTx/>
            <a:buChar char="••"/>
            <a:tabLst/>
            <a:defRPr/>
          </a:pPr>
          <a:endParaRPr lang="en-US" sz="1400" kern="1200" dirty="0"/>
        </a:p>
        <a:p>
          <a:pPr marL="114300" lvl="1" indent="0" algn="l" defTabSz="622300">
            <a:lnSpc>
              <a:spcPct val="90000"/>
            </a:lnSpc>
            <a:spcBef>
              <a:spcPct val="0"/>
            </a:spcBef>
            <a:spcAft>
              <a:spcPct val="15000"/>
            </a:spcAft>
            <a:buChar char="••"/>
          </a:pPr>
          <a:endParaRPr lang="en-US" sz="1400" kern="1200" dirty="0"/>
        </a:p>
        <a:p>
          <a:pPr marL="114300" lvl="1" indent="0" algn="l" defTabSz="577850">
            <a:lnSpc>
              <a:spcPct val="90000"/>
            </a:lnSpc>
            <a:spcBef>
              <a:spcPct val="0"/>
            </a:spcBef>
            <a:spcAft>
              <a:spcPct val="15000"/>
            </a:spcAft>
            <a:buChar char="••"/>
          </a:pPr>
          <a:endParaRPr lang="en-US" sz="1300" kern="1200" dirty="0"/>
        </a:p>
      </dsp:txBody>
      <dsp:txXfrm>
        <a:off x="2617723" y="1195081"/>
        <a:ext cx="2370168" cy="1570847"/>
      </dsp:txXfrm>
    </dsp:sp>
    <dsp:sp modelId="{7B35361A-3E87-4744-8FFB-E338EE65924F}">
      <dsp:nvSpPr>
        <dsp:cNvPr id="0" name=""/>
        <dsp:cNvSpPr/>
      </dsp:nvSpPr>
      <dsp:spPr>
        <a:xfrm rot="21530873">
          <a:off x="4892911" y="649111"/>
          <a:ext cx="832357" cy="400938"/>
        </a:xfrm>
        <a:prstGeom prst="rightArrow">
          <a:avLst>
            <a:gd name="adj1" fmla="val 60000"/>
            <a:gd name="adj2" fmla="val 5000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4892923" y="730508"/>
        <a:ext cx="712076" cy="240562"/>
      </dsp:txXfrm>
    </dsp:sp>
    <dsp:sp modelId="{C181C207-6D3C-6E4A-8303-699A00000D43}">
      <dsp:nvSpPr>
        <dsp:cNvPr id="0" name=""/>
        <dsp:cNvSpPr/>
      </dsp:nvSpPr>
      <dsp:spPr>
        <a:xfrm>
          <a:off x="5960513" y="160224"/>
          <a:ext cx="1668589" cy="1668589"/>
        </a:xfrm>
        <a:prstGeom prst="roundRect">
          <a:avLst>
            <a:gd name="adj" fmla="val 10000"/>
          </a:avLst>
        </a:prstGeom>
        <a:blipFill dpi="0" rotWithShape="1">
          <a:blip xmlns:r="http://schemas.openxmlformats.org/officeDocument/2006/relationships" r:embed="rId3" cstate="print">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a:ext>
            </a:extLst>
          </a:blip>
          <a:srcRect/>
          <a:stretch>
            <a:fillRect l="-8748" t="-10451" r="-13252" b="10451"/>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206F3C-47C3-564A-9B69-4F48041CF375}">
      <dsp:nvSpPr>
        <dsp:cNvPr id="0" name=""/>
        <dsp:cNvSpPr/>
      </dsp:nvSpPr>
      <dsp:spPr>
        <a:xfrm>
          <a:off x="5908012" y="1142489"/>
          <a:ext cx="2318754" cy="1668589"/>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Nb</a:t>
          </a:r>
          <a:r>
            <a:rPr lang="en-US" sz="1800" kern="1200" baseline="-25000" dirty="0" smtClean="0"/>
            <a:t>3</a:t>
          </a:r>
          <a:r>
            <a:rPr lang="en-US" sz="1800" kern="1200" dirty="0" smtClean="0"/>
            <a:t>Sn Reaction</a:t>
          </a:r>
          <a:endParaRPr lang="en-US" sz="1800" kern="1200" dirty="0"/>
        </a:p>
        <a:p>
          <a:pPr marL="114300" lvl="1" indent="0" algn="l" defTabSz="622300">
            <a:lnSpc>
              <a:spcPct val="90000"/>
            </a:lnSpc>
            <a:spcBef>
              <a:spcPct val="0"/>
            </a:spcBef>
            <a:spcAft>
              <a:spcPct val="15000"/>
            </a:spcAft>
            <a:buChar char="••"/>
          </a:pPr>
          <a:r>
            <a:rPr lang="en-GB" sz="1400" b="1" kern="1200" dirty="0" smtClean="0">
              <a:solidFill>
                <a:schemeClr val="bg1"/>
              </a:solidFill>
              <a:effectLst>
                <a:outerShdw blurRad="38100" dist="38100" dir="2700000" algn="tl">
                  <a:srgbClr val="000000">
                    <a:alpha val="43137"/>
                  </a:srgbClr>
                </a:outerShdw>
              </a:effectLst>
            </a:rPr>
            <a:t> Test after Nb3sn intermetallic heat treatment reaction</a:t>
          </a:r>
          <a:endParaRPr lang="en-US" sz="1400" b="1" kern="1200" dirty="0">
            <a:solidFill>
              <a:schemeClr val="bg1"/>
            </a:solidFill>
            <a:effectLst>
              <a:outerShdw blurRad="38100" dist="38100" dir="2700000" algn="tl">
                <a:srgbClr val="000000">
                  <a:alpha val="43137"/>
                </a:srgbClr>
              </a:outerShdw>
            </a:effectLst>
          </a:endParaRPr>
        </a:p>
        <a:p>
          <a:pPr marL="114300" lvl="1" indent="0" algn="l" defTabSz="622300">
            <a:lnSpc>
              <a:spcPct val="90000"/>
            </a:lnSpc>
            <a:spcBef>
              <a:spcPct val="0"/>
            </a:spcBef>
            <a:spcAft>
              <a:spcPct val="15000"/>
            </a:spcAft>
            <a:buChar char="••"/>
          </a:pPr>
          <a:r>
            <a:rPr lang="en-US" sz="1400" b="1" kern="1200" dirty="0" smtClean="0">
              <a:solidFill>
                <a:schemeClr val="tx1"/>
              </a:solidFill>
            </a:rPr>
            <a:t> </a:t>
          </a:r>
          <a:r>
            <a:rPr lang="en-US" sz="1400" b="1" kern="1200" dirty="0" smtClean="0">
              <a:solidFill>
                <a:schemeClr val="tx1"/>
              </a:solidFill>
              <a:effectLst>
                <a:outerShdw blurRad="38100" dist="38100" dir="2700000" algn="tl">
                  <a:srgbClr val="000000">
                    <a:alpha val="43137"/>
                  </a:srgbClr>
                </a:outerShdw>
              </a:effectLst>
            </a:rPr>
            <a:t>Hi Pot 1-3 before / after reaction</a:t>
          </a:r>
          <a:endParaRPr lang="en-US" sz="1400" kern="1200" dirty="0"/>
        </a:p>
        <a:p>
          <a:pPr marL="114300" lvl="1" indent="0" algn="l" defTabSz="622300">
            <a:lnSpc>
              <a:spcPct val="90000"/>
            </a:lnSpc>
            <a:spcBef>
              <a:spcPct val="0"/>
            </a:spcBef>
            <a:spcAft>
              <a:spcPct val="15000"/>
            </a:spcAft>
            <a:buChar char="••"/>
          </a:pPr>
          <a:r>
            <a:rPr lang="en-US" sz="1400" b="1" kern="1200" dirty="0" smtClean="0">
              <a:solidFill>
                <a:schemeClr val="tx1"/>
              </a:solidFill>
              <a:effectLst>
                <a:outerShdw blurRad="38100" dist="38100" dir="2700000" algn="tl">
                  <a:srgbClr val="000000">
                    <a:alpha val="43137"/>
                  </a:srgbClr>
                </a:outerShdw>
              </a:effectLst>
            </a:rPr>
            <a:t> </a:t>
          </a:r>
          <a:r>
            <a:rPr lang="en-US" sz="1400" b="1" kern="1200" dirty="0" err="1" smtClean="0">
              <a:solidFill>
                <a:schemeClr val="tx1"/>
              </a:solidFill>
              <a:effectLst>
                <a:outerShdw blurRad="38100" dist="38100" dir="2700000" algn="tl">
                  <a:srgbClr val="000000">
                    <a:alpha val="43137"/>
                  </a:srgbClr>
                </a:outerShdw>
              </a:effectLst>
            </a:rPr>
            <a:t>GeoM</a:t>
          </a:r>
          <a:r>
            <a:rPr lang="en-US" sz="1400" b="1" kern="1200" dirty="0" smtClean="0">
              <a:solidFill>
                <a:schemeClr val="tx1"/>
              </a:solidFill>
              <a:effectLst>
                <a:outerShdw blurRad="38100" dist="38100" dir="2700000" algn="tl">
                  <a:srgbClr val="000000">
                    <a:alpha val="43137"/>
                  </a:srgbClr>
                </a:outerShdw>
              </a:effectLst>
            </a:rPr>
            <a:t>, SU</a:t>
          </a:r>
          <a:endParaRPr lang="en-US" sz="1400" b="1" kern="1200" dirty="0">
            <a:solidFill>
              <a:schemeClr val="tx1"/>
            </a:solidFill>
            <a:effectLst>
              <a:outerShdw blurRad="38100" dist="38100" dir="2700000" algn="tl">
                <a:srgbClr val="000000">
                  <a:alpha val="43137"/>
                </a:srgbClr>
              </a:outerShdw>
            </a:effectLst>
          </a:endParaRPr>
        </a:p>
        <a:p>
          <a:pPr marL="114300" lvl="1" indent="0" algn="l" defTabSz="622300">
            <a:lnSpc>
              <a:spcPct val="90000"/>
            </a:lnSpc>
            <a:spcBef>
              <a:spcPct val="0"/>
            </a:spcBef>
            <a:spcAft>
              <a:spcPct val="15000"/>
            </a:spcAft>
            <a:buChar char="••"/>
          </a:pPr>
          <a:endParaRPr lang="en-US" sz="1400" kern="1200" dirty="0"/>
        </a:p>
      </dsp:txBody>
      <dsp:txXfrm>
        <a:off x="5956883" y="1191360"/>
        <a:ext cx="2221012" cy="15708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B59A1-1F5E-4949-A8C2-5AE9BFC26D0C}">
      <dsp:nvSpPr>
        <dsp:cNvPr id="0" name=""/>
        <dsp:cNvSpPr/>
      </dsp:nvSpPr>
      <dsp:spPr>
        <a:xfrm>
          <a:off x="25480" y="54151"/>
          <a:ext cx="1822112" cy="1822112"/>
        </a:xfrm>
        <a:prstGeom prst="roundRect">
          <a:avLst>
            <a:gd name="adj" fmla="val 10000"/>
          </a:avLst>
        </a:prstGeom>
        <a:blipFill rotWithShape="1">
          <a:blip xmlns:r="http://schemas.openxmlformats.org/officeDocument/2006/relationships" r:embed="rId1">
            <a:duotone>
              <a:schemeClr val="dk2">
                <a:hueOff val="0"/>
                <a:satOff val="0"/>
                <a:lumOff val="0"/>
                <a:alphaOff val="0"/>
                <a:shade val="20000"/>
                <a:satMod val="200000"/>
              </a:schemeClr>
              <a:schemeClr val="dk2">
                <a:hueOff val="0"/>
                <a:satOff val="0"/>
                <a:lumOff val="0"/>
                <a:alphaOff val="0"/>
                <a:tint val="12000"/>
                <a:satMod val="190000"/>
              </a:schemeClr>
            </a:duotone>
          </a:blip>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F5B30-2836-9B4F-9F6D-1DF1EE8F6087}">
      <dsp:nvSpPr>
        <dsp:cNvPr id="0" name=""/>
        <dsp:cNvSpPr/>
      </dsp:nvSpPr>
      <dsp:spPr>
        <a:xfrm>
          <a:off x="0" y="1147419"/>
          <a:ext cx="2455842" cy="1822112"/>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kern="1200" dirty="0" smtClean="0"/>
            <a:t>Leads Splicing</a:t>
          </a:r>
        </a:p>
        <a:p>
          <a:pPr lvl="0" algn="l" defTabSz="800100">
            <a:lnSpc>
              <a:spcPct val="90000"/>
            </a:lnSpc>
            <a:spcBef>
              <a:spcPct val="0"/>
            </a:spcBef>
            <a:spcAft>
              <a:spcPct val="35000"/>
            </a:spcAft>
          </a:pPr>
          <a:r>
            <a:rPr lang="en-US" sz="1400" b="1" kern="1200" dirty="0" smtClean="0">
              <a:solidFill>
                <a:schemeClr val="bg1"/>
              </a:solidFill>
              <a:effectLst>
                <a:outerShdw blurRad="38100" dist="38100" dir="2700000" algn="tl">
                  <a:srgbClr val="000000">
                    <a:alpha val="43137"/>
                  </a:srgbClr>
                </a:outerShdw>
              </a:effectLst>
            </a:rPr>
            <a:t>- Remove metallic spacer</a:t>
          </a:r>
        </a:p>
        <a:p>
          <a:pPr lvl="0" algn="l" defTabSz="800100">
            <a:lnSpc>
              <a:spcPct val="90000"/>
            </a:lnSpc>
            <a:spcBef>
              <a:spcPct val="0"/>
            </a:spcBef>
            <a:spcAft>
              <a:spcPct val="35000"/>
            </a:spcAft>
          </a:pPr>
          <a:r>
            <a:rPr lang="en-US" sz="1400" b="1" kern="1200" dirty="0" smtClean="0">
              <a:solidFill>
                <a:schemeClr val="bg1"/>
              </a:solidFill>
              <a:effectLst>
                <a:outerShdw blurRad="38100" dist="38100" dir="2700000" algn="tl">
                  <a:srgbClr val="000000">
                    <a:alpha val="43137"/>
                  </a:srgbClr>
                </a:outerShdw>
              </a:effectLst>
            </a:rPr>
            <a:t>- Splice </a:t>
          </a:r>
          <a:r>
            <a:rPr lang="en-US" sz="1400" b="1" kern="1200" dirty="0" err="1" smtClean="0">
              <a:solidFill>
                <a:schemeClr val="bg1"/>
              </a:solidFill>
              <a:effectLst>
                <a:outerShdw blurRad="38100" dist="38100" dir="2700000" algn="tl">
                  <a:srgbClr val="000000">
                    <a:alpha val="43137"/>
                  </a:srgbClr>
                </a:outerShdw>
              </a:effectLst>
            </a:rPr>
            <a:t>Nb-Ti</a:t>
          </a:r>
          <a:r>
            <a:rPr lang="en-US" sz="1400" b="1" kern="1200" dirty="0" smtClean="0">
              <a:solidFill>
                <a:schemeClr val="bg1"/>
              </a:solidFill>
              <a:effectLst>
                <a:outerShdw blurRad="38100" dist="38100" dir="2700000" algn="tl">
                  <a:srgbClr val="000000">
                    <a:alpha val="43137"/>
                  </a:srgbClr>
                </a:outerShdw>
              </a:effectLst>
            </a:rPr>
            <a:t> leads</a:t>
          </a:r>
        </a:p>
        <a:p>
          <a:pPr lvl="0" algn="l" defTabSz="800100">
            <a:lnSpc>
              <a:spcPct val="90000"/>
            </a:lnSpc>
            <a:spcBef>
              <a:spcPct val="0"/>
            </a:spcBef>
            <a:spcAft>
              <a:spcPct val="35000"/>
            </a:spcAft>
          </a:pPr>
          <a:r>
            <a:rPr lang="en-US" sz="1400" b="1" kern="1200" dirty="0" smtClean="0">
              <a:solidFill>
                <a:schemeClr val="bg1"/>
              </a:solidFill>
              <a:effectLst>
                <a:outerShdw blurRad="38100" dist="38100" dir="2700000" algn="tl">
                  <a:srgbClr val="000000">
                    <a:alpha val="43137"/>
                  </a:srgbClr>
                </a:outerShdw>
              </a:effectLst>
            </a:rPr>
            <a:t>- Install G-11 saddles</a:t>
          </a:r>
        </a:p>
        <a:p>
          <a:pPr lvl="0" algn="l" defTabSz="800100">
            <a:lnSpc>
              <a:spcPct val="90000"/>
            </a:lnSpc>
            <a:spcBef>
              <a:spcPct val="0"/>
            </a:spcBef>
            <a:spcAft>
              <a:spcPct val="35000"/>
            </a:spcAft>
          </a:pPr>
          <a:r>
            <a:rPr lang="en-US" sz="1400" b="1" kern="1200" dirty="0" smtClean="0">
              <a:solidFill>
                <a:schemeClr val="tx1"/>
              </a:solidFill>
              <a:effectLst>
                <a:outerShdw blurRad="38100" dist="38100" dir="2700000" algn="tl">
                  <a:srgbClr val="000000">
                    <a:alpha val="43137"/>
                  </a:srgbClr>
                </a:outerShdw>
              </a:effectLst>
            </a:rPr>
            <a:t>VT, NDT </a:t>
          </a:r>
        </a:p>
        <a:p>
          <a:pPr lvl="0" algn="l" defTabSz="800100">
            <a:lnSpc>
              <a:spcPct val="90000"/>
            </a:lnSpc>
            <a:spcBef>
              <a:spcPct val="0"/>
            </a:spcBef>
            <a:spcAft>
              <a:spcPct val="35000"/>
            </a:spcAft>
          </a:pPr>
          <a:r>
            <a:rPr lang="en-US" sz="1400" b="1" kern="1200" dirty="0" smtClean="0">
              <a:solidFill>
                <a:schemeClr val="tx1"/>
              </a:solidFill>
              <a:effectLst>
                <a:outerShdw blurRad="38100" dist="38100" dir="2700000" algn="tl">
                  <a:srgbClr val="000000">
                    <a:alpha val="43137"/>
                  </a:srgbClr>
                </a:outerShdw>
              </a:effectLst>
            </a:rPr>
            <a:t>Hi Pot 1-3</a:t>
          </a:r>
          <a:endParaRPr lang="en-US" sz="1400" b="1" kern="1200" dirty="0" smtClean="0">
            <a:solidFill>
              <a:schemeClr val="bg1"/>
            </a:solidFill>
            <a:effectLst>
              <a:outerShdw blurRad="38100" dist="38100" dir="2700000" algn="tl">
                <a:srgbClr val="000000">
                  <a:alpha val="43137"/>
                </a:srgbClr>
              </a:outerShdw>
            </a:effectLst>
          </a:endParaRPr>
        </a:p>
        <a:p>
          <a:pPr lvl="0" algn="l" defTabSz="800100">
            <a:lnSpc>
              <a:spcPct val="90000"/>
            </a:lnSpc>
            <a:spcBef>
              <a:spcPct val="0"/>
            </a:spcBef>
            <a:spcAft>
              <a:spcPct val="35000"/>
            </a:spcAft>
          </a:pPr>
          <a:r>
            <a:rPr lang="en-US" sz="1400" b="1" kern="1200" dirty="0" err="1" smtClean="0">
              <a:solidFill>
                <a:schemeClr val="tx1"/>
              </a:solidFill>
              <a:effectLst>
                <a:outerShdw blurRad="38100" dist="38100" dir="2700000" algn="tl">
                  <a:srgbClr val="000000">
                    <a:alpha val="43137"/>
                  </a:srgbClr>
                </a:outerShdw>
              </a:effectLst>
            </a:rPr>
            <a:t>GeoM</a:t>
          </a:r>
          <a:endParaRPr lang="en-US" sz="1400" b="1" kern="1200" dirty="0">
            <a:solidFill>
              <a:schemeClr val="tx1"/>
            </a:solidFill>
            <a:effectLst>
              <a:outerShdw blurRad="38100" dist="38100" dir="2700000" algn="tl">
                <a:srgbClr val="000000">
                  <a:alpha val="43137"/>
                </a:srgbClr>
              </a:outerShdw>
            </a:effectLst>
          </a:endParaRPr>
        </a:p>
      </dsp:txBody>
      <dsp:txXfrm>
        <a:off x="53368" y="1200787"/>
        <a:ext cx="2349106" cy="1715376"/>
      </dsp:txXfrm>
    </dsp:sp>
    <dsp:sp modelId="{896AB34F-0F5E-1B41-A0A4-58E777074FEE}">
      <dsp:nvSpPr>
        <dsp:cNvPr id="0" name=""/>
        <dsp:cNvSpPr/>
      </dsp:nvSpPr>
      <dsp:spPr>
        <a:xfrm rot="21598073">
          <a:off x="2013931" y="556724"/>
          <a:ext cx="1052968" cy="437828"/>
        </a:xfrm>
        <a:prstGeom prst="rightArrow">
          <a:avLst>
            <a:gd name="adj1" fmla="val 60000"/>
            <a:gd name="adj2" fmla="val 5000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2013931" y="644327"/>
        <a:ext cx="921620" cy="262696"/>
      </dsp:txXfrm>
    </dsp:sp>
    <dsp:sp modelId="{D5B9ECB9-0974-A843-B630-A9EBBF4001A1}">
      <dsp:nvSpPr>
        <dsp:cNvPr id="0" name=""/>
        <dsp:cNvSpPr/>
      </dsp:nvSpPr>
      <dsp:spPr>
        <a:xfrm>
          <a:off x="3167255" y="120913"/>
          <a:ext cx="1822112" cy="1822112"/>
        </a:xfrm>
        <a:prstGeom prst="roundRect">
          <a:avLst>
            <a:gd name="adj" fmla="val 10000"/>
          </a:avLst>
        </a:prstGeom>
        <a:blipFill rotWithShape="1">
          <a:blip xmlns:r="http://schemas.openxmlformats.org/officeDocument/2006/relationships" r:embed="rId2">
            <a:duotone>
              <a:schemeClr val="dk2">
                <a:hueOff val="0"/>
                <a:satOff val="0"/>
                <a:lumOff val="0"/>
                <a:alphaOff val="0"/>
                <a:shade val="20000"/>
                <a:satMod val="200000"/>
              </a:schemeClr>
              <a:schemeClr val="dk2">
                <a:hueOff val="0"/>
                <a:satOff val="0"/>
                <a:lumOff val="0"/>
                <a:alphaOff val="0"/>
                <a:tint val="12000"/>
                <a:satMod val="190000"/>
              </a:schemeClr>
            </a:duotone>
          </a:blip>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0997081-E784-2040-A50D-B718FB3B6366}">
      <dsp:nvSpPr>
        <dsp:cNvPr id="0" name=""/>
        <dsp:cNvSpPr/>
      </dsp:nvSpPr>
      <dsp:spPr>
        <a:xfrm>
          <a:off x="3129830" y="1201570"/>
          <a:ext cx="2222539" cy="1822112"/>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Vacuum Pressure </a:t>
          </a:r>
          <a:r>
            <a:rPr lang="en-US" sz="1800" kern="1200" dirty="0" err="1" smtClean="0"/>
            <a:t>Impreg</a:t>
          </a:r>
          <a:r>
            <a:rPr lang="en-US" sz="1800" kern="1200" dirty="0" smtClean="0"/>
            <a:t>. </a:t>
          </a:r>
        </a:p>
        <a:p>
          <a:pPr lvl="0" algn="l" defTabSz="800100">
            <a:lnSpc>
              <a:spcPct val="90000"/>
            </a:lnSpc>
            <a:spcBef>
              <a:spcPct val="0"/>
            </a:spcBef>
            <a:spcAft>
              <a:spcPct val="35000"/>
            </a:spcAft>
          </a:pPr>
          <a:r>
            <a:rPr lang="en-GB" sz="1400" b="1" kern="1200" dirty="0" smtClean="0">
              <a:solidFill>
                <a:schemeClr val="bg1"/>
              </a:solidFill>
              <a:effectLst>
                <a:outerShdw blurRad="38100" dist="38100" dir="2700000" algn="tl">
                  <a:srgbClr val="000000">
                    <a:alpha val="43137"/>
                  </a:srgbClr>
                </a:outerShdw>
              </a:effectLst>
            </a:rPr>
            <a:t>- Vacuum impregnation in CTD-101K of the poles (resin polymerisation)</a:t>
          </a:r>
        </a:p>
        <a:p>
          <a:pPr lvl="0" algn="l" defTabSz="800100">
            <a:lnSpc>
              <a:spcPct val="90000"/>
            </a:lnSpc>
            <a:spcBef>
              <a:spcPct val="0"/>
            </a:spcBef>
            <a:spcAft>
              <a:spcPct val="35000"/>
            </a:spcAft>
          </a:pPr>
          <a:r>
            <a:rPr lang="en-GB" sz="1400" b="1" kern="1200" dirty="0" smtClean="0">
              <a:solidFill>
                <a:schemeClr val="tx1"/>
              </a:solidFill>
              <a:effectLst>
                <a:outerShdw blurRad="38100" dist="38100" dir="2700000" algn="tl">
                  <a:srgbClr val="000000">
                    <a:alpha val="43137"/>
                  </a:srgbClr>
                </a:outerShdw>
              </a:effectLst>
            </a:rPr>
            <a:t>VT, Hi pot 1,3</a:t>
          </a:r>
        </a:p>
        <a:p>
          <a:pPr marL="114300" lvl="1" indent="0" algn="l" defTabSz="622300">
            <a:lnSpc>
              <a:spcPct val="90000"/>
            </a:lnSpc>
            <a:spcBef>
              <a:spcPct val="0"/>
            </a:spcBef>
            <a:spcAft>
              <a:spcPct val="15000"/>
            </a:spcAft>
            <a:buChar char="••"/>
          </a:pPr>
          <a:endParaRPr lang="en-US" sz="1400" kern="1200" dirty="0"/>
        </a:p>
        <a:p>
          <a:pPr marL="114300" lvl="1" indent="0" algn="l" defTabSz="622300">
            <a:lnSpc>
              <a:spcPct val="90000"/>
            </a:lnSpc>
            <a:spcBef>
              <a:spcPct val="0"/>
            </a:spcBef>
            <a:spcAft>
              <a:spcPct val="15000"/>
            </a:spcAft>
            <a:buChar char="••"/>
          </a:pPr>
          <a:endParaRPr lang="en-US" sz="1400" kern="1200" dirty="0"/>
        </a:p>
        <a:p>
          <a:pPr marL="114300" marR="0" lvl="1" indent="-114300" algn="l" defTabSz="622300" rtl="0" eaLnBrk="1" fontAlgn="auto" latinLnBrk="0" hangingPunct="1">
            <a:lnSpc>
              <a:spcPct val="90000"/>
            </a:lnSpc>
            <a:spcBef>
              <a:spcPct val="0"/>
            </a:spcBef>
            <a:spcAft>
              <a:spcPct val="15000"/>
            </a:spcAft>
            <a:buClrTx/>
            <a:buSzTx/>
            <a:buFontTx/>
            <a:buChar char="••"/>
            <a:tabLst/>
            <a:defRPr/>
          </a:pPr>
          <a:endParaRPr lang="en-US" sz="1400" kern="1200" dirty="0"/>
        </a:p>
        <a:p>
          <a:pPr marL="114300" lvl="1" indent="0" algn="l" defTabSz="622300">
            <a:lnSpc>
              <a:spcPct val="90000"/>
            </a:lnSpc>
            <a:spcBef>
              <a:spcPct val="0"/>
            </a:spcBef>
            <a:spcAft>
              <a:spcPct val="15000"/>
            </a:spcAft>
            <a:buChar char="••"/>
          </a:pPr>
          <a:endParaRPr lang="en-US" sz="1400" kern="1200" dirty="0"/>
        </a:p>
        <a:p>
          <a:pPr marL="114300" lvl="1" indent="0" algn="l" defTabSz="577850">
            <a:lnSpc>
              <a:spcPct val="90000"/>
            </a:lnSpc>
            <a:spcBef>
              <a:spcPct val="0"/>
            </a:spcBef>
            <a:spcAft>
              <a:spcPct val="15000"/>
            </a:spcAft>
            <a:buChar char="••"/>
          </a:pPr>
          <a:endParaRPr lang="en-US" sz="1300" kern="1200" dirty="0"/>
        </a:p>
      </dsp:txBody>
      <dsp:txXfrm>
        <a:off x="3183198" y="1254938"/>
        <a:ext cx="2115803" cy="1715376"/>
      </dsp:txXfrm>
    </dsp:sp>
    <dsp:sp modelId="{7B35361A-3E87-4744-8FFB-E338EE65924F}">
      <dsp:nvSpPr>
        <dsp:cNvPr id="0" name=""/>
        <dsp:cNvSpPr/>
      </dsp:nvSpPr>
      <dsp:spPr>
        <a:xfrm rot="21554920">
          <a:off x="5209719" y="531227"/>
          <a:ext cx="763202" cy="437828"/>
        </a:xfrm>
        <a:prstGeom prst="rightArrow">
          <a:avLst>
            <a:gd name="adj1" fmla="val 60000"/>
            <a:gd name="adj2" fmla="val 5000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5209725" y="619654"/>
        <a:ext cx="631854" cy="262696"/>
      </dsp:txXfrm>
    </dsp:sp>
    <dsp:sp modelId="{C181C207-6D3C-6E4A-8303-699A00000D43}">
      <dsp:nvSpPr>
        <dsp:cNvPr id="0" name=""/>
        <dsp:cNvSpPr/>
      </dsp:nvSpPr>
      <dsp:spPr>
        <a:xfrm>
          <a:off x="6135946" y="26847"/>
          <a:ext cx="1314362" cy="1341985"/>
        </a:xfrm>
        <a:prstGeom prst="roundRect">
          <a:avLst>
            <a:gd name="adj" fmla="val 10000"/>
          </a:avLst>
        </a:prstGeom>
        <a:blipFill>
          <a:blip xmlns:r="http://schemas.openxmlformats.org/officeDocument/2006/relationships" r:embed="rId3">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l="-58000" r="-58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206F3C-47C3-564A-9B69-4F48041CF375}">
      <dsp:nvSpPr>
        <dsp:cNvPr id="0" name=""/>
        <dsp:cNvSpPr/>
      </dsp:nvSpPr>
      <dsp:spPr>
        <a:xfrm>
          <a:off x="6195147" y="1147428"/>
          <a:ext cx="2260803" cy="1822112"/>
        </a:xfrm>
        <a:prstGeom prst="roundRect">
          <a:avLst>
            <a:gd name="adj" fmla="val 10000"/>
          </a:avLst>
        </a:prstGeom>
        <a:gradFill rotWithShape="0">
          <a:gsLst>
            <a:gs pos="0">
              <a:schemeClr val="accent3">
                <a:lumMod val="20000"/>
                <a:lumOff val="80000"/>
              </a:schemeClr>
            </a:gs>
            <a:gs pos="100000">
              <a:schemeClr val="accent6"/>
            </a:gs>
          </a:gsLst>
          <a:lin ang="16200000" scaled="0"/>
        </a:gradFill>
        <a:ln>
          <a:solidFill>
            <a:schemeClr val="accent3">
              <a:lumMod val="20000"/>
              <a:lumOff val="80000"/>
            </a:schemeClr>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Coil Metrology and Electrical tests</a:t>
          </a:r>
          <a:endParaRPr lang="en-US" sz="1800" kern="1200" dirty="0"/>
        </a:p>
        <a:p>
          <a:pPr marL="114300" lvl="1" indent="-114300" algn="l" defTabSz="622300">
            <a:lnSpc>
              <a:spcPct val="90000"/>
            </a:lnSpc>
            <a:spcBef>
              <a:spcPct val="0"/>
            </a:spcBef>
            <a:spcAft>
              <a:spcPct val="15000"/>
            </a:spcAft>
            <a:buChar char="••"/>
          </a:pPr>
          <a:r>
            <a:rPr lang="en-GB" sz="1400" b="1" kern="1200" dirty="0" smtClean="0">
              <a:solidFill>
                <a:schemeClr val="bg1"/>
              </a:solidFill>
              <a:effectLst>
                <a:outerShdw blurRad="38100" dist="38100" dir="2700000" algn="tl">
                  <a:srgbClr val="000000">
                    <a:alpha val="43137"/>
                  </a:srgbClr>
                </a:outerShdw>
              </a:effectLst>
            </a:rPr>
            <a:t>Assess the geometry of 2D coils sections</a:t>
          </a:r>
          <a:endParaRPr lang="en-US" sz="1400" b="1" kern="1200" dirty="0">
            <a:solidFill>
              <a:schemeClr val="bg1"/>
            </a:solidFill>
            <a:effectLst>
              <a:outerShdw blurRad="38100" dist="38100" dir="2700000" algn="tl">
                <a:srgbClr val="000000">
                  <a:alpha val="43137"/>
                </a:srgbClr>
              </a:outerShdw>
            </a:effectLst>
          </a:endParaRPr>
        </a:p>
        <a:p>
          <a:pPr marL="114300" lvl="1" indent="-114300" algn="l" defTabSz="622300">
            <a:lnSpc>
              <a:spcPct val="90000"/>
            </a:lnSpc>
            <a:spcBef>
              <a:spcPct val="0"/>
            </a:spcBef>
            <a:spcAft>
              <a:spcPct val="15000"/>
            </a:spcAft>
            <a:buChar char="••"/>
          </a:pPr>
          <a:r>
            <a:rPr lang="en-US" sz="1400" b="1" kern="1200" dirty="0" smtClean="0">
              <a:solidFill>
                <a:schemeClr val="bg1"/>
              </a:solidFill>
              <a:effectLst>
                <a:outerShdw blurRad="38100" dist="38100" dir="2700000" algn="tl">
                  <a:srgbClr val="000000">
                    <a:alpha val="43137"/>
                  </a:srgbClr>
                </a:outerShdw>
              </a:effectLst>
            </a:rPr>
            <a:t>3D measurement sensing arm, Laser scan</a:t>
          </a:r>
          <a:endParaRPr lang="en-GB" sz="1400" b="1" kern="1200" dirty="0">
            <a:solidFill>
              <a:schemeClr val="bg1"/>
            </a:solidFill>
            <a:effectLst>
              <a:outerShdw blurRad="38100" dist="38100" dir="2700000" algn="tl">
                <a:srgbClr val="000000">
                  <a:alpha val="43137"/>
                </a:srgbClr>
              </a:outerShdw>
            </a:effectLst>
          </a:endParaRPr>
        </a:p>
        <a:p>
          <a:pPr marL="114300" lvl="1" indent="-114300" algn="l" defTabSz="622300">
            <a:lnSpc>
              <a:spcPct val="90000"/>
            </a:lnSpc>
            <a:spcBef>
              <a:spcPct val="0"/>
            </a:spcBef>
            <a:spcAft>
              <a:spcPct val="15000"/>
            </a:spcAft>
            <a:buChar char="••"/>
          </a:pPr>
          <a:r>
            <a:rPr lang="en-US" sz="1400" b="1" kern="1200" dirty="0" smtClean="0">
              <a:solidFill>
                <a:schemeClr val="tx1"/>
              </a:solidFill>
              <a:effectLst>
                <a:outerShdw blurRad="38100" dist="38100" dir="2700000" algn="tl">
                  <a:srgbClr val="000000">
                    <a:alpha val="43137"/>
                  </a:srgbClr>
                </a:outerShdw>
              </a:effectLst>
            </a:rPr>
            <a:t>Hi Pot 1-6, SU</a:t>
          </a:r>
          <a:endParaRPr lang="en-US" sz="1400" b="1" kern="1200" dirty="0">
            <a:solidFill>
              <a:schemeClr val="tx1"/>
            </a:solidFill>
            <a:effectLst>
              <a:outerShdw blurRad="38100" dist="38100" dir="2700000" algn="tl">
                <a:srgbClr val="000000">
                  <a:alpha val="43137"/>
                </a:srgbClr>
              </a:outerShdw>
            </a:effectLst>
          </a:endParaRPr>
        </a:p>
        <a:p>
          <a:pPr marL="114300" lvl="1" indent="-114300" algn="l" defTabSz="622300">
            <a:lnSpc>
              <a:spcPct val="90000"/>
            </a:lnSpc>
            <a:spcBef>
              <a:spcPct val="0"/>
            </a:spcBef>
            <a:spcAft>
              <a:spcPct val="15000"/>
            </a:spcAft>
            <a:buChar char="••"/>
          </a:pPr>
          <a:endParaRPr lang="en-US" sz="1400" kern="1200" dirty="0"/>
        </a:p>
      </dsp:txBody>
      <dsp:txXfrm>
        <a:off x="6248515" y="1200796"/>
        <a:ext cx="2154067" cy="17153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B59A1-1F5E-4949-A8C2-5AE9BFC26D0C}">
      <dsp:nvSpPr>
        <dsp:cNvPr id="0" name=""/>
        <dsp:cNvSpPr/>
      </dsp:nvSpPr>
      <dsp:spPr>
        <a:xfrm flipH="1">
          <a:off x="1158193" y="7"/>
          <a:ext cx="968939" cy="953342"/>
        </a:xfrm>
        <a:prstGeom prst="roundRect">
          <a:avLst>
            <a:gd name="adj" fmla="val 10000"/>
          </a:avLst>
        </a:prstGeom>
        <a:blipFill>
          <a:blip xmlns:r="http://schemas.openxmlformats.org/officeDocument/2006/relationships" r:embed="rId1">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l="-53000" r="-5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F5B30-2836-9B4F-9F6D-1DF1EE8F6087}">
      <dsp:nvSpPr>
        <dsp:cNvPr id="0" name=""/>
        <dsp:cNvSpPr/>
      </dsp:nvSpPr>
      <dsp:spPr>
        <a:xfrm>
          <a:off x="3090577" y="1086510"/>
          <a:ext cx="2405849" cy="1871750"/>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Coil collaring</a:t>
          </a:r>
          <a:endParaRPr lang="en-US" sz="1800" kern="1200" dirty="0"/>
        </a:p>
        <a:p>
          <a:pPr marL="114300" marR="0" lvl="1" indent="-114300" algn="l" defTabSz="622300" rtl="0" eaLnBrk="1" fontAlgn="auto" latinLnBrk="0" hangingPunct="1">
            <a:lnSpc>
              <a:spcPct val="90000"/>
            </a:lnSpc>
            <a:spcBef>
              <a:spcPct val="0"/>
            </a:spcBef>
            <a:spcAft>
              <a:spcPct val="15000"/>
            </a:spcAft>
            <a:buClrTx/>
            <a:buSzTx/>
            <a:buFontTx/>
            <a:buChar char="••"/>
            <a:tabLst/>
            <a:defRPr/>
          </a:pPr>
          <a:endParaRPr lang="en-US" sz="1400" kern="1200" dirty="0"/>
        </a:p>
        <a:p>
          <a:pPr marL="114300" lvl="1" indent="0" algn="l" defTabSz="622300">
            <a:lnSpc>
              <a:spcPct val="90000"/>
            </a:lnSpc>
            <a:spcBef>
              <a:spcPct val="0"/>
            </a:spcBef>
            <a:spcAft>
              <a:spcPct val="15000"/>
            </a:spcAft>
            <a:buChar char="••"/>
          </a:pPr>
          <a:r>
            <a:rPr lang="en-US" sz="1400" kern="1200" dirty="0" smtClean="0"/>
            <a:t> Collar</a:t>
          </a:r>
          <a:r>
            <a:rPr lang="en-US" sz="1400" kern="1200" baseline="0" dirty="0" smtClean="0"/>
            <a:t> alignment and assembly survey measurement. </a:t>
          </a:r>
          <a:endParaRPr lang="en-US" sz="1400" kern="1200" dirty="0"/>
        </a:p>
        <a:p>
          <a:pPr marL="114300" lvl="1" indent="0" algn="l" defTabSz="622300">
            <a:lnSpc>
              <a:spcPct val="90000"/>
            </a:lnSpc>
            <a:spcBef>
              <a:spcPct val="0"/>
            </a:spcBef>
            <a:spcAft>
              <a:spcPct val="15000"/>
            </a:spcAft>
            <a:buChar char="••"/>
          </a:pPr>
          <a:r>
            <a:rPr lang="en-US" sz="1400" kern="1200" baseline="0" dirty="0" smtClean="0"/>
            <a:t> V line shim preparation</a:t>
          </a:r>
          <a:endParaRPr lang="en-US" sz="1400" kern="1200" dirty="0"/>
        </a:p>
        <a:p>
          <a:pPr marL="114300" lvl="1" indent="0" algn="l" defTabSz="622300">
            <a:lnSpc>
              <a:spcPct val="90000"/>
            </a:lnSpc>
            <a:spcBef>
              <a:spcPct val="0"/>
            </a:spcBef>
            <a:spcAft>
              <a:spcPct val="15000"/>
            </a:spcAft>
            <a:buChar char="••"/>
          </a:pPr>
          <a:r>
            <a:rPr lang="en-US" sz="1400" b="1" kern="1200" dirty="0" smtClean="0">
              <a:solidFill>
                <a:schemeClr val="tx1"/>
              </a:solidFill>
            </a:rPr>
            <a:t> </a:t>
          </a:r>
          <a:r>
            <a:rPr lang="en-US" sz="1400" b="1" kern="1200" dirty="0" err="1" smtClean="0">
              <a:solidFill>
                <a:schemeClr val="tx1"/>
              </a:solidFill>
            </a:rPr>
            <a:t>GeoM</a:t>
          </a:r>
          <a:r>
            <a:rPr lang="en-US" sz="1400" b="1" kern="1200" dirty="0" smtClean="0">
              <a:solidFill>
                <a:schemeClr val="tx1"/>
              </a:solidFill>
            </a:rPr>
            <a:t>, SU,</a:t>
          </a:r>
          <a:r>
            <a:rPr lang="en-US" sz="1400" b="1" kern="1200" baseline="0" dirty="0" smtClean="0">
              <a:solidFill>
                <a:schemeClr val="tx1"/>
              </a:solidFill>
            </a:rPr>
            <a:t> </a:t>
          </a:r>
          <a:r>
            <a:rPr lang="en-US" sz="1400" b="1" i="1" kern="1200" baseline="0" dirty="0" smtClean="0">
              <a:solidFill>
                <a:schemeClr val="tx1"/>
              </a:solidFill>
            </a:rPr>
            <a:t>MM (QC)</a:t>
          </a:r>
          <a:endParaRPr lang="en-US" sz="1400" i="1" kern="1200" dirty="0"/>
        </a:p>
        <a:p>
          <a:pPr marL="114300" lvl="1" indent="0" algn="l" defTabSz="622300">
            <a:lnSpc>
              <a:spcPct val="90000"/>
            </a:lnSpc>
            <a:spcBef>
              <a:spcPct val="0"/>
            </a:spcBef>
            <a:spcAft>
              <a:spcPct val="15000"/>
            </a:spcAft>
            <a:buChar char="••"/>
          </a:pPr>
          <a:endParaRPr lang="en-US" sz="1400" kern="1200" dirty="0"/>
        </a:p>
      </dsp:txBody>
      <dsp:txXfrm>
        <a:off x="3145399" y="1141332"/>
        <a:ext cx="2296205" cy="1762106"/>
      </dsp:txXfrm>
    </dsp:sp>
    <dsp:sp modelId="{896AB34F-0F5E-1B41-A0A4-58E777074FEE}">
      <dsp:nvSpPr>
        <dsp:cNvPr id="0" name=""/>
        <dsp:cNvSpPr/>
      </dsp:nvSpPr>
      <dsp:spPr>
        <a:xfrm rot="29704">
          <a:off x="2454831" y="249171"/>
          <a:ext cx="912548" cy="383999"/>
        </a:xfrm>
        <a:prstGeom prst="rightArrow">
          <a:avLst>
            <a:gd name="adj1" fmla="val 60000"/>
            <a:gd name="adj2" fmla="val 5000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dirty="0"/>
        </a:p>
      </dsp:txBody>
      <dsp:txXfrm>
        <a:off x="2454833" y="325473"/>
        <a:ext cx="797348" cy="230399"/>
      </dsp:txXfrm>
    </dsp:sp>
    <dsp:sp modelId="{D5B9ECB9-0974-A843-B630-A9EBBF4001A1}">
      <dsp:nvSpPr>
        <dsp:cNvPr id="0" name=""/>
        <dsp:cNvSpPr/>
      </dsp:nvSpPr>
      <dsp:spPr>
        <a:xfrm>
          <a:off x="3625638" y="21153"/>
          <a:ext cx="977793" cy="964369"/>
        </a:xfrm>
        <a:prstGeom prst="roundRect">
          <a:avLst>
            <a:gd name="adj" fmla="val 10000"/>
          </a:avLst>
        </a:prstGeom>
        <a:blipFill>
          <a:blip xmlns:r="http://schemas.openxmlformats.org/officeDocument/2006/relationships" r:embed="rId2">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t="-5000" b="-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0997081-E784-2040-A50D-B718FB3B6366}">
      <dsp:nvSpPr>
        <dsp:cNvPr id="0" name=""/>
        <dsp:cNvSpPr/>
      </dsp:nvSpPr>
      <dsp:spPr>
        <a:xfrm>
          <a:off x="110625" y="1086506"/>
          <a:ext cx="2420120" cy="1676991"/>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Extern. Heaters, VTs</a:t>
          </a:r>
        </a:p>
        <a:p>
          <a:pPr marL="114300" lvl="1" indent="0" algn="l" defTabSz="622300">
            <a:lnSpc>
              <a:spcPct val="90000"/>
            </a:lnSpc>
            <a:spcBef>
              <a:spcPct val="0"/>
            </a:spcBef>
            <a:spcAft>
              <a:spcPct val="15000"/>
            </a:spcAft>
            <a:buChar char="••"/>
          </a:pPr>
          <a:r>
            <a:rPr lang="en-US" sz="1400" kern="1200" dirty="0" smtClean="0"/>
            <a:t> OD QH + VTs on flexible PCB</a:t>
          </a:r>
          <a:endParaRPr lang="en-US" sz="1400" kern="1200" dirty="0"/>
        </a:p>
        <a:p>
          <a:pPr marL="114300" lvl="1" indent="0" algn="l" defTabSz="622300">
            <a:lnSpc>
              <a:spcPct val="90000"/>
            </a:lnSpc>
            <a:spcBef>
              <a:spcPct val="0"/>
            </a:spcBef>
            <a:spcAft>
              <a:spcPct val="15000"/>
            </a:spcAft>
            <a:buChar char="••"/>
          </a:pPr>
          <a:r>
            <a:rPr lang="en-US" sz="1400" kern="1200" dirty="0" smtClean="0"/>
            <a:t> VTs wired to conductor</a:t>
          </a:r>
          <a:endParaRPr lang="en-US" sz="1400" kern="1200" dirty="0"/>
        </a:p>
        <a:p>
          <a:pPr marL="114300" lvl="1" indent="0" algn="l" defTabSz="622300">
            <a:lnSpc>
              <a:spcPct val="90000"/>
            </a:lnSpc>
            <a:spcBef>
              <a:spcPct val="0"/>
            </a:spcBef>
            <a:spcAft>
              <a:spcPct val="15000"/>
            </a:spcAft>
            <a:buChar char="••"/>
          </a:pPr>
          <a:r>
            <a:rPr lang="en-US" sz="1400" kern="1200" dirty="0" smtClean="0"/>
            <a:t> Instrumentation T sensor, </a:t>
          </a:r>
          <a:r>
            <a:rPr lang="en-US" sz="1400" kern="1200" dirty="0" err="1" smtClean="0"/>
            <a:t>cryo</a:t>
          </a:r>
          <a:r>
            <a:rPr lang="en-US" sz="1400" kern="1200" dirty="0" smtClean="0"/>
            <a:t> heater</a:t>
          </a:r>
          <a:endParaRPr lang="en-US" sz="1400" kern="1200" dirty="0"/>
        </a:p>
        <a:p>
          <a:pPr marL="114300" lvl="1" indent="0" algn="l" defTabSz="577850">
            <a:lnSpc>
              <a:spcPct val="90000"/>
            </a:lnSpc>
            <a:spcBef>
              <a:spcPct val="0"/>
            </a:spcBef>
            <a:spcAft>
              <a:spcPct val="15000"/>
            </a:spcAft>
            <a:buChar char="••"/>
          </a:pPr>
          <a:r>
            <a:rPr lang="en-US" sz="1400" b="1" kern="1200" dirty="0" smtClean="0">
              <a:solidFill>
                <a:schemeClr val="tx1"/>
              </a:solidFill>
            </a:rPr>
            <a:t> Hi Pot 4</a:t>
          </a:r>
          <a:endParaRPr lang="en-US" sz="1400" kern="1200" dirty="0"/>
        </a:p>
      </dsp:txBody>
      <dsp:txXfrm>
        <a:off x="159742" y="1135623"/>
        <a:ext cx="2321886" cy="1578757"/>
      </dsp:txXfrm>
    </dsp:sp>
    <dsp:sp modelId="{7B35361A-3E87-4744-8FFB-E338EE65924F}">
      <dsp:nvSpPr>
        <dsp:cNvPr id="0" name=""/>
        <dsp:cNvSpPr/>
      </dsp:nvSpPr>
      <dsp:spPr>
        <a:xfrm rot="21563069">
          <a:off x="4855143" y="230484"/>
          <a:ext cx="1349440" cy="383999"/>
        </a:xfrm>
        <a:prstGeom prst="rightArrow">
          <a:avLst>
            <a:gd name="adj1" fmla="val 60000"/>
            <a:gd name="adj2" fmla="val 5000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4855146" y="307903"/>
        <a:ext cx="1234240" cy="230399"/>
      </dsp:txXfrm>
    </dsp:sp>
    <dsp:sp modelId="{C181C207-6D3C-6E4A-8303-699A00000D43}">
      <dsp:nvSpPr>
        <dsp:cNvPr id="0" name=""/>
        <dsp:cNvSpPr/>
      </dsp:nvSpPr>
      <dsp:spPr>
        <a:xfrm>
          <a:off x="6299677" y="0"/>
          <a:ext cx="1598093" cy="1598093"/>
        </a:xfrm>
        <a:prstGeom prst="roundRect">
          <a:avLst>
            <a:gd name="adj" fmla="val 10000"/>
          </a:avLst>
        </a:prstGeom>
        <a:blipFill dpi="0" rotWithShape="1">
          <a:blip xmlns:r="http://schemas.openxmlformats.org/officeDocument/2006/relationships" r:embed="rId3">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l="2707" t="3786" r="-6049" b="23791"/>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206F3C-47C3-564A-9B69-4F48041CF375}">
      <dsp:nvSpPr>
        <dsp:cNvPr id="0" name=""/>
        <dsp:cNvSpPr/>
      </dsp:nvSpPr>
      <dsp:spPr>
        <a:xfrm>
          <a:off x="6066620" y="1246296"/>
          <a:ext cx="2323259" cy="1692780"/>
        </a:xfrm>
        <a:prstGeom prst="roundRect">
          <a:avLst>
            <a:gd name="adj" fmla="val 10000"/>
          </a:avLst>
        </a:prstGeom>
        <a:solidFill>
          <a:schemeClr val="accent6">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Post collared Coil  Hi Pot test</a:t>
          </a:r>
          <a:endParaRPr lang="en-US" sz="1800" kern="1200" dirty="0"/>
        </a:p>
        <a:p>
          <a:pPr marL="114300" lvl="1" indent="0" algn="l" defTabSz="622300">
            <a:lnSpc>
              <a:spcPct val="90000"/>
            </a:lnSpc>
            <a:spcBef>
              <a:spcPct val="0"/>
            </a:spcBef>
            <a:spcAft>
              <a:spcPct val="15000"/>
            </a:spcAft>
            <a:buChar char="••"/>
          </a:pPr>
          <a:r>
            <a:rPr lang="en-US" sz="1400" kern="1200" dirty="0" smtClean="0"/>
            <a:t> R,L. meas.</a:t>
          </a:r>
          <a:endParaRPr lang="en-US" sz="1400" kern="1200" dirty="0"/>
        </a:p>
        <a:p>
          <a:pPr marL="114300" lvl="1" indent="0" algn="l" defTabSz="622300">
            <a:lnSpc>
              <a:spcPct val="90000"/>
            </a:lnSpc>
            <a:spcBef>
              <a:spcPct val="0"/>
            </a:spcBef>
            <a:spcAft>
              <a:spcPct val="15000"/>
            </a:spcAft>
            <a:buChar char="••"/>
          </a:pPr>
          <a:r>
            <a:rPr lang="en-US" sz="1400" kern="1200" dirty="0" smtClean="0"/>
            <a:t> Inter-Turn Testing</a:t>
          </a:r>
          <a:endParaRPr lang="en-US" sz="1400" kern="1200" dirty="0"/>
        </a:p>
        <a:p>
          <a:pPr marL="114300" lvl="1" indent="0" algn="l" defTabSz="622300">
            <a:lnSpc>
              <a:spcPct val="90000"/>
            </a:lnSpc>
            <a:spcBef>
              <a:spcPct val="0"/>
            </a:spcBef>
            <a:spcAft>
              <a:spcPct val="15000"/>
            </a:spcAft>
            <a:buChar char="••"/>
          </a:pPr>
          <a:r>
            <a:rPr lang="en-US" sz="1400" kern="1200" dirty="0" smtClean="0"/>
            <a:t> Coil-to-ground</a:t>
          </a:r>
          <a:endParaRPr lang="en-US" sz="1400" kern="1200" dirty="0"/>
        </a:p>
        <a:p>
          <a:pPr marL="114300" lvl="1" indent="0" algn="l" defTabSz="622300">
            <a:lnSpc>
              <a:spcPct val="90000"/>
            </a:lnSpc>
            <a:spcBef>
              <a:spcPct val="0"/>
            </a:spcBef>
            <a:spcAft>
              <a:spcPct val="15000"/>
            </a:spcAft>
            <a:buChar char="••"/>
          </a:pPr>
          <a:r>
            <a:rPr lang="en-US" sz="1400" kern="1200" dirty="0" smtClean="0"/>
            <a:t> QH-to-coil</a:t>
          </a:r>
          <a:endParaRPr lang="en-US" sz="1400" kern="1200" dirty="0"/>
        </a:p>
        <a:p>
          <a:pPr marL="114300" lvl="1" indent="0" algn="l" defTabSz="622300">
            <a:lnSpc>
              <a:spcPct val="90000"/>
            </a:lnSpc>
            <a:spcBef>
              <a:spcPct val="0"/>
            </a:spcBef>
            <a:spcAft>
              <a:spcPct val="15000"/>
            </a:spcAft>
            <a:buChar char="••"/>
          </a:pPr>
          <a:r>
            <a:rPr lang="en-US" sz="1400" b="1" kern="1200" dirty="0" smtClean="0">
              <a:solidFill>
                <a:schemeClr val="tx1"/>
              </a:solidFill>
            </a:rPr>
            <a:t> Hi Pot 1-6, </a:t>
          </a:r>
          <a:endParaRPr lang="en-US" sz="1400" b="1" kern="1200" dirty="0">
            <a:solidFill>
              <a:schemeClr val="tx1"/>
            </a:solidFill>
          </a:endParaRPr>
        </a:p>
      </dsp:txBody>
      <dsp:txXfrm>
        <a:off x="6116200" y="1295876"/>
        <a:ext cx="2224099" cy="15936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B59A1-1F5E-4949-A8C2-5AE9BFC26D0C}">
      <dsp:nvSpPr>
        <dsp:cNvPr id="0" name=""/>
        <dsp:cNvSpPr/>
      </dsp:nvSpPr>
      <dsp:spPr>
        <a:xfrm flipH="1">
          <a:off x="1112315" y="0"/>
          <a:ext cx="1204985" cy="1071598"/>
        </a:xfrm>
        <a:prstGeom prst="roundRect">
          <a:avLst>
            <a:gd name="adj" fmla="val 10000"/>
          </a:avLst>
        </a:prstGeom>
        <a:blipFill>
          <a:blip xmlns:r="http://schemas.openxmlformats.org/officeDocument/2006/relationships" r:embed="rId1">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t="-5000" b="-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F5B30-2836-9B4F-9F6D-1DF1EE8F6087}">
      <dsp:nvSpPr>
        <dsp:cNvPr id="0" name=""/>
        <dsp:cNvSpPr/>
      </dsp:nvSpPr>
      <dsp:spPr>
        <a:xfrm>
          <a:off x="3350725" y="1077795"/>
          <a:ext cx="2482353" cy="1796325"/>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End Connections</a:t>
          </a:r>
          <a:endParaRPr lang="en-US" sz="1800" kern="1200" dirty="0"/>
        </a:p>
        <a:p>
          <a:pPr marL="114300" lvl="1" indent="0" algn="l" defTabSz="622300">
            <a:lnSpc>
              <a:spcPct val="90000"/>
            </a:lnSpc>
            <a:spcBef>
              <a:spcPct val="0"/>
            </a:spcBef>
            <a:spcAft>
              <a:spcPct val="15000"/>
            </a:spcAft>
            <a:buChar char="••"/>
          </a:pPr>
          <a:r>
            <a:rPr lang="en-US" sz="1400" kern="1200" dirty="0" smtClean="0"/>
            <a:t> 2</a:t>
          </a:r>
          <a:r>
            <a:rPr lang="en-US" sz="1400" kern="1200" baseline="0" dirty="0" smtClean="0"/>
            <a:t> IFS assembly</a:t>
          </a:r>
          <a:endParaRPr lang="en-US" sz="1400" kern="1200" dirty="0"/>
        </a:p>
        <a:p>
          <a:pPr marL="114300" lvl="1" indent="0" algn="l" defTabSz="622300">
            <a:lnSpc>
              <a:spcPct val="90000"/>
            </a:lnSpc>
            <a:spcBef>
              <a:spcPct val="0"/>
            </a:spcBef>
            <a:spcAft>
              <a:spcPct val="15000"/>
            </a:spcAft>
            <a:buChar char="••"/>
          </a:pPr>
          <a:r>
            <a:rPr lang="en-US" sz="1400" kern="1200" dirty="0" smtClean="0"/>
            <a:t> </a:t>
          </a:r>
          <a:r>
            <a:rPr lang="en-US" sz="1400" kern="1200" dirty="0" err="1" smtClean="0"/>
            <a:t>Busbars</a:t>
          </a:r>
          <a:r>
            <a:rPr lang="en-US" sz="1400" kern="1200" baseline="0" dirty="0" smtClean="0"/>
            <a:t> M3, trim cables connections</a:t>
          </a:r>
          <a:endParaRPr lang="en-US" sz="1400" kern="1200" dirty="0"/>
        </a:p>
        <a:p>
          <a:pPr marL="114300" lvl="1" indent="0" algn="l" defTabSz="622300">
            <a:lnSpc>
              <a:spcPct val="90000"/>
            </a:lnSpc>
            <a:spcBef>
              <a:spcPct val="0"/>
            </a:spcBef>
            <a:spcAft>
              <a:spcPct val="15000"/>
            </a:spcAft>
            <a:buChar char="••"/>
          </a:pPr>
          <a:r>
            <a:rPr lang="en-US" sz="1400" kern="1200" dirty="0" smtClean="0"/>
            <a:t> Diode stack</a:t>
          </a:r>
          <a:endParaRPr lang="en-US" sz="1400" kern="1200" dirty="0"/>
        </a:p>
        <a:p>
          <a:pPr marL="114300" lvl="1" indent="0" algn="l" defTabSz="622300">
            <a:lnSpc>
              <a:spcPct val="90000"/>
            </a:lnSpc>
            <a:spcBef>
              <a:spcPct val="0"/>
            </a:spcBef>
            <a:spcAft>
              <a:spcPct val="15000"/>
            </a:spcAft>
            <a:buChar char="••"/>
          </a:pPr>
          <a:r>
            <a:rPr lang="en-US" sz="1400" b="1" kern="1200" dirty="0" smtClean="0">
              <a:solidFill>
                <a:schemeClr val="tx1"/>
              </a:solidFill>
            </a:rPr>
            <a:t> Hi Pot 1-3,5</a:t>
          </a:r>
          <a:endParaRPr lang="en-US" sz="1400" kern="1200" dirty="0">
            <a:solidFill>
              <a:schemeClr val="tx1"/>
            </a:solidFill>
          </a:endParaRPr>
        </a:p>
        <a:p>
          <a:pPr marL="114300" lvl="1" indent="0" algn="l" defTabSz="622300">
            <a:lnSpc>
              <a:spcPct val="90000"/>
            </a:lnSpc>
            <a:spcBef>
              <a:spcPct val="0"/>
            </a:spcBef>
            <a:spcAft>
              <a:spcPct val="15000"/>
            </a:spcAft>
            <a:buChar char="••"/>
          </a:pPr>
          <a:r>
            <a:rPr lang="en-US" sz="1400" kern="1200" dirty="0" smtClean="0">
              <a:solidFill>
                <a:schemeClr val="tx1"/>
              </a:solidFill>
            </a:rPr>
            <a:t> </a:t>
          </a:r>
          <a:r>
            <a:rPr lang="en-US" sz="1400" b="1" i="1" kern="1200" dirty="0" err="1" smtClean="0">
              <a:solidFill>
                <a:schemeClr val="tx1"/>
              </a:solidFill>
            </a:rPr>
            <a:t>GeoM</a:t>
          </a:r>
          <a:r>
            <a:rPr lang="en-US" sz="1400" b="1" i="1" kern="1200" dirty="0" smtClean="0">
              <a:solidFill>
                <a:schemeClr val="tx1"/>
              </a:solidFill>
            </a:rPr>
            <a:t> , MM (QC)</a:t>
          </a:r>
          <a:endParaRPr lang="en-US" sz="1400" b="1" i="1" kern="1200" dirty="0">
            <a:solidFill>
              <a:schemeClr val="tx1"/>
            </a:solidFill>
          </a:endParaRPr>
        </a:p>
      </dsp:txBody>
      <dsp:txXfrm>
        <a:off x="3403338" y="1130408"/>
        <a:ext cx="2377127" cy="1691099"/>
      </dsp:txXfrm>
    </dsp:sp>
    <dsp:sp modelId="{896AB34F-0F5E-1B41-A0A4-58E777074FEE}">
      <dsp:nvSpPr>
        <dsp:cNvPr id="0" name=""/>
        <dsp:cNvSpPr/>
      </dsp:nvSpPr>
      <dsp:spPr>
        <a:xfrm rot="577">
          <a:off x="2656151" y="273627"/>
          <a:ext cx="1016219" cy="477546"/>
        </a:xfrm>
        <a:prstGeom prst="rightArrow">
          <a:avLst>
            <a:gd name="adj1" fmla="val 60000"/>
            <a:gd name="adj2" fmla="val 5000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p>
      </dsp:txBody>
      <dsp:txXfrm>
        <a:off x="2656151" y="369124"/>
        <a:ext cx="872955" cy="286528"/>
      </dsp:txXfrm>
    </dsp:sp>
    <dsp:sp modelId="{D5B9ECB9-0974-A843-B630-A9EBBF4001A1}">
      <dsp:nvSpPr>
        <dsp:cNvPr id="0" name=""/>
        <dsp:cNvSpPr/>
      </dsp:nvSpPr>
      <dsp:spPr>
        <a:xfrm>
          <a:off x="3969867" y="0"/>
          <a:ext cx="1215996" cy="1083992"/>
        </a:xfrm>
        <a:prstGeom prst="roundRect">
          <a:avLst>
            <a:gd name="adj" fmla="val 10000"/>
          </a:avLst>
        </a:prstGeom>
        <a:blipFill>
          <a:blip xmlns:r="http://schemas.openxmlformats.org/officeDocument/2006/relationships" r:embed="rId2">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t="-15000" b="-1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0997081-E784-2040-A50D-B718FB3B6366}">
      <dsp:nvSpPr>
        <dsp:cNvPr id="0" name=""/>
        <dsp:cNvSpPr/>
      </dsp:nvSpPr>
      <dsp:spPr>
        <a:xfrm>
          <a:off x="757411" y="1065656"/>
          <a:ext cx="1987408" cy="1796325"/>
        </a:xfrm>
        <a:prstGeom prst="roundRect">
          <a:avLst>
            <a:gd name="adj" fmla="val 10000"/>
          </a:avLst>
        </a:prstGeom>
        <a:gradFill rotWithShape="0">
          <a:gsLst>
            <a:gs pos="0">
              <a:srgbClr val="92D050"/>
            </a:gs>
            <a:gs pos="100000">
              <a:srgbClr val="00B05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Coil Yoking</a:t>
          </a:r>
        </a:p>
        <a:p>
          <a:pPr marL="114300" lvl="1" indent="0" algn="l" defTabSz="622300">
            <a:lnSpc>
              <a:spcPct val="90000"/>
            </a:lnSpc>
            <a:spcBef>
              <a:spcPct val="0"/>
            </a:spcBef>
            <a:spcAft>
              <a:spcPct val="15000"/>
            </a:spcAft>
            <a:buChar char="••"/>
          </a:pPr>
          <a:r>
            <a:rPr lang="en-US" sz="1400" kern="1200" dirty="0" smtClean="0"/>
            <a:t> </a:t>
          </a:r>
          <a:r>
            <a:rPr lang="en-US" sz="1400" kern="1200" dirty="0" err="1" smtClean="0"/>
            <a:t>Busbars</a:t>
          </a:r>
          <a:r>
            <a:rPr lang="en-US" sz="1400" kern="1200" baseline="0" dirty="0" smtClean="0"/>
            <a:t> assembly</a:t>
          </a:r>
          <a:endParaRPr lang="en-US" sz="14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1400" kern="1200" dirty="0" smtClean="0"/>
            <a:t> Longitudinal welding of</a:t>
          </a:r>
          <a:r>
            <a:rPr lang="en-US" sz="1400" kern="1200" baseline="0" dirty="0" smtClean="0"/>
            <a:t> s</a:t>
          </a:r>
          <a:r>
            <a:rPr lang="en-US" sz="1400" kern="1200" dirty="0" smtClean="0"/>
            <a:t>hrinkage Shells</a:t>
          </a:r>
        </a:p>
        <a:p>
          <a:pPr marL="114300" lvl="1" indent="0" algn="l" defTabSz="622300">
            <a:lnSpc>
              <a:spcPct val="90000"/>
            </a:lnSpc>
            <a:spcBef>
              <a:spcPct val="0"/>
            </a:spcBef>
            <a:spcAft>
              <a:spcPct val="15000"/>
            </a:spcAft>
            <a:buChar char="••"/>
          </a:pPr>
          <a:endParaRPr lang="en-US" sz="1400" kern="1200" dirty="0" smtClean="0"/>
        </a:p>
        <a:p>
          <a:pPr marL="114300" lvl="1" indent="0" algn="l" defTabSz="622300">
            <a:lnSpc>
              <a:spcPct val="90000"/>
            </a:lnSpc>
            <a:spcBef>
              <a:spcPct val="0"/>
            </a:spcBef>
            <a:spcAft>
              <a:spcPct val="15000"/>
            </a:spcAft>
            <a:buChar char="••"/>
          </a:pPr>
          <a:r>
            <a:rPr lang="en-US" sz="1400" b="1" kern="1200" dirty="0" smtClean="0">
              <a:solidFill>
                <a:schemeClr val="tx1"/>
              </a:solidFill>
            </a:rPr>
            <a:t> NDT (RT, UT, VT)</a:t>
          </a:r>
          <a:endParaRPr lang="en-US" sz="1400" b="1" kern="1200" dirty="0">
            <a:solidFill>
              <a:schemeClr val="tx1"/>
            </a:solidFill>
          </a:endParaRPr>
        </a:p>
        <a:p>
          <a:pPr marL="114300" lvl="1" indent="0" algn="l" defTabSz="622300">
            <a:lnSpc>
              <a:spcPct val="90000"/>
            </a:lnSpc>
            <a:spcBef>
              <a:spcPct val="0"/>
            </a:spcBef>
            <a:spcAft>
              <a:spcPct val="15000"/>
            </a:spcAft>
            <a:buChar char="••"/>
          </a:pPr>
          <a:r>
            <a:rPr lang="en-US" sz="1400" b="1" kern="1200" dirty="0" smtClean="0">
              <a:solidFill>
                <a:schemeClr val="tx1"/>
              </a:solidFill>
            </a:rPr>
            <a:t> SU, </a:t>
          </a:r>
          <a:r>
            <a:rPr lang="en-US" sz="1400" b="1" kern="1200" dirty="0" err="1" smtClean="0">
              <a:solidFill>
                <a:schemeClr val="tx1"/>
              </a:solidFill>
            </a:rPr>
            <a:t>GeoM</a:t>
          </a:r>
          <a:endParaRPr lang="en-US" sz="1400" b="1" kern="1200" dirty="0">
            <a:solidFill>
              <a:schemeClr val="tx1"/>
            </a:solidFill>
          </a:endParaRPr>
        </a:p>
        <a:p>
          <a:pPr marL="114300" lvl="1" indent="0" algn="l" defTabSz="577850">
            <a:lnSpc>
              <a:spcPct val="90000"/>
            </a:lnSpc>
            <a:spcBef>
              <a:spcPct val="0"/>
            </a:spcBef>
            <a:spcAft>
              <a:spcPct val="15000"/>
            </a:spcAft>
            <a:buChar char="••"/>
          </a:pPr>
          <a:endParaRPr lang="en-US" sz="1300" kern="1200" dirty="0"/>
        </a:p>
      </dsp:txBody>
      <dsp:txXfrm>
        <a:off x="810024" y="1118269"/>
        <a:ext cx="1882182" cy="1691099"/>
      </dsp:txXfrm>
    </dsp:sp>
    <dsp:sp modelId="{7B35361A-3E87-4744-8FFB-E338EE65924F}">
      <dsp:nvSpPr>
        <dsp:cNvPr id="0" name=""/>
        <dsp:cNvSpPr/>
      </dsp:nvSpPr>
      <dsp:spPr>
        <a:xfrm rot="21564370">
          <a:off x="5331046" y="292123"/>
          <a:ext cx="792247" cy="477546"/>
        </a:xfrm>
        <a:prstGeom prst="rightArrow">
          <a:avLst>
            <a:gd name="adj1" fmla="val 60000"/>
            <a:gd name="adj2" fmla="val 50000"/>
          </a:avLst>
        </a:prstGeom>
        <a:gradFill rotWithShape="0">
          <a:gsLst>
            <a:gs pos="0">
              <a:schemeClr val="dk2">
                <a:tint val="60000"/>
                <a:hueOff val="0"/>
                <a:satOff val="0"/>
                <a:lumOff val="0"/>
                <a:alphaOff val="0"/>
                <a:tint val="100000"/>
                <a:shade val="100000"/>
                <a:satMod val="130000"/>
              </a:schemeClr>
            </a:gs>
            <a:gs pos="100000">
              <a:schemeClr val="dk2">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5331050" y="388374"/>
        <a:ext cx="648983" cy="286528"/>
      </dsp:txXfrm>
    </dsp:sp>
    <dsp:sp modelId="{C181C207-6D3C-6E4A-8303-699A00000D43}">
      <dsp:nvSpPr>
        <dsp:cNvPr id="0" name=""/>
        <dsp:cNvSpPr/>
      </dsp:nvSpPr>
      <dsp:spPr>
        <a:xfrm>
          <a:off x="6177548" y="-5083"/>
          <a:ext cx="1987408" cy="1796325"/>
        </a:xfrm>
        <a:prstGeom prst="roundRect">
          <a:avLst>
            <a:gd name="adj" fmla="val 10000"/>
          </a:avLst>
        </a:prstGeom>
        <a:blipFill dpi="0" rotWithShape="1">
          <a:blip xmlns:r="http://schemas.openxmlformats.org/officeDocument/2006/relationships" r:embed="rId3">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val="0"/>
              </a:ext>
            </a:extLst>
          </a:blip>
          <a:srcRect/>
          <a:stretch>
            <a:fillRect l="2707" t="3786" r="-6049" b="23791"/>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206F3C-47C3-564A-9B69-4F48041CF375}">
      <dsp:nvSpPr>
        <dsp:cNvPr id="0" name=""/>
        <dsp:cNvSpPr/>
      </dsp:nvSpPr>
      <dsp:spPr>
        <a:xfrm>
          <a:off x="6103519" y="1062544"/>
          <a:ext cx="2442446" cy="1816660"/>
        </a:xfrm>
        <a:prstGeom prst="roundRect">
          <a:avLst>
            <a:gd name="adj" fmla="val 10000"/>
          </a:avLst>
        </a:prstGeom>
        <a:solidFill>
          <a:schemeClr val="accent6">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CM final factory acceptance tests</a:t>
          </a:r>
          <a:endParaRPr lang="en-US" sz="1800" kern="1200" dirty="0"/>
        </a:p>
        <a:p>
          <a:pPr marL="114300" lvl="1" indent="-114300" algn="l" defTabSz="622300">
            <a:lnSpc>
              <a:spcPct val="90000"/>
            </a:lnSpc>
            <a:spcBef>
              <a:spcPct val="0"/>
            </a:spcBef>
            <a:spcAft>
              <a:spcPct val="15000"/>
            </a:spcAft>
            <a:buChar char="••"/>
          </a:pPr>
          <a:r>
            <a:rPr lang="en-US" sz="1400" b="1" kern="1200" dirty="0" smtClean="0">
              <a:solidFill>
                <a:schemeClr val="tx1"/>
              </a:solidFill>
              <a:effectLst>
                <a:outerShdw blurRad="38100" dist="38100" dir="2700000" algn="tl">
                  <a:srgbClr val="000000">
                    <a:alpha val="43137"/>
                  </a:srgbClr>
                </a:outerShdw>
              </a:effectLst>
            </a:rPr>
            <a:t>Hi</a:t>
          </a:r>
          <a:r>
            <a:rPr lang="en-US" sz="1400" b="1" kern="1200" baseline="0" dirty="0" smtClean="0">
              <a:solidFill>
                <a:schemeClr val="tx1"/>
              </a:solidFill>
              <a:effectLst>
                <a:outerShdw blurRad="38100" dist="38100" dir="2700000" algn="tl">
                  <a:srgbClr val="000000">
                    <a:alpha val="43137"/>
                  </a:srgbClr>
                </a:outerShdw>
              </a:effectLst>
            </a:rPr>
            <a:t> pot 1-6 </a:t>
          </a:r>
          <a:r>
            <a:rPr lang="en-US" sz="1400" kern="1200" dirty="0" smtClean="0"/>
            <a:t>Impedance,</a:t>
          </a:r>
          <a:r>
            <a:rPr lang="en-US" sz="1400" kern="1200" baseline="0" dirty="0" smtClean="0"/>
            <a:t> </a:t>
          </a:r>
          <a:r>
            <a:rPr lang="en-US" sz="1400" kern="1200" baseline="0" dirty="0" err="1" smtClean="0"/>
            <a:t>impulse,</a:t>
          </a:r>
          <a:r>
            <a:rPr lang="en-US" sz="1400" kern="1200" dirty="0" err="1" smtClean="0"/>
            <a:t>QH</a:t>
          </a:r>
          <a:r>
            <a:rPr lang="en-US" sz="1400" kern="1200" dirty="0" smtClean="0"/>
            <a:t> to coil, coil to ground</a:t>
          </a:r>
        </a:p>
        <a:p>
          <a:pPr marL="114300" lvl="1" indent="-114300" algn="l" defTabSz="622300">
            <a:lnSpc>
              <a:spcPct val="90000"/>
            </a:lnSpc>
            <a:spcBef>
              <a:spcPct val="0"/>
            </a:spcBef>
            <a:spcAft>
              <a:spcPct val="15000"/>
            </a:spcAft>
            <a:buChar char="••"/>
          </a:pPr>
          <a:r>
            <a:rPr lang="en-US" sz="1400" b="1" kern="1200" dirty="0" smtClean="0">
              <a:solidFill>
                <a:schemeClr val="tx1"/>
              </a:solidFill>
              <a:effectLst>
                <a:outerShdw blurRad="38100" dist="38100" dir="2700000" algn="tl">
                  <a:srgbClr val="000000">
                    <a:alpha val="43137"/>
                  </a:srgbClr>
                </a:outerShdw>
              </a:effectLst>
            </a:rPr>
            <a:t>SU</a:t>
          </a:r>
          <a:r>
            <a:rPr lang="en-US" sz="1400" kern="1200" dirty="0" smtClean="0"/>
            <a:t> Main CM dimensions</a:t>
          </a:r>
          <a:endParaRPr lang="en-US" sz="1400" kern="1200" dirty="0"/>
        </a:p>
        <a:p>
          <a:pPr marL="114300" lvl="1" indent="-114300" algn="l" defTabSz="622300">
            <a:lnSpc>
              <a:spcPct val="90000"/>
            </a:lnSpc>
            <a:spcBef>
              <a:spcPct val="0"/>
            </a:spcBef>
            <a:spcAft>
              <a:spcPct val="15000"/>
            </a:spcAft>
            <a:buChar char="••"/>
          </a:pPr>
          <a:r>
            <a:rPr lang="en-US" sz="1400" b="1" kern="1200" dirty="0" smtClean="0">
              <a:solidFill>
                <a:schemeClr val="tx1"/>
              </a:solidFill>
              <a:effectLst>
                <a:outerShdw blurRad="38100" dist="38100" dir="2700000" algn="tl">
                  <a:srgbClr val="000000">
                    <a:alpha val="43137"/>
                  </a:srgbClr>
                </a:outerShdw>
              </a:effectLst>
            </a:rPr>
            <a:t>PLT</a:t>
          </a:r>
          <a:r>
            <a:rPr lang="en-US" sz="1400" kern="1200" dirty="0" smtClean="0"/>
            <a:t> Pressure &amp; leak test</a:t>
          </a:r>
          <a:endParaRPr lang="en-US" sz="1400" kern="1200" dirty="0"/>
        </a:p>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endParaRPr lang="en-US" sz="1400" kern="1200" dirty="0"/>
        </a:p>
        <a:p>
          <a:pPr marL="114300" lvl="1" indent="-114300" algn="l" defTabSz="622300">
            <a:lnSpc>
              <a:spcPct val="90000"/>
            </a:lnSpc>
            <a:spcBef>
              <a:spcPct val="0"/>
            </a:spcBef>
            <a:spcAft>
              <a:spcPct val="15000"/>
            </a:spcAft>
            <a:buChar char="••"/>
          </a:pPr>
          <a:endParaRPr lang="en-US" sz="1400" b="1" kern="1200" dirty="0"/>
        </a:p>
        <a:p>
          <a:pPr marL="114300" lvl="1" indent="-114300" algn="l" defTabSz="622300">
            <a:lnSpc>
              <a:spcPct val="90000"/>
            </a:lnSpc>
            <a:spcBef>
              <a:spcPct val="0"/>
            </a:spcBef>
            <a:spcAft>
              <a:spcPct val="15000"/>
            </a:spcAft>
            <a:buChar char="••"/>
          </a:pPr>
          <a:endParaRPr lang="en-US" sz="1400" kern="1200" dirty="0"/>
        </a:p>
      </dsp:txBody>
      <dsp:txXfrm>
        <a:off x="6156727" y="1115752"/>
        <a:ext cx="2336030" cy="171024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07/04/2016</a:t>
            </a:fld>
            <a:endParaRPr lang="fr-FR"/>
          </a:p>
        </p:txBody>
      </p:sp>
      <p:sp>
        <p:nvSpPr>
          <p:cNvPr id="4" name="Espace réservé du pied de pag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271275495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07/04/2016</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246575009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2156311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26</a:t>
            </a:fld>
            <a:endParaRPr lang="fr-FR"/>
          </a:p>
        </p:txBody>
      </p:sp>
    </p:spTree>
    <p:extLst>
      <p:ext uri="{BB962C8B-B14F-4D97-AF65-F5344CB8AC3E}">
        <p14:creationId xmlns:p14="http://schemas.microsoft.com/office/powerpoint/2010/main" val="1051858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44</a:t>
            </a:fld>
            <a:endParaRPr lang="fr-FR"/>
          </a:p>
        </p:txBody>
      </p:sp>
    </p:spTree>
    <p:extLst>
      <p:ext uri="{BB962C8B-B14F-4D97-AF65-F5344CB8AC3E}">
        <p14:creationId xmlns:p14="http://schemas.microsoft.com/office/powerpoint/2010/main" val="2761747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46</a:t>
            </a:fld>
            <a:endParaRPr lang="fr-FR"/>
          </a:p>
        </p:txBody>
      </p:sp>
    </p:spTree>
    <p:extLst>
      <p:ext uri="{BB962C8B-B14F-4D97-AF65-F5344CB8AC3E}">
        <p14:creationId xmlns:p14="http://schemas.microsoft.com/office/powerpoint/2010/main" val="10761011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50</a:t>
            </a:fld>
            <a:endParaRPr lang="fr-FR"/>
          </a:p>
        </p:txBody>
      </p:sp>
    </p:spTree>
    <p:extLst>
      <p:ext uri="{BB962C8B-B14F-4D97-AF65-F5344CB8AC3E}">
        <p14:creationId xmlns:p14="http://schemas.microsoft.com/office/powerpoint/2010/main" val="814891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63</a:t>
            </a:fld>
            <a:endParaRPr lang="fr-FR"/>
          </a:p>
        </p:txBody>
      </p:sp>
    </p:spTree>
    <p:extLst>
      <p:ext uri="{BB962C8B-B14F-4D97-AF65-F5344CB8AC3E}">
        <p14:creationId xmlns:p14="http://schemas.microsoft.com/office/powerpoint/2010/main" val="3809730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Topics for discussion: electric test levels</a:t>
            </a:r>
            <a:r>
              <a:rPr lang="en-US" baseline="0" dirty="0" smtClean="0"/>
              <a:t> used at FNAL; agreement on </a:t>
            </a:r>
            <a:r>
              <a:rPr lang="en-US" baseline="0" dirty="0" err="1" smtClean="0"/>
              <a:t>perfomance</a:t>
            </a:r>
            <a:r>
              <a:rPr lang="en-US" baseline="0" dirty="0" smtClean="0"/>
              <a:t> criteria of the insulation system for an accelerator</a:t>
            </a:r>
            <a:endParaRPr lang="en-US" dirty="0"/>
          </a:p>
        </p:txBody>
      </p:sp>
      <p:sp>
        <p:nvSpPr>
          <p:cNvPr id="4" name="Slide Number Placeholder 3"/>
          <p:cNvSpPr>
            <a:spLocks noGrp="1"/>
          </p:cNvSpPr>
          <p:nvPr>
            <p:ph type="sldNum" sz="quarter" idx="10"/>
          </p:nvPr>
        </p:nvSpPr>
        <p:spPr/>
        <p:txBody>
          <a:bodyPr/>
          <a:lstStyle/>
          <a:p>
            <a:fld id="{F69B7F8D-C731-3542-952D-12E084A96FCA}" type="slidenum">
              <a:rPr lang="en-US" smtClean="0"/>
              <a:t>64</a:t>
            </a:fld>
            <a:endParaRPr lang="en-US"/>
          </a:p>
        </p:txBody>
      </p:sp>
    </p:spTree>
    <p:extLst>
      <p:ext uri="{BB962C8B-B14F-4D97-AF65-F5344CB8AC3E}">
        <p14:creationId xmlns:p14="http://schemas.microsoft.com/office/powerpoint/2010/main" val="1154152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832071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768751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2097951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1850974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439042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2772684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321809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24</a:t>
            </a:fld>
            <a:endParaRPr lang="fr-FR"/>
          </a:p>
        </p:txBody>
      </p:sp>
    </p:spTree>
    <p:extLst>
      <p:ext uri="{BB962C8B-B14F-4D97-AF65-F5344CB8AC3E}">
        <p14:creationId xmlns:p14="http://schemas.microsoft.com/office/powerpoint/2010/main" val="2196782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ctr">
              <a:defRPr>
                <a:solidFill>
                  <a:schemeClr val="accent1"/>
                </a:solidFill>
              </a:defRPr>
            </a:lvl1pPr>
          </a:lstStyle>
          <a:p>
            <a:r>
              <a:rPr lang="en-GB" i="1" smtClean="0"/>
              <a:t>3</a:t>
            </a:r>
            <a:r>
              <a:rPr lang="en-GB" i="1" baseline="30000" smtClean="0"/>
              <a:t>td</a:t>
            </a:r>
            <a:r>
              <a:rPr lang="en-GB" i="1" smtClean="0"/>
              <a:t> Review Meeting of 11T DS Dipole (CERN), 06 - 07</a:t>
            </a:r>
            <a:r>
              <a:rPr lang="en-GB" i="1" baseline="30000" smtClean="0"/>
              <a:t>th</a:t>
            </a:r>
            <a:r>
              <a:rPr lang="en-GB" i="1" smtClean="0"/>
              <a:t> April 2016</a:t>
            </a:r>
            <a:endParaRPr lang="fr-FR" dirty="0" smtClean="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403648" y="6309320"/>
            <a:ext cx="6336704" cy="407029"/>
          </a:xfrm>
        </p:spPr>
        <p:txBody>
          <a:bodyPr/>
          <a:lstStyle/>
          <a:p>
            <a:pPr algn="ctr"/>
            <a:r>
              <a:rPr lang="en-GB" i="1" dirty="0" smtClean="0"/>
              <a:t>3</a:t>
            </a:r>
            <a:r>
              <a:rPr lang="en-GB" i="1" baseline="30000" dirty="0" smtClean="0"/>
              <a:t>td</a:t>
            </a:r>
            <a:r>
              <a:rPr lang="en-GB" i="1" dirty="0" smtClean="0"/>
              <a:t> Review Meeting of 11T DS Dipole (CERN), 06 - 07</a:t>
            </a:r>
            <a:r>
              <a:rPr lang="en-GB" i="1" baseline="30000" dirty="0" smtClean="0"/>
              <a:t>th</a:t>
            </a:r>
            <a:r>
              <a:rPr lang="en-GB" i="1" dirty="0" smtClean="0"/>
              <a:t> April 2016, A </a:t>
            </a:r>
            <a:r>
              <a:rPr lang="en-GB" i="1" dirty="0" err="1" smtClean="0"/>
              <a:t>Foussat</a:t>
            </a:r>
            <a:r>
              <a:rPr lang="en-GB" i="1" dirty="0" smtClean="0"/>
              <a:t> MSC-LMF</a:t>
            </a:r>
            <a:endParaRPr lang="fr-FR" dirty="0" smtClean="0"/>
          </a:p>
          <a:p>
            <a:r>
              <a:rPr lang="fr-FR" dirty="0" smtClean="0"/>
              <a:t> </a:t>
            </a:r>
            <a:endParaRPr lang="en-GB" dirty="0"/>
          </a:p>
        </p:txBody>
      </p:sp>
      <p:sp>
        <p:nvSpPr>
          <p:cNvPr id="6" name="Espace réservé du numéro de diapositive 5"/>
          <p:cNvSpPr>
            <a:spLocks noGrp="1"/>
          </p:cNvSpPr>
          <p:nvPr>
            <p:ph type="sldNum" sz="quarter" idx="12"/>
          </p:nvPr>
        </p:nvSpPr>
        <p:spPr>
          <a:xfrm>
            <a:off x="7760644" y="6309320"/>
            <a:ext cx="771356" cy="360000"/>
          </a:xfrm>
        </p:spPr>
        <p:txBody>
          <a:bodyPr/>
          <a:lstStyle>
            <a:lvl1pPr algn="l">
              <a:defRPr/>
            </a:lvl1pPr>
          </a:lstStyle>
          <a:p>
            <a:r>
              <a:rPr lang="fr-FR" dirty="0" smtClean="0"/>
              <a:t>Page</a:t>
            </a:r>
            <a:r>
              <a:rPr lang="en-GB" dirty="0" smtClean="0"/>
              <a:t> </a:t>
            </a:r>
            <a:fld id="{BFDCA1C4-9514-7B4F-976F-D92F7E296653}" type="slidenum">
              <a:rPr lang="fr-FR" smtClean="0"/>
              <a:pPr/>
              <a:t>‹#›</a:t>
            </a:fld>
            <a:endParaRPr lang="fr-F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725000" y="6356350"/>
            <a:ext cx="6627000" cy="360000"/>
          </a:xfrm>
        </p:spPr>
        <p:txBody>
          <a:bodyPr/>
          <a:lstStyle>
            <a:lvl1pPr algn="ctr">
              <a:defRPr/>
            </a:lvl1pPr>
          </a:lstStyle>
          <a:p>
            <a:r>
              <a:rPr lang="en-GB" i="1" smtClean="0"/>
              <a:t>3</a:t>
            </a:r>
            <a:r>
              <a:rPr lang="en-GB" i="1" baseline="30000" smtClean="0"/>
              <a:t>td</a:t>
            </a:r>
            <a:r>
              <a:rPr lang="en-GB" i="1" smtClean="0"/>
              <a:t> Review Meeting of 11T DS Dipole (CERN), 06 - 07</a:t>
            </a:r>
            <a:r>
              <a:rPr lang="en-GB" i="1" baseline="30000" smtClean="0"/>
              <a:t>th</a:t>
            </a:r>
            <a:r>
              <a:rPr lang="en-GB" i="1" smtClean="0"/>
              <a:t> April 2016, A Foussat MSC-LMF</a:t>
            </a:r>
            <a:endParaRPr lang="fr-FR"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475656" y="6356350"/>
            <a:ext cx="5976664" cy="360000"/>
          </a:xfrm>
        </p:spPr>
        <p:txBody>
          <a:bodyPr/>
          <a:lstStyle/>
          <a:p>
            <a:pPr algn="ctr"/>
            <a:r>
              <a:rPr lang="en-GB" i="1" dirty="0" smtClean="0"/>
              <a:t>3</a:t>
            </a:r>
            <a:r>
              <a:rPr lang="en-GB" i="1" baseline="30000" dirty="0" smtClean="0"/>
              <a:t>td</a:t>
            </a:r>
            <a:r>
              <a:rPr lang="en-GB" i="1" dirty="0" smtClean="0"/>
              <a:t> Review Meeting of 11T DS Dipole (CERN), 06 - 07</a:t>
            </a:r>
            <a:r>
              <a:rPr lang="en-GB" i="1" baseline="30000" dirty="0" smtClean="0"/>
              <a:t>th</a:t>
            </a:r>
            <a:r>
              <a:rPr lang="en-GB" i="1" dirty="0" smtClean="0"/>
              <a:t> </a:t>
            </a:r>
            <a:r>
              <a:rPr lang="en-GB" i="1" smtClean="0"/>
              <a:t>April 2016, A </a:t>
            </a:r>
            <a:r>
              <a:rPr lang="en-GB" i="1" dirty="0" err="1" smtClean="0"/>
              <a:t>Foussat</a:t>
            </a:r>
            <a:r>
              <a:rPr lang="en-GB" i="1" dirty="0" smtClean="0"/>
              <a:t> MSC-LMF</a:t>
            </a:r>
            <a:endParaRPr lang="fr-FR" dirty="0"/>
          </a:p>
        </p:txBody>
      </p:sp>
      <p:sp>
        <p:nvSpPr>
          <p:cNvPr id="5" name="Espace réservé du numéro de diapositive 4"/>
          <p:cNvSpPr>
            <a:spLocks noGrp="1"/>
          </p:cNvSpPr>
          <p:nvPr>
            <p:ph type="sldNum" sz="quarter" idx="12"/>
          </p:nvPr>
        </p:nvSpPr>
        <p:spPr>
          <a:xfrm>
            <a:off x="7668344" y="6356350"/>
            <a:ext cx="863656" cy="360000"/>
          </a:xfrm>
        </p:spPr>
        <p:txBody>
          <a:bodyPr/>
          <a:lstStyle/>
          <a:p>
            <a:pPr algn="l"/>
            <a:r>
              <a:rPr lang="fr-FR" dirty="0" smtClean="0"/>
              <a:t>Page </a:t>
            </a:r>
            <a:fld id="{BFDCA1C4-9514-7B4F-976F-D92F7E296653}" type="slidenum">
              <a:rPr lang="fr-FR" smtClean="0"/>
              <a:pPr algn="l"/>
              <a:t>‹#›</a:t>
            </a:fld>
            <a:endParaRPr lang="fr-FR"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771612" y="6356350"/>
            <a:ext cx="6553200" cy="360000"/>
          </a:xfrm>
        </p:spPr>
        <p:txBody>
          <a:bodyPr/>
          <a:lstStyle/>
          <a:p>
            <a:pPr algn="ctr"/>
            <a:r>
              <a:rPr lang="en-GB" i="1" dirty="0" smtClean="0"/>
              <a:t>3</a:t>
            </a:r>
            <a:r>
              <a:rPr lang="en-GB" i="1" baseline="30000" dirty="0" smtClean="0"/>
              <a:t>td</a:t>
            </a:r>
            <a:r>
              <a:rPr lang="en-GB" i="1" dirty="0" smtClean="0"/>
              <a:t> Review Meeting of 11T DS Dipole (CERN), 06 - 07</a:t>
            </a:r>
            <a:r>
              <a:rPr lang="en-GB" i="1" baseline="30000" dirty="0" smtClean="0"/>
              <a:t>th</a:t>
            </a:r>
            <a:r>
              <a:rPr lang="en-GB" i="1" dirty="0" smtClean="0"/>
              <a:t> </a:t>
            </a:r>
            <a:r>
              <a:rPr lang="en-GB" i="1" smtClean="0"/>
              <a:t>April 2016, A </a:t>
            </a:r>
            <a:r>
              <a:rPr lang="en-GB" i="1" dirty="0" err="1" smtClean="0"/>
              <a:t>Foussat</a:t>
            </a:r>
            <a:r>
              <a:rPr lang="en-GB" i="1" dirty="0" smtClean="0"/>
              <a:t> MSC-LMF</a:t>
            </a:r>
            <a:endParaRPr lang="fr-FR"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657089" y="6358395"/>
            <a:ext cx="6550800" cy="360000"/>
          </a:xfrm>
        </p:spPr>
        <p:txBody>
          <a:bodyPr/>
          <a:lstStyle/>
          <a:p>
            <a:pPr algn="ctr"/>
            <a:r>
              <a:rPr lang="en-GB" i="1" dirty="0" smtClean="0"/>
              <a:t>3</a:t>
            </a:r>
            <a:r>
              <a:rPr lang="en-GB" i="1" baseline="30000" dirty="0" smtClean="0"/>
              <a:t>td</a:t>
            </a:r>
            <a:r>
              <a:rPr lang="en-GB" i="1" dirty="0" smtClean="0"/>
              <a:t> Review Meeting of 11T DS Dipole (CERN), 06 - 07</a:t>
            </a:r>
            <a:r>
              <a:rPr lang="en-GB" i="1" baseline="30000" dirty="0" smtClean="0"/>
              <a:t>th</a:t>
            </a:r>
            <a:r>
              <a:rPr lang="en-GB" i="1" dirty="0" smtClean="0"/>
              <a:t> </a:t>
            </a:r>
            <a:r>
              <a:rPr lang="en-GB" i="1" smtClean="0"/>
              <a:t>April 2016, A </a:t>
            </a:r>
            <a:r>
              <a:rPr lang="en-GB" i="1" dirty="0" err="1" smtClean="0"/>
              <a:t>Foussat</a:t>
            </a:r>
            <a:r>
              <a:rPr lang="en-GB" i="1" dirty="0" smtClean="0"/>
              <a:t> MSC-LMF</a:t>
            </a:r>
            <a:endParaRPr lang="fr-FR"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187624" y="6356350"/>
            <a:ext cx="6550800" cy="360000"/>
          </a:xfrm>
          <a:prstGeom prst="rect">
            <a:avLst/>
          </a:prstGeom>
        </p:spPr>
        <p:txBody>
          <a:bodyPr vert="horz" lIns="0" tIns="0" rIns="0" bIns="0" rtlCol="0" anchor="b"/>
          <a:lstStyle>
            <a:lvl1pPr algn="ctr">
              <a:defRPr sz="1200">
                <a:solidFill>
                  <a:schemeClr val="accent1"/>
                </a:solidFill>
              </a:defRPr>
            </a:lvl1pPr>
          </a:lstStyle>
          <a:p>
            <a:r>
              <a:rPr lang="en-GB" i="1" smtClean="0"/>
              <a:t>3</a:t>
            </a:r>
            <a:r>
              <a:rPr lang="en-GB" i="1" baseline="30000" smtClean="0"/>
              <a:t>td</a:t>
            </a:r>
            <a:r>
              <a:rPr lang="en-GB" i="1" smtClean="0"/>
              <a:t> Review Meeting of 11T DS Dipole (CERN), 06 - 07</a:t>
            </a:r>
            <a:r>
              <a:rPr lang="en-GB" i="1" baseline="30000" smtClean="0"/>
              <a:t>th</a:t>
            </a:r>
            <a:r>
              <a:rPr lang="en-GB" i="1" smtClean="0"/>
              <a:t> April 2016</a:t>
            </a:r>
            <a:endParaRPr lang="fr-FR" dirty="0" smtClean="0"/>
          </a:p>
        </p:txBody>
      </p:sp>
      <p:sp>
        <p:nvSpPr>
          <p:cNvPr id="6" name="Espace réservé du numéro de diapositive 5"/>
          <p:cNvSpPr>
            <a:spLocks noGrp="1"/>
          </p:cNvSpPr>
          <p:nvPr>
            <p:ph type="sldNum" sz="quarter" idx="4"/>
          </p:nvPr>
        </p:nvSpPr>
        <p:spPr>
          <a:xfrm>
            <a:off x="81720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timing>
    <p:tnLst>
      <p:par>
        <p:cTn id="1" dur="indefinite" restart="never" nodeType="tmRoot"/>
      </p:par>
    </p:tnLst>
  </p:timing>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3" Type="http://schemas.openxmlformats.org/officeDocument/2006/relationships/image" Target="../media/image21.png"/><Relationship Id="rId1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1" Type="http://schemas.openxmlformats.org/officeDocument/2006/relationships/diagramColors" Target="../diagrams/colors4.xml"/><Relationship Id="rId12"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diagramData" Target="../diagrams/data4.xml"/><Relationship Id="rId9" Type="http://schemas.openxmlformats.org/officeDocument/2006/relationships/diagramLayout" Target="../diagrams/layout4.xml"/><Relationship Id="rId10"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emf"/><Relationship Id="rId6"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emf"/><Relationship Id="rId6" Type="http://schemas.openxmlformats.org/officeDocument/2006/relationships/image" Target="../media/image36.png"/><Relationship Id="rId7" Type="http://schemas.openxmlformats.org/officeDocument/2006/relationships/image" Target="../media/image37.tiff"/><Relationship Id="rId8" Type="http://schemas.openxmlformats.org/officeDocument/2006/relationships/image" Target="../media/image38.png"/><Relationship Id="rId9"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3" Type="http://schemas.openxmlformats.org/officeDocument/2006/relationships/image" Target="../media/image40.tif"/><Relationship Id="rId4" Type="http://schemas.openxmlformats.org/officeDocument/2006/relationships/image" Target="../media/image41.png"/><Relationship Id="rId5"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 Id="rId3" Type="http://schemas.openxmlformats.org/officeDocument/2006/relationships/image" Target="../media/image4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 Id="rId3" Type="http://schemas.openxmlformats.org/officeDocument/2006/relationships/image" Target="../media/image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6" Type="http://schemas.openxmlformats.org/officeDocument/2006/relationships/image" Target="../media/image51.png"/><Relationship Id="rId7" Type="http://schemas.openxmlformats.org/officeDocument/2006/relationships/image" Target="../media/image52.png"/><Relationship Id="rId8" Type="http://schemas.openxmlformats.org/officeDocument/2006/relationships/image" Target="../media/image53.jpeg"/><Relationship Id="rId9" Type="http://schemas.openxmlformats.org/officeDocument/2006/relationships/image" Target="../media/image54.png"/><Relationship Id="rId10" Type="http://schemas.openxmlformats.org/officeDocument/2006/relationships/image" Target="../media/image55.jpeg"/><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5" Type="http://schemas.openxmlformats.org/officeDocument/2006/relationships/image" Target="../media/image58.png"/><Relationship Id="rId6" Type="http://schemas.openxmlformats.org/officeDocument/2006/relationships/image" Target="../media/image59.tif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5" Type="http://schemas.openxmlformats.org/officeDocument/2006/relationships/image" Target="../media/image63.png"/><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5" Type="http://schemas.openxmlformats.org/officeDocument/2006/relationships/image" Target="../media/image66.jpeg"/><Relationship Id="rId6" Type="http://schemas.openxmlformats.org/officeDocument/2006/relationships/image" Target="../media/image67.png"/><Relationship Id="rId7" Type="http://schemas.openxmlformats.org/officeDocument/2006/relationships/image" Target="../media/image68.tiff"/><Relationship Id="rId8" Type="http://schemas.openxmlformats.org/officeDocument/2006/relationships/image" Target="../media/image69.png"/><Relationship Id="rId9" Type="http://schemas.openxmlformats.org/officeDocument/2006/relationships/image" Target="../media/image70.png"/><Relationship Id="rId10" Type="http://schemas.openxmlformats.org/officeDocument/2006/relationships/image" Target="../media/image7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 Id="rId3" Type="http://schemas.openxmlformats.org/officeDocument/2006/relationships/image" Target="../media/image7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478951/contribution/26/attachments/1223092/1789072/HVWL-FRM.pdf"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png"/><Relationship Id="rId5" Type="http://schemas.openxmlformats.org/officeDocument/2006/relationships/image" Target="../media/image78.jpeg"/><Relationship Id="rId1" Type="http://schemas.openxmlformats.org/officeDocument/2006/relationships/slideLayout" Target="../slideLayouts/slideLayout2.xml"/><Relationship Id="rId2" Type="http://schemas.openxmlformats.org/officeDocument/2006/relationships/image" Target="../media/image7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hyperlink" Target="https://edms.cern.ch/cdd/owa/c4w_02.drawing_info?num=LHCMBHSP0003" TargetMode="External"/><Relationship Id="rId1" Type="http://schemas.openxmlformats.org/officeDocument/2006/relationships/slideLayout" Target="../slideLayouts/slideLayout5.xml"/><Relationship Id="rId2" Type="http://schemas.openxmlformats.org/officeDocument/2006/relationships/image" Target="../media/image8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4.png"/><Relationship Id="rId3" Type="http://schemas.openxmlformats.org/officeDocument/2006/relationships/image" Target="../media/image31.emf"/></Relationships>
</file>

<file path=ppt/slides/_rels/slide44.xml.rels><?xml version="1.0" encoding="UTF-8" standalone="yes"?>
<Relationships xmlns="http://schemas.openxmlformats.org/package/2006/relationships"><Relationship Id="rId3" Type="http://schemas.openxmlformats.org/officeDocument/2006/relationships/image" Target="../media/image31.emf"/><Relationship Id="rId4" Type="http://schemas.openxmlformats.org/officeDocument/2006/relationships/image" Target="../media/image85.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microsoft.com/office/2007/relationships/hdphoto" Target="../media/hdphoto1.wdp"/><Relationship Id="rId5" Type="http://schemas.openxmlformats.org/officeDocument/2006/relationships/image" Target="../media/image5.jpeg"/><Relationship Id="rId6" Type="http://schemas.openxmlformats.org/officeDocument/2006/relationships/image" Target="../media/image6.png"/><Relationship Id="rId7" Type="http://schemas.openxmlformats.org/officeDocument/2006/relationships/image" Target="../media/image7.jpe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3" Type="http://schemas.openxmlformats.org/officeDocument/2006/relationships/image" Target="../media/image88.pn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9.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 Id="rId3" Type="http://schemas.openxmlformats.org/officeDocument/2006/relationships/image" Target="../media/image32.png"/></Relationships>
</file>

<file path=ppt/slides/_rels/slide53.xml.rels><?xml version="1.0" encoding="UTF-8" standalone="yes"?>
<Relationships xmlns="http://schemas.openxmlformats.org/package/2006/relationships"><Relationship Id="rId3" Type="http://schemas.openxmlformats.org/officeDocument/2006/relationships/image" Target="../media/image91.emf"/><Relationship Id="rId4" Type="http://schemas.openxmlformats.org/officeDocument/2006/relationships/image" Target="../media/image40.tif"/><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Layout" Target="../slideLayouts/slideLayout2.xml"/><Relationship Id="rId3"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emf"/><Relationship Id="rId6" Type="http://schemas.openxmlformats.org/officeDocument/2006/relationships/image" Target="../media/image12.png"/><Relationship Id="rId7" Type="http://schemas.openxmlformats.org/officeDocument/2006/relationships/image" Target="../media/image13.png"/><Relationship Id="rId1" Type="http://schemas.openxmlformats.org/officeDocument/2006/relationships/slideLayout" Target="../slideLayouts/slideLayout5.xml"/><Relationship Id="rId2" Type="http://schemas.openxmlformats.org/officeDocument/2006/relationships/image" Target="../media/image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png"/><Relationship Id="rId3" Type="http://schemas.openxmlformats.org/officeDocument/2006/relationships/image" Target="../media/image94.png"/></Relationships>
</file>

<file path=ppt/slides/_rels/slide63.xml.rels><?xml version="1.0" encoding="UTF-8" standalone="yes"?>
<Relationships xmlns="http://schemas.openxmlformats.org/package/2006/relationships"><Relationship Id="rId3" Type="http://schemas.openxmlformats.org/officeDocument/2006/relationships/image" Target="../media/image95.tiff"/><Relationship Id="rId4" Type="http://schemas.openxmlformats.org/officeDocument/2006/relationships/image" Target="../media/image96.tiff"/><Relationship Id="rId5" Type="http://schemas.openxmlformats.org/officeDocument/2006/relationships/image" Target="../media/image36.png"/><Relationship Id="rId6" Type="http://schemas.openxmlformats.org/officeDocument/2006/relationships/image" Target="../media/image97.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64.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98.png"/><Relationship Id="rId5" Type="http://schemas.openxmlformats.org/officeDocument/2006/relationships/image" Target="../media/image97.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8144" y="2276872"/>
            <a:ext cx="7160840" cy="1800000"/>
          </a:xfrm>
        </p:spPr>
        <p:txBody>
          <a:bodyPr/>
          <a:lstStyle/>
          <a:p>
            <a:r>
              <a:rPr lang="en-US" sz="3200" dirty="0"/>
              <a:t>Quality control tests throughout production – Factory acceptance </a:t>
            </a:r>
            <a:r>
              <a:rPr lang="en-US" sz="3200" dirty="0" smtClean="0"/>
              <a:t>tests </a:t>
            </a:r>
            <a:r>
              <a:rPr lang="en-GB" sz="3200" b="0" dirty="0" smtClean="0">
                <a:solidFill>
                  <a:schemeClr val="tx1">
                    <a:lumMod val="75000"/>
                    <a:lumOff val="25000"/>
                  </a:schemeClr>
                </a:solidFill>
              </a:rPr>
              <a:t>(WP11</a:t>
            </a:r>
            <a:r>
              <a:rPr lang="en-GB" sz="3200" b="0" dirty="0">
                <a:solidFill>
                  <a:schemeClr val="tx1">
                    <a:lumMod val="75000"/>
                    <a:lumOff val="25000"/>
                  </a:schemeClr>
                </a:solidFill>
              </a:rPr>
              <a:t>)</a:t>
            </a:r>
            <a:br>
              <a:rPr lang="en-GB" sz="3200" b="0" dirty="0">
                <a:solidFill>
                  <a:schemeClr val="tx1">
                    <a:lumMod val="75000"/>
                    <a:lumOff val="25000"/>
                  </a:schemeClr>
                </a:solidFill>
              </a:rPr>
            </a:br>
            <a:endParaRPr lang="en-GB" sz="3200" b="0" dirty="0">
              <a:solidFill>
                <a:schemeClr val="tx1">
                  <a:lumMod val="75000"/>
                  <a:lumOff val="25000"/>
                </a:schemeClr>
              </a:solidFill>
            </a:endParaRPr>
          </a:p>
        </p:txBody>
      </p:sp>
      <p:sp>
        <p:nvSpPr>
          <p:cNvPr id="5" name="Subtitle 4"/>
          <p:cNvSpPr txBox="1">
            <a:spLocks/>
          </p:cNvSpPr>
          <p:nvPr/>
        </p:nvSpPr>
        <p:spPr>
          <a:xfrm>
            <a:off x="1259632" y="5085184"/>
            <a:ext cx="6984776" cy="432048"/>
          </a:xfrm>
          <a:prstGeom prst="rect">
            <a:avLst/>
          </a:prstGeom>
          <a:effectLst>
            <a:outerShdw blurRad="50800" dist="76200" dir="2700000" sx="97000" sy="97000" algn="tl" rotWithShape="0">
              <a:prstClr val="black">
                <a:alpha val="17000"/>
              </a:prstClr>
            </a:outerShdw>
          </a:effectLst>
        </p:spPr>
        <p:txBody>
          <a:bodyPr vert="horz" lIns="91440" tIns="45720" rIns="91440" bIns="45720" rtlCol="0" anchor="ctr">
            <a:noAutofit/>
          </a:bodyPr>
          <a:lstStyle>
            <a:lvl1pPr marL="0" indent="0" algn="l" defTabSz="457200" rtl="0" eaLnBrk="1" latinLnBrk="0" hangingPunct="1">
              <a:spcBef>
                <a:spcPct val="20000"/>
              </a:spcBef>
              <a:buClr>
                <a:schemeClr val="accent6"/>
              </a:buClr>
              <a:buFont typeface="Wingdings" charset="2"/>
              <a:buNone/>
              <a:defRPr sz="2000" b="0" kern="1200" baseline="0">
                <a:solidFill>
                  <a:schemeClr val="accent5"/>
                </a:solidFill>
                <a:latin typeface="+mn-lt"/>
                <a:ea typeface="+mn-ea"/>
                <a:cs typeface="+mn-cs"/>
              </a:defRPr>
            </a:lvl1pPr>
            <a:lvl2pPr marL="457200" indent="0" algn="ctr" defTabSz="457200" rtl="0" eaLnBrk="1" latinLnBrk="0" hangingPunct="1">
              <a:spcBef>
                <a:spcPct val="20000"/>
              </a:spcBef>
              <a:buClr>
                <a:schemeClr val="accent6"/>
              </a:buClr>
              <a:buFont typeface="Wingdings" charset="2"/>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6"/>
              </a:buClr>
              <a:buFont typeface="Wingdings" charset="2"/>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6"/>
              </a:buClr>
              <a:buFont typeface="Wingdings" charset="2"/>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6"/>
              </a:buClr>
              <a:buFont typeface="Wingdings" charset="2"/>
              <a:buNone/>
              <a:defRPr sz="16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GB" sz="1800" i="1" dirty="0"/>
              <a:t>3</a:t>
            </a:r>
            <a:r>
              <a:rPr lang="en-GB" sz="1800" i="1" baseline="30000" dirty="0"/>
              <a:t>td</a:t>
            </a:r>
            <a:r>
              <a:rPr lang="en-GB" sz="1800" i="1" dirty="0"/>
              <a:t> Review Meeting of 11T DS Dipole </a:t>
            </a:r>
            <a:r>
              <a:rPr lang="en-GB" sz="1800" i="1" dirty="0" smtClean="0"/>
              <a:t>at Collimator section for     HL-LHC Project (CERN</a:t>
            </a:r>
            <a:r>
              <a:rPr lang="en-GB" sz="1800" i="1" dirty="0"/>
              <a:t>), </a:t>
            </a:r>
            <a:r>
              <a:rPr lang="en-GB" sz="1800" i="1" dirty="0" smtClean="0"/>
              <a:t>06 </a:t>
            </a:r>
            <a:r>
              <a:rPr lang="en-GB" sz="1800" i="1" dirty="0"/>
              <a:t>- </a:t>
            </a:r>
            <a:r>
              <a:rPr lang="en-GB" sz="1800" i="1" dirty="0" smtClean="0"/>
              <a:t>08</a:t>
            </a:r>
            <a:r>
              <a:rPr lang="en-GB" sz="1800" i="1" baseline="30000" dirty="0" smtClean="0"/>
              <a:t>th</a:t>
            </a:r>
            <a:r>
              <a:rPr lang="en-GB" sz="1800" i="1" dirty="0" smtClean="0"/>
              <a:t> </a:t>
            </a:r>
            <a:r>
              <a:rPr lang="en-GB" sz="1800" i="1" dirty="0"/>
              <a:t>April </a:t>
            </a:r>
            <a:r>
              <a:rPr lang="en-GB" sz="1800" i="1" dirty="0" smtClean="0"/>
              <a:t>2016</a:t>
            </a:r>
          </a:p>
          <a:p>
            <a:r>
              <a:rPr lang="en-GB" dirty="0" smtClean="0">
                <a:solidFill>
                  <a:schemeClr val="accent5">
                    <a:lumMod val="75000"/>
                  </a:schemeClr>
                </a:solidFill>
                <a:latin typeface="+mj-lt"/>
                <a:ea typeface="+mj-ea"/>
                <a:cs typeface="+mj-cs"/>
              </a:rPr>
              <a:t>Arnaud </a:t>
            </a:r>
            <a:r>
              <a:rPr lang="en-GB" dirty="0" err="1" smtClean="0">
                <a:solidFill>
                  <a:schemeClr val="accent5">
                    <a:lumMod val="75000"/>
                  </a:schemeClr>
                </a:solidFill>
                <a:latin typeface="+mj-lt"/>
                <a:ea typeface="+mj-ea"/>
                <a:cs typeface="+mj-cs"/>
              </a:rPr>
              <a:t>Foussat</a:t>
            </a:r>
            <a:r>
              <a:rPr lang="en-GB" dirty="0" smtClean="0">
                <a:solidFill>
                  <a:schemeClr val="accent5">
                    <a:lumMod val="75000"/>
                  </a:schemeClr>
                </a:solidFill>
                <a:latin typeface="+mj-lt"/>
                <a:ea typeface="+mj-ea"/>
                <a:cs typeface="+mj-cs"/>
              </a:rPr>
              <a:t>, MSC-LMF</a:t>
            </a:r>
          </a:p>
          <a:p>
            <a:pPr>
              <a:spcBef>
                <a:spcPct val="0"/>
              </a:spcBef>
            </a:pPr>
            <a:endParaRPr lang="en-GB" i="1" dirty="0" smtClean="0">
              <a:solidFill>
                <a:schemeClr val="bg1">
                  <a:lumMod val="50000"/>
                </a:schemeClr>
              </a:solidFill>
              <a:latin typeface="+mj-lt"/>
              <a:ea typeface="+mj-ea"/>
              <a:cs typeface="+mj-cs"/>
            </a:endParaRPr>
          </a:p>
          <a:p>
            <a:pPr>
              <a:spcBef>
                <a:spcPct val="0"/>
              </a:spcBef>
            </a:pPr>
            <a:r>
              <a:rPr lang="en-GB" sz="1600" i="1" dirty="0" smtClean="0">
                <a:solidFill>
                  <a:schemeClr val="bg1">
                    <a:lumMod val="50000"/>
                  </a:schemeClr>
                </a:solidFill>
                <a:latin typeface="+mj-lt"/>
                <a:ea typeface="+mj-ea"/>
                <a:cs typeface="+mj-cs"/>
              </a:rPr>
              <a:t>With acknowledgements to Susana </a:t>
            </a:r>
            <a:r>
              <a:rPr lang="en-GB" sz="1600" i="1" dirty="0" err="1" smtClean="0">
                <a:solidFill>
                  <a:schemeClr val="bg1">
                    <a:lumMod val="50000"/>
                  </a:schemeClr>
                </a:solidFill>
                <a:latin typeface="+mj-lt"/>
                <a:ea typeface="+mj-ea"/>
                <a:cs typeface="+mj-cs"/>
              </a:rPr>
              <a:t>Izquierdo</a:t>
            </a:r>
            <a:r>
              <a:rPr lang="en-GB" sz="1600" i="1" dirty="0" smtClean="0">
                <a:solidFill>
                  <a:schemeClr val="bg1">
                    <a:lumMod val="50000"/>
                  </a:schemeClr>
                </a:solidFill>
                <a:latin typeface="+mj-lt"/>
                <a:ea typeface="+mj-ea"/>
                <a:cs typeface="+mj-cs"/>
              </a:rPr>
              <a:t> Bermudez, Felix Rodriguez </a:t>
            </a:r>
            <a:r>
              <a:rPr lang="en-GB" sz="1600" i="1" dirty="0" err="1" smtClean="0">
                <a:solidFill>
                  <a:schemeClr val="bg1">
                    <a:lumMod val="50000"/>
                  </a:schemeClr>
                </a:solidFill>
                <a:latin typeface="+mj-lt"/>
                <a:ea typeface="+mj-ea"/>
                <a:cs typeface="+mj-cs"/>
              </a:rPr>
              <a:t>Mateos</a:t>
            </a:r>
            <a:r>
              <a:rPr lang="en-GB" sz="1600" i="1" smtClean="0">
                <a:solidFill>
                  <a:schemeClr val="bg1">
                    <a:lumMod val="50000"/>
                  </a:schemeClr>
                </a:solidFill>
                <a:latin typeface="+mj-lt"/>
                <a:ea typeface="+mj-ea"/>
                <a:cs typeface="+mj-cs"/>
              </a:rPr>
              <a:t>, D. </a:t>
            </a:r>
            <a:r>
              <a:rPr lang="en-GB" sz="1600" i="1" dirty="0" smtClean="0">
                <a:solidFill>
                  <a:schemeClr val="bg1">
                    <a:lumMod val="50000"/>
                  </a:schemeClr>
                </a:solidFill>
                <a:latin typeface="+mj-lt"/>
                <a:ea typeface="+mj-ea"/>
                <a:cs typeface="+mj-cs"/>
              </a:rPr>
              <a:t>Smekens, S. </a:t>
            </a:r>
            <a:r>
              <a:rPr lang="en-GB" sz="1600" i="1" dirty="0" err="1" smtClean="0">
                <a:solidFill>
                  <a:schemeClr val="bg1">
                    <a:lumMod val="50000"/>
                  </a:schemeClr>
                </a:solidFill>
                <a:latin typeface="+mj-lt"/>
                <a:ea typeface="+mj-ea"/>
                <a:cs typeface="+mj-cs"/>
              </a:rPr>
              <a:t>Luzieux</a:t>
            </a:r>
            <a:r>
              <a:rPr lang="en-GB" sz="1600" i="1" dirty="0" smtClean="0">
                <a:solidFill>
                  <a:schemeClr val="bg1">
                    <a:lumMod val="50000"/>
                  </a:schemeClr>
                </a:solidFill>
                <a:latin typeface="+mj-lt"/>
                <a:ea typeface="+mj-ea"/>
                <a:cs typeface="+mj-cs"/>
              </a:rPr>
              <a:t>, H. Prin, C H Loffler, L </a:t>
            </a:r>
            <a:r>
              <a:rPr lang="en-GB" sz="1600" i="1" dirty="0" err="1" smtClean="0">
                <a:solidFill>
                  <a:schemeClr val="bg1">
                    <a:lumMod val="50000"/>
                  </a:schemeClr>
                </a:solidFill>
                <a:latin typeface="+mj-lt"/>
                <a:ea typeface="+mj-ea"/>
                <a:cs typeface="+mj-cs"/>
              </a:rPr>
              <a:t>Fiscarelli</a:t>
            </a:r>
            <a:r>
              <a:rPr lang="en-GB" sz="1600" i="1" dirty="0" smtClean="0">
                <a:solidFill>
                  <a:schemeClr val="bg1">
                    <a:lumMod val="50000"/>
                  </a:schemeClr>
                </a:solidFill>
                <a:latin typeface="+mj-lt"/>
                <a:ea typeface="+mj-ea"/>
                <a:cs typeface="+mj-cs"/>
              </a:rPr>
              <a:t>, </a:t>
            </a:r>
            <a:r>
              <a:rPr lang="en-GB" sz="1600" i="1" dirty="0">
                <a:solidFill>
                  <a:schemeClr val="bg1">
                    <a:lumMod val="50000"/>
                  </a:schemeClr>
                </a:solidFill>
                <a:latin typeface="+mj-lt"/>
                <a:ea typeface="+mj-ea"/>
                <a:cs typeface="+mj-cs"/>
              </a:rPr>
              <a:t>D. </a:t>
            </a:r>
            <a:r>
              <a:rPr lang="en-GB" sz="1600" i="1" dirty="0" smtClean="0">
                <a:solidFill>
                  <a:schemeClr val="bg1">
                    <a:lumMod val="50000"/>
                  </a:schemeClr>
                </a:solidFill>
                <a:latin typeface="+mj-lt"/>
                <a:ea typeface="+mj-ea"/>
                <a:cs typeface="+mj-cs"/>
              </a:rPr>
              <a:t>Ramos Duarte, P. </a:t>
            </a:r>
            <a:r>
              <a:rPr lang="en-GB" sz="1600" i="1" dirty="0" err="1" smtClean="0">
                <a:solidFill>
                  <a:schemeClr val="bg1">
                    <a:lumMod val="50000"/>
                  </a:schemeClr>
                </a:solidFill>
                <a:latin typeface="+mj-lt"/>
                <a:ea typeface="+mj-ea"/>
                <a:cs typeface="+mj-cs"/>
              </a:rPr>
              <a:t>Fessia</a:t>
            </a:r>
            <a:r>
              <a:rPr lang="en-GB" sz="1600" i="1" dirty="0" smtClean="0">
                <a:solidFill>
                  <a:schemeClr val="bg1">
                    <a:lumMod val="50000"/>
                  </a:schemeClr>
                </a:solidFill>
                <a:latin typeface="+mj-lt"/>
                <a:ea typeface="+mj-ea"/>
                <a:cs typeface="+mj-cs"/>
              </a:rPr>
              <a:t>, R. Principe, F. </a:t>
            </a:r>
            <a:r>
              <a:rPr lang="en-GB" sz="1600" i="1" dirty="0" err="1" smtClean="0">
                <a:solidFill>
                  <a:schemeClr val="bg1">
                    <a:lumMod val="50000"/>
                  </a:schemeClr>
                </a:solidFill>
                <a:latin typeface="+mj-lt"/>
                <a:ea typeface="+mj-ea"/>
                <a:cs typeface="+mj-cs"/>
              </a:rPr>
              <a:t>Savary</a:t>
            </a:r>
            <a:r>
              <a:rPr lang="en-GB" sz="1600" i="1" dirty="0" smtClean="0">
                <a:solidFill>
                  <a:schemeClr val="bg1">
                    <a:lumMod val="50000"/>
                  </a:schemeClr>
                </a:solidFill>
                <a:latin typeface="+mj-lt"/>
                <a:ea typeface="+mj-ea"/>
                <a:cs typeface="+mj-cs"/>
              </a:rPr>
              <a:t> for their comments and contributions </a:t>
            </a:r>
          </a:p>
          <a:p>
            <a:pPr>
              <a:spcBef>
                <a:spcPct val="0"/>
              </a:spcBef>
            </a:pPr>
            <a:endParaRPr lang="en-GB" sz="2800" i="1" dirty="0">
              <a:solidFill>
                <a:schemeClr val="tx1">
                  <a:lumMod val="75000"/>
                  <a:lumOff val="25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7" name="Content Placeholder 2"/>
          <p:cNvSpPr txBox="1">
            <a:spLocks/>
          </p:cNvSpPr>
          <p:nvPr/>
        </p:nvSpPr>
        <p:spPr>
          <a:xfrm>
            <a:off x="612000" y="1219200"/>
            <a:ext cx="7920000" cy="4906963"/>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chemeClr val="bg1">
                    <a:lumMod val="75000"/>
                  </a:schemeClr>
                </a:solidFill>
              </a:rPr>
              <a:t>Introduction</a:t>
            </a:r>
          </a:p>
          <a:p>
            <a:pPr marL="0" indent="0">
              <a:buNone/>
            </a:pPr>
            <a:endParaRPr lang="en-US" dirty="0" smtClean="0">
              <a:solidFill>
                <a:schemeClr val="bg1">
                  <a:lumMod val="75000"/>
                </a:schemeClr>
              </a:solidFill>
            </a:endParaRPr>
          </a:p>
          <a:p>
            <a:r>
              <a:rPr lang="en-US" dirty="0" smtClean="0">
                <a:solidFill>
                  <a:schemeClr val="bg1">
                    <a:lumMod val="75000"/>
                  </a:schemeClr>
                </a:solidFill>
              </a:rPr>
              <a:t>Quality control, manufacture and final acceptance tests</a:t>
            </a:r>
          </a:p>
          <a:p>
            <a:endParaRPr lang="en-US" dirty="0">
              <a:solidFill>
                <a:schemeClr val="tx1"/>
              </a:solidFill>
            </a:endParaRPr>
          </a:p>
          <a:p>
            <a:r>
              <a:rPr lang="en-US" dirty="0" smtClean="0">
                <a:solidFill>
                  <a:schemeClr val="tx1"/>
                </a:solidFill>
              </a:rPr>
              <a:t>Manufacture test </a:t>
            </a:r>
            <a:r>
              <a:rPr lang="en-US" dirty="0">
                <a:solidFill>
                  <a:schemeClr val="tx1"/>
                </a:solidFill>
              </a:rPr>
              <a:t>category on DS 11 T </a:t>
            </a:r>
            <a:r>
              <a:rPr lang="en-US" dirty="0" smtClean="0">
                <a:solidFill>
                  <a:schemeClr val="tx1"/>
                </a:solidFill>
              </a:rPr>
              <a:t>dipole</a:t>
            </a:r>
          </a:p>
          <a:p>
            <a:pPr marL="0" indent="0">
              <a:buNone/>
            </a:pPr>
            <a:endParaRPr lang="en-US" dirty="0">
              <a:solidFill>
                <a:schemeClr val="tx1"/>
              </a:solidFill>
            </a:endParaRPr>
          </a:p>
          <a:p>
            <a:r>
              <a:rPr lang="en-US" dirty="0" smtClean="0">
                <a:solidFill>
                  <a:schemeClr val="bg1">
                    <a:lumMod val="75000"/>
                  </a:schemeClr>
                </a:solidFill>
              </a:rPr>
              <a:t>Electrical Hi-Pot test levels</a:t>
            </a:r>
          </a:p>
          <a:p>
            <a:endParaRPr lang="en-US" dirty="0" smtClean="0">
              <a:solidFill>
                <a:schemeClr val="bg1">
                  <a:lumMod val="75000"/>
                </a:schemeClr>
              </a:solidFill>
            </a:endParaRPr>
          </a:p>
          <a:p>
            <a:r>
              <a:rPr lang="en-US" dirty="0" smtClean="0">
                <a:solidFill>
                  <a:schemeClr val="bg1">
                    <a:lumMod val="75000"/>
                  </a:schemeClr>
                </a:solidFill>
              </a:rPr>
              <a:t>Dimensional measurements</a:t>
            </a:r>
          </a:p>
          <a:p>
            <a:endParaRPr lang="en-US" dirty="0">
              <a:solidFill>
                <a:schemeClr val="bg1">
                  <a:lumMod val="75000"/>
                </a:schemeClr>
              </a:solidFill>
            </a:endParaRPr>
          </a:p>
          <a:p>
            <a:r>
              <a:rPr lang="en-US" dirty="0" smtClean="0">
                <a:solidFill>
                  <a:schemeClr val="bg1">
                    <a:lumMod val="75000"/>
                  </a:schemeClr>
                </a:solidFill>
              </a:rPr>
              <a:t>Magnet field quality measurements </a:t>
            </a:r>
          </a:p>
          <a:p>
            <a:endParaRPr lang="en-US" dirty="0" smtClean="0">
              <a:solidFill>
                <a:schemeClr val="bg1">
                  <a:lumMod val="75000"/>
                </a:schemeClr>
              </a:solidFill>
            </a:endParaRPr>
          </a:p>
          <a:p>
            <a:r>
              <a:rPr lang="en-US" dirty="0" smtClean="0">
                <a:solidFill>
                  <a:schemeClr val="bg1">
                    <a:lumMod val="75000"/>
                  </a:schemeClr>
                </a:solidFill>
              </a:rPr>
              <a:t>Summary</a:t>
            </a:r>
          </a:p>
          <a:p>
            <a:endParaRPr lang="en-US" dirty="0"/>
          </a:p>
        </p:txBody>
      </p:sp>
      <p:sp>
        <p:nvSpPr>
          <p:cNvPr id="8" name="Footer Placeholder 3"/>
          <p:cNvSpPr>
            <a:spLocks noGrp="1"/>
          </p:cNvSpPr>
          <p:nvPr>
            <p:ph type="ftr" sz="quarter" idx="11"/>
          </p:nvPr>
        </p:nvSpPr>
        <p:spPr>
          <a:xfrm>
            <a:off x="1331913" y="6445250"/>
            <a:ext cx="6335712" cy="247650"/>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36697053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US" dirty="0" smtClean="0"/>
              <a:t>Manufacture tests categories</a:t>
            </a:r>
            <a:endParaRPr lang="en-US" dirty="0"/>
          </a:p>
        </p:txBody>
      </p:sp>
      <p:sp>
        <p:nvSpPr>
          <p:cNvPr id="3" name="Content Placeholder 2"/>
          <p:cNvSpPr>
            <a:spLocks noGrp="1"/>
          </p:cNvSpPr>
          <p:nvPr>
            <p:ph idx="1"/>
          </p:nvPr>
        </p:nvSpPr>
        <p:spPr>
          <a:xfrm>
            <a:off x="614012" y="764704"/>
            <a:ext cx="8422483" cy="4906963"/>
          </a:xfrm>
        </p:spPr>
        <p:txBody>
          <a:bodyPr>
            <a:noAutofit/>
          </a:bodyPr>
          <a:lstStyle/>
          <a:p>
            <a:pPr lvl="0"/>
            <a:r>
              <a:rPr lang="en-GB" sz="1800" dirty="0" smtClean="0"/>
              <a:t>Verification </a:t>
            </a:r>
            <a:r>
              <a:rPr lang="en-GB" sz="1800" dirty="0"/>
              <a:t>of the </a:t>
            </a:r>
            <a:r>
              <a:rPr lang="en-GB" sz="1800" b="1" dirty="0" smtClean="0">
                <a:solidFill>
                  <a:srgbClr val="3333FF"/>
                </a:solidFill>
              </a:rPr>
              <a:t>electrical </a:t>
            </a:r>
            <a:r>
              <a:rPr lang="en-GB" sz="1800" b="1" dirty="0">
                <a:solidFill>
                  <a:srgbClr val="3333FF"/>
                </a:solidFill>
              </a:rPr>
              <a:t>insulation integrity </a:t>
            </a:r>
            <a:r>
              <a:rPr lang="en-GB" sz="1800" dirty="0" smtClean="0"/>
              <a:t>and </a:t>
            </a:r>
            <a:r>
              <a:rPr lang="en-GB" sz="1800" dirty="0"/>
              <a:t>impedance of various </a:t>
            </a:r>
            <a:r>
              <a:rPr lang="en-GB" sz="1800" dirty="0" smtClean="0"/>
              <a:t>circuits</a:t>
            </a:r>
            <a:r>
              <a:rPr lang="en-GB" sz="1800" dirty="0"/>
              <a:t> </a:t>
            </a:r>
            <a:r>
              <a:rPr lang="en-GB" sz="1800" b="1" i="1" dirty="0" smtClean="0"/>
              <a:t>[</a:t>
            </a:r>
            <a:r>
              <a:rPr lang="en-GB" sz="1800" b="1" i="1" dirty="0" err="1" smtClean="0"/>
              <a:t>HIPot</a:t>
            </a:r>
            <a:r>
              <a:rPr lang="en-GB" sz="1800" b="1" i="1" dirty="0" smtClean="0"/>
              <a:t>]</a:t>
            </a:r>
          </a:p>
          <a:p>
            <a:pPr lvl="1"/>
            <a:r>
              <a:rPr lang="en-GB" sz="1600" dirty="0" smtClean="0">
                <a:solidFill>
                  <a:srgbClr val="3333FF"/>
                </a:solidFill>
              </a:rPr>
              <a:t>DC </a:t>
            </a:r>
            <a:r>
              <a:rPr lang="en-GB" sz="1600" dirty="0" err="1">
                <a:solidFill>
                  <a:srgbClr val="3333FF"/>
                </a:solidFill>
              </a:rPr>
              <a:t>ohmic</a:t>
            </a:r>
            <a:r>
              <a:rPr lang="en-GB" sz="1600" dirty="0">
                <a:solidFill>
                  <a:srgbClr val="3333FF"/>
                </a:solidFill>
              </a:rPr>
              <a:t> resistance </a:t>
            </a:r>
            <a:r>
              <a:rPr lang="en-GB" sz="1600" b="1" i="1" dirty="0"/>
              <a:t>[</a:t>
            </a:r>
            <a:r>
              <a:rPr lang="en-GB" sz="1600" b="1" i="1" dirty="0" smtClean="0"/>
              <a:t>HIPot-1]</a:t>
            </a:r>
            <a:endParaRPr lang="en-GB" sz="1600" b="1" i="1" dirty="0"/>
          </a:p>
          <a:p>
            <a:pPr lvl="1"/>
            <a:r>
              <a:rPr lang="en-GB" sz="1600" dirty="0" smtClean="0">
                <a:solidFill>
                  <a:srgbClr val="3333FF"/>
                </a:solidFill>
              </a:rPr>
              <a:t>Transfer </a:t>
            </a:r>
            <a:r>
              <a:rPr lang="en-GB" sz="1600" dirty="0">
                <a:solidFill>
                  <a:srgbClr val="3333FF"/>
                </a:solidFill>
              </a:rPr>
              <a:t>c</a:t>
            </a:r>
            <a:r>
              <a:rPr lang="en-GB" sz="1600" dirty="0" smtClean="0">
                <a:solidFill>
                  <a:srgbClr val="3333FF"/>
                </a:solidFill>
              </a:rPr>
              <a:t>oil </a:t>
            </a:r>
            <a:r>
              <a:rPr lang="en-GB" sz="1600" dirty="0">
                <a:solidFill>
                  <a:srgbClr val="3333FF"/>
                </a:solidFill>
              </a:rPr>
              <a:t>impedance at several frequencies </a:t>
            </a:r>
            <a:r>
              <a:rPr lang="en-GB" sz="1600" b="1" i="1" dirty="0"/>
              <a:t>[</a:t>
            </a:r>
            <a:r>
              <a:rPr lang="en-GB" sz="1600" b="1" i="1" dirty="0" smtClean="0"/>
              <a:t>HIPot-2]</a:t>
            </a:r>
            <a:endParaRPr lang="en-GB" sz="1600" b="1" i="1" dirty="0"/>
          </a:p>
          <a:p>
            <a:pPr lvl="1"/>
            <a:r>
              <a:rPr lang="en-GB" sz="1600" dirty="0">
                <a:solidFill>
                  <a:srgbClr val="3333FF"/>
                </a:solidFill>
              </a:rPr>
              <a:t>Insulation resistances (continuity of instrumentation);</a:t>
            </a:r>
            <a:r>
              <a:rPr lang="en-GB" sz="1600" b="1" i="1" dirty="0"/>
              <a:t> </a:t>
            </a:r>
            <a:r>
              <a:rPr lang="en-GB" sz="1600" b="1" i="1" dirty="0" smtClean="0"/>
              <a:t>[HIPot-3]</a:t>
            </a:r>
            <a:endParaRPr lang="en-GB" sz="1600" b="1" i="1" dirty="0"/>
          </a:p>
          <a:p>
            <a:pPr lvl="1"/>
            <a:r>
              <a:rPr lang="en-GB" sz="1600" dirty="0">
                <a:solidFill>
                  <a:srgbClr val="3333FF"/>
                </a:solidFill>
              </a:rPr>
              <a:t>Capacitance of quench heaters to ground and to coils </a:t>
            </a:r>
            <a:r>
              <a:rPr lang="en-GB" sz="1600" b="1" i="1" dirty="0" smtClean="0"/>
              <a:t>[HIPot-4]</a:t>
            </a:r>
            <a:endParaRPr lang="en-GB" sz="1600" b="1" i="1" dirty="0"/>
          </a:p>
          <a:p>
            <a:pPr lvl="1"/>
            <a:r>
              <a:rPr lang="en-GB" sz="1600" dirty="0" smtClean="0">
                <a:solidFill>
                  <a:srgbClr val="3333FF"/>
                </a:solidFill>
              </a:rPr>
              <a:t>High </a:t>
            </a:r>
            <a:r>
              <a:rPr lang="en-GB" sz="1600" dirty="0">
                <a:solidFill>
                  <a:srgbClr val="3333FF"/>
                </a:solidFill>
              </a:rPr>
              <a:t>voltage qualification, leakage </a:t>
            </a:r>
            <a:r>
              <a:rPr lang="en-GB" sz="1600" dirty="0" smtClean="0">
                <a:solidFill>
                  <a:srgbClr val="3333FF"/>
                </a:solidFill>
              </a:rPr>
              <a:t>currents.</a:t>
            </a:r>
            <a:r>
              <a:rPr lang="en-GB" sz="1600" b="1" i="1" dirty="0"/>
              <a:t> [</a:t>
            </a:r>
            <a:r>
              <a:rPr lang="en-GB" sz="1600" b="1" i="1" dirty="0" smtClean="0"/>
              <a:t>HIPot-5]</a:t>
            </a:r>
            <a:endParaRPr lang="en-GB" sz="1600" b="1" i="1" dirty="0"/>
          </a:p>
          <a:p>
            <a:pPr lvl="1"/>
            <a:r>
              <a:rPr lang="en-GB" sz="1600" dirty="0" smtClean="0">
                <a:solidFill>
                  <a:srgbClr val="3333FF"/>
                </a:solidFill>
              </a:rPr>
              <a:t>Impulse </a:t>
            </a:r>
            <a:r>
              <a:rPr lang="en-GB" sz="1600" dirty="0">
                <a:solidFill>
                  <a:srgbClr val="3333FF"/>
                </a:solidFill>
              </a:rPr>
              <a:t>responses (interturn insulation test) </a:t>
            </a:r>
            <a:r>
              <a:rPr lang="en-GB" sz="1600" b="1" i="1" dirty="0"/>
              <a:t>[</a:t>
            </a:r>
            <a:r>
              <a:rPr lang="en-GB" sz="1600" b="1" i="1" dirty="0" smtClean="0"/>
              <a:t>HIPot-6]</a:t>
            </a:r>
            <a:endParaRPr lang="en-GB" sz="1600" b="1" i="1" dirty="0"/>
          </a:p>
          <a:p>
            <a:pPr lvl="0"/>
            <a:r>
              <a:rPr lang="en-GB" sz="1800" b="1" dirty="0" smtClean="0">
                <a:solidFill>
                  <a:srgbClr val="3333FF"/>
                </a:solidFill>
              </a:rPr>
              <a:t>Geometrical </a:t>
            </a:r>
            <a:r>
              <a:rPr lang="en-GB" sz="1800" b="1" dirty="0">
                <a:solidFill>
                  <a:srgbClr val="3333FF"/>
                </a:solidFill>
              </a:rPr>
              <a:t>measurements </a:t>
            </a:r>
            <a:r>
              <a:rPr lang="en-GB" sz="1800" dirty="0" smtClean="0"/>
              <a:t>of horizontal, vertical cold mass straightness</a:t>
            </a:r>
            <a:r>
              <a:rPr lang="en-GB" sz="1800" dirty="0"/>
              <a:t>, position </a:t>
            </a:r>
            <a:r>
              <a:rPr lang="en-GB" sz="1800" dirty="0" smtClean="0"/>
              <a:t>survey of cold </a:t>
            </a:r>
            <a:r>
              <a:rPr lang="en-GB" sz="1800" dirty="0"/>
              <a:t>bore </a:t>
            </a:r>
            <a:r>
              <a:rPr lang="en-GB" sz="1800" dirty="0" smtClean="0"/>
              <a:t>tubes, magnet interconnections, support </a:t>
            </a:r>
            <a:r>
              <a:rPr lang="en-GB" sz="1800" dirty="0"/>
              <a:t>bases, minimum inner diameter of cold bore tubes</a:t>
            </a:r>
            <a:r>
              <a:rPr lang="en-GB" sz="1800" dirty="0" smtClean="0"/>
              <a:t>.</a:t>
            </a:r>
            <a:r>
              <a:rPr lang="en-GB" sz="1800" b="1" i="1" dirty="0"/>
              <a:t> [</a:t>
            </a:r>
            <a:r>
              <a:rPr lang="en-GB" sz="1800" b="1" i="1" dirty="0" err="1" smtClean="0"/>
              <a:t>GeoM</a:t>
            </a:r>
            <a:r>
              <a:rPr lang="en-GB" sz="1800" b="1" i="1" dirty="0"/>
              <a:t>] </a:t>
            </a:r>
            <a:endParaRPr lang="en-US" sz="1800" dirty="0"/>
          </a:p>
          <a:p>
            <a:pPr lvl="0"/>
            <a:r>
              <a:rPr lang="en-US" sz="1800" b="1" dirty="0" smtClean="0">
                <a:solidFill>
                  <a:srgbClr val="3333FF"/>
                </a:solidFill>
              </a:rPr>
              <a:t>M</a:t>
            </a:r>
            <a:r>
              <a:rPr lang="en-GB" sz="1800" b="1" dirty="0" err="1" smtClean="0">
                <a:solidFill>
                  <a:srgbClr val="3333FF"/>
                </a:solidFill>
              </a:rPr>
              <a:t>easurements</a:t>
            </a:r>
            <a:r>
              <a:rPr lang="en-GB" sz="1800" b="1" dirty="0" smtClean="0">
                <a:solidFill>
                  <a:srgbClr val="3333FF"/>
                </a:solidFill>
              </a:rPr>
              <a:t> of the cold bore mid-planes tilt</a:t>
            </a:r>
            <a:r>
              <a:rPr lang="en-GB" sz="1800" dirty="0" smtClean="0"/>
              <a:t>, </a:t>
            </a:r>
            <a:r>
              <a:rPr lang="en-GB" sz="1800" dirty="0"/>
              <a:t>parallelism of the field direction in the two </a:t>
            </a:r>
            <a:r>
              <a:rPr lang="en-GB" sz="1800" dirty="0" smtClean="0"/>
              <a:t>apertures.</a:t>
            </a:r>
            <a:r>
              <a:rPr lang="en-GB" sz="1800" b="1" i="1" dirty="0" smtClean="0"/>
              <a:t>[</a:t>
            </a:r>
            <a:r>
              <a:rPr lang="en-GB" sz="1800" b="1" i="1" dirty="0"/>
              <a:t>SU]</a:t>
            </a:r>
            <a:endParaRPr lang="en-US" sz="1800" b="1" i="1" dirty="0"/>
          </a:p>
          <a:p>
            <a:pPr lvl="0"/>
            <a:r>
              <a:rPr lang="en-GB" sz="1800" dirty="0" smtClean="0"/>
              <a:t>The </a:t>
            </a:r>
            <a:r>
              <a:rPr lang="en-GB" sz="1800" b="1" dirty="0" smtClean="0">
                <a:solidFill>
                  <a:srgbClr val="3333FF"/>
                </a:solidFill>
              </a:rPr>
              <a:t>magnetic measurement </a:t>
            </a:r>
            <a:r>
              <a:rPr lang="en-GB" sz="1800" b="1" dirty="0">
                <a:solidFill>
                  <a:srgbClr val="3333FF"/>
                </a:solidFill>
              </a:rPr>
              <a:t>of </a:t>
            </a:r>
            <a:r>
              <a:rPr lang="en-GB" sz="1800" b="1" dirty="0" smtClean="0">
                <a:solidFill>
                  <a:srgbClr val="3333FF"/>
                </a:solidFill>
              </a:rPr>
              <a:t>field quality</a:t>
            </a:r>
            <a:r>
              <a:rPr lang="en-GB" sz="1800" dirty="0"/>
              <a:t> </a:t>
            </a:r>
            <a:r>
              <a:rPr lang="en-GB" sz="1800" dirty="0" smtClean="0"/>
              <a:t>as main assembly control. Main </a:t>
            </a:r>
            <a:r>
              <a:rPr lang="en-GB" sz="1800" dirty="0"/>
              <a:t>integrated field </a:t>
            </a:r>
            <a:r>
              <a:rPr lang="en-GB" sz="1800" dirty="0" smtClean="0"/>
              <a:t>strength as </a:t>
            </a:r>
            <a:r>
              <a:rPr lang="en-GB" sz="1800" dirty="0"/>
              <a:t>p</a:t>
            </a:r>
            <a:r>
              <a:rPr lang="en-GB" sz="1800" dirty="0" smtClean="0"/>
              <a:t>ossible fine-tuning </a:t>
            </a:r>
            <a:r>
              <a:rPr lang="en-GB" sz="1800" dirty="0"/>
              <a:t>the magnetic length</a:t>
            </a:r>
            <a:r>
              <a:rPr lang="en-GB" sz="1800" dirty="0" smtClean="0"/>
              <a:t>. (change </a:t>
            </a:r>
            <a:r>
              <a:rPr lang="en-GB" sz="1800" dirty="0"/>
              <a:t>in </a:t>
            </a:r>
            <a:r>
              <a:rPr lang="en-GB" sz="1800" dirty="0" smtClean="0"/>
              <a:t>magnetic </a:t>
            </a:r>
            <a:r>
              <a:rPr lang="en-GB" sz="1800" dirty="0"/>
              <a:t>laminations number in the yoke </a:t>
            </a:r>
            <a:r>
              <a:rPr lang="en-GB" sz="1800" dirty="0" smtClean="0"/>
              <a:t>blocks). </a:t>
            </a:r>
            <a:r>
              <a:rPr lang="en-GB" sz="1800" b="1" i="1" dirty="0" smtClean="0"/>
              <a:t>[MM</a:t>
            </a:r>
            <a:r>
              <a:rPr lang="en-GB" sz="1800" b="1" i="1" dirty="0"/>
              <a:t>]</a:t>
            </a:r>
            <a:endParaRPr lang="en-US" sz="1800" b="1" i="1" dirty="0"/>
          </a:p>
          <a:p>
            <a:pPr lvl="0"/>
            <a:r>
              <a:rPr lang="en-GB" sz="1800" b="1" dirty="0" smtClean="0">
                <a:solidFill>
                  <a:srgbClr val="3333FF"/>
                </a:solidFill>
              </a:rPr>
              <a:t>Non destructive examination </a:t>
            </a:r>
            <a:r>
              <a:rPr lang="en-GB" sz="1800" b="1" dirty="0">
                <a:solidFill>
                  <a:srgbClr val="3333FF"/>
                </a:solidFill>
              </a:rPr>
              <a:t>of </a:t>
            </a:r>
            <a:r>
              <a:rPr lang="en-GB" sz="1800" b="1" dirty="0" smtClean="0">
                <a:solidFill>
                  <a:srgbClr val="3333FF"/>
                </a:solidFill>
              </a:rPr>
              <a:t>welds </a:t>
            </a:r>
            <a:r>
              <a:rPr lang="en-GB" sz="1800" dirty="0" smtClean="0">
                <a:solidFill>
                  <a:srgbClr val="3333FF"/>
                </a:solidFill>
              </a:rPr>
              <a:t>(RT, UT, VT, PT). </a:t>
            </a:r>
            <a:r>
              <a:rPr lang="en-GB" sz="1800" b="1" i="1" dirty="0"/>
              <a:t>[NDT]</a:t>
            </a:r>
            <a:endParaRPr lang="en-US" sz="1800" b="1" i="1" dirty="0"/>
          </a:p>
          <a:p>
            <a:pPr lvl="0"/>
            <a:r>
              <a:rPr lang="en-GB" sz="1800" dirty="0" smtClean="0"/>
              <a:t>Room </a:t>
            </a:r>
            <a:r>
              <a:rPr lang="en-GB" sz="1800" dirty="0"/>
              <a:t>temperature </a:t>
            </a:r>
            <a:r>
              <a:rPr lang="en-GB" sz="1800" b="1" dirty="0">
                <a:solidFill>
                  <a:srgbClr val="3333FF"/>
                </a:solidFill>
              </a:rPr>
              <a:t>pressure and leak </a:t>
            </a:r>
            <a:r>
              <a:rPr lang="en-GB" sz="1800" b="1" dirty="0" smtClean="0">
                <a:solidFill>
                  <a:srgbClr val="3333FF"/>
                </a:solidFill>
              </a:rPr>
              <a:t>tests</a:t>
            </a:r>
            <a:r>
              <a:rPr lang="en-GB" sz="1800" b="1" i="1" dirty="0"/>
              <a:t> </a:t>
            </a:r>
            <a:r>
              <a:rPr lang="en-GB" sz="1800" b="1" i="1" dirty="0" smtClean="0"/>
              <a:t>[PLT]</a:t>
            </a:r>
            <a:endParaRPr lang="en-US" sz="1800" b="1" i="1" dirty="0"/>
          </a:p>
          <a:p>
            <a:endParaRPr lang="en-US" sz="1000" dirty="0"/>
          </a:p>
        </p:txBody>
      </p:sp>
      <p:sp>
        <p:nvSpPr>
          <p:cNvPr id="5" name="Slide Number Placeholder 4"/>
          <p:cNvSpPr>
            <a:spLocks noGrp="1"/>
          </p:cNvSpPr>
          <p:nvPr>
            <p:ph type="sldNum" sz="quarter" idx="12"/>
          </p:nvPr>
        </p:nvSpPr>
        <p:spPr/>
        <p:txBody>
          <a:bodyPr/>
          <a:lstStyle/>
          <a:p>
            <a:r>
              <a:rPr lang="fr-FR" dirty="0" smtClean="0"/>
              <a:t>Page</a:t>
            </a:r>
            <a:r>
              <a:rPr lang="en-GB" dirty="0" smtClean="0"/>
              <a:t> </a:t>
            </a:r>
            <a:fld id="{BFDCA1C4-9514-7B4F-976F-D92F7E296653}" type="slidenum">
              <a:rPr lang="fr-FR" smtClean="0"/>
              <a:pPr/>
              <a:t>11</a:t>
            </a:fld>
            <a:endParaRPr lang="fr-FR" dirty="0"/>
          </a:p>
        </p:txBody>
      </p:sp>
      <p:sp>
        <p:nvSpPr>
          <p:cNvPr id="6" name="Footer Placeholder 3"/>
          <p:cNvSpPr>
            <a:spLocks noGrp="1"/>
          </p:cNvSpPr>
          <p:nvPr>
            <p:ph type="ftr" sz="quarter" idx="11"/>
          </p:nvPr>
        </p:nvSpPr>
        <p:spPr>
          <a:xfrm>
            <a:off x="1187624" y="6262920"/>
            <a:ext cx="6337300" cy="406400"/>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19790157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6854" cy="476672"/>
          </a:xfrm>
        </p:spPr>
        <p:txBody>
          <a:bodyPr>
            <a:normAutofit/>
          </a:bodyPr>
          <a:lstStyle/>
          <a:p>
            <a:pPr algn="ctr"/>
            <a:r>
              <a:rPr lang="en-US" sz="2800" dirty="0" smtClean="0"/>
              <a:t>Coil Production test flow chart (1/2)</a:t>
            </a:r>
            <a:endParaRPr lang="en-US"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84674824"/>
              </p:ext>
            </p:extLst>
          </p:nvPr>
        </p:nvGraphicFramePr>
        <p:xfrm>
          <a:off x="456501" y="555968"/>
          <a:ext cx="8226854" cy="2990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Group 7"/>
          <p:cNvGrpSpPr/>
          <p:nvPr/>
        </p:nvGrpSpPr>
        <p:grpSpPr>
          <a:xfrm>
            <a:off x="108300" y="4005064"/>
            <a:ext cx="576064" cy="504056"/>
            <a:chOff x="5291680" y="666564"/>
            <a:chExt cx="371315" cy="463196"/>
          </a:xfrm>
        </p:grpSpPr>
        <p:sp>
          <p:nvSpPr>
            <p:cNvPr id="9" name="Right Arrow 8"/>
            <p:cNvSpPr/>
            <p:nvPr/>
          </p:nvSpPr>
          <p:spPr>
            <a:xfrm>
              <a:off x="5291680" y="666564"/>
              <a:ext cx="371315" cy="463196"/>
            </a:xfrm>
            <a:prstGeom prst="rightArrow">
              <a:avLst>
                <a:gd name="adj1" fmla="val 60000"/>
                <a:gd name="adj2" fmla="val 50000"/>
              </a:avLst>
            </a:prstGeom>
          </p:spPr>
          <p:style>
            <a:lnRef idx="0">
              <a:schemeClr val="dk2">
                <a:tint val="60000"/>
                <a:hueOff val="0"/>
                <a:satOff val="0"/>
                <a:lumOff val="0"/>
                <a:alphaOff val="0"/>
              </a:schemeClr>
            </a:lnRef>
            <a:fillRef idx="3">
              <a:schemeClr val="dk2">
                <a:tint val="60000"/>
                <a:hueOff val="0"/>
                <a:satOff val="0"/>
                <a:lumOff val="0"/>
                <a:alphaOff val="0"/>
              </a:schemeClr>
            </a:fillRef>
            <a:effectRef idx="2">
              <a:schemeClr val="dk2">
                <a:tint val="60000"/>
                <a:hueOff val="0"/>
                <a:satOff val="0"/>
                <a:lumOff val="0"/>
                <a:alphaOff val="0"/>
              </a:schemeClr>
            </a:effectRef>
            <a:fontRef idx="minor">
              <a:schemeClr val="lt1"/>
            </a:fontRef>
          </p:style>
        </p:sp>
        <p:sp>
          <p:nvSpPr>
            <p:cNvPr id="10" name="Right Arrow 4"/>
            <p:cNvSpPr/>
            <p:nvPr/>
          </p:nvSpPr>
          <p:spPr>
            <a:xfrm>
              <a:off x="5291680" y="759203"/>
              <a:ext cx="259921" cy="2779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p:txBody>
        </p:sp>
      </p:grpSp>
      <p:sp>
        <p:nvSpPr>
          <p:cNvPr id="3" name="TextBox 2"/>
          <p:cNvSpPr txBox="1"/>
          <p:nvPr/>
        </p:nvSpPr>
        <p:spPr>
          <a:xfrm>
            <a:off x="-897705" y="2511593"/>
            <a:ext cx="184666" cy="369332"/>
          </a:xfrm>
          <a:prstGeom prst="rect">
            <a:avLst/>
          </a:prstGeom>
          <a:noFill/>
        </p:spPr>
        <p:txBody>
          <a:bodyPr wrap="none" rtlCol="0">
            <a:spAutoFit/>
          </a:bodyPr>
          <a:lstStyle/>
          <a:p>
            <a:endParaRPr lang="en-US" dirty="0"/>
          </a:p>
        </p:txBody>
      </p:sp>
      <p:graphicFrame>
        <p:nvGraphicFramePr>
          <p:cNvPr id="18" name="Content Placeholder 4"/>
          <p:cNvGraphicFramePr>
            <a:graphicFrameLocks/>
          </p:cNvGraphicFramePr>
          <p:nvPr>
            <p:extLst>
              <p:ext uri="{D42A27DB-BD31-4B8C-83A1-F6EECF244321}">
                <p14:modId xmlns:p14="http://schemas.microsoft.com/office/powerpoint/2010/main" val="993897428"/>
              </p:ext>
            </p:extLst>
          </p:nvPr>
        </p:nvGraphicFramePr>
        <p:xfrm>
          <a:off x="650084" y="3546160"/>
          <a:ext cx="8458420" cy="30236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9" name="Rounded Rectangle 18"/>
          <p:cNvSpPr/>
          <p:nvPr/>
        </p:nvSpPr>
        <p:spPr>
          <a:xfrm>
            <a:off x="8113213" y="3698558"/>
            <a:ext cx="995291" cy="954578"/>
          </a:xfrm>
          <a:prstGeom prst="roundRect">
            <a:avLst>
              <a:gd name="adj" fmla="val 10000"/>
            </a:avLst>
          </a:prstGeom>
          <a:blipFill rotWithShape="1">
            <a:blip r:embed="rId13">
              <a:duotone>
                <a:schemeClr val="dk2">
                  <a:hueOff val="0"/>
                  <a:satOff val="0"/>
                  <a:lumOff val="0"/>
                  <a:alphaOff val="0"/>
                  <a:shade val="20000"/>
                  <a:satMod val="200000"/>
                </a:schemeClr>
                <a:schemeClr val="dk2">
                  <a:hueOff val="0"/>
                  <a:satOff val="0"/>
                  <a:lumOff val="0"/>
                  <a:alphaOff val="0"/>
                  <a:tint val="12000"/>
                  <a:satMod val="190000"/>
                </a:schemeClr>
              </a:duotone>
            </a:blip>
            <a:stretch>
              <a:fillRect/>
            </a:stretch>
          </a:blipFill>
        </p:spPr>
        <p:style>
          <a:lnRef idx="0">
            <a:schemeClr val="dk2">
              <a:shade val="80000"/>
              <a:hueOff val="0"/>
              <a:satOff val="0"/>
              <a:lumOff val="0"/>
              <a:alphaOff val="0"/>
            </a:schemeClr>
          </a:lnRef>
          <a:fillRef idx="1">
            <a:scrgbClr r="0" g="0" b="0"/>
          </a:fillRef>
          <a:effectRef idx="2">
            <a:schemeClr val="dk2">
              <a:tint val="50000"/>
              <a:hueOff val="0"/>
              <a:satOff val="0"/>
              <a:lumOff val="0"/>
              <a:alphaOff val="0"/>
            </a:schemeClr>
          </a:effectRef>
          <a:fontRef idx="minor">
            <a:schemeClr val="lt2">
              <a:hueOff val="0"/>
              <a:satOff val="0"/>
              <a:lumOff val="0"/>
              <a:alphaOff val="0"/>
            </a:schemeClr>
          </a:fontRef>
        </p:style>
      </p:sp>
      <p:sp>
        <p:nvSpPr>
          <p:cNvPr id="11" name="Rounded Rectangle 10"/>
          <p:cNvSpPr/>
          <p:nvPr/>
        </p:nvSpPr>
        <p:spPr>
          <a:xfrm>
            <a:off x="5580112" y="5661123"/>
            <a:ext cx="936104" cy="908720"/>
          </a:xfrm>
          <a:prstGeom prst="roundRect">
            <a:avLst>
              <a:gd name="adj" fmla="val 10000"/>
            </a:avLst>
          </a:prstGeom>
          <a:blipFill dpi="0" rotWithShape="1">
            <a:blip r:embed="rId14" cstate="print">
              <a:duotone>
                <a:schemeClr val="dk2">
                  <a:hueOff val="0"/>
                  <a:satOff val="0"/>
                  <a:lumOff val="0"/>
                  <a:alphaOff val="0"/>
                  <a:shade val="20000"/>
                  <a:satMod val="200000"/>
                </a:schemeClr>
                <a:schemeClr val="dk2">
                  <a:hueOff val="0"/>
                  <a:satOff val="0"/>
                  <a:lumOff val="0"/>
                  <a:alphaOff val="0"/>
                  <a:tint val="12000"/>
                  <a:satMod val="190000"/>
                </a:schemeClr>
              </a:duotone>
              <a:extLst>
                <a:ext uri="{28A0092B-C50C-407E-A947-70E740481C1C}">
                  <a14:useLocalDpi xmlns:a14="http://schemas.microsoft.com/office/drawing/2010/main"/>
                </a:ext>
              </a:extLst>
            </a:blip>
            <a:srcRect/>
            <a:stretch>
              <a:fillRect l="1146" b="9957"/>
            </a:stretch>
          </a:blipFill>
        </p:spPr>
        <p:style>
          <a:lnRef idx="0">
            <a:schemeClr val="dk2">
              <a:shade val="80000"/>
              <a:hueOff val="0"/>
              <a:satOff val="0"/>
              <a:lumOff val="0"/>
              <a:alphaOff val="0"/>
            </a:schemeClr>
          </a:lnRef>
          <a:fillRef idx="1">
            <a:scrgbClr r="0" g="0" b="0"/>
          </a:fillRef>
          <a:effectRef idx="2">
            <a:schemeClr val="dk2">
              <a:tint val="50000"/>
              <a:hueOff val="0"/>
              <a:satOff val="0"/>
              <a:lumOff val="0"/>
              <a:alphaOff val="0"/>
            </a:schemeClr>
          </a:effectRef>
          <a:fontRef idx="minor">
            <a:schemeClr val="lt2">
              <a:hueOff val="0"/>
              <a:satOff val="0"/>
              <a:lumOff val="0"/>
              <a:alphaOff val="0"/>
            </a:schemeClr>
          </a:fontRef>
        </p:style>
      </p:sp>
      <p:sp>
        <p:nvSpPr>
          <p:cNvPr id="13" name="Footer Placeholder 3"/>
          <p:cNvSpPr>
            <a:spLocks noGrp="1"/>
          </p:cNvSpPr>
          <p:nvPr>
            <p:ph type="ftr" sz="quarter" idx="11"/>
          </p:nvPr>
        </p:nvSpPr>
        <p:spPr>
          <a:xfrm>
            <a:off x="1331913" y="6445250"/>
            <a:ext cx="6335712" cy="247650"/>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1943995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3"/>
          <p:cNvSpPr>
            <a:spLocks noGrp="1"/>
          </p:cNvSpPr>
          <p:nvPr>
            <p:ph type="ftr" sz="quarter" idx="11"/>
          </p:nvPr>
        </p:nvSpPr>
        <p:spPr>
          <a:xfrm>
            <a:off x="1331640" y="6445363"/>
            <a:ext cx="6336704" cy="247471"/>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
        <p:nvSpPr>
          <p:cNvPr id="2" name="Title 1"/>
          <p:cNvSpPr>
            <a:spLocks noGrp="1"/>
          </p:cNvSpPr>
          <p:nvPr>
            <p:ph type="title"/>
          </p:nvPr>
        </p:nvSpPr>
        <p:spPr>
          <a:xfrm>
            <a:off x="1043608" y="37802"/>
            <a:ext cx="8226854" cy="675228"/>
          </a:xfrm>
        </p:spPr>
        <p:txBody>
          <a:bodyPr>
            <a:normAutofit/>
          </a:bodyPr>
          <a:lstStyle/>
          <a:p>
            <a:r>
              <a:rPr lang="en-US" sz="3600" dirty="0"/>
              <a:t>Coil Production test flow chart </a:t>
            </a:r>
            <a:r>
              <a:rPr lang="en-US" sz="3600" dirty="0" smtClean="0"/>
              <a:t>(2/2</a:t>
            </a:r>
            <a:r>
              <a:rPr lang="en-US" sz="3600" dirty="0"/>
              <a: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72469024"/>
              </p:ext>
            </p:extLst>
          </p:nvPr>
        </p:nvGraphicFramePr>
        <p:xfrm>
          <a:off x="212624" y="692696"/>
          <a:ext cx="8391823" cy="3096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Group 7"/>
          <p:cNvGrpSpPr/>
          <p:nvPr/>
        </p:nvGrpSpPr>
        <p:grpSpPr>
          <a:xfrm>
            <a:off x="611560" y="908720"/>
            <a:ext cx="648072" cy="463196"/>
            <a:chOff x="5291680" y="666564"/>
            <a:chExt cx="371315" cy="463196"/>
          </a:xfrm>
        </p:grpSpPr>
        <p:sp>
          <p:nvSpPr>
            <p:cNvPr id="9" name="Right Arrow 8"/>
            <p:cNvSpPr/>
            <p:nvPr/>
          </p:nvSpPr>
          <p:spPr>
            <a:xfrm>
              <a:off x="5291680" y="666564"/>
              <a:ext cx="371315" cy="463196"/>
            </a:xfrm>
            <a:prstGeom prst="rightArrow">
              <a:avLst>
                <a:gd name="adj1" fmla="val 60000"/>
                <a:gd name="adj2" fmla="val 50000"/>
              </a:avLst>
            </a:prstGeom>
          </p:spPr>
          <p:style>
            <a:lnRef idx="0">
              <a:schemeClr val="dk2">
                <a:tint val="60000"/>
                <a:hueOff val="0"/>
                <a:satOff val="0"/>
                <a:lumOff val="0"/>
                <a:alphaOff val="0"/>
              </a:schemeClr>
            </a:lnRef>
            <a:fillRef idx="3">
              <a:schemeClr val="dk2">
                <a:tint val="60000"/>
                <a:hueOff val="0"/>
                <a:satOff val="0"/>
                <a:lumOff val="0"/>
                <a:alphaOff val="0"/>
              </a:schemeClr>
            </a:fillRef>
            <a:effectRef idx="2">
              <a:schemeClr val="dk2">
                <a:tint val="60000"/>
                <a:hueOff val="0"/>
                <a:satOff val="0"/>
                <a:lumOff val="0"/>
                <a:alphaOff val="0"/>
              </a:schemeClr>
            </a:effectRef>
            <a:fontRef idx="minor">
              <a:schemeClr val="lt1"/>
            </a:fontRef>
          </p:style>
        </p:sp>
        <p:sp>
          <p:nvSpPr>
            <p:cNvPr id="10" name="Right Arrow 4"/>
            <p:cNvSpPr/>
            <p:nvPr/>
          </p:nvSpPr>
          <p:spPr>
            <a:xfrm>
              <a:off x="5291680" y="759203"/>
              <a:ext cx="259921" cy="2779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p:txBody>
        </p:sp>
      </p:grpSp>
      <p:sp>
        <p:nvSpPr>
          <p:cNvPr id="18" name="Rounded Rectangle 4"/>
          <p:cNvSpPr/>
          <p:nvPr/>
        </p:nvSpPr>
        <p:spPr>
          <a:xfrm>
            <a:off x="3674589" y="2583450"/>
            <a:ext cx="1794823" cy="16910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p:txBody>
      </p:sp>
      <p:graphicFrame>
        <p:nvGraphicFramePr>
          <p:cNvPr id="12" name="Content Placeholder 4"/>
          <p:cNvGraphicFramePr>
            <a:graphicFrameLocks/>
          </p:cNvGraphicFramePr>
          <p:nvPr>
            <p:extLst>
              <p:ext uri="{D42A27DB-BD31-4B8C-83A1-F6EECF244321}">
                <p14:modId xmlns:p14="http://schemas.microsoft.com/office/powerpoint/2010/main" val="146468673"/>
              </p:ext>
            </p:extLst>
          </p:nvPr>
        </p:nvGraphicFramePr>
        <p:xfrm>
          <a:off x="179512" y="3789040"/>
          <a:ext cx="8558420" cy="287412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3" name="Group 12"/>
          <p:cNvGrpSpPr/>
          <p:nvPr/>
        </p:nvGrpSpPr>
        <p:grpSpPr>
          <a:xfrm>
            <a:off x="606978" y="4042951"/>
            <a:ext cx="648072" cy="463196"/>
            <a:chOff x="5291680" y="666564"/>
            <a:chExt cx="371315" cy="463196"/>
          </a:xfrm>
        </p:grpSpPr>
        <p:sp>
          <p:nvSpPr>
            <p:cNvPr id="14" name="Right Arrow 13"/>
            <p:cNvSpPr/>
            <p:nvPr/>
          </p:nvSpPr>
          <p:spPr>
            <a:xfrm>
              <a:off x="5291680" y="666564"/>
              <a:ext cx="371315" cy="463196"/>
            </a:xfrm>
            <a:prstGeom prst="rightArrow">
              <a:avLst>
                <a:gd name="adj1" fmla="val 60000"/>
                <a:gd name="adj2" fmla="val 50000"/>
              </a:avLst>
            </a:prstGeom>
          </p:spPr>
          <p:style>
            <a:lnRef idx="0">
              <a:schemeClr val="dk2">
                <a:tint val="60000"/>
                <a:hueOff val="0"/>
                <a:satOff val="0"/>
                <a:lumOff val="0"/>
                <a:alphaOff val="0"/>
              </a:schemeClr>
            </a:lnRef>
            <a:fillRef idx="3">
              <a:schemeClr val="dk2">
                <a:tint val="60000"/>
                <a:hueOff val="0"/>
                <a:satOff val="0"/>
                <a:lumOff val="0"/>
                <a:alphaOff val="0"/>
              </a:schemeClr>
            </a:fillRef>
            <a:effectRef idx="2">
              <a:schemeClr val="dk2">
                <a:tint val="60000"/>
                <a:hueOff val="0"/>
                <a:satOff val="0"/>
                <a:lumOff val="0"/>
                <a:alphaOff val="0"/>
              </a:schemeClr>
            </a:effectRef>
            <a:fontRef idx="minor">
              <a:schemeClr val="lt1"/>
            </a:fontRef>
          </p:style>
        </p:sp>
        <p:sp>
          <p:nvSpPr>
            <p:cNvPr id="15" name="Right Arrow 4"/>
            <p:cNvSpPr/>
            <p:nvPr/>
          </p:nvSpPr>
          <p:spPr>
            <a:xfrm>
              <a:off x="5291680" y="759203"/>
              <a:ext cx="259921" cy="2779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p:txBody>
        </p:sp>
      </p:grpSp>
    </p:spTree>
    <p:extLst>
      <p:ext uri="{BB962C8B-B14F-4D97-AF65-F5344CB8AC3E}">
        <p14:creationId xmlns:p14="http://schemas.microsoft.com/office/powerpoint/2010/main" val="3214318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
        <p:nvSpPr>
          <p:cNvPr id="7" name="Content Placeholder 2"/>
          <p:cNvSpPr txBox="1">
            <a:spLocks/>
          </p:cNvSpPr>
          <p:nvPr/>
        </p:nvSpPr>
        <p:spPr>
          <a:xfrm>
            <a:off x="612000" y="1219200"/>
            <a:ext cx="7920000" cy="4906963"/>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chemeClr val="bg1">
                    <a:lumMod val="75000"/>
                  </a:schemeClr>
                </a:solidFill>
              </a:rPr>
              <a:t>Introduction</a:t>
            </a:r>
          </a:p>
          <a:p>
            <a:pPr marL="0" indent="0">
              <a:buNone/>
            </a:pPr>
            <a:endParaRPr lang="en-US" dirty="0" smtClean="0">
              <a:solidFill>
                <a:schemeClr val="bg1">
                  <a:lumMod val="75000"/>
                </a:schemeClr>
              </a:solidFill>
            </a:endParaRPr>
          </a:p>
          <a:p>
            <a:r>
              <a:rPr lang="en-US" dirty="0" smtClean="0">
                <a:solidFill>
                  <a:schemeClr val="bg1">
                    <a:lumMod val="75000"/>
                  </a:schemeClr>
                </a:solidFill>
              </a:rPr>
              <a:t>Quality control, manufacture and final acceptance tests</a:t>
            </a:r>
          </a:p>
          <a:p>
            <a:endParaRPr lang="en-US" dirty="0">
              <a:solidFill>
                <a:schemeClr val="bg1">
                  <a:lumMod val="75000"/>
                </a:schemeClr>
              </a:solidFill>
            </a:endParaRPr>
          </a:p>
          <a:p>
            <a:r>
              <a:rPr lang="en-US" dirty="0" smtClean="0">
                <a:solidFill>
                  <a:schemeClr val="bg1">
                    <a:lumMod val="75000"/>
                  </a:schemeClr>
                </a:solidFill>
              </a:rPr>
              <a:t>Manufacture test </a:t>
            </a:r>
            <a:r>
              <a:rPr lang="en-US" dirty="0">
                <a:solidFill>
                  <a:schemeClr val="bg1">
                    <a:lumMod val="75000"/>
                  </a:schemeClr>
                </a:solidFill>
              </a:rPr>
              <a:t>category on DS 11 T </a:t>
            </a:r>
            <a:r>
              <a:rPr lang="en-US" dirty="0" smtClean="0">
                <a:solidFill>
                  <a:schemeClr val="bg1">
                    <a:lumMod val="75000"/>
                  </a:schemeClr>
                </a:solidFill>
              </a:rPr>
              <a:t>dipole</a:t>
            </a:r>
          </a:p>
          <a:p>
            <a:pPr marL="0" indent="0">
              <a:buNone/>
            </a:pPr>
            <a:endParaRPr lang="en-US" dirty="0">
              <a:solidFill>
                <a:schemeClr val="tx1"/>
              </a:solidFill>
            </a:endParaRPr>
          </a:p>
          <a:p>
            <a:r>
              <a:rPr lang="en-US" dirty="0" smtClean="0">
                <a:solidFill>
                  <a:schemeClr val="tx1"/>
                </a:solidFill>
              </a:rPr>
              <a:t>Electrical Hi-Pot test levels</a:t>
            </a:r>
          </a:p>
          <a:p>
            <a:endParaRPr lang="en-US" dirty="0" smtClean="0">
              <a:solidFill>
                <a:schemeClr val="tx1"/>
              </a:solidFill>
            </a:endParaRPr>
          </a:p>
          <a:p>
            <a:r>
              <a:rPr lang="en-US" dirty="0" smtClean="0">
                <a:solidFill>
                  <a:schemeClr val="bg1">
                    <a:lumMod val="75000"/>
                  </a:schemeClr>
                </a:solidFill>
              </a:rPr>
              <a:t>Dimensional measurements</a:t>
            </a:r>
          </a:p>
          <a:p>
            <a:endParaRPr lang="en-US" dirty="0">
              <a:solidFill>
                <a:schemeClr val="bg1">
                  <a:lumMod val="75000"/>
                </a:schemeClr>
              </a:solidFill>
            </a:endParaRPr>
          </a:p>
          <a:p>
            <a:r>
              <a:rPr lang="en-US" dirty="0" smtClean="0">
                <a:solidFill>
                  <a:schemeClr val="bg1">
                    <a:lumMod val="75000"/>
                  </a:schemeClr>
                </a:solidFill>
              </a:rPr>
              <a:t>Magnet field quality measurements </a:t>
            </a:r>
          </a:p>
          <a:p>
            <a:endParaRPr lang="en-US" dirty="0" smtClean="0">
              <a:solidFill>
                <a:schemeClr val="bg1">
                  <a:lumMod val="75000"/>
                </a:schemeClr>
              </a:solidFill>
            </a:endParaRPr>
          </a:p>
          <a:p>
            <a:r>
              <a:rPr lang="en-US" dirty="0" smtClean="0">
                <a:solidFill>
                  <a:schemeClr val="bg1">
                    <a:lumMod val="75000"/>
                  </a:schemeClr>
                </a:solidFill>
              </a:rPr>
              <a:t>Summary</a:t>
            </a:r>
          </a:p>
          <a:p>
            <a:endParaRPr lang="en-US" dirty="0"/>
          </a:p>
        </p:txBody>
      </p:sp>
      <p:sp>
        <p:nvSpPr>
          <p:cNvPr id="6" name="Footer Placeholder 3"/>
          <p:cNvSpPr>
            <a:spLocks noGrp="1"/>
          </p:cNvSpPr>
          <p:nvPr>
            <p:ph type="ftr" sz="quarter" idx="11"/>
          </p:nvPr>
        </p:nvSpPr>
        <p:spPr>
          <a:xfrm>
            <a:off x="1331913" y="6445250"/>
            <a:ext cx="6335712" cy="247650"/>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16313335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6408272" cy="720000"/>
          </a:xfrm>
        </p:spPr>
        <p:txBody>
          <a:bodyPr/>
          <a:lstStyle/>
          <a:p>
            <a:r>
              <a:rPr lang="en-GB" dirty="0" smtClean="0"/>
              <a:t>LHC Machine RB circuit test levels, 11T DS QH circuit</a:t>
            </a:r>
            <a:endParaRPr lang="en-GB" dirty="0"/>
          </a:p>
        </p:txBody>
      </p:sp>
      <p:sp>
        <p:nvSpPr>
          <p:cNvPr id="3" name="Content Placeholder 2"/>
          <p:cNvSpPr>
            <a:spLocks noGrp="1"/>
          </p:cNvSpPr>
          <p:nvPr>
            <p:ph idx="1"/>
          </p:nvPr>
        </p:nvSpPr>
        <p:spPr>
          <a:xfrm>
            <a:off x="467544" y="1049565"/>
            <a:ext cx="7920000" cy="4906963"/>
          </a:xfrm>
        </p:spPr>
        <p:txBody>
          <a:bodyPr>
            <a:normAutofit/>
          </a:bodyPr>
          <a:lstStyle/>
          <a:p>
            <a:r>
              <a:rPr lang="en-GB" sz="2000" b="1" dirty="0" smtClean="0"/>
              <a:t>11T Dipole test levels shall be compliant with the MB dipole ELQA tests within </a:t>
            </a:r>
            <a:r>
              <a:rPr lang="en-GB" sz="2000" b="1" dirty="0"/>
              <a:t>R</a:t>
            </a:r>
            <a:r>
              <a:rPr lang="en-GB" sz="2000" b="1" dirty="0" smtClean="0"/>
              <a:t>B circuit  per LHC-PM-ES-0001 </a:t>
            </a:r>
            <a:r>
              <a:rPr lang="en-GB" sz="2000" b="1" dirty="0"/>
              <a:t>rev. </a:t>
            </a:r>
            <a:r>
              <a:rPr lang="en-GB" sz="2000" b="1" dirty="0" smtClean="0"/>
              <a:t>2.0 “</a:t>
            </a:r>
            <a:r>
              <a:rPr lang="en-GB" sz="2000" i="1" dirty="0" smtClean="0">
                <a:solidFill>
                  <a:schemeClr val="tx1"/>
                </a:solidFill>
              </a:rPr>
              <a:t>Levels </a:t>
            </a:r>
            <a:r>
              <a:rPr lang="en-GB" sz="2000" i="1" dirty="0">
                <a:solidFill>
                  <a:schemeClr val="tx1"/>
                </a:solidFill>
              </a:rPr>
              <a:t>for DC test voltage to be considered </a:t>
            </a:r>
            <a:r>
              <a:rPr lang="en-GB" sz="2000" i="1" dirty="0" smtClean="0">
                <a:solidFill>
                  <a:schemeClr val="tx1"/>
                </a:solidFill>
              </a:rPr>
              <a:t>for components </a:t>
            </a:r>
            <a:r>
              <a:rPr lang="en-GB" sz="2000" i="1" dirty="0">
                <a:solidFill>
                  <a:schemeClr val="tx1"/>
                </a:solidFill>
              </a:rPr>
              <a:t>within the different LHC </a:t>
            </a:r>
            <a:r>
              <a:rPr lang="en-GB" sz="2000" i="1" dirty="0" smtClean="0">
                <a:solidFill>
                  <a:schemeClr val="tx1"/>
                </a:solidFill>
              </a:rPr>
              <a:t>Electrical Circuits (RB).”EDMS </a:t>
            </a:r>
            <a:r>
              <a:rPr lang="en-GB" sz="2000" b="1" dirty="0"/>
              <a:t>90327</a:t>
            </a:r>
            <a:endParaRPr lang="en-GB" sz="2000" i="1" dirty="0">
              <a:solidFill>
                <a:schemeClr val="accent5">
                  <a:lumMod val="60000"/>
                  <a:lumOff val="40000"/>
                </a:schemeClr>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grpSp>
        <p:nvGrpSpPr>
          <p:cNvPr id="11" name="Group 10"/>
          <p:cNvGrpSpPr/>
          <p:nvPr/>
        </p:nvGrpSpPr>
        <p:grpSpPr>
          <a:xfrm>
            <a:off x="863588" y="2314122"/>
            <a:ext cx="7416824" cy="1980254"/>
            <a:chOff x="729498" y="2627345"/>
            <a:chExt cx="7416824" cy="2273004"/>
          </a:xfrm>
        </p:grpSpPr>
        <p:pic>
          <p:nvPicPr>
            <p:cNvPr id="7" name="Picture 6"/>
            <p:cNvPicPr>
              <a:picLocks noChangeAspect="1"/>
            </p:cNvPicPr>
            <p:nvPr/>
          </p:nvPicPr>
          <p:blipFill>
            <a:blip r:embed="rId2"/>
            <a:stretch>
              <a:fillRect/>
            </a:stretch>
          </p:blipFill>
          <p:spPr>
            <a:xfrm>
              <a:off x="729498" y="2627345"/>
              <a:ext cx="7416824" cy="2273004"/>
            </a:xfrm>
            <a:prstGeom prst="rect">
              <a:avLst/>
            </a:prstGeom>
          </p:spPr>
        </p:pic>
        <p:sp>
          <p:nvSpPr>
            <p:cNvPr id="8" name="TextBox 7"/>
            <p:cNvSpPr txBox="1"/>
            <p:nvPr/>
          </p:nvSpPr>
          <p:spPr>
            <a:xfrm>
              <a:off x="7291722" y="4500895"/>
              <a:ext cx="524503" cy="276999"/>
            </a:xfrm>
            <a:prstGeom prst="rect">
              <a:avLst/>
            </a:prstGeom>
            <a:solidFill>
              <a:schemeClr val="bg2">
                <a:lumMod val="20000"/>
                <a:lumOff val="80000"/>
              </a:schemeClr>
            </a:solidFill>
          </p:spPr>
          <p:txBody>
            <a:bodyPr wrap="none" rtlCol="0">
              <a:spAutoFit/>
            </a:bodyPr>
            <a:lstStyle/>
            <a:p>
              <a:r>
                <a:rPr lang="en-GB" sz="1200" dirty="0" smtClean="0"/>
                <a:t>2100</a:t>
              </a:r>
              <a:endParaRPr lang="en-GB" sz="1200" dirty="0"/>
            </a:p>
          </p:txBody>
        </p:sp>
      </p:grpSp>
      <p:pic>
        <p:nvPicPr>
          <p:cNvPr id="10" name="Picture 9"/>
          <p:cNvPicPr>
            <a:picLocks noChangeAspect="1"/>
          </p:cNvPicPr>
          <p:nvPr/>
        </p:nvPicPr>
        <p:blipFill>
          <a:blip r:embed="rId3"/>
          <a:stretch>
            <a:fillRect/>
          </a:stretch>
        </p:blipFill>
        <p:spPr>
          <a:xfrm>
            <a:off x="178416" y="4381055"/>
            <a:ext cx="4828556" cy="949267"/>
          </a:xfrm>
          <a:prstGeom prst="rect">
            <a:avLst/>
          </a:prstGeom>
        </p:spPr>
      </p:pic>
      <p:sp>
        <p:nvSpPr>
          <p:cNvPr id="13" name="TextBox 12"/>
          <p:cNvSpPr txBox="1"/>
          <p:nvPr/>
        </p:nvSpPr>
        <p:spPr>
          <a:xfrm>
            <a:off x="36287" y="5263117"/>
            <a:ext cx="1391728" cy="261610"/>
          </a:xfrm>
          <a:prstGeom prst="rect">
            <a:avLst/>
          </a:prstGeom>
          <a:noFill/>
        </p:spPr>
        <p:txBody>
          <a:bodyPr wrap="none" rtlCol="0">
            <a:spAutoFit/>
          </a:bodyPr>
          <a:lstStyle/>
          <a:p>
            <a:r>
              <a:rPr lang="en-GB" sz="1100" dirty="0" smtClean="0"/>
              <a:t>Fig.1 MB RB circuit</a:t>
            </a:r>
            <a:endParaRPr lang="en-GB" sz="1100" dirty="0"/>
          </a:p>
        </p:txBody>
      </p:sp>
      <p:pic>
        <p:nvPicPr>
          <p:cNvPr id="6" name="Picture 5"/>
          <p:cNvPicPr>
            <a:picLocks noChangeAspect="1"/>
          </p:cNvPicPr>
          <p:nvPr/>
        </p:nvPicPr>
        <p:blipFill>
          <a:blip r:embed="rId4"/>
          <a:stretch>
            <a:fillRect/>
          </a:stretch>
        </p:blipFill>
        <p:spPr>
          <a:xfrm>
            <a:off x="1230953" y="2809789"/>
            <a:ext cx="1050575" cy="588575"/>
          </a:xfrm>
          <a:prstGeom prst="rect">
            <a:avLst/>
          </a:prstGeom>
        </p:spPr>
      </p:pic>
      <p:pic>
        <p:nvPicPr>
          <p:cNvPr id="14" name="Content Placeholder 4"/>
          <p:cNvPicPr>
            <a:picLocks noChangeAspect="1"/>
          </p:cNvPicPr>
          <p:nvPr/>
        </p:nvPicPr>
        <p:blipFill>
          <a:blip r:embed="rId5"/>
          <a:stretch>
            <a:fillRect/>
          </a:stretch>
        </p:blipFill>
        <p:spPr>
          <a:xfrm>
            <a:off x="5033539" y="4587127"/>
            <a:ext cx="3559904" cy="1925708"/>
          </a:xfrm>
          <a:prstGeom prst="rect">
            <a:avLst/>
          </a:prstGeom>
        </p:spPr>
      </p:pic>
      <p:sp>
        <p:nvSpPr>
          <p:cNvPr id="4" name="TextBox 3"/>
          <p:cNvSpPr txBox="1"/>
          <p:nvPr/>
        </p:nvSpPr>
        <p:spPr>
          <a:xfrm rot="20499993">
            <a:off x="5393871" y="5027252"/>
            <a:ext cx="2993127" cy="646331"/>
          </a:xfrm>
          <a:prstGeom prst="rect">
            <a:avLst/>
          </a:prstGeom>
          <a:noFill/>
        </p:spPr>
        <p:txBody>
          <a:bodyPr wrap="none" rtlCol="0">
            <a:spAutoFit/>
          </a:bodyPr>
          <a:lstStyle/>
          <a:p>
            <a:r>
              <a:rPr lang="en-GB" dirty="0" smtClean="0"/>
              <a:t>See </a:t>
            </a:r>
            <a:r>
              <a:rPr lang="en-GB" dirty="0" err="1" smtClean="0"/>
              <a:t>Cryo</a:t>
            </a:r>
            <a:r>
              <a:rPr lang="en-GB" dirty="0" smtClean="0"/>
              <a:t> dipole unit circuit </a:t>
            </a:r>
          </a:p>
          <a:p>
            <a:r>
              <a:rPr lang="en-GB" dirty="0" smtClean="0"/>
              <a:t>in H Prin presentation </a:t>
            </a:r>
            <a:endParaRPr lang="en-GB" dirty="0"/>
          </a:p>
        </p:txBody>
      </p:sp>
      <p:grpSp>
        <p:nvGrpSpPr>
          <p:cNvPr id="15" name="Grouper 25"/>
          <p:cNvGrpSpPr/>
          <p:nvPr/>
        </p:nvGrpSpPr>
        <p:grpSpPr>
          <a:xfrm>
            <a:off x="1520081" y="5367007"/>
            <a:ext cx="1950758" cy="1277235"/>
            <a:chOff x="887076" y="1786229"/>
            <a:chExt cx="3329117" cy="1944216"/>
          </a:xfrm>
        </p:grpSpPr>
        <p:grpSp>
          <p:nvGrpSpPr>
            <p:cNvPr id="16" name="Group 15"/>
            <p:cNvGrpSpPr/>
            <p:nvPr/>
          </p:nvGrpSpPr>
          <p:grpSpPr>
            <a:xfrm>
              <a:off x="887076" y="1786229"/>
              <a:ext cx="3329117" cy="1944216"/>
              <a:chOff x="1071180" y="4197353"/>
              <a:chExt cx="3329117" cy="1944216"/>
            </a:xfrm>
          </p:grpSpPr>
          <p:pic>
            <p:nvPicPr>
              <p:cNvPr id="21" name="Picture 20"/>
              <p:cNvPicPr>
                <a:picLocks noChangeAspect="1"/>
              </p:cNvPicPr>
              <p:nvPr/>
            </p:nvPicPr>
            <p:blipFill>
              <a:blip r:embed="rId6"/>
              <a:stretch>
                <a:fillRect/>
              </a:stretch>
            </p:blipFill>
            <p:spPr>
              <a:xfrm>
                <a:off x="1079730" y="4197353"/>
                <a:ext cx="3320567" cy="1944216"/>
              </a:xfrm>
              <a:prstGeom prst="rect">
                <a:avLst/>
              </a:prstGeom>
            </p:spPr>
          </p:pic>
          <p:cxnSp>
            <p:nvCxnSpPr>
              <p:cNvPr id="22" name="Straight Connector 21"/>
              <p:cNvCxnSpPr/>
              <p:nvPr/>
            </p:nvCxnSpPr>
            <p:spPr>
              <a:xfrm>
                <a:off x="3528002" y="4396896"/>
                <a:ext cx="792088" cy="2"/>
              </a:xfrm>
              <a:prstGeom prst="line">
                <a:avLst/>
              </a:prstGeom>
              <a:ln>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770984" y="4840172"/>
                <a:ext cx="549106" cy="0"/>
              </a:xfrm>
              <a:prstGeom prst="line">
                <a:avLst/>
              </a:prstGeom>
              <a:ln>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flipV="1">
                <a:off x="4312164" y="4396898"/>
                <a:ext cx="7926" cy="448527"/>
              </a:xfrm>
              <a:prstGeom prst="line">
                <a:avLst/>
              </a:prstGeom>
              <a:ln>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770984" y="5415940"/>
                <a:ext cx="549106"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520076" y="5916397"/>
                <a:ext cx="80001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V="1">
                <a:off x="4320090" y="5439509"/>
                <a:ext cx="0" cy="4768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1079730" y="4389901"/>
                <a:ext cx="864096" cy="6997"/>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079730" y="4926848"/>
                <a:ext cx="612876" cy="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H="1" flipV="1">
                <a:off x="1079730" y="4413378"/>
                <a:ext cx="7926" cy="51347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1079730" y="5878251"/>
                <a:ext cx="839070"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1071180" y="5439509"/>
                <a:ext cx="604950"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1087656" y="5424932"/>
                <a:ext cx="0" cy="476888"/>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grpSp>
        <p:sp>
          <p:nvSpPr>
            <p:cNvPr id="17" name="ZoneTexte 6"/>
            <p:cNvSpPr txBox="1"/>
            <p:nvPr/>
          </p:nvSpPr>
          <p:spPr>
            <a:xfrm>
              <a:off x="3059832" y="2071881"/>
              <a:ext cx="389850" cy="276999"/>
            </a:xfrm>
            <a:prstGeom prst="rect">
              <a:avLst/>
            </a:prstGeom>
            <a:noFill/>
          </p:spPr>
          <p:txBody>
            <a:bodyPr wrap="none" rtlCol="0">
              <a:spAutoFit/>
            </a:bodyPr>
            <a:lstStyle/>
            <a:p>
              <a:r>
                <a:rPr lang="fr-FR" sz="1200" dirty="0" smtClean="0"/>
                <a:t>HF</a:t>
              </a:r>
              <a:endParaRPr lang="fr-FR" sz="1200" dirty="0"/>
            </a:p>
          </p:txBody>
        </p:sp>
        <p:sp>
          <p:nvSpPr>
            <p:cNvPr id="18" name="ZoneTexte 22"/>
            <p:cNvSpPr txBox="1"/>
            <p:nvPr/>
          </p:nvSpPr>
          <p:spPr>
            <a:xfrm>
              <a:off x="3212232" y="2431921"/>
              <a:ext cx="364202" cy="276999"/>
            </a:xfrm>
            <a:prstGeom prst="rect">
              <a:avLst/>
            </a:prstGeom>
            <a:noFill/>
          </p:spPr>
          <p:txBody>
            <a:bodyPr wrap="none" rtlCol="0">
              <a:spAutoFit/>
            </a:bodyPr>
            <a:lstStyle/>
            <a:p>
              <a:r>
                <a:rPr lang="fr-FR" sz="1200" dirty="0"/>
                <a:t>L</a:t>
              </a:r>
              <a:r>
                <a:rPr lang="fr-FR" sz="1200" dirty="0" smtClean="0"/>
                <a:t>F</a:t>
              </a:r>
              <a:endParaRPr lang="fr-FR" sz="1200" dirty="0"/>
            </a:p>
          </p:txBody>
        </p:sp>
        <p:sp>
          <p:nvSpPr>
            <p:cNvPr id="19" name="ZoneTexte 23"/>
            <p:cNvSpPr txBox="1"/>
            <p:nvPr/>
          </p:nvSpPr>
          <p:spPr>
            <a:xfrm>
              <a:off x="3212105" y="2791961"/>
              <a:ext cx="364202" cy="276999"/>
            </a:xfrm>
            <a:prstGeom prst="rect">
              <a:avLst/>
            </a:prstGeom>
            <a:noFill/>
          </p:spPr>
          <p:txBody>
            <a:bodyPr wrap="none" rtlCol="0">
              <a:spAutoFit/>
            </a:bodyPr>
            <a:lstStyle/>
            <a:p>
              <a:r>
                <a:rPr lang="fr-FR" sz="1200" dirty="0"/>
                <a:t>L</a:t>
              </a:r>
              <a:r>
                <a:rPr lang="fr-FR" sz="1200" dirty="0" smtClean="0"/>
                <a:t>F</a:t>
              </a:r>
              <a:endParaRPr lang="fr-FR" sz="1200" dirty="0"/>
            </a:p>
          </p:txBody>
        </p:sp>
        <p:sp>
          <p:nvSpPr>
            <p:cNvPr id="20" name="ZoneTexte 24"/>
            <p:cNvSpPr txBox="1"/>
            <p:nvPr/>
          </p:nvSpPr>
          <p:spPr>
            <a:xfrm>
              <a:off x="2915816" y="3284984"/>
              <a:ext cx="389850" cy="276999"/>
            </a:xfrm>
            <a:prstGeom prst="rect">
              <a:avLst/>
            </a:prstGeom>
            <a:noFill/>
          </p:spPr>
          <p:txBody>
            <a:bodyPr wrap="none" rtlCol="0">
              <a:spAutoFit/>
            </a:bodyPr>
            <a:lstStyle/>
            <a:p>
              <a:r>
                <a:rPr lang="fr-FR" sz="1200" smtClean="0"/>
                <a:t>HF</a:t>
              </a:r>
              <a:endParaRPr lang="fr-FR" sz="1200"/>
            </a:p>
          </p:txBody>
        </p:sp>
      </p:grpSp>
      <p:sp>
        <p:nvSpPr>
          <p:cNvPr id="34" name="TextBox 33"/>
          <p:cNvSpPr txBox="1"/>
          <p:nvPr/>
        </p:nvSpPr>
        <p:spPr>
          <a:xfrm>
            <a:off x="3419196" y="5947651"/>
            <a:ext cx="1332447" cy="600164"/>
          </a:xfrm>
          <a:prstGeom prst="rect">
            <a:avLst/>
          </a:prstGeom>
          <a:noFill/>
        </p:spPr>
        <p:txBody>
          <a:bodyPr wrap="square" rtlCol="0">
            <a:spAutoFit/>
          </a:bodyPr>
          <a:lstStyle/>
          <a:p>
            <a:r>
              <a:rPr lang="en-GB" sz="1100" dirty="0" smtClean="0"/>
              <a:t>Fig.2 D11T QH circuit preferred design option</a:t>
            </a:r>
            <a:endParaRPr lang="en-GB" sz="1100" dirty="0"/>
          </a:p>
        </p:txBody>
      </p:sp>
      <p:sp>
        <p:nvSpPr>
          <p:cNvPr id="35" name="TextBox 34"/>
          <p:cNvSpPr txBox="1"/>
          <p:nvPr/>
        </p:nvSpPr>
        <p:spPr>
          <a:xfrm>
            <a:off x="5296100" y="4381837"/>
            <a:ext cx="2441694" cy="261610"/>
          </a:xfrm>
          <a:prstGeom prst="rect">
            <a:avLst/>
          </a:prstGeom>
          <a:noFill/>
        </p:spPr>
        <p:txBody>
          <a:bodyPr wrap="none" rtlCol="0">
            <a:spAutoFit/>
          </a:bodyPr>
          <a:lstStyle/>
          <a:p>
            <a:r>
              <a:rPr lang="en-GB" sz="1100" dirty="0" smtClean="0"/>
              <a:t>Fig.3  2 dipole </a:t>
            </a:r>
            <a:r>
              <a:rPr lang="en-GB" sz="1100" dirty="0"/>
              <a:t>2-in-1 in series circuit</a:t>
            </a:r>
          </a:p>
        </p:txBody>
      </p:sp>
      <p:sp>
        <p:nvSpPr>
          <p:cNvPr id="37" name="Footer Placeholder 3"/>
          <p:cNvSpPr>
            <a:spLocks noGrp="1"/>
          </p:cNvSpPr>
          <p:nvPr>
            <p:ph type="ftr" sz="quarter" idx="11"/>
          </p:nvPr>
        </p:nvSpPr>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40906773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204327" y="4839170"/>
            <a:ext cx="2084708" cy="1542158"/>
          </a:xfrm>
          <a:prstGeom prst="rect">
            <a:avLst/>
          </a:prstGeom>
        </p:spPr>
      </p:pic>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grpSp>
        <p:nvGrpSpPr>
          <p:cNvPr id="9" name="Grouper 8"/>
          <p:cNvGrpSpPr/>
          <p:nvPr/>
        </p:nvGrpSpPr>
        <p:grpSpPr>
          <a:xfrm>
            <a:off x="6105449" y="2644844"/>
            <a:ext cx="3063730" cy="1720260"/>
            <a:chOff x="5977800" y="4888053"/>
            <a:chExt cx="3063730" cy="1522194"/>
          </a:xfrm>
        </p:grpSpPr>
        <p:pic>
          <p:nvPicPr>
            <p:cNvPr id="30" name="Picture 29"/>
            <p:cNvPicPr>
              <a:picLocks noChangeAspect="1"/>
            </p:cNvPicPr>
            <p:nvPr/>
          </p:nvPicPr>
          <p:blipFill>
            <a:blip r:embed="rId4"/>
            <a:stretch>
              <a:fillRect/>
            </a:stretch>
          </p:blipFill>
          <p:spPr>
            <a:xfrm>
              <a:off x="5977800" y="4926109"/>
              <a:ext cx="2988332" cy="1484138"/>
            </a:xfrm>
            <a:prstGeom prst="rect">
              <a:avLst/>
            </a:prstGeom>
          </p:spPr>
        </p:pic>
        <p:cxnSp>
          <p:nvCxnSpPr>
            <p:cNvPr id="31" name="Straight Connector 30"/>
            <p:cNvCxnSpPr/>
            <p:nvPr/>
          </p:nvCxnSpPr>
          <p:spPr>
            <a:xfrm>
              <a:off x="7176992" y="4995114"/>
              <a:ext cx="188373" cy="689873"/>
            </a:xfrm>
            <a:prstGeom prst="line">
              <a:avLst/>
            </a:prstGeom>
            <a:ln w="57150">
              <a:solidFill>
                <a:srgbClr val="3333FF"/>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011668" y="6389795"/>
              <a:ext cx="782818" cy="0"/>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405733" y="4888053"/>
              <a:ext cx="766557" cy="261610"/>
            </a:xfrm>
            <a:prstGeom prst="rect">
              <a:avLst/>
            </a:prstGeom>
            <a:noFill/>
            <a:ln>
              <a:noFill/>
            </a:ln>
          </p:spPr>
          <p:txBody>
            <a:bodyPr wrap="none" rtlCol="0">
              <a:spAutoFit/>
            </a:bodyPr>
            <a:lstStyle/>
            <a:p>
              <a:r>
                <a:rPr lang="en-GB" sz="1100" dirty="0" smtClean="0">
                  <a:solidFill>
                    <a:srgbClr val="FFFF00"/>
                  </a:solidFill>
                  <a:effectLst>
                    <a:outerShdw blurRad="38100" dist="38100" dir="2700000" algn="tl">
                      <a:srgbClr val="000000">
                        <a:alpha val="43137"/>
                      </a:srgbClr>
                    </a:outerShdw>
                  </a:effectLst>
                </a:rPr>
                <a:t>Pole side</a:t>
              </a:r>
              <a:endParaRPr lang="en-GB" sz="1100" dirty="0">
                <a:solidFill>
                  <a:srgbClr val="FFFF00"/>
                </a:solidFill>
                <a:effectLst>
                  <a:outerShdw blurRad="38100" dist="38100" dir="2700000" algn="tl">
                    <a:srgbClr val="000000">
                      <a:alpha val="43137"/>
                    </a:srgbClr>
                  </a:outerShdw>
                </a:effectLst>
              </a:endParaRPr>
            </a:p>
          </p:txBody>
        </p:sp>
        <p:sp>
          <p:nvSpPr>
            <p:cNvPr id="34" name="TextBox 33"/>
            <p:cNvSpPr txBox="1"/>
            <p:nvPr/>
          </p:nvSpPr>
          <p:spPr>
            <a:xfrm>
              <a:off x="6105784" y="6139903"/>
              <a:ext cx="739305" cy="246221"/>
            </a:xfrm>
            <a:prstGeom prst="rect">
              <a:avLst/>
            </a:prstGeom>
            <a:noFill/>
            <a:ln>
              <a:noFill/>
            </a:ln>
          </p:spPr>
          <p:txBody>
            <a:bodyPr wrap="none" rtlCol="0">
              <a:spAutoFit/>
            </a:bodyPr>
            <a:lstStyle/>
            <a:p>
              <a:r>
                <a:rPr lang="en-GB" sz="1000" b="1" dirty="0" err="1">
                  <a:solidFill>
                    <a:srgbClr val="FFFF00"/>
                  </a:solidFill>
                  <a:effectLst>
                    <a:outerShdw blurRad="38100" dist="38100" dir="2700000" algn="tl">
                      <a:srgbClr val="000000">
                        <a:alpha val="43137"/>
                      </a:srgbClr>
                    </a:outerShdw>
                  </a:effectLst>
                </a:rPr>
                <a:t>M</a:t>
              </a:r>
              <a:r>
                <a:rPr lang="en-GB" sz="1000" b="1" dirty="0" err="1" smtClean="0">
                  <a:solidFill>
                    <a:srgbClr val="FFFF00"/>
                  </a:solidFill>
                  <a:effectLst>
                    <a:outerShdw blurRad="38100" dist="38100" dir="2700000" algn="tl">
                      <a:srgbClr val="000000">
                        <a:alpha val="43137"/>
                      </a:srgbClr>
                    </a:outerShdw>
                  </a:effectLst>
                </a:rPr>
                <a:t>idplane</a:t>
              </a:r>
              <a:endParaRPr lang="en-GB" sz="1000" b="1" dirty="0">
                <a:solidFill>
                  <a:srgbClr val="FFFF00"/>
                </a:solidFill>
                <a:effectLst>
                  <a:outerShdw blurRad="38100" dist="38100" dir="2700000" algn="tl">
                    <a:srgbClr val="000000">
                      <a:alpha val="43137"/>
                    </a:srgbClr>
                  </a:outerShdw>
                </a:effectLst>
              </a:endParaRPr>
            </a:p>
          </p:txBody>
        </p:sp>
        <p:sp>
          <p:nvSpPr>
            <p:cNvPr id="37" name="Rectangle 36"/>
            <p:cNvSpPr/>
            <p:nvPr/>
          </p:nvSpPr>
          <p:spPr>
            <a:xfrm>
              <a:off x="6894554" y="5016179"/>
              <a:ext cx="2146976" cy="1323439"/>
            </a:xfrm>
            <a:prstGeom prst="rect">
              <a:avLst/>
            </a:prstGeom>
            <a:solidFill>
              <a:srgbClr val="FFFF00">
                <a:alpha val="18000"/>
              </a:srgbClr>
            </a:solidFill>
          </p:spPr>
          <p:txBody>
            <a:bodyPr wrap="square">
              <a:spAutoFit/>
            </a:bodyPr>
            <a:lstStyle/>
            <a:p>
              <a:r>
                <a:rPr lang="en-GB" sz="1000" dirty="0">
                  <a:solidFill>
                    <a:schemeClr val="bg1"/>
                  </a:solidFill>
                </a:rPr>
                <a:t>Interlayer insulation </a:t>
              </a:r>
              <a:r>
                <a:rPr lang="en-GB" sz="1000" dirty="0" smtClean="0">
                  <a:solidFill>
                    <a:schemeClr val="bg1"/>
                  </a:solidFill>
                </a:rPr>
                <a:t>thickness </a:t>
              </a:r>
              <a:r>
                <a:rPr lang="en-GB" sz="1000" dirty="0">
                  <a:solidFill>
                    <a:srgbClr val="FFFF00"/>
                  </a:solidFill>
                </a:rPr>
                <a:t>(</a:t>
              </a:r>
              <a:r>
                <a:rPr lang="en-GB" sz="1000" b="1" dirty="0">
                  <a:solidFill>
                    <a:srgbClr val="FFFF00"/>
                  </a:solidFill>
                </a:rPr>
                <a:t>0.79 mm</a:t>
              </a:r>
              <a:r>
                <a:rPr lang="en-GB" sz="1000" dirty="0">
                  <a:solidFill>
                    <a:srgbClr val="FFFF00"/>
                  </a:solidFill>
                </a:rPr>
                <a:t>) </a:t>
              </a:r>
              <a:r>
                <a:rPr lang="en-GB" sz="1000" dirty="0">
                  <a:solidFill>
                    <a:schemeClr val="bg1"/>
                  </a:solidFill>
                </a:rPr>
                <a:t>after compression impregnated with CTD101K</a:t>
              </a:r>
            </a:p>
            <a:p>
              <a:pPr marL="285750" indent="-285750">
                <a:buFont typeface="Arial" panose="020B0604020202020204" pitchFamily="34" charset="0"/>
                <a:buChar char="•"/>
              </a:pPr>
              <a:r>
                <a:rPr lang="en-GB" sz="1000" i="1" dirty="0" smtClean="0">
                  <a:solidFill>
                    <a:schemeClr val="bg1"/>
                  </a:solidFill>
                </a:rPr>
                <a:t>2 x Cable </a:t>
              </a:r>
              <a:r>
                <a:rPr lang="en-GB" sz="1000" i="1" dirty="0">
                  <a:solidFill>
                    <a:schemeClr val="bg1"/>
                  </a:solidFill>
                </a:rPr>
                <a:t>turn </a:t>
              </a:r>
              <a:r>
                <a:rPr lang="en-GB" sz="1000" b="1" i="1" dirty="0">
                  <a:solidFill>
                    <a:schemeClr val="bg1"/>
                  </a:solidFill>
                </a:rPr>
                <a:t>0.08 Mica </a:t>
              </a:r>
              <a:r>
                <a:rPr lang="en-GB" sz="1000" i="1" dirty="0">
                  <a:solidFill>
                    <a:schemeClr val="bg1"/>
                  </a:solidFill>
                </a:rPr>
                <a:t>+ </a:t>
              </a:r>
              <a:r>
                <a:rPr lang="en-GB" sz="1000" b="1" dirty="0">
                  <a:solidFill>
                    <a:schemeClr val="bg1"/>
                  </a:solidFill>
                </a:rPr>
                <a:t>0.015 S2-glass </a:t>
              </a:r>
              <a:r>
                <a:rPr lang="en-GB" sz="1000" i="1" dirty="0">
                  <a:solidFill>
                    <a:schemeClr val="bg1"/>
                  </a:solidFill>
                </a:rPr>
                <a:t>braided sleeve</a:t>
              </a:r>
            </a:p>
            <a:p>
              <a:pPr marL="285750" indent="-285750">
                <a:buFont typeface="Arial" panose="020B0604020202020204" pitchFamily="34" charset="0"/>
                <a:buChar char="•"/>
              </a:pPr>
              <a:r>
                <a:rPr lang="en-GB" sz="1000" b="1" i="1" dirty="0">
                  <a:solidFill>
                    <a:schemeClr val="bg1"/>
                  </a:solidFill>
                </a:rPr>
                <a:t>0.6 mm S2-glass interlayer </a:t>
              </a:r>
              <a:r>
                <a:rPr lang="en-GB" sz="1000" i="1" dirty="0">
                  <a:solidFill>
                    <a:schemeClr val="bg1"/>
                  </a:solidFill>
                </a:rPr>
                <a:t>cured with CTD </a:t>
              </a:r>
              <a:r>
                <a:rPr lang="en-GB" sz="1000" i="1" dirty="0" smtClean="0">
                  <a:solidFill>
                    <a:schemeClr val="bg1"/>
                  </a:solidFill>
                </a:rPr>
                <a:t>1202</a:t>
              </a:r>
              <a:endParaRPr lang="en-GB" sz="1000" i="1" dirty="0">
                <a:solidFill>
                  <a:schemeClr val="bg1"/>
                </a:solidFill>
              </a:endParaRPr>
            </a:p>
          </p:txBody>
        </p:sp>
        <p:sp>
          <p:nvSpPr>
            <p:cNvPr id="38" name="TextBox 37"/>
            <p:cNvSpPr txBox="1"/>
            <p:nvPr/>
          </p:nvSpPr>
          <p:spPr>
            <a:xfrm rot="17721086">
              <a:off x="6079322" y="5645564"/>
              <a:ext cx="758541" cy="246221"/>
            </a:xfrm>
            <a:prstGeom prst="rect">
              <a:avLst/>
            </a:prstGeom>
            <a:noFill/>
            <a:ln>
              <a:noFill/>
            </a:ln>
          </p:spPr>
          <p:txBody>
            <a:bodyPr wrap="none" rtlCol="0">
              <a:spAutoFit/>
            </a:bodyPr>
            <a:lstStyle/>
            <a:p>
              <a:r>
                <a:rPr lang="en-GB" sz="1000" b="1" dirty="0">
                  <a:solidFill>
                    <a:srgbClr val="FFFF00"/>
                  </a:solidFill>
                  <a:effectLst>
                    <a:outerShdw blurRad="38100" dist="38100" dir="2700000" algn="tl">
                      <a:srgbClr val="000000">
                        <a:alpha val="43137"/>
                      </a:srgbClr>
                    </a:outerShdw>
                  </a:effectLst>
                </a:rPr>
                <a:t>Interlayer</a:t>
              </a:r>
            </a:p>
          </p:txBody>
        </p:sp>
      </p:grpSp>
      <p:sp>
        <p:nvSpPr>
          <p:cNvPr id="3" name="Content Placeholder 2"/>
          <p:cNvSpPr>
            <a:spLocks noGrp="1"/>
          </p:cNvSpPr>
          <p:nvPr>
            <p:ph idx="1"/>
          </p:nvPr>
        </p:nvSpPr>
        <p:spPr>
          <a:xfrm>
            <a:off x="341949" y="594541"/>
            <a:ext cx="5677518" cy="1818079"/>
          </a:xfrm>
          <a:solidFill>
            <a:schemeClr val="bg1">
              <a:alpha val="51000"/>
            </a:schemeClr>
          </a:solidFill>
        </p:spPr>
        <p:txBody>
          <a:bodyPr>
            <a:noAutofit/>
          </a:bodyPr>
          <a:lstStyle/>
          <a:p>
            <a:r>
              <a:rPr lang="en-GB" sz="1600" dirty="0" smtClean="0">
                <a:solidFill>
                  <a:schemeClr val="tx1"/>
                </a:solidFill>
              </a:rPr>
              <a:t>Two </a:t>
            </a:r>
            <a:r>
              <a:rPr lang="en-GB" sz="1600" dirty="0">
                <a:solidFill>
                  <a:schemeClr val="tx1"/>
                </a:solidFill>
              </a:rPr>
              <a:t>QHs circuits failure </a:t>
            </a:r>
            <a:r>
              <a:rPr lang="en-GB" sz="1600" dirty="0" smtClean="0">
                <a:solidFill>
                  <a:srgbClr val="3333FF"/>
                </a:solidFill>
              </a:rPr>
              <a:t>assumed scenario </a:t>
            </a:r>
            <a:r>
              <a:rPr lang="en-GB" sz="1600" dirty="0" smtClean="0">
                <a:solidFill>
                  <a:schemeClr val="tx1"/>
                </a:solidFill>
              </a:rPr>
              <a:t>(then magnet repair) </a:t>
            </a:r>
            <a:r>
              <a:rPr lang="en-GB" sz="1600" dirty="0" smtClean="0">
                <a:solidFill>
                  <a:srgbClr val="3333FF"/>
                </a:solidFill>
              </a:rPr>
              <a:t>compliant with nominal dielectric strengths</a:t>
            </a:r>
            <a:r>
              <a:rPr lang="en-GB" sz="1600" dirty="0" smtClean="0"/>
              <a:t>.</a:t>
            </a:r>
          </a:p>
          <a:p>
            <a:r>
              <a:rPr lang="en-GB" sz="1600" dirty="0" smtClean="0"/>
              <a:t>The splice-free layers design </a:t>
            </a:r>
            <a:r>
              <a:rPr lang="en-GB" sz="1600" dirty="0" smtClean="0">
                <a:solidFill>
                  <a:srgbClr val="3333FF"/>
                </a:solidFill>
              </a:rPr>
              <a:t>limits the </a:t>
            </a:r>
            <a:r>
              <a:rPr lang="en-GB" sz="1600" dirty="0">
                <a:solidFill>
                  <a:srgbClr val="3333FF"/>
                </a:solidFill>
              </a:rPr>
              <a:t>impulse turn-to-turn terminal test level </a:t>
            </a:r>
            <a:r>
              <a:rPr lang="en-GB" sz="1600" dirty="0" smtClean="0">
                <a:solidFill>
                  <a:srgbClr val="3333FF"/>
                </a:solidFill>
              </a:rPr>
              <a:t>at</a:t>
            </a:r>
            <a:r>
              <a:rPr lang="en-GB" sz="1600" dirty="0"/>
              <a:t> </a:t>
            </a:r>
            <a:r>
              <a:rPr lang="en-GB" sz="1600" dirty="0" smtClean="0"/>
              <a:t>the interlayer </a:t>
            </a:r>
            <a:r>
              <a:rPr lang="en-GB" sz="1600" dirty="0" smtClean="0">
                <a:solidFill>
                  <a:srgbClr val="3333FF"/>
                </a:solidFill>
              </a:rPr>
              <a:t>triple point </a:t>
            </a:r>
            <a:r>
              <a:rPr lang="en-GB" sz="1600" dirty="0" smtClean="0"/>
              <a:t>(although only 850 V peak interlayer fault ).</a:t>
            </a:r>
          </a:p>
          <a:p>
            <a:r>
              <a:rPr lang="en-GB" sz="1600" dirty="0" smtClean="0"/>
              <a:t>A</a:t>
            </a:r>
            <a:r>
              <a:rPr lang="en-GB" sz="1600" dirty="0"/>
              <a:t>dditional </a:t>
            </a:r>
            <a:r>
              <a:rPr lang="en-GB" sz="1600" dirty="0" smtClean="0"/>
              <a:t>improvement </a:t>
            </a:r>
            <a:r>
              <a:rPr lang="en-GB" sz="1600" dirty="0"/>
              <a:t>proposal </a:t>
            </a:r>
            <a:r>
              <a:rPr lang="en-GB" sz="1600" dirty="0" smtClean="0"/>
              <a:t>on impregnation quality of triple point, (</a:t>
            </a:r>
            <a:r>
              <a:rPr lang="en-GB" sz="1600" dirty="0" smtClean="0">
                <a:solidFill>
                  <a:srgbClr val="3333FF"/>
                </a:solidFill>
              </a:rPr>
              <a:t>see Fig.1</a:t>
            </a:r>
            <a:r>
              <a:rPr lang="en-GB" sz="1600" dirty="0" smtClean="0"/>
              <a:t>).</a:t>
            </a:r>
          </a:p>
          <a:p>
            <a:pPr marL="0" indent="0">
              <a:buNone/>
            </a:pPr>
            <a:endParaRPr lang="en-GB" sz="1600" dirty="0"/>
          </a:p>
        </p:txBody>
      </p:sp>
      <p:grpSp>
        <p:nvGrpSpPr>
          <p:cNvPr id="8" name="Group 7"/>
          <p:cNvGrpSpPr/>
          <p:nvPr/>
        </p:nvGrpSpPr>
        <p:grpSpPr>
          <a:xfrm>
            <a:off x="6261458" y="4581128"/>
            <a:ext cx="2775038" cy="2155274"/>
            <a:chOff x="6176186" y="2857902"/>
            <a:chExt cx="2775038" cy="2155274"/>
          </a:xfrm>
        </p:grpSpPr>
        <p:pic>
          <p:nvPicPr>
            <p:cNvPr id="6" name="Picture 5"/>
            <p:cNvPicPr>
              <a:picLocks noChangeAspect="1"/>
            </p:cNvPicPr>
            <p:nvPr/>
          </p:nvPicPr>
          <p:blipFill>
            <a:blip r:embed="rId5"/>
            <a:stretch>
              <a:fillRect/>
            </a:stretch>
          </p:blipFill>
          <p:spPr>
            <a:xfrm>
              <a:off x="6176186" y="2857902"/>
              <a:ext cx="2764658" cy="2065204"/>
            </a:xfrm>
            <a:prstGeom prst="rect">
              <a:avLst/>
            </a:prstGeom>
          </p:spPr>
        </p:pic>
        <p:pic>
          <p:nvPicPr>
            <p:cNvPr id="53" name="Picture 5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459211" y="4055790"/>
              <a:ext cx="1492013" cy="957386"/>
            </a:xfrm>
            <a:prstGeom prst="rect">
              <a:avLst/>
            </a:prstGeom>
          </p:spPr>
        </p:pic>
      </p:grpSp>
      <p:pic>
        <p:nvPicPr>
          <p:cNvPr id="4" name="Image 3"/>
          <p:cNvPicPr>
            <a:picLocks noChangeAspect="1"/>
          </p:cNvPicPr>
          <p:nvPr/>
        </p:nvPicPr>
        <p:blipFill>
          <a:blip r:embed="rId7"/>
          <a:stretch>
            <a:fillRect/>
          </a:stretch>
        </p:blipFill>
        <p:spPr>
          <a:xfrm>
            <a:off x="3720485" y="4624137"/>
            <a:ext cx="2384964" cy="1893754"/>
          </a:xfrm>
          <a:prstGeom prst="rect">
            <a:avLst/>
          </a:prstGeom>
        </p:spPr>
      </p:pic>
      <p:sp>
        <p:nvSpPr>
          <p:cNvPr id="10" name="ZoneTexte 9"/>
          <p:cNvSpPr txBox="1"/>
          <p:nvPr/>
        </p:nvSpPr>
        <p:spPr>
          <a:xfrm>
            <a:off x="3811093" y="6469886"/>
            <a:ext cx="2345083" cy="253916"/>
          </a:xfrm>
          <a:prstGeom prst="rect">
            <a:avLst/>
          </a:prstGeom>
          <a:noFill/>
        </p:spPr>
        <p:txBody>
          <a:bodyPr wrap="square" rtlCol="0">
            <a:spAutoFit/>
          </a:bodyPr>
          <a:lstStyle/>
          <a:p>
            <a:r>
              <a:rPr lang="fr-FR" sz="1050" dirty="0" smtClean="0"/>
              <a:t>Fig.2 </a:t>
            </a:r>
            <a:r>
              <a:rPr lang="fr-FR" sz="1050" dirty="0"/>
              <a:t>Open transformer test </a:t>
            </a:r>
            <a:r>
              <a:rPr lang="fr-FR" sz="1050" dirty="0" err="1"/>
              <a:t>layout</a:t>
            </a:r>
            <a:endParaRPr lang="fr-FR" sz="1050" dirty="0"/>
          </a:p>
        </p:txBody>
      </p:sp>
      <p:sp>
        <p:nvSpPr>
          <p:cNvPr id="26" name="ZoneTexte 25"/>
          <p:cNvSpPr txBox="1"/>
          <p:nvPr/>
        </p:nvSpPr>
        <p:spPr>
          <a:xfrm>
            <a:off x="1100609" y="6349323"/>
            <a:ext cx="2619875" cy="415498"/>
          </a:xfrm>
          <a:prstGeom prst="rect">
            <a:avLst/>
          </a:prstGeom>
          <a:solidFill>
            <a:schemeClr val="bg1">
              <a:alpha val="88000"/>
            </a:schemeClr>
          </a:solidFill>
        </p:spPr>
        <p:txBody>
          <a:bodyPr wrap="square" rtlCol="0">
            <a:spAutoFit/>
          </a:bodyPr>
          <a:lstStyle/>
          <a:p>
            <a:r>
              <a:rPr lang="fr-FR" sz="1050" dirty="0" smtClean="0"/>
              <a:t>Fig.1 </a:t>
            </a:r>
            <a:r>
              <a:rPr lang="fr-FR" sz="1050" dirty="0" err="1" smtClean="0"/>
              <a:t>Proposal</a:t>
            </a:r>
            <a:r>
              <a:rPr lang="fr-FR" sz="1050" dirty="0" smtClean="0"/>
              <a:t> to </a:t>
            </a:r>
            <a:r>
              <a:rPr lang="fr-FR" sz="1050" dirty="0" err="1" smtClean="0"/>
              <a:t>improve</a:t>
            </a:r>
            <a:r>
              <a:rPr lang="fr-FR" sz="1050" dirty="0" smtClean="0"/>
              <a:t> inter layer position S glass </a:t>
            </a:r>
            <a:r>
              <a:rPr lang="fr-FR" sz="1050" dirty="0" err="1" smtClean="0"/>
              <a:t>insulation</a:t>
            </a:r>
            <a:r>
              <a:rPr lang="fr-FR" sz="1050" dirty="0" smtClean="0"/>
              <a:t> at triple point. </a:t>
            </a:r>
            <a:endParaRPr lang="fr-FR" sz="1050" dirty="0"/>
          </a:p>
        </p:txBody>
      </p:sp>
      <p:sp>
        <p:nvSpPr>
          <p:cNvPr id="28" name="ZoneTexte 27"/>
          <p:cNvSpPr txBox="1"/>
          <p:nvPr/>
        </p:nvSpPr>
        <p:spPr>
          <a:xfrm>
            <a:off x="6017467" y="2303294"/>
            <a:ext cx="3163045" cy="261610"/>
          </a:xfrm>
          <a:prstGeom prst="rect">
            <a:avLst/>
          </a:prstGeom>
          <a:noFill/>
        </p:spPr>
        <p:txBody>
          <a:bodyPr wrap="none" rtlCol="0">
            <a:spAutoFit/>
          </a:bodyPr>
          <a:lstStyle/>
          <a:p>
            <a:r>
              <a:rPr lang="fr-FR" sz="1100" i="1" dirty="0" smtClean="0"/>
              <a:t>Fig.3 </a:t>
            </a:r>
            <a:r>
              <a:rPr lang="fr-FR" sz="1100" i="1" dirty="0" err="1" smtClean="0"/>
              <a:t>Details</a:t>
            </a:r>
            <a:r>
              <a:rPr lang="fr-FR" sz="1100" i="1" dirty="0" smtClean="0"/>
              <a:t> of </a:t>
            </a:r>
            <a:r>
              <a:rPr lang="fr-FR" sz="1100" i="1" dirty="0" err="1" smtClean="0"/>
              <a:t>series</a:t>
            </a:r>
            <a:r>
              <a:rPr lang="fr-FR" sz="1100" i="1" dirty="0" smtClean="0"/>
              <a:t> </a:t>
            </a:r>
            <a:r>
              <a:rPr lang="fr-FR" sz="1100" i="1" dirty="0" err="1" smtClean="0"/>
              <a:t>coil</a:t>
            </a:r>
            <a:r>
              <a:rPr lang="fr-FR" sz="1100" i="1" dirty="0" smtClean="0"/>
              <a:t> QH </a:t>
            </a:r>
            <a:r>
              <a:rPr lang="fr-FR" sz="1100" i="1" dirty="0" err="1" smtClean="0"/>
              <a:t>insulation</a:t>
            </a:r>
            <a:r>
              <a:rPr lang="fr-FR" sz="1100" i="1" dirty="0" smtClean="0"/>
              <a:t> system</a:t>
            </a:r>
            <a:endParaRPr lang="fr-FR" sz="1100" i="1" dirty="0"/>
          </a:p>
        </p:txBody>
      </p:sp>
      <p:pic>
        <p:nvPicPr>
          <p:cNvPr id="7" name="Picture 6"/>
          <p:cNvPicPr>
            <a:picLocks noChangeAspect="1"/>
          </p:cNvPicPr>
          <p:nvPr/>
        </p:nvPicPr>
        <p:blipFill>
          <a:blip r:embed="rId8"/>
          <a:stretch>
            <a:fillRect/>
          </a:stretch>
        </p:blipFill>
        <p:spPr>
          <a:xfrm>
            <a:off x="6393808" y="128267"/>
            <a:ext cx="2733671" cy="2148605"/>
          </a:xfrm>
          <a:prstGeom prst="rect">
            <a:avLst/>
          </a:prstGeom>
        </p:spPr>
      </p:pic>
      <p:pic>
        <p:nvPicPr>
          <p:cNvPr id="39" name="Picture 38"/>
          <p:cNvPicPr>
            <a:picLocks noChangeAspect="1"/>
          </p:cNvPicPr>
          <p:nvPr/>
        </p:nvPicPr>
        <p:blipFill>
          <a:blip r:embed="rId9"/>
          <a:stretch>
            <a:fillRect/>
          </a:stretch>
        </p:blipFill>
        <p:spPr>
          <a:xfrm flipH="1">
            <a:off x="2361043" y="4807165"/>
            <a:ext cx="1149415" cy="1554073"/>
          </a:xfrm>
          <a:prstGeom prst="rect">
            <a:avLst/>
          </a:prstGeom>
        </p:spPr>
      </p:pic>
      <p:sp>
        <p:nvSpPr>
          <p:cNvPr id="44" name="Oval 43"/>
          <p:cNvSpPr/>
          <p:nvPr/>
        </p:nvSpPr>
        <p:spPr>
          <a:xfrm>
            <a:off x="2863678" y="6249285"/>
            <a:ext cx="114356" cy="123039"/>
          </a:xfrm>
          <a:prstGeom prst="ellipse">
            <a:avLst/>
          </a:prstGeom>
          <a:solidFill>
            <a:schemeClr val="accent3">
              <a:lumMod val="20000"/>
              <a:lumOff val="80000"/>
              <a:alpha val="43000"/>
            </a:schemeClr>
          </a:solidFill>
          <a:ln w="25400">
            <a:solidFill>
              <a:srgbClr val="FF0000"/>
            </a:solidFill>
          </a:ln>
          <a:effectLst>
            <a:outerShdw blurRad="40000" dist="23000" dir="5400000" rotWithShape="0">
              <a:schemeClr val="accent3">
                <a:lumMod val="20000"/>
                <a:lumOff val="80000"/>
                <a:alpha val="61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6" name="Straight Arrow Connector 45"/>
          <p:cNvCxnSpPr>
            <a:stCxn id="47" idx="2"/>
            <a:endCxn id="44" idx="2"/>
          </p:cNvCxnSpPr>
          <p:nvPr/>
        </p:nvCxnSpPr>
        <p:spPr>
          <a:xfrm>
            <a:off x="2460060" y="5764513"/>
            <a:ext cx="403618" cy="546292"/>
          </a:xfrm>
          <a:prstGeom prst="straightConnector1">
            <a:avLst/>
          </a:prstGeom>
          <a:ln>
            <a:solidFill>
              <a:schemeClr val="accent2">
                <a:lumMod val="60000"/>
                <a:lumOff val="40000"/>
              </a:schemeClr>
            </a:solidFill>
            <a:tailEnd type="triangle"/>
          </a:ln>
          <a:effectLst>
            <a:outerShdw blurRad="40000" dist="20000" dir="5400000" rotWithShape="0">
              <a:srgbClr val="FF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59356" y="-50161"/>
            <a:ext cx="7920000" cy="720000"/>
          </a:xfrm>
        </p:spPr>
        <p:txBody>
          <a:bodyPr/>
          <a:lstStyle/>
          <a:p>
            <a:pPr algn="l"/>
            <a:r>
              <a:rPr lang="en-GB" sz="2400" dirty="0" smtClean="0"/>
              <a:t>Dielectric strengths against test conditions</a:t>
            </a:r>
            <a:endParaRPr lang="en-GB" sz="2400" dirty="0"/>
          </a:p>
        </p:txBody>
      </p:sp>
      <p:sp>
        <p:nvSpPr>
          <p:cNvPr id="47" name="TextBox 46"/>
          <p:cNvSpPr txBox="1"/>
          <p:nvPr/>
        </p:nvSpPr>
        <p:spPr>
          <a:xfrm>
            <a:off x="1991470" y="5487514"/>
            <a:ext cx="937180" cy="276999"/>
          </a:xfrm>
          <a:prstGeom prst="rect">
            <a:avLst/>
          </a:prstGeom>
          <a:solidFill>
            <a:schemeClr val="bg1">
              <a:alpha val="38000"/>
            </a:schemeClr>
          </a:solidFill>
        </p:spPr>
        <p:txBody>
          <a:bodyPr wrap="none" rtlCol="0">
            <a:spAutoFit/>
          </a:bodyPr>
          <a:lstStyle/>
          <a:p>
            <a:r>
              <a:rPr lang="en-GB" sz="1200" dirty="0">
                <a:solidFill>
                  <a:srgbClr val="FF0000"/>
                </a:solidFill>
              </a:rPr>
              <a:t>T</a:t>
            </a:r>
            <a:r>
              <a:rPr lang="en-GB" sz="1200" dirty="0" smtClean="0">
                <a:solidFill>
                  <a:srgbClr val="FF0000"/>
                </a:solidFill>
              </a:rPr>
              <a:t>riple point</a:t>
            </a:r>
            <a:endParaRPr lang="en-GB" sz="1200" dirty="0">
              <a:solidFill>
                <a:srgbClr val="FF0000"/>
              </a:solidFill>
            </a:endParaRPr>
          </a:p>
        </p:txBody>
      </p:sp>
      <p:cxnSp>
        <p:nvCxnSpPr>
          <p:cNvPr id="29" name="Straight Arrow Connector 28"/>
          <p:cNvCxnSpPr/>
          <p:nvPr/>
        </p:nvCxnSpPr>
        <p:spPr>
          <a:xfrm flipH="1">
            <a:off x="1771042" y="5764513"/>
            <a:ext cx="674590" cy="100038"/>
          </a:xfrm>
          <a:prstGeom prst="straightConnector1">
            <a:avLst/>
          </a:prstGeom>
          <a:ln>
            <a:solidFill>
              <a:schemeClr val="accent2">
                <a:lumMod val="60000"/>
                <a:lumOff val="40000"/>
              </a:schemeClr>
            </a:solidFill>
            <a:tailEnd type="triangle"/>
          </a:ln>
          <a:effectLst>
            <a:outerShdw blurRad="40000" dist="20000" dir="5400000" rotWithShape="0">
              <a:srgbClr val="FF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9" name="Oval 18"/>
          <p:cNvSpPr/>
          <p:nvPr/>
        </p:nvSpPr>
        <p:spPr>
          <a:xfrm>
            <a:off x="1100609" y="5476368"/>
            <a:ext cx="670433" cy="561291"/>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
        <p:nvSpPr>
          <p:cNvPr id="11" name="Rectangle 10"/>
          <p:cNvSpPr/>
          <p:nvPr/>
        </p:nvSpPr>
        <p:spPr>
          <a:xfrm>
            <a:off x="264975" y="2426692"/>
            <a:ext cx="5789871" cy="2369880"/>
          </a:xfrm>
          <a:prstGeom prst="rect">
            <a:avLst/>
          </a:prstGeom>
        </p:spPr>
        <p:txBody>
          <a:bodyPr wrap="square">
            <a:spAutoFit/>
          </a:bodyPr>
          <a:lstStyle/>
          <a:p>
            <a:pPr marL="285750" indent="-285750">
              <a:buClr>
                <a:schemeClr val="accent6"/>
              </a:buClr>
              <a:buSzPct val="110000"/>
              <a:buFont typeface="Wingdings" charset="2"/>
              <a:buChar char="§"/>
            </a:pPr>
            <a:r>
              <a:rPr lang="en-GB" sz="1600" dirty="0">
                <a:solidFill>
                  <a:schemeClr val="accent5"/>
                </a:solidFill>
              </a:rPr>
              <a:t>Al</a:t>
            </a:r>
            <a:r>
              <a:rPr lang="en-GB" sz="1600" dirty="0"/>
              <a:t>though successfully tested up to 7 kV limits ( </a:t>
            </a:r>
            <a:r>
              <a:rPr lang="en-GB" sz="1600" dirty="0" err="1"/>
              <a:t>t_rise</a:t>
            </a:r>
            <a:r>
              <a:rPr lang="en-GB" sz="1600" dirty="0"/>
              <a:t> &lt; 5 us) on single coil #110, </a:t>
            </a:r>
            <a:r>
              <a:rPr lang="en-GB" sz="1600" dirty="0">
                <a:solidFill>
                  <a:srgbClr val="3333FF"/>
                </a:solidFill>
              </a:rPr>
              <a:t>a recommended test at 85V nominal fault </a:t>
            </a:r>
            <a:r>
              <a:rPr lang="en-GB" sz="1600" dirty="0" err="1">
                <a:solidFill>
                  <a:srgbClr val="3333FF"/>
                </a:solidFill>
              </a:rPr>
              <a:t>inter_turn</a:t>
            </a:r>
            <a:r>
              <a:rPr lang="en-GB" sz="1600" dirty="0">
                <a:solidFill>
                  <a:srgbClr val="3333FF"/>
                </a:solidFill>
              </a:rPr>
              <a:t> </a:t>
            </a:r>
            <a:r>
              <a:rPr lang="en-GB" sz="1600" dirty="0" smtClean="0">
                <a:solidFill>
                  <a:srgbClr val="3333FF"/>
                </a:solidFill>
              </a:rPr>
              <a:t>voltage, </a:t>
            </a:r>
            <a:r>
              <a:rPr lang="en-GB" sz="1600" dirty="0" err="1" smtClean="0">
                <a:solidFill>
                  <a:srgbClr val="3333FF"/>
                </a:solidFill>
              </a:rPr>
              <a:t>i.e</a:t>
            </a:r>
            <a:r>
              <a:rPr lang="en-GB" sz="1600" dirty="0" smtClean="0">
                <a:solidFill>
                  <a:srgbClr val="3333FF"/>
                </a:solidFill>
              </a:rPr>
              <a:t>  a total </a:t>
            </a:r>
            <a:r>
              <a:rPr lang="en-GB" sz="1600" dirty="0">
                <a:solidFill>
                  <a:srgbClr val="3333FF"/>
                </a:solidFill>
              </a:rPr>
              <a:t>4.7kV peak </a:t>
            </a:r>
            <a:r>
              <a:rPr lang="en-GB" sz="1600" u="sng" dirty="0">
                <a:solidFill>
                  <a:srgbClr val="3333FF"/>
                </a:solidFill>
              </a:rPr>
              <a:t>terminal</a:t>
            </a:r>
            <a:r>
              <a:rPr lang="en-GB" sz="1600" dirty="0">
                <a:solidFill>
                  <a:srgbClr val="3333FF"/>
                </a:solidFill>
              </a:rPr>
              <a:t> (= inter layers) voltage test. </a:t>
            </a:r>
          </a:p>
          <a:p>
            <a:pPr lvl="1">
              <a:buFont typeface="Wingdings" charset="2"/>
              <a:buChar char="Ø"/>
            </a:pPr>
            <a:r>
              <a:rPr lang="en-GB" sz="1400" dirty="0" smtClean="0">
                <a:solidFill>
                  <a:srgbClr val="3333FF"/>
                </a:solidFill>
              </a:rPr>
              <a:t> </a:t>
            </a:r>
            <a:r>
              <a:rPr lang="en-GB" sz="1400" b="1" i="1" dirty="0" smtClean="0">
                <a:solidFill>
                  <a:srgbClr val="3333FF"/>
                </a:solidFill>
              </a:rPr>
              <a:t>After </a:t>
            </a:r>
            <a:r>
              <a:rPr lang="en-GB" sz="1400" b="1" i="1" dirty="0">
                <a:solidFill>
                  <a:srgbClr val="3333FF"/>
                </a:solidFill>
              </a:rPr>
              <a:t>impregnation</a:t>
            </a:r>
            <a:r>
              <a:rPr lang="en-GB" sz="1400" dirty="0">
                <a:solidFill>
                  <a:srgbClr val="3333FF"/>
                </a:solidFill>
              </a:rPr>
              <a:t> </a:t>
            </a:r>
            <a:r>
              <a:rPr lang="en-GB" sz="1400" u="sng" dirty="0"/>
              <a:t>at high test level </a:t>
            </a:r>
            <a:r>
              <a:rPr lang="en-GB" sz="1400" dirty="0"/>
              <a:t>(≥ 85V/turn), proposed </a:t>
            </a:r>
            <a:r>
              <a:rPr lang="en-GB" sz="1400" dirty="0">
                <a:solidFill>
                  <a:srgbClr val="3333FF"/>
                </a:solidFill>
              </a:rPr>
              <a:t>open transformer test </a:t>
            </a:r>
            <a:r>
              <a:rPr lang="en-GB" sz="1400" dirty="0" smtClean="0">
                <a:solidFill>
                  <a:srgbClr val="3333FF"/>
                </a:solidFill>
              </a:rPr>
              <a:t>alternative solution </a:t>
            </a:r>
            <a:r>
              <a:rPr lang="en-GB" sz="1400" dirty="0"/>
              <a:t>to </a:t>
            </a:r>
            <a:r>
              <a:rPr lang="en-GB" sz="1400" dirty="0" smtClean="0"/>
              <a:t>reduce interlayer voltage (to be tested on DP101</a:t>
            </a:r>
            <a:r>
              <a:rPr lang="en-GB" sz="1400" dirty="0"/>
              <a:t>), (see Fig.2</a:t>
            </a:r>
            <a:r>
              <a:rPr lang="en-GB" sz="1400" dirty="0" smtClean="0"/>
              <a:t>) </a:t>
            </a:r>
            <a:r>
              <a:rPr lang="en-GB" sz="1400" dirty="0">
                <a:solidFill>
                  <a:srgbClr val="3333FF"/>
                </a:solidFill>
              </a:rPr>
              <a:t>with mid layer </a:t>
            </a:r>
            <a:r>
              <a:rPr lang="en-GB" sz="1400" dirty="0" smtClean="0">
                <a:solidFill>
                  <a:srgbClr val="3333FF"/>
                </a:solidFill>
              </a:rPr>
              <a:t>VT. (manufacture </a:t>
            </a:r>
            <a:r>
              <a:rPr lang="en-GB" sz="1400" dirty="0">
                <a:solidFill>
                  <a:srgbClr val="3333FF"/>
                </a:solidFill>
              </a:rPr>
              <a:t>risk </a:t>
            </a:r>
            <a:r>
              <a:rPr lang="en-GB" sz="1400" dirty="0" smtClean="0">
                <a:solidFill>
                  <a:srgbClr val="3333FF"/>
                </a:solidFill>
              </a:rPr>
              <a:t>of VT on </a:t>
            </a:r>
            <a:r>
              <a:rPr lang="en-GB" sz="1400" dirty="0">
                <a:solidFill>
                  <a:srgbClr val="3333FF"/>
                </a:solidFill>
              </a:rPr>
              <a:t>series to be </a:t>
            </a:r>
            <a:r>
              <a:rPr lang="en-GB" sz="1400" dirty="0" smtClean="0">
                <a:solidFill>
                  <a:srgbClr val="3333FF"/>
                </a:solidFill>
              </a:rPr>
              <a:t>assessed).</a:t>
            </a:r>
            <a:endParaRPr lang="en-GB" sz="1400" dirty="0">
              <a:solidFill>
                <a:srgbClr val="3333FF"/>
              </a:solidFill>
            </a:endParaRPr>
          </a:p>
          <a:p>
            <a:pPr lvl="1">
              <a:buFont typeface="Wingdings" charset="2"/>
              <a:buChar char="Ø"/>
            </a:pPr>
            <a:r>
              <a:rPr lang="en-GB" sz="1400" dirty="0" smtClean="0">
                <a:solidFill>
                  <a:srgbClr val="3333FF"/>
                </a:solidFill>
              </a:rPr>
              <a:t> </a:t>
            </a:r>
            <a:r>
              <a:rPr lang="en-GB" sz="1400" b="1" i="1" dirty="0" smtClean="0">
                <a:solidFill>
                  <a:srgbClr val="3333FF"/>
                </a:solidFill>
              </a:rPr>
              <a:t>At </a:t>
            </a:r>
            <a:r>
              <a:rPr lang="en-GB" sz="1400" b="1" i="1" dirty="0">
                <a:solidFill>
                  <a:srgbClr val="3333FF"/>
                </a:solidFill>
              </a:rPr>
              <a:t>Factory acceptance </a:t>
            </a:r>
            <a:r>
              <a:rPr lang="en-GB" sz="1400" u="sng" dirty="0"/>
              <a:t>at low tests level</a:t>
            </a:r>
            <a:r>
              <a:rPr lang="en-GB" sz="1400" dirty="0"/>
              <a:t> </a:t>
            </a:r>
            <a:r>
              <a:rPr lang="en-GB" sz="1400" dirty="0" smtClean="0"/>
              <a:t>(</a:t>
            </a:r>
            <a:r>
              <a:rPr lang="en-GB" sz="1400" dirty="0" smtClean="0">
                <a:sym typeface="Symbol" panose="05050102010706020507" pitchFamily="18" charset="2"/>
              </a:rPr>
              <a:t>25 </a:t>
            </a:r>
            <a:r>
              <a:rPr lang="en-GB" sz="1400" dirty="0">
                <a:sym typeface="Symbol" panose="05050102010706020507" pitchFamily="18" charset="2"/>
              </a:rPr>
              <a:t>V/turn). </a:t>
            </a:r>
            <a:r>
              <a:rPr lang="en-GB" sz="1400" dirty="0">
                <a:solidFill>
                  <a:srgbClr val="3333FF"/>
                </a:solidFill>
                <a:sym typeface="Symbol" panose="05050102010706020507" pitchFamily="18" charset="2"/>
              </a:rPr>
              <a:t>Lower terminals test level is safe within design limits.</a:t>
            </a:r>
            <a:endParaRPr lang="en-GB" sz="1400" dirty="0">
              <a:solidFill>
                <a:srgbClr val="3333FF"/>
              </a:solidFill>
            </a:endParaRPr>
          </a:p>
        </p:txBody>
      </p:sp>
    </p:spTree>
    <p:extLst>
      <p:ext uri="{BB962C8B-B14F-4D97-AF65-F5344CB8AC3E}">
        <p14:creationId xmlns:p14="http://schemas.microsoft.com/office/powerpoint/2010/main" val="25983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Dipole peak fault voltages</a:t>
            </a:r>
            <a:endParaRPr lang="en-GB" dirty="0"/>
          </a:p>
        </p:txBody>
      </p:sp>
      <p:sp>
        <p:nvSpPr>
          <p:cNvPr id="5" name="Slide Number Placeholder 4"/>
          <p:cNvSpPr>
            <a:spLocks noGrp="1"/>
          </p:cNvSpPr>
          <p:nvPr>
            <p:ph type="sldNum" sz="quarter" idx="12"/>
          </p:nvPr>
        </p:nvSpPr>
        <p:spPr>
          <a:xfrm>
            <a:off x="8686800" y="6453376"/>
            <a:ext cx="360000" cy="360000"/>
          </a:xfrm>
        </p:spPr>
        <p:txBody>
          <a:bodyPr/>
          <a:lstStyle/>
          <a:p>
            <a:fld id="{BFDCA1C4-9514-7B4F-976F-D92F7E296653}" type="slidenum">
              <a:rPr lang="fr-FR" smtClean="0"/>
              <a:pPr/>
              <a:t>17</a:t>
            </a:fld>
            <a:endParaRPr lang="fr-FR"/>
          </a:p>
        </p:txBody>
      </p:sp>
      <p:sp>
        <p:nvSpPr>
          <p:cNvPr id="8" name="Content Placeholder 7"/>
          <p:cNvSpPr>
            <a:spLocks noGrp="1"/>
          </p:cNvSpPr>
          <p:nvPr>
            <p:ph idx="1"/>
          </p:nvPr>
        </p:nvSpPr>
        <p:spPr>
          <a:xfrm>
            <a:off x="467763" y="836712"/>
            <a:ext cx="8280480" cy="4906963"/>
          </a:xfrm>
        </p:spPr>
        <p:txBody>
          <a:bodyPr/>
          <a:lstStyle/>
          <a:p>
            <a:r>
              <a:rPr lang="en-GB" sz="2000" dirty="0" smtClean="0">
                <a:solidFill>
                  <a:srgbClr val="3333FF"/>
                </a:solidFill>
              </a:rPr>
              <a:t>Internal fault </a:t>
            </a:r>
            <a:r>
              <a:rPr lang="en-GB" sz="2000" dirty="0">
                <a:solidFill>
                  <a:srgbClr val="3333FF"/>
                </a:solidFill>
              </a:rPr>
              <a:t>voltages </a:t>
            </a:r>
            <a:r>
              <a:rPr lang="en-GB" sz="2000" dirty="0" smtClean="0">
                <a:solidFill>
                  <a:srgbClr val="3333FF"/>
                </a:solidFill>
              </a:rPr>
              <a:t>develop within 100 </a:t>
            </a:r>
            <a:r>
              <a:rPr lang="en-GB" sz="2000" dirty="0" err="1" smtClean="0">
                <a:solidFill>
                  <a:srgbClr val="3333FF"/>
                </a:solidFill>
              </a:rPr>
              <a:t>ms</a:t>
            </a:r>
            <a:r>
              <a:rPr lang="en-GB" sz="2000" dirty="0" smtClean="0">
                <a:solidFill>
                  <a:srgbClr val="3333FF"/>
                </a:solidFill>
              </a:rPr>
              <a:t> within a </a:t>
            </a:r>
            <a:r>
              <a:rPr lang="en-GB" sz="2000" dirty="0" err="1" smtClean="0">
                <a:solidFill>
                  <a:srgbClr val="3333FF"/>
                </a:solidFill>
              </a:rPr>
              <a:t>cryo</a:t>
            </a:r>
            <a:r>
              <a:rPr lang="en-GB" sz="2000" dirty="0" smtClean="0">
                <a:solidFill>
                  <a:srgbClr val="3333FF"/>
                </a:solidFill>
              </a:rPr>
              <a:t>-unit </a:t>
            </a:r>
            <a:r>
              <a:rPr lang="en-GB" sz="2000" dirty="0" smtClean="0"/>
              <a:t>(2 DS dipoles) during a quench event </a:t>
            </a:r>
            <a:r>
              <a:rPr lang="en-GB" sz="2000" dirty="0"/>
              <a:t>with QH circuits </a:t>
            </a:r>
            <a:r>
              <a:rPr lang="en-GB" sz="2000" dirty="0" smtClean="0"/>
              <a:t>failure under assumed </a:t>
            </a:r>
            <a:r>
              <a:rPr lang="en-GB" sz="2000" dirty="0" err="1" smtClean="0"/>
              <a:t>GHe</a:t>
            </a:r>
            <a:r>
              <a:rPr lang="en-GB" sz="2000" dirty="0" smtClean="0"/>
              <a:t> </a:t>
            </a:r>
            <a:r>
              <a:rPr lang="en-GB" sz="2000" dirty="0"/>
              <a:t>environment </a:t>
            </a:r>
            <a:r>
              <a:rPr lang="en-GB" sz="2000" dirty="0" smtClean="0"/>
              <a:t>(@ 75K, 1 </a:t>
            </a:r>
            <a:r>
              <a:rPr lang="en-GB" sz="2000" dirty="0"/>
              <a:t>bar) </a:t>
            </a:r>
          </a:p>
          <a:p>
            <a:r>
              <a:rPr lang="en-GB" sz="1800" b="1" dirty="0">
                <a:solidFill>
                  <a:srgbClr val="3333FF"/>
                </a:solidFill>
              </a:rPr>
              <a:t>Nominal </a:t>
            </a:r>
            <a:r>
              <a:rPr lang="en-GB" sz="1800" b="1" dirty="0" smtClean="0">
                <a:solidFill>
                  <a:srgbClr val="3333FF"/>
                </a:solidFill>
              </a:rPr>
              <a:t>case </a:t>
            </a:r>
            <a:r>
              <a:rPr lang="en-GB" sz="1800" b="1" dirty="0">
                <a:solidFill>
                  <a:schemeClr val="tx1"/>
                </a:solidFill>
              </a:rPr>
              <a:t>[</a:t>
            </a:r>
            <a:r>
              <a:rPr lang="en-GB" sz="1800" b="1" dirty="0" smtClean="0">
                <a:solidFill>
                  <a:schemeClr val="tx1"/>
                </a:solidFill>
              </a:rPr>
              <a:t>01-03]:</a:t>
            </a:r>
            <a:r>
              <a:rPr lang="en-GB" sz="1800" b="1" dirty="0" smtClean="0">
                <a:solidFill>
                  <a:srgbClr val="3333FF"/>
                </a:solidFill>
              </a:rPr>
              <a:t> quench :peak </a:t>
            </a:r>
            <a:r>
              <a:rPr lang="en-GB" sz="1800" b="1" dirty="0" smtClean="0">
                <a:solidFill>
                  <a:schemeClr val="accent2">
                    <a:lumMod val="60000"/>
                    <a:lumOff val="40000"/>
                  </a:schemeClr>
                </a:solidFill>
              </a:rPr>
              <a:t>515 V</a:t>
            </a:r>
            <a:r>
              <a:rPr lang="en-GB" sz="1800" b="1" dirty="0" smtClean="0">
                <a:solidFill>
                  <a:srgbClr val="3333FF"/>
                </a:solidFill>
              </a:rPr>
              <a:t> </a:t>
            </a:r>
            <a:r>
              <a:rPr lang="en-GB" sz="1800" b="1" dirty="0">
                <a:solidFill>
                  <a:srgbClr val="3333FF"/>
                </a:solidFill>
              </a:rPr>
              <a:t>layer to layer, </a:t>
            </a:r>
            <a:r>
              <a:rPr lang="en-GB" sz="1800" b="1" dirty="0" smtClean="0">
                <a:solidFill>
                  <a:srgbClr val="3333FF"/>
                </a:solidFill>
              </a:rPr>
              <a:t>max </a:t>
            </a:r>
            <a:r>
              <a:rPr lang="en-GB" sz="1800" b="1" dirty="0">
                <a:solidFill>
                  <a:srgbClr val="FF0000"/>
                </a:solidFill>
              </a:rPr>
              <a:t>713 V</a:t>
            </a:r>
            <a:r>
              <a:rPr lang="en-GB" sz="1800" b="1" dirty="0" smtClean="0">
                <a:solidFill>
                  <a:srgbClr val="3333FF"/>
                </a:solidFill>
              </a:rPr>
              <a:t> to ground, </a:t>
            </a:r>
            <a:r>
              <a:rPr lang="en-GB" sz="1800" b="1" dirty="0">
                <a:solidFill>
                  <a:srgbClr val="FF0000"/>
                </a:solidFill>
              </a:rPr>
              <a:t>81 V </a:t>
            </a:r>
            <a:r>
              <a:rPr lang="en-GB" sz="1800" b="1" dirty="0" err="1" smtClean="0">
                <a:solidFill>
                  <a:srgbClr val="3333FF"/>
                </a:solidFill>
              </a:rPr>
              <a:t>interturns</a:t>
            </a:r>
            <a:r>
              <a:rPr lang="en-GB" sz="1800" b="1" dirty="0" smtClean="0">
                <a:solidFill>
                  <a:srgbClr val="3333FF"/>
                </a:solidFill>
              </a:rPr>
              <a:t> </a:t>
            </a:r>
            <a:r>
              <a:rPr lang="en-GB" sz="1800" dirty="0" smtClean="0">
                <a:solidFill>
                  <a:srgbClr val="3333FF"/>
                </a:solidFill>
              </a:rPr>
              <a:t>( Roxie source)</a:t>
            </a:r>
          </a:p>
          <a:p>
            <a:r>
              <a:rPr lang="en-GB" sz="1800" b="1" u="sng" dirty="0" smtClean="0">
                <a:solidFill>
                  <a:srgbClr val="3333FF"/>
                </a:solidFill>
              </a:rPr>
              <a:t>Worst case </a:t>
            </a:r>
            <a:r>
              <a:rPr lang="en-GB" sz="1800" b="1" u="sng" dirty="0">
                <a:solidFill>
                  <a:schemeClr val="tx1"/>
                </a:solidFill>
              </a:rPr>
              <a:t>[</a:t>
            </a:r>
            <a:r>
              <a:rPr lang="en-GB" sz="1800" b="1" u="sng" dirty="0" smtClean="0">
                <a:solidFill>
                  <a:schemeClr val="tx1"/>
                </a:solidFill>
              </a:rPr>
              <a:t>04-06</a:t>
            </a:r>
            <a:r>
              <a:rPr lang="en-GB" sz="1800" b="1" u="sng" dirty="0">
                <a:solidFill>
                  <a:schemeClr val="tx1"/>
                </a:solidFill>
              </a:rPr>
              <a:t>]</a:t>
            </a:r>
            <a:r>
              <a:rPr lang="en-GB" sz="1800" b="1" dirty="0">
                <a:solidFill>
                  <a:schemeClr val="tx1"/>
                </a:solidFill>
              </a:rPr>
              <a:t>:</a:t>
            </a:r>
            <a:r>
              <a:rPr lang="en-GB" sz="1800" b="1" dirty="0">
                <a:solidFill>
                  <a:srgbClr val="3333FF"/>
                </a:solidFill>
              </a:rPr>
              <a:t> </a:t>
            </a:r>
            <a:r>
              <a:rPr lang="en-GB" sz="1800" b="1" dirty="0" smtClean="0">
                <a:solidFill>
                  <a:srgbClr val="3333FF"/>
                </a:solidFill>
              </a:rPr>
              <a:t>Two </a:t>
            </a:r>
            <a:r>
              <a:rPr lang="en-GB" sz="1800" b="1" dirty="0">
                <a:solidFill>
                  <a:srgbClr val="3333FF"/>
                </a:solidFill>
              </a:rPr>
              <a:t>circuits </a:t>
            </a:r>
            <a:r>
              <a:rPr lang="en-GB" sz="1800" b="1" dirty="0" smtClean="0">
                <a:solidFill>
                  <a:srgbClr val="3333FF"/>
                </a:solidFill>
              </a:rPr>
              <a:t>fault peak </a:t>
            </a:r>
            <a:r>
              <a:rPr lang="en-GB" sz="1800" b="1" dirty="0" smtClean="0">
                <a:solidFill>
                  <a:srgbClr val="FF0000"/>
                </a:solidFill>
                <a:sym typeface="Symbol" panose="05050102010706020507" pitchFamily="18" charset="2"/>
              </a:rPr>
              <a:t> 850</a:t>
            </a:r>
            <a:r>
              <a:rPr lang="en-GB" sz="1800" b="1" dirty="0" smtClean="0">
                <a:solidFill>
                  <a:srgbClr val="FF0000"/>
                </a:solidFill>
              </a:rPr>
              <a:t> </a:t>
            </a:r>
            <a:r>
              <a:rPr lang="en-GB" sz="1800" b="1" dirty="0">
                <a:solidFill>
                  <a:srgbClr val="FF0000"/>
                </a:solidFill>
              </a:rPr>
              <a:t>V </a:t>
            </a:r>
            <a:r>
              <a:rPr lang="en-GB" sz="1800" b="1" dirty="0" smtClean="0">
                <a:solidFill>
                  <a:srgbClr val="3333FF"/>
                </a:solidFill>
              </a:rPr>
              <a:t>layer </a:t>
            </a:r>
            <a:r>
              <a:rPr lang="en-GB" sz="1800" b="1" dirty="0">
                <a:solidFill>
                  <a:srgbClr val="3333FF"/>
                </a:solidFill>
              </a:rPr>
              <a:t>to layer, max </a:t>
            </a:r>
            <a:r>
              <a:rPr lang="en-GB" sz="1800" b="1" dirty="0" smtClean="0">
                <a:solidFill>
                  <a:srgbClr val="FF0000"/>
                </a:solidFill>
              </a:rPr>
              <a:t>950 </a:t>
            </a:r>
            <a:r>
              <a:rPr lang="en-GB" sz="1800" b="1" dirty="0">
                <a:solidFill>
                  <a:srgbClr val="FF0000"/>
                </a:solidFill>
              </a:rPr>
              <a:t>V </a:t>
            </a:r>
            <a:r>
              <a:rPr lang="en-GB" sz="1800" b="1" dirty="0">
                <a:solidFill>
                  <a:srgbClr val="3333FF"/>
                </a:solidFill>
              </a:rPr>
              <a:t>to ground, </a:t>
            </a:r>
            <a:r>
              <a:rPr lang="en-GB" sz="1800" b="1" dirty="0">
                <a:solidFill>
                  <a:srgbClr val="FF0000"/>
                </a:solidFill>
              </a:rPr>
              <a:t>85 V </a:t>
            </a:r>
            <a:r>
              <a:rPr lang="en-GB" sz="1800" b="1" dirty="0" err="1" smtClean="0">
                <a:solidFill>
                  <a:srgbClr val="3333FF"/>
                </a:solidFill>
              </a:rPr>
              <a:t>interturns</a:t>
            </a:r>
            <a:r>
              <a:rPr lang="en-GB" sz="1800" b="1" dirty="0" smtClean="0">
                <a:solidFill>
                  <a:srgbClr val="3333FF"/>
                </a:solidFill>
              </a:rPr>
              <a:t> </a:t>
            </a:r>
            <a:r>
              <a:rPr lang="en-GB" sz="1800" dirty="0" smtClean="0">
                <a:solidFill>
                  <a:srgbClr val="3333FF"/>
                </a:solidFill>
              </a:rPr>
              <a:t>(TALES source)</a:t>
            </a:r>
            <a:endParaRPr lang="en-GB" sz="1800" dirty="0">
              <a:solidFill>
                <a:srgbClr val="3333FF"/>
              </a:solidFill>
            </a:endParaRPr>
          </a:p>
          <a:p>
            <a:pPr lvl="1"/>
            <a:endParaRPr lang="en-GB" sz="1800" b="1" dirty="0">
              <a:solidFill>
                <a:srgbClr val="3333FF"/>
              </a:solidFill>
            </a:endParaRPr>
          </a:p>
          <a:p>
            <a:endParaRPr lang="en-GB" dirty="0"/>
          </a:p>
        </p:txBody>
      </p:sp>
      <p:pic>
        <p:nvPicPr>
          <p:cNvPr id="19"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5078" y="4509120"/>
            <a:ext cx="2689409" cy="1882440"/>
          </a:xfrm>
          <a:prstGeom prst="rect">
            <a:avLst/>
          </a:prstGeom>
        </p:spPr>
      </p:pic>
      <p:pic>
        <p:nvPicPr>
          <p:cNvPr id="20" name="Picture 19"/>
          <p:cNvPicPr>
            <a:picLocks noChangeAspect="1"/>
          </p:cNvPicPr>
          <p:nvPr/>
        </p:nvPicPr>
        <p:blipFill>
          <a:blip r:embed="rId4"/>
          <a:stretch>
            <a:fillRect/>
          </a:stretch>
        </p:blipFill>
        <p:spPr>
          <a:xfrm>
            <a:off x="7521228" y="3009609"/>
            <a:ext cx="1299134" cy="1545007"/>
          </a:xfrm>
          <a:prstGeom prst="rect">
            <a:avLst/>
          </a:prstGeom>
        </p:spPr>
      </p:pic>
      <p:sp>
        <p:nvSpPr>
          <p:cNvPr id="3" name="Rectangle 2"/>
          <p:cNvSpPr/>
          <p:nvPr/>
        </p:nvSpPr>
        <p:spPr>
          <a:xfrm>
            <a:off x="3707904" y="6309320"/>
            <a:ext cx="5040339" cy="415498"/>
          </a:xfrm>
          <a:prstGeom prst="rect">
            <a:avLst/>
          </a:prstGeom>
        </p:spPr>
        <p:txBody>
          <a:bodyPr wrap="square">
            <a:spAutoFit/>
          </a:bodyPr>
          <a:lstStyle/>
          <a:p>
            <a:r>
              <a:rPr lang="en-GB" sz="1050" dirty="0" smtClean="0"/>
              <a:t>[</a:t>
            </a:r>
            <a:r>
              <a:rPr lang="en-US" sz="1050" i="1" dirty="0" smtClean="0"/>
              <a:t>Courtesy </a:t>
            </a:r>
            <a:r>
              <a:rPr lang="en-US" sz="1050" i="1" dirty="0"/>
              <a:t>of S. Izquierdo </a:t>
            </a:r>
            <a:r>
              <a:rPr lang="en-US" sz="1050" i="1" dirty="0" smtClean="0"/>
              <a:t>Bermudez, A </a:t>
            </a:r>
            <a:r>
              <a:rPr lang="en-US" sz="1050" i="1" dirty="0" err="1"/>
              <a:t>Giannopulos</a:t>
            </a:r>
            <a:r>
              <a:rPr lang="en-US" sz="1050" i="1" dirty="0"/>
              <a:t>, A.M Fernandez </a:t>
            </a:r>
            <a:r>
              <a:rPr lang="en-US" sz="1050" i="1" dirty="0" smtClean="0"/>
              <a:t>Navarro ]</a:t>
            </a:r>
            <a:endParaRPr lang="en-US" sz="1050" i="1" dirty="0"/>
          </a:p>
          <a:p>
            <a:endParaRPr lang="en-GB" sz="1050" dirty="0"/>
          </a:p>
        </p:txBody>
      </p:sp>
      <p:pic>
        <p:nvPicPr>
          <p:cNvPr id="4" name="Picture 3"/>
          <p:cNvPicPr>
            <a:picLocks noChangeAspect="1"/>
          </p:cNvPicPr>
          <p:nvPr/>
        </p:nvPicPr>
        <p:blipFill>
          <a:blip r:embed="rId5"/>
          <a:stretch>
            <a:fillRect/>
          </a:stretch>
        </p:blipFill>
        <p:spPr>
          <a:xfrm>
            <a:off x="611999" y="3140968"/>
            <a:ext cx="5535439" cy="2602707"/>
          </a:xfrm>
          <a:prstGeom prst="rect">
            <a:avLst/>
          </a:prstGeom>
        </p:spPr>
      </p:pic>
      <p:sp>
        <p:nvSpPr>
          <p:cNvPr id="10" name="Rectangle 9"/>
          <p:cNvSpPr/>
          <p:nvPr/>
        </p:nvSpPr>
        <p:spPr>
          <a:xfrm>
            <a:off x="539552" y="5702555"/>
            <a:ext cx="7344595" cy="253916"/>
          </a:xfrm>
          <a:prstGeom prst="rect">
            <a:avLst/>
          </a:prstGeom>
        </p:spPr>
        <p:txBody>
          <a:bodyPr wrap="square">
            <a:spAutoFit/>
          </a:bodyPr>
          <a:lstStyle/>
          <a:p>
            <a:r>
              <a:rPr lang="en-GB" sz="1050" dirty="0" smtClean="0"/>
              <a:t>Table.1 </a:t>
            </a:r>
            <a:r>
              <a:rPr lang="en-GB" sz="1050" dirty="0"/>
              <a:t>P</a:t>
            </a:r>
            <a:r>
              <a:rPr lang="en-GB" sz="1050" dirty="0" smtClean="0"/>
              <a:t>ossible Fault voltages safety </a:t>
            </a:r>
            <a:r>
              <a:rPr lang="en-GB" sz="1050" dirty="0" err="1" smtClean="0"/>
              <a:t>scenarii</a:t>
            </a:r>
            <a:r>
              <a:rPr lang="en-GB" sz="1050" dirty="0" smtClean="0"/>
              <a:t> on D11T Dipole unit</a:t>
            </a:r>
            <a:endParaRPr lang="en-GB" sz="1050" dirty="0"/>
          </a:p>
        </p:txBody>
      </p:sp>
      <p:sp>
        <p:nvSpPr>
          <p:cNvPr id="11" name="Rectangle 10"/>
          <p:cNvSpPr/>
          <p:nvPr/>
        </p:nvSpPr>
        <p:spPr>
          <a:xfrm>
            <a:off x="6154361" y="2801189"/>
            <a:ext cx="2532439" cy="253916"/>
          </a:xfrm>
          <a:prstGeom prst="rect">
            <a:avLst/>
          </a:prstGeom>
        </p:spPr>
        <p:txBody>
          <a:bodyPr wrap="square">
            <a:spAutoFit/>
          </a:bodyPr>
          <a:lstStyle/>
          <a:p>
            <a:r>
              <a:rPr lang="en-GB" sz="1050" dirty="0" smtClean="0"/>
              <a:t>Fig.1 Turn to turn nominal voltage</a:t>
            </a:r>
            <a:endParaRPr lang="en-GB" sz="1050" dirty="0"/>
          </a:p>
        </p:txBody>
      </p:sp>
      <p:sp>
        <p:nvSpPr>
          <p:cNvPr id="12" name="Rectangle 11"/>
          <p:cNvSpPr/>
          <p:nvPr/>
        </p:nvSpPr>
        <p:spPr>
          <a:xfrm>
            <a:off x="5148064" y="5893822"/>
            <a:ext cx="1513983" cy="415498"/>
          </a:xfrm>
          <a:prstGeom prst="rect">
            <a:avLst/>
          </a:prstGeom>
        </p:spPr>
        <p:txBody>
          <a:bodyPr wrap="square">
            <a:spAutoFit/>
          </a:bodyPr>
          <a:lstStyle/>
          <a:p>
            <a:r>
              <a:rPr lang="en-GB" sz="1050" dirty="0" smtClean="0"/>
              <a:t>Fig.2 Fault voltage to  ground ( one dipole)</a:t>
            </a:r>
            <a:endParaRPr lang="en-GB" sz="1050" dirty="0"/>
          </a:p>
        </p:txBody>
      </p:sp>
      <p:sp>
        <p:nvSpPr>
          <p:cNvPr id="14" name="Footer Placeholder 3"/>
          <p:cNvSpPr>
            <a:spLocks noGrp="1"/>
          </p:cNvSpPr>
          <p:nvPr>
            <p:ph type="ftr" sz="quarter" idx="11"/>
          </p:nvPr>
        </p:nvSpPr>
        <p:spPr>
          <a:xfrm>
            <a:off x="1423988" y="6308725"/>
            <a:ext cx="6337300" cy="407988"/>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36884144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11 T dipole voltage test levels </a:t>
            </a:r>
            <a:endParaRPr lang="en-US" dirty="0"/>
          </a:p>
        </p:txBody>
      </p:sp>
      <p:sp>
        <p:nvSpPr>
          <p:cNvPr id="3" name="Content Placeholder 2"/>
          <p:cNvSpPr>
            <a:spLocks noGrp="1"/>
          </p:cNvSpPr>
          <p:nvPr>
            <p:ph idx="1"/>
          </p:nvPr>
        </p:nvSpPr>
        <p:spPr>
          <a:xfrm>
            <a:off x="612000" y="1124744"/>
            <a:ext cx="7920000" cy="4906963"/>
          </a:xfrm>
        </p:spPr>
        <p:txBody>
          <a:bodyPr>
            <a:noAutofit/>
          </a:bodyPr>
          <a:lstStyle/>
          <a:p>
            <a:r>
              <a:rPr lang="en-US" sz="1600" dirty="0"/>
              <a:t>A global strategy of test voltages by HVWG to adapt when possible test levels to environment conditions and type of defects by use of scaling factor;</a:t>
            </a:r>
          </a:p>
          <a:p>
            <a:r>
              <a:rPr lang="en-US" sz="1600" dirty="0"/>
              <a:t>Extraction voltage </a:t>
            </a:r>
            <a:r>
              <a:rPr lang="en-US" sz="1600" dirty="0" err="1"/>
              <a:t>V_ee</a:t>
            </a:r>
            <a:r>
              <a:rPr lang="en-US" sz="1600" dirty="0"/>
              <a:t> of 500 V is added to peak ground fault voltage </a:t>
            </a:r>
          </a:p>
          <a:p>
            <a:pPr lvl="1"/>
            <a:endParaRPr lang="en-US" sz="1200" dirty="0" smtClean="0"/>
          </a:p>
          <a:p>
            <a:pPr lvl="1"/>
            <a:endParaRPr lang="en-US" sz="1200" dirty="0" smtClean="0"/>
          </a:p>
          <a:p>
            <a:pPr lvl="1"/>
            <a:endParaRPr lang="en-US" sz="1200" dirty="0" smtClean="0"/>
          </a:p>
          <a:p>
            <a:pPr lvl="1"/>
            <a:endParaRPr lang="en-US" sz="1200" dirty="0" smtClean="0"/>
          </a:p>
          <a:p>
            <a:pPr lvl="1"/>
            <a:endParaRPr lang="en-US" sz="1200" dirty="0" smtClean="0"/>
          </a:p>
          <a:p>
            <a:endParaRPr lang="en-US" sz="1400" dirty="0" smtClean="0"/>
          </a:p>
          <a:p>
            <a:endParaRPr lang="en-US" sz="1400" dirty="0" smtClean="0"/>
          </a:p>
          <a:p>
            <a:endParaRPr lang="en-US" sz="1400" dirty="0" smtClean="0"/>
          </a:p>
          <a:p>
            <a:endParaRPr lang="en-US" sz="1400" dirty="0"/>
          </a:p>
          <a:p>
            <a:endParaRPr lang="en-US" sz="1600" dirty="0" smtClean="0"/>
          </a:p>
          <a:p>
            <a:r>
              <a:rPr lang="en-US" sz="1600" dirty="0" smtClean="0"/>
              <a:t>** This test level at dry air is excessive with respect to the ground insulation thickness and associated defects. </a:t>
            </a:r>
            <a:r>
              <a:rPr lang="en-US" sz="1600" dirty="0" smtClean="0">
                <a:solidFill>
                  <a:srgbClr val="3333FF"/>
                </a:solidFill>
              </a:rPr>
              <a:t>Over a 0.5 mm gap, a breakdown voltage of 2500V under air @ 1 bar is sufficient under </a:t>
            </a:r>
            <a:r>
              <a:rPr lang="en-US" sz="1600" dirty="0" err="1" smtClean="0">
                <a:solidFill>
                  <a:srgbClr val="3333FF"/>
                </a:solidFill>
              </a:rPr>
              <a:t>Paschen</a:t>
            </a:r>
            <a:r>
              <a:rPr lang="en-US" sz="1600" dirty="0" smtClean="0">
                <a:solidFill>
                  <a:srgbClr val="3333FF"/>
                </a:solidFill>
              </a:rPr>
              <a:t> conditions </a:t>
            </a:r>
            <a:r>
              <a:rPr lang="en-US" sz="1600" dirty="0" smtClean="0"/>
              <a:t>to detect insulation damage.</a:t>
            </a:r>
          </a:p>
          <a:p>
            <a:r>
              <a:rPr lang="en-US" sz="1600" dirty="0" smtClean="0">
                <a:solidFill>
                  <a:srgbClr val="3333FF"/>
                </a:solidFill>
              </a:rPr>
              <a:t>Test voltage level to ground of 5kV DC in air shall be tested on short model coils and confirmed on the series by HVWG.</a:t>
            </a:r>
          </a:p>
          <a:p>
            <a:r>
              <a:rPr lang="en-US" sz="1600" dirty="0" smtClean="0"/>
              <a:t>See Cold acceptance voltage test levels at 4.2K in G. </a:t>
            </a:r>
            <a:r>
              <a:rPr lang="en-US" sz="1600" dirty="0" err="1" smtClean="0"/>
              <a:t>Willering’s</a:t>
            </a:r>
            <a:r>
              <a:rPr lang="en-US" sz="1600" dirty="0" smtClean="0"/>
              <a:t> presentation. </a:t>
            </a:r>
          </a:p>
          <a:p>
            <a:endParaRPr lang="en-US" sz="1400" dirty="0"/>
          </a:p>
        </p:txBody>
      </p:sp>
      <p:sp>
        <p:nvSpPr>
          <p:cNvPr id="5" name="Slide Number Placeholder 4"/>
          <p:cNvSpPr>
            <a:spLocks noGrp="1"/>
          </p:cNvSpPr>
          <p:nvPr>
            <p:ph type="sldNum" sz="quarter" idx="12"/>
          </p:nvPr>
        </p:nvSpPr>
        <p:spPr>
          <a:xfrm>
            <a:off x="7717367" y="6293066"/>
            <a:ext cx="771356" cy="360000"/>
          </a:xfrm>
        </p:spPr>
        <p:txBody>
          <a:bodyPr/>
          <a:lstStyle/>
          <a:p>
            <a:fld id="{BFDCA1C4-9514-7B4F-976F-D92F7E296653}" type="slidenum">
              <a:rPr lang="fr-FR" smtClean="0"/>
              <a:pPr/>
              <a:t>18</a:t>
            </a:fld>
            <a:endParaRPr lang="fr-FR" dirty="0"/>
          </a:p>
        </p:txBody>
      </p:sp>
      <p:graphicFrame>
        <p:nvGraphicFramePr>
          <p:cNvPr id="6" name="Table 5"/>
          <p:cNvGraphicFramePr>
            <a:graphicFrameLocks noGrp="1"/>
          </p:cNvGraphicFramePr>
          <p:nvPr>
            <p:extLst>
              <p:ext uri="{D42A27DB-BD31-4B8C-83A1-F6EECF244321}">
                <p14:modId xmlns:p14="http://schemas.microsoft.com/office/powerpoint/2010/main" val="9992142"/>
              </p:ext>
            </p:extLst>
          </p:nvPr>
        </p:nvGraphicFramePr>
        <p:xfrm>
          <a:off x="1385704" y="2060848"/>
          <a:ext cx="6120680" cy="2225040"/>
        </p:xfrm>
        <a:graphic>
          <a:graphicData uri="http://schemas.openxmlformats.org/drawingml/2006/table">
            <a:tbl>
              <a:tblPr firstRow="1" bandRow="1">
                <a:tableStyleId>{5C22544A-7EE6-4342-B048-85BDC9FD1C3A}</a:tableStyleId>
              </a:tblPr>
              <a:tblGrid>
                <a:gridCol w="6120680"/>
              </a:tblGrid>
              <a:tr h="579120">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600" dirty="0" smtClean="0"/>
                        <a:t>Worst case voltage to ground is 950 V </a:t>
                      </a:r>
                      <a:r>
                        <a:rPr lang="en-US" sz="1600" baseline="0" dirty="0" smtClean="0"/>
                        <a:t>(*) </a:t>
                      </a:r>
                      <a:r>
                        <a:rPr lang="en-US" sz="1600" dirty="0" smtClean="0"/>
                        <a:t>in DS 11T unit under </a:t>
                      </a:r>
                      <a:r>
                        <a:rPr lang="en-US" sz="1600" dirty="0" err="1" smtClean="0"/>
                        <a:t>GHe</a:t>
                      </a:r>
                      <a:r>
                        <a:rPr lang="en-US" sz="1600" dirty="0" smtClean="0"/>
                        <a:t> 75K, </a:t>
                      </a:r>
                      <a:r>
                        <a:rPr lang="en-US" sz="1600" baseline="0" dirty="0" smtClean="0"/>
                        <a:t>1 bar.</a:t>
                      </a:r>
                      <a:endParaRPr lang="en-US" sz="1600" dirty="0" smtClean="0"/>
                    </a:p>
                  </a:txBody>
                  <a:tcPr>
                    <a:solidFill>
                      <a:srgbClr val="0070C0"/>
                    </a:solidFill>
                  </a:tcPr>
                </a:tc>
              </a:tr>
              <a:tr h="262965">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600" b="1" dirty="0" smtClean="0">
                          <a:solidFill>
                            <a:srgbClr val="FF0000"/>
                          </a:solidFill>
                        </a:rPr>
                        <a:t>Manufacture test level in dry air *</a:t>
                      </a:r>
                      <a:r>
                        <a:rPr lang="en-US" sz="1600" b="1" baseline="0" dirty="0" smtClean="0">
                          <a:solidFill>
                            <a:srgbClr val="FF0000"/>
                          </a:solidFill>
                        </a:rPr>
                        <a:t> @</a:t>
                      </a:r>
                      <a:r>
                        <a:rPr lang="en-US" sz="1600" b="1" dirty="0" smtClean="0">
                          <a:solidFill>
                            <a:srgbClr val="FF0000"/>
                          </a:solidFill>
                        </a:rPr>
                        <a:t> RT,</a:t>
                      </a:r>
                      <a:r>
                        <a:rPr lang="en-US" sz="1600" b="1" baseline="0" dirty="0" smtClean="0">
                          <a:solidFill>
                            <a:srgbClr val="FF0000"/>
                          </a:solidFill>
                        </a:rPr>
                        <a:t> 1 bar</a:t>
                      </a:r>
                      <a:endParaRPr lang="en-US" sz="1600" b="1" dirty="0" smtClean="0">
                        <a:solidFill>
                          <a:srgbClr val="FF0000"/>
                        </a:solidFill>
                      </a:endParaRPr>
                    </a:p>
                  </a:txBody>
                  <a:tcPr>
                    <a:solidFill>
                      <a:schemeClr val="accent1"/>
                    </a:solidFill>
                  </a:tcPr>
                </a:tc>
              </a:tr>
              <a:tr h="631115">
                <a:tc>
                  <a: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rgbClr val="3366FF"/>
                          </a:solidFill>
                        </a:rPr>
                        <a:t>(950+</a:t>
                      </a:r>
                      <a:r>
                        <a:rPr lang="en-US" sz="1600" dirty="0" smtClean="0">
                          <a:solidFill>
                            <a:srgbClr val="00B050"/>
                          </a:solidFill>
                        </a:rPr>
                        <a:t>500</a:t>
                      </a:r>
                      <a:r>
                        <a:rPr lang="en-US" sz="1600" dirty="0" smtClean="0">
                          <a:solidFill>
                            <a:srgbClr val="3366FF"/>
                          </a:solidFill>
                        </a:rPr>
                        <a:t>)</a:t>
                      </a:r>
                      <a:r>
                        <a:rPr lang="en-US" sz="1600" dirty="0" smtClean="0"/>
                        <a:t>*</a:t>
                      </a:r>
                      <a:r>
                        <a:rPr lang="en-US" sz="1600" dirty="0" smtClean="0">
                          <a:solidFill>
                            <a:srgbClr val="FF0000"/>
                          </a:solidFill>
                        </a:rPr>
                        <a:t>4.2</a:t>
                      </a:r>
                      <a:r>
                        <a:rPr lang="en-US" sz="1600" dirty="0" smtClean="0"/>
                        <a:t>= 6090 V (</a:t>
                      </a:r>
                      <a:r>
                        <a:rPr lang="en-US" sz="1600" dirty="0" smtClean="0">
                          <a:solidFill>
                            <a:srgbClr val="3366FF"/>
                          </a:solidFill>
                        </a:rPr>
                        <a:t>eq. </a:t>
                      </a:r>
                      <a:r>
                        <a:rPr lang="en-US" sz="1600" dirty="0" err="1" smtClean="0">
                          <a:solidFill>
                            <a:srgbClr val="3366FF"/>
                          </a:solidFill>
                        </a:rPr>
                        <a:t>Paschen</a:t>
                      </a:r>
                      <a:r>
                        <a:rPr lang="en-US" sz="1600" dirty="0" smtClean="0">
                          <a:solidFill>
                            <a:srgbClr val="3366FF"/>
                          </a:solidFill>
                        </a:rPr>
                        <a:t> voltage level under air condition for a given gap distance)</a:t>
                      </a:r>
                      <a:endParaRPr lang="en-US" sz="1600" dirty="0" smtClean="0"/>
                    </a:p>
                    <a:p>
                      <a:pPr marL="0" marR="0" lvl="2" indent="0" algn="l" defTabSz="457200" rtl="0" eaLnBrk="1" fontAlgn="auto" latinLnBrk="0" hangingPunct="1">
                        <a:lnSpc>
                          <a:spcPct val="100000"/>
                        </a:lnSpc>
                        <a:spcBef>
                          <a:spcPts val="0"/>
                        </a:spcBef>
                        <a:spcAft>
                          <a:spcPts val="0"/>
                        </a:spcAft>
                        <a:buClrTx/>
                        <a:buSzTx/>
                        <a:buFontTx/>
                        <a:buNone/>
                        <a:tabLst/>
                        <a:defRPr/>
                      </a:pPr>
                      <a:r>
                        <a:rPr lang="en-US" sz="1600" dirty="0" err="1" smtClean="0"/>
                        <a:t>U_test</a:t>
                      </a:r>
                      <a:r>
                        <a:rPr lang="en-US" sz="1600" dirty="0" smtClean="0"/>
                        <a:t> dry air = </a:t>
                      </a:r>
                      <a:r>
                        <a:rPr lang="en-US" sz="1600" dirty="0" smtClean="0">
                          <a:solidFill>
                            <a:srgbClr val="660066"/>
                          </a:solidFill>
                        </a:rPr>
                        <a:t>2</a:t>
                      </a:r>
                      <a:r>
                        <a:rPr lang="en-US" sz="1600" dirty="0" smtClean="0"/>
                        <a:t>*</a:t>
                      </a:r>
                      <a:r>
                        <a:rPr lang="en-US" sz="1600" dirty="0" smtClean="0">
                          <a:solidFill>
                            <a:srgbClr val="3333FF"/>
                          </a:solidFill>
                        </a:rPr>
                        <a:t>6090</a:t>
                      </a:r>
                      <a:r>
                        <a:rPr lang="en-US" sz="1600" dirty="0" smtClean="0"/>
                        <a:t>+</a:t>
                      </a:r>
                      <a:r>
                        <a:rPr lang="en-US" sz="1600" dirty="0" smtClean="0">
                          <a:solidFill>
                            <a:srgbClr val="660066"/>
                          </a:solidFill>
                        </a:rPr>
                        <a:t>500</a:t>
                      </a:r>
                      <a:r>
                        <a:rPr lang="en-US" sz="1600" dirty="0" smtClean="0"/>
                        <a:t>=</a:t>
                      </a:r>
                      <a:r>
                        <a:rPr lang="en-US" sz="1600" b="1" dirty="0" smtClean="0"/>
                        <a:t>12680 V**</a:t>
                      </a:r>
                    </a:p>
                    <a:p>
                      <a:pPr marL="0" marR="0" lvl="2" indent="0" algn="l" defTabSz="457200" rtl="0" eaLnBrk="1" fontAlgn="auto" latinLnBrk="0" hangingPunct="1">
                        <a:lnSpc>
                          <a:spcPct val="100000"/>
                        </a:lnSpc>
                        <a:spcBef>
                          <a:spcPts val="0"/>
                        </a:spcBef>
                        <a:spcAft>
                          <a:spcPts val="0"/>
                        </a:spcAft>
                        <a:buClrTx/>
                        <a:buSzTx/>
                        <a:buFontTx/>
                        <a:buNone/>
                        <a:tabLst/>
                        <a:defRPr/>
                      </a:pPr>
                      <a:endParaRPr lang="en-US" sz="1600" b="1" dirty="0" smtClean="0"/>
                    </a:p>
                    <a:p>
                      <a:pPr marL="0" marR="0" lvl="2"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3333FF"/>
                          </a:solidFill>
                        </a:rPr>
                        <a:t>=&gt; </a:t>
                      </a:r>
                      <a:r>
                        <a:rPr lang="en-US" sz="1600" b="1" dirty="0" smtClean="0">
                          <a:solidFill>
                            <a:srgbClr val="3333FF"/>
                          </a:solidFill>
                        </a:rPr>
                        <a:t>Recommended LHC test level of 5 kV DC to ground</a:t>
                      </a:r>
                    </a:p>
                  </a:txBody>
                  <a:tcPr/>
                </a:tc>
              </a:tr>
            </a:tbl>
          </a:graphicData>
        </a:graphic>
      </p:graphicFrame>
      <p:sp>
        <p:nvSpPr>
          <p:cNvPr id="7" name="Rectangle 6"/>
          <p:cNvSpPr/>
          <p:nvPr/>
        </p:nvSpPr>
        <p:spPr>
          <a:xfrm>
            <a:off x="5667022" y="6251224"/>
            <a:ext cx="2826415" cy="261610"/>
          </a:xfrm>
          <a:prstGeom prst="rect">
            <a:avLst/>
          </a:prstGeom>
        </p:spPr>
        <p:txBody>
          <a:bodyPr wrap="none">
            <a:spAutoFit/>
          </a:bodyPr>
          <a:lstStyle/>
          <a:p>
            <a:r>
              <a:rPr lang="en-US" sz="1050" i="1" dirty="0" smtClean="0"/>
              <a:t>(* quench back error bars to be confirmed)</a:t>
            </a:r>
            <a:endParaRPr lang="en-GB" sz="1050" i="1" dirty="0"/>
          </a:p>
        </p:txBody>
      </p:sp>
      <p:sp>
        <p:nvSpPr>
          <p:cNvPr id="13" name="Footer Placeholder 3"/>
          <p:cNvSpPr>
            <a:spLocks noGrp="1"/>
          </p:cNvSpPr>
          <p:nvPr>
            <p:ph type="ftr" sz="quarter" idx="11"/>
          </p:nvPr>
        </p:nvSpPr>
        <p:spPr/>
        <p:txBody>
          <a:bodyPr/>
          <a:lstStyle/>
          <a:p>
            <a:r>
              <a:rPr lang="en-GB" i="1" dirty="0" smtClean="0"/>
              <a:t>3</a:t>
            </a:r>
            <a:r>
              <a:rPr lang="en-GB" i="1" baseline="30000" dirty="0" smtClean="0"/>
              <a:t>td</a:t>
            </a:r>
            <a:r>
              <a:rPr lang="en-GB" i="1" dirty="0" smtClean="0"/>
              <a:t> </a:t>
            </a:r>
            <a:r>
              <a:rPr lang="en-GB" i="1" dirty="0"/>
              <a:t>Review Meeting of 11T DS Dipole (CERN), 06 - 08</a:t>
            </a:r>
            <a:r>
              <a:rPr lang="en-GB" i="1" baseline="30000" dirty="0"/>
              <a:t>th</a:t>
            </a:r>
            <a:r>
              <a:rPr lang="en-GB" i="1" dirty="0"/>
              <a:t> April 2016</a:t>
            </a:r>
          </a:p>
        </p:txBody>
      </p:sp>
    </p:spTree>
    <p:extLst>
      <p:ext uri="{BB962C8B-B14F-4D97-AF65-F5344CB8AC3E}">
        <p14:creationId xmlns:p14="http://schemas.microsoft.com/office/powerpoint/2010/main" val="1374344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806" y="216549"/>
            <a:ext cx="8136464" cy="720000"/>
          </a:xfrm>
        </p:spPr>
        <p:txBody>
          <a:bodyPr/>
          <a:lstStyle/>
          <a:p>
            <a:pPr lvl="1" algn="ctr" defTabSz="457200" rtl="0">
              <a:spcBef>
                <a:spcPct val="0"/>
              </a:spcBef>
            </a:pPr>
            <a:r>
              <a:rPr lang="fr-FR" altLang="en-US" sz="2400" b="1" kern="1200" dirty="0">
                <a:solidFill>
                  <a:schemeClr val="bg2"/>
                </a:solidFill>
                <a:latin typeface="Arial Rounded MT Bold" panose="020F0704030504030204" pitchFamily="34" charset="0"/>
                <a:ea typeface="+mj-ea"/>
                <a:cs typeface="+mj-cs"/>
                <a:sym typeface="Symbol" panose="05050102010706020507" pitchFamily="18" charset="2"/>
              </a:rPr>
              <a:t>Table 01 _ </a:t>
            </a:r>
            <a:r>
              <a:rPr lang="en-GB" altLang="en-US" sz="2400" b="1" kern="1200" dirty="0">
                <a:solidFill>
                  <a:schemeClr val="bg2"/>
                </a:solidFill>
                <a:latin typeface="Arial Rounded MT Bold" panose="020F0704030504030204" pitchFamily="34" charset="0"/>
                <a:ea typeface="+mj-ea"/>
                <a:cs typeface="+mj-cs"/>
              </a:rPr>
              <a:t>MANDATORY </a:t>
            </a:r>
            <a:r>
              <a:rPr lang="en-GB" altLang="en-US" sz="2400" b="1" kern="1200" dirty="0" smtClean="0">
                <a:solidFill>
                  <a:schemeClr val="bg2"/>
                </a:solidFill>
                <a:latin typeface="Arial Rounded MT Bold" panose="020F0704030504030204" pitchFamily="34" charset="0"/>
                <a:ea typeface="+mj-ea"/>
                <a:cs typeface="+mj-cs"/>
              </a:rPr>
              <a:t>Quality control tests </a:t>
            </a:r>
            <a:br>
              <a:rPr lang="en-GB" altLang="en-US" sz="2400" b="1" kern="1200" dirty="0" smtClean="0">
                <a:solidFill>
                  <a:schemeClr val="bg2"/>
                </a:solidFill>
                <a:latin typeface="Arial Rounded MT Bold" panose="020F0704030504030204" pitchFamily="34" charset="0"/>
                <a:ea typeface="+mj-ea"/>
                <a:cs typeface="+mj-cs"/>
              </a:rPr>
            </a:br>
            <a:r>
              <a:rPr lang="en-GB" altLang="en-US" sz="2400" b="1" kern="1200" dirty="0" smtClean="0">
                <a:solidFill>
                  <a:schemeClr val="bg2"/>
                </a:solidFill>
                <a:latin typeface="Arial Rounded MT Bold" panose="020F0704030504030204" pitchFamily="34" charset="0"/>
                <a:ea typeface="+mj-ea"/>
                <a:cs typeface="+mj-cs"/>
              </a:rPr>
              <a:t>before &amp; after heat treatment </a:t>
            </a:r>
            <a:r>
              <a:rPr lang="en-GB" altLang="en-US" sz="2400" b="1" kern="1200" dirty="0">
                <a:solidFill>
                  <a:schemeClr val="bg2"/>
                </a:solidFill>
                <a:latin typeface="Arial Rounded MT Bold" panose="020F0704030504030204" pitchFamily="34" charset="0"/>
                <a:ea typeface="+mj-ea"/>
                <a:cs typeface="+mj-cs"/>
              </a:rPr>
              <a:t/>
            </a:r>
            <a:br>
              <a:rPr lang="en-GB" altLang="en-US" sz="2400" b="1" kern="1200" dirty="0">
                <a:solidFill>
                  <a:schemeClr val="bg2"/>
                </a:solidFill>
                <a:latin typeface="Arial Rounded MT Bold" panose="020F0704030504030204" pitchFamily="34" charset="0"/>
                <a:ea typeface="+mj-ea"/>
                <a:cs typeface="+mj-cs"/>
              </a:rPr>
            </a:br>
            <a:endParaRPr lang="en-GB" sz="2400" b="1" kern="1200" dirty="0">
              <a:solidFill>
                <a:schemeClr val="bg2"/>
              </a:solidFill>
              <a:latin typeface="Arial Rounded MT Bold" panose="020F0704030504030204" pitchFamily="34" charset="0"/>
              <a:ea typeface="+mj-ea"/>
              <a:cs typeface="+mj-cs"/>
            </a:endParaRPr>
          </a:p>
        </p:txBody>
      </p:sp>
      <p:sp>
        <p:nvSpPr>
          <p:cNvPr id="3" name="Content Placeholder 2"/>
          <p:cNvSpPr>
            <a:spLocks noGrp="1"/>
          </p:cNvSpPr>
          <p:nvPr>
            <p:ph idx="1"/>
          </p:nvPr>
        </p:nvSpPr>
        <p:spPr>
          <a:xfrm>
            <a:off x="612000" y="4116213"/>
            <a:ext cx="7920000" cy="2553147"/>
          </a:xfrm>
        </p:spPr>
        <p:txBody>
          <a:bodyPr>
            <a:normAutofit/>
          </a:bodyPr>
          <a:lstStyle/>
          <a:p>
            <a:r>
              <a:rPr lang="en-GB" altLang="en-US" sz="2000" b="1" dirty="0" smtClean="0">
                <a:solidFill>
                  <a:schemeClr val="bg2"/>
                </a:solidFill>
                <a:latin typeface="Arial Rounded MT Bold" panose="020F0704030504030204" pitchFamily="34" charset="0"/>
                <a:ea typeface="+mj-ea"/>
                <a:cs typeface="+mj-cs"/>
              </a:rPr>
              <a:t>Acceptance tests after </a:t>
            </a:r>
            <a:r>
              <a:rPr lang="en-GB" altLang="en-US" sz="2000" b="1" dirty="0">
                <a:solidFill>
                  <a:schemeClr val="bg2"/>
                </a:solidFill>
                <a:latin typeface="Arial Rounded MT Bold" panose="020F0704030504030204" pitchFamily="34" charset="0"/>
                <a:ea typeface="+mj-ea"/>
                <a:cs typeface="+mj-cs"/>
              </a:rPr>
              <a:t>Nb3Sn heat treatment reaction</a:t>
            </a:r>
            <a:endParaRPr lang="en-GB" sz="2000" b="1" dirty="0">
              <a:solidFill>
                <a:schemeClr val="bg2"/>
              </a:solidFill>
              <a:latin typeface="Arial Rounded MT Bold" panose="020F0704030504030204" pitchFamily="34" charset="0"/>
              <a:ea typeface="+mj-ea"/>
              <a:cs typeface="+mj-cs"/>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graphicFrame>
        <p:nvGraphicFramePr>
          <p:cNvPr id="6" name="Content Placeholder 5"/>
          <p:cNvGraphicFramePr>
            <a:graphicFrameLocks/>
          </p:cNvGraphicFramePr>
          <p:nvPr>
            <p:extLst>
              <p:ext uri="{D42A27DB-BD31-4B8C-83A1-F6EECF244321}">
                <p14:modId xmlns:p14="http://schemas.microsoft.com/office/powerpoint/2010/main" val="3872430363"/>
              </p:ext>
            </p:extLst>
          </p:nvPr>
        </p:nvGraphicFramePr>
        <p:xfrm>
          <a:off x="595989" y="1359272"/>
          <a:ext cx="7848431" cy="2717800"/>
        </p:xfrm>
        <a:graphic>
          <a:graphicData uri="http://schemas.openxmlformats.org/drawingml/2006/table">
            <a:tbl>
              <a:tblPr>
                <a:tableStyleId>{69CF1AB2-1976-4502-BF36-3FF5EA218861}</a:tableStyleId>
              </a:tblPr>
              <a:tblGrid>
                <a:gridCol w="971888"/>
                <a:gridCol w="1889057"/>
                <a:gridCol w="991263"/>
                <a:gridCol w="2160240"/>
                <a:gridCol w="1835983"/>
              </a:tblGrid>
              <a:tr h="160962">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smtClean="0">
                          <a:ln w="0"/>
                          <a:solidFill>
                            <a:srgbClr val="3333FF"/>
                          </a:solidFill>
                          <a:effectLst/>
                          <a:latin typeface="+mn-lt"/>
                          <a:ea typeface="+mn-ea"/>
                          <a:cs typeface="+mn-cs"/>
                        </a:rPr>
                        <a:t>WBS ID</a:t>
                      </a:r>
                      <a:endParaRPr lang="en-GB" sz="1200" b="1" i="0" kern="1200" cap="none" spc="50" dirty="0">
                        <a:ln w="0"/>
                        <a:solidFill>
                          <a:srgbClr val="3333FF"/>
                        </a:solidFill>
                        <a:effectLst/>
                        <a:latin typeface="+mn-lt"/>
                        <a:ea typeface="+mn-ea"/>
                        <a:cs typeface="+mn-cs"/>
                      </a:endParaRP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TEST</a:t>
                      </a: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OBJECT</a:t>
                      </a: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CONDITIONS</a:t>
                      </a: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LIMITS</a:t>
                      </a:r>
                    </a:p>
                  </a:txBody>
                  <a:tcPr marL="60361" marR="60361" marT="0" marB="0"/>
                </a:tc>
              </a:tr>
              <a:tr h="321925">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1.1.1.1</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DC resistance (</a:t>
                      </a:r>
                      <a:r>
                        <a:rPr lang="en-GB" sz="1100" kern="1200" dirty="0" smtClean="0"/>
                        <a:t>conductors)</a:t>
                      </a:r>
                      <a:r>
                        <a:rPr lang="en-GB" sz="1100" kern="1200" baseline="0" dirty="0" smtClean="0"/>
                        <a:t> of t</a:t>
                      </a:r>
                      <a:r>
                        <a:rPr lang="en-GB" sz="1100" kern="1200" dirty="0" smtClean="0">
                          <a:solidFill>
                            <a:schemeClr val="dk1"/>
                          </a:solidFill>
                          <a:latin typeface="+mn-lt"/>
                          <a:ea typeface="+mn-ea"/>
                          <a:cs typeface="+mn-cs"/>
                        </a:rPr>
                        <a:t>he total cable length and the electrical insulation of the layer shall be continuously monitored at low voltage. </a:t>
                      </a:r>
                    </a:p>
                  </a:txBody>
                  <a:tcPr marL="60361" marR="60361" marT="0" marB="0"/>
                </a:tc>
                <a:tc>
                  <a:txBody>
                    <a:bodyPr/>
                    <a:lstStyle/>
                    <a:p>
                      <a:pPr marL="0" marR="208280" algn="l" defTabSz="457200" rtl="0" eaLnBrk="1" latinLnBrk="0" hangingPunct="1">
                        <a:spcAft>
                          <a:spcPts val="0"/>
                        </a:spcAft>
                      </a:pPr>
                      <a:r>
                        <a:rPr lang="en-GB" sz="1100" kern="1200" dirty="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I=1.00A</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comparison with reference </a:t>
                      </a:r>
                      <a:r>
                        <a:rPr lang="en-GB" sz="1100" kern="1200" dirty="0" smtClean="0"/>
                        <a:t>coil</a:t>
                      </a:r>
                    </a:p>
                    <a:p>
                      <a:pPr marL="0" marR="208280" indent="0" algn="l" defTabSz="457200" rtl="0" eaLnBrk="1" fontAlgn="auto" latinLnBrk="0" hangingPunct="1">
                        <a:lnSpc>
                          <a:spcPct val="100000"/>
                        </a:lnSpc>
                        <a:spcBef>
                          <a:spcPts val="0"/>
                        </a:spcBef>
                        <a:spcAft>
                          <a:spcPts val="0"/>
                        </a:spcAft>
                        <a:buClrTx/>
                        <a:buSzTx/>
                        <a:buFontTx/>
                        <a:buNone/>
                        <a:tabLst/>
                        <a:defRPr/>
                      </a:pPr>
                      <a:r>
                        <a:rPr lang="en-GB" sz="1100" kern="1200" dirty="0" smtClean="0">
                          <a:solidFill>
                            <a:schemeClr val="dk1"/>
                          </a:solidFill>
                          <a:latin typeface="+mn-lt"/>
                          <a:ea typeface="+mn-ea"/>
                          <a:cs typeface="+mn-cs"/>
                        </a:rPr>
                        <a:t>Any short circuit between turns or from a layer to ground can be detected and repaired</a:t>
                      </a:r>
                    </a:p>
                    <a:p>
                      <a:pPr marL="0" marR="208280" algn="l" defTabSz="457200" rtl="0" eaLnBrk="1" latinLnBrk="0" hangingPunct="1">
                        <a:spcAft>
                          <a:spcPts val="0"/>
                        </a:spcAft>
                      </a:pPr>
                      <a:endParaRPr lang="en-GB" sz="1100" kern="1200" dirty="0">
                        <a:solidFill>
                          <a:schemeClr val="dk1"/>
                        </a:solidFill>
                        <a:latin typeface="+mn-lt"/>
                        <a:ea typeface="+mn-ea"/>
                        <a:cs typeface="+mn-cs"/>
                      </a:endParaRPr>
                    </a:p>
                  </a:txBody>
                  <a:tcPr marL="60361" marR="60361" marT="0" marB="0"/>
                </a:tc>
              </a:tr>
              <a:tr h="614226">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1.1.1.2</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Complex impedance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smtClean="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f=1.0Hz  to </a:t>
                      </a:r>
                      <a:r>
                        <a:rPr lang="en-GB" sz="1100" kern="1200" dirty="0" smtClean="0"/>
                        <a:t>10.0kHz</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comparison with reference </a:t>
                      </a:r>
                      <a:r>
                        <a:rPr lang="en-GB" sz="1100" kern="1200" dirty="0" smtClean="0"/>
                        <a:t>coil</a:t>
                      </a:r>
                    </a:p>
                    <a:p>
                      <a:pPr marL="0" marR="208280" algn="l" defTabSz="457200" rtl="0" eaLnBrk="1" latinLnBrk="0" hangingPunct="1">
                        <a:spcAft>
                          <a:spcPts val="0"/>
                        </a:spcAft>
                      </a:pPr>
                      <a:r>
                        <a:rPr lang="en-GB" sz="1100" kern="1200" dirty="0" smtClean="0">
                          <a:sym typeface="Symbol" panose="05050102010706020507" pitchFamily="18" charset="2"/>
                        </a:rPr>
                        <a:t>(Repeated</a:t>
                      </a:r>
                      <a:r>
                        <a:rPr lang="en-GB" sz="1100" kern="1200" baseline="0" dirty="0" smtClean="0">
                          <a:sym typeface="Symbol" panose="05050102010706020507" pitchFamily="18" charset="2"/>
                        </a:rPr>
                        <a:t> after curing of CTD 1202 Ceramic binder)</a:t>
                      </a:r>
                      <a:endParaRPr lang="en-GB" sz="1100" kern="1200" dirty="0" smtClean="0"/>
                    </a:p>
                  </a:txBody>
                  <a:tcPr marL="60361" marR="60361" marT="0" marB="0"/>
                </a:tc>
              </a:tr>
              <a:tr h="321925">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1.1.1.3</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Insulation resistance of copper wedges</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smtClean="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V=500V, I &lt; 0.5</a:t>
                      </a:r>
                      <a:r>
                        <a:rPr lang="en-GB" sz="1100" kern="1200" dirty="0">
                          <a:sym typeface="Symbol" panose="05050102010706020507" pitchFamily="18" charset="2"/>
                        </a:rPr>
                        <a:t></a:t>
                      </a:r>
                      <a:r>
                        <a:rPr lang="en-GB" sz="1100" kern="1200" dirty="0"/>
                        <a:t>A, t = 30 </a:t>
                      </a:r>
                      <a:r>
                        <a:rPr lang="en-GB" sz="1100" kern="1200" dirty="0" smtClean="0"/>
                        <a:t>s, ( </a:t>
                      </a:r>
                      <a:r>
                        <a:rPr lang="en-GB" sz="1100" kern="1200" dirty="0"/>
                        <a:t>Megger : BM21)</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R&gt;1000 M</a:t>
                      </a:r>
                      <a:r>
                        <a:rPr lang="en-GB" sz="1100" kern="1200" dirty="0" smtClean="0">
                          <a:sym typeface="Symbol" panose="05050102010706020507" pitchFamily="18" charset="2"/>
                        </a:rPr>
                        <a:t></a:t>
                      </a:r>
                    </a:p>
                    <a:p>
                      <a:pPr marL="0" marR="208280" algn="l" defTabSz="457200" rtl="0" eaLnBrk="1" latinLnBrk="0" hangingPunct="1">
                        <a:spcAft>
                          <a:spcPts val="0"/>
                        </a:spcAft>
                      </a:pPr>
                      <a:r>
                        <a:rPr lang="en-GB" sz="1100" kern="1200" dirty="0" smtClean="0">
                          <a:sym typeface="Symbol" panose="05050102010706020507" pitchFamily="18" charset="2"/>
                        </a:rPr>
                        <a:t>(Repeated</a:t>
                      </a:r>
                      <a:r>
                        <a:rPr lang="en-GB" sz="1100" kern="1200" baseline="0" dirty="0" smtClean="0">
                          <a:sym typeface="Symbol" panose="05050102010706020507" pitchFamily="18" charset="2"/>
                        </a:rPr>
                        <a:t> after curing of Ceramic binder)</a:t>
                      </a:r>
                      <a:endParaRPr lang="en-GB" sz="1100" kern="1200" dirty="0"/>
                    </a:p>
                  </a:txBody>
                  <a:tcPr marL="60361" marR="60361" marT="0" marB="0"/>
                </a:tc>
              </a:tr>
            </a:tbl>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3595221492"/>
              </p:ext>
            </p:extLst>
          </p:nvPr>
        </p:nvGraphicFramePr>
        <p:xfrm>
          <a:off x="612000" y="4499795"/>
          <a:ext cx="7848431" cy="1449485"/>
        </p:xfrm>
        <a:graphic>
          <a:graphicData uri="http://schemas.openxmlformats.org/drawingml/2006/table">
            <a:tbl>
              <a:tblPr>
                <a:tableStyleId>{69CF1AB2-1976-4502-BF36-3FF5EA218861}</a:tableStyleId>
              </a:tblPr>
              <a:tblGrid>
                <a:gridCol w="971888"/>
                <a:gridCol w="1889057"/>
                <a:gridCol w="991263"/>
                <a:gridCol w="2160240"/>
                <a:gridCol w="1835983"/>
              </a:tblGrid>
              <a:tr h="160962">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smtClean="0">
                          <a:ln w="0"/>
                          <a:solidFill>
                            <a:srgbClr val="3333FF"/>
                          </a:solidFill>
                          <a:effectLst/>
                          <a:latin typeface="+mn-lt"/>
                          <a:ea typeface="+mn-ea"/>
                          <a:cs typeface="+mn-cs"/>
                        </a:rPr>
                        <a:t>WBS ID</a:t>
                      </a:r>
                      <a:endParaRPr lang="en-GB" sz="1200" b="1" i="0" kern="1200" cap="none" spc="50" dirty="0">
                        <a:ln w="0"/>
                        <a:solidFill>
                          <a:srgbClr val="3333FF"/>
                        </a:solidFill>
                        <a:effectLst/>
                        <a:latin typeface="+mn-lt"/>
                        <a:ea typeface="+mn-ea"/>
                        <a:cs typeface="+mn-cs"/>
                      </a:endParaRP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TEST</a:t>
                      </a: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OBJECT</a:t>
                      </a: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CONDITIONS</a:t>
                      </a: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LIMITS</a:t>
                      </a:r>
                    </a:p>
                  </a:txBody>
                  <a:tcPr marL="60361" marR="60361" marT="0" marB="0"/>
                </a:tc>
              </a:tr>
              <a:tr h="321925">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1.1.2.1</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DC resistance (</a:t>
                      </a:r>
                      <a:r>
                        <a:rPr lang="en-GB" sz="1100" kern="1200" dirty="0">
                          <a:solidFill>
                            <a:schemeClr val="dk1"/>
                          </a:solidFill>
                          <a:latin typeface="+mn-lt"/>
                          <a:ea typeface="+mn-ea"/>
                          <a:cs typeface="+mn-cs"/>
                        </a:rPr>
                        <a:t>conductors</a:t>
                      </a:r>
                      <a:r>
                        <a:rPr lang="en-GB" sz="1100" kern="1200" dirty="0" smtClean="0">
                          <a:solidFill>
                            <a:schemeClr val="dk1"/>
                          </a:solidFill>
                          <a:latin typeface="+mn-lt"/>
                          <a:ea typeface="+mn-ea"/>
                          <a:cs typeface="+mn-cs"/>
                        </a:rPr>
                        <a:t>)</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I=1.00A</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comparison with reference </a:t>
                      </a:r>
                      <a:r>
                        <a:rPr lang="en-GB" sz="1100" kern="1200" dirty="0" smtClean="0"/>
                        <a:t>coil.</a:t>
                      </a:r>
                    </a:p>
                    <a:p>
                      <a:pPr marL="0" marR="208280" algn="l" defTabSz="457200" rtl="0" eaLnBrk="1" latinLnBrk="0" hangingPunct="1">
                        <a:spcAft>
                          <a:spcPts val="0"/>
                        </a:spcAft>
                      </a:pPr>
                      <a:endParaRPr lang="en-GB" sz="1100" kern="1200" dirty="0">
                        <a:solidFill>
                          <a:schemeClr val="dk1"/>
                        </a:solidFill>
                        <a:latin typeface="+mn-lt"/>
                        <a:ea typeface="+mn-ea"/>
                        <a:cs typeface="+mn-cs"/>
                      </a:endParaRPr>
                    </a:p>
                  </a:txBody>
                  <a:tcPr marL="60361" marR="60361" marT="0" marB="0"/>
                </a:tc>
              </a:tr>
              <a:tr h="408085">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1.1.2.2</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Complex </a:t>
                      </a:r>
                      <a:r>
                        <a:rPr lang="en-GB" sz="1100" kern="1200" dirty="0" smtClean="0"/>
                        <a:t>impedance, Q measurement</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smtClean="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f=1.0Hz  to </a:t>
                      </a:r>
                      <a:r>
                        <a:rPr lang="en-GB" sz="1100" kern="1200" dirty="0" smtClean="0"/>
                        <a:t>10.0kHz</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comparison with reference </a:t>
                      </a:r>
                      <a:r>
                        <a:rPr lang="en-GB" sz="1100" kern="1200" dirty="0" smtClean="0"/>
                        <a:t>coil</a:t>
                      </a:r>
                      <a:endParaRPr lang="en-GB" sz="1100" kern="1200" dirty="0">
                        <a:solidFill>
                          <a:schemeClr val="dk1"/>
                        </a:solidFill>
                        <a:latin typeface="+mn-lt"/>
                        <a:ea typeface="+mn-ea"/>
                        <a:cs typeface="+mn-cs"/>
                      </a:endParaRPr>
                    </a:p>
                  </a:txBody>
                  <a:tcPr marL="60361" marR="60361" marT="0" marB="0"/>
                </a:tc>
              </a:tr>
              <a:tr h="321925">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1.1.2.3</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Insulation resistance of copper wedges</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smtClean="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V=500V, I &lt; 0.5</a:t>
                      </a:r>
                      <a:r>
                        <a:rPr lang="en-GB" sz="1100" kern="1200" dirty="0">
                          <a:sym typeface="Symbol" panose="05050102010706020507" pitchFamily="18" charset="2"/>
                        </a:rPr>
                        <a:t></a:t>
                      </a:r>
                      <a:r>
                        <a:rPr lang="en-GB" sz="1100" kern="1200" dirty="0"/>
                        <a:t>A, t = 30 </a:t>
                      </a:r>
                      <a:r>
                        <a:rPr lang="en-GB" sz="1100" kern="1200" dirty="0" smtClean="0"/>
                        <a:t>s, ( </a:t>
                      </a:r>
                      <a:r>
                        <a:rPr lang="en-GB" sz="1100" kern="1200" dirty="0"/>
                        <a:t>Megger : BM21)</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R&gt;1000 M</a:t>
                      </a:r>
                      <a:r>
                        <a:rPr lang="en-GB" sz="1100" kern="1200" dirty="0">
                          <a:sym typeface="Symbol" panose="05050102010706020507" pitchFamily="18" charset="2"/>
                        </a:rPr>
                        <a:t></a:t>
                      </a:r>
                      <a:endParaRPr lang="en-GB" sz="1100" kern="1200" dirty="0"/>
                    </a:p>
                    <a:p>
                      <a:pPr marL="0" marR="208280" algn="l" defTabSz="457200" rtl="0" eaLnBrk="1" latinLnBrk="0" hangingPunct="1">
                        <a:spcAft>
                          <a:spcPts val="0"/>
                        </a:spcAft>
                      </a:pPr>
                      <a:r>
                        <a:rPr lang="en-GB" sz="1100" kern="1200" dirty="0"/>
                        <a:t> </a:t>
                      </a:r>
                      <a:endParaRPr lang="en-GB" sz="1100" kern="1200" dirty="0">
                        <a:solidFill>
                          <a:schemeClr val="dk1"/>
                        </a:solidFill>
                        <a:latin typeface="+mn-lt"/>
                        <a:ea typeface="+mn-ea"/>
                        <a:cs typeface="+mn-cs"/>
                      </a:endParaRPr>
                    </a:p>
                  </a:txBody>
                  <a:tcPr marL="60361" marR="60361" marT="0" marB="0"/>
                </a:tc>
              </a:tr>
            </a:tbl>
          </a:graphicData>
        </a:graphic>
      </p:graphicFrame>
      <p:sp>
        <p:nvSpPr>
          <p:cNvPr id="10" name="Content Placeholder 2"/>
          <p:cNvSpPr txBox="1">
            <a:spLocks/>
          </p:cNvSpPr>
          <p:nvPr/>
        </p:nvSpPr>
        <p:spPr>
          <a:xfrm>
            <a:off x="594270" y="731837"/>
            <a:ext cx="8370218" cy="255314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altLang="en-US" sz="2000" b="1" dirty="0">
                <a:solidFill>
                  <a:schemeClr val="bg2"/>
                </a:solidFill>
                <a:latin typeface="Arial Rounded MT Bold" panose="020F0704030504030204" pitchFamily="34" charset="0"/>
              </a:rPr>
              <a:t>Electrical resistance and continuity t</a:t>
            </a:r>
            <a:r>
              <a:rPr lang="en-GB" sz="2000" b="1" dirty="0">
                <a:solidFill>
                  <a:schemeClr val="bg2"/>
                </a:solidFill>
                <a:latin typeface="Arial Rounded MT Bold" panose="020F0704030504030204" pitchFamily="34" charset="0"/>
              </a:rPr>
              <a:t>ests after winding of poles and after curing of ceramic </a:t>
            </a:r>
            <a:r>
              <a:rPr lang="en-GB" sz="2000" b="1" dirty="0" smtClean="0">
                <a:solidFill>
                  <a:schemeClr val="bg2"/>
                </a:solidFill>
                <a:latin typeface="Arial Rounded MT Bold" panose="020F0704030504030204" pitchFamily="34" charset="0"/>
              </a:rPr>
              <a:t>binder</a:t>
            </a:r>
            <a:endParaRPr lang="en-GB" sz="2000" dirty="0"/>
          </a:p>
        </p:txBody>
      </p:sp>
      <p:pic>
        <p:nvPicPr>
          <p:cNvPr id="102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91485">
            <a:off x="5111987" y="1695691"/>
            <a:ext cx="3489325"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
          <p:cNvPicPr>
            <a:picLocks noChangeAspect="1" noChangeArrowheads="1"/>
          </p:cNvPicPr>
          <p:nvPr/>
        </p:nvPicPr>
        <p:blipFill>
          <a:blip r:embed="rId3">
            <a:extLst>
              <a:ext uri="{28A0092B-C50C-407E-A947-70E740481C1C}">
                <a14:useLocalDpi xmlns:a14="http://schemas.microsoft.com/office/drawing/2010/main" val="0"/>
              </a:ext>
            </a:extLst>
          </a:blip>
          <a:srcRect l="4425"/>
          <a:stretch>
            <a:fillRect/>
          </a:stretch>
        </p:blipFill>
        <p:spPr bwMode="auto">
          <a:xfrm rot="20569144">
            <a:off x="176998" y="3428913"/>
            <a:ext cx="4114800"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3"/>
          <p:cNvSpPr>
            <a:spLocks noGrp="1"/>
          </p:cNvSpPr>
          <p:nvPr>
            <p:ph type="ftr" sz="quarter" idx="11"/>
          </p:nvPr>
        </p:nvSpPr>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356820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4" name="Footer Placeholder 3"/>
          <p:cNvSpPr>
            <a:spLocks noGrp="1"/>
          </p:cNvSpPr>
          <p:nvPr>
            <p:ph type="ftr" sz="quarter" idx="11"/>
          </p:nvPr>
        </p:nvSpPr>
        <p:spPr>
          <a:xfrm>
            <a:off x="1331640" y="6445363"/>
            <a:ext cx="6336704" cy="247471"/>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
        <p:nvSpPr>
          <p:cNvPr id="7" name="Content Placeholder 2"/>
          <p:cNvSpPr txBox="1">
            <a:spLocks/>
          </p:cNvSpPr>
          <p:nvPr/>
        </p:nvSpPr>
        <p:spPr>
          <a:xfrm>
            <a:off x="612000" y="1219200"/>
            <a:ext cx="7920000" cy="4906963"/>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chemeClr val="tx1"/>
                </a:solidFill>
              </a:rPr>
              <a:t>Introduction</a:t>
            </a:r>
          </a:p>
          <a:p>
            <a:pPr marL="0" indent="0">
              <a:buNone/>
            </a:pPr>
            <a:endParaRPr lang="en-US" dirty="0" smtClean="0">
              <a:solidFill>
                <a:schemeClr val="tx1"/>
              </a:solidFill>
            </a:endParaRPr>
          </a:p>
          <a:p>
            <a:r>
              <a:rPr lang="en-US" dirty="0" smtClean="0">
                <a:solidFill>
                  <a:schemeClr val="tx1"/>
                </a:solidFill>
              </a:rPr>
              <a:t>Quality control, manufacture and final acceptance tests</a:t>
            </a:r>
          </a:p>
          <a:p>
            <a:endParaRPr lang="en-US" dirty="0">
              <a:solidFill>
                <a:schemeClr val="tx1"/>
              </a:solidFill>
            </a:endParaRPr>
          </a:p>
          <a:p>
            <a:r>
              <a:rPr lang="en-US" dirty="0" smtClean="0">
                <a:solidFill>
                  <a:schemeClr val="tx1"/>
                </a:solidFill>
              </a:rPr>
              <a:t>Manufacture test </a:t>
            </a:r>
            <a:r>
              <a:rPr lang="en-US" dirty="0">
                <a:solidFill>
                  <a:schemeClr val="tx1"/>
                </a:solidFill>
              </a:rPr>
              <a:t>category on DS 11 T </a:t>
            </a:r>
            <a:r>
              <a:rPr lang="en-US" dirty="0" smtClean="0">
                <a:solidFill>
                  <a:schemeClr val="tx1"/>
                </a:solidFill>
              </a:rPr>
              <a:t>dipole</a:t>
            </a:r>
          </a:p>
          <a:p>
            <a:pPr marL="0" indent="0">
              <a:buNone/>
            </a:pPr>
            <a:endParaRPr lang="en-US" dirty="0">
              <a:solidFill>
                <a:schemeClr val="tx1"/>
              </a:solidFill>
            </a:endParaRPr>
          </a:p>
          <a:p>
            <a:r>
              <a:rPr lang="en-US" dirty="0" smtClean="0">
                <a:solidFill>
                  <a:schemeClr val="tx1"/>
                </a:solidFill>
              </a:rPr>
              <a:t>Electrical Hi-Pot test levels</a:t>
            </a:r>
          </a:p>
          <a:p>
            <a:endParaRPr lang="en-US" dirty="0" smtClean="0">
              <a:solidFill>
                <a:schemeClr val="tx1"/>
              </a:solidFill>
            </a:endParaRPr>
          </a:p>
          <a:p>
            <a:r>
              <a:rPr lang="en-US" dirty="0" smtClean="0">
                <a:solidFill>
                  <a:schemeClr val="tx1"/>
                </a:solidFill>
              </a:rPr>
              <a:t>Dimensional measurements</a:t>
            </a:r>
          </a:p>
          <a:p>
            <a:endParaRPr lang="en-US" dirty="0">
              <a:solidFill>
                <a:schemeClr val="tx1"/>
              </a:solidFill>
            </a:endParaRPr>
          </a:p>
          <a:p>
            <a:r>
              <a:rPr lang="en-US" dirty="0" smtClean="0">
                <a:solidFill>
                  <a:schemeClr val="tx1"/>
                </a:solidFill>
              </a:rPr>
              <a:t>Magnet field quality measurements </a:t>
            </a:r>
          </a:p>
          <a:p>
            <a:endParaRPr lang="en-US" dirty="0" smtClean="0">
              <a:solidFill>
                <a:schemeClr val="tx1"/>
              </a:solidFill>
            </a:endParaRPr>
          </a:p>
          <a:p>
            <a:r>
              <a:rPr lang="en-US" dirty="0" smtClean="0">
                <a:solidFill>
                  <a:schemeClr val="tx1"/>
                </a:solidFill>
              </a:rPr>
              <a:t>Summary</a:t>
            </a:r>
          </a:p>
          <a:p>
            <a:endParaRPr lang="en-US" dirty="0"/>
          </a:p>
        </p:txBody>
      </p:sp>
    </p:spTree>
    <p:extLst>
      <p:ext uri="{BB962C8B-B14F-4D97-AF65-F5344CB8AC3E}">
        <p14:creationId xmlns:p14="http://schemas.microsoft.com/office/powerpoint/2010/main" val="34328532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32736"/>
            <a:ext cx="8208472" cy="720000"/>
          </a:xfrm>
        </p:spPr>
        <p:txBody>
          <a:bodyPr/>
          <a:lstStyle/>
          <a:p>
            <a:pPr lvl="0"/>
            <a:r>
              <a:rPr lang="fr-FR" altLang="en-US" sz="1800" dirty="0">
                <a:latin typeface="Arial Rounded MT Bold" panose="020F0704030504030204" pitchFamily="34" charset="0"/>
                <a:sym typeface="Symbol" panose="05050102010706020507" pitchFamily="18" charset="2"/>
              </a:rPr>
              <a:t>Table </a:t>
            </a:r>
            <a:r>
              <a:rPr lang="fr-FR" altLang="en-US" sz="1800" dirty="0" smtClean="0">
                <a:latin typeface="Arial Rounded MT Bold" panose="020F0704030504030204" pitchFamily="34" charset="0"/>
                <a:sym typeface="Symbol" panose="05050102010706020507" pitchFamily="18" charset="2"/>
              </a:rPr>
              <a:t>03 </a:t>
            </a:r>
            <a:r>
              <a:rPr lang="fr-FR" altLang="en-US" sz="1800" dirty="0">
                <a:latin typeface="Arial Rounded MT Bold" panose="020F0704030504030204" pitchFamily="34" charset="0"/>
                <a:sym typeface="Symbol" panose="05050102010706020507" pitchFamily="18" charset="2"/>
              </a:rPr>
              <a:t>_ </a:t>
            </a:r>
            <a:r>
              <a:rPr lang="en-GB" altLang="en-US" sz="1800" dirty="0">
                <a:latin typeface="Arial Rounded MT Bold" panose="020F0704030504030204" pitchFamily="34" charset="0"/>
              </a:rPr>
              <a:t>MANDATORY </a:t>
            </a:r>
            <a:r>
              <a:rPr lang="en-GB" altLang="en-US" sz="1800" dirty="0" smtClean="0">
                <a:latin typeface="Arial Rounded MT Bold" panose="020F0704030504030204" pitchFamily="34" charset="0"/>
              </a:rPr>
              <a:t>acceptance tests: After vacuum pressure Impregnation of the coils (Inner and Outer layers) </a:t>
            </a:r>
            <a:r>
              <a:rPr lang="en-GB" sz="1800" dirty="0">
                <a:solidFill>
                  <a:srgbClr val="3333FF"/>
                </a:solidFill>
                <a:latin typeface="Arial Rounded MT Bold" panose="020F0704030504030204" pitchFamily="34" charset="0"/>
              </a:rPr>
              <a:t>(Highest </a:t>
            </a:r>
            <a:r>
              <a:rPr lang="en-GB" sz="1800" dirty="0" smtClean="0">
                <a:solidFill>
                  <a:srgbClr val="3333FF"/>
                </a:solidFill>
                <a:latin typeface="Arial Rounded MT Bold" panose="020F0704030504030204" pitchFamily="34" charset="0"/>
              </a:rPr>
              <a:t>Hi-Pot </a:t>
            </a:r>
            <a:r>
              <a:rPr lang="en-GB" sz="1800" dirty="0">
                <a:solidFill>
                  <a:srgbClr val="3333FF"/>
                </a:solidFill>
                <a:latin typeface="Arial Rounded MT Bold" panose="020F0704030504030204" pitchFamily="34" charset="0"/>
              </a:rPr>
              <a:t>levels)</a:t>
            </a:r>
            <a:r>
              <a:rPr lang="en-GB" sz="1800" dirty="0">
                <a:latin typeface="Arial Rounded MT Bold" panose="020F0704030504030204" pitchFamily="34" charset="0"/>
              </a:rPr>
              <a:t/>
            </a:r>
            <a:br>
              <a:rPr lang="en-GB" sz="1800" dirty="0">
                <a:latin typeface="Arial Rounded MT Bold" panose="020F0704030504030204" pitchFamily="34" charset="0"/>
              </a:rPr>
            </a:br>
            <a:endParaRPr lang="en-GB" sz="1800" dirty="0">
              <a:latin typeface="Arial Rounded MT Bold" panose="020F0704030504030204"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38036003"/>
              </p:ext>
            </p:extLst>
          </p:nvPr>
        </p:nvGraphicFramePr>
        <p:xfrm>
          <a:off x="612000" y="900000"/>
          <a:ext cx="7848431" cy="4782600"/>
        </p:xfrm>
        <a:graphic>
          <a:graphicData uri="http://schemas.openxmlformats.org/drawingml/2006/table">
            <a:tbl>
              <a:tblPr>
                <a:tableStyleId>{69CF1AB2-1976-4502-BF36-3FF5EA218861}</a:tableStyleId>
              </a:tblPr>
              <a:tblGrid>
                <a:gridCol w="935664"/>
                <a:gridCol w="1944216"/>
                <a:gridCol w="1008112"/>
                <a:gridCol w="2520280"/>
                <a:gridCol w="1440159"/>
              </a:tblGrid>
              <a:tr h="160962">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smtClean="0">
                          <a:ln w="0"/>
                          <a:solidFill>
                            <a:srgbClr val="3333FF"/>
                          </a:solidFill>
                          <a:effectLst/>
                          <a:latin typeface="+mn-lt"/>
                          <a:ea typeface="+mn-ea"/>
                          <a:cs typeface="+mn-cs"/>
                        </a:rPr>
                        <a:t>WBS ID</a:t>
                      </a:r>
                      <a:endParaRPr lang="en-GB" sz="1200" b="1" i="0" kern="1200" cap="none" spc="50" dirty="0">
                        <a:ln w="0"/>
                        <a:solidFill>
                          <a:srgbClr val="3333FF"/>
                        </a:solidFill>
                        <a:effectLst/>
                        <a:latin typeface="+mn-lt"/>
                        <a:ea typeface="+mn-ea"/>
                        <a:cs typeface="+mn-cs"/>
                      </a:endParaRP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TEST</a:t>
                      </a: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OBJECT</a:t>
                      </a: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CONDITIONS</a:t>
                      </a:r>
                    </a:p>
                  </a:txBody>
                  <a:tcPr marL="60361" marR="60361" marT="0" marB="0"/>
                </a:tc>
                <a:tc>
                  <a:txBody>
                    <a:bodyPr/>
                    <a:lstStyle/>
                    <a:p>
                      <a:pPr marL="0" marR="20828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LIMITS</a:t>
                      </a:r>
                    </a:p>
                  </a:txBody>
                  <a:tcPr marL="60361" marR="60361" marT="0" marB="0"/>
                </a:tc>
              </a:tr>
              <a:tr h="321925">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1.1.3.1</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DC resistance (conductors</a:t>
                      </a:r>
                      <a:r>
                        <a:rPr lang="en-GB" sz="1100" kern="1200" dirty="0" smtClean="0"/>
                        <a:t>) </a:t>
                      </a:r>
                      <a:r>
                        <a:rPr lang="en-GB" sz="1100" kern="1200" baseline="0" dirty="0" smtClean="0"/>
                        <a:t>of t</a:t>
                      </a:r>
                      <a:r>
                        <a:rPr lang="en-GB" sz="1100" kern="1200" dirty="0" smtClean="0">
                          <a:solidFill>
                            <a:schemeClr val="dk1"/>
                          </a:solidFill>
                          <a:latin typeface="+mn-lt"/>
                          <a:ea typeface="+mn-ea"/>
                          <a:cs typeface="+mn-cs"/>
                        </a:rPr>
                        <a:t>he total cable length and the electrical insulation of the layer shall be continuously monitored at low voltage. </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I=1.00A</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comparison with reference </a:t>
                      </a:r>
                      <a:r>
                        <a:rPr lang="en-GB" sz="1100" kern="1200" dirty="0" smtClean="0"/>
                        <a:t>coil.</a:t>
                      </a:r>
                    </a:p>
                    <a:p>
                      <a:pPr marL="0" marR="208280" indent="0" algn="l" defTabSz="457200" rtl="0" eaLnBrk="1" fontAlgn="auto" latinLnBrk="0" hangingPunct="1">
                        <a:lnSpc>
                          <a:spcPct val="100000"/>
                        </a:lnSpc>
                        <a:spcBef>
                          <a:spcPts val="0"/>
                        </a:spcBef>
                        <a:spcAft>
                          <a:spcPts val="0"/>
                        </a:spcAft>
                        <a:buClrTx/>
                        <a:buSzTx/>
                        <a:buFontTx/>
                        <a:buNone/>
                        <a:tabLst/>
                        <a:defRPr/>
                      </a:pPr>
                      <a:r>
                        <a:rPr lang="en-GB" sz="1100" kern="1200" dirty="0" smtClean="0">
                          <a:solidFill>
                            <a:schemeClr val="dk1"/>
                          </a:solidFill>
                          <a:latin typeface="+mn-lt"/>
                          <a:ea typeface="+mn-ea"/>
                          <a:cs typeface="+mn-cs"/>
                        </a:rPr>
                        <a:t>Any short circuit between turns or from a layer to ground can be detected and repaired</a:t>
                      </a:r>
                    </a:p>
                  </a:txBody>
                  <a:tcPr marL="60361" marR="60361" marT="0" marB="0"/>
                </a:tc>
              </a:tr>
              <a:tr h="408085">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1.1.3.2</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Complex impedance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smtClean="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f=1.0Hz  to </a:t>
                      </a:r>
                      <a:r>
                        <a:rPr lang="en-GB" sz="1100" kern="1200" dirty="0" smtClean="0"/>
                        <a:t>10.0kHz</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comparison with reference </a:t>
                      </a:r>
                      <a:r>
                        <a:rPr lang="en-GB" sz="1100" kern="1200" dirty="0" smtClean="0"/>
                        <a:t>coil</a:t>
                      </a:r>
                      <a:endParaRPr lang="en-GB" sz="1100" kern="1200" dirty="0">
                        <a:solidFill>
                          <a:schemeClr val="dk1"/>
                        </a:solidFill>
                        <a:latin typeface="+mn-lt"/>
                        <a:ea typeface="+mn-ea"/>
                        <a:cs typeface="+mn-cs"/>
                      </a:endParaRPr>
                    </a:p>
                  </a:txBody>
                  <a:tcPr marL="60361" marR="60361" marT="0" marB="0"/>
                </a:tc>
              </a:tr>
              <a:tr h="321925">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1.1.3.3</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Insulation resistance of copper wedges</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smtClean="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V=500V, I &lt; 0.5</a:t>
                      </a:r>
                      <a:r>
                        <a:rPr lang="en-GB" sz="1100" kern="1200" dirty="0">
                          <a:sym typeface="Symbol" panose="05050102010706020507" pitchFamily="18" charset="2"/>
                        </a:rPr>
                        <a:t></a:t>
                      </a:r>
                      <a:r>
                        <a:rPr lang="en-GB" sz="1100" kern="1200" dirty="0"/>
                        <a:t>A, t = 30 </a:t>
                      </a:r>
                      <a:r>
                        <a:rPr lang="en-GB" sz="1100" kern="1200" dirty="0" smtClean="0"/>
                        <a:t>s, ( </a:t>
                      </a:r>
                      <a:r>
                        <a:rPr lang="en-GB" sz="1100" kern="1200" dirty="0"/>
                        <a:t>Megger : BM21)</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R&gt;1000 M</a:t>
                      </a:r>
                      <a:r>
                        <a:rPr lang="en-GB" sz="1100" kern="1200" dirty="0">
                          <a:sym typeface="Symbol" panose="05050102010706020507" pitchFamily="18" charset="2"/>
                        </a:rPr>
                        <a:t></a:t>
                      </a:r>
                      <a:endParaRPr lang="en-GB" sz="1100" kern="1200" dirty="0"/>
                    </a:p>
                    <a:p>
                      <a:pPr marL="0" marR="208280" algn="l" defTabSz="457200" rtl="0" eaLnBrk="1" latinLnBrk="0" hangingPunct="1">
                        <a:spcAft>
                          <a:spcPts val="0"/>
                        </a:spcAft>
                      </a:pPr>
                      <a:r>
                        <a:rPr lang="en-GB" sz="1100" kern="1200" dirty="0"/>
                        <a:t> </a:t>
                      </a:r>
                      <a:endParaRPr lang="en-GB" sz="1100" kern="1200" dirty="0">
                        <a:solidFill>
                          <a:schemeClr val="dk1"/>
                        </a:solidFill>
                        <a:latin typeface="+mn-lt"/>
                        <a:ea typeface="+mn-ea"/>
                        <a:cs typeface="+mn-cs"/>
                      </a:endParaRPr>
                    </a:p>
                  </a:txBody>
                  <a:tcPr marL="60361" marR="60361" marT="0" marB="0"/>
                </a:tc>
              </a:tr>
              <a:tr h="482887">
                <a:tc>
                  <a:txBody>
                    <a:bodyPr/>
                    <a:lstStyle/>
                    <a:p>
                      <a:pPr marL="0" marR="208280" indent="0" algn="l" defTabSz="457200" rtl="0" eaLnBrk="1" fontAlgn="auto" latinLnBrk="0" hangingPunct="1">
                        <a:lnSpc>
                          <a:spcPct val="100000"/>
                        </a:lnSpc>
                        <a:spcBef>
                          <a:spcPts val="0"/>
                        </a:spcBef>
                        <a:spcAft>
                          <a:spcPts val="0"/>
                        </a:spcAft>
                        <a:buClrTx/>
                        <a:buSzTx/>
                        <a:buFontTx/>
                        <a:buNone/>
                        <a:tabLst/>
                        <a:defRPr/>
                      </a:pPr>
                      <a:r>
                        <a:rPr lang="en-GB" sz="1100" kern="1200" dirty="0" smtClean="0">
                          <a:solidFill>
                            <a:schemeClr val="dk1"/>
                          </a:solidFill>
                          <a:latin typeface="+mn-lt"/>
                          <a:ea typeface="+mn-ea"/>
                          <a:cs typeface="+mn-cs"/>
                        </a:rPr>
                        <a:t>1.1.3.4</a:t>
                      </a:r>
                    </a:p>
                    <a:p>
                      <a:pPr marL="0" marR="208280" algn="l" defTabSz="457200" rtl="0" eaLnBrk="1" latinLnBrk="0" hangingPunct="1">
                        <a:spcAft>
                          <a:spcPts val="0"/>
                        </a:spcAft>
                      </a:pP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a:t>Discharge (interturn voltage) test,</a:t>
                      </a:r>
                    </a:p>
                    <a:p>
                      <a:pPr marL="0" marR="208280" algn="l" defTabSz="457200" rtl="0" eaLnBrk="1" latinLnBrk="0" hangingPunct="1">
                        <a:spcAft>
                          <a:spcPts val="0"/>
                        </a:spcAft>
                      </a:pPr>
                      <a:r>
                        <a:rPr lang="en-GB" sz="1100" kern="1200" dirty="0"/>
                        <a:t> </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smtClean="0"/>
                        <a:t>Pole</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smtClean="0">
                          <a:solidFill>
                            <a:srgbClr val="FF0000"/>
                          </a:solidFill>
                        </a:rPr>
                        <a:t>V=</a:t>
                      </a:r>
                      <a:r>
                        <a:rPr lang="en-GB" sz="1100" kern="1200" baseline="0" dirty="0" smtClean="0">
                          <a:solidFill>
                            <a:srgbClr val="FF0000"/>
                          </a:solidFill>
                        </a:rPr>
                        <a:t> 85</a:t>
                      </a:r>
                      <a:r>
                        <a:rPr lang="en-GB" sz="1100" kern="1200" dirty="0" smtClean="0">
                          <a:solidFill>
                            <a:srgbClr val="FF0000"/>
                          </a:solidFill>
                        </a:rPr>
                        <a:t> V/turn ( to</a:t>
                      </a:r>
                      <a:r>
                        <a:rPr lang="en-GB" sz="1100" kern="1200" baseline="0" dirty="0" smtClean="0">
                          <a:solidFill>
                            <a:srgbClr val="FF0000"/>
                          </a:solidFill>
                        </a:rPr>
                        <a:t> be confirmed * ) </a:t>
                      </a:r>
                      <a:r>
                        <a:rPr lang="en-GB" sz="1100" kern="1200" dirty="0" smtClean="0">
                          <a:solidFill>
                            <a:srgbClr val="FF0000"/>
                          </a:solidFill>
                        </a:rPr>
                        <a:t>(maximum terminal test impulse voltage Inner &amp; outer layers: 4.7</a:t>
                      </a:r>
                      <a:r>
                        <a:rPr lang="en-GB" sz="1100" kern="1200" baseline="0" dirty="0" smtClean="0">
                          <a:solidFill>
                            <a:srgbClr val="FF0000"/>
                          </a:solidFill>
                        </a:rPr>
                        <a:t> </a:t>
                      </a:r>
                      <a:r>
                        <a:rPr lang="en-GB" sz="1100" kern="1200" dirty="0" smtClean="0">
                          <a:solidFill>
                            <a:srgbClr val="FF0000"/>
                          </a:solidFill>
                        </a:rPr>
                        <a:t>kV) </a:t>
                      </a:r>
                    </a:p>
                    <a:p>
                      <a:pPr marL="0" marR="208280" algn="l" defTabSz="457200" rtl="0" eaLnBrk="1" latinLnBrk="0" hangingPunct="1">
                        <a:spcAft>
                          <a:spcPts val="0"/>
                        </a:spcAft>
                      </a:pPr>
                      <a:r>
                        <a:rPr lang="en-GB" sz="1100" kern="1200" dirty="0" smtClean="0">
                          <a:solidFill>
                            <a:srgbClr val="FF0000"/>
                          </a:solidFill>
                        </a:rPr>
                        <a:t>See proposed solution to </a:t>
                      </a:r>
                      <a:r>
                        <a:rPr lang="en-GB" sz="1100" b="1" kern="1200" dirty="0" smtClean="0">
                          <a:solidFill>
                            <a:srgbClr val="FF0000"/>
                          </a:solidFill>
                        </a:rPr>
                        <a:t>lower the resultant interlayer test voltage </a:t>
                      </a:r>
                      <a:r>
                        <a:rPr lang="en-GB" sz="1100" kern="1200" dirty="0" smtClean="0">
                          <a:solidFill>
                            <a:srgbClr val="FF0000"/>
                          </a:solidFill>
                        </a:rPr>
                        <a:t>by transformer layout;</a:t>
                      </a:r>
                    </a:p>
                  </a:txBody>
                  <a:tcPr marL="60361" marR="60361" marT="0" marB="0"/>
                </a:tc>
                <a:tc>
                  <a:txBody>
                    <a:bodyPr/>
                    <a:lstStyle/>
                    <a:p>
                      <a:pPr marL="0" marR="208280" algn="l" defTabSz="457200" rtl="0" eaLnBrk="1" latinLnBrk="0" hangingPunct="1">
                        <a:spcAft>
                          <a:spcPts val="0"/>
                        </a:spcAft>
                      </a:pPr>
                      <a:r>
                        <a:rPr lang="en-GB" sz="1100" kern="1200" dirty="0"/>
                        <a:t>comparison with reference coil</a:t>
                      </a:r>
                    </a:p>
                    <a:p>
                      <a:pPr marL="0" marR="208280" algn="l" defTabSz="457200" rtl="0" eaLnBrk="1" latinLnBrk="0" hangingPunct="1">
                        <a:spcAft>
                          <a:spcPts val="0"/>
                        </a:spcAft>
                      </a:pPr>
                      <a:r>
                        <a:rPr lang="en-GB" sz="1100" kern="1200" dirty="0"/>
                        <a:t> </a:t>
                      </a:r>
                      <a:endParaRPr lang="en-GB" sz="1100" kern="1200" dirty="0">
                        <a:solidFill>
                          <a:schemeClr val="dk1"/>
                        </a:solidFill>
                        <a:latin typeface="+mn-lt"/>
                        <a:ea typeface="+mn-ea"/>
                        <a:cs typeface="+mn-cs"/>
                      </a:endParaRPr>
                    </a:p>
                  </a:txBody>
                  <a:tcPr marL="60361" marR="60361" marT="0" marB="0"/>
                </a:tc>
              </a:tr>
              <a:tr h="650875">
                <a:tc>
                  <a:txBody>
                    <a:bodyPr/>
                    <a:lstStyle/>
                    <a:p>
                      <a:pPr marL="0" marR="208280" lvl="0" indent="0" algn="l" defTabSz="457200" rtl="0" eaLnBrk="1" fontAlgn="auto" latinLnBrk="0" hangingPunct="1">
                        <a:lnSpc>
                          <a:spcPct val="100000"/>
                        </a:lnSpc>
                        <a:spcBef>
                          <a:spcPts val="0"/>
                        </a:spcBef>
                        <a:spcAft>
                          <a:spcPts val="0"/>
                        </a:spcAft>
                        <a:buClrTx/>
                        <a:buSzTx/>
                        <a:buFontTx/>
                        <a:buNone/>
                        <a:tabLst/>
                        <a:defRPr/>
                      </a:pPr>
                      <a:r>
                        <a:rPr lang="en-GB" altLang="en-US" sz="1050" dirty="0" smtClean="0">
                          <a:solidFill>
                            <a:schemeClr val="dk1"/>
                          </a:solidFill>
                          <a:latin typeface="+mn-lt"/>
                        </a:rPr>
                        <a:t>Recommended additional tests:</a:t>
                      </a:r>
                    </a:p>
                  </a:txBody>
                  <a:tcPr marL="60361" marR="60361" marT="0" marB="0"/>
                </a:tc>
                <a:tc>
                  <a:txBody>
                    <a:bodyPr/>
                    <a:lstStyle/>
                    <a:p>
                      <a:pPr marL="0" marR="208280" algn="l" defTabSz="457200" rtl="0" eaLnBrk="1" latinLnBrk="0" hangingPunct="1">
                        <a:spcAft>
                          <a:spcPts val="0"/>
                        </a:spcAft>
                      </a:pPr>
                      <a:r>
                        <a:rPr lang="en-GB" altLang="en-US" sz="1100" dirty="0" smtClean="0">
                          <a:solidFill>
                            <a:schemeClr val="dk1"/>
                          </a:solidFill>
                          <a:latin typeface="+mn-lt"/>
                        </a:rPr>
                        <a:t>Visual inspection of insulation</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In particular on curved ends</a:t>
                      </a:r>
                      <a:endParaRPr lang="en-GB" sz="1100" kern="1200" dirty="0">
                        <a:solidFill>
                          <a:schemeClr val="dk1"/>
                        </a:solidFill>
                        <a:latin typeface="+mn-lt"/>
                        <a:ea typeface="+mn-ea"/>
                        <a:cs typeface="+mn-cs"/>
                      </a:endParaRPr>
                    </a:p>
                  </a:txBody>
                  <a:tcPr marL="60361" marR="60361" marT="0" marB="0"/>
                </a:tc>
              </a:tr>
              <a:tr h="482887">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1.1.3.5</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r>
                        <a:rPr lang="en-GB" sz="1100" kern="1200" dirty="0" smtClean="0">
                          <a:solidFill>
                            <a:schemeClr val="dk1"/>
                          </a:solidFill>
                          <a:latin typeface="+mn-lt"/>
                          <a:ea typeface="+mn-ea"/>
                          <a:cs typeface="+mn-cs"/>
                        </a:rPr>
                        <a:t>Ground insulation </a:t>
                      </a: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endParaRPr lang="en-GB" sz="1100" kern="1200" dirty="0">
                        <a:solidFill>
                          <a:schemeClr val="dk1"/>
                        </a:solidFill>
                        <a:latin typeface="+mn-lt"/>
                        <a:ea typeface="+mn-ea"/>
                        <a:cs typeface="+mn-cs"/>
                      </a:endParaRPr>
                    </a:p>
                  </a:txBody>
                  <a:tcPr marL="60361" marR="60361" marT="0" marB="0"/>
                </a:tc>
                <a:tc>
                  <a:txBody>
                    <a:bodyPr/>
                    <a:lstStyle/>
                    <a:p>
                      <a:pPr marL="0" marR="208280" lvl="0" indent="0" algn="l" defTabSz="457200" rtl="0" eaLnBrk="1" fontAlgn="auto" latinLnBrk="0" hangingPunct="1">
                        <a:lnSpc>
                          <a:spcPct val="100000"/>
                        </a:lnSpc>
                        <a:spcBef>
                          <a:spcPts val="0"/>
                        </a:spcBef>
                        <a:spcAft>
                          <a:spcPts val="0"/>
                        </a:spcAft>
                        <a:buClrTx/>
                        <a:buSzTx/>
                        <a:buFontTx/>
                        <a:buNone/>
                        <a:tabLst/>
                        <a:defRPr/>
                      </a:pPr>
                      <a:r>
                        <a:rPr lang="en-GB" altLang="en-US" sz="1100" dirty="0" smtClean="0">
                          <a:solidFill>
                            <a:schemeClr val="dk1"/>
                          </a:solidFill>
                          <a:latin typeface="+mn-lt"/>
                        </a:rPr>
                        <a:t>Measurement of insulation resistance (V = 2500 V, I &lt; 8 </a:t>
                      </a:r>
                      <a:r>
                        <a:rPr lang="en-GB" altLang="en-US" sz="1100" dirty="0" smtClean="0">
                          <a:solidFill>
                            <a:schemeClr val="dk1"/>
                          </a:solidFill>
                          <a:latin typeface="+mn-lt"/>
                          <a:sym typeface="Symbol" panose="05050102010706020507" pitchFamily="18" charset="2"/>
                        </a:rPr>
                        <a:t></a:t>
                      </a:r>
                      <a:r>
                        <a:rPr lang="en-GB" altLang="en-US" sz="1100" dirty="0" smtClean="0">
                          <a:solidFill>
                            <a:schemeClr val="dk1"/>
                          </a:solidFill>
                          <a:latin typeface="+mn-lt"/>
                        </a:rPr>
                        <a:t>A, t = 30 s)</a:t>
                      </a:r>
                    </a:p>
                    <a:p>
                      <a:pPr marL="0" marR="208280" algn="l" defTabSz="457200" rtl="0" eaLnBrk="1" latinLnBrk="0" hangingPunct="1">
                        <a:spcAft>
                          <a:spcPts val="0"/>
                        </a:spcAft>
                      </a:pPr>
                      <a:endParaRPr lang="en-GB" sz="1100" kern="1200" dirty="0">
                        <a:solidFill>
                          <a:schemeClr val="dk1"/>
                        </a:solidFill>
                        <a:latin typeface="+mn-lt"/>
                        <a:ea typeface="+mn-ea"/>
                        <a:cs typeface="+mn-cs"/>
                      </a:endParaRPr>
                    </a:p>
                  </a:txBody>
                  <a:tcPr marL="60361" marR="60361" marT="0" marB="0"/>
                </a:tc>
                <a:tc>
                  <a:txBody>
                    <a:bodyPr/>
                    <a:lstStyle/>
                    <a:p>
                      <a:pPr marL="0" marR="208280" algn="l" defTabSz="457200" rtl="0" eaLnBrk="1" latinLnBrk="0" hangingPunct="1">
                        <a:spcAft>
                          <a:spcPts val="0"/>
                        </a:spcAft>
                      </a:pPr>
                      <a:endParaRPr lang="en-GB" sz="1100" kern="1200" dirty="0">
                        <a:solidFill>
                          <a:schemeClr val="dk1"/>
                        </a:solidFill>
                        <a:latin typeface="+mn-lt"/>
                        <a:ea typeface="+mn-ea"/>
                        <a:cs typeface="+mn-cs"/>
                      </a:endParaRPr>
                    </a:p>
                  </a:txBody>
                  <a:tcPr marL="60361" marR="60361" marT="0" marB="0"/>
                </a:tc>
              </a:tr>
            </a:tbl>
          </a:graphicData>
        </a:graphic>
      </p:graphicFrame>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dirty="0"/>
          </a:p>
        </p:txBody>
      </p:sp>
      <p:sp>
        <p:nvSpPr>
          <p:cNvPr id="7" name="Rectangle 1"/>
          <p:cNvSpPr>
            <a:spLocks noChangeArrowheads="1"/>
          </p:cNvSpPr>
          <p:nvPr/>
        </p:nvSpPr>
        <p:spPr bwMode="auto">
          <a:xfrm>
            <a:off x="774634" y="5499769"/>
            <a:ext cx="4896544"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88963" algn="l"/>
              </a:tabLst>
              <a:defRPr>
                <a:solidFill>
                  <a:schemeClr val="tx1"/>
                </a:solidFill>
                <a:latin typeface="Arial" panose="020B0604020202020204" pitchFamily="34" charset="0"/>
              </a:defRPr>
            </a:lvl1pPr>
            <a:lvl2pPr eaLnBrk="0" fontAlgn="base" hangingPunct="0">
              <a:spcBef>
                <a:spcPct val="0"/>
              </a:spcBef>
              <a:spcAft>
                <a:spcPct val="0"/>
              </a:spcAft>
              <a:tabLst>
                <a:tab pos="588963" algn="l"/>
              </a:tabLst>
              <a:defRPr>
                <a:solidFill>
                  <a:schemeClr val="tx1"/>
                </a:solidFill>
                <a:latin typeface="Arial" panose="020B0604020202020204" pitchFamily="34" charset="0"/>
              </a:defRPr>
            </a:lvl2pPr>
            <a:lvl3pPr eaLnBrk="0" fontAlgn="base" hangingPunct="0">
              <a:spcBef>
                <a:spcPct val="0"/>
              </a:spcBef>
              <a:spcAft>
                <a:spcPct val="0"/>
              </a:spcAft>
              <a:tabLst>
                <a:tab pos="588963" algn="l"/>
              </a:tabLst>
              <a:defRPr>
                <a:solidFill>
                  <a:schemeClr val="tx1"/>
                </a:solidFill>
                <a:latin typeface="Arial" panose="020B0604020202020204" pitchFamily="34" charset="0"/>
              </a:defRPr>
            </a:lvl3pPr>
            <a:lvl4pPr eaLnBrk="0" fontAlgn="base" hangingPunct="0">
              <a:spcBef>
                <a:spcPct val="0"/>
              </a:spcBef>
              <a:spcAft>
                <a:spcPct val="0"/>
              </a:spcAft>
              <a:tabLst>
                <a:tab pos="588963" algn="l"/>
              </a:tabLst>
              <a:defRPr>
                <a:solidFill>
                  <a:schemeClr val="tx1"/>
                </a:solidFill>
                <a:latin typeface="Arial" panose="020B0604020202020204" pitchFamily="34" charset="0"/>
              </a:defRPr>
            </a:lvl4pPr>
            <a:lvl5pPr eaLnBrk="0" fontAlgn="base" hangingPunct="0">
              <a:spcBef>
                <a:spcPct val="0"/>
              </a:spcBef>
              <a:spcAft>
                <a:spcPct val="0"/>
              </a:spcAft>
              <a:tabLst>
                <a:tab pos="588963" algn="l"/>
              </a:tabLst>
              <a:defRPr>
                <a:solidFill>
                  <a:schemeClr val="tx1"/>
                </a:solidFill>
                <a:latin typeface="Arial" panose="020B0604020202020204" pitchFamily="34" charset="0"/>
              </a:defRPr>
            </a:lvl5pPr>
            <a:lvl6pPr eaLnBrk="0" fontAlgn="base" hangingPunct="0">
              <a:spcBef>
                <a:spcPct val="0"/>
              </a:spcBef>
              <a:spcAft>
                <a:spcPct val="0"/>
              </a:spcAft>
              <a:tabLst>
                <a:tab pos="588963" algn="l"/>
              </a:tabLst>
              <a:defRPr>
                <a:solidFill>
                  <a:schemeClr val="tx1"/>
                </a:solidFill>
                <a:latin typeface="Arial" panose="020B0604020202020204" pitchFamily="34" charset="0"/>
              </a:defRPr>
            </a:lvl6pPr>
            <a:lvl7pPr eaLnBrk="0" fontAlgn="base" hangingPunct="0">
              <a:spcBef>
                <a:spcPct val="0"/>
              </a:spcBef>
              <a:spcAft>
                <a:spcPct val="0"/>
              </a:spcAft>
              <a:tabLst>
                <a:tab pos="588963" algn="l"/>
              </a:tabLst>
              <a:defRPr>
                <a:solidFill>
                  <a:schemeClr val="tx1"/>
                </a:solidFill>
                <a:latin typeface="Arial" panose="020B0604020202020204" pitchFamily="34" charset="0"/>
              </a:defRPr>
            </a:lvl7pPr>
            <a:lvl8pPr eaLnBrk="0" fontAlgn="base" hangingPunct="0">
              <a:spcBef>
                <a:spcPct val="0"/>
              </a:spcBef>
              <a:spcAft>
                <a:spcPct val="0"/>
              </a:spcAft>
              <a:tabLst>
                <a:tab pos="588963" algn="l"/>
              </a:tabLst>
              <a:defRPr>
                <a:solidFill>
                  <a:schemeClr val="tx1"/>
                </a:solidFill>
                <a:latin typeface="Arial" panose="020B0604020202020204" pitchFamily="34" charset="0"/>
              </a:defRPr>
            </a:lvl8pPr>
            <a:lvl9pPr eaLnBrk="0" fontAlgn="base" hangingPunct="0">
              <a:spcBef>
                <a:spcPct val="0"/>
              </a:spcBef>
              <a:spcAft>
                <a:spcPct val="0"/>
              </a:spcAft>
              <a:tabLst>
                <a:tab pos="58896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588963" algn="l"/>
              </a:tabLst>
            </a:pPr>
            <a:r>
              <a:rPr lang="en-GB" altLang="en-US" sz="1400" dirty="0" smtClean="0">
                <a:solidFill>
                  <a:schemeClr val="dk1"/>
                </a:solidFill>
                <a:latin typeface="+mn-lt"/>
              </a:rPr>
              <a:t> </a:t>
            </a:r>
            <a:endParaRPr lang="en-GB" altLang="en-US" sz="1400" dirty="0">
              <a:solidFill>
                <a:schemeClr val="dk1"/>
              </a:solidFill>
              <a:latin typeface="+mn-lt"/>
            </a:endParaRPr>
          </a:p>
          <a:p>
            <a:pPr marL="0" marR="0" lvl="0" indent="0" algn="l" defTabSz="914400" rtl="0" eaLnBrk="0" fontAlgn="base" latinLnBrk="0" hangingPunct="0">
              <a:lnSpc>
                <a:spcPct val="100000"/>
              </a:lnSpc>
              <a:spcBef>
                <a:spcPct val="0"/>
              </a:spcBef>
              <a:spcAft>
                <a:spcPct val="0"/>
              </a:spcAft>
              <a:buClrTx/>
              <a:buSzTx/>
              <a:tabLst>
                <a:tab pos="588963" algn="l"/>
              </a:tabLst>
            </a:pPr>
            <a:r>
              <a:rPr lang="en-GB" altLang="en-US" sz="1400" b="1" dirty="0" smtClean="0">
                <a:solidFill>
                  <a:srgbClr val="3333FF"/>
                </a:solidFill>
                <a:latin typeface="+mn-lt"/>
                <a:sym typeface="Symbol" panose="05050102010706020507" pitchFamily="18" charset="2"/>
              </a:rPr>
              <a:t>* Note a dedicated electrical test program </a:t>
            </a:r>
            <a:r>
              <a:rPr lang="en-GB" altLang="en-US" sz="1400" b="1" u="sng" dirty="0" smtClean="0">
                <a:solidFill>
                  <a:srgbClr val="3333FF"/>
                </a:solidFill>
                <a:latin typeface="+mn-lt"/>
                <a:sym typeface="Symbol" panose="05050102010706020507" pitchFamily="18" charset="2"/>
              </a:rPr>
              <a:t>on double aperture model coils</a:t>
            </a:r>
            <a:r>
              <a:rPr lang="en-GB" altLang="en-US" sz="1400" b="1" dirty="0" smtClean="0">
                <a:solidFill>
                  <a:srgbClr val="3333FF"/>
                </a:solidFill>
                <a:latin typeface="+mn-lt"/>
                <a:sym typeface="Symbol" panose="05050102010706020507" pitchFamily="18" charset="2"/>
              </a:rPr>
              <a:t> to confirm inter turn test levels and test method</a:t>
            </a:r>
            <a:r>
              <a:rPr lang="en-GB" altLang="en-US" sz="1400" b="1" smtClean="0">
                <a:solidFill>
                  <a:srgbClr val="3333FF"/>
                </a:solidFill>
                <a:latin typeface="+mn-lt"/>
                <a:sym typeface="Symbol" panose="05050102010706020507" pitchFamily="18" charset="2"/>
              </a:rPr>
              <a:t>. </a:t>
            </a:r>
            <a:endParaRPr lang="en-GB" altLang="en-US" sz="1400" b="1" dirty="0" smtClean="0">
              <a:solidFill>
                <a:srgbClr val="3333FF"/>
              </a:solidFill>
              <a:latin typeface="+mn-lt"/>
              <a:sym typeface="Symbol" panose="05050102010706020507" pitchFamily="18" charset="2"/>
            </a:endParaRPr>
          </a:p>
          <a:p>
            <a:pPr marL="0" marR="0" lvl="0" indent="0" algn="l" defTabSz="914400" rtl="0" eaLnBrk="0" fontAlgn="base" latinLnBrk="0" hangingPunct="0">
              <a:lnSpc>
                <a:spcPct val="100000"/>
              </a:lnSpc>
              <a:spcBef>
                <a:spcPct val="0"/>
              </a:spcBef>
              <a:spcAft>
                <a:spcPct val="0"/>
              </a:spcAft>
              <a:buClrTx/>
              <a:buSzTx/>
              <a:buFontTx/>
              <a:buChar char="•"/>
              <a:tabLst>
                <a:tab pos="588963" algn="l"/>
              </a:tabLst>
            </a:pPr>
            <a:endParaRPr lang="en-GB" altLang="en-US" sz="1400" dirty="0">
              <a:solidFill>
                <a:schemeClr val="dk1"/>
              </a:solidFill>
              <a:latin typeface="+mn-lt"/>
              <a:sym typeface="Symbol" panose="05050102010706020507" pitchFamily="18" charset="2"/>
            </a:endParaRPr>
          </a:p>
        </p:txBody>
      </p:sp>
      <p:pic>
        <p:nvPicPr>
          <p:cNvPr id="13" name="Picture 12"/>
          <p:cNvPicPr>
            <a:picLocks noChangeAspect="1"/>
          </p:cNvPicPr>
          <p:nvPr/>
        </p:nvPicPr>
        <p:blipFill>
          <a:blip r:embed="rId2"/>
          <a:stretch>
            <a:fillRect/>
          </a:stretch>
        </p:blipFill>
        <p:spPr>
          <a:xfrm rot="19830363">
            <a:off x="5296933" y="5109244"/>
            <a:ext cx="4003683" cy="781050"/>
          </a:xfrm>
          <a:prstGeom prst="rect">
            <a:avLst/>
          </a:prstGeom>
        </p:spPr>
      </p:pic>
      <p:sp>
        <p:nvSpPr>
          <p:cNvPr id="8" name="Footer Placeholder 3"/>
          <p:cNvSpPr>
            <a:spLocks noGrp="1"/>
          </p:cNvSpPr>
          <p:nvPr>
            <p:ph type="ftr" sz="quarter" idx="11"/>
          </p:nvPr>
        </p:nvSpPr>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1132522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pPr algn="ctr"/>
            <a:r>
              <a:rPr lang="en-GB" i="1" smtClean="0"/>
              <a:t>3</a:t>
            </a:r>
            <a:r>
              <a:rPr lang="en-GB" i="1" baseline="30000" smtClean="0"/>
              <a:t>td</a:t>
            </a:r>
            <a:r>
              <a:rPr lang="en-GB" i="1" smtClean="0"/>
              <a:t> Review Meeting of 11T DS Dipole (CERN), 06 - 07</a:t>
            </a:r>
            <a:r>
              <a:rPr lang="en-GB" i="1" baseline="30000" smtClean="0"/>
              <a:t>th</a:t>
            </a:r>
            <a:r>
              <a:rPr lang="en-GB" i="1" smtClean="0"/>
              <a:t> April 2016, A Foussat MSC-LMF</a:t>
            </a:r>
            <a:endParaRPr lang="fr-FR" smtClean="0"/>
          </a:p>
          <a:p>
            <a:r>
              <a:rPr lang="fr-FR" smtClean="0"/>
              <a:t> </a:t>
            </a:r>
            <a:endParaRPr lang="en-GB" dirty="0"/>
          </a:p>
        </p:txBody>
      </p:sp>
      <p:sp>
        <p:nvSpPr>
          <p:cNvPr id="5" name="Slide Number Placeholder 4"/>
          <p:cNvSpPr>
            <a:spLocks noGrp="1"/>
          </p:cNvSpPr>
          <p:nvPr>
            <p:ph type="sldNum" sz="quarter" idx="12"/>
          </p:nvPr>
        </p:nvSpPr>
        <p:spPr/>
        <p:txBody>
          <a:bodyPr/>
          <a:lstStyle/>
          <a:p>
            <a:r>
              <a:rPr lang="fr-FR" smtClean="0"/>
              <a:t>Page</a:t>
            </a:r>
            <a:r>
              <a:rPr lang="en-GB" smtClean="0"/>
              <a:t> </a:t>
            </a:r>
            <a:fld id="{BFDCA1C4-9514-7B4F-976F-D92F7E296653}" type="slidenum">
              <a:rPr lang="fr-FR" smtClean="0"/>
              <a:pPr/>
              <a:t>21</a:t>
            </a:fld>
            <a:endParaRPr lang="fr-FR" dirty="0"/>
          </a:p>
        </p:txBody>
      </p:sp>
      <p:pic>
        <p:nvPicPr>
          <p:cNvPr id="6" name="Picture 5"/>
          <p:cNvPicPr>
            <a:picLocks noChangeAspect="1"/>
          </p:cNvPicPr>
          <p:nvPr/>
        </p:nvPicPr>
        <p:blipFill>
          <a:blip r:embed="rId2"/>
          <a:stretch>
            <a:fillRect/>
          </a:stretch>
        </p:blipFill>
        <p:spPr>
          <a:xfrm>
            <a:off x="251520" y="121317"/>
            <a:ext cx="8679638" cy="6288577"/>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6455" t="10653" r="25443" b="7541"/>
          <a:stretch/>
        </p:blipFill>
        <p:spPr>
          <a:xfrm>
            <a:off x="8026679" y="28440"/>
            <a:ext cx="805050" cy="807168"/>
          </a:xfrm>
          <a:prstGeom prst="ellipse">
            <a:avLst/>
          </a:prstGeom>
          <a:solidFill>
            <a:schemeClr val="bg1"/>
          </a:solidFill>
        </p:spPr>
      </p:pic>
    </p:spTree>
    <p:extLst>
      <p:ext uri="{BB962C8B-B14F-4D97-AF65-F5344CB8AC3E}">
        <p14:creationId xmlns:p14="http://schemas.microsoft.com/office/powerpoint/2010/main" val="18402363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sp>
        <p:nvSpPr>
          <p:cNvPr id="7" name="Content Placeholder 2"/>
          <p:cNvSpPr txBox="1">
            <a:spLocks/>
          </p:cNvSpPr>
          <p:nvPr/>
        </p:nvSpPr>
        <p:spPr>
          <a:xfrm>
            <a:off x="612000" y="1219200"/>
            <a:ext cx="7920000" cy="4906963"/>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chemeClr val="bg1">
                    <a:lumMod val="75000"/>
                  </a:schemeClr>
                </a:solidFill>
              </a:rPr>
              <a:t>Introduction</a:t>
            </a:r>
          </a:p>
          <a:p>
            <a:pPr marL="0" indent="0">
              <a:buNone/>
            </a:pPr>
            <a:endParaRPr lang="en-US" dirty="0" smtClean="0">
              <a:solidFill>
                <a:schemeClr val="bg1">
                  <a:lumMod val="75000"/>
                </a:schemeClr>
              </a:solidFill>
            </a:endParaRPr>
          </a:p>
          <a:p>
            <a:r>
              <a:rPr lang="en-US" dirty="0" smtClean="0">
                <a:solidFill>
                  <a:schemeClr val="bg1">
                    <a:lumMod val="75000"/>
                  </a:schemeClr>
                </a:solidFill>
              </a:rPr>
              <a:t>Quality control, manufacture and final acceptance tests</a:t>
            </a:r>
          </a:p>
          <a:p>
            <a:endParaRPr lang="en-US" dirty="0">
              <a:solidFill>
                <a:schemeClr val="bg1">
                  <a:lumMod val="75000"/>
                </a:schemeClr>
              </a:solidFill>
            </a:endParaRPr>
          </a:p>
          <a:p>
            <a:r>
              <a:rPr lang="en-US" dirty="0" smtClean="0">
                <a:solidFill>
                  <a:schemeClr val="bg1">
                    <a:lumMod val="75000"/>
                  </a:schemeClr>
                </a:solidFill>
              </a:rPr>
              <a:t>Manufacture test </a:t>
            </a:r>
            <a:r>
              <a:rPr lang="en-US" dirty="0">
                <a:solidFill>
                  <a:schemeClr val="bg1">
                    <a:lumMod val="75000"/>
                  </a:schemeClr>
                </a:solidFill>
              </a:rPr>
              <a:t>category on DS 11 T </a:t>
            </a:r>
            <a:r>
              <a:rPr lang="en-US" dirty="0" smtClean="0">
                <a:solidFill>
                  <a:schemeClr val="bg1">
                    <a:lumMod val="75000"/>
                  </a:schemeClr>
                </a:solidFill>
              </a:rPr>
              <a:t>dipole</a:t>
            </a:r>
          </a:p>
          <a:p>
            <a:pPr marL="0" indent="0">
              <a:buNone/>
            </a:pPr>
            <a:endParaRPr lang="en-US" dirty="0">
              <a:solidFill>
                <a:schemeClr val="bg1">
                  <a:lumMod val="75000"/>
                </a:schemeClr>
              </a:solidFill>
            </a:endParaRPr>
          </a:p>
          <a:p>
            <a:r>
              <a:rPr lang="en-US" dirty="0" smtClean="0">
                <a:solidFill>
                  <a:schemeClr val="bg1">
                    <a:lumMod val="75000"/>
                  </a:schemeClr>
                </a:solidFill>
              </a:rPr>
              <a:t>Electrical Hi-Pot test levels</a:t>
            </a:r>
          </a:p>
          <a:p>
            <a:endParaRPr lang="en-US" dirty="0" smtClean="0">
              <a:solidFill>
                <a:schemeClr val="tx1"/>
              </a:solidFill>
            </a:endParaRPr>
          </a:p>
          <a:p>
            <a:r>
              <a:rPr lang="en-US" dirty="0" smtClean="0">
                <a:solidFill>
                  <a:schemeClr val="tx1"/>
                </a:solidFill>
              </a:rPr>
              <a:t>Dimensional measurements</a:t>
            </a:r>
          </a:p>
          <a:p>
            <a:endParaRPr lang="en-US" dirty="0">
              <a:solidFill>
                <a:schemeClr val="tx1"/>
              </a:solidFill>
            </a:endParaRPr>
          </a:p>
          <a:p>
            <a:r>
              <a:rPr lang="en-US" dirty="0" smtClean="0">
                <a:solidFill>
                  <a:schemeClr val="bg1">
                    <a:lumMod val="75000"/>
                  </a:schemeClr>
                </a:solidFill>
              </a:rPr>
              <a:t>Magnet field quality measurements </a:t>
            </a:r>
          </a:p>
          <a:p>
            <a:endParaRPr lang="en-US" dirty="0" smtClean="0">
              <a:solidFill>
                <a:schemeClr val="bg1">
                  <a:lumMod val="75000"/>
                </a:schemeClr>
              </a:solidFill>
            </a:endParaRPr>
          </a:p>
          <a:p>
            <a:r>
              <a:rPr lang="en-US" dirty="0" smtClean="0">
                <a:solidFill>
                  <a:schemeClr val="bg1">
                    <a:lumMod val="75000"/>
                  </a:schemeClr>
                </a:solidFill>
              </a:rPr>
              <a:t>Summary</a:t>
            </a:r>
          </a:p>
          <a:p>
            <a:endParaRPr lang="en-US" dirty="0"/>
          </a:p>
        </p:txBody>
      </p:sp>
      <p:sp>
        <p:nvSpPr>
          <p:cNvPr id="6" name="Footer Placeholder 3"/>
          <p:cNvSpPr>
            <a:spLocks noGrp="1"/>
          </p:cNvSpPr>
          <p:nvPr>
            <p:ph type="ftr" sz="quarter" idx="11"/>
          </p:nvPr>
        </p:nvSpPr>
        <p:spPr>
          <a:xfrm>
            <a:off x="1331913" y="6445250"/>
            <a:ext cx="6335712" cy="247650"/>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36223882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4999" y="729532"/>
            <a:ext cx="6023676" cy="1383314"/>
          </a:xfrm>
        </p:spPr>
        <p:txBody>
          <a:bodyPr>
            <a:noAutofit/>
          </a:bodyPr>
          <a:lstStyle/>
          <a:p>
            <a:pPr>
              <a:buFont typeface="+mj-lt"/>
              <a:buAutoNum type="alphaUcPeriod"/>
            </a:pPr>
            <a:r>
              <a:rPr lang="en-US" sz="1800" dirty="0" smtClean="0">
                <a:solidFill>
                  <a:srgbClr val="3333FF"/>
                </a:solidFill>
              </a:rPr>
              <a:t>Insulation thickness control on 10-stack cable sample</a:t>
            </a:r>
            <a:r>
              <a:rPr lang="en-US" sz="1800" dirty="0" smtClean="0">
                <a:solidFill>
                  <a:schemeClr val="tx1"/>
                </a:solidFill>
              </a:rPr>
              <a:t> to proceed with winding operation (Hold Point)</a:t>
            </a:r>
          </a:p>
          <a:p>
            <a:pPr>
              <a:buFont typeface="+mj-lt"/>
              <a:buAutoNum type="alphaUcPeriod"/>
            </a:pPr>
            <a:r>
              <a:rPr lang="en-US" sz="1800" dirty="0" smtClean="0">
                <a:solidFill>
                  <a:schemeClr val="tx1"/>
                </a:solidFill>
              </a:rPr>
              <a:t>Check </a:t>
            </a:r>
            <a:r>
              <a:rPr lang="en-US" sz="1800" dirty="0">
                <a:solidFill>
                  <a:schemeClr val="tx1"/>
                </a:solidFill>
              </a:rPr>
              <a:t>of </a:t>
            </a:r>
            <a:r>
              <a:rPr lang="en-US" sz="1800" dirty="0" smtClean="0">
                <a:solidFill>
                  <a:srgbClr val="3333FF"/>
                </a:solidFill>
              </a:rPr>
              <a:t>wound </a:t>
            </a:r>
            <a:r>
              <a:rPr lang="en-US" sz="1800" dirty="0">
                <a:solidFill>
                  <a:srgbClr val="3333FF"/>
                </a:solidFill>
              </a:rPr>
              <a:t>cable </a:t>
            </a:r>
            <a:r>
              <a:rPr lang="en-US" sz="1800" dirty="0" smtClean="0">
                <a:solidFill>
                  <a:srgbClr val="3333FF"/>
                </a:solidFill>
              </a:rPr>
              <a:t>edges position </a:t>
            </a:r>
            <a:r>
              <a:rPr lang="en-US" sz="1800" dirty="0" smtClean="0">
                <a:solidFill>
                  <a:schemeClr val="tx1"/>
                </a:solidFill>
              </a:rPr>
              <a:t>along </a:t>
            </a:r>
            <a:r>
              <a:rPr lang="en-US" sz="1800" dirty="0">
                <a:solidFill>
                  <a:schemeClr val="tx1"/>
                </a:solidFill>
              </a:rPr>
              <a:t>mandrel </a:t>
            </a:r>
            <a:r>
              <a:rPr lang="en-US" sz="1800" dirty="0" err="1" smtClean="0"/>
              <a:t>wrt</a:t>
            </a:r>
            <a:r>
              <a:rPr lang="en-US" sz="1800" dirty="0" smtClean="0"/>
              <a:t> </a:t>
            </a:r>
            <a:r>
              <a:rPr lang="en-US" sz="1800" dirty="0"/>
              <a:t>theoretical </a:t>
            </a:r>
            <a:r>
              <a:rPr lang="en-US" sz="1800" dirty="0" smtClean="0"/>
              <a:t>Roxie position </a:t>
            </a:r>
            <a:r>
              <a:rPr lang="en-US" sz="1800" dirty="0">
                <a:solidFill>
                  <a:schemeClr val="tx1"/>
                </a:solidFill>
              </a:rPr>
              <a:t>(QC test). </a:t>
            </a:r>
          </a:p>
          <a:p>
            <a:pPr>
              <a:buFont typeface="+mj-lt"/>
              <a:buAutoNum type="alphaUcPeriod"/>
            </a:pPr>
            <a:r>
              <a:rPr lang="en-US" sz="1800" dirty="0" smtClean="0">
                <a:solidFill>
                  <a:schemeClr val="tx1"/>
                </a:solidFill>
              </a:rPr>
              <a:t>Check of this inner layer </a:t>
            </a:r>
            <a:r>
              <a:rPr lang="en-US" sz="1800" b="1" dirty="0" smtClean="0">
                <a:solidFill>
                  <a:srgbClr val="3333FF"/>
                </a:solidFill>
              </a:rPr>
              <a:t>inter keys distance </a:t>
            </a:r>
            <a:r>
              <a:rPr lang="en-US" sz="1800" dirty="0">
                <a:solidFill>
                  <a:schemeClr val="tx1"/>
                </a:solidFill>
              </a:rPr>
              <a:t>(5113 mm per LHCLMBH_0005</a:t>
            </a:r>
            <a:r>
              <a:rPr lang="en-US" sz="1800" dirty="0" smtClean="0">
                <a:solidFill>
                  <a:schemeClr val="tx1"/>
                </a:solidFill>
              </a:rPr>
              <a:t>) </a:t>
            </a:r>
            <a:r>
              <a:rPr lang="en-US" sz="1800" dirty="0" smtClean="0">
                <a:solidFill>
                  <a:srgbClr val="3333FF"/>
                </a:solidFill>
              </a:rPr>
              <a:t>after ceramic binder curing and HT reaction (5108 mm) </a:t>
            </a:r>
            <a:r>
              <a:rPr lang="en-US" sz="1800" dirty="0" smtClean="0">
                <a:solidFill>
                  <a:schemeClr val="tx1"/>
                </a:solidFill>
              </a:rPr>
              <a:t>as benchmarked data (</a:t>
            </a:r>
            <a:r>
              <a:rPr lang="en-US" sz="1800" dirty="0">
                <a:solidFill>
                  <a:schemeClr val="tx1"/>
                </a:solidFill>
              </a:rPr>
              <a:t>QC test). </a:t>
            </a:r>
          </a:p>
          <a:p>
            <a:pPr>
              <a:buFont typeface="+mj-lt"/>
              <a:buAutoNum type="alphaUcPeriod"/>
            </a:pPr>
            <a:r>
              <a:rPr lang="en-US" sz="1800" dirty="0" smtClean="0">
                <a:solidFill>
                  <a:schemeClr val="tx1"/>
                </a:solidFill>
              </a:rPr>
              <a:t>.</a:t>
            </a:r>
          </a:p>
          <a:p>
            <a:pPr marL="0" indent="0">
              <a:buNone/>
            </a:pPr>
            <a:r>
              <a:rPr lang="en-US" sz="1800" dirty="0" smtClean="0"/>
              <a:t> </a:t>
            </a:r>
            <a:endParaRPr lang="en-US" sz="1800" dirty="0"/>
          </a:p>
        </p:txBody>
      </p:sp>
      <p:sp>
        <p:nvSpPr>
          <p:cNvPr id="5" name="Slide Number Placeholder 4"/>
          <p:cNvSpPr>
            <a:spLocks noGrp="1"/>
          </p:cNvSpPr>
          <p:nvPr>
            <p:ph type="sldNum" sz="quarter" idx="12"/>
          </p:nvPr>
        </p:nvSpPr>
        <p:spPr/>
        <p:txBody>
          <a:bodyPr/>
          <a:lstStyle/>
          <a:p>
            <a:fld id="{4ECB2B00-AE42-6C4C-BE37-7A7BECB407E2}" type="slidenum">
              <a:rPr lang="en-US" smtClean="0"/>
              <a:t>23</a:t>
            </a:fld>
            <a:endParaRPr lang="en-US"/>
          </a:p>
        </p:txBody>
      </p:sp>
      <p:sp>
        <p:nvSpPr>
          <p:cNvPr id="18" name="Title 1"/>
          <p:cNvSpPr txBox="1">
            <a:spLocks/>
          </p:cNvSpPr>
          <p:nvPr/>
        </p:nvSpPr>
        <p:spPr>
          <a:xfrm>
            <a:off x="611560" y="67051"/>
            <a:ext cx="8226854" cy="675228"/>
          </a:xfrm>
          <a:prstGeom prst="rect">
            <a:avLst/>
          </a:prstGeom>
        </p:spPr>
        <p:txBody>
          <a:bodyPr>
            <a:normAutofit fontScale="92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800" b="1" dirty="0" smtClean="0">
                <a:solidFill>
                  <a:schemeClr val="bg2"/>
                </a:solidFill>
              </a:rPr>
              <a:t>Winding dimension control before / after reaction</a:t>
            </a:r>
            <a:endParaRPr lang="en-US" sz="2800" b="1" dirty="0">
              <a:solidFill>
                <a:schemeClr val="bg2"/>
              </a:solidFill>
            </a:endParaRPr>
          </a:p>
        </p:txBody>
      </p:sp>
      <p:pic>
        <p:nvPicPr>
          <p:cNvPr id="19" name="Picture 18"/>
          <p:cNvPicPr>
            <a:picLocks noChangeAspect="1"/>
          </p:cNvPicPr>
          <p:nvPr/>
        </p:nvPicPr>
        <p:blipFill>
          <a:blip r:embed="rId2"/>
          <a:stretch>
            <a:fillRect/>
          </a:stretch>
        </p:blipFill>
        <p:spPr>
          <a:xfrm>
            <a:off x="451932" y="2782973"/>
            <a:ext cx="5098184" cy="1342494"/>
          </a:xfrm>
          <a:prstGeom prst="rect">
            <a:avLst/>
          </a:prstGeom>
        </p:spPr>
      </p:pic>
      <p:pic>
        <p:nvPicPr>
          <p:cNvPr id="102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8500" y="452138"/>
            <a:ext cx="1993500" cy="2412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stretch>
            <a:fillRect/>
          </a:stretch>
        </p:blipFill>
        <p:spPr>
          <a:xfrm rot="20865058">
            <a:off x="8183016" y="1822169"/>
            <a:ext cx="697967" cy="555866"/>
          </a:xfrm>
          <a:prstGeom prst="rect">
            <a:avLst/>
          </a:prstGeom>
        </p:spPr>
      </p:pic>
      <p:pic>
        <p:nvPicPr>
          <p:cNvPr id="22" name="Picture 21"/>
          <p:cNvPicPr>
            <a:picLocks noChangeAspect="1"/>
          </p:cNvPicPr>
          <p:nvPr/>
        </p:nvPicPr>
        <p:blipFill>
          <a:blip r:embed="rId5"/>
          <a:stretch>
            <a:fillRect/>
          </a:stretch>
        </p:blipFill>
        <p:spPr>
          <a:xfrm rot="16200000">
            <a:off x="444007" y="3695677"/>
            <a:ext cx="1236787" cy="1755669"/>
          </a:xfrm>
          <a:prstGeom prst="rect">
            <a:avLst/>
          </a:prstGeom>
        </p:spPr>
      </p:pic>
      <p:grpSp>
        <p:nvGrpSpPr>
          <p:cNvPr id="4" name="Group 3"/>
          <p:cNvGrpSpPr/>
          <p:nvPr/>
        </p:nvGrpSpPr>
        <p:grpSpPr>
          <a:xfrm>
            <a:off x="5802597" y="2646025"/>
            <a:ext cx="3257628" cy="2416408"/>
            <a:chOff x="5811176" y="2318468"/>
            <a:chExt cx="3257628" cy="2416408"/>
          </a:xfrm>
        </p:grpSpPr>
        <p:pic>
          <p:nvPicPr>
            <p:cNvPr id="21" name="Picture 20"/>
            <p:cNvPicPr>
              <a:picLocks noChangeAspect="1"/>
            </p:cNvPicPr>
            <p:nvPr/>
          </p:nvPicPr>
          <p:blipFill>
            <a:blip r:embed="rId6"/>
            <a:stretch>
              <a:fillRect/>
            </a:stretch>
          </p:blipFill>
          <p:spPr>
            <a:xfrm>
              <a:off x="5811176" y="2537315"/>
              <a:ext cx="2983479" cy="2180493"/>
            </a:xfrm>
            <a:prstGeom prst="rect">
              <a:avLst/>
            </a:prstGeom>
          </p:spPr>
        </p:pic>
        <p:pic>
          <p:nvPicPr>
            <p:cNvPr id="10" name="Picture 9"/>
            <p:cNvPicPr>
              <a:picLocks noChangeAspect="1"/>
            </p:cNvPicPr>
            <p:nvPr/>
          </p:nvPicPr>
          <p:blipFill>
            <a:blip r:embed="rId7"/>
            <a:stretch>
              <a:fillRect/>
            </a:stretch>
          </p:blipFill>
          <p:spPr>
            <a:xfrm rot="5400000">
              <a:off x="7897402" y="3071470"/>
              <a:ext cx="1924404" cy="418400"/>
            </a:xfrm>
            <a:prstGeom prst="rect">
              <a:avLst/>
            </a:prstGeom>
          </p:spPr>
        </p:pic>
        <p:sp>
          <p:nvSpPr>
            <p:cNvPr id="2" name="ZoneTexte 1"/>
            <p:cNvSpPr txBox="1"/>
            <p:nvPr/>
          </p:nvSpPr>
          <p:spPr>
            <a:xfrm>
              <a:off x="6547079" y="4457877"/>
              <a:ext cx="1739579" cy="276999"/>
            </a:xfrm>
            <a:prstGeom prst="rect">
              <a:avLst/>
            </a:prstGeom>
            <a:noFill/>
          </p:spPr>
          <p:txBody>
            <a:bodyPr wrap="none" rtlCol="0">
              <a:spAutoFit/>
            </a:bodyPr>
            <a:lstStyle/>
            <a:p>
              <a:r>
                <a:rPr lang="fr-FR" sz="1200" i="1" dirty="0" smtClean="0"/>
                <a:t>Data </a:t>
              </a:r>
              <a:r>
                <a:rPr lang="fr-FR" sz="1200" i="1" dirty="0" err="1" smtClean="0"/>
                <a:t>from</a:t>
              </a:r>
              <a:r>
                <a:rPr lang="fr-FR" sz="1200" i="1" dirty="0" smtClean="0"/>
                <a:t> D. </a:t>
              </a:r>
              <a:r>
                <a:rPr lang="fr-FR" sz="1200" i="1" dirty="0" err="1" smtClean="0"/>
                <a:t>Smekens</a:t>
              </a:r>
              <a:endParaRPr lang="fr-FR" sz="1200" i="1" dirty="0"/>
            </a:p>
          </p:txBody>
        </p:sp>
      </p:grpSp>
      <p:pic>
        <p:nvPicPr>
          <p:cNvPr id="2050" name="Picture 2" descr="DSC0487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782" y="5659923"/>
            <a:ext cx="2087170" cy="110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flipH="1">
            <a:off x="5859978" y="5076644"/>
            <a:ext cx="2552741" cy="1505379"/>
          </a:xfrm>
          <a:prstGeom prst="rect">
            <a:avLst/>
          </a:prstGeom>
        </p:spPr>
      </p:pic>
      <p:pic>
        <p:nvPicPr>
          <p:cNvPr id="17" name="Picture 16" descr="CuredCoilEnd.jpg"/>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2957473" y="4664281"/>
            <a:ext cx="2548289" cy="1791209"/>
          </a:xfrm>
          <a:prstGeom prst="rect">
            <a:avLst/>
          </a:prstGeom>
        </p:spPr>
      </p:pic>
      <p:sp>
        <p:nvSpPr>
          <p:cNvPr id="6" name="TextBox 5"/>
          <p:cNvSpPr txBox="1"/>
          <p:nvPr/>
        </p:nvSpPr>
        <p:spPr>
          <a:xfrm>
            <a:off x="2611491" y="6524252"/>
            <a:ext cx="3109697" cy="276999"/>
          </a:xfrm>
          <a:prstGeom prst="rect">
            <a:avLst/>
          </a:prstGeom>
          <a:noFill/>
        </p:spPr>
        <p:txBody>
          <a:bodyPr wrap="none" rtlCol="0">
            <a:spAutoFit/>
          </a:bodyPr>
          <a:lstStyle/>
          <a:p>
            <a:r>
              <a:rPr lang="en-GB" sz="1200" dirty="0" smtClean="0"/>
              <a:t>3) </a:t>
            </a:r>
            <a:r>
              <a:rPr lang="en-GB" sz="1200" dirty="0"/>
              <a:t>After </a:t>
            </a:r>
            <a:r>
              <a:rPr lang="en-GB" sz="1200" dirty="0" smtClean="0"/>
              <a:t>winding, holder before curing stage</a:t>
            </a:r>
            <a:endParaRPr lang="en-GB" sz="1200" dirty="0"/>
          </a:p>
        </p:txBody>
      </p:sp>
      <p:sp>
        <p:nvSpPr>
          <p:cNvPr id="20" name="TextBox 19"/>
          <p:cNvSpPr txBox="1"/>
          <p:nvPr/>
        </p:nvSpPr>
        <p:spPr>
          <a:xfrm>
            <a:off x="5703200" y="6524252"/>
            <a:ext cx="3065070" cy="276999"/>
          </a:xfrm>
          <a:prstGeom prst="rect">
            <a:avLst/>
          </a:prstGeom>
          <a:noFill/>
        </p:spPr>
        <p:txBody>
          <a:bodyPr wrap="none" rtlCol="0">
            <a:spAutoFit/>
          </a:bodyPr>
          <a:lstStyle/>
          <a:p>
            <a:r>
              <a:rPr lang="en-GB" sz="1200" dirty="0" smtClean="0"/>
              <a:t> 4) G11 end saddle installed, post reaction</a:t>
            </a:r>
            <a:endParaRPr lang="en-GB" sz="1200" dirty="0"/>
          </a:p>
        </p:txBody>
      </p:sp>
      <p:sp>
        <p:nvSpPr>
          <p:cNvPr id="24" name="TextBox 23"/>
          <p:cNvSpPr txBox="1"/>
          <p:nvPr/>
        </p:nvSpPr>
        <p:spPr>
          <a:xfrm>
            <a:off x="74886" y="5163877"/>
            <a:ext cx="2705479" cy="461665"/>
          </a:xfrm>
          <a:prstGeom prst="rect">
            <a:avLst/>
          </a:prstGeom>
          <a:noFill/>
        </p:spPr>
        <p:txBody>
          <a:bodyPr wrap="square" rtlCol="0">
            <a:spAutoFit/>
          </a:bodyPr>
          <a:lstStyle/>
          <a:p>
            <a:r>
              <a:rPr lang="en-GB" sz="1200" dirty="0" smtClean="0"/>
              <a:t>1) End spacers dimension check</a:t>
            </a:r>
          </a:p>
          <a:p>
            <a:r>
              <a:rPr lang="en-GB" sz="1200" dirty="0" smtClean="0"/>
              <a:t>2) wedge insulation checks</a:t>
            </a:r>
            <a:endParaRPr lang="en-GB" sz="1200" dirty="0"/>
          </a:p>
        </p:txBody>
      </p:sp>
    </p:spTree>
    <p:extLst>
      <p:ext uri="{BB962C8B-B14F-4D97-AF65-F5344CB8AC3E}">
        <p14:creationId xmlns:p14="http://schemas.microsoft.com/office/powerpoint/2010/main" val="2914774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 impregnation geometrical inspection</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
        <p:nvSpPr>
          <p:cNvPr id="7" name="Rectangle 6"/>
          <p:cNvSpPr/>
          <p:nvPr/>
        </p:nvSpPr>
        <p:spPr>
          <a:xfrm>
            <a:off x="35496" y="834797"/>
            <a:ext cx="6292227" cy="5786199"/>
          </a:xfrm>
          <a:prstGeom prst="rect">
            <a:avLst/>
          </a:prstGeom>
        </p:spPr>
        <p:txBody>
          <a:bodyPr wrap="square">
            <a:spAutoFit/>
          </a:bodyPr>
          <a:lstStyle/>
          <a:p>
            <a:pPr marL="285750" lvl="1" indent="-285750">
              <a:buFont typeface="Wingdings" panose="05000000000000000000" pitchFamily="2" charset="2"/>
              <a:buChar char="§"/>
            </a:pPr>
            <a:r>
              <a:rPr lang="en-GB" dirty="0" smtClean="0"/>
              <a:t>Most </a:t>
            </a:r>
            <a:r>
              <a:rPr lang="en-GB" dirty="0"/>
              <a:t>important </a:t>
            </a:r>
            <a:r>
              <a:rPr lang="en-GB" dirty="0" smtClean="0"/>
              <a:t>evaluation basis for </a:t>
            </a:r>
            <a:r>
              <a:rPr lang="en-GB" b="1" dirty="0" smtClean="0">
                <a:solidFill>
                  <a:srgbClr val="3333FF"/>
                </a:solidFill>
              </a:rPr>
              <a:t>theoretical </a:t>
            </a:r>
            <a:r>
              <a:rPr lang="en-GB" b="1" dirty="0">
                <a:solidFill>
                  <a:srgbClr val="3333FF"/>
                </a:solidFill>
              </a:rPr>
              <a:t>collaring shim </a:t>
            </a:r>
            <a:r>
              <a:rPr lang="en-GB" b="1" dirty="0" smtClean="0">
                <a:solidFill>
                  <a:srgbClr val="3333FF"/>
                </a:solidFill>
              </a:rPr>
              <a:t>thickness </a:t>
            </a:r>
            <a:r>
              <a:rPr lang="en-GB" dirty="0" smtClean="0">
                <a:solidFill>
                  <a:srgbClr val="3333FF"/>
                </a:solidFill>
              </a:rPr>
              <a:t>to meet field </a:t>
            </a:r>
            <a:r>
              <a:rPr lang="en-GB" dirty="0">
                <a:solidFill>
                  <a:srgbClr val="3333FF"/>
                </a:solidFill>
              </a:rPr>
              <a:t>quality requirements </a:t>
            </a:r>
            <a:r>
              <a:rPr lang="en-GB" dirty="0" smtClean="0">
                <a:solidFill>
                  <a:srgbClr val="3333FF"/>
                </a:solidFill>
              </a:rPr>
              <a:t>and admissible </a:t>
            </a:r>
            <a:r>
              <a:rPr lang="en-GB" dirty="0">
                <a:solidFill>
                  <a:srgbClr val="3333FF"/>
                </a:solidFill>
              </a:rPr>
              <a:t>coil </a:t>
            </a:r>
            <a:r>
              <a:rPr lang="en-GB" dirty="0" smtClean="0">
                <a:solidFill>
                  <a:srgbClr val="3333FF"/>
                </a:solidFill>
              </a:rPr>
              <a:t>preload.</a:t>
            </a:r>
          </a:p>
          <a:p>
            <a:pPr marL="285750" lvl="1" indent="-285750">
              <a:buFont typeface="Wingdings" panose="05000000000000000000" pitchFamily="2" charset="2"/>
              <a:buChar char="§"/>
            </a:pPr>
            <a:r>
              <a:rPr lang="en-GB" dirty="0" smtClean="0"/>
              <a:t>Survey of </a:t>
            </a:r>
            <a:r>
              <a:rPr lang="en-GB" b="1" dirty="0" smtClean="0">
                <a:solidFill>
                  <a:srgbClr val="3333FF"/>
                </a:solidFill>
              </a:rPr>
              <a:t>azimuthal </a:t>
            </a:r>
            <a:r>
              <a:rPr lang="en-GB" b="1" dirty="0">
                <a:solidFill>
                  <a:srgbClr val="3333FF"/>
                </a:solidFill>
              </a:rPr>
              <a:t>cross </a:t>
            </a:r>
            <a:r>
              <a:rPr lang="en-GB" b="1" dirty="0" smtClean="0">
                <a:solidFill>
                  <a:srgbClr val="3333FF"/>
                </a:solidFill>
              </a:rPr>
              <a:t>sections shape </a:t>
            </a:r>
            <a:r>
              <a:rPr lang="en-GB" dirty="0"/>
              <a:t>tolerance </a:t>
            </a:r>
            <a:r>
              <a:rPr lang="en-GB" dirty="0" smtClean="0"/>
              <a:t>(every 100 mm along 5.5 </a:t>
            </a:r>
            <a:r>
              <a:rPr lang="en-GB" dirty="0"/>
              <a:t>m </a:t>
            </a:r>
            <a:r>
              <a:rPr lang="en-GB" dirty="0" smtClean="0"/>
              <a:t>length) (QC check);</a:t>
            </a:r>
          </a:p>
          <a:p>
            <a:pPr marL="285750" lvl="1" indent="-285750">
              <a:buFont typeface="Wingdings" panose="05000000000000000000" pitchFamily="2" charset="2"/>
              <a:buChar char="§"/>
            </a:pPr>
            <a:r>
              <a:rPr lang="en-GB" dirty="0" smtClean="0"/>
              <a:t>Provisional </a:t>
            </a:r>
            <a:r>
              <a:rPr lang="en-GB" dirty="0">
                <a:solidFill>
                  <a:srgbClr val="3333FF"/>
                </a:solidFill>
              </a:rPr>
              <a:t>boundary </a:t>
            </a:r>
            <a:r>
              <a:rPr lang="en-GB" dirty="0" smtClean="0">
                <a:solidFill>
                  <a:srgbClr val="3333FF"/>
                </a:solidFill>
              </a:rPr>
              <a:t>achievable </a:t>
            </a:r>
            <a:r>
              <a:rPr lang="en-GB" b="1" dirty="0" smtClean="0">
                <a:solidFill>
                  <a:srgbClr val="3333FF"/>
                </a:solidFill>
              </a:rPr>
              <a:t>targets of cross </a:t>
            </a:r>
            <a:r>
              <a:rPr lang="en-GB" b="1" dirty="0">
                <a:solidFill>
                  <a:srgbClr val="3333FF"/>
                </a:solidFill>
              </a:rPr>
              <a:t>sections azimuthal size </a:t>
            </a:r>
            <a:r>
              <a:rPr lang="en-GB" b="1" dirty="0" smtClean="0">
                <a:solidFill>
                  <a:srgbClr val="3333FF"/>
                </a:solidFill>
              </a:rPr>
              <a:t>deviation </a:t>
            </a:r>
            <a:r>
              <a:rPr lang="en-GB" b="1" dirty="0">
                <a:solidFill>
                  <a:srgbClr val="3333FF"/>
                </a:solidFill>
              </a:rPr>
              <a:t>of </a:t>
            </a:r>
            <a:r>
              <a:rPr lang="en-GB" b="1" dirty="0">
                <a:solidFill>
                  <a:srgbClr val="3333FF"/>
                </a:solidFill>
                <a:sym typeface="Symbol" panose="05050102010706020507" pitchFamily="18" charset="2"/>
              </a:rPr>
              <a:t></a:t>
            </a:r>
            <a:r>
              <a:rPr lang="en-GB" b="1" dirty="0">
                <a:solidFill>
                  <a:srgbClr val="3333FF"/>
                </a:solidFill>
              </a:rPr>
              <a:t> 0.12 mm</a:t>
            </a:r>
            <a:r>
              <a:rPr lang="en-GB" dirty="0">
                <a:solidFill>
                  <a:srgbClr val="3333FF"/>
                </a:solidFill>
              </a:rPr>
              <a:t>. </a:t>
            </a:r>
            <a:r>
              <a:rPr lang="en-GB" dirty="0" smtClean="0"/>
              <a:t>( to be confirmed on short models fabrication)</a:t>
            </a:r>
          </a:p>
          <a:p>
            <a:pPr marL="285750" lvl="1" indent="-285750">
              <a:buFont typeface="Wingdings" panose="05000000000000000000" pitchFamily="2" charset="2"/>
              <a:buChar char="§"/>
            </a:pPr>
            <a:r>
              <a:rPr lang="en-GB" dirty="0" smtClean="0">
                <a:solidFill>
                  <a:srgbClr val="3333FF"/>
                </a:solidFill>
              </a:rPr>
              <a:t>A </a:t>
            </a:r>
            <a:r>
              <a:rPr lang="en-GB" dirty="0" err="1">
                <a:solidFill>
                  <a:srgbClr val="3333FF"/>
                </a:solidFill>
              </a:rPr>
              <a:t>midplane</a:t>
            </a:r>
            <a:r>
              <a:rPr lang="en-GB" dirty="0">
                <a:solidFill>
                  <a:srgbClr val="3333FF"/>
                </a:solidFill>
              </a:rPr>
              <a:t> aperture interference of 0.14 </a:t>
            </a:r>
            <a:r>
              <a:rPr lang="en-GB" dirty="0">
                <a:solidFill>
                  <a:srgbClr val="3333FF"/>
                </a:solidFill>
                <a:sym typeface="Symbol" panose="05050102010706020507" pitchFamily="18" charset="2"/>
              </a:rPr>
              <a:t>mm causes a </a:t>
            </a:r>
            <a:r>
              <a:rPr lang="en-GB" dirty="0" smtClean="0">
                <a:solidFill>
                  <a:srgbClr val="3333FF"/>
                </a:solidFill>
                <a:sym typeface="Symbol" panose="05050102010706020507" pitchFamily="18" charset="2"/>
              </a:rPr>
              <a:t>   - 25 </a:t>
            </a:r>
            <a:r>
              <a:rPr lang="en-GB" dirty="0">
                <a:solidFill>
                  <a:srgbClr val="3333FF"/>
                </a:solidFill>
                <a:sym typeface="Symbol" panose="05050102010706020507" pitchFamily="18" charset="2"/>
              </a:rPr>
              <a:t>MPa azimuthal stress </a:t>
            </a:r>
            <a:r>
              <a:rPr lang="en-GB" dirty="0" smtClean="0">
                <a:solidFill>
                  <a:srgbClr val="3333FF"/>
                </a:solidFill>
                <a:sym typeface="Symbol" panose="05050102010706020507" pitchFamily="18" charset="2"/>
              </a:rPr>
              <a:t>maximum variation</a:t>
            </a:r>
            <a:r>
              <a:rPr lang="en-GB" dirty="0">
                <a:sym typeface="Symbol" panose="05050102010706020507" pitchFamily="18" charset="2"/>
              </a:rPr>
              <a:t>, </a:t>
            </a:r>
            <a:r>
              <a:rPr lang="en-GB" sz="1400" dirty="0">
                <a:sym typeface="Symbol" panose="05050102010706020507" pitchFamily="18" charset="2"/>
              </a:rPr>
              <a:t>[see </a:t>
            </a:r>
            <a:r>
              <a:rPr lang="en-GB" sz="1400" i="1" dirty="0" smtClean="0">
                <a:sym typeface="Symbol" panose="05050102010706020507" pitchFamily="18" charset="2"/>
              </a:rPr>
              <a:t>C</a:t>
            </a:r>
            <a:r>
              <a:rPr lang="en-GB" sz="1400" i="1" dirty="0">
                <a:sym typeface="Symbol" panose="05050102010706020507" pitchFamily="18" charset="2"/>
              </a:rPr>
              <a:t>. H. </a:t>
            </a:r>
            <a:r>
              <a:rPr lang="en-GB" sz="1400" i="1" smtClean="0">
                <a:sym typeface="Symbol" panose="05050102010706020507" pitchFamily="18" charset="2"/>
              </a:rPr>
              <a:t>Loffler </a:t>
            </a:r>
            <a:r>
              <a:rPr lang="en-GB" sz="1400" i="1" dirty="0" smtClean="0">
                <a:sym typeface="Symbol" panose="05050102010706020507" pitchFamily="18" charset="2"/>
              </a:rPr>
              <a:t>analysis graph </a:t>
            </a:r>
            <a:r>
              <a:rPr lang="en-GB" sz="1400" dirty="0" smtClean="0">
                <a:sym typeface="Symbol" panose="05050102010706020507" pitchFamily="18" charset="2"/>
              </a:rPr>
              <a:t>]</a:t>
            </a:r>
          </a:p>
          <a:p>
            <a:pPr marL="742950" lvl="2" indent="-285750">
              <a:buFont typeface="Wingdings" panose="05000000000000000000" pitchFamily="2" charset="2"/>
              <a:buChar char="Ø"/>
            </a:pPr>
            <a:endParaRPr lang="en-GB" sz="1600" dirty="0">
              <a:sym typeface="Symbol" panose="05050102010706020507" pitchFamily="18" charset="2"/>
            </a:endParaRPr>
          </a:p>
          <a:p>
            <a:pPr marL="742950" lvl="2" indent="-285750">
              <a:buFont typeface="Wingdings" panose="05000000000000000000" pitchFamily="2" charset="2"/>
              <a:buChar char="Ø"/>
            </a:pPr>
            <a:endParaRPr lang="en-GB" sz="1600" dirty="0" smtClean="0">
              <a:sym typeface="Symbol" panose="05050102010706020507" pitchFamily="18" charset="2"/>
            </a:endParaRPr>
          </a:p>
          <a:p>
            <a:pPr marL="742950" lvl="2" indent="-285750">
              <a:buFont typeface="Wingdings" panose="05000000000000000000" pitchFamily="2" charset="2"/>
              <a:buChar char="Ø"/>
            </a:pPr>
            <a:endParaRPr lang="en-GB" sz="1600" dirty="0">
              <a:sym typeface="Symbol" panose="05050102010706020507" pitchFamily="18" charset="2"/>
            </a:endParaRPr>
          </a:p>
          <a:p>
            <a:pPr marL="742950" lvl="2" indent="-285750">
              <a:buFont typeface="Wingdings" panose="05000000000000000000" pitchFamily="2" charset="2"/>
              <a:buChar char="Ø"/>
            </a:pPr>
            <a:endParaRPr lang="en-GB" sz="1600" dirty="0" smtClean="0">
              <a:sym typeface="Symbol" panose="05050102010706020507" pitchFamily="18" charset="2"/>
            </a:endParaRPr>
          </a:p>
          <a:p>
            <a:pPr marL="742950" lvl="2" indent="-285750">
              <a:buFont typeface="Wingdings" panose="05000000000000000000" pitchFamily="2" charset="2"/>
              <a:buChar char="Ø"/>
            </a:pPr>
            <a:endParaRPr lang="en-GB" sz="1600" dirty="0">
              <a:sym typeface="Symbol" panose="05050102010706020507" pitchFamily="18" charset="2"/>
            </a:endParaRPr>
          </a:p>
          <a:p>
            <a:pPr marL="742950" lvl="2" indent="-285750">
              <a:buFont typeface="Wingdings" panose="05000000000000000000" pitchFamily="2" charset="2"/>
              <a:buChar char="Ø"/>
            </a:pPr>
            <a:endParaRPr lang="en-GB" sz="1600" dirty="0" smtClean="0">
              <a:sym typeface="Symbol" panose="05050102010706020507" pitchFamily="18" charset="2"/>
            </a:endParaRPr>
          </a:p>
          <a:p>
            <a:pPr marL="742950" lvl="2" indent="-285750">
              <a:buFont typeface="Wingdings" panose="05000000000000000000" pitchFamily="2" charset="2"/>
              <a:buChar char="Ø"/>
            </a:pPr>
            <a:endParaRPr lang="en-GB" sz="1600" dirty="0" smtClean="0">
              <a:sym typeface="Symbol" panose="05050102010706020507" pitchFamily="18" charset="2"/>
            </a:endParaRPr>
          </a:p>
          <a:p>
            <a:pPr marL="742950" lvl="2" indent="-285750">
              <a:buFont typeface="Wingdings" panose="05000000000000000000" pitchFamily="2" charset="2"/>
              <a:buChar char="Ø"/>
            </a:pPr>
            <a:endParaRPr lang="en-GB" sz="1600" dirty="0">
              <a:sym typeface="Symbol" panose="05050102010706020507" pitchFamily="18" charset="2"/>
            </a:endParaRPr>
          </a:p>
          <a:p>
            <a:pPr marL="742950" lvl="2" indent="-285750">
              <a:buFont typeface="Wingdings" panose="05000000000000000000" pitchFamily="2" charset="2"/>
              <a:buChar char="Ø"/>
            </a:pPr>
            <a:r>
              <a:rPr lang="en-GB" sz="1600" dirty="0" smtClean="0">
                <a:solidFill>
                  <a:srgbClr val="3333FF"/>
                </a:solidFill>
                <a:sym typeface="Symbol" panose="05050102010706020507" pitchFamily="18" charset="2"/>
              </a:rPr>
              <a:t>Impact on allowed field harmonics </a:t>
            </a:r>
            <a:r>
              <a:rPr lang="en-GB" sz="1600" dirty="0" smtClean="0">
                <a:sym typeface="Symbol" panose="05050102010706020507" pitchFamily="18" charset="2"/>
              </a:rPr>
              <a:t>of a 0.125 mm mid plane shim ( short models #101-103 : b3  4.2 ,  b5  1.5 </a:t>
            </a:r>
            <a:r>
              <a:rPr lang="en-GB" sz="1600" i="1" dirty="0" smtClean="0">
                <a:sym typeface="Symbol" panose="05050102010706020507" pitchFamily="18" charset="2"/>
              </a:rPr>
              <a:t>units [ See Roxie calc. by </a:t>
            </a:r>
            <a:r>
              <a:rPr lang="en-US" sz="1600" i="1" dirty="0" smtClean="0"/>
              <a:t>S. </a:t>
            </a:r>
            <a:r>
              <a:rPr lang="en-US" sz="1600" i="1" dirty="0" err="1" smtClean="0"/>
              <a:t>Izquierdo</a:t>
            </a:r>
            <a:r>
              <a:rPr lang="en-US" sz="1600" i="1" dirty="0" smtClean="0"/>
              <a:t> Bermudez]</a:t>
            </a:r>
          </a:p>
        </p:txBody>
      </p:sp>
      <p:pic>
        <p:nvPicPr>
          <p:cNvPr id="8" name="Picture 7"/>
          <p:cNvPicPr>
            <a:picLocks noChangeAspect="1"/>
          </p:cNvPicPr>
          <p:nvPr/>
        </p:nvPicPr>
        <p:blipFill>
          <a:blip r:embed="rId3"/>
          <a:stretch>
            <a:fillRect/>
          </a:stretch>
        </p:blipFill>
        <p:spPr>
          <a:xfrm rot="5400000">
            <a:off x="7060317" y="35413"/>
            <a:ext cx="1275802" cy="2940069"/>
          </a:xfrm>
          <a:prstGeom prst="rect">
            <a:avLst/>
          </a:prstGeom>
        </p:spPr>
      </p:pic>
      <p:sp>
        <p:nvSpPr>
          <p:cNvPr id="10" name="TextBox 9"/>
          <p:cNvSpPr txBox="1"/>
          <p:nvPr/>
        </p:nvSpPr>
        <p:spPr>
          <a:xfrm>
            <a:off x="6327723" y="3789453"/>
            <a:ext cx="2768707" cy="430887"/>
          </a:xfrm>
          <a:prstGeom prst="rect">
            <a:avLst/>
          </a:prstGeom>
          <a:noFill/>
        </p:spPr>
        <p:txBody>
          <a:bodyPr wrap="none" rtlCol="0">
            <a:spAutoFit/>
          </a:bodyPr>
          <a:lstStyle/>
          <a:p>
            <a:r>
              <a:rPr lang="en-GB" sz="1100" i="1" dirty="0" smtClean="0"/>
              <a:t>Fig. 1,2. Coil 107 survey example</a:t>
            </a:r>
          </a:p>
          <a:p>
            <a:r>
              <a:rPr lang="en-GB" sz="1100" i="1" dirty="0" smtClean="0"/>
              <a:t>with local oversized </a:t>
            </a:r>
            <a:r>
              <a:rPr lang="en-GB" sz="1100" i="1" dirty="0" err="1" smtClean="0"/>
              <a:t>midplane</a:t>
            </a:r>
            <a:r>
              <a:rPr lang="en-GB" sz="1100" i="1" dirty="0" smtClean="0"/>
              <a:t> of -0.2 mm </a:t>
            </a:r>
            <a:endParaRPr lang="en-GB" sz="1100" i="1" dirty="0"/>
          </a:p>
        </p:txBody>
      </p:sp>
      <p:pic>
        <p:nvPicPr>
          <p:cNvPr id="11" name="Picture 10"/>
          <p:cNvPicPr>
            <a:picLocks noChangeAspect="1"/>
          </p:cNvPicPr>
          <p:nvPr/>
        </p:nvPicPr>
        <p:blipFill>
          <a:blip r:embed="rId4"/>
          <a:stretch>
            <a:fillRect/>
          </a:stretch>
        </p:blipFill>
        <p:spPr>
          <a:xfrm>
            <a:off x="6513639" y="2143349"/>
            <a:ext cx="2396877" cy="1698797"/>
          </a:xfrm>
          <a:prstGeom prst="rect">
            <a:avLst/>
          </a:prstGeom>
        </p:spPr>
      </p:pic>
      <p:pic>
        <p:nvPicPr>
          <p:cNvPr id="9" name="Picture 8"/>
          <p:cNvPicPr>
            <a:picLocks noChangeAspect="1"/>
          </p:cNvPicPr>
          <p:nvPr/>
        </p:nvPicPr>
        <p:blipFill>
          <a:blip r:embed="rId5"/>
          <a:stretch>
            <a:fillRect/>
          </a:stretch>
        </p:blipFill>
        <p:spPr>
          <a:xfrm>
            <a:off x="6381849" y="4257390"/>
            <a:ext cx="2150151" cy="2593714"/>
          </a:xfrm>
          <a:prstGeom prst="rect">
            <a:avLst/>
          </a:prstGeom>
        </p:spPr>
      </p:pic>
      <p:pic>
        <p:nvPicPr>
          <p:cNvPr id="12" name="Picture 11"/>
          <p:cNvPicPr>
            <a:picLocks noChangeAspect="1"/>
          </p:cNvPicPr>
          <p:nvPr/>
        </p:nvPicPr>
        <p:blipFill>
          <a:blip r:embed="rId6"/>
          <a:stretch>
            <a:fillRect/>
          </a:stretch>
        </p:blipFill>
        <p:spPr>
          <a:xfrm>
            <a:off x="1223357" y="3843164"/>
            <a:ext cx="4663310" cy="2001839"/>
          </a:xfrm>
          <a:prstGeom prst="rect">
            <a:avLst/>
          </a:prstGeom>
        </p:spPr>
      </p:pic>
    </p:spTree>
    <p:extLst>
      <p:ext uri="{BB962C8B-B14F-4D97-AF65-F5344CB8AC3E}">
        <p14:creationId xmlns:p14="http://schemas.microsoft.com/office/powerpoint/2010/main" val="24808682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1652682" y="4474640"/>
            <a:ext cx="2321794" cy="1803905"/>
          </a:xfrm>
          <a:prstGeom prst="rect">
            <a:avLst/>
          </a:prstGeom>
        </p:spPr>
      </p:pic>
      <p:sp>
        <p:nvSpPr>
          <p:cNvPr id="2" name="Title 1"/>
          <p:cNvSpPr>
            <a:spLocks noGrp="1"/>
          </p:cNvSpPr>
          <p:nvPr>
            <p:ph type="title"/>
          </p:nvPr>
        </p:nvSpPr>
        <p:spPr>
          <a:xfrm>
            <a:off x="323968" y="128986"/>
            <a:ext cx="8496064" cy="720000"/>
          </a:xfrm>
        </p:spPr>
        <p:txBody>
          <a:bodyPr/>
          <a:lstStyle/>
          <a:p>
            <a:pPr algn="l"/>
            <a:r>
              <a:rPr lang="en-GB" sz="2400" dirty="0" smtClean="0"/>
              <a:t>Post collaring, yoking dimension measurements</a:t>
            </a:r>
            <a:r>
              <a:rPr lang="en-GB" sz="2400" smtClean="0"/>
              <a:t>, alignment requirements.</a:t>
            </a:r>
            <a:endParaRPr lang="en-GB" sz="2400" dirty="0"/>
          </a:p>
        </p:txBody>
      </p:sp>
      <p:sp>
        <p:nvSpPr>
          <p:cNvPr id="3" name="Content Placeholder 2"/>
          <p:cNvSpPr>
            <a:spLocks noGrp="1"/>
          </p:cNvSpPr>
          <p:nvPr>
            <p:ph idx="1"/>
          </p:nvPr>
        </p:nvSpPr>
        <p:spPr>
          <a:xfrm>
            <a:off x="388728" y="911977"/>
            <a:ext cx="8431304" cy="4906963"/>
          </a:xfrm>
        </p:spPr>
        <p:txBody>
          <a:bodyPr>
            <a:normAutofit/>
          </a:bodyPr>
          <a:lstStyle/>
          <a:p>
            <a:pPr>
              <a:buFont typeface="+mj-lt"/>
              <a:buAutoNum type="alphaUcPeriod"/>
            </a:pPr>
            <a:r>
              <a:rPr lang="en-GB" sz="1600" dirty="0" smtClean="0"/>
              <a:t>Theoretical </a:t>
            </a:r>
            <a:r>
              <a:rPr lang="en-GB" sz="1600" b="1" dirty="0">
                <a:solidFill>
                  <a:srgbClr val="3333FF"/>
                </a:solidFill>
              </a:rPr>
              <a:t>geometric axes </a:t>
            </a:r>
            <a:r>
              <a:rPr lang="en-GB" sz="1600" b="1" dirty="0" smtClean="0">
                <a:solidFill>
                  <a:srgbClr val="3333FF"/>
                </a:solidFill>
              </a:rPr>
              <a:t>and reference horizontal planes of </a:t>
            </a:r>
            <a:r>
              <a:rPr lang="en-GB" sz="1600" b="1" dirty="0">
                <a:solidFill>
                  <a:srgbClr val="3333FF"/>
                </a:solidFill>
              </a:rPr>
              <a:t>the cold bore tubes, V1 and V2</a:t>
            </a:r>
            <a:r>
              <a:rPr lang="en-GB" sz="1600" b="1" dirty="0"/>
              <a:t>, </a:t>
            </a:r>
            <a:r>
              <a:rPr lang="en-GB" sz="1600" dirty="0"/>
              <a:t>as basis of all the positioning during cold mass completion;</a:t>
            </a:r>
          </a:p>
          <a:p>
            <a:pPr lvl="0">
              <a:buFont typeface="+mj-lt"/>
              <a:buAutoNum type="alphaUcPeriod"/>
            </a:pPr>
            <a:r>
              <a:rPr lang="en-GB" sz="1600" dirty="0" smtClean="0"/>
              <a:t>On </a:t>
            </a:r>
            <a:r>
              <a:rPr lang="en-GB" sz="1600" b="1" dirty="0">
                <a:solidFill>
                  <a:srgbClr val="3333FF"/>
                </a:solidFill>
              </a:rPr>
              <a:t>first of a kind </a:t>
            </a:r>
            <a:r>
              <a:rPr lang="en-GB" sz="1600" b="1" dirty="0" smtClean="0">
                <a:solidFill>
                  <a:srgbClr val="3333FF"/>
                </a:solidFill>
              </a:rPr>
              <a:t>aperture</a:t>
            </a:r>
            <a:r>
              <a:rPr lang="en-GB" sz="1600" dirty="0" smtClean="0"/>
              <a:t>, some intermediate measurements of</a:t>
            </a:r>
            <a:r>
              <a:rPr lang="en-GB" sz="1600" b="1" dirty="0" smtClean="0"/>
              <a:t> </a:t>
            </a:r>
            <a:r>
              <a:rPr lang="en-GB" sz="1600" b="1" dirty="0" smtClean="0">
                <a:solidFill>
                  <a:srgbClr val="3333FF"/>
                </a:solidFill>
              </a:rPr>
              <a:t>collars deformation in </a:t>
            </a:r>
            <a:r>
              <a:rPr lang="en-GB" sz="1600" b="1" dirty="0">
                <a:solidFill>
                  <a:srgbClr val="3333FF"/>
                </a:solidFill>
              </a:rPr>
              <a:t>the horizontal and vertical planes.</a:t>
            </a:r>
            <a:r>
              <a:rPr lang="en-GB" sz="1600" b="1" dirty="0"/>
              <a:t> </a:t>
            </a:r>
            <a:r>
              <a:rPr lang="en-GB" sz="1600" dirty="0" smtClean="0"/>
              <a:t>( target peak azimuthal pre-stress of -125 </a:t>
            </a:r>
            <a:r>
              <a:rPr lang="en-GB" sz="1600" dirty="0" err="1" smtClean="0"/>
              <a:t>Mpa</a:t>
            </a:r>
            <a:r>
              <a:rPr lang="en-GB" sz="1600" dirty="0" smtClean="0"/>
              <a:t>, differential </a:t>
            </a:r>
            <a:r>
              <a:rPr lang="en-GB" sz="1600" dirty="0"/>
              <a:t>deformation of 0.25 </a:t>
            </a:r>
            <a:r>
              <a:rPr lang="en-GB" sz="1600" dirty="0" smtClean="0"/>
              <a:t>mm (tbc)); </a:t>
            </a:r>
          </a:p>
          <a:p>
            <a:pPr>
              <a:buFont typeface="+mj-lt"/>
              <a:buAutoNum type="alphaUcPeriod"/>
            </a:pPr>
            <a:r>
              <a:rPr lang="en-GB" sz="1600" dirty="0"/>
              <a:t>Before and after completion of the collaring, </a:t>
            </a:r>
            <a:r>
              <a:rPr lang="en-GB" sz="1600" dirty="0">
                <a:solidFill>
                  <a:srgbClr val="3333FF"/>
                </a:solidFill>
              </a:rPr>
              <a:t>“</a:t>
            </a:r>
            <a:r>
              <a:rPr lang="en-GB" sz="1600" b="1" dirty="0">
                <a:solidFill>
                  <a:srgbClr val="3333FF"/>
                </a:solidFill>
              </a:rPr>
              <a:t>go” gauge in cold bore tubes</a:t>
            </a:r>
            <a:r>
              <a:rPr lang="en-GB" sz="1600" dirty="0">
                <a:solidFill>
                  <a:srgbClr val="3333FF"/>
                </a:solidFill>
              </a:rPr>
              <a:t> </a:t>
            </a:r>
            <a:r>
              <a:rPr lang="en-GB" sz="1600" dirty="0"/>
              <a:t>(inner minimum diameter 49.65 mm) and </a:t>
            </a:r>
            <a:r>
              <a:rPr lang="en-GB" sz="1600" dirty="0" smtClean="0"/>
              <a:t>use of </a:t>
            </a:r>
            <a:r>
              <a:rPr lang="en-GB" sz="1600" b="1" dirty="0" smtClean="0">
                <a:solidFill>
                  <a:srgbClr val="3333FF"/>
                </a:solidFill>
              </a:rPr>
              <a:t>survey </a:t>
            </a:r>
            <a:r>
              <a:rPr lang="en-GB" sz="1600" b="1" dirty="0">
                <a:solidFill>
                  <a:srgbClr val="3333FF"/>
                </a:solidFill>
              </a:rPr>
              <a:t>mole for </a:t>
            </a:r>
            <a:r>
              <a:rPr lang="en-GB" sz="1600" b="1" dirty="0" smtClean="0">
                <a:solidFill>
                  <a:srgbClr val="3333FF"/>
                </a:solidFill>
              </a:rPr>
              <a:t>bore alignment check</a:t>
            </a:r>
            <a:r>
              <a:rPr lang="en-GB" sz="1600" dirty="0" smtClean="0">
                <a:solidFill>
                  <a:srgbClr val="3333FF"/>
                </a:solidFill>
              </a:rPr>
              <a:t>;</a:t>
            </a:r>
            <a:r>
              <a:rPr lang="en-GB" sz="1600" dirty="0" smtClean="0">
                <a:latin typeface="Times New Roman" panose="02020603050405020304" pitchFamily="18" charset="0"/>
                <a:ea typeface="Times New Roman" panose="02020603050405020304" pitchFamily="18" charset="0"/>
              </a:rPr>
              <a:t> </a:t>
            </a:r>
            <a:endParaRPr lang="en-GB" sz="1600" dirty="0">
              <a:latin typeface="Times New Roman" panose="02020603050405020304" pitchFamily="18" charset="0"/>
              <a:ea typeface="Times New Roman" panose="02020603050405020304" pitchFamily="18" charset="0"/>
            </a:endParaRPr>
          </a:p>
          <a:p>
            <a:pPr>
              <a:buFont typeface="+mj-lt"/>
              <a:buAutoNum type="alphaUcPeriod"/>
            </a:pPr>
            <a:r>
              <a:rPr lang="en-GB" sz="1600" dirty="0"/>
              <a:t>After collaring, </a:t>
            </a:r>
            <a:r>
              <a:rPr lang="en-GB" sz="1600" b="1" dirty="0">
                <a:solidFill>
                  <a:srgbClr val="3333FF"/>
                </a:solidFill>
              </a:rPr>
              <a:t>optional flatness &amp; straightness survey check on a flat surface </a:t>
            </a:r>
            <a:r>
              <a:rPr lang="en-GB" sz="1600" dirty="0"/>
              <a:t>(flatness or + 0.3 mm over one metre) at several </a:t>
            </a:r>
            <a:r>
              <a:rPr lang="en-GB" sz="1600" dirty="0" smtClean="0"/>
              <a:t>points;</a:t>
            </a:r>
            <a:endParaRPr lang="en-GB" sz="1600" dirty="0"/>
          </a:p>
          <a:p>
            <a:pPr lvl="0">
              <a:buFont typeface="+mj-lt"/>
              <a:buAutoNum type="alphaUcPeriod"/>
            </a:pPr>
            <a:r>
              <a:rPr lang="en-GB" sz="1600" dirty="0" smtClean="0"/>
              <a:t>Check of length </a:t>
            </a:r>
            <a:r>
              <a:rPr lang="en-GB" sz="1600" b="1" dirty="0">
                <a:solidFill>
                  <a:srgbClr val="3333FF"/>
                </a:solidFill>
              </a:rPr>
              <a:t>vertical and the horizontal </a:t>
            </a:r>
            <a:r>
              <a:rPr lang="en-GB" sz="1600" b="1" dirty="0" smtClean="0">
                <a:solidFill>
                  <a:srgbClr val="3333FF"/>
                </a:solidFill>
              </a:rPr>
              <a:t>straightness ( &lt; 1 mm) and the V1- V2 equivalent plane twist </a:t>
            </a:r>
            <a:r>
              <a:rPr lang="en-GB" sz="1600" dirty="0"/>
              <a:t>after welding of shells </a:t>
            </a:r>
            <a:r>
              <a:rPr lang="en-GB" sz="1600" b="1" dirty="0" smtClean="0">
                <a:solidFill>
                  <a:srgbClr val="3333FF"/>
                </a:solidFill>
              </a:rPr>
              <a:t>( &lt; </a:t>
            </a:r>
            <a:r>
              <a:rPr lang="en-GB" sz="1600" b="1" dirty="0">
                <a:solidFill>
                  <a:srgbClr val="3333FF"/>
                </a:solidFill>
              </a:rPr>
              <a:t>4</a:t>
            </a:r>
            <a:r>
              <a:rPr lang="en-GB" sz="1600" b="1" dirty="0" smtClean="0">
                <a:solidFill>
                  <a:srgbClr val="3333FF"/>
                </a:solidFill>
              </a:rPr>
              <a:t> </a:t>
            </a:r>
            <a:r>
              <a:rPr lang="en-GB" sz="1600" b="1" dirty="0" err="1" smtClean="0">
                <a:solidFill>
                  <a:srgbClr val="3333FF"/>
                </a:solidFill>
              </a:rPr>
              <a:t>mrad</a:t>
            </a:r>
            <a:r>
              <a:rPr lang="en-GB" sz="1600" b="1" dirty="0" smtClean="0">
                <a:solidFill>
                  <a:srgbClr val="3333FF"/>
                </a:solidFill>
              </a:rPr>
              <a:t> to be confirmed </a:t>
            </a:r>
            <a:r>
              <a:rPr lang="en-GB" sz="1600" b="1" dirty="0" err="1" smtClean="0">
                <a:solidFill>
                  <a:srgbClr val="3333FF"/>
                </a:solidFill>
              </a:rPr>
              <a:t>wrt</a:t>
            </a:r>
            <a:r>
              <a:rPr lang="en-GB" sz="1600" b="1" dirty="0" smtClean="0">
                <a:solidFill>
                  <a:srgbClr val="3333FF"/>
                </a:solidFill>
              </a:rPr>
              <a:t> </a:t>
            </a:r>
            <a:r>
              <a:rPr lang="en-GB" sz="1600" b="1" dirty="0">
                <a:solidFill>
                  <a:srgbClr val="3333FF"/>
                </a:solidFill>
              </a:rPr>
              <a:t>U</a:t>
            </a:r>
            <a:r>
              <a:rPr lang="en-GB" sz="1600" b="1" dirty="0" smtClean="0">
                <a:solidFill>
                  <a:srgbClr val="3333FF"/>
                </a:solidFill>
              </a:rPr>
              <a:t>nits alignment </a:t>
            </a:r>
            <a:r>
              <a:rPr lang="en-GB" sz="1600" b="1" dirty="0">
                <a:solidFill>
                  <a:srgbClr val="3333FF"/>
                </a:solidFill>
              </a:rPr>
              <a:t>Beam Optics </a:t>
            </a:r>
            <a:r>
              <a:rPr lang="en-GB" sz="1600" b="1" dirty="0" smtClean="0">
                <a:solidFill>
                  <a:srgbClr val="3333FF"/>
                </a:solidFill>
              </a:rPr>
              <a:t>requirements)</a:t>
            </a:r>
            <a:r>
              <a:rPr lang="en-GB" sz="1600" dirty="0" smtClean="0"/>
              <a:t>.</a:t>
            </a:r>
          </a:p>
          <a:p>
            <a:pPr lvl="0">
              <a:buFont typeface="+mj-lt"/>
              <a:buAutoNum type="alphaUcPeriod"/>
            </a:pPr>
            <a:endParaRPr lang="en-GB" sz="1600" dirty="0"/>
          </a:p>
          <a:p>
            <a:pPr lvl="0"/>
            <a:endParaRPr lang="en-GB" sz="1600" dirty="0"/>
          </a:p>
          <a:p>
            <a:endParaRPr lang="en-GB" sz="16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pic>
        <p:nvPicPr>
          <p:cNvPr id="6" name="Picture 5"/>
          <p:cNvPicPr>
            <a:picLocks noChangeAspect="1"/>
          </p:cNvPicPr>
          <p:nvPr/>
        </p:nvPicPr>
        <p:blipFill>
          <a:blip r:embed="rId3"/>
          <a:stretch>
            <a:fillRect/>
          </a:stretch>
        </p:blipFill>
        <p:spPr>
          <a:xfrm>
            <a:off x="0" y="4559120"/>
            <a:ext cx="1581000" cy="1550075"/>
          </a:xfrm>
          <a:prstGeom prst="rect">
            <a:avLst/>
          </a:prstGeom>
        </p:spPr>
      </p:pic>
      <p:sp>
        <p:nvSpPr>
          <p:cNvPr id="9" name="Rectangle 8"/>
          <p:cNvSpPr/>
          <p:nvPr/>
        </p:nvSpPr>
        <p:spPr>
          <a:xfrm>
            <a:off x="4355976" y="6169125"/>
            <a:ext cx="4572000" cy="276999"/>
          </a:xfrm>
          <a:prstGeom prst="rect">
            <a:avLst/>
          </a:prstGeom>
        </p:spPr>
        <p:txBody>
          <a:bodyPr>
            <a:spAutoFit/>
          </a:bodyPr>
          <a:lstStyle/>
          <a:p>
            <a:r>
              <a:rPr lang="en-GB" sz="1200" dirty="0" smtClean="0"/>
              <a:t>Fig.2 Longitudinal </a:t>
            </a:r>
            <a:r>
              <a:rPr lang="en-GB" sz="1200" dirty="0"/>
              <a:t>section of the cold mass assembly MBH_001</a:t>
            </a:r>
          </a:p>
        </p:txBody>
      </p:sp>
      <p:pic>
        <p:nvPicPr>
          <p:cNvPr id="8" name="Picture 7"/>
          <p:cNvPicPr>
            <a:picLocks noChangeAspect="1"/>
          </p:cNvPicPr>
          <p:nvPr/>
        </p:nvPicPr>
        <p:blipFill>
          <a:blip r:embed="rId4"/>
          <a:stretch>
            <a:fillRect/>
          </a:stretch>
        </p:blipFill>
        <p:spPr>
          <a:xfrm>
            <a:off x="5367187" y="4376274"/>
            <a:ext cx="3773592" cy="1832984"/>
          </a:xfrm>
          <a:prstGeom prst="rect">
            <a:avLst/>
          </a:prstGeom>
        </p:spPr>
      </p:pic>
      <p:sp>
        <p:nvSpPr>
          <p:cNvPr id="13" name="Footer Placeholder 3"/>
          <p:cNvSpPr>
            <a:spLocks noGrp="1"/>
          </p:cNvSpPr>
          <p:nvPr>
            <p:ph type="ftr" sz="quarter" idx="11"/>
          </p:nvPr>
        </p:nvSpPr>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pic>
        <p:nvPicPr>
          <p:cNvPr id="11" name="Picture 10"/>
          <p:cNvPicPr>
            <a:picLocks noChangeAspect="1"/>
          </p:cNvPicPr>
          <p:nvPr/>
        </p:nvPicPr>
        <p:blipFill>
          <a:blip r:embed="rId5"/>
          <a:stretch>
            <a:fillRect/>
          </a:stretch>
        </p:blipFill>
        <p:spPr>
          <a:xfrm>
            <a:off x="4063922" y="4570273"/>
            <a:ext cx="1523612" cy="1598852"/>
          </a:xfrm>
          <a:prstGeom prst="rect">
            <a:avLst/>
          </a:prstGeom>
        </p:spPr>
      </p:pic>
      <p:sp>
        <p:nvSpPr>
          <p:cNvPr id="14" name="Rectangle 13"/>
          <p:cNvSpPr/>
          <p:nvPr/>
        </p:nvSpPr>
        <p:spPr>
          <a:xfrm>
            <a:off x="-19646" y="6249390"/>
            <a:ext cx="1927350" cy="276999"/>
          </a:xfrm>
          <a:prstGeom prst="rect">
            <a:avLst/>
          </a:prstGeom>
          <a:solidFill>
            <a:schemeClr val="bg1"/>
          </a:solidFill>
        </p:spPr>
        <p:txBody>
          <a:bodyPr wrap="square">
            <a:spAutoFit/>
          </a:bodyPr>
          <a:lstStyle/>
          <a:p>
            <a:r>
              <a:rPr lang="en-GB" sz="1200" dirty="0" smtClean="0"/>
              <a:t>Fig.1 Collared coil section </a:t>
            </a:r>
            <a:endParaRPr lang="en-GB" sz="1200" dirty="0"/>
          </a:p>
        </p:txBody>
      </p:sp>
    </p:spTree>
    <p:extLst>
      <p:ext uri="{BB962C8B-B14F-4D97-AF65-F5344CB8AC3E}">
        <p14:creationId xmlns:p14="http://schemas.microsoft.com/office/powerpoint/2010/main" val="6161340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ooter Placeholder 3"/>
          <p:cNvSpPr>
            <a:spLocks noGrp="1"/>
          </p:cNvSpPr>
          <p:nvPr>
            <p:ph type="ftr" sz="quarter" idx="11"/>
          </p:nvPr>
        </p:nvSpPr>
        <p:spPr>
          <a:xfrm>
            <a:off x="1331640" y="6445363"/>
            <a:ext cx="6336704" cy="247471"/>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
        <p:nvSpPr>
          <p:cNvPr id="2" name="Title 1"/>
          <p:cNvSpPr>
            <a:spLocks noGrp="1"/>
          </p:cNvSpPr>
          <p:nvPr>
            <p:ph type="title"/>
          </p:nvPr>
        </p:nvSpPr>
        <p:spPr>
          <a:xfrm>
            <a:off x="612000" y="180000"/>
            <a:ext cx="8532000" cy="720000"/>
          </a:xfrm>
        </p:spPr>
        <p:txBody>
          <a:bodyPr/>
          <a:lstStyle/>
          <a:p>
            <a:r>
              <a:rPr lang="en-GB" dirty="0" smtClean="0"/>
              <a:t>Quality control and Final safety cold mass tests </a:t>
            </a:r>
            <a:r>
              <a:rPr lang="en-GB" dirty="0"/>
              <a:t/>
            </a:r>
            <a:br>
              <a:rPr lang="en-GB" dirty="0"/>
            </a:br>
            <a:endParaRPr lang="en-GB" dirty="0"/>
          </a:p>
        </p:txBody>
      </p:sp>
      <p:sp>
        <p:nvSpPr>
          <p:cNvPr id="3" name="Content Placeholder 2"/>
          <p:cNvSpPr>
            <a:spLocks noGrp="1"/>
          </p:cNvSpPr>
          <p:nvPr>
            <p:ph idx="1"/>
          </p:nvPr>
        </p:nvSpPr>
        <p:spPr>
          <a:xfrm>
            <a:off x="377003" y="826293"/>
            <a:ext cx="5691643" cy="4906963"/>
          </a:xfrm>
        </p:spPr>
        <p:txBody>
          <a:bodyPr>
            <a:normAutofit/>
          </a:bodyPr>
          <a:lstStyle/>
          <a:p>
            <a:r>
              <a:rPr lang="en-US" sz="1600" dirty="0" smtClean="0">
                <a:sym typeface="Bookman Old Style" charset="0"/>
              </a:rPr>
              <a:t>Each </a:t>
            </a:r>
            <a:r>
              <a:rPr lang="en-US" sz="1600" dirty="0" smtClean="0">
                <a:solidFill>
                  <a:srgbClr val="3333FF"/>
                </a:solidFill>
                <a:sym typeface="Bookman Old Style" charset="0"/>
              </a:rPr>
              <a:t>316LN </a:t>
            </a:r>
            <a:r>
              <a:rPr lang="en-US" sz="1600" dirty="0">
                <a:solidFill>
                  <a:srgbClr val="3333FF"/>
                </a:solidFill>
                <a:sym typeface="Bookman Old Style" charset="0"/>
              </a:rPr>
              <a:t>austenitic stainless </a:t>
            </a:r>
            <a:r>
              <a:rPr lang="en-US" sz="1600" dirty="0" smtClean="0">
                <a:solidFill>
                  <a:srgbClr val="3333FF"/>
                </a:solidFill>
                <a:sym typeface="Bookman Old Style" charset="0"/>
              </a:rPr>
              <a:t>steel weld</a:t>
            </a:r>
            <a:r>
              <a:rPr lang="en-US" sz="1600" dirty="0" smtClean="0">
                <a:sym typeface="Bookman Old Style" charset="0"/>
              </a:rPr>
              <a:t> </a:t>
            </a:r>
            <a:r>
              <a:rPr lang="en-US" sz="1600" dirty="0" smtClean="0">
                <a:solidFill>
                  <a:srgbClr val="3333FF"/>
                </a:solidFill>
                <a:sym typeface="Bookman Old Style" charset="0"/>
              </a:rPr>
              <a:t>is performed per DMOS ( WPQS Weld </a:t>
            </a:r>
            <a:r>
              <a:rPr lang="en-US" sz="1600" dirty="0">
                <a:solidFill>
                  <a:srgbClr val="3333FF"/>
                </a:solidFill>
                <a:sym typeface="Bookman Old Style" charset="0"/>
              </a:rPr>
              <a:t>P</a:t>
            </a:r>
            <a:r>
              <a:rPr lang="en-US" sz="1600" dirty="0" smtClean="0">
                <a:solidFill>
                  <a:srgbClr val="3333FF"/>
                </a:solidFill>
                <a:sym typeface="Bookman Old Style" charset="0"/>
              </a:rPr>
              <a:t>rocess Quality Specifications) </a:t>
            </a:r>
            <a:r>
              <a:rPr lang="en-US" sz="1600" dirty="0" smtClean="0">
                <a:sym typeface="Bookman Old Style" charset="0"/>
              </a:rPr>
              <a:t>based on weld map drawings.</a:t>
            </a:r>
          </a:p>
          <a:p>
            <a:r>
              <a:rPr lang="en-GB" sz="1600" b="1" dirty="0">
                <a:solidFill>
                  <a:srgbClr val="3333FF"/>
                </a:solidFill>
              </a:rPr>
              <a:t>Radiographic </a:t>
            </a:r>
            <a:r>
              <a:rPr lang="en-GB" sz="1600" b="1" dirty="0" smtClean="0">
                <a:solidFill>
                  <a:srgbClr val="3333FF"/>
                </a:solidFill>
              </a:rPr>
              <a:t>per LHC-MMS/98-198 </a:t>
            </a:r>
            <a:r>
              <a:rPr lang="en-GB" sz="1600" b="1" dirty="0">
                <a:solidFill>
                  <a:srgbClr val="3333FF"/>
                </a:solidFill>
              </a:rPr>
              <a:t>Rev.2.0  Annex </a:t>
            </a:r>
            <a:r>
              <a:rPr lang="en-GB" sz="1600" b="1" dirty="0" smtClean="0">
                <a:solidFill>
                  <a:srgbClr val="3333FF"/>
                </a:solidFill>
              </a:rPr>
              <a:t>B33</a:t>
            </a:r>
            <a:r>
              <a:rPr lang="en-GB" sz="1600" b="1" dirty="0">
                <a:solidFill>
                  <a:srgbClr val="3333FF"/>
                </a:solidFill>
              </a:rPr>
              <a:t>, class </a:t>
            </a:r>
            <a:r>
              <a:rPr lang="en-GB" sz="1600" b="1" dirty="0" smtClean="0">
                <a:solidFill>
                  <a:srgbClr val="3333FF"/>
                </a:solidFill>
              </a:rPr>
              <a:t>C </a:t>
            </a:r>
            <a:r>
              <a:rPr lang="en-GB" sz="1600" b="1" dirty="0">
                <a:solidFill>
                  <a:srgbClr val="3333FF"/>
                </a:solidFill>
              </a:rPr>
              <a:t>as best effort;</a:t>
            </a:r>
          </a:p>
          <a:p>
            <a:r>
              <a:rPr lang="en-GB" sz="1600" b="1" dirty="0">
                <a:solidFill>
                  <a:srgbClr val="3333FF"/>
                </a:solidFill>
              </a:rPr>
              <a:t>Safety </a:t>
            </a:r>
            <a:r>
              <a:rPr lang="en-GB" sz="1600" b="1" dirty="0" smtClean="0">
                <a:solidFill>
                  <a:srgbClr val="3333FF"/>
                </a:solidFill>
              </a:rPr>
              <a:t>UT inspection test on </a:t>
            </a:r>
            <a:r>
              <a:rPr lang="en-GB" sz="1600" b="1" u="sng" dirty="0">
                <a:solidFill>
                  <a:srgbClr val="3333FF"/>
                </a:solidFill>
              </a:rPr>
              <a:t>n</a:t>
            </a:r>
            <a:r>
              <a:rPr lang="en-GB" sz="1600" b="1" u="sng" dirty="0" smtClean="0">
                <a:solidFill>
                  <a:srgbClr val="3333FF"/>
                </a:solidFill>
              </a:rPr>
              <a:t>ew longitudinal weld, </a:t>
            </a:r>
            <a:r>
              <a:rPr lang="en-GB" sz="1600" b="1" dirty="0" smtClean="0">
                <a:solidFill>
                  <a:srgbClr val="3333FF"/>
                </a:solidFill>
              </a:rPr>
              <a:t>based </a:t>
            </a:r>
            <a:r>
              <a:rPr lang="en-GB" sz="1600" b="1" dirty="0">
                <a:solidFill>
                  <a:srgbClr val="3333FF"/>
                </a:solidFill>
              </a:rPr>
              <a:t>on ISO 5817 </a:t>
            </a:r>
            <a:r>
              <a:rPr lang="en-GB" sz="1600" b="1" dirty="0" smtClean="0">
                <a:solidFill>
                  <a:srgbClr val="3333FF"/>
                </a:solidFill>
              </a:rPr>
              <a:t>quality level B and NDT ISO 17640 </a:t>
            </a:r>
            <a:r>
              <a:rPr lang="en-GB" sz="1600" dirty="0"/>
              <a:t>(</a:t>
            </a:r>
            <a:r>
              <a:rPr lang="en-GB" sz="1600" dirty="0" smtClean="0"/>
              <a:t>NDT procedure </a:t>
            </a:r>
            <a:r>
              <a:rPr lang="en-GB" sz="1600" dirty="0"/>
              <a:t>under </a:t>
            </a:r>
            <a:r>
              <a:rPr lang="en-GB" sz="1600" dirty="0" smtClean="0"/>
              <a:t>qualification).</a:t>
            </a:r>
            <a:endParaRPr lang="en-GB" sz="1600" dirty="0"/>
          </a:p>
          <a:p>
            <a:r>
              <a:rPr lang="en-US" sz="1600" dirty="0" smtClean="0">
                <a:sym typeface="Bookman Old Style" charset="0"/>
              </a:rPr>
              <a:t>Cold mass proof tested under </a:t>
            </a:r>
            <a:r>
              <a:rPr lang="en-US" sz="1600" b="1" dirty="0" smtClean="0">
                <a:solidFill>
                  <a:srgbClr val="3333FF"/>
                </a:solidFill>
                <a:sym typeface="Bookman Old Style" charset="0"/>
              </a:rPr>
              <a:t>static </a:t>
            </a:r>
            <a:r>
              <a:rPr lang="en-US" sz="1600" b="1" dirty="0" err="1" smtClean="0">
                <a:solidFill>
                  <a:srgbClr val="3333FF"/>
                </a:solidFill>
                <a:sym typeface="Bookman Old Style" charset="0"/>
              </a:rPr>
              <a:t>GHe</a:t>
            </a:r>
            <a:r>
              <a:rPr lang="en-US" sz="1600" b="1" dirty="0" smtClean="0">
                <a:solidFill>
                  <a:srgbClr val="3333FF"/>
                </a:solidFill>
                <a:sym typeface="Bookman Old Style" charset="0"/>
              </a:rPr>
              <a:t> pressure at </a:t>
            </a:r>
            <a:r>
              <a:rPr lang="en-US" sz="1600" b="1" dirty="0">
                <a:solidFill>
                  <a:srgbClr val="3333FF"/>
                </a:solidFill>
                <a:sym typeface="Bookman Old Style" charset="0"/>
              </a:rPr>
              <a:t>26 </a:t>
            </a:r>
            <a:r>
              <a:rPr lang="en-US" sz="1600" b="1" dirty="0" smtClean="0">
                <a:solidFill>
                  <a:srgbClr val="3333FF"/>
                </a:solidFill>
                <a:sym typeface="Bookman Old Style" charset="0"/>
              </a:rPr>
              <a:t>bars abs. </a:t>
            </a:r>
            <a:r>
              <a:rPr lang="en-US" sz="1600" dirty="0">
                <a:sym typeface="Bookman Old Style" charset="0"/>
              </a:rPr>
              <a:t>in </a:t>
            </a:r>
            <a:r>
              <a:rPr lang="en-US" sz="1600" dirty="0" smtClean="0">
                <a:sym typeface="Bookman Old Style" charset="0"/>
              </a:rPr>
              <a:t>accordance with CERN safety rules per LHCMB_ A_CI _0022 compliant with the </a:t>
            </a:r>
            <a:r>
              <a:rPr lang="en-US" sz="1600" b="1" dirty="0" smtClean="0">
                <a:solidFill>
                  <a:srgbClr val="3333FF"/>
                </a:solidFill>
                <a:sym typeface="Bookman Old Style" charset="0"/>
              </a:rPr>
              <a:t>harmonized European standard EN 13458:2002 sec 6.5 – part 2 on cryogenic vessels.</a:t>
            </a:r>
            <a:endParaRPr lang="en-GB" sz="1600" b="1" dirty="0">
              <a:solidFill>
                <a:srgbClr val="3333FF"/>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a:p>
        </p:txBody>
      </p:sp>
      <p:pic>
        <p:nvPicPr>
          <p:cNvPr id="9" name="Picture 8"/>
          <p:cNvPicPr>
            <a:picLocks noChangeAspect="1"/>
          </p:cNvPicPr>
          <p:nvPr/>
        </p:nvPicPr>
        <p:blipFill>
          <a:blip r:embed="rId3"/>
          <a:stretch>
            <a:fillRect/>
          </a:stretch>
        </p:blipFill>
        <p:spPr>
          <a:xfrm>
            <a:off x="6068646" y="2932675"/>
            <a:ext cx="2664296" cy="3362914"/>
          </a:xfrm>
          <a:prstGeom prst="rect">
            <a:avLst/>
          </a:prstGeom>
        </p:spPr>
      </p:pic>
      <p:pic>
        <p:nvPicPr>
          <p:cNvPr id="10" name="Picture 9"/>
          <p:cNvPicPr>
            <a:picLocks noChangeAspect="1"/>
          </p:cNvPicPr>
          <p:nvPr/>
        </p:nvPicPr>
        <p:blipFill>
          <a:blip r:embed="rId4"/>
          <a:stretch>
            <a:fillRect/>
          </a:stretch>
        </p:blipFill>
        <p:spPr>
          <a:xfrm>
            <a:off x="6114134" y="613225"/>
            <a:ext cx="3059832" cy="1733199"/>
          </a:xfrm>
          <a:prstGeom prst="rect">
            <a:avLst/>
          </a:prstGeom>
        </p:spPr>
      </p:pic>
      <p:sp>
        <p:nvSpPr>
          <p:cNvPr id="11" name="TextBox 10"/>
          <p:cNvSpPr txBox="1"/>
          <p:nvPr/>
        </p:nvSpPr>
        <p:spPr>
          <a:xfrm>
            <a:off x="6084168" y="2514087"/>
            <a:ext cx="3119765" cy="261610"/>
          </a:xfrm>
          <a:prstGeom prst="rect">
            <a:avLst/>
          </a:prstGeom>
          <a:noFill/>
        </p:spPr>
        <p:txBody>
          <a:bodyPr wrap="none" rtlCol="0">
            <a:spAutoFit/>
          </a:bodyPr>
          <a:lstStyle/>
          <a:p>
            <a:r>
              <a:rPr lang="en-GB" sz="1100" dirty="0" smtClean="0"/>
              <a:t>Fig1 .Weld map with DMOS reference (WPQS)</a:t>
            </a:r>
            <a:endParaRPr lang="en-GB" sz="1100" dirty="0"/>
          </a:p>
        </p:txBody>
      </p:sp>
      <p:pic>
        <p:nvPicPr>
          <p:cNvPr id="12" name="Picture 7" descr="\\cern.ch\dfs\Users\r\rfaes\Documents\My Pictures\Picture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99012" y="32335543"/>
            <a:ext cx="10058400" cy="759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3" name="Picture 7" descr="\\cern.ch\dfs\Users\r\rfaes\Documents\My Pictures\Picture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51412" y="32487943"/>
            <a:ext cx="10058400" cy="759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4" name="Picture 7" descr="\\cern.ch\dfs\Users\r\rfaes\Documents\My Pictures\Picture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03812" y="32640343"/>
            <a:ext cx="10058400" cy="759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5" name="Picture 7" descr="\\cern.ch\dfs\Users\r\rfaes\Documents\My Pictures\Picture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849397" y="32335542"/>
            <a:ext cx="10058400" cy="759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6" name="Picture 7" descr="\\cern.ch\dfs\Users\r\rfaes\Documents\My Pictures\Picture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01797" y="32487942"/>
            <a:ext cx="10058400" cy="759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7" name="Picture 7" descr="\\cern.ch\dfs\Users\r\rfaes\Documents\My Pictures\Picture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68899" y="33139399"/>
            <a:ext cx="10058400" cy="75908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984137" y="16579726"/>
            <a:ext cx="8989498" cy="144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9"/>
          <p:cNvPicPr>
            <a:picLocks noChangeAspect="1"/>
          </p:cNvPicPr>
          <p:nvPr/>
        </p:nvPicPr>
        <p:blipFill>
          <a:blip r:embed="rId7"/>
          <a:stretch>
            <a:fillRect/>
          </a:stretch>
        </p:blipFill>
        <p:spPr>
          <a:xfrm rot="569330">
            <a:off x="6504719" y="2922364"/>
            <a:ext cx="2365491" cy="3787992"/>
          </a:xfrm>
          <a:prstGeom prst="rect">
            <a:avLst/>
          </a:prstGeom>
        </p:spPr>
      </p:pic>
      <p:pic>
        <p:nvPicPr>
          <p:cNvPr id="22" name="Picture 21"/>
          <p:cNvPicPr>
            <a:picLocks noChangeAspect="1"/>
          </p:cNvPicPr>
          <p:nvPr/>
        </p:nvPicPr>
        <p:blipFill>
          <a:blip r:embed="rId8"/>
          <a:stretch>
            <a:fillRect/>
          </a:stretch>
        </p:blipFill>
        <p:spPr>
          <a:xfrm>
            <a:off x="4948369" y="5313948"/>
            <a:ext cx="1036824" cy="908521"/>
          </a:xfrm>
          <a:prstGeom prst="rect">
            <a:avLst/>
          </a:prstGeom>
        </p:spPr>
      </p:pic>
      <p:pic>
        <p:nvPicPr>
          <p:cNvPr id="25" name="Picture 24"/>
          <p:cNvPicPr>
            <a:picLocks noChangeAspect="1"/>
          </p:cNvPicPr>
          <p:nvPr/>
        </p:nvPicPr>
        <p:blipFill>
          <a:blip r:embed="rId9"/>
          <a:stretch>
            <a:fillRect/>
          </a:stretch>
        </p:blipFill>
        <p:spPr>
          <a:xfrm flipV="1">
            <a:off x="5135432" y="4293096"/>
            <a:ext cx="566878" cy="1037422"/>
          </a:xfrm>
          <a:prstGeom prst="rect">
            <a:avLst/>
          </a:prstGeom>
        </p:spPr>
      </p:pic>
      <p:sp>
        <p:nvSpPr>
          <p:cNvPr id="26" name="Rectangle 25"/>
          <p:cNvSpPr/>
          <p:nvPr/>
        </p:nvSpPr>
        <p:spPr>
          <a:xfrm>
            <a:off x="5220072" y="5181831"/>
            <a:ext cx="45719" cy="288032"/>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4" name="TextBox 3"/>
          <p:cNvSpPr txBox="1"/>
          <p:nvPr/>
        </p:nvSpPr>
        <p:spPr>
          <a:xfrm>
            <a:off x="4628939" y="6161912"/>
            <a:ext cx="1743261" cy="400110"/>
          </a:xfrm>
          <a:prstGeom prst="rect">
            <a:avLst/>
          </a:prstGeom>
          <a:noFill/>
        </p:spPr>
        <p:txBody>
          <a:bodyPr wrap="square" rtlCol="0">
            <a:spAutoFit/>
          </a:bodyPr>
          <a:lstStyle/>
          <a:p>
            <a:r>
              <a:rPr lang="en-GB" sz="1000" dirty="0" smtClean="0"/>
              <a:t>Fig.3 New shell joint bevel geometry </a:t>
            </a:r>
            <a:endParaRPr lang="en-GB" sz="1000" dirty="0"/>
          </a:p>
        </p:txBody>
      </p:sp>
      <p:sp>
        <p:nvSpPr>
          <p:cNvPr id="21" name="TextBox 20"/>
          <p:cNvSpPr txBox="1"/>
          <p:nvPr/>
        </p:nvSpPr>
        <p:spPr>
          <a:xfrm>
            <a:off x="1763688" y="6582544"/>
            <a:ext cx="2318263" cy="246221"/>
          </a:xfrm>
          <a:prstGeom prst="rect">
            <a:avLst/>
          </a:prstGeom>
          <a:noFill/>
        </p:spPr>
        <p:txBody>
          <a:bodyPr wrap="none" rtlCol="0">
            <a:spAutoFit/>
          </a:bodyPr>
          <a:lstStyle/>
          <a:p>
            <a:r>
              <a:rPr lang="en-GB" sz="1000" dirty="0" smtClean="0"/>
              <a:t>Fig.2 Dipole pressure leak test station</a:t>
            </a:r>
            <a:endParaRPr lang="en-GB" sz="1000" dirty="0"/>
          </a:p>
        </p:txBody>
      </p:sp>
      <p:pic>
        <p:nvPicPr>
          <p:cNvPr id="6" name="Picture 5"/>
          <p:cNvPicPr>
            <a:picLocks noChangeAspect="1"/>
          </p:cNvPicPr>
          <p:nvPr/>
        </p:nvPicPr>
        <p:blipFill>
          <a:blip r:embed="rId10"/>
          <a:stretch>
            <a:fillRect/>
          </a:stretch>
        </p:blipFill>
        <p:spPr>
          <a:xfrm>
            <a:off x="1709373" y="4384070"/>
            <a:ext cx="2847975" cy="2200275"/>
          </a:xfrm>
          <a:prstGeom prst="rect">
            <a:avLst/>
          </a:prstGeom>
        </p:spPr>
      </p:pic>
    </p:spTree>
    <p:extLst>
      <p:ext uri="{BB962C8B-B14F-4D97-AF65-F5344CB8AC3E}">
        <p14:creationId xmlns:p14="http://schemas.microsoft.com/office/powerpoint/2010/main" val="83381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a:p>
        </p:txBody>
      </p:sp>
      <p:sp>
        <p:nvSpPr>
          <p:cNvPr id="7" name="Content Placeholder 2"/>
          <p:cNvSpPr txBox="1">
            <a:spLocks/>
          </p:cNvSpPr>
          <p:nvPr/>
        </p:nvSpPr>
        <p:spPr>
          <a:xfrm>
            <a:off x="612000" y="1219200"/>
            <a:ext cx="7920000" cy="4906963"/>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chemeClr val="bg1">
                    <a:lumMod val="75000"/>
                  </a:schemeClr>
                </a:solidFill>
              </a:rPr>
              <a:t>Introduction</a:t>
            </a:r>
          </a:p>
          <a:p>
            <a:pPr marL="0" indent="0">
              <a:buNone/>
            </a:pPr>
            <a:endParaRPr lang="en-US" dirty="0" smtClean="0">
              <a:solidFill>
                <a:schemeClr val="bg1">
                  <a:lumMod val="75000"/>
                </a:schemeClr>
              </a:solidFill>
            </a:endParaRPr>
          </a:p>
          <a:p>
            <a:r>
              <a:rPr lang="en-US" dirty="0" smtClean="0">
                <a:solidFill>
                  <a:schemeClr val="bg1">
                    <a:lumMod val="75000"/>
                  </a:schemeClr>
                </a:solidFill>
              </a:rPr>
              <a:t>Quality control, manufacture and final acceptance tests</a:t>
            </a:r>
          </a:p>
          <a:p>
            <a:endParaRPr lang="en-US" dirty="0">
              <a:solidFill>
                <a:schemeClr val="bg1">
                  <a:lumMod val="75000"/>
                </a:schemeClr>
              </a:solidFill>
            </a:endParaRPr>
          </a:p>
          <a:p>
            <a:r>
              <a:rPr lang="en-US" dirty="0" smtClean="0">
                <a:solidFill>
                  <a:schemeClr val="bg1">
                    <a:lumMod val="75000"/>
                  </a:schemeClr>
                </a:solidFill>
              </a:rPr>
              <a:t>Manufacture test </a:t>
            </a:r>
            <a:r>
              <a:rPr lang="en-US" dirty="0">
                <a:solidFill>
                  <a:schemeClr val="bg1">
                    <a:lumMod val="75000"/>
                  </a:schemeClr>
                </a:solidFill>
              </a:rPr>
              <a:t>category on DS 11 T </a:t>
            </a:r>
            <a:r>
              <a:rPr lang="en-US" dirty="0" smtClean="0">
                <a:solidFill>
                  <a:schemeClr val="bg1">
                    <a:lumMod val="75000"/>
                  </a:schemeClr>
                </a:solidFill>
              </a:rPr>
              <a:t>dipole</a:t>
            </a:r>
          </a:p>
          <a:p>
            <a:pPr marL="0" indent="0">
              <a:buNone/>
            </a:pPr>
            <a:endParaRPr lang="en-US" dirty="0">
              <a:solidFill>
                <a:schemeClr val="bg1">
                  <a:lumMod val="75000"/>
                </a:schemeClr>
              </a:solidFill>
            </a:endParaRPr>
          </a:p>
          <a:p>
            <a:r>
              <a:rPr lang="en-US" dirty="0" smtClean="0">
                <a:solidFill>
                  <a:schemeClr val="bg1">
                    <a:lumMod val="75000"/>
                  </a:schemeClr>
                </a:solidFill>
              </a:rPr>
              <a:t>Electrical Hi-Pot test levels</a:t>
            </a:r>
          </a:p>
          <a:p>
            <a:endParaRPr lang="en-US" dirty="0" smtClean="0">
              <a:solidFill>
                <a:schemeClr val="bg1">
                  <a:lumMod val="75000"/>
                </a:schemeClr>
              </a:solidFill>
            </a:endParaRPr>
          </a:p>
          <a:p>
            <a:r>
              <a:rPr lang="en-US" dirty="0" smtClean="0">
                <a:solidFill>
                  <a:schemeClr val="bg1">
                    <a:lumMod val="75000"/>
                  </a:schemeClr>
                </a:solidFill>
              </a:rPr>
              <a:t>Dimensional measurements</a:t>
            </a:r>
          </a:p>
          <a:p>
            <a:endParaRPr lang="en-US" dirty="0">
              <a:solidFill>
                <a:schemeClr val="tx1"/>
              </a:solidFill>
            </a:endParaRPr>
          </a:p>
          <a:p>
            <a:r>
              <a:rPr lang="en-US" dirty="0" smtClean="0">
                <a:solidFill>
                  <a:schemeClr val="tx1"/>
                </a:solidFill>
              </a:rPr>
              <a:t>Magnet field quality measurements </a:t>
            </a:r>
          </a:p>
          <a:p>
            <a:endParaRPr lang="en-US" dirty="0" smtClean="0">
              <a:solidFill>
                <a:schemeClr val="bg1">
                  <a:lumMod val="75000"/>
                </a:schemeClr>
              </a:solidFill>
            </a:endParaRPr>
          </a:p>
          <a:p>
            <a:r>
              <a:rPr lang="en-US" dirty="0" smtClean="0">
                <a:solidFill>
                  <a:schemeClr val="bg1">
                    <a:lumMod val="75000"/>
                  </a:schemeClr>
                </a:solidFill>
              </a:rPr>
              <a:t>Summary</a:t>
            </a:r>
          </a:p>
          <a:p>
            <a:endParaRPr lang="en-US" dirty="0"/>
          </a:p>
        </p:txBody>
      </p:sp>
      <p:sp>
        <p:nvSpPr>
          <p:cNvPr id="6" name="Footer Placeholder 3"/>
          <p:cNvSpPr>
            <a:spLocks noGrp="1"/>
          </p:cNvSpPr>
          <p:nvPr>
            <p:ph type="ftr" sz="quarter" idx="11"/>
          </p:nvPr>
        </p:nvSpPr>
        <p:spPr>
          <a:xfrm>
            <a:off x="1331913" y="6445250"/>
            <a:ext cx="6335712" cy="247650"/>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9347293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Magnetic Field </a:t>
            </a:r>
            <a:r>
              <a:rPr lang="en-GB" sz="2400" smtClean="0"/>
              <a:t>quality production measurements </a:t>
            </a:r>
            <a:endParaRPr lang="en-GB" sz="2400" dirty="0"/>
          </a:p>
        </p:txBody>
      </p:sp>
      <p:sp>
        <p:nvSpPr>
          <p:cNvPr id="3" name="Content Placeholder 2"/>
          <p:cNvSpPr>
            <a:spLocks noGrp="1"/>
          </p:cNvSpPr>
          <p:nvPr>
            <p:ph idx="1"/>
          </p:nvPr>
        </p:nvSpPr>
        <p:spPr>
          <a:xfrm>
            <a:off x="612000" y="938100"/>
            <a:ext cx="8136464" cy="4906963"/>
          </a:xfrm>
        </p:spPr>
        <p:txBody>
          <a:bodyPr>
            <a:normAutofit/>
          </a:bodyPr>
          <a:lstStyle/>
          <a:p>
            <a:r>
              <a:rPr lang="en-GB" sz="1800" dirty="0" smtClean="0"/>
              <a:t>MM </a:t>
            </a:r>
            <a:r>
              <a:rPr lang="en-GB" sz="1800" dirty="0"/>
              <a:t>on the series production of 11-T dipoles for </a:t>
            </a:r>
            <a:r>
              <a:rPr lang="en-GB" sz="1800" dirty="0" err="1"/>
              <a:t>HiLumi</a:t>
            </a:r>
            <a:r>
              <a:rPr lang="en-GB" sz="1800" dirty="0"/>
              <a:t> are </a:t>
            </a:r>
            <a:r>
              <a:rPr lang="en-GB" sz="1800" b="1" dirty="0">
                <a:solidFill>
                  <a:srgbClr val="3333FF"/>
                </a:solidFill>
              </a:rPr>
              <a:t>not intended as a means for steering the field quality</a:t>
            </a:r>
            <a:r>
              <a:rPr lang="en-GB" sz="1800" dirty="0"/>
              <a:t>, like in large series, but to </a:t>
            </a:r>
            <a:r>
              <a:rPr lang="en-GB" sz="1800" b="1" dirty="0">
                <a:solidFill>
                  <a:srgbClr val="3333FF"/>
                </a:solidFill>
              </a:rPr>
              <a:t>screen out anomalies in the early stage of production</a:t>
            </a:r>
          </a:p>
          <a:p>
            <a:pPr lvl="1"/>
            <a:r>
              <a:rPr lang="en-GB" sz="1700" i="1" dirty="0" smtClean="0"/>
              <a:t>Control acceptance limits </a:t>
            </a:r>
            <a:r>
              <a:rPr lang="en-GB" sz="1700" i="1" dirty="0"/>
              <a:t>set </a:t>
            </a:r>
            <a:r>
              <a:rPr lang="en-GB" sz="1700" i="1" dirty="0" smtClean="0"/>
              <a:t>on MB at 4.2K of </a:t>
            </a:r>
            <a:r>
              <a:rPr lang="en-GB" sz="1700" i="1" dirty="0"/>
              <a:t>±3.5 σ (warning) and at ±7 σ (alarm) based on </a:t>
            </a:r>
            <a:r>
              <a:rPr lang="en-GB" sz="1700" i="1" dirty="0" smtClean="0"/>
              <a:t>firstly </a:t>
            </a:r>
            <a:r>
              <a:rPr lang="en-GB" sz="1700" i="1" dirty="0"/>
              <a:t>produced units (~30</a:t>
            </a:r>
            <a:r>
              <a:rPr lang="en-GB" sz="1700" i="1" dirty="0" smtClean="0"/>
              <a:t>) </a:t>
            </a:r>
            <a:r>
              <a:rPr lang="en-GB" sz="1700" b="1" i="1" dirty="0" smtClean="0">
                <a:solidFill>
                  <a:srgbClr val="3333FF"/>
                </a:solidFill>
              </a:rPr>
              <a:t>will not be used as such on the short </a:t>
            </a:r>
            <a:r>
              <a:rPr lang="en-GB" sz="1700" b="1" i="1" dirty="0" err="1" smtClean="0">
                <a:solidFill>
                  <a:srgbClr val="3333FF"/>
                </a:solidFill>
              </a:rPr>
              <a:t>HiLumi</a:t>
            </a:r>
            <a:r>
              <a:rPr lang="en-GB" sz="1700" b="1" i="1" dirty="0" smtClean="0">
                <a:solidFill>
                  <a:srgbClr val="3333FF"/>
                </a:solidFill>
              </a:rPr>
              <a:t> MBH series </a:t>
            </a:r>
            <a:r>
              <a:rPr lang="en-GB" sz="1700" i="1" dirty="0" smtClean="0"/>
              <a:t>( 12 +2 magnets off) but as a quality control mean.</a:t>
            </a:r>
          </a:p>
          <a:p>
            <a:r>
              <a:rPr lang="en-GB" sz="1800" dirty="0" smtClean="0"/>
              <a:t>Use </a:t>
            </a:r>
            <a:r>
              <a:rPr lang="en-GB" sz="1800" dirty="0"/>
              <a:t>of the rotating coil technique for tests </a:t>
            </a:r>
            <a:r>
              <a:rPr lang="en-GB" sz="1800" dirty="0">
                <a:solidFill>
                  <a:srgbClr val="3333FF"/>
                </a:solidFill>
              </a:rPr>
              <a:t>at ambient temperature after assembly of the </a:t>
            </a:r>
            <a:r>
              <a:rPr lang="en-GB" sz="1800" b="1" dirty="0">
                <a:solidFill>
                  <a:srgbClr val="3333FF"/>
                </a:solidFill>
              </a:rPr>
              <a:t>(</a:t>
            </a:r>
            <a:r>
              <a:rPr lang="en-GB" sz="1800" b="1" dirty="0" err="1">
                <a:solidFill>
                  <a:srgbClr val="3333FF"/>
                </a:solidFill>
              </a:rPr>
              <a:t>i</a:t>
            </a:r>
            <a:r>
              <a:rPr lang="en-GB" sz="1800" b="1" dirty="0">
                <a:solidFill>
                  <a:srgbClr val="3333FF"/>
                </a:solidFill>
              </a:rPr>
              <a:t>) collared coil and (ii) cold mass, </a:t>
            </a:r>
            <a:endParaRPr lang="en-GB" sz="1800" b="1" dirty="0" smtClean="0">
              <a:solidFill>
                <a:srgbClr val="3333FF"/>
              </a:solidFill>
            </a:endParaRPr>
          </a:p>
          <a:p>
            <a:r>
              <a:rPr lang="en-GB" sz="1800" dirty="0" smtClean="0"/>
              <a:t>On 11T </a:t>
            </a:r>
            <a:r>
              <a:rPr lang="en-GB" sz="1800" dirty="0"/>
              <a:t>dipoles, the nominal bounds values will </a:t>
            </a:r>
            <a:r>
              <a:rPr lang="en-GB" sz="1800" dirty="0" smtClean="0"/>
              <a:t>be</a:t>
            </a:r>
          </a:p>
          <a:p>
            <a:pPr marL="0" indent="0">
              <a:buNone/>
            </a:pPr>
            <a:r>
              <a:rPr lang="en-GB" sz="1800" dirty="0" smtClean="0"/>
              <a:t>      based on short-model coils experience and prototype</a:t>
            </a:r>
          </a:p>
          <a:p>
            <a:pPr marL="400050" lvl="1" indent="0">
              <a:buNone/>
            </a:pPr>
            <a:r>
              <a:rPr lang="en-GB" sz="1800" dirty="0"/>
              <a:t>best knowledge and </a:t>
            </a:r>
            <a:r>
              <a:rPr lang="en-GB" sz="1800" b="1" dirty="0" smtClean="0">
                <a:solidFill>
                  <a:srgbClr val="3333FF"/>
                </a:solidFill>
              </a:rPr>
              <a:t>not </a:t>
            </a:r>
            <a:r>
              <a:rPr lang="en-GB" sz="1800" b="1" dirty="0">
                <a:solidFill>
                  <a:srgbClr val="3333FF"/>
                </a:solidFill>
              </a:rPr>
              <a:t>related to the </a:t>
            </a:r>
            <a:r>
              <a:rPr lang="en-GB" sz="1800" b="1" dirty="0" smtClean="0">
                <a:solidFill>
                  <a:srgbClr val="3333FF"/>
                </a:solidFill>
              </a:rPr>
              <a:t>targets</a:t>
            </a:r>
          </a:p>
          <a:p>
            <a:pPr marL="400050" lvl="1" indent="0">
              <a:buNone/>
            </a:pPr>
            <a:r>
              <a:rPr lang="en-GB" sz="1800" b="1" dirty="0">
                <a:solidFill>
                  <a:srgbClr val="3333FF"/>
                </a:solidFill>
              </a:rPr>
              <a:t>f</a:t>
            </a:r>
            <a:r>
              <a:rPr lang="en-GB" sz="1800" b="1" dirty="0" smtClean="0">
                <a:solidFill>
                  <a:srgbClr val="3333FF"/>
                </a:solidFill>
              </a:rPr>
              <a:t>or beam dynamics. </a:t>
            </a:r>
            <a:r>
              <a:rPr lang="en-GB" sz="1800" dirty="0"/>
              <a:t>( see slide in appendix and </a:t>
            </a:r>
          </a:p>
          <a:p>
            <a:pPr marL="400050" lvl="1" indent="0">
              <a:buNone/>
            </a:pPr>
            <a:r>
              <a:rPr lang="en-GB" sz="1800" dirty="0"/>
              <a:t>L </a:t>
            </a:r>
            <a:r>
              <a:rPr lang="en-GB" sz="1800" dirty="0" err="1"/>
              <a:t>Fischarelli‘s</a:t>
            </a:r>
            <a:r>
              <a:rPr lang="en-GB" sz="1800" dirty="0"/>
              <a:t> talk on current </a:t>
            </a:r>
            <a:r>
              <a:rPr lang="en-GB" sz="1800" dirty="0" smtClean="0"/>
              <a:t>short models </a:t>
            </a:r>
          </a:p>
          <a:p>
            <a:pPr marL="400050" lvl="1" indent="0">
              <a:buNone/>
            </a:pPr>
            <a:r>
              <a:rPr lang="en-GB" sz="1800" dirty="0" smtClean="0"/>
              <a:t>knowledge on </a:t>
            </a:r>
            <a:r>
              <a:rPr lang="en-GB" sz="1800" dirty="0"/>
              <a:t>sigma an, </a:t>
            </a:r>
            <a:r>
              <a:rPr lang="en-GB" sz="1800" dirty="0" err="1"/>
              <a:t>bn</a:t>
            </a:r>
            <a:r>
              <a:rPr lang="en-GB" sz="1800" dirty="0"/>
              <a:t>)</a:t>
            </a:r>
          </a:p>
          <a:p>
            <a:endParaRPr lang="en-GB" sz="1800"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a:p>
        </p:txBody>
      </p:sp>
      <p:pic>
        <p:nvPicPr>
          <p:cNvPr id="6" name="Picture 5"/>
          <p:cNvPicPr>
            <a:picLocks noChangeAspect="1"/>
          </p:cNvPicPr>
          <p:nvPr/>
        </p:nvPicPr>
        <p:blipFill>
          <a:blip r:embed="rId2"/>
          <a:stretch>
            <a:fillRect/>
          </a:stretch>
        </p:blipFill>
        <p:spPr>
          <a:xfrm>
            <a:off x="6347530" y="3820535"/>
            <a:ext cx="2785644" cy="2113297"/>
          </a:xfrm>
          <a:prstGeom prst="rect">
            <a:avLst/>
          </a:prstGeom>
        </p:spPr>
      </p:pic>
      <p:sp>
        <p:nvSpPr>
          <p:cNvPr id="7" name="TextBox 6"/>
          <p:cNvSpPr txBox="1"/>
          <p:nvPr/>
        </p:nvSpPr>
        <p:spPr>
          <a:xfrm>
            <a:off x="6088759" y="6030117"/>
            <a:ext cx="2775992" cy="461665"/>
          </a:xfrm>
          <a:prstGeom prst="rect">
            <a:avLst/>
          </a:prstGeom>
          <a:noFill/>
        </p:spPr>
        <p:txBody>
          <a:bodyPr wrap="square" rtlCol="0">
            <a:spAutoFit/>
          </a:bodyPr>
          <a:lstStyle/>
          <a:p>
            <a:r>
              <a:rPr lang="en-GB" sz="1200" dirty="0" smtClean="0"/>
              <a:t>Example of past LHC MB field harmonics boundaries targets</a:t>
            </a:r>
            <a:endParaRPr lang="en-GB" sz="1200" dirty="0"/>
          </a:p>
        </p:txBody>
      </p:sp>
      <p:sp>
        <p:nvSpPr>
          <p:cNvPr id="8" name="Footer Placeholder 3"/>
          <p:cNvSpPr>
            <a:spLocks noGrp="1"/>
          </p:cNvSpPr>
          <p:nvPr>
            <p:ph type="ftr" sz="quarter" idx="11"/>
          </p:nvPr>
        </p:nvSpPr>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17725240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GB" dirty="0" smtClean="0"/>
              <a:t>MM on 11 T dipole</a:t>
            </a:r>
            <a:endParaRPr lang="en-GB" dirty="0"/>
          </a:p>
        </p:txBody>
      </p:sp>
      <p:sp>
        <p:nvSpPr>
          <p:cNvPr id="3" name="Content Placeholder 2"/>
          <p:cNvSpPr>
            <a:spLocks noGrp="1"/>
          </p:cNvSpPr>
          <p:nvPr>
            <p:ph idx="1"/>
          </p:nvPr>
        </p:nvSpPr>
        <p:spPr>
          <a:xfrm>
            <a:off x="527378" y="692696"/>
            <a:ext cx="8509118" cy="4906963"/>
          </a:xfrm>
        </p:spPr>
        <p:txBody>
          <a:bodyPr>
            <a:normAutofit/>
          </a:bodyPr>
          <a:lstStyle/>
          <a:p>
            <a:pPr>
              <a:buFont typeface="Wingdings" panose="05000000000000000000" pitchFamily="2" charset="2"/>
              <a:buChar char="§"/>
            </a:pPr>
            <a:r>
              <a:rPr lang="en-US" sz="2000" b="1" dirty="0"/>
              <a:t>At ambient temperature </a:t>
            </a:r>
            <a:r>
              <a:rPr lang="en-US" sz="2000" b="1" dirty="0">
                <a:solidFill>
                  <a:srgbClr val="3333FF"/>
                </a:solidFill>
              </a:rPr>
              <a:t>during assembly phase: </a:t>
            </a:r>
          </a:p>
          <a:p>
            <a:pPr lvl="1">
              <a:buFont typeface="Wingdings" panose="05000000000000000000" pitchFamily="2" charset="2"/>
              <a:buChar char="Ø"/>
            </a:pPr>
            <a:r>
              <a:rPr lang="en-US" sz="1800" b="1" dirty="0"/>
              <a:t>Measurement with </a:t>
            </a:r>
            <a:r>
              <a:rPr lang="en-US" sz="1800" b="1" dirty="0">
                <a:solidFill>
                  <a:srgbClr val="3333FF"/>
                </a:solidFill>
              </a:rPr>
              <a:t>rotating coils with limited current </a:t>
            </a:r>
            <a:r>
              <a:rPr lang="en-US" sz="1800" b="1" dirty="0" smtClean="0">
                <a:solidFill>
                  <a:srgbClr val="3333FF"/>
                </a:solidFill>
              </a:rPr>
              <a:t>                   excitation </a:t>
            </a:r>
            <a:r>
              <a:rPr lang="en-US" sz="1800" b="1" dirty="0">
                <a:solidFill>
                  <a:srgbClr val="3333FF"/>
                </a:solidFill>
              </a:rPr>
              <a:t>of ±10 A</a:t>
            </a:r>
          </a:p>
          <a:p>
            <a:pPr marL="457200" lvl="1" indent="0">
              <a:buNone/>
            </a:pPr>
            <a:r>
              <a:rPr lang="en-US" sz="1600" b="1" dirty="0"/>
              <a:t>	Evaluation of local and integrated </a:t>
            </a:r>
            <a:r>
              <a:rPr lang="en-US" sz="1600" b="1" dirty="0">
                <a:solidFill>
                  <a:srgbClr val="3333FF"/>
                </a:solidFill>
              </a:rPr>
              <a:t>TF, multipoles, magnetic angle</a:t>
            </a:r>
          </a:p>
          <a:p>
            <a:pPr lvl="2"/>
            <a:r>
              <a:rPr lang="en-US" sz="1600" b="1" dirty="0"/>
              <a:t>After collaring (collared coils)</a:t>
            </a:r>
          </a:p>
          <a:p>
            <a:pPr lvl="2"/>
            <a:r>
              <a:rPr lang="en-US" sz="1600" b="1" dirty="0"/>
              <a:t>After welding of shell (cold mass)</a:t>
            </a:r>
          </a:p>
          <a:p>
            <a:pPr lvl="2">
              <a:lnSpc>
                <a:spcPct val="100000"/>
              </a:lnSpc>
            </a:pPr>
            <a:r>
              <a:rPr lang="en-US" sz="1600" b="1" dirty="0"/>
              <a:t>The whole production</a:t>
            </a:r>
          </a:p>
          <a:p>
            <a:pPr lvl="1">
              <a:buFont typeface="Wingdings" panose="05000000000000000000" pitchFamily="2" charset="2"/>
              <a:buChar char="Ø"/>
            </a:pPr>
            <a:r>
              <a:rPr lang="en-US" sz="1800" b="1" dirty="0">
                <a:solidFill>
                  <a:srgbClr val="3333FF"/>
                </a:solidFill>
              </a:rPr>
              <a:t>AC mole for magnetic axis verification </a:t>
            </a:r>
            <a:r>
              <a:rPr lang="en-US" sz="1800" b="1" dirty="0" smtClean="0"/>
              <a:t>( to be confirmed on prototypes)</a:t>
            </a:r>
            <a:endParaRPr lang="en-US" sz="1600" b="1" dirty="0"/>
          </a:p>
          <a:p>
            <a:endParaRPr lang="en-GB" sz="18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a:p>
        </p:txBody>
      </p:sp>
      <p:sp>
        <p:nvSpPr>
          <p:cNvPr id="7" name="TextBox 6"/>
          <p:cNvSpPr txBox="1"/>
          <p:nvPr/>
        </p:nvSpPr>
        <p:spPr>
          <a:xfrm>
            <a:off x="7216811" y="4845321"/>
            <a:ext cx="1047082" cy="276999"/>
          </a:xfrm>
          <a:prstGeom prst="rect">
            <a:avLst/>
          </a:prstGeom>
          <a:noFill/>
        </p:spPr>
        <p:txBody>
          <a:bodyPr wrap="none" rtlCol="0">
            <a:spAutoFit/>
          </a:bodyPr>
          <a:lstStyle/>
          <a:p>
            <a:r>
              <a:rPr lang="en-GB" sz="1200" i="1" dirty="0" smtClean="0"/>
              <a:t>L. Fiscarelli, </a:t>
            </a:r>
            <a:endParaRPr lang="en-GB" sz="1200" i="1" dirty="0"/>
          </a:p>
        </p:txBody>
      </p:sp>
      <p:pic>
        <p:nvPicPr>
          <p:cNvPr id="8" name="Picture 7"/>
          <p:cNvPicPr>
            <a:picLocks noChangeAspect="1"/>
          </p:cNvPicPr>
          <p:nvPr/>
        </p:nvPicPr>
        <p:blipFill>
          <a:blip r:embed="rId2"/>
          <a:stretch>
            <a:fillRect/>
          </a:stretch>
        </p:blipFill>
        <p:spPr>
          <a:xfrm>
            <a:off x="693961" y="5172869"/>
            <a:ext cx="2148684" cy="1291663"/>
          </a:xfrm>
          <a:prstGeom prst="rect">
            <a:avLst/>
          </a:prstGeom>
        </p:spPr>
      </p:pic>
      <p:sp>
        <p:nvSpPr>
          <p:cNvPr id="9" name="Rectangle 8"/>
          <p:cNvSpPr/>
          <p:nvPr/>
        </p:nvSpPr>
        <p:spPr>
          <a:xfrm>
            <a:off x="2728753" y="5695091"/>
            <a:ext cx="1057369" cy="769441"/>
          </a:xfrm>
          <a:prstGeom prst="rect">
            <a:avLst/>
          </a:prstGeom>
        </p:spPr>
        <p:txBody>
          <a:bodyPr wrap="square">
            <a:spAutoFit/>
          </a:bodyPr>
          <a:lstStyle/>
          <a:p>
            <a:r>
              <a:rPr lang="en-GB" sz="1100" dirty="0">
                <a:latin typeface="TimesNewRoman"/>
              </a:rPr>
              <a:t>Main field anomaly in collared </a:t>
            </a:r>
            <a:r>
              <a:rPr lang="en-GB" sz="1100" dirty="0" smtClean="0">
                <a:latin typeface="TimesNewRoman"/>
              </a:rPr>
              <a:t>MB coil 2002</a:t>
            </a:r>
            <a:endParaRPr lang="en-GB" sz="1100" dirty="0"/>
          </a:p>
        </p:txBody>
      </p:sp>
      <p:pic>
        <p:nvPicPr>
          <p:cNvPr id="10" name="Picture 9"/>
          <p:cNvPicPr>
            <a:picLocks noChangeAspect="1"/>
          </p:cNvPicPr>
          <p:nvPr/>
        </p:nvPicPr>
        <p:blipFill>
          <a:blip r:embed="rId3"/>
          <a:stretch>
            <a:fillRect/>
          </a:stretch>
        </p:blipFill>
        <p:spPr>
          <a:xfrm>
            <a:off x="4490137" y="5259670"/>
            <a:ext cx="3558982" cy="1144621"/>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1600028624"/>
              </p:ext>
            </p:extLst>
          </p:nvPr>
        </p:nvGraphicFramePr>
        <p:xfrm>
          <a:off x="630432" y="3068960"/>
          <a:ext cx="7816946" cy="2177498"/>
        </p:xfrm>
        <a:graphic>
          <a:graphicData uri="http://schemas.openxmlformats.org/drawingml/2006/table">
            <a:tbl>
              <a:tblPr/>
              <a:tblGrid>
                <a:gridCol w="653916"/>
                <a:gridCol w="292281"/>
                <a:gridCol w="488785"/>
                <a:gridCol w="435943"/>
                <a:gridCol w="774499"/>
                <a:gridCol w="738094"/>
                <a:gridCol w="548233"/>
                <a:gridCol w="1367530"/>
                <a:gridCol w="874535"/>
                <a:gridCol w="1643130"/>
              </a:tblGrid>
              <a:tr h="72008">
                <a:tc>
                  <a:txBody>
                    <a:bodyPr/>
                    <a:lstStyle/>
                    <a:p>
                      <a:pPr algn="l" fontAlgn="b"/>
                      <a:endParaRPr lang="en-GB" sz="7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52576">
                <a:tc>
                  <a:txBody>
                    <a:bodyPr/>
                    <a:lstStyle/>
                    <a:p>
                      <a:pPr algn="ctr" fontAlgn="ctr"/>
                      <a:r>
                        <a:rPr lang="en-GB" sz="1000" b="1" i="0" u="none" strike="noStrike">
                          <a:solidFill>
                            <a:srgbClr val="000000"/>
                          </a:solidFill>
                          <a:effectLst/>
                          <a:latin typeface="Calibri" panose="020F0502020204030204" pitchFamily="34" charset="0"/>
                        </a:rPr>
                        <a:t>Magnet name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Qty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When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Total length (m)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Double aperture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Cold/Warm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MM equipment at warm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Cryostat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MM equipment at cold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169">
                <a:tc>
                  <a:txBody>
                    <a:bodyPr/>
                    <a:lstStyle/>
                    <a:p>
                      <a:pPr algn="ctr" fontAlgn="ctr"/>
                      <a:r>
                        <a:rPr lang="en-GB" sz="900" b="1" i="0" u="none" strike="noStrike">
                          <a:solidFill>
                            <a:srgbClr val="000000"/>
                          </a:solidFill>
                          <a:effectLst/>
                          <a:latin typeface="Calibri" panose="020F0502020204030204" pitchFamily="34" charset="0"/>
                        </a:rPr>
                        <a:t>MBHSP</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model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2015/6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a:solidFill>
                            <a:srgbClr val="000000"/>
                          </a:solidFill>
                          <a:effectLst/>
                          <a:latin typeface="Calibri" panose="020F0502020204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4">
                  <a:txBody>
                    <a:bodyPr/>
                    <a:lstStyle/>
                    <a:p>
                      <a:pPr algn="ctr" fontAlgn="ctr"/>
                      <a:r>
                        <a:rPr lang="en-GB" sz="900" b="1" i="0" u="none" strike="noStrike">
                          <a:solidFill>
                            <a:srgbClr val="000000"/>
                          </a:solidFill>
                          <a:effectLst/>
                          <a:latin typeface="Calibri" panose="020F0502020204030204" pitchFamily="34" charset="0"/>
                        </a:rPr>
                        <a:t>C and 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US" sz="900" b="1" i="0" u="none" strike="noStrike">
                          <a:solidFill>
                            <a:srgbClr val="000000"/>
                          </a:solidFill>
                          <a:effectLst/>
                          <a:latin typeface="Calibri" panose="020F0502020204030204" pitchFamily="34" charset="0"/>
                        </a:rPr>
                        <a:t>Rotating coils (R22 sliding shafts)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a:solidFill>
                            <a:srgbClr val="000000"/>
                          </a:solidFill>
                          <a:effectLst/>
                          <a:latin typeface="Calibri" panose="020F0502020204030204" pitchFamily="34" charset="0"/>
                        </a:rPr>
                        <a:t>Vertical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dirty="0">
                          <a:solidFill>
                            <a:srgbClr val="000000"/>
                          </a:solidFill>
                          <a:effectLst/>
                          <a:latin typeface="Calibri" panose="020F0502020204030204" pitchFamily="34" charset="0"/>
                        </a:rPr>
                        <a:t>Rotating coils (R22 </a:t>
                      </a:r>
                      <a:r>
                        <a:rPr lang="en-GB" sz="900" b="1" i="0" u="none" strike="noStrike" dirty="0" smtClean="0">
                          <a:solidFill>
                            <a:srgbClr val="000000"/>
                          </a:solidFill>
                          <a:effectLst/>
                          <a:latin typeface="Calibri" panose="020F0502020204030204" pitchFamily="34" charset="0"/>
                        </a:rPr>
                        <a:t>vertical shafts</a:t>
                      </a:r>
                      <a:r>
                        <a:rPr lang="en-GB" sz="900" b="1" i="0" u="none" strike="noStrike" dirty="0">
                          <a:solidFill>
                            <a:srgbClr val="000000"/>
                          </a:solidFill>
                          <a:effectLst/>
                          <a:latin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r>
              <a:tr h="138169">
                <a:tc>
                  <a:txBody>
                    <a:bodyPr/>
                    <a:lstStyle/>
                    <a:p>
                      <a:pPr algn="ctr" fontAlgn="ctr"/>
                      <a:r>
                        <a:rPr lang="en-GB" sz="900" b="1" i="0" u="none" strike="noStrike" dirty="0">
                          <a:solidFill>
                            <a:srgbClr val="000000"/>
                          </a:solidFill>
                          <a:effectLst/>
                          <a:latin typeface="Calibri" panose="020F0502020204030204" pitchFamily="34" charset="0"/>
                        </a:rPr>
                        <a:t>MBHDP</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model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2015/6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a:txBody>
                    <a:bodyPr/>
                    <a:lstStyle/>
                    <a:p>
                      <a:pPr algn="ctr" fontAlgn="ctr"/>
                      <a:r>
                        <a:rPr lang="en-GB" sz="900" b="1" i="0" u="none" strike="noStrike">
                          <a:solidFill>
                            <a:srgbClr val="000000"/>
                          </a:solidFill>
                          <a:effectLst/>
                          <a:latin typeface="Calibri" panose="020F0502020204030204" pitchFamily="34" charset="0"/>
                        </a:rPr>
                        <a: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138169">
                <a:tc rowSpan="2">
                  <a:txBody>
                    <a:bodyPr/>
                    <a:lstStyle/>
                    <a:p>
                      <a:pPr algn="ctr" fontAlgn="ctr"/>
                      <a:r>
                        <a:rPr lang="en-GB" sz="900" b="1" i="0" u="none" strike="noStrike" dirty="0">
                          <a:solidFill>
                            <a:srgbClr val="000000"/>
                          </a:solidFill>
                          <a:effectLst/>
                          <a:latin typeface="Calibri" panose="020F0502020204030204" pitchFamily="34" charset="0"/>
                        </a:rPr>
                        <a:t>MBH</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proto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a:solidFill>
                            <a:srgbClr val="000000"/>
                          </a:solidFill>
                          <a:effectLst/>
                          <a:latin typeface="Calibri" panose="020F0502020204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rowSpan="2">
                  <a:txBody>
                    <a:bodyPr/>
                    <a:lstStyle/>
                    <a:p>
                      <a:pPr algn="ctr" fontAlgn="ctr"/>
                      <a:r>
                        <a:rPr lang="en-GB" sz="900" b="1" i="0" u="none" strike="noStrike">
                          <a:solidFill>
                            <a:srgbClr val="000000"/>
                          </a:solidFill>
                          <a:effectLst/>
                          <a:latin typeface="Calibri" panose="020F0502020204030204" pitchFamily="34" charset="0"/>
                        </a:rPr>
                        <a:t>Rotating coils (traveling mole)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a:solidFill>
                            <a:srgbClr val="000000"/>
                          </a:solidFill>
                          <a:effectLst/>
                          <a:latin typeface="Calibri" panose="020F0502020204030204" pitchFamily="34" charset="0"/>
                        </a:rPr>
                        <a:t>Horizontal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US" sz="900" b="1" i="0" u="none" strike="noStrike">
                          <a:solidFill>
                            <a:srgbClr val="000000"/>
                          </a:solidFill>
                          <a:effectLst/>
                          <a:latin typeface="Calibri" panose="020F0502020204030204" pitchFamily="34" charset="0"/>
                        </a:rPr>
                        <a:t>Rotating coils (long ceramic shafts with anticryostat)</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r>
              <a:tr h="138169">
                <a:tc vMerge="1">
                  <a:txBody>
                    <a:bodyPr/>
                    <a:lstStyle/>
                    <a:p>
                      <a:endParaRPr lang="en-GB"/>
                    </a:p>
                  </a:txBody>
                  <a:tcPr/>
                </a:tc>
                <a:tc>
                  <a:txBody>
                    <a:bodyPr/>
                    <a:lstStyle/>
                    <a:p>
                      <a:pPr algn="ctr" fontAlgn="ctr"/>
                      <a:r>
                        <a:rPr lang="en-GB" sz="900" b="1" i="0" u="none" strike="noStrike">
                          <a:solidFill>
                            <a:srgbClr val="000000"/>
                          </a:solidFill>
                          <a:effectLst/>
                          <a:latin typeface="Calibri" panose="020F0502020204030204" pitchFamily="34" charset="0"/>
                        </a:rPr>
                        <a:t>series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2018/9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a:txBody>
                    <a:bodyPr/>
                    <a:lstStyle/>
                    <a:p>
                      <a:pPr algn="ctr" fontAlgn="ctr"/>
                      <a:r>
                        <a:rPr lang="en-GB" sz="900" b="1" i="0" u="none" strike="noStrike">
                          <a:solidFill>
                            <a:srgbClr val="000000"/>
                          </a:solidFill>
                          <a:effectLst/>
                          <a:latin typeface="Calibri" panose="020F0502020204030204" pitchFamily="34" charset="0"/>
                        </a:rPr>
                        <a: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138169">
                <a:tc>
                  <a:txBody>
                    <a:bodyPr/>
                    <a:lstStyle/>
                    <a:p>
                      <a:pPr algn="ctr" fontAlgn="ctr"/>
                      <a:r>
                        <a:rPr lang="en-GB" sz="900" b="1" i="0" u="none" strike="noStrike">
                          <a:solidFill>
                            <a:srgbClr val="000000"/>
                          </a:solidFill>
                          <a:effectLst/>
                          <a:latin typeface="Calibri" panose="020F0502020204030204" pitchFamily="34" charset="0"/>
                        </a:rPr>
                        <a:t>MBHSP</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model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a:solidFill>
                            <a:srgbClr val="000000"/>
                          </a:solidFill>
                          <a:effectLst/>
                          <a:latin typeface="Calibri" panose="020F0502020204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4">
                  <a:txBody>
                    <a:bodyPr/>
                    <a:lstStyle/>
                    <a:p>
                      <a:pPr algn="ctr" fontAlgn="ctr"/>
                      <a:r>
                        <a:rPr lang="en-GB" sz="900" b="1" i="0" u="none" strike="noStrike">
                          <a:solidFill>
                            <a:srgbClr val="000000"/>
                          </a:solidFill>
                          <a:effectLst/>
                          <a:latin typeface="Calibri" panose="020F0502020204030204" pitchFamily="34" charset="0"/>
                        </a:rPr>
                        <a:t>C and 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US" sz="900" b="1" i="0" u="none" strike="noStrike">
                          <a:solidFill>
                            <a:srgbClr val="000000"/>
                          </a:solidFill>
                          <a:effectLst/>
                          <a:latin typeface="Calibri" panose="020F0502020204030204" pitchFamily="34" charset="0"/>
                        </a:rPr>
                        <a:t>Rotating coils (R22 sliding shafts)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a:solidFill>
                            <a:srgbClr val="000000"/>
                          </a:solidFill>
                          <a:effectLst/>
                          <a:latin typeface="Calibri" panose="020F0502020204030204" pitchFamily="34" charset="0"/>
                        </a:rPr>
                        <a:t>Vertical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dirty="0">
                          <a:solidFill>
                            <a:srgbClr val="000000"/>
                          </a:solidFill>
                          <a:effectLst/>
                          <a:latin typeface="Calibri" panose="020F0502020204030204" pitchFamily="34" charset="0"/>
                        </a:rPr>
                        <a:t>Rotating coils (R22 </a:t>
                      </a:r>
                      <a:r>
                        <a:rPr lang="en-GB" sz="900" b="1" i="0" u="none" strike="noStrike" dirty="0" smtClean="0">
                          <a:solidFill>
                            <a:srgbClr val="000000"/>
                          </a:solidFill>
                          <a:effectLst/>
                          <a:latin typeface="Calibri" panose="020F0502020204030204" pitchFamily="34" charset="0"/>
                        </a:rPr>
                        <a:t>vertical shafts</a:t>
                      </a:r>
                      <a:r>
                        <a:rPr lang="en-GB" sz="900" b="1" i="0" u="none" strike="noStrike" dirty="0">
                          <a:solidFill>
                            <a:srgbClr val="000000"/>
                          </a:solidFill>
                          <a:effectLst/>
                          <a:latin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r>
              <a:tr h="138169">
                <a:tc>
                  <a:txBody>
                    <a:bodyPr/>
                    <a:lstStyle/>
                    <a:p>
                      <a:pPr algn="ctr" fontAlgn="ctr"/>
                      <a:r>
                        <a:rPr lang="en-GB" sz="900" b="1" i="0" u="none" strike="noStrike">
                          <a:solidFill>
                            <a:srgbClr val="000000"/>
                          </a:solidFill>
                          <a:effectLst/>
                          <a:latin typeface="Calibri" panose="020F0502020204030204" pitchFamily="34" charset="0"/>
                        </a:rPr>
                        <a:t>MBHDP</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model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a:txBody>
                    <a:bodyPr/>
                    <a:lstStyle/>
                    <a:p>
                      <a:pPr algn="ctr" fontAlgn="ctr"/>
                      <a:r>
                        <a:rPr lang="en-GB" sz="900" b="1" i="0" u="none" strike="noStrike">
                          <a:solidFill>
                            <a:srgbClr val="000000"/>
                          </a:solidFill>
                          <a:effectLst/>
                          <a:latin typeface="Calibri" panose="020F0502020204030204" pitchFamily="34" charset="0"/>
                        </a:rPr>
                        <a: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138169">
                <a:tc rowSpan="2">
                  <a:txBody>
                    <a:bodyPr/>
                    <a:lstStyle/>
                    <a:p>
                      <a:pPr algn="ctr" fontAlgn="ctr"/>
                      <a:r>
                        <a:rPr lang="en-GB" sz="900" b="1" i="0" u="none" strike="noStrike">
                          <a:solidFill>
                            <a:srgbClr val="000000"/>
                          </a:solidFill>
                          <a:effectLst/>
                          <a:latin typeface="Calibri" panose="020F0502020204030204" pitchFamily="34" charset="0"/>
                        </a:rPr>
                        <a:t>MBH</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proto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2019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a:solidFill>
                            <a:srgbClr val="000000"/>
                          </a:solidFill>
                          <a:effectLst/>
                          <a:latin typeface="Calibri" panose="020F0502020204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rowSpan="2">
                  <a:txBody>
                    <a:bodyPr/>
                    <a:lstStyle/>
                    <a:p>
                      <a:pPr algn="ctr" fontAlgn="ctr"/>
                      <a:r>
                        <a:rPr lang="en-GB" sz="900" b="1" i="0" u="none" strike="noStrike">
                          <a:solidFill>
                            <a:srgbClr val="000000"/>
                          </a:solidFill>
                          <a:effectLst/>
                          <a:latin typeface="Calibri" panose="020F0502020204030204" pitchFamily="34" charset="0"/>
                        </a:rPr>
                        <a:t>Rotating coils (traveling mole)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GB" sz="900" b="1" i="0" u="none" strike="noStrike">
                          <a:solidFill>
                            <a:srgbClr val="000000"/>
                          </a:solidFill>
                          <a:effectLst/>
                          <a:latin typeface="Calibri" panose="020F0502020204030204" pitchFamily="34" charset="0"/>
                        </a:rPr>
                        <a:t>Horizontal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rowSpan="2">
                  <a:txBody>
                    <a:bodyPr/>
                    <a:lstStyle/>
                    <a:p>
                      <a:pPr algn="ctr" fontAlgn="ctr"/>
                      <a:r>
                        <a:rPr lang="en-US" sz="900" b="1" i="0" u="none" strike="noStrike">
                          <a:solidFill>
                            <a:srgbClr val="000000"/>
                          </a:solidFill>
                          <a:effectLst/>
                          <a:latin typeface="Calibri" panose="020F0502020204030204" pitchFamily="34" charset="0"/>
                        </a:rPr>
                        <a:t>Rotating coils (long ceramic shafts with anticryostat)</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r>
              <a:tr h="143696">
                <a:tc vMerge="1">
                  <a:txBody>
                    <a:bodyPr/>
                    <a:lstStyle/>
                    <a:p>
                      <a:endParaRPr lang="en-GB"/>
                    </a:p>
                  </a:txBody>
                  <a:tcPr/>
                </a:tc>
                <a:tc>
                  <a:txBody>
                    <a:bodyPr/>
                    <a:lstStyle/>
                    <a:p>
                      <a:pPr algn="ctr" fontAlgn="ctr"/>
                      <a:r>
                        <a:rPr lang="en-GB" sz="900" b="1" i="0" u="none" strike="noStrike">
                          <a:solidFill>
                            <a:srgbClr val="000000"/>
                          </a:solidFill>
                          <a:effectLst/>
                          <a:latin typeface="Calibri" panose="020F0502020204030204" pitchFamily="34" charset="0"/>
                        </a:rPr>
                        <a:t>series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GB" sz="900" b="1" i="0" u="none" strike="noStrike">
                          <a:solidFill>
                            <a:srgbClr val="000000"/>
                          </a:solidFill>
                          <a:effectLst/>
                          <a:latin typeface="Calibri" panose="020F0502020204030204" pitchFamily="34" charset="0"/>
                        </a:rPr>
                        <a:t>2020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a:txBody>
                    <a:bodyPr/>
                    <a:lstStyle/>
                    <a:p>
                      <a:pPr algn="ctr" fontAlgn="ctr"/>
                      <a:r>
                        <a:rPr lang="en-GB" sz="900" b="1" i="0" u="none" strike="noStrike">
                          <a:solidFill>
                            <a:srgbClr val="000000"/>
                          </a:solidFill>
                          <a:effectLst/>
                          <a:latin typeface="Calibri" panose="020F0502020204030204" pitchFamily="34" charset="0"/>
                        </a:rPr>
                        <a: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110535">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700" b="0" i="0" u="none" strike="noStrike" dirty="0">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700" b="0" i="0" u="none" strike="noStrike" dirty="0">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7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700" b="0" i="0" u="none" strike="noStrike" dirty="0">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700" b="0" i="0" u="none" strike="noStrike" dirty="0">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700" b="0" i="0" u="none" strike="noStrike" dirty="0">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12" name="Footer Placeholder 3"/>
          <p:cNvSpPr>
            <a:spLocks noGrp="1"/>
          </p:cNvSpPr>
          <p:nvPr>
            <p:ph type="ftr" sz="quarter" idx="11"/>
          </p:nvPr>
        </p:nvSpPr>
        <p:spPr/>
        <p:txBody>
          <a:bodyPr/>
          <a:lstStyle/>
          <a:p>
            <a:r>
              <a:rPr lang="en-GB" i="1" dirty="0" smtClean="0"/>
              <a:t>3</a:t>
            </a:r>
            <a:r>
              <a:rPr lang="en-GB" i="1" baseline="30000" dirty="0" smtClean="0"/>
              <a:t>td</a:t>
            </a:r>
            <a:r>
              <a:rPr lang="en-GB" i="1" dirty="0" smtClean="0"/>
              <a:t> </a:t>
            </a:r>
            <a:r>
              <a:rPr lang="en-GB" i="1" dirty="0"/>
              <a:t>Review Meeting of 11T DS Dipole (CERN), 06 - 08</a:t>
            </a:r>
            <a:r>
              <a:rPr lang="en-GB" i="1" baseline="30000" dirty="0"/>
              <a:t>th</a:t>
            </a:r>
            <a:r>
              <a:rPr lang="en-GB" i="1" dirty="0"/>
              <a:t> April 2016</a:t>
            </a:r>
          </a:p>
        </p:txBody>
      </p:sp>
    </p:spTree>
    <p:extLst>
      <p:ext uri="{BB962C8B-B14F-4D97-AF65-F5344CB8AC3E}">
        <p14:creationId xmlns:p14="http://schemas.microsoft.com/office/powerpoint/2010/main" val="4245258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7" name="Content Placeholder 2"/>
          <p:cNvSpPr txBox="1">
            <a:spLocks/>
          </p:cNvSpPr>
          <p:nvPr/>
        </p:nvSpPr>
        <p:spPr>
          <a:xfrm>
            <a:off x="612000" y="1219200"/>
            <a:ext cx="7920000" cy="4906963"/>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chemeClr val="tx1"/>
                </a:solidFill>
              </a:rPr>
              <a:t>Introduction</a:t>
            </a:r>
          </a:p>
          <a:p>
            <a:pPr marL="0" indent="0">
              <a:buNone/>
            </a:pPr>
            <a:endParaRPr lang="en-US" dirty="0" smtClean="0">
              <a:solidFill>
                <a:schemeClr val="tx1"/>
              </a:solidFill>
            </a:endParaRPr>
          </a:p>
          <a:p>
            <a:r>
              <a:rPr lang="en-US" dirty="0" smtClean="0">
                <a:solidFill>
                  <a:schemeClr val="bg1">
                    <a:lumMod val="75000"/>
                  </a:schemeClr>
                </a:solidFill>
              </a:rPr>
              <a:t>Quality control, manufacture and final acceptance tests</a:t>
            </a:r>
          </a:p>
          <a:p>
            <a:endParaRPr lang="en-US" dirty="0">
              <a:solidFill>
                <a:schemeClr val="bg1">
                  <a:lumMod val="75000"/>
                </a:schemeClr>
              </a:solidFill>
            </a:endParaRPr>
          </a:p>
          <a:p>
            <a:r>
              <a:rPr lang="en-US" dirty="0" smtClean="0">
                <a:solidFill>
                  <a:schemeClr val="bg1">
                    <a:lumMod val="75000"/>
                  </a:schemeClr>
                </a:solidFill>
              </a:rPr>
              <a:t>Manufacture test </a:t>
            </a:r>
            <a:r>
              <a:rPr lang="en-US" dirty="0">
                <a:solidFill>
                  <a:schemeClr val="bg1">
                    <a:lumMod val="75000"/>
                  </a:schemeClr>
                </a:solidFill>
              </a:rPr>
              <a:t>category on DS 11 T </a:t>
            </a:r>
            <a:r>
              <a:rPr lang="en-US" dirty="0" smtClean="0">
                <a:solidFill>
                  <a:schemeClr val="bg1">
                    <a:lumMod val="75000"/>
                  </a:schemeClr>
                </a:solidFill>
              </a:rPr>
              <a:t>dipole</a:t>
            </a:r>
          </a:p>
          <a:p>
            <a:pPr marL="0" indent="0">
              <a:buNone/>
            </a:pPr>
            <a:endParaRPr lang="en-US" dirty="0">
              <a:solidFill>
                <a:schemeClr val="bg1">
                  <a:lumMod val="75000"/>
                </a:schemeClr>
              </a:solidFill>
            </a:endParaRPr>
          </a:p>
          <a:p>
            <a:r>
              <a:rPr lang="en-US" dirty="0" smtClean="0">
                <a:solidFill>
                  <a:schemeClr val="bg1">
                    <a:lumMod val="75000"/>
                  </a:schemeClr>
                </a:solidFill>
              </a:rPr>
              <a:t>Electrical Hi-Pot test levels</a:t>
            </a:r>
          </a:p>
          <a:p>
            <a:endParaRPr lang="en-US" dirty="0" smtClean="0">
              <a:solidFill>
                <a:schemeClr val="bg1">
                  <a:lumMod val="75000"/>
                </a:schemeClr>
              </a:solidFill>
            </a:endParaRPr>
          </a:p>
          <a:p>
            <a:r>
              <a:rPr lang="en-US" dirty="0" smtClean="0">
                <a:solidFill>
                  <a:schemeClr val="bg1">
                    <a:lumMod val="75000"/>
                  </a:schemeClr>
                </a:solidFill>
              </a:rPr>
              <a:t>Dimensional measurements</a:t>
            </a:r>
          </a:p>
          <a:p>
            <a:endParaRPr lang="en-US" dirty="0">
              <a:solidFill>
                <a:schemeClr val="bg1">
                  <a:lumMod val="75000"/>
                </a:schemeClr>
              </a:solidFill>
            </a:endParaRPr>
          </a:p>
          <a:p>
            <a:r>
              <a:rPr lang="en-US" dirty="0" smtClean="0">
                <a:solidFill>
                  <a:schemeClr val="bg1">
                    <a:lumMod val="75000"/>
                  </a:schemeClr>
                </a:solidFill>
              </a:rPr>
              <a:t>Magnet field quality measurements </a:t>
            </a:r>
          </a:p>
          <a:p>
            <a:endParaRPr lang="en-US" dirty="0" smtClean="0">
              <a:solidFill>
                <a:schemeClr val="bg1">
                  <a:lumMod val="75000"/>
                </a:schemeClr>
              </a:solidFill>
            </a:endParaRPr>
          </a:p>
          <a:p>
            <a:r>
              <a:rPr lang="en-US" dirty="0" smtClean="0">
                <a:solidFill>
                  <a:schemeClr val="bg1">
                    <a:lumMod val="75000"/>
                  </a:schemeClr>
                </a:solidFill>
              </a:rPr>
              <a:t>Summary</a:t>
            </a:r>
          </a:p>
          <a:p>
            <a:endParaRPr lang="en-US" dirty="0"/>
          </a:p>
        </p:txBody>
      </p:sp>
      <p:sp>
        <p:nvSpPr>
          <p:cNvPr id="8" name="Footer Placeholder 3"/>
          <p:cNvSpPr>
            <a:spLocks noGrp="1"/>
          </p:cNvSpPr>
          <p:nvPr>
            <p:ph type="ftr" sz="quarter" idx="11"/>
          </p:nvPr>
        </p:nvSpPr>
        <p:spPr>
          <a:xfrm>
            <a:off x="1331913" y="6445250"/>
            <a:ext cx="6335712" cy="247650"/>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39007457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SUMMARY</a:t>
            </a:r>
            <a:endParaRPr lang="fr-FR" dirty="0"/>
          </a:p>
        </p:txBody>
      </p:sp>
      <p:sp>
        <p:nvSpPr>
          <p:cNvPr id="3" name="Espace réservé du contenu 2"/>
          <p:cNvSpPr>
            <a:spLocks noGrp="1"/>
          </p:cNvSpPr>
          <p:nvPr>
            <p:ph idx="1"/>
          </p:nvPr>
        </p:nvSpPr>
        <p:spPr>
          <a:xfrm>
            <a:off x="612000" y="1219200"/>
            <a:ext cx="8424496" cy="4906963"/>
          </a:xfrm>
        </p:spPr>
        <p:txBody>
          <a:bodyPr>
            <a:normAutofit fontScale="92500" lnSpcReduction="10000"/>
          </a:bodyPr>
          <a:lstStyle/>
          <a:p>
            <a:r>
              <a:rPr lang="fr-FR" sz="2400" dirty="0" err="1" smtClean="0">
                <a:solidFill>
                  <a:schemeClr val="tx1"/>
                </a:solidFill>
              </a:rPr>
              <a:t>Quality</a:t>
            </a:r>
            <a:r>
              <a:rPr lang="fr-FR" sz="2400" dirty="0" smtClean="0">
                <a:solidFill>
                  <a:schemeClr val="tx1"/>
                </a:solidFill>
              </a:rPr>
              <a:t> </a:t>
            </a:r>
            <a:r>
              <a:rPr lang="fr-FR" sz="2400" dirty="0" err="1" smtClean="0">
                <a:solidFill>
                  <a:schemeClr val="tx1"/>
                </a:solidFill>
              </a:rPr>
              <a:t>controls</a:t>
            </a:r>
            <a:r>
              <a:rPr lang="fr-FR" sz="2400" dirty="0" smtClean="0">
                <a:solidFill>
                  <a:schemeClr val="tx1"/>
                </a:solidFill>
              </a:rPr>
              <a:t> and </a:t>
            </a:r>
            <a:r>
              <a:rPr lang="fr-FR" sz="2400" dirty="0" err="1" smtClean="0">
                <a:solidFill>
                  <a:schemeClr val="tx1"/>
                </a:solidFill>
              </a:rPr>
              <a:t>acceptance</a:t>
            </a:r>
            <a:r>
              <a:rPr lang="fr-FR" sz="2400" dirty="0" smtClean="0">
                <a:solidFill>
                  <a:schemeClr val="tx1"/>
                </a:solidFill>
              </a:rPr>
              <a:t> tests are </a:t>
            </a:r>
            <a:r>
              <a:rPr lang="fr-FR" sz="2400" dirty="0" err="1" smtClean="0">
                <a:solidFill>
                  <a:srgbClr val="3333FF"/>
                </a:solidFill>
              </a:rPr>
              <a:t>identified</a:t>
            </a:r>
            <a:r>
              <a:rPr lang="fr-FR" sz="2400" dirty="0" smtClean="0">
                <a:solidFill>
                  <a:srgbClr val="3333FF"/>
                </a:solidFill>
              </a:rPr>
              <a:t> </a:t>
            </a:r>
            <a:r>
              <a:rPr lang="fr-FR" sz="2400" dirty="0" err="1" smtClean="0">
                <a:solidFill>
                  <a:srgbClr val="3333FF"/>
                </a:solidFill>
              </a:rPr>
              <a:t>along</a:t>
            </a:r>
            <a:r>
              <a:rPr lang="fr-FR" sz="2400" dirty="0" smtClean="0">
                <a:solidFill>
                  <a:srgbClr val="3333FF"/>
                </a:solidFill>
              </a:rPr>
              <a:t> the </a:t>
            </a:r>
            <a:r>
              <a:rPr lang="fr-FR" sz="2400" dirty="0" err="1" smtClean="0">
                <a:solidFill>
                  <a:srgbClr val="3333FF"/>
                </a:solidFill>
              </a:rPr>
              <a:t>dipole</a:t>
            </a:r>
            <a:r>
              <a:rPr lang="fr-FR" sz="2400" dirty="0" smtClean="0">
                <a:solidFill>
                  <a:srgbClr val="3333FF"/>
                </a:solidFill>
              </a:rPr>
              <a:t> production flow, </a:t>
            </a:r>
            <a:r>
              <a:rPr lang="fr-FR" sz="2400" dirty="0" err="1" smtClean="0">
                <a:solidFill>
                  <a:srgbClr val="3333FF"/>
                </a:solidFill>
              </a:rPr>
              <a:t>under</a:t>
            </a:r>
            <a:r>
              <a:rPr lang="fr-FR" sz="2400" dirty="0" smtClean="0">
                <a:solidFill>
                  <a:srgbClr val="3333FF"/>
                </a:solidFill>
              </a:rPr>
              <a:t> consolidation;</a:t>
            </a:r>
            <a:endParaRPr lang="fr-FR" sz="2400" dirty="0">
              <a:solidFill>
                <a:srgbClr val="3333FF"/>
              </a:solidFill>
            </a:endParaRPr>
          </a:p>
          <a:p>
            <a:r>
              <a:rPr lang="fr-FR" sz="2400" dirty="0" err="1" smtClean="0">
                <a:solidFill>
                  <a:schemeClr val="tx1"/>
                </a:solidFill>
              </a:rPr>
              <a:t>Several</a:t>
            </a:r>
            <a:r>
              <a:rPr lang="fr-FR" sz="2400" dirty="0" smtClean="0">
                <a:solidFill>
                  <a:srgbClr val="3333FF"/>
                </a:solidFill>
              </a:rPr>
              <a:t> crucial </a:t>
            </a:r>
            <a:r>
              <a:rPr lang="fr-FR" sz="2400" dirty="0" err="1" smtClean="0">
                <a:solidFill>
                  <a:srgbClr val="3333FF"/>
                </a:solidFill>
              </a:rPr>
              <a:t>quality</a:t>
            </a:r>
            <a:r>
              <a:rPr lang="fr-FR" sz="2400" dirty="0" smtClean="0">
                <a:solidFill>
                  <a:srgbClr val="3333FF"/>
                </a:solidFill>
              </a:rPr>
              <a:t> </a:t>
            </a:r>
            <a:r>
              <a:rPr lang="fr-FR" sz="2400" dirty="0">
                <a:solidFill>
                  <a:srgbClr val="3333FF"/>
                </a:solidFill>
              </a:rPr>
              <a:t>control tests </a:t>
            </a:r>
            <a:r>
              <a:rPr lang="fr-FR" sz="2400" dirty="0" smtClean="0">
                <a:solidFill>
                  <a:schemeClr val="tx1"/>
                </a:solidFill>
              </a:rPr>
              <a:t>relate </a:t>
            </a:r>
            <a:r>
              <a:rPr lang="fr-FR" sz="2400" dirty="0">
                <a:solidFill>
                  <a:schemeClr val="tx1"/>
                </a:solidFill>
              </a:rPr>
              <a:t>to Nb3Sn </a:t>
            </a:r>
            <a:r>
              <a:rPr lang="fr-FR" sz="2400" dirty="0" err="1">
                <a:solidFill>
                  <a:schemeClr val="tx1"/>
                </a:solidFill>
              </a:rPr>
              <a:t>coils</a:t>
            </a:r>
            <a:r>
              <a:rPr lang="fr-FR" sz="2400" dirty="0">
                <a:solidFill>
                  <a:schemeClr val="tx1"/>
                </a:solidFill>
              </a:rPr>
              <a:t> </a:t>
            </a:r>
            <a:r>
              <a:rPr lang="fr-FR" sz="2400" dirty="0" err="1">
                <a:solidFill>
                  <a:schemeClr val="tx1"/>
                </a:solidFill>
              </a:rPr>
              <a:t>technology</a:t>
            </a:r>
            <a:r>
              <a:rPr lang="fr-FR" sz="2400" dirty="0">
                <a:solidFill>
                  <a:schemeClr val="tx1"/>
                </a:solidFill>
              </a:rPr>
              <a:t> </a:t>
            </a:r>
            <a:r>
              <a:rPr lang="fr-FR" sz="2400" dirty="0" err="1" smtClean="0">
                <a:solidFill>
                  <a:schemeClr val="tx1"/>
                </a:solidFill>
              </a:rPr>
              <a:t>like</a:t>
            </a:r>
            <a:r>
              <a:rPr lang="fr-FR" sz="2400" dirty="0" smtClean="0">
                <a:solidFill>
                  <a:schemeClr val="tx1"/>
                </a:solidFill>
              </a:rPr>
              <a:t> </a:t>
            </a:r>
            <a:r>
              <a:rPr lang="fr-FR" sz="2400" dirty="0" err="1" smtClean="0">
                <a:solidFill>
                  <a:srgbClr val="3333FF"/>
                </a:solidFill>
              </a:rPr>
              <a:t>impregnation</a:t>
            </a:r>
            <a:r>
              <a:rPr lang="fr-FR" sz="2400" dirty="0">
                <a:solidFill>
                  <a:srgbClr val="3333FF"/>
                </a:solidFill>
              </a:rPr>
              <a:t>, </a:t>
            </a:r>
            <a:r>
              <a:rPr lang="fr-FR" sz="2400" dirty="0" err="1">
                <a:solidFill>
                  <a:srgbClr val="3333FF"/>
                </a:solidFill>
              </a:rPr>
              <a:t>h</a:t>
            </a:r>
            <a:r>
              <a:rPr lang="fr-FR" sz="2400" dirty="0" err="1" smtClean="0">
                <a:solidFill>
                  <a:srgbClr val="3333FF"/>
                </a:solidFill>
              </a:rPr>
              <a:t>eat</a:t>
            </a:r>
            <a:r>
              <a:rPr lang="fr-FR" sz="2400" dirty="0" smtClean="0">
                <a:solidFill>
                  <a:srgbClr val="3333FF"/>
                </a:solidFill>
              </a:rPr>
              <a:t> </a:t>
            </a:r>
            <a:r>
              <a:rPr lang="fr-FR" sz="2400" dirty="0" err="1">
                <a:solidFill>
                  <a:srgbClr val="3333FF"/>
                </a:solidFill>
              </a:rPr>
              <a:t>treatment</a:t>
            </a:r>
            <a:r>
              <a:rPr lang="fr-FR" sz="2400" dirty="0">
                <a:solidFill>
                  <a:srgbClr val="3333FF"/>
                </a:solidFill>
              </a:rPr>
              <a:t> stages</a:t>
            </a:r>
            <a:r>
              <a:rPr lang="fr-FR" sz="2400" dirty="0" smtClean="0">
                <a:solidFill>
                  <a:srgbClr val="3333FF"/>
                </a:solidFill>
              </a:rPr>
              <a:t>; </a:t>
            </a:r>
          </a:p>
          <a:p>
            <a:r>
              <a:rPr lang="fr-FR" sz="2400" dirty="0" err="1" smtClean="0">
                <a:solidFill>
                  <a:srgbClr val="3333FF"/>
                </a:solidFill>
              </a:rPr>
              <a:t>Further</a:t>
            </a:r>
            <a:r>
              <a:rPr lang="fr-FR" sz="2400" dirty="0">
                <a:solidFill>
                  <a:srgbClr val="3333FF"/>
                </a:solidFill>
              </a:rPr>
              <a:t> </a:t>
            </a:r>
            <a:r>
              <a:rPr lang="fr-FR" sz="2400" dirty="0" err="1" smtClean="0">
                <a:solidFill>
                  <a:srgbClr val="3333FF"/>
                </a:solidFill>
              </a:rPr>
              <a:t>pending</a:t>
            </a:r>
            <a:r>
              <a:rPr lang="fr-FR" sz="2400" dirty="0" smtClean="0">
                <a:solidFill>
                  <a:srgbClr val="3333FF"/>
                </a:solidFill>
              </a:rPr>
              <a:t> </a:t>
            </a:r>
            <a:r>
              <a:rPr lang="fr-FR" sz="2400" dirty="0" err="1" smtClean="0">
                <a:solidFill>
                  <a:schemeClr val="tx1"/>
                </a:solidFill>
              </a:rPr>
              <a:t>dedicated</a:t>
            </a:r>
            <a:r>
              <a:rPr lang="fr-FR" sz="2400" dirty="0" smtClean="0">
                <a:solidFill>
                  <a:schemeClr val="tx1"/>
                </a:solidFill>
              </a:rPr>
              <a:t> </a:t>
            </a:r>
            <a:r>
              <a:rPr lang="fr-FR" sz="2400" dirty="0" err="1" smtClean="0">
                <a:solidFill>
                  <a:schemeClr val="tx1"/>
                </a:solidFill>
              </a:rPr>
              <a:t>mechanical</a:t>
            </a:r>
            <a:r>
              <a:rPr lang="fr-FR" sz="2400" dirty="0" smtClean="0">
                <a:solidFill>
                  <a:schemeClr val="tx1"/>
                </a:solidFill>
              </a:rPr>
              <a:t> and </a:t>
            </a:r>
            <a:r>
              <a:rPr lang="fr-FR" sz="2400" dirty="0" err="1" smtClean="0">
                <a:solidFill>
                  <a:schemeClr val="tx1"/>
                </a:solidFill>
              </a:rPr>
              <a:t>electrical</a:t>
            </a:r>
            <a:r>
              <a:rPr lang="fr-FR" sz="2400" dirty="0" smtClean="0">
                <a:solidFill>
                  <a:schemeClr val="tx1"/>
                </a:solidFill>
              </a:rPr>
              <a:t> </a:t>
            </a:r>
            <a:r>
              <a:rPr lang="fr-FR" sz="2400" dirty="0" err="1" smtClean="0">
                <a:solidFill>
                  <a:schemeClr val="tx1"/>
                </a:solidFill>
              </a:rPr>
              <a:t>strength</a:t>
            </a:r>
            <a:r>
              <a:rPr lang="fr-FR" sz="2400" dirty="0" smtClean="0">
                <a:solidFill>
                  <a:schemeClr val="tx1"/>
                </a:solidFill>
              </a:rPr>
              <a:t> tests </a:t>
            </a:r>
            <a:r>
              <a:rPr lang="fr-FR" sz="2400" dirty="0" err="1" smtClean="0">
                <a:solidFill>
                  <a:schemeClr val="tx1"/>
                </a:solidFill>
              </a:rPr>
              <a:t>planned</a:t>
            </a:r>
            <a:r>
              <a:rPr lang="fr-FR" sz="2400" dirty="0" smtClean="0">
                <a:solidFill>
                  <a:srgbClr val="3333FF"/>
                </a:solidFill>
              </a:rPr>
              <a:t> to </a:t>
            </a:r>
            <a:r>
              <a:rPr lang="fr-FR" sz="2400" dirty="0" err="1" smtClean="0">
                <a:solidFill>
                  <a:srgbClr val="3333FF"/>
                </a:solidFill>
              </a:rPr>
              <a:t>confirm</a:t>
            </a:r>
            <a:r>
              <a:rPr lang="fr-FR" sz="2400" dirty="0" smtClean="0">
                <a:solidFill>
                  <a:srgbClr val="3333FF"/>
                </a:solidFill>
              </a:rPr>
              <a:t> tests </a:t>
            </a:r>
            <a:r>
              <a:rPr lang="fr-FR" sz="2400" dirty="0" err="1" smtClean="0">
                <a:solidFill>
                  <a:srgbClr val="3333FF"/>
                </a:solidFill>
              </a:rPr>
              <a:t>level</a:t>
            </a:r>
            <a:r>
              <a:rPr lang="fr-FR" sz="2400" dirty="0" smtClean="0">
                <a:solidFill>
                  <a:srgbClr val="3333FF"/>
                </a:solidFill>
              </a:rPr>
              <a:t> values vs </a:t>
            </a:r>
            <a:r>
              <a:rPr lang="fr-FR" sz="2400" dirty="0" err="1" smtClean="0">
                <a:solidFill>
                  <a:srgbClr val="3333FF"/>
                </a:solidFill>
              </a:rPr>
              <a:t>insulation</a:t>
            </a:r>
            <a:r>
              <a:rPr lang="fr-FR" sz="2400" dirty="0" smtClean="0">
                <a:solidFill>
                  <a:srgbClr val="3333FF"/>
                </a:solidFill>
              </a:rPr>
              <a:t> </a:t>
            </a:r>
            <a:r>
              <a:rPr lang="fr-FR" sz="2400" dirty="0" err="1" smtClean="0">
                <a:solidFill>
                  <a:srgbClr val="3333FF"/>
                </a:solidFill>
              </a:rPr>
              <a:t>quality</a:t>
            </a:r>
            <a:r>
              <a:rPr lang="fr-FR" sz="2400" dirty="0" smtClean="0">
                <a:solidFill>
                  <a:srgbClr val="3333FF"/>
                </a:solidFill>
              </a:rPr>
              <a:t> and </a:t>
            </a:r>
            <a:r>
              <a:rPr lang="fr-FR" sz="2400" dirty="0" err="1" smtClean="0">
                <a:solidFill>
                  <a:srgbClr val="3333FF"/>
                </a:solidFill>
              </a:rPr>
              <a:t>shimming</a:t>
            </a:r>
            <a:r>
              <a:rPr lang="fr-FR" sz="2400" dirty="0" smtClean="0">
                <a:solidFill>
                  <a:srgbClr val="3333FF"/>
                </a:solidFill>
              </a:rPr>
              <a:t> manufacture range;</a:t>
            </a:r>
            <a:endParaRPr lang="fr-FR" sz="2400" dirty="0">
              <a:solidFill>
                <a:srgbClr val="3333FF"/>
              </a:solidFill>
            </a:endParaRPr>
          </a:p>
          <a:p>
            <a:r>
              <a:rPr lang="fr-FR" sz="2400" dirty="0" err="1" smtClean="0">
                <a:solidFill>
                  <a:srgbClr val="3333FF"/>
                </a:solidFill>
              </a:rPr>
              <a:t>Acceptance</a:t>
            </a:r>
            <a:r>
              <a:rPr lang="fr-FR" sz="2400" dirty="0" smtClean="0">
                <a:solidFill>
                  <a:srgbClr val="3333FF"/>
                </a:solidFill>
              </a:rPr>
              <a:t> </a:t>
            </a:r>
            <a:r>
              <a:rPr lang="fr-FR" sz="2400" dirty="0" smtClean="0">
                <a:solidFill>
                  <a:schemeClr val="tx1"/>
                </a:solidFill>
              </a:rPr>
              <a:t>Hi-Pot test </a:t>
            </a:r>
            <a:r>
              <a:rPr lang="fr-FR" sz="2400" dirty="0" err="1" smtClean="0">
                <a:solidFill>
                  <a:schemeClr val="tx1"/>
                </a:solidFill>
              </a:rPr>
              <a:t>levels</a:t>
            </a:r>
            <a:r>
              <a:rPr lang="fr-FR" sz="2400" dirty="0" smtClean="0">
                <a:solidFill>
                  <a:schemeClr val="tx1"/>
                </a:solidFill>
              </a:rPr>
              <a:t> </a:t>
            </a:r>
            <a:r>
              <a:rPr lang="fr-FR" sz="2400" dirty="0" err="1" smtClean="0">
                <a:solidFill>
                  <a:srgbClr val="3333FF"/>
                </a:solidFill>
              </a:rPr>
              <a:t>carefully</a:t>
            </a:r>
            <a:r>
              <a:rPr lang="fr-FR" sz="2400" dirty="0" smtClean="0">
                <a:solidFill>
                  <a:srgbClr val="3333FF"/>
                </a:solidFill>
              </a:rPr>
              <a:t> </a:t>
            </a:r>
            <a:r>
              <a:rPr lang="fr-FR" sz="2400" dirty="0" err="1" smtClean="0">
                <a:solidFill>
                  <a:srgbClr val="3333FF"/>
                </a:solidFill>
              </a:rPr>
              <a:t>chosen</a:t>
            </a:r>
            <a:r>
              <a:rPr lang="fr-FR" sz="2400" dirty="0" smtClean="0">
                <a:solidFill>
                  <a:srgbClr val="3333FF"/>
                </a:solidFill>
              </a:rPr>
              <a:t> in compliance </a:t>
            </a:r>
            <a:r>
              <a:rPr lang="fr-FR" sz="2400" dirty="0" err="1" smtClean="0">
                <a:solidFill>
                  <a:srgbClr val="3333FF"/>
                </a:solidFill>
              </a:rPr>
              <a:t>with</a:t>
            </a:r>
            <a:r>
              <a:rPr lang="fr-FR" sz="2400" dirty="0" smtClean="0">
                <a:solidFill>
                  <a:srgbClr val="3333FF"/>
                </a:solidFill>
              </a:rPr>
              <a:t> new RB LHC circuits </a:t>
            </a:r>
            <a:r>
              <a:rPr lang="fr-FR" sz="2400" dirty="0" err="1" smtClean="0">
                <a:solidFill>
                  <a:schemeClr val="tx1"/>
                </a:solidFill>
              </a:rPr>
              <a:t>operation</a:t>
            </a:r>
            <a:r>
              <a:rPr lang="fr-FR" sz="2400" dirty="0" smtClean="0">
                <a:solidFill>
                  <a:schemeClr val="tx1"/>
                </a:solidFill>
              </a:rPr>
              <a:t> conditions and the </a:t>
            </a:r>
            <a:r>
              <a:rPr lang="fr-FR" sz="2400" dirty="0" err="1" smtClean="0">
                <a:solidFill>
                  <a:schemeClr val="tx1"/>
                </a:solidFill>
              </a:rPr>
              <a:t>worst</a:t>
            </a:r>
            <a:r>
              <a:rPr lang="fr-FR" sz="2400" dirty="0" smtClean="0">
                <a:solidFill>
                  <a:schemeClr val="tx1"/>
                </a:solidFill>
              </a:rPr>
              <a:t> case scenario;</a:t>
            </a:r>
          </a:p>
          <a:p>
            <a:r>
              <a:rPr lang="fr-FR" sz="2400" dirty="0" smtClean="0">
                <a:solidFill>
                  <a:srgbClr val="3333FF"/>
                </a:solidFill>
              </a:rPr>
              <a:t>Design of </a:t>
            </a:r>
            <a:r>
              <a:rPr lang="fr-FR" sz="2400" dirty="0" err="1" smtClean="0">
                <a:solidFill>
                  <a:schemeClr val="tx1"/>
                </a:solidFill>
              </a:rPr>
              <a:t>dielectric</a:t>
            </a:r>
            <a:r>
              <a:rPr lang="fr-FR" sz="2400" dirty="0" smtClean="0">
                <a:solidFill>
                  <a:schemeClr val="tx1"/>
                </a:solidFill>
              </a:rPr>
              <a:t> </a:t>
            </a:r>
            <a:r>
              <a:rPr lang="fr-FR" sz="2400" dirty="0" err="1" smtClean="0">
                <a:solidFill>
                  <a:schemeClr val="tx1"/>
                </a:solidFill>
              </a:rPr>
              <a:t>strength</a:t>
            </a:r>
            <a:r>
              <a:rPr lang="fr-FR" sz="2400" dirty="0" smtClean="0">
                <a:solidFill>
                  <a:schemeClr val="tx1"/>
                </a:solidFill>
              </a:rPr>
              <a:t> compatible </a:t>
            </a:r>
            <a:r>
              <a:rPr lang="fr-FR" sz="2400" dirty="0" err="1" smtClean="0">
                <a:solidFill>
                  <a:schemeClr val="tx1"/>
                </a:solidFill>
              </a:rPr>
              <a:t>with</a:t>
            </a:r>
            <a:r>
              <a:rPr lang="fr-FR" sz="2400" dirty="0" smtClean="0">
                <a:solidFill>
                  <a:schemeClr val="tx1"/>
                </a:solidFill>
              </a:rPr>
              <a:t> </a:t>
            </a:r>
            <a:r>
              <a:rPr lang="fr-FR" sz="2400" dirty="0" err="1" smtClean="0">
                <a:solidFill>
                  <a:schemeClr val="tx1"/>
                </a:solidFill>
              </a:rPr>
              <a:t>worst</a:t>
            </a:r>
            <a:r>
              <a:rPr lang="fr-FR" sz="2400" dirty="0" smtClean="0">
                <a:solidFill>
                  <a:schemeClr val="tx1"/>
                </a:solidFill>
              </a:rPr>
              <a:t> </a:t>
            </a:r>
            <a:r>
              <a:rPr lang="fr-FR" sz="2400" dirty="0">
                <a:solidFill>
                  <a:schemeClr val="tx1"/>
                </a:solidFill>
              </a:rPr>
              <a:t>case scenario </a:t>
            </a:r>
            <a:r>
              <a:rPr lang="fr-FR" sz="2400" dirty="0">
                <a:solidFill>
                  <a:srgbClr val="3333FF"/>
                </a:solidFill>
              </a:rPr>
              <a:t>on </a:t>
            </a:r>
            <a:r>
              <a:rPr lang="fr-FR" sz="2400" dirty="0" smtClean="0">
                <a:solidFill>
                  <a:srgbClr val="3333FF"/>
                </a:solidFill>
              </a:rPr>
              <a:t>a Cryo </a:t>
            </a:r>
            <a:r>
              <a:rPr lang="fr-FR" sz="2400" dirty="0" err="1">
                <a:solidFill>
                  <a:srgbClr val="3333FF"/>
                </a:solidFill>
              </a:rPr>
              <a:t>dipole</a:t>
            </a:r>
            <a:r>
              <a:rPr lang="fr-FR" sz="2400" dirty="0">
                <a:solidFill>
                  <a:srgbClr val="3333FF"/>
                </a:solidFill>
              </a:rPr>
              <a:t> </a:t>
            </a:r>
            <a:r>
              <a:rPr lang="fr-FR" sz="2400" dirty="0" smtClean="0">
                <a:solidFill>
                  <a:srgbClr val="3333FF"/>
                </a:solidFill>
              </a:rPr>
              <a:t>unit; </a:t>
            </a:r>
          </a:p>
          <a:p>
            <a:r>
              <a:rPr lang="fr-FR" sz="2400" dirty="0" smtClean="0">
                <a:solidFill>
                  <a:srgbClr val="3333FF"/>
                </a:solidFill>
              </a:rPr>
              <a:t>A WBS-</a:t>
            </a:r>
            <a:r>
              <a:rPr lang="fr-FR" sz="2400" dirty="0" err="1" smtClean="0">
                <a:solidFill>
                  <a:srgbClr val="3333FF"/>
                </a:solidFill>
              </a:rPr>
              <a:t>based</a:t>
            </a:r>
            <a:r>
              <a:rPr lang="fr-FR" sz="2400" dirty="0" smtClean="0">
                <a:solidFill>
                  <a:srgbClr val="3333FF"/>
                </a:solidFill>
              </a:rPr>
              <a:t> manufacture </a:t>
            </a:r>
            <a:r>
              <a:rPr lang="fr-FR" sz="2400" dirty="0" err="1" smtClean="0">
                <a:solidFill>
                  <a:schemeClr val="tx1"/>
                </a:solidFill>
              </a:rPr>
              <a:t>quality</a:t>
            </a:r>
            <a:r>
              <a:rPr lang="fr-FR" sz="2400" dirty="0" smtClean="0">
                <a:solidFill>
                  <a:schemeClr val="tx1"/>
                </a:solidFill>
              </a:rPr>
              <a:t> control matrix </a:t>
            </a:r>
            <a:r>
              <a:rPr lang="fr-FR" sz="2400" dirty="0" err="1" smtClean="0">
                <a:solidFill>
                  <a:schemeClr val="tx1"/>
                </a:solidFill>
              </a:rPr>
              <a:t>is</a:t>
            </a:r>
            <a:r>
              <a:rPr lang="fr-FR" sz="2400" dirty="0" smtClean="0">
                <a:solidFill>
                  <a:schemeClr val="tx1"/>
                </a:solidFill>
              </a:rPr>
              <a:t> in </a:t>
            </a:r>
            <a:r>
              <a:rPr lang="fr-FR" sz="2400" dirty="0">
                <a:solidFill>
                  <a:schemeClr val="tx1"/>
                </a:solidFill>
              </a:rPr>
              <a:t>place on </a:t>
            </a:r>
            <a:r>
              <a:rPr lang="fr-FR" sz="2400" dirty="0" smtClean="0">
                <a:solidFill>
                  <a:schemeClr val="tx1"/>
                </a:solidFill>
              </a:rPr>
              <a:t>the 11 </a:t>
            </a:r>
            <a:r>
              <a:rPr lang="fr-FR" sz="2400" dirty="0" err="1" smtClean="0">
                <a:solidFill>
                  <a:schemeClr val="tx1"/>
                </a:solidFill>
              </a:rPr>
              <a:t>T</a:t>
            </a:r>
            <a:r>
              <a:rPr lang="fr-FR" sz="2400" dirty="0" smtClean="0">
                <a:solidFill>
                  <a:schemeClr val="tx1"/>
                </a:solidFill>
              </a:rPr>
              <a:t> </a:t>
            </a:r>
            <a:r>
              <a:rPr lang="fr-FR" sz="2400" dirty="0" err="1" smtClean="0">
                <a:solidFill>
                  <a:schemeClr val="tx1"/>
                </a:solidFill>
              </a:rPr>
              <a:t>dipole</a:t>
            </a:r>
            <a:r>
              <a:rPr lang="fr-FR" sz="2400" dirty="0" smtClean="0">
                <a:solidFill>
                  <a:schemeClr val="tx1"/>
                </a:solidFill>
              </a:rPr>
              <a:t> </a:t>
            </a:r>
            <a:r>
              <a:rPr lang="fr-FR" sz="2400" dirty="0">
                <a:solidFill>
                  <a:schemeClr val="tx1"/>
                </a:solidFill>
              </a:rPr>
              <a:t>production</a:t>
            </a:r>
            <a:r>
              <a:rPr lang="fr-FR" sz="2400" dirty="0" smtClean="0">
                <a:solidFill>
                  <a:srgbClr val="3333FF"/>
                </a:solidFill>
              </a:rPr>
              <a:t>, </a:t>
            </a:r>
            <a:r>
              <a:rPr lang="fr-FR" sz="2400" dirty="0" err="1" smtClean="0">
                <a:solidFill>
                  <a:srgbClr val="3333FF"/>
                </a:solidFill>
              </a:rPr>
              <a:t>with</a:t>
            </a:r>
            <a:r>
              <a:rPr lang="fr-FR" sz="2400" dirty="0" smtClean="0">
                <a:solidFill>
                  <a:srgbClr val="3333FF"/>
                </a:solidFill>
              </a:rPr>
              <a:t> on </a:t>
            </a:r>
            <a:r>
              <a:rPr lang="fr-FR" sz="2400" dirty="0" err="1" smtClean="0">
                <a:solidFill>
                  <a:srgbClr val="3333FF"/>
                </a:solidFill>
              </a:rPr>
              <a:t>going</a:t>
            </a:r>
            <a:r>
              <a:rPr lang="fr-FR" sz="2400" dirty="0" smtClean="0">
                <a:solidFill>
                  <a:srgbClr val="3333FF"/>
                </a:solidFill>
              </a:rPr>
              <a:t> </a:t>
            </a:r>
            <a:r>
              <a:rPr lang="fr-FR" sz="2400" dirty="0" err="1" smtClean="0">
                <a:solidFill>
                  <a:srgbClr val="3333FF"/>
                </a:solidFill>
              </a:rPr>
              <a:t>implementation</a:t>
            </a:r>
            <a:r>
              <a:rPr lang="fr-FR" sz="2400" dirty="0" smtClean="0">
                <a:solidFill>
                  <a:srgbClr val="3333FF"/>
                </a:solidFill>
              </a:rPr>
              <a:t> of monitor control points and </a:t>
            </a:r>
            <a:r>
              <a:rPr lang="fr-FR" sz="2400" dirty="0" err="1" smtClean="0">
                <a:solidFill>
                  <a:srgbClr val="3333FF"/>
                </a:solidFill>
              </a:rPr>
              <a:t>Factory</a:t>
            </a:r>
            <a:r>
              <a:rPr lang="fr-FR" sz="2400" dirty="0" smtClean="0">
                <a:solidFill>
                  <a:srgbClr val="3333FF"/>
                </a:solidFill>
              </a:rPr>
              <a:t> </a:t>
            </a:r>
            <a:r>
              <a:rPr lang="fr-FR" sz="2400" dirty="0" err="1" smtClean="0">
                <a:solidFill>
                  <a:srgbClr val="3333FF"/>
                </a:solidFill>
              </a:rPr>
              <a:t>acceptance</a:t>
            </a:r>
            <a:r>
              <a:rPr lang="fr-FR" sz="2400" dirty="0" smtClean="0">
                <a:solidFill>
                  <a:srgbClr val="3333FF"/>
                </a:solidFill>
              </a:rPr>
              <a:t> tests. </a:t>
            </a:r>
            <a:endParaRPr lang="fr-FR" sz="2400" dirty="0">
              <a:solidFill>
                <a:srgbClr val="3333FF"/>
              </a:solidFill>
            </a:endParaRPr>
          </a:p>
        </p:txBody>
      </p:sp>
      <p:sp>
        <p:nvSpPr>
          <p:cNvPr id="5" name="Espace réservé du numéro de diapositive 4"/>
          <p:cNvSpPr>
            <a:spLocks noGrp="1"/>
          </p:cNvSpPr>
          <p:nvPr>
            <p:ph type="sldNum" sz="quarter" idx="12"/>
          </p:nvPr>
        </p:nvSpPr>
        <p:spPr/>
        <p:txBody>
          <a:bodyPr/>
          <a:lstStyle/>
          <a:p>
            <a:r>
              <a:rPr lang="fr-FR" smtClean="0"/>
              <a:t>Page</a:t>
            </a:r>
            <a:r>
              <a:rPr lang="en-GB" smtClean="0"/>
              <a:t> </a:t>
            </a:r>
            <a:fld id="{BFDCA1C4-9514-7B4F-976F-D92F7E296653}" type="slidenum">
              <a:rPr lang="fr-FR" smtClean="0"/>
              <a:pPr/>
              <a:t>30</a:t>
            </a:fld>
            <a:endParaRPr lang="fr-FR" dirty="0"/>
          </a:p>
        </p:txBody>
      </p:sp>
      <p:sp>
        <p:nvSpPr>
          <p:cNvPr id="6" name="Footer Placeholder 3"/>
          <p:cNvSpPr>
            <a:spLocks noGrp="1"/>
          </p:cNvSpPr>
          <p:nvPr>
            <p:ph type="ftr" sz="quarter" idx="11"/>
          </p:nvPr>
        </p:nvSpPr>
        <p:spPr/>
        <p:txBody>
          <a:bodyPr/>
          <a:lstStyle/>
          <a:p>
            <a:r>
              <a:rPr lang="en-GB" i="1" dirty="0" smtClean="0"/>
              <a:t>3</a:t>
            </a:r>
            <a:r>
              <a:rPr lang="en-GB" i="1" baseline="30000" dirty="0" smtClean="0"/>
              <a:t>td</a:t>
            </a:r>
            <a:r>
              <a:rPr lang="en-GB" i="1" dirty="0" smtClean="0"/>
              <a:t> </a:t>
            </a:r>
            <a:r>
              <a:rPr lang="en-GB" i="1" dirty="0"/>
              <a:t>Review Meeting of 11T DS Dipole (CERN), 06 - 08</a:t>
            </a:r>
            <a:r>
              <a:rPr lang="en-GB" i="1" baseline="30000" dirty="0"/>
              <a:t>th</a:t>
            </a:r>
            <a:r>
              <a:rPr lang="en-GB" i="1" dirty="0"/>
              <a:t> April 2016</a:t>
            </a:r>
          </a:p>
        </p:txBody>
      </p:sp>
    </p:spTree>
    <p:extLst>
      <p:ext uri="{BB962C8B-B14F-4D97-AF65-F5344CB8AC3E}">
        <p14:creationId xmlns:p14="http://schemas.microsoft.com/office/powerpoint/2010/main" val="5810293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References</a:t>
            </a:r>
            <a:endParaRPr lang="fr-FR" dirty="0"/>
          </a:p>
        </p:txBody>
      </p:sp>
      <p:sp>
        <p:nvSpPr>
          <p:cNvPr id="3" name="Espace réservé du contenu 2"/>
          <p:cNvSpPr>
            <a:spLocks noGrp="1"/>
          </p:cNvSpPr>
          <p:nvPr>
            <p:ph idx="1"/>
          </p:nvPr>
        </p:nvSpPr>
        <p:spPr/>
        <p:txBody>
          <a:bodyPr>
            <a:normAutofit fontScale="55000" lnSpcReduction="20000"/>
          </a:bodyPr>
          <a:lstStyle/>
          <a:p>
            <a:pPr marL="514350" indent="-514350">
              <a:buFont typeface="+mj-lt"/>
              <a:buAutoNum type="arabicPeriod"/>
            </a:pPr>
            <a:r>
              <a:rPr lang="en-GB" dirty="0" smtClean="0"/>
              <a:t> “Voltage withstand levels for electrical insulation tests …” EDMS 90327 .</a:t>
            </a:r>
          </a:p>
          <a:p>
            <a:pPr marL="514350" indent="-514350">
              <a:buFont typeface="+mj-lt"/>
              <a:buAutoNum type="arabicPeriod"/>
            </a:pPr>
            <a:r>
              <a:rPr lang="en-GB" dirty="0" smtClean="0">
                <a:solidFill>
                  <a:schemeClr val="tx1"/>
                </a:solidFill>
                <a:hlinkClick r:id="rId2"/>
              </a:rPr>
              <a:t>Withstand voltages ref MQX review indico 478951</a:t>
            </a:r>
            <a:r>
              <a:rPr lang="en-GB" dirty="0" smtClean="0"/>
              <a:t> </a:t>
            </a:r>
          </a:p>
          <a:p>
            <a:pPr marL="514350" indent="-514350">
              <a:buFont typeface="+mj-lt"/>
              <a:buAutoNum type="arabicPeriod"/>
            </a:pPr>
            <a:r>
              <a:rPr lang="en-GB" dirty="0" smtClean="0"/>
              <a:t>“ELQA Qualification of the superconducting circuits during hardware commissioning” EDMS 7881973. </a:t>
            </a:r>
          </a:p>
          <a:p>
            <a:pPr marL="514350" indent="-514350">
              <a:buFont typeface="+mj-lt"/>
              <a:buAutoNum type="arabicPeriod"/>
            </a:pPr>
            <a:r>
              <a:rPr lang="en-GB" dirty="0" smtClean="0"/>
              <a:t>“Guidelines for the insulation design and electrical tests …” EDMS 1264529</a:t>
            </a:r>
          </a:p>
          <a:p>
            <a:pPr marL="514350" indent="-514350">
              <a:buFont typeface="+mj-lt"/>
              <a:buAutoNum type="arabicPeriod"/>
            </a:pPr>
            <a:r>
              <a:rPr lang="en-GB" dirty="0" smtClean="0"/>
              <a:t>LHC-S-ES-0003</a:t>
            </a:r>
            <a:r>
              <a:rPr lang="en-GB" dirty="0"/>
              <a:t>, Safety during Individual System Tests and Hardware Commissioning. P. Cruikshank et al., EDMS 615783. </a:t>
            </a:r>
            <a:endParaRPr lang="en-GB" dirty="0" smtClean="0"/>
          </a:p>
          <a:p>
            <a:pPr marL="514350" indent="-514350">
              <a:buFont typeface="+mj-lt"/>
              <a:buAutoNum type="arabicPeriod"/>
            </a:pPr>
            <a:r>
              <a:rPr lang="fr-FR" dirty="0" smtClean="0"/>
              <a:t>L. </a:t>
            </a:r>
            <a:r>
              <a:rPr lang="fr-FR" dirty="0" err="1" smtClean="0"/>
              <a:t>Bottura</a:t>
            </a:r>
            <a:r>
              <a:rPr lang="fr-FR" dirty="0" smtClean="0"/>
              <a:t> et al, “</a:t>
            </a:r>
            <a:r>
              <a:rPr lang="fr-FR" dirty="0" err="1" smtClean="0"/>
              <a:t>Controlling</a:t>
            </a:r>
            <a:r>
              <a:rPr lang="fr-FR" dirty="0" smtClean="0"/>
              <a:t> Field </a:t>
            </a:r>
            <a:r>
              <a:rPr lang="fr-FR" dirty="0" err="1" smtClean="0"/>
              <a:t>Quality</a:t>
            </a:r>
            <a:r>
              <a:rPr lang="fr-FR" dirty="0" smtClean="0"/>
              <a:t> in </a:t>
            </a:r>
            <a:r>
              <a:rPr lang="fr-FR" dirty="0" err="1" smtClean="0"/>
              <a:t>Magnet</a:t>
            </a:r>
            <a:r>
              <a:rPr lang="fr-FR" dirty="0" smtClean="0"/>
              <a:t> Production,” 2003 </a:t>
            </a:r>
            <a:r>
              <a:rPr lang="fr-FR" dirty="0" err="1" smtClean="0"/>
              <a:t>Particle</a:t>
            </a:r>
            <a:r>
              <a:rPr lang="fr-FR" dirty="0" smtClean="0"/>
              <a:t> Accelerator </a:t>
            </a:r>
            <a:r>
              <a:rPr lang="fr-FR" dirty="0" err="1" smtClean="0"/>
              <a:t>Conference</a:t>
            </a:r>
            <a:r>
              <a:rPr lang="fr-FR" dirty="0" smtClean="0"/>
              <a:t>, Portland, USA, May 2003,</a:t>
            </a:r>
          </a:p>
          <a:p>
            <a:pPr marL="514350" indent="-514350">
              <a:buFont typeface="+mj-lt"/>
              <a:buAutoNum type="arabicPeriod"/>
            </a:pPr>
            <a:r>
              <a:rPr lang="fr-FR" dirty="0" smtClean="0"/>
              <a:t>B. </a:t>
            </a:r>
            <a:r>
              <a:rPr lang="fr-FR" dirty="0" err="1" smtClean="0"/>
              <a:t>Bellesia</a:t>
            </a:r>
            <a:r>
              <a:rPr lang="fr-FR" dirty="0" smtClean="0"/>
              <a:t> “Influence of </a:t>
            </a:r>
            <a:r>
              <a:rPr lang="fr-FR" dirty="0" err="1" smtClean="0"/>
              <a:t>Austenitic</a:t>
            </a:r>
            <a:r>
              <a:rPr lang="fr-FR" dirty="0" smtClean="0"/>
              <a:t> </a:t>
            </a:r>
            <a:r>
              <a:rPr lang="fr-FR" dirty="0" err="1" smtClean="0"/>
              <a:t>Steel</a:t>
            </a:r>
            <a:r>
              <a:rPr lang="fr-FR" dirty="0" smtClean="0"/>
              <a:t> </a:t>
            </a:r>
            <a:r>
              <a:rPr lang="fr-FR" dirty="0" err="1" smtClean="0"/>
              <a:t>Collar</a:t>
            </a:r>
            <a:r>
              <a:rPr lang="fr-FR" dirty="0" smtClean="0"/>
              <a:t> Dimensions on </a:t>
            </a:r>
            <a:r>
              <a:rPr lang="fr-FR" dirty="0" err="1" smtClean="0"/>
              <a:t>Magnetic</a:t>
            </a:r>
            <a:r>
              <a:rPr lang="fr-FR" dirty="0" smtClean="0"/>
              <a:t> Field </a:t>
            </a:r>
            <a:r>
              <a:rPr lang="fr-FR" dirty="0" err="1" smtClean="0"/>
              <a:t>Harmonics</a:t>
            </a:r>
            <a:r>
              <a:rPr lang="fr-FR" dirty="0" smtClean="0"/>
              <a:t> in the LHC Main </a:t>
            </a:r>
            <a:r>
              <a:rPr lang="fr-FR" dirty="0" err="1" smtClean="0"/>
              <a:t>Dipole</a:t>
            </a:r>
            <a:r>
              <a:rPr lang="fr-FR" dirty="0" smtClean="0"/>
              <a:t>”, CERN LHC-Project-Note-377, 2005</a:t>
            </a:r>
          </a:p>
          <a:p>
            <a:pPr marL="514350" indent="-514350">
              <a:buFont typeface="+mj-lt"/>
              <a:buAutoNum type="arabicPeriod"/>
            </a:pPr>
            <a:r>
              <a:rPr lang="fr-FR" dirty="0" err="1" smtClean="0"/>
              <a:t>E.Todesco</a:t>
            </a:r>
            <a:r>
              <a:rPr lang="fr-FR" dirty="0" smtClean="0"/>
              <a:t>, “</a:t>
            </a:r>
            <a:r>
              <a:rPr lang="fr-FR" dirty="0" err="1" smtClean="0"/>
              <a:t>Status</a:t>
            </a:r>
            <a:r>
              <a:rPr lang="fr-FR" dirty="0" smtClean="0"/>
              <a:t> report on </a:t>
            </a:r>
            <a:r>
              <a:rPr lang="fr-FR" dirty="0" err="1" smtClean="0"/>
              <a:t>field</a:t>
            </a:r>
            <a:r>
              <a:rPr lang="fr-FR" dirty="0" smtClean="0"/>
              <a:t> </a:t>
            </a:r>
            <a:r>
              <a:rPr lang="fr-FR" dirty="0" err="1" smtClean="0"/>
              <a:t>quality</a:t>
            </a:r>
            <a:r>
              <a:rPr lang="fr-FR" dirty="0" smtClean="0"/>
              <a:t> in the main LHC </a:t>
            </a:r>
            <a:r>
              <a:rPr lang="fr-FR" dirty="0" err="1" smtClean="0"/>
              <a:t>dipoles</a:t>
            </a:r>
            <a:r>
              <a:rPr lang="fr-FR" dirty="0" smtClean="0"/>
              <a:t>”, </a:t>
            </a:r>
            <a:r>
              <a:rPr lang="fr-FR" dirty="0" err="1" smtClean="0"/>
              <a:t>Proceedings</a:t>
            </a:r>
            <a:r>
              <a:rPr lang="fr-FR" dirty="0" smtClean="0"/>
              <a:t> of </a:t>
            </a:r>
            <a:r>
              <a:rPr lang="fr-FR" dirty="0" err="1" smtClean="0"/>
              <a:t>European</a:t>
            </a:r>
            <a:r>
              <a:rPr lang="fr-FR" dirty="0" smtClean="0"/>
              <a:t> </a:t>
            </a:r>
            <a:r>
              <a:rPr lang="fr-FR" dirty="0" err="1" smtClean="0"/>
              <a:t>Particle</a:t>
            </a:r>
            <a:r>
              <a:rPr lang="fr-FR" dirty="0" smtClean="0"/>
              <a:t> Accelerator </a:t>
            </a:r>
            <a:r>
              <a:rPr lang="fr-FR" dirty="0" err="1" smtClean="0"/>
              <a:t>Conference</a:t>
            </a:r>
            <a:r>
              <a:rPr lang="fr-FR" dirty="0" smtClean="0"/>
              <a:t>, 2002, </a:t>
            </a:r>
            <a:r>
              <a:rPr lang="fr-FR" dirty="0" err="1" smtClean="0"/>
              <a:t>JAcoW</a:t>
            </a:r>
            <a:r>
              <a:rPr lang="fr-FR" dirty="0" smtClean="0"/>
              <a:t>., LHC Project Report 579</a:t>
            </a:r>
          </a:p>
          <a:p>
            <a:pPr marL="514350" indent="-514350">
              <a:buFont typeface="+mj-lt"/>
              <a:buAutoNum type="arabicPeriod"/>
            </a:pPr>
            <a:r>
              <a:rPr lang="en-GB" dirty="0" smtClean="0"/>
              <a:t>E. </a:t>
            </a:r>
            <a:r>
              <a:rPr lang="en-GB" dirty="0" err="1" smtClean="0"/>
              <a:t>Wildner</a:t>
            </a:r>
            <a:r>
              <a:rPr lang="en-GB" dirty="0" smtClean="0"/>
              <a:t>, </a:t>
            </a:r>
            <a:r>
              <a:rPr lang="en-GB" dirty="0"/>
              <a:t>P</a:t>
            </a:r>
            <a:r>
              <a:rPr lang="en-GB" dirty="0" smtClean="0"/>
              <a:t>roduction follow-up of the </a:t>
            </a:r>
            <a:r>
              <a:rPr lang="en-GB" dirty="0" err="1" smtClean="0"/>
              <a:t>lhc</a:t>
            </a:r>
            <a:r>
              <a:rPr lang="en-GB" dirty="0" smtClean="0"/>
              <a:t> main dipoles through magnetic measurements at room temperature</a:t>
            </a:r>
          </a:p>
          <a:p>
            <a:pPr marL="514350" indent="-514350">
              <a:buFont typeface="+mj-lt"/>
              <a:buAutoNum type="arabicPeriod"/>
            </a:pPr>
            <a:r>
              <a:rPr lang="en-GB" dirty="0"/>
              <a:t>F. </a:t>
            </a:r>
            <a:r>
              <a:rPr lang="en-GB" dirty="0" err="1"/>
              <a:t>Borgnolutti</a:t>
            </a:r>
            <a:r>
              <a:rPr lang="en-GB" dirty="0"/>
              <a:t> </a:t>
            </a:r>
            <a:r>
              <a:rPr lang="en-GB" dirty="0" smtClean="0"/>
              <a:t>et al, Reproducibility </a:t>
            </a:r>
            <a:r>
              <a:rPr lang="en-GB" dirty="0"/>
              <a:t>of the coil positioning in Nb3Sn magnet models through magnetic measurement </a:t>
            </a:r>
            <a:endParaRPr lang="en-GB" dirty="0" smtClean="0"/>
          </a:p>
          <a:p>
            <a:pPr marL="514350" indent="-514350">
              <a:buFont typeface="+mj-lt"/>
              <a:buAutoNum type="arabicPeriod"/>
            </a:pPr>
            <a:r>
              <a:rPr lang="en-GB" altLang="en-US" dirty="0" smtClean="0"/>
              <a:t>M Bajko, Quench heater failure, LHC Risk Review, 6th of March 2009</a:t>
            </a:r>
          </a:p>
          <a:p>
            <a:endParaRPr lang="fr-FR" dirty="0"/>
          </a:p>
        </p:txBody>
      </p:sp>
      <p:sp>
        <p:nvSpPr>
          <p:cNvPr id="4" name="Espace réservé du pied de page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31</a:t>
            </a:fld>
            <a:endParaRPr lang="fr-FR"/>
          </a:p>
        </p:txBody>
      </p:sp>
    </p:spTree>
    <p:extLst>
      <p:ext uri="{BB962C8B-B14F-4D97-AF65-F5344CB8AC3E}">
        <p14:creationId xmlns:p14="http://schemas.microsoft.com/office/powerpoint/2010/main" val="15677328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7497" y="2852936"/>
            <a:ext cx="9793088" cy="1634400"/>
          </a:xfrm>
        </p:spPr>
        <p:txBody>
          <a:bodyPr/>
          <a:lstStyle/>
          <a:p>
            <a:r>
              <a:rPr lang="en-GB" sz="4000" dirty="0" smtClean="0"/>
              <a:t>Thank you </a:t>
            </a:r>
            <a:br>
              <a:rPr lang="en-GB" sz="4000" dirty="0" smtClean="0"/>
            </a:br>
            <a:r>
              <a:rPr lang="en-GB" sz="4000" dirty="0" smtClean="0"/>
              <a:t>for your attention </a:t>
            </a:r>
            <a:br>
              <a:rPr lang="en-GB" sz="4000" dirty="0" smtClean="0"/>
            </a:br>
            <a:r>
              <a:rPr lang="en-GB" sz="3200" dirty="0" smtClean="0"/>
              <a:t/>
            </a:r>
            <a:br>
              <a:rPr lang="en-GB" sz="3200" dirty="0" smtClean="0"/>
            </a:br>
            <a:r>
              <a:rPr lang="en-GB" sz="3200" dirty="0" smtClean="0"/>
              <a:t>and to all contributors from TE-MSC, </a:t>
            </a:r>
            <a:br>
              <a:rPr lang="en-GB" sz="3200" dirty="0" smtClean="0"/>
            </a:br>
            <a:r>
              <a:rPr lang="en-GB" sz="3200" dirty="0" smtClean="0"/>
              <a:t>LMF members, </a:t>
            </a:r>
            <a:br>
              <a:rPr lang="en-GB" sz="3200" dirty="0" smtClean="0"/>
            </a:br>
            <a:r>
              <a:rPr lang="en-GB" sz="3200" dirty="0" smtClean="0"/>
              <a:t>and Hi-</a:t>
            </a:r>
            <a:r>
              <a:rPr lang="en-GB" sz="3200" dirty="0" err="1" smtClean="0"/>
              <a:t>Lumi</a:t>
            </a:r>
            <a:r>
              <a:rPr lang="en-GB" sz="3200" dirty="0" smtClean="0"/>
              <a:t> interfacing WPs members</a:t>
            </a:r>
            <a:endParaRPr lang="en-GB" sz="3200" dirty="0"/>
          </a:p>
        </p:txBody>
      </p:sp>
      <p:sp>
        <p:nvSpPr>
          <p:cNvPr id="4" name="Espace réservé du texte 3"/>
          <p:cNvSpPr>
            <a:spLocks noGrp="1"/>
          </p:cNvSpPr>
          <p:nvPr>
            <p:ph type="body" sz="quarter" idx="14"/>
          </p:nvPr>
        </p:nvSpPr>
        <p:spPr/>
        <p:txBody>
          <a:bodyPr/>
          <a:lstStyle/>
          <a:p>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32</a:t>
            </a:fld>
            <a:endParaRPr lang="fr-FR" dirty="0"/>
          </a:p>
        </p:txBody>
      </p:sp>
      <p:sp>
        <p:nvSpPr>
          <p:cNvPr id="6" name="Footer Placeholder 3"/>
          <p:cNvSpPr>
            <a:spLocks noGrp="1"/>
          </p:cNvSpPr>
          <p:nvPr>
            <p:ph type="ftr" sz="quarter" idx="11"/>
          </p:nvPr>
        </p:nvSpPr>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30574531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GB" sz="4800" dirty="0" smtClean="0"/>
              <a:t>BACK UP SLIDES</a:t>
            </a:r>
            <a:endParaRPr lang="en-GB" sz="4800"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33</a:t>
            </a:fld>
            <a:endParaRPr lang="fr-FR"/>
          </a:p>
        </p:txBody>
      </p:sp>
    </p:spTree>
    <p:extLst>
      <p:ext uri="{BB962C8B-B14F-4D97-AF65-F5344CB8AC3E}">
        <p14:creationId xmlns:p14="http://schemas.microsoft.com/office/powerpoint/2010/main" val="32765893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a:t>
            </a:r>
            <a:endParaRPr lang="en-GB" dirty="0"/>
          </a:p>
        </p:txBody>
      </p:sp>
      <p:sp>
        <p:nvSpPr>
          <p:cNvPr id="3" name="Content Placeholder 2"/>
          <p:cNvSpPr>
            <a:spLocks noGrp="1"/>
          </p:cNvSpPr>
          <p:nvPr>
            <p:ph idx="1"/>
          </p:nvPr>
        </p:nvSpPr>
        <p:spPr/>
        <p:txBody>
          <a:bodyPr>
            <a:normAutofit/>
          </a:bodyPr>
          <a:lstStyle/>
          <a:p>
            <a:r>
              <a:rPr lang="en-GB" sz="2000" dirty="0"/>
              <a:t>EXTRACTION VOLTAGE (Vee) </a:t>
            </a:r>
          </a:p>
          <a:p>
            <a:pPr lvl="1"/>
            <a:r>
              <a:rPr lang="en-GB" sz="1600" dirty="0"/>
              <a:t>When a quench is detected, the QPS system will open the circuit interlock loop and the energy extraction switches. The maximum voltage seen in the circuit versus ground will be at the extremity of the electric chain Vee. </a:t>
            </a:r>
          </a:p>
          <a:p>
            <a:r>
              <a:rPr lang="en-GB" sz="2000" dirty="0" smtClean="0"/>
              <a:t>MAXIMUM </a:t>
            </a:r>
            <a:r>
              <a:rPr lang="en-GB" sz="2000" dirty="0"/>
              <a:t>VOLTAGE REACHED DURING A QUENCH (</a:t>
            </a:r>
            <a:r>
              <a:rPr lang="en-GB" sz="2000" dirty="0" err="1"/>
              <a:t>Veeq</a:t>
            </a:r>
            <a:r>
              <a:rPr lang="en-GB" sz="2000" dirty="0"/>
              <a:t>) </a:t>
            </a:r>
          </a:p>
          <a:p>
            <a:pPr lvl="1"/>
            <a:r>
              <a:rPr lang="en-GB" sz="1600" dirty="0" err="1"/>
              <a:t>Veeq</a:t>
            </a:r>
            <a:r>
              <a:rPr lang="en-GB" sz="1600" dirty="0"/>
              <a:t>=</a:t>
            </a:r>
            <a:r>
              <a:rPr lang="en-GB" sz="1600" dirty="0" err="1"/>
              <a:t>Vq+Vee</a:t>
            </a:r>
            <a:r>
              <a:rPr lang="en-GB" sz="1600" dirty="0"/>
              <a:t>. If there is no energy extraction </a:t>
            </a:r>
            <a:r>
              <a:rPr lang="en-GB" sz="1600" dirty="0" err="1"/>
              <a:t>Veeq</a:t>
            </a:r>
            <a:r>
              <a:rPr lang="en-GB" sz="1600" dirty="0"/>
              <a:t>=</a:t>
            </a:r>
            <a:r>
              <a:rPr lang="en-GB" sz="1600" dirty="0" err="1"/>
              <a:t>Vq</a:t>
            </a:r>
            <a:r>
              <a:rPr lang="en-GB" sz="1600" dirty="0"/>
              <a:t>. If not known Vee is to be assumed to be equal to 450 V. This value is based on present LHC design practice.</a:t>
            </a:r>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34</a:t>
            </a:fld>
            <a:endParaRPr lang="fr-FR"/>
          </a:p>
        </p:txBody>
      </p:sp>
    </p:spTree>
    <p:extLst>
      <p:ext uri="{BB962C8B-B14F-4D97-AF65-F5344CB8AC3E}">
        <p14:creationId xmlns:p14="http://schemas.microsoft.com/office/powerpoint/2010/main" val="14904538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
          </p:nvPr>
        </p:nvSpPr>
        <p:spPr/>
      </p:sp>
      <p:sp>
        <p:nvSpPr>
          <p:cNvPr id="3" name="Text Placeholder 2"/>
          <p:cNvSpPr>
            <a:spLocks noGrp="1"/>
          </p:cNvSpPr>
          <p:nvPr>
            <p:ph type="body" sz="half" idx="2"/>
          </p:nvPr>
        </p:nvSpPr>
        <p:spPr/>
        <p:txBody>
          <a:bodyPr/>
          <a:lstStyle/>
          <a:p>
            <a:endParaRPr lang="en-GB"/>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35</a:t>
            </a:fld>
            <a:endParaRPr lang="fr-FR"/>
          </a:p>
        </p:txBody>
      </p:sp>
      <p:sp>
        <p:nvSpPr>
          <p:cNvPr id="6" name="Content Placeholder 5"/>
          <p:cNvSpPr>
            <a:spLocks noGrp="1"/>
          </p:cNvSpPr>
          <p:nvPr>
            <p:ph sz="quarter" idx="14"/>
          </p:nvPr>
        </p:nvSpPr>
        <p:spPr/>
        <p:txBody>
          <a:bodyPr/>
          <a:lstStyle/>
          <a:p>
            <a:r>
              <a:rPr lang="en-GB" dirty="0"/>
              <a:t>safety test on welded joints</a:t>
            </a:r>
          </a:p>
        </p:txBody>
      </p:sp>
      <p:graphicFrame>
        <p:nvGraphicFramePr>
          <p:cNvPr id="8" name="Table 7"/>
          <p:cNvGraphicFramePr>
            <a:graphicFrameLocks noGrp="1"/>
          </p:cNvGraphicFramePr>
          <p:nvPr>
            <p:extLst>
              <p:ext uri="{D42A27DB-BD31-4B8C-83A1-F6EECF244321}">
                <p14:modId xmlns:p14="http://schemas.microsoft.com/office/powerpoint/2010/main" val="1432225626"/>
              </p:ext>
            </p:extLst>
          </p:nvPr>
        </p:nvGraphicFramePr>
        <p:xfrm>
          <a:off x="971600" y="532130"/>
          <a:ext cx="6505996" cy="4312920"/>
        </p:xfrm>
        <a:graphic>
          <a:graphicData uri="http://schemas.openxmlformats.org/drawingml/2006/table">
            <a:tbl>
              <a:tblPr firstRow="1" bandRow="1">
                <a:tableStyleId>{5C22544A-7EE6-4342-B048-85BDC9FD1C3A}</a:tableStyleId>
              </a:tblPr>
              <a:tblGrid>
                <a:gridCol w="6505996"/>
              </a:tblGrid>
              <a:tr h="127104">
                <a:tc>
                  <a:txBody>
                    <a:bodyPr/>
                    <a:lstStyle/>
                    <a:p>
                      <a:r>
                        <a:rPr lang="en-GB" dirty="0" smtClean="0"/>
                        <a:t>Code and standards on welds </a:t>
                      </a:r>
                      <a:endParaRPr lang="en-GB" dirty="0"/>
                    </a:p>
                  </a:txBody>
                  <a:tcPr/>
                </a:tc>
              </a:tr>
              <a:tr h="370840">
                <a:tc>
                  <a:txBody>
                    <a:bodyPr/>
                    <a:lstStyle/>
                    <a:p>
                      <a:pPr algn="l"/>
                      <a:r>
                        <a:rPr lang="en-GB" sz="1100" b="0" i="0" u="none" strike="noStrike" baseline="0" dirty="0" smtClean="0">
                          <a:latin typeface="Times New Roman" panose="02020603050405020304" pitchFamily="18" charset="0"/>
                        </a:rPr>
                        <a:t>EN 287-1:1992 Approval testing of welders for fusion welding. Steels</a:t>
                      </a:r>
                    </a:p>
                    <a:p>
                      <a:pPr algn="l"/>
                      <a:r>
                        <a:rPr lang="en-GB" sz="1100" b="0" i="0" u="none" strike="noStrike" baseline="0" dirty="0" smtClean="0">
                          <a:latin typeface="Times New Roman" panose="02020603050405020304" pitchFamily="18" charset="0"/>
                        </a:rPr>
                        <a:t>EN 288-3:1992 Specification and approval of welding procedures for metallic materials.</a:t>
                      </a:r>
                    </a:p>
                    <a:p>
                      <a:pPr algn="l"/>
                      <a:r>
                        <a:rPr lang="en-GB" sz="1100" b="0" i="0" u="none" strike="noStrike" baseline="0" dirty="0" smtClean="0">
                          <a:latin typeface="Times New Roman" panose="02020603050405020304" pitchFamily="18" charset="0"/>
                        </a:rPr>
                        <a:t>Welding procedure tests for the arc welding of steels</a:t>
                      </a:r>
                    </a:p>
                    <a:p>
                      <a:pPr algn="l"/>
                      <a:r>
                        <a:rPr lang="en-GB" sz="1100" b="0" i="0" u="none" strike="noStrike" baseline="0" dirty="0" smtClean="0">
                          <a:latin typeface="Times New Roman" panose="02020603050405020304" pitchFamily="18" charset="0"/>
                        </a:rPr>
                        <a:t>EN 970:1997 Non-destructive examination of fusion welds. Visual examination</a:t>
                      </a:r>
                    </a:p>
                    <a:p>
                      <a:pPr algn="l"/>
                      <a:r>
                        <a:rPr lang="en-GB" sz="1100" b="0" i="0" u="none" strike="noStrike" baseline="0" dirty="0" smtClean="0">
                          <a:latin typeface="Times New Roman" panose="02020603050405020304" pitchFamily="18" charset="0"/>
                        </a:rPr>
                        <a:t>EN 1435:1997 Non-destructive examination of welds. Radiographic examination of</a:t>
                      </a:r>
                    </a:p>
                    <a:p>
                      <a:pPr algn="l"/>
                      <a:r>
                        <a:rPr lang="en-GB" sz="1100" b="0" i="0" u="none" strike="noStrike" baseline="0" dirty="0" smtClean="0">
                          <a:latin typeface="Times New Roman" panose="02020603050405020304" pitchFamily="18" charset="0"/>
                        </a:rPr>
                        <a:t>welded joints</a:t>
                      </a:r>
                    </a:p>
                    <a:p>
                      <a:pPr algn="l"/>
                      <a:r>
                        <a:rPr lang="en-GB" sz="1100" b="0" i="0" u="none" strike="noStrike" baseline="0" dirty="0" smtClean="0">
                          <a:latin typeface="Times New Roman" panose="02020603050405020304" pitchFamily="18" charset="0"/>
                        </a:rPr>
                        <a:t>EN 571-1:1997 Non-destructive testing. Penetrant testing. General principles</a:t>
                      </a:r>
                    </a:p>
                    <a:p>
                      <a:pPr algn="l"/>
                      <a:r>
                        <a:rPr lang="en-GB" sz="1100" b="0" i="0" u="none" strike="noStrike" baseline="0" dirty="0" smtClean="0">
                          <a:latin typeface="Times New Roman" panose="02020603050405020304" pitchFamily="18" charset="0"/>
                        </a:rPr>
                        <a:t>EN 895:1995 Destructive tests on welds in metallic materials. Transverse tensile test</a:t>
                      </a:r>
                    </a:p>
                    <a:p>
                      <a:pPr algn="l"/>
                      <a:r>
                        <a:rPr lang="en-GB" sz="1100" b="0" i="0" u="none" strike="noStrike" baseline="0" dirty="0" smtClean="0">
                          <a:latin typeface="Times New Roman" panose="02020603050405020304" pitchFamily="18" charset="0"/>
                        </a:rPr>
                        <a:t>EN 10002-1:1990 Tensile testing of metallic materials. Method of test at ambient</a:t>
                      </a:r>
                    </a:p>
                    <a:p>
                      <a:pPr algn="l"/>
                      <a:r>
                        <a:rPr lang="en-GB" sz="1100" b="0" i="0" u="none" strike="noStrike" baseline="0" dirty="0" smtClean="0">
                          <a:latin typeface="Times New Roman" panose="02020603050405020304" pitchFamily="18" charset="0"/>
                        </a:rPr>
                        <a:t>temperature</a:t>
                      </a:r>
                    </a:p>
                    <a:p>
                      <a:pPr algn="l"/>
                      <a:r>
                        <a:rPr lang="en-GB" sz="1100" b="0" i="0" u="none" strike="noStrike" baseline="0" dirty="0" smtClean="0">
                          <a:latin typeface="Times New Roman" panose="02020603050405020304" pitchFamily="18" charset="0"/>
                        </a:rPr>
                        <a:t>EN 876:1995 Destructive tests on welds in metallic materials. Longitudinal tensile test</a:t>
                      </a:r>
                    </a:p>
                    <a:p>
                      <a:pPr algn="l"/>
                      <a:r>
                        <a:rPr lang="en-GB" sz="1100" b="0" i="0" u="none" strike="noStrike" baseline="0" dirty="0" smtClean="0">
                          <a:latin typeface="Times New Roman" panose="02020603050405020304" pitchFamily="18" charset="0"/>
                        </a:rPr>
                        <a:t>on weld metal in fusion welded joints</a:t>
                      </a:r>
                    </a:p>
                    <a:p>
                      <a:pPr algn="l"/>
                      <a:r>
                        <a:rPr lang="en-GB" sz="1100" b="0" i="0" u="none" strike="noStrike" baseline="0" dirty="0" smtClean="0">
                          <a:latin typeface="Times New Roman" panose="02020603050405020304" pitchFamily="18" charset="0"/>
                        </a:rPr>
                        <a:t>EN 875:1995 Destructive tests on welds in metallic materials. Impact tests. Test</a:t>
                      </a:r>
                    </a:p>
                    <a:p>
                      <a:pPr algn="l"/>
                      <a:r>
                        <a:rPr lang="en-GB" sz="1100" b="0" i="0" u="none" strike="noStrike" baseline="0" dirty="0" smtClean="0">
                          <a:latin typeface="Times New Roman" panose="02020603050405020304" pitchFamily="18" charset="0"/>
                        </a:rPr>
                        <a:t>specimen location, notch orientation and examination</a:t>
                      </a:r>
                    </a:p>
                    <a:p>
                      <a:pPr algn="l"/>
                      <a:r>
                        <a:rPr lang="en-GB" sz="1100" b="0" i="0" u="none" strike="noStrike" baseline="0" dirty="0" smtClean="0">
                          <a:latin typeface="Times New Roman" panose="02020603050405020304" pitchFamily="18" charset="0"/>
                        </a:rPr>
                        <a:t>ISO 148:1983 Steel </a:t>
                      </a:r>
                      <a:r>
                        <a:rPr lang="en-GB" sz="1100" b="0" i="0" u="none" strike="noStrike" baseline="0" dirty="0" err="1" smtClean="0">
                          <a:latin typeface="Times New Roman" panose="02020603050405020304" pitchFamily="18" charset="0"/>
                        </a:rPr>
                        <a:t>Charpy</a:t>
                      </a:r>
                      <a:r>
                        <a:rPr lang="en-GB" sz="1100" b="0" i="0" u="none" strike="noStrike" baseline="0" dirty="0" smtClean="0">
                          <a:latin typeface="Times New Roman" panose="02020603050405020304" pitchFamily="18" charset="0"/>
                        </a:rPr>
                        <a:t> impact test (V-notch)</a:t>
                      </a:r>
                    </a:p>
                    <a:p>
                      <a:pPr algn="l"/>
                      <a:r>
                        <a:rPr lang="en-GB" sz="1100" b="0" i="0" u="none" strike="noStrike" baseline="0" dirty="0" smtClean="0">
                          <a:latin typeface="Times New Roman" panose="02020603050405020304" pitchFamily="18" charset="0"/>
                        </a:rPr>
                        <a:t>EN 10045-1:1990 </a:t>
                      </a:r>
                      <a:r>
                        <a:rPr lang="en-GB" sz="1100" b="0" i="0" u="none" strike="noStrike" baseline="0" dirty="0" err="1" smtClean="0">
                          <a:latin typeface="Times New Roman" panose="02020603050405020304" pitchFamily="18" charset="0"/>
                        </a:rPr>
                        <a:t>Charpy</a:t>
                      </a:r>
                      <a:r>
                        <a:rPr lang="en-GB" sz="1100" b="0" i="0" u="none" strike="noStrike" baseline="0" dirty="0" smtClean="0">
                          <a:latin typeface="Times New Roman" panose="02020603050405020304" pitchFamily="18" charset="0"/>
                        </a:rPr>
                        <a:t> impact test on metallic materials. Test method (V- and </a:t>
                      </a:r>
                      <a:r>
                        <a:rPr lang="en-GB" sz="1100" b="0" i="0" u="none" strike="noStrike" baseline="0" dirty="0" err="1" smtClean="0">
                          <a:latin typeface="Times New Roman" panose="02020603050405020304" pitchFamily="18" charset="0"/>
                        </a:rPr>
                        <a:t>Unotches</a:t>
                      </a:r>
                      <a:r>
                        <a:rPr lang="en-GB" sz="1100" b="0" i="0" u="none" strike="noStrike" baseline="0" dirty="0" smtClean="0">
                          <a:latin typeface="Times New Roman" panose="02020603050405020304" pitchFamily="18" charset="0"/>
                        </a:rPr>
                        <a:t>)</a:t>
                      </a:r>
                    </a:p>
                    <a:p>
                      <a:pPr algn="l"/>
                      <a:r>
                        <a:rPr lang="en-GB" sz="1100" b="0" i="0" u="none" strike="noStrike" baseline="0" dirty="0" smtClean="0">
                          <a:latin typeface="Times New Roman" panose="02020603050405020304" pitchFamily="18" charset="0"/>
                        </a:rPr>
                        <a:t>EN 910:1996 Destructive tests on welds in metallic materials. Bend tests</a:t>
                      </a:r>
                    </a:p>
                    <a:p>
                      <a:pPr algn="l"/>
                      <a:r>
                        <a:rPr lang="en-GB" sz="1100" b="0" i="0" u="none" strike="noStrike" baseline="0" dirty="0" smtClean="0">
                          <a:latin typeface="Times New Roman" panose="02020603050405020304" pitchFamily="18" charset="0"/>
                        </a:rPr>
                        <a:t>ISO 7438:1985 Metallic materials Bend test</a:t>
                      </a:r>
                    </a:p>
                    <a:p>
                      <a:pPr algn="l"/>
                      <a:r>
                        <a:rPr lang="en-GB" sz="1100" b="0" i="0" u="none" strike="noStrike" baseline="0" dirty="0" smtClean="0">
                          <a:latin typeface="Times New Roman" panose="02020603050405020304" pitchFamily="18" charset="0"/>
                        </a:rPr>
                        <a:t>EN 1321:1997 Destructive test on welds in metallic materials. Macroscopic and</a:t>
                      </a:r>
                    </a:p>
                    <a:p>
                      <a:pPr algn="l"/>
                      <a:r>
                        <a:rPr lang="en-GB" sz="1100" b="0" i="0" u="none" strike="noStrike" baseline="0" dirty="0" smtClean="0">
                          <a:latin typeface="Times New Roman" panose="02020603050405020304" pitchFamily="18" charset="0"/>
                        </a:rPr>
                        <a:t>microscopic examination of welds</a:t>
                      </a:r>
                    </a:p>
                    <a:p>
                      <a:pPr algn="l"/>
                      <a:r>
                        <a:rPr lang="en-GB" sz="1100" b="0" i="0" u="none" strike="noStrike" baseline="0" dirty="0" smtClean="0">
                          <a:latin typeface="Times New Roman" panose="02020603050405020304" pitchFamily="18" charset="0"/>
                        </a:rPr>
                        <a:t>EN 10204: 1995 Metallic products – Types of inspection documents (includes</a:t>
                      </a:r>
                    </a:p>
                    <a:p>
                      <a:pPr algn="l"/>
                      <a:r>
                        <a:rPr lang="en-GB" sz="1100" b="0" i="0" u="none" strike="noStrike" baseline="0" dirty="0" smtClean="0">
                          <a:latin typeface="Times New Roman" panose="02020603050405020304" pitchFamily="18" charset="0"/>
                        </a:rPr>
                        <a:t>Amendment A1)</a:t>
                      </a:r>
                    </a:p>
                    <a:p>
                      <a:pPr algn="l"/>
                      <a:r>
                        <a:rPr lang="en-GB" sz="1100" b="0" i="0" u="none" strike="noStrike" baseline="0" dirty="0" smtClean="0">
                          <a:latin typeface="Times New Roman" panose="02020603050405020304" pitchFamily="18" charset="0"/>
                        </a:rPr>
                        <a:t>EN 25817:1992 Arc-welded joints in steel. Guidance on quality levels for imperfections</a:t>
                      </a:r>
                      <a:endParaRPr lang="en-GB" dirty="0"/>
                    </a:p>
                  </a:txBody>
                  <a:tcPr/>
                </a:tc>
              </a:tr>
            </a:tbl>
          </a:graphicData>
        </a:graphic>
      </p:graphicFrame>
    </p:spTree>
    <p:extLst>
      <p:ext uri="{BB962C8B-B14F-4D97-AF65-F5344CB8AC3E}">
        <p14:creationId xmlns:p14="http://schemas.microsoft.com/office/powerpoint/2010/main" val="39985691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cern.ch\dfs\Users\d\dduarter\Desktop\layout with bellows.png"/>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25991" b="52447"/>
          <a:stretch/>
        </p:blipFill>
        <p:spPr bwMode="auto">
          <a:xfrm>
            <a:off x="5071" y="5353922"/>
            <a:ext cx="9000000" cy="11376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0FA004B2-1541-5046-B6F2-22AF56585712}" type="slidenum">
              <a:rPr lang="en-US" smtClean="0"/>
              <a:t>36</a:t>
            </a:fld>
            <a:endParaRPr lang="en-US"/>
          </a:p>
        </p:txBody>
      </p:sp>
      <p:sp>
        <p:nvSpPr>
          <p:cNvPr id="3" name="Title 2"/>
          <p:cNvSpPr>
            <a:spLocks noGrp="1"/>
          </p:cNvSpPr>
          <p:nvPr>
            <p:ph type="title"/>
          </p:nvPr>
        </p:nvSpPr>
        <p:spPr/>
        <p:txBody>
          <a:bodyPr/>
          <a:lstStyle/>
          <a:p>
            <a:r>
              <a:rPr lang="en-US" dirty="0" smtClean="0"/>
              <a:t>Two-in-One 11T Dipole system</a:t>
            </a:r>
            <a:endParaRPr lang="en-US" dirty="0"/>
          </a:p>
        </p:txBody>
      </p:sp>
      <p:sp>
        <p:nvSpPr>
          <p:cNvPr id="4" name="Content Placeholder 3"/>
          <p:cNvSpPr>
            <a:spLocks noGrp="1"/>
          </p:cNvSpPr>
          <p:nvPr>
            <p:ph idx="1"/>
          </p:nvPr>
        </p:nvSpPr>
        <p:spPr>
          <a:xfrm>
            <a:off x="471762" y="873728"/>
            <a:ext cx="8547871" cy="5349240"/>
          </a:xfrm>
        </p:spPr>
        <p:txBody>
          <a:bodyPr>
            <a:normAutofit/>
          </a:bodyPr>
          <a:lstStyle/>
          <a:p>
            <a:r>
              <a:rPr lang="en-US" sz="2200" b="1" dirty="0"/>
              <a:t>Create space in the dispersion suppressor regions of LHC, i.e. </a:t>
            </a:r>
            <a:r>
              <a:rPr lang="en-US" sz="2200" b="1" dirty="0" smtClean="0"/>
              <a:t>by replacing </a:t>
            </a:r>
            <a:r>
              <a:rPr lang="en-US" sz="2200" b="1" dirty="0"/>
              <a:t>a standard MB by a pair of 11T dipoles (the 11T dipole is also called </a:t>
            </a:r>
            <a:r>
              <a:rPr lang="en-US" sz="2200" b="1" dirty="0" smtClean="0"/>
              <a:t>MBH) to </a:t>
            </a:r>
            <a:r>
              <a:rPr lang="en-US" sz="2200" b="1" dirty="0"/>
              <a:t>install additional collimators (TCLD</a:t>
            </a:r>
            <a:r>
              <a:rPr lang="en-US" sz="2200" b="1" dirty="0" smtClean="0"/>
              <a:t>)</a:t>
            </a:r>
            <a:endParaRPr lang="en-US" sz="2200" dirty="0"/>
          </a:p>
          <a:p>
            <a:r>
              <a:rPr lang="en-GB" sz="2200" b="1" dirty="0" err="1"/>
              <a:t>Cryo</a:t>
            </a:r>
            <a:r>
              <a:rPr lang="en-GB" sz="2200" b="1" dirty="0"/>
              <a:t>-Assembly : 2 x 11T </a:t>
            </a:r>
            <a:r>
              <a:rPr lang="en-GB" sz="2200" b="1" dirty="0" smtClean="0"/>
              <a:t>dipoles </a:t>
            </a:r>
            <a:r>
              <a:rPr lang="en-GB" sz="2200" b="1" dirty="0"/>
              <a:t>(2 x 5.5m) + Collimator (3 m)</a:t>
            </a:r>
          </a:p>
          <a:p>
            <a:pPr lvl="0"/>
            <a:r>
              <a:rPr lang="en-GB" sz="2200" b="1" dirty="0" smtClean="0"/>
              <a:t>Inductance </a:t>
            </a:r>
            <a:r>
              <a:rPr lang="en-GB" sz="2200" b="1" dirty="0"/>
              <a:t>of the Two 11T Magnets in Series </a:t>
            </a:r>
            <a:r>
              <a:rPr lang="fr-FR" sz="2200" b="1" dirty="0"/>
              <a:t>≈</a:t>
            </a:r>
            <a:r>
              <a:rPr lang="en-GB" sz="2200" b="1" dirty="0"/>
              <a:t> 130 </a:t>
            </a:r>
            <a:r>
              <a:rPr lang="en-GB" sz="2200" b="1" dirty="0" err="1" smtClean="0"/>
              <a:t>mH</a:t>
            </a:r>
            <a:endParaRPr lang="en-US" sz="2200" b="1" dirty="0"/>
          </a:p>
        </p:txBody>
      </p:sp>
      <p:cxnSp>
        <p:nvCxnSpPr>
          <p:cNvPr id="7" name="Straight Arrow Connector 6"/>
          <p:cNvCxnSpPr/>
          <p:nvPr/>
        </p:nvCxnSpPr>
        <p:spPr>
          <a:xfrm>
            <a:off x="216000" y="5425661"/>
            <a:ext cx="8640000" cy="0"/>
          </a:xfrm>
          <a:prstGeom prst="straightConnector1">
            <a:avLst/>
          </a:prstGeom>
          <a:ln w="12700">
            <a:solidFill>
              <a:srgbClr val="00206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8" name="Line Callout 2 (Accent Bar) 7"/>
          <p:cNvSpPr/>
          <p:nvPr/>
        </p:nvSpPr>
        <p:spPr>
          <a:xfrm flipH="1">
            <a:off x="2323140" y="6330206"/>
            <a:ext cx="1063452" cy="195138"/>
          </a:xfrm>
          <a:prstGeom prst="accentCallout2">
            <a:avLst>
              <a:gd name="adj1" fmla="val 46609"/>
              <a:gd name="adj2" fmla="val -2221"/>
              <a:gd name="adj3" fmla="val 46618"/>
              <a:gd name="adj4" fmla="val -18044"/>
              <a:gd name="adj5" fmla="val -167733"/>
              <a:gd name="adj6" fmla="val -41893"/>
            </a:avLst>
          </a:prstGeom>
          <a:noFill/>
          <a:ln w="12700">
            <a:solidFill>
              <a:srgbClr val="002060"/>
            </a:solid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r"/>
            <a:r>
              <a:rPr lang="en-US" sz="1400" dirty="0" smtClean="0">
                <a:solidFill>
                  <a:srgbClr val="002060"/>
                </a:solidFill>
              </a:rPr>
              <a:t>Interconnect</a:t>
            </a:r>
            <a:endParaRPr lang="en-US" sz="1400" dirty="0">
              <a:solidFill>
                <a:srgbClr val="002060"/>
              </a:solidFill>
            </a:endParaRPr>
          </a:p>
        </p:txBody>
      </p:sp>
      <p:sp>
        <p:nvSpPr>
          <p:cNvPr id="9" name="Line Callout 2 (Accent Bar) 8"/>
          <p:cNvSpPr/>
          <p:nvPr/>
        </p:nvSpPr>
        <p:spPr>
          <a:xfrm>
            <a:off x="5085024" y="6316354"/>
            <a:ext cx="2007255" cy="208990"/>
          </a:xfrm>
          <a:prstGeom prst="accentCallout2">
            <a:avLst>
              <a:gd name="adj1" fmla="val 46609"/>
              <a:gd name="adj2" fmla="val -2221"/>
              <a:gd name="adj3" fmla="val 46759"/>
              <a:gd name="adj4" fmla="val -19969"/>
              <a:gd name="adj5" fmla="val -263835"/>
              <a:gd name="adj6" fmla="val -26668"/>
            </a:avLst>
          </a:prstGeom>
          <a:noFill/>
          <a:ln w="12700">
            <a:solidFill>
              <a:srgbClr val="002060"/>
            </a:solid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r>
              <a:rPr lang="en-US" sz="1400" dirty="0" smtClean="0">
                <a:solidFill>
                  <a:srgbClr val="002060"/>
                </a:solidFill>
              </a:rPr>
              <a:t>Space for Collimator</a:t>
            </a:r>
            <a:endParaRPr lang="en-US" sz="1400" dirty="0">
              <a:solidFill>
                <a:srgbClr val="002060"/>
              </a:solidFill>
            </a:endParaRPr>
          </a:p>
        </p:txBody>
      </p:sp>
      <p:sp>
        <p:nvSpPr>
          <p:cNvPr id="10" name="Line Callout 2 (Accent Bar) 9"/>
          <p:cNvSpPr/>
          <p:nvPr/>
        </p:nvSpPr>
        <p:spPr>
          <a:xfrm>
            <a:off x="6731470" y="5149455"/>
            <a:ext cx="1944041" cy="196652"/>
          </a:xfrm>
          <a:prstGeom prst="accentCallout2">
            <a:avLst>
              <a:gd name="adj1" fmla="val 46609"/>
              <a:gd name="adj2" fmla="val -2221"/>
              <a:gd name="adj3" fmla="val 45241"/>
              <a:gd name="adj4" fmla="val -19327"/>
              <a:gd name="adj5" fmla="val 331898"/>
              <a:gd name="adj6" fmla="val -45736"/>
            </a:avLst>
          </a:prstGeom>
          <a:noFill/>
          <a:ln w="12700">
            <a:solidFill>
              <a:srgbClr val="002060"/>
            </a:solid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r>
              <a:rPr lang="en-US" sz="1400" dirty="0" smtClean="0">
                <a:solidFill>
                  <a:srgbClr val="002060"/>
                </a:solidFill>
              </a:rPr>
              <a:t>11 T dipole cold mass</a:t>
            </a:r>
            <a:endParaRPr lang="en-US" sz="1400" dirty="0">
              <a:solidFill>
                <a:srgbClr val="002060"/>
              </a:solidFill>
            </a:endParaRPr>
          </a:p>
        </p:txBody>
      </p:sp>
      <p:sp>
        <p:nvSpPr>
          <p:cNvPr id="11" name="Line Callout 2 (Accent Bar) 10"/>
          <p:cNvSpPr/>
          <p:nvPr/>
        </p:nvSpPr>
        <p:spPr>
          <a:xfrm flipH="1">
            <a:off x="2339752" y="5170341"/>
            <a:ext cx="1853451" cy="195138"/>
          </a:xfrm>
          <a:prstGeom prst="accentCallout2">
            <a:avLst>
              <a:gd name="adj1" fmla="val 46609"/>
              <a:gd name="adj2" fmla="val -2221"/>
              <a:gd name="adj3" fmla="val 47358"/>
              <a:gd name="adj4" fmla="val -9994"/>
              <a:gd name="adj5" fmla="val 212033"/>
              <a:gd name="adj6" fmla="val -27928"/>
            </a:avLst>
          </a:prstGeom>
          <a:noFill/>
          <a:ln w="12700">
            <a:solidFill>
              <a:srgbClr val="002060"/>
            </a:solid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r"/>
            <a:r>
              <a:rPr lang="en-US" sz="1400" dirty="0" smtClean="0">
                <a:solidFill>
                  <a:srgbClr val="002060"/>
                </a:solidFill>
              </a:rPr>
              <a:t>By-pass cryostat</a:t>
            </a:r>
            <a:endParaRPr lang="en-US" sz="1400" dirty="0">
              <a:solidFill>
                <a:srgbClr val="002060"/>
              </a:solidFill>
            </a:endParaRPr>
          </a:p>
        </p:txBody>
      </p:sp>
      <p:pic>
        <p:nvPicPr>
          <p:cNvPr id="12" name="Picture 7" descr="DS_2in1_Pot_Inom.tiff"/>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l="22633" t="14706"/>
          <a:stretch>
            <a:fillRect/>
          </a:stretch>
        </p:blipFill>
        <p:spPr bwMode="auto">
          <a:xfrm>
            <a:off x="1671804" y="4330372"/>
            <a:ext cx="1080000" cy="995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4330959" y="5126095"/>
            <a:ext cx="1824771" cy="307777"/>
          </a:xfrm>
          <a:prstGeom prst="rect">
            <a:avLst/>
          </a:prstGeom>
          <a:noFill/>
        </p:spPr>
        <p:txBody>
          <a:bodyPr wrap="square" rtlCol="0">
            <a:spAutoFit/>
          </a:bodyPr>
          <a:lstStyle/>
          <a:p>
            <a:pPr algn="ctr"/>
            <a:r>
              <a:rPr lang="en-US" sz="1400" dirty="0" smtClean="0">
                <a:solidFill>
                  <a:srgbClr val="002060"/>
                </a:solidFill>
              </a:rPr>
              <a:t>15660 mm</a:t>
            </a:r>
            <a:endParaRPr lang="en-US" sz="1400" dirty="0">
              <a:solidFill>
                <a:srgbClr val="002060"/>
              </a:solidFill>
            </a:endParaRPr>
          </a:p>
        </p:txBody>
      </p:sp>
      <p:pic>
        <p:nvPicPr>
          <p:cNvPr id="14" name="Picture 2"/>
          <p:cNvPicPr>
            <a:picLocks noChangeAspect="1" noChangeArrowheads="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l="2346" t="19935" r="824" b="4735"/>
          <a:stretch/>
        </p:blipFill>
        <p:spPr bwMode="auto">
          <a:xfrm>
            <a:off x="-28757" y="3212976"/>
            <a:ext cx="6732000" cy="152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5" descr="https://lhc-div-mms.web.cern.ch/lhc-div-mms/interconnect/week21_2007/0510029_03.jpg"/>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6443190" y="3366188"/>
            <a:ext cx="2700000" cy="1408729"/>
          </a:xfrm>
          <a:prstGeom prst="roundRect">
            <a:avLst>
              <a:gd name="adj" fmla="val 34370"/>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0" y="3933056"/>
            <a:ext cx="9119125" cy="2592248"/>
            <a:chOff x="0" y="3726000"/>
            <a:chExt cx="9119125" cy="2266766"/>
          </a:xfrm>
        </p:grpSpPr>
        <p:sp>
          <p:nvSpPr>
            <p:cNvPr id="17" name="Rectangle 16"/>
            <p:cNvSpPr/>
            <p:nvPr/>
          </p:nvSpPr>
          <p:spPr>
            <a:xfrm rot="21036984">
              <a:off x="2231696" y="3726000"/>
              <a:ext cx="648000" cy="297180"/>
            </a:xfrm>
            <a:prstGeom prst="rect">
              <a:avLst/>
            </a:prstGeom>
            <a:noFill/>
            <a:ln w="25400">
              <a:solidFill>
                <a:srgbClr val="00206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8" name="Rectangle 17"/>
            <p:cNvSpPr/>
            <p:nvPr/>
          </p:nvSpPr>
          <p:spPr>
            <a:xfrm>
              <a:off x="18000" y="4783166"/>
              <a:ext cx="9072000" cy="1209600"/>
            </a:xfrm>
            <a:prstGeom prst="rect">
              <a:avLst/>
            </a:prstGeom>
            <a:noFill/>
            <a:ln w="25400">
              <a:solidFill>
                <a:srgbClr val="002060"/>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9" name="Straight Connector 18"/>
            <p:cNvCxnSpPr>
              <a:stCxn id="17" idx="1"/>
            </p:cNvCxnSpPr>
            <p:nvPr/>
          </p:nvCxnSpPr>
          <p:spPr>
            <a:xfrm flipH="1">
              <a:off x="0" y="3927416"/>
              <a:ext cx="2236031" cy="855750"/>
            </a:xfrm>
            <a:prstGeom prst="line">
              <a:avLst/>
            </a:prstGeom>
            <a:noFill/>
            <a:ln w="25400">
              <a:solidFill>
                <a:srgbClr val="002060"/>
              </a:solidFill>
              <a:prstDash val="sysDash"/>
            </a:ln>
          </p:spPr>
          <p:style>
            <a:lnRef idx="2">
              <a:schemeClr val="dk1"/>
            </a:lnRef>
            <a:fillRef idx="1">
              <a:schemeClr val="lt1"/>
            </a:fillRef>
            <a:effectRef idx="0">
              <a:schemeClr val="dk1"/>
            </a:effectRef>
            <a:fontRef idx="minor">
              <a:schemeClr val="dk1"/>
            </a:fontRef>
          </p:style>
        </p:cxnSp>
        <p:cxnSp>
          <p:nvCxnSpPr>
            <p:cNvPr id="20" name="Straight Connector 19"/>
            <p:cNvCxnSpPr>
              <a:endCxn id="17" idx="3"/>
            </p:cNvCxnSpPr>
            <p:nvPr/>
          </p:nvCxnSpPr>
          <p:spPr>
            <a:xfrm flipH="1" flipV="1">
              <a:off x="2875361" y="3821764"/>
              <a:ext cx="6243764" cy="961402"/>
            </a:xfrm>
            <a:prstGeom prst="line">
              <a:avLst/>
            </a:prstGeom>
            <a:noFill/>
            <a:ln w="25400">
              <a:solidFill>
                <a:srgbClr val="002060"/>
              </a:solidFill>
              <a:prstDash val="sysDash"/>
            </a:ln>
          </p:spPr>
          <p:style>
            <a:lnRef idx="2">
              <a:schemeClr val="dk1"/>
            </a:lnRef>
            <a:fillRef idx="1">
              <a:schemeClr val="lt1"/>
            </a:fillRef>
            <a:effectRef idx="0">
              <a:schemeClr val="dk1"/>
            </a:effectRef>
            <a:fontRef idx="minor">
              <a:schemeClr val="dk1"/>
            </a:fontRef>
          </p:style>
        </p:cxnSp>
      </p:grpSp>
      <p:sp>
        <p:nvSpPr>
          <p:cNvPr id="22" name="Footer Placeholder 3"/>
          <p:cNvSpPr>
            <a:spLocks noGrp="1"/>
          </p:cNvSpPr>
          <p:nvPr>
            <p:ph type="ftr" sz="quarter" idx="11"/>
          </p:nvPr>
        </p:nvSpPr>
        <p:spPr>
          <a:xfrm>
            <a:off x="1331640" y="6445363"/>
            <a:ext cx="6336704" cy="247471"/>
          </a:xfrm>
        </p:spPr>
        <p:txBody>
          <a:bodyPr/>
          <a:lstStyle/>
          <a:p>
            <a:pPr algn="ctr"/>
            <a:r>
              <a:rPr lang="en-GB" i="1"/>
              <a:t>11T Dipole Review Meeting (CERN), 06 - 07</a:t>
            </a:r>
            <a:r>
              <a:rPr lang="en-GB" i="1" baseline="30000"/>
              <a:t>th</a:t>
            </a:r>
            <a:r>
              <a:rPr lang="en-GB" i="1"/>
              <a:t> April 2016</a:t>
            </a:r>
            <a:endParaRPr lang="fr-FR" dirty="0"/>
          </a:p>
        </p:txBody>
      </p:sp>
    </p:spTree>
    <p:extLst>
      <p:ext uri="{BB962C8B-B14F-4D97-AF65-F5344CB8AC3E}">
        <p14:creationId xmlns:p14="http://schemas.microsoft.com/office/powerpoint/2010/main" val="4030631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750"/>
                                        <p:tgtEl>
                                          <p:spTgt spid="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up)">
                                      <p:cBhvr>
                                        <p:cTn id="10" dur="750"/>
                                        <p:tgtEl>
                                          <p:spTgt spid="11"/>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750"/>
                                        <p:tgtEl>
                                          <p:spTgt spid="10"/>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750"/>
                                        <p:tgtEl>
                                          <p:spTgt spid="9"/>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750"/>
                                        <p:tgtEl>
                                          <p:spTgt spid="8"/>
                                        </p:tgtEl>
                                      </p:cBhvr>
                                    </p:animEffect>
                                  </p:childTnLst>
                                </p:cTn>
                              </p:par>
                              <p:par>
                                <p:cTn id="20" presetID="22" presetClass="entr" presetSubtype="1"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750"/>
                                        <p:tgtEl>
                                          <p:spTgt spid="12"/>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up)">
                                      <p:cBhvr>
                                        <p:cTn id="25" dur="750"/>
                                        <p:tgtEl>
                                          <p:spTgt spid="13"/>
                                        </p:tgtEl>
                                      </p:cBhvr>
                                    </p:animEffect>
                                  </p:childTnLst>
                                </p:cTn>
                              </p:par>
                              <p:par>
                                <p:cTn id="26" presetID="22" presetClass="entr" presetSubtype="1"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up)">
                                      <p:cBhvr>
                                        <p:cTn id="28" dur="750"/>
                                        <p:tgtEl>
                                          <p:spTgt spid="16"/>
                                        </p:tgtEl>
                                      </p:cBhvr>
                                    </p:animEffect>
                                  </p:childTnLst>
                                </p:cTn>
                              </p:par>
                              <p:par>
                                <p:cTn id="29" presetID="22" presetClass="entr" presetSubtype="1"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750"/>
                                        <p:tgtEl>
                                          <p:spTgt spid="21"/>
                                        </p:tgtEl>
                                      </p:cBhvr>
                                    </p:animEffect>
                                  </p:childTnLst>
                                </p:cTn>
                              </p:par>
                              <p:par>
                                <p:cTn id="32" presetID="22" presetClass="entr" presetSubtype="4"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750"/>
                                        <p:tgtEl>
                                          <p:spTgt spid="14"/>
                                        </p:tgtEl>
                                      </p:cBhvr>
                                    </p:animEffect>
                                  </p:childTnLst>
                                </p:cTn>
                              </p:par>
                              <p:par>
                                <p:cTn id="35" presetID="22" presetClass="entr" presetSubtype="4"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MBH dipole parameters</a:t>
            </a:r>
            <a:endParaRPr lang="en-GB" dirty="0"/>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37</a:t>
            </a:fld>
            <a:endParaRPr lang="fr-FR"/>
          </a:p>
        </p:txBody>
      </p:sp>
      <p:pic>
        <p:nvPicPr>
          <p:cNvPr id="6" name="Picture 5"/>
          <p:cNvPicPr>
            <a:picLocks noChangeAspect="1"/>
          </p:cNvPicPr>
          <p:nvPr/>
        </p:nvPicPr>
        <p:blipFill>
          <a:blip r:embed="rId2"/>
          <a:stretch>
            <a:fillRect/>
          </a:stretch>
        </p:blipFill>
        <p:spPr>
          <a:xfrm>
            <a:off x="1043608" y="1067581"/>
            <a:ext cx="6477355" cy="5210200"/>
          </a:xfrm>
          <a:prstGeom prst="rect">
            <a:avLst/>
          </a:prstGeom>
        </p:spPr>
      </p:pic>
    </p:spTree>
    <p:extLst>
      <p:ext uri="{BB962C8B-B14F-4D97-AF65-F5344CB8AC3E}">
        <p14:creationId xmlns:p14="http://schemas.microsoft.com/office/powerpoint/2010/main" val="31586624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Test results MTF receptacle</a:t>
            </a:r>
            <a:endParaRPr lang="en-GB" dirty="0"/>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pPr algn="ctr"/>
            <a:r>
              <a:rPr lang="en-GB" i="1" smtClean="0"/>
              <a:t>11T Dipole Review Meeting (CERN), 06 - 07</a:t>
            </a:r>
            <a:r>
              <a:rPr lang="en-GB" i="1" baseline="30000" smtClean="0"/>
              <a:t>th</a:t>
            </a:r>
            <a:r>
              <a:rPr lang="en-GB" i="1" smtClean="0"/>
              <a:t> April 2016 , A Foussat MSC-LMF</a:t>
            </a:r>
            <a:endParaRPr lang="fr-FR" smtClean="0"/>
          </a:p>
          <a:p>
            <a:r>
              <a:rPr lang="fr-FR" smtClean="0"/>
              <a:t> </a:t>
            </a:r>
            <a:endParaRPr lang="en-GB" dirty="0"/>
          </a:p>
        </p:txBody>
      </p:sp>
      <p:sp>
        <p:nvSpPr>
          <p:cNvPr id="5" name="Slide Number Placeholder 4"/>
          <p:cNvSpPr>
            <a:spLocks noGrp="1"/>
          </p:cNvSpPr>
          <p:nvPr>
            <p:ph type="sldNum" sz="quarter" idx="12"/>
          </p:nvPr>
        </p:nvSpPr>
        <p:spPr/>
        <p:txBody>
          <a:bodyPr/>
          <a:lstStyle/>
          <a:p>
            <a:r>
              <a:rPr lang="fr-FR" smtClean="0"/>
              <a:t>Page</a:t>
            </a:r>
            <a:r>
              <a:rPr lang="en-GB" smtClean="0"/>
              <a:t> </a:t>
            </a:r>
            <a:fld id="{BFDCA1C4-9514-7B4F-976F-D92F7E296653}" type="slidenum">
              <a:rPr lang="fr-FR" smtClean="0"/>
              <a:pPr/>
              <a:t>38</a:t>
            </a:fld>
            <a:endParaRPr lang="fr-FR" dirty="0"/>
          </a:p>
        </p:txBody>
      </p:sp>
      <p:pic>
        <p:nvPicPr>
          <p:cNvPr id="6" name="Picture 5"/>
          <p:cNvPicPr>
            <a:picLocks noChangeAspect="1"/>
          </p:cNvPicPr>
          <p:nvPr/>
        </p:nvPicPr>
        <p:blipFill>
          <a:blip r:embed="rId2"/>
          <a:stretch>
            <a:fillRect/>
          </a:stretch>
        </p:blipFill>
        <p:spPr>
          <a:xfrm>
            <a:off x="612000" y="1219200"/>
            <a:ext cx="7714340" cy="4488261"/>
          </a:xfrm>
          <a:prstGeom prst="rect">
            <a:avLst/>
          </a:prstGeom>
        </p:spPr>
      </p:pic>
    </p:spTree>
    <p:extLst>
      <p:ext uri="{BB962C8B-B14F-4D97-AF65-F5344CB8AC3E}">
        <p14:creationId xmlns:p14="http://schemas.microsoft.com/office/powerpoint/2010/main" val="41941748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332736"/>
            <a:ext cx="7920000" cy="720000"/>
          </a:xfrm>
        </p:spPr>
        <p:txBody>
          <a:bodyPr/>
          <a:lstStyle/>
          <a:p>
            <a:pPr lvl="1" algn="l" defTabSz="457200" rtl="0">
              <a:spcBef>
                <a:spcPct val="0"/>
              </a:spcBef>
            </a:pPr>
            <a:r>
              <a:rPr lang="en-GB" sz="2800" b="1" kern="1200" dirty="0" smtClean="0">
                <a:solidFill>
                  <a:schemeClr val="bg2"/>
                </a:solidFill>
                <a:latin typeface="Arial Rounded MT Bold" panose="020F0704030504030204" pitchFamily="34" charset="0"/>
                <a:ea typeface="+mj-ea"/>
                <a:cs typeface="+mj-cs"/>
              </a:rPr>
              <a:t/>
            </a:r>
            <a:br>
              <a:rPr lang="en-GB" sz="2800" b="1" kern="1200" dirty="0" smtClean="0">
                <a:solidFill>
                  <a:schemeClr val="bg2"/>
                </a:solidFill>
                <a:latin typeface="Arial Rounded MT Bold" panose="020F0704030504030204" pitchFamily="34" charset="0"/>
                <a:ea typeface="+mj-ea"/>
                <a:cs typeface="+mj-cs"/>
              </a:rPr>
            </a:br>
            <a:r>
              <a:rPr lang="en-GB" sz="2800" b="1" kern="1200" dirty="0" smtClean="0">
                <a:solidFill>
                  <a:schemeClr val="bg2"/>
                </a:solidFill>
                <a:latin typeface="Arial Rounded MT Bold" panose="020F0704030504030204" pitchFamily="34" charset="0"/>
                <a:ea typeface="+mj-ea"/>
                <a:cs typeface="+mj-cs"/>
              </a:rPr>
              <a:t>General </a:t>
            </a:r>
            <a:r>
              <a:rPr lang="en-GB" sz="2800" b="1" kern="1200" dirty="0">
                <a:solidFill>
                  <a:schemeClr val="bg2"/>
                </a:solidFill>
                <a:latin typeface="Arial Rounded MT Bold" panose="020F0704030504030204" pitchFamily="34" charset="0"/>
                <a:ea typeface="+mj-ea"/>
                <a:cs typeface="+mj-cs"/>
              </a:rPr>
              <a:t>comments about the Mandatory </a:t>
            </a:r>
            <a:r>
              <a:rPr lang="en-GB" sz="2800" b="1" kern="1200" dirty="0" smtClean="0">
                <a:solidFill>
                  <a:schemeClr val="bg2"/>
                </a:solidFill>
                <a:latin typeface="Arial Rounded MT Bold" panose="020F0704030504030204" pitchFamily="34" charset="0"/>
                <a:ea typeface="+mj-ea"/>
                <a:cs typeface="+mj-cs"/>
              </a:rPr>
              <a:t>electrical test</a:t>
            </a:r>
            <a:r>
              <a:rPr lang="en-GB" sz="2800" b="1" kern="1200" dirty="0">
                <a:solidFill>
                  <a:schemeClr val="bg2"/>
                </a:solidFill>
                <a:latin typeface="Arial Rounded MT Bold" panose="020F0704030504030204" pitchFamily="34" charset="0"/>
                <a:ea typeface="+mj-ea"/>
                <a:cs typeface="+mj-cs"/>
              </a:rPr>
              <a:t/>
            </a:r>
            <a:br>
              <a:rPr lang="en-GB" sz="2800" b="1" kern="1200" dirty="0">
                <a:solidFill>
                  <a:schemeClr val="bg2"/>
                </a:solidFill>
                <a:latin typeface="Arial Rounded MT Bold" panose="020F0704030504030204" pitchFamily="34" charset="0"/>
                <a:ea typeface="+mj-ea"/>
                <a:cs typeface="+mj-cs"/>
              </a:rPr>
            </a:br>
            <a:r>
              <a:rPr lang="en-GB" dirty="0">
                <a:latin typeface="Arial Rounded MT Bold" panose="020F0704030504030204" pitchFamily="34" charset="0"/>
              </a:rPr>
              <a:t/>
            </a:r>
            <a:br>
              <a:rPr lang="en-GB" dirty="0">
                <a:latin typeface="Arial Rounded MT Bold" panose="020F0704030504030204" pitchFamily="34" charset="0"/>
              </a:rPr>
            </a:br>
            <a:endParaRPr lang="en-GB" dirty="0">
              <a:latin typeface="Arial Rounded MT Bold" panose="020F0704030504030204" pitchFamily="34" charset="0"/>
            </a:endParaRPr>
          </a:p>
        </p:txBody>
      </p:sp>
      <p:sp>
        <p:nvSpPr>
          <p:cNvPr id="3" name="Espace réservé du contenu 2"/>
          <p:cNvSpPr>
            <a:spLocks noGrp="1"/>
          </p:cNvSpPr>
          <p:nvPr>
            <p:ph idx="1"/>
          </p:nvPr>
        </p:nvSpPr>
        <p:spPr/>
        <p:txBody>
          <a:bodyPr>
            <a:normAutofit fontScale="70000" lnSpcReduction="20000"/>
          </a:bodyPr>
          <a:lstStyle/>
          <a:p>
            <a:pPr lvl="0"/>
            <a:r>
              <a:rPr lang="en-GB" i="1" dirty="0" smtClean="0">
                <a:effectLst>
                  <a:outerShdw blurRad="38100" dist="38100" dir="2700000" algn="tl">
                    <a:srgbClr val="000000">
                      <a:alpha val="43137"/>
                    </a:srgbClr>
                  </a:outerShdw>
                </a:effectLst>
              </a:rPr>
              <a:t>Measurement </a:t>
            </a:r>
            <a:r>
              <a:rPr lang="en-GB" i="1" dirty="0">
                <a:effectLst>
                  <a:outerShdw blurRad="38100" dist="38100" dir="2700000" algn="tl">
                    <a:srgbClr val="000000">
                      <a:alpha val="43137"/>
                    </a:srgbClr>
                  </a:outerShdw>
                </a:effectLst>
              </a:rPr>
              <a:t>of the DC resistance</a:t>
            </a:r>
            <a:r>
              <a:rPr lang="en-GB" dirty="0">
                <a:effectLst>
                  <a:outerShdw blurRad="38100" dist="38100" dir="2700000" algn="tl">
                    <a:srgbClr val="000000">
                      <a:alpha val="43137"/>
                    </a:srgbClr>
                  </a:outerShdw>
                </a:effectLst>
              </a:rPr>
              <a:t>: </a:t>
            </a:r>
            <a:r>
              <a:rPr lang="en-GB" dirty="0"/>
              <a:t>The resistance measurements of the quench heaters </a:t>
            </a:r>
            <a:r>
              <a:rPr lang="en-GB" dirty="0" smtClean="0"/>
              <a:t>(4-wire ohmmeter).</a:t>
            </a:r>
            <a:endParaRPr lang="en-GB" dirty="0"/>
          </a:p>
          <a:p>
            <a:pPr lvl="0"/>
            <a:r>
              <a:rPr lang="en-GB" sz="2900" i="1" dirty="0">
                <a:effectLst>
                  <a:outerShdw blurRad="38100" dist="38100" dir="2700000" algn="tl">
                    <a:srgbClr val="000000">
                      <a:alpha val="43137"/>
                    </a:srgbClr>
                  </a:outerShdw>
                </a:effectLst>
              </a:rPr>
              <a:t>High voltage (HV) leakage current tests: </a:t>
            </a:r>
            <a:r>
              <a:rPr lang="en-GB" dirty="0"/>
              <a:t>For the HV leakage current test of the dipole to ground, the quench heaters shall be connected to the dipole.</a:t>
            </a:r>
          </a:p>
          <a:p>
            <a:pPr lvl="0"/>
            <a:r>
              <a:rPr lang="en-GB" sz="2900" i="1" dirty="0">
                <a:effectLst>
                  <a:outerShdw blurRad="38100" dist="38100" dir="2700000" algn="tl">
                    <a:srgbClr val="000000">
                      <a:alpha val="43137"/>
                    </a:srgbClr>
                  </a:outerShdw>
                </a:effectLst>
              </a:rPr>
              <a:t>High voltage (HV) leakage current tests: </a:t>
            </a:r>
            <a:r>
              <a:rPr lang="en-GB" dirty="0"/>
              <a:t>Before and after the HV leakage test, the insulation resistance shall be checked using a test voltage of 1 kV, I </a:t>
            </a:r>
            <a:r>
              <a:rPr lang="en-GB" dirty="0">
                <a:sym typeface="Symbol" panose="05050102010706020507" pitchFamily="18" charset="2"/>
              </a:rPr>
              <a:t></a:t>
            </a:r>
            <a:r>
              <a:rPr lang="en-GB" dirty="0"/>
              <a:t> 1 </a:t>
            </a:r>
            <a:r>
              <a:rPr lang="en-GB" dirty="0">
                <a:sym typeface="Symbol" panose="05050102010706020507" pitchFamily="18" charset="2"/>
              </a:rPr>
              <a:t></a:t>
            </a:r>
            <a:r>
              <a:rPr lang="en-GB" dirty="0"/>
              <a:t>A, t = 60 s.</a:t>
            </a:r>
          </a:p>
          <a:p>
            <a:pPr lvl="0"/>
            <a:r>
              <a:rPr lang="en-GB" sz="2900" i="1" dirty="0">
                <a:effectLst>
                  <a:outerShdw blurRad="38100" dist="38100" dir="2700000" algn="tl">
                    <a:srgbClr val="000000">
                      <a:alpha val="43137"/>
                    </a:srgbClr>
                  </a:outerShdw>
                </a:effectLst>
              </a:rPr>
              <a:t>Pulse discharge (interturn voltage) test: </a:t>
            </a:r>
            <a:r>
              <a:rPr lang="en-GB" dirty="0"/>
              <a:t>The discharge test shall comprise 10 pulses at intervals of 1 second.</a:t>
            </a:r>
          </a:p>
          <a:p>
            <a:pPr lvl="0"/>
            <a:r>
              <a:rPr lang="en-GB" sz="2900" i="1" dirty="0">
                <a:effectLst>
                  <a:outerShdw blurRad="38100" dist="38100" dir="2700000" algn="tl">
                    <a:srgbClr val="000000">
                      <a:alpha val="43137"/>
                    </a:srgbClr>
                  </a:outerShdw>
                </a:effectLst>
              </a:rPr>
              <a:t>Pulse discharge (interturn voltage) test: </a:t>
            </a:r>
            <a:r>
              <a:rPr lang="en-GB" dirty="0"/>
              <a:t>The positive pole of the test generator (+ HT) shall be attached to the </a:t>
            </a:r>
            <a:r>
              <a:rPr lang="en-GB" i="1" dirty="0"/>
              <a:t>external</a:t>
            </a:r>
            <a:r>
              <a:rPr lang="en-GB" dirty="0"/>
              <a:t> connection of a layer or a pole.</a:t>
            </a:r>
          </a:p>
          <a:p>
            <a:pPr lvl="0"/>
            <a:r>
              <a:rPr lang="en-GB" sz="2900" i="1" dirty="0">
                <a:effectLst>
                  <a:outerShdw blurRad="38100" dist="38100" dir="2700000" algn="tl">
                    <a:srgbClr val="000000">
                      <a:alpha val="43137"/>
                    </a:srgbClr>
                  </a:outerShdw>
                </a:effectLst>
              </a:rPr>
              <a:t>Pulse discharge (interturn voltage) test: </a:t>
            </a:r>
            <a:r>
              <a:rPr lang="en-GB" dirty="0"/>
              <a:t>The first test results for each layer will serve as reference data for all subsequent tests. Special attention shall therefore be paid to the documentation of the measurement condition and the test results, in particular for those carried out under load.</a:t>
            </a:r>
          </a:p>
        </p:txBody>
      </p:sp>
      <p:sp>
        <p:nvSpPr>
          <p:cNvPr id="4" name="Espace réservé du pied de page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39</a:t>
            </a:fld>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8640"/>
            <a:ext cx="7920000" cy="720000"/>
          </a:xfrm>
        </p:spPr>
        <p:txBody>
          <a:bodyPr/>
          <a:lstStyle/>
          <a:p>
            <a:r>
              <a:rPr lang="en-US" dirty="0" smtClean="0"/>
              <a:t>Introduction</a:t>
            </a:r>
            <a:endParaRPr lang="en-US" dirty="0"/>
          </a:p>
        </p:txBody>
      </p:sp>
      <p:sp>
        <p:nvSpPr>
          <p:cNvPr id="3" name="Content Placeholder 2"/>
          <p:cNvSpPr>
            <a:spLocks noGrp="1"/>
          </p:cNvSpPr>
          <p:nvPr>
            <p:ph idx="1"/>
          </p:nvPr>
        </p:nvSpPr>
        <p:spPr>
          <a:xfrm>
            <a:off x="286049" y="1258341"/>
            <a:ext cx="8434800" cy="4906963"/>
          </a:xfrm>
        </p:spPr>
        <p:txBody>
          <a:bodyPr>
            <a:normAutofit fontScale="85000" lnSpcReduction="20000"/>
          </a:bodyPr>
          <a:lstStyle/>
          <a:p>
            <a:pPr algn="just"/>
            <a:r>
              <a:rPr lang="en-GB" dirty="0" smtClean="0">
                <a:solidFill>
                  <a:srgbClr val="000000"/>
                </a:solidFill>
              </a:rPr>
              <a:t>As part of </a:t>
            </a:r>
            <a:r>
              <a:rPr lang="en-GB" dirty="0">
                <a:solidFill>
                  <a:srgbClr val="000000"/>
                </a:solidFill>
              </a:rPr>
              <a:t>the </a:t>
            </a:r>
            <a:r>
              <a:rPr lang="en-GB" dirty="0" smtClean="0">
                <a:solidFill>
                  <a:srgbClr val="000000"/>
                </a:solidFill>
              </a:rPr>
              <a:t>main </a:t>
            </a:r>
            <a:r>
              <a:rPr lang="en-GB" b="1" dirty="0" smtClean="0">
                <a:solidFill>
                  <a:srgbClr val="FF0000"/>
                </a:solidFill>
              </a:rPr>
              <a:t>in </a:t>
            </a:r>
            <a:r>
              <a:rPr lang="en-GB" b="1" dirty="0">
                <a:solidFill>
                  <a:srgbClr val="FF0000"/>
                </a:solidFill>
              </a:rPr>
              <a:t>series </a:t>
            </a:r>
            <a:r>
              <a:rPr lang="en-GB" dirty="0" smtClean="0">
                <a:solidFill>
                  <a:srgbClr val="000000"/>
                </a:solidFill>
              </a:rPr>
              <a:t>circuit (RB) with 154 </a:t>
            </a:r>
            <a:r>
              <a:rPr lang="en-GB" dirty="0">
                <a:solidFill>
                  <a:srgbClr val="000000"/>
                </a:solidFill>
              </a:rPr>
              <a:t>LHC </a:t>
            </a:r>
            <a:r>
              <a:rPr lang="en-GB" dirty="0" smtClean="0">
                <a:solidFill>
                  <a:srgbClr val="000000"/>
                </a:solidFill>
              </a:rPr>
              <a:t>dipoles (MB), the </a:t>
            </a:r>
            <a:r>
              <a:rPr lang="en-GB" dirty="0">
                <a:solidFill>
                  <a:srgbClr val="000000"/>
                </a:solidFill>
              </a:rPr>
              <a:t>superconducting </a:t>
            </a:r>
            <a:r>
              <a:rPr lang="en-GB" b="1" dirty="0">
                <a:solidFill>
                  <a:srgbClr val="FF0000"/>
                </a:solidFill>
              </a:rPr>
              <a:t>DS 11T </a:t>
            </a:r>
            <a:r>
              <a:rPr lang="en-GB" b="1" dirty="0" smtClean="0">
                <a:solidFill>
                  <a:srgbClr val="FF0000"/>
                </a:solidFill>
              </a:rPr>
              <a:t>Dipole unit </a:t>
            </a:r>
            <a:r>
              <a:rPr lang="en-GB" dirty="0" smtClean="0">
                <a:solidFill>
                  <a:srgbClr val="000000"/>
                </a:solidFill>
              </a:rPr>
              <a:t>shall be compliant with the overall electrical voltage levels.</a:t>
            </a:r>
          </a:p>
          <a:p>
            <a:pPr algn="just"/>
            <a:r>
              <a:rPr lang="en-GB" dirty="0" smtClean="0">
                <a:solidFill>
                  <a:srgbClr val="000000"/>
                </a:solidFill>
              </a:rPr>
              <a:t>The DS 11T dipole shall follow a coherent </a:t>
            </a:r>
            <a:r>
              <a:rPr lang="en-GB" b="1" dirty="0" smtClean="0">
                <a:solidFill>
                  <a:srgbClr val="FF0000"/>
                </a:solidFill>
              </a:rPr>
              <a:t>electrical quality control tests sequence </a:t>
            </a:r>
            <a:r>
              <a:rPr lang="en-GB" dirty="0" smtClean="0">
                <a:solidFill>
                  <a:srgbClr val="000000"/>
                </a:solidFill>
              </a:rPr>
              <a:t>during manufacture, cold tests </a:t>
            </a:r>
            <a:r>
              <a:rPr lang="en-GB" dirty="0">
                <a:solidFill>
                  <a:srgbClr val="000000"/>
                </a:solidFill>
              </a:rPr>
              <a:t>and </a:t>
            </a:r>
            <a:r>
              <a:rPr lang="en-GB" dirty="0" smtClean="0">
                <a:solidFill>
                  <a:srgbClr val="000000"/>
                </a:solidFill>
              </a:rPr>
              <a:t>the ELQA LHC hardware commissioning</a:t>
            </a:r>
          </a:p>
          <a:p>
            <a:pPr algn="just"/>
            <a:r>
              <a:rPr lang="en-GB" dirty="0" smtClean="0">
                <a:solidFill>
                  <a:srgbClr val="000000"/>
                </a:solidFill>
              </a:rPr>
              <a:t>The </a:t>
            </a:r>
            <a:r>
              <a:rPr lang="en-GB" dirty="0" smtClean="0">
                <a:solidFill>
                  <a:srgbClr val="FF0000"/>
                </a:solidFill>
              </a:rPr>
              <a:t>manufacture tests of the dipole components </a:t>
            </a:r>
            <a:r>
              <a:rPr lang="en-GB" dirty="0" smtClean="0">
                <a:solidFill>
                  <a:srgbClr val="000000"/>
                </a:solidFill>
              </a:rPr>
              <a:t>(windings, collared coils, yoked coils, cold mass, bus bars, trim current leads, instrumentation) </a:t>
            </a:r>
            <a:r>
              <a:rPr lang="en-GB" dirty="0" smtClean="0">
                <a:solidFill>
                  <a:srgbClr val="FF0000"/>
                </a:solidFill>
              </a:rPr>
              <a:t>include warm dimensional, electrical and magnetic quality checks </a:t>
            </a:r>
            <a:r>
              <a:rPr lang="en-GB" dirty="0" smtClean="0">
                <a:solidFill>
                  <a:srgbClr val="000000"/>
                </a:solidFill>
              </a:rPr>
              <a:t>in line with the Hi-</a:t>
            </a:r>
            <a:r>
              <a:rPr lang="en-GB" dirty="0" err="1" smtClean="0">
                <a:solidFill>
                  <a:srgbClr val="000000"/>
                </a:solidFill>
              </a:rPr>
              <a:t>Lumi</a:t>
            </a:r>
            <a:r>
              <a:rPr lang="en-GB" dirty="0" smtClean="0">
                <a:solidFill>
                  <a:srgbClr val="000000"/>
                </a:solidFill>
              </a:rPr>
              <a:t> </a:t>
            </a:r>
            <a:r>
              <a:rPr lang="en-GB" dirty="0">
                <a:solidFill>
                  <a:srgbClr val="000000"/>
                </a:solidFill>
              </a:rPr>
              <a:t>p</a:t>
            </a:r>
            <a:r>
              <a:rPr lang="en-GB" dirty="0" smtClean="0">
                <a:solidFill>
                  <a:srgbClr val="000000"/>
                </a:solidFill>
              </a:rPr>
              <a:t>roject Quality plan.</a:t>
            </a:r>
          </a:p>
          <a:p>
            <a:pPr algn="just"/>
            <a:r>
              <a:rPr lang="en-GB" dirty="0" smtClean="0">
                <a:solidFill>
                  <a:srgbClr val="000000"/>
                </a:solidFill>
              </a:rPr>
              <a:t>To </a:t>
            </a:r>
            <a:r>
              <a:rPr lang="en-GB" dirty="0">
                <a:solidFill>
                  <a:srgbClr val="000000"/>
                </a:solidFill>
              </a:rPr>
              <a:t>this aim, </a:t>
            </a:r>
            <a:r>
              <a:rPr lang="en-GB" dirty="0" smtClean="0">
                <a:solidFill>
                  <a:srgbClr val="000000"/>
                </a:solidFill>
              </a:rPr>
              <a:t>LMF has developed a </a:t>
            </a:r>
            <a:r>
              <a:rPr lang="en-GB" b="1" dirty="0" smtClean="0">
                <a:solidFill>
                  <a:srgbClr val="FF0000"/>
                </a:solidFill>
              </a:rPr>
              <a:t>test matrix </a:t>
            </a:r>
            <a:r>
              <a:rPr lang="en-GB" dirty="0" smtClean="0">
                <a:solidFill>
                  <a:srgbClr val="000000"/>
                </a:solidFill>
              </a:rPr>
              <a:t>to define </a:t>
            </a:r>
            <a:r>
              <a:rPr lang="en-GB" b="1" dirty="0" smtClean="0">
                <a:solidFill>
                  <a:srgbClr val="FF0000"/>
                </a:solidFill>
              </a:rPr>
              <a:t>the QC </a:t>
            </a:r>
            <a:r>
              <a:rPr lang="en-GB" b="1" dirty="0">
                <a:solidFill>
                  <a:srgbClr val="FF0000"/>
                </a:solidFill>
              </a:rPr>
              <a:t>and </a:t>
            </a:r>
            <a:r>
              <a:rPr lang="en-GB" b="1" dirty="0" smtClean="0">
                <a:solidFill>
                  <a:srgbClr val="FF0000"/>
                </a:solidFill>
              </a:rPr>
              <a:t>factory acceptance tests, including the Hi-Pot voltage levels</a:t>
            </a:r>
            <a:r>
              <a:rPr lang="en-GB" dirty="0" smtClean="0">
                <a:solidFill>
                  <a:srgbClr val="000000"/>
                </a:solidFill>
              </a:rPr>
              <a:t> proposal in </a:t>
            </a:r>
            <a:r>
              <a:rPr lang="en-GB" dirty="0">
                <a:solidFill>
                  <a:srgbClr val="000000"/>
                </a:solidFill>
              </a:rPr>
              <a:t>agreement with the </a:t>
            </a:r>
            <a:r>
              <a:rPr lang="en-GB" dirty="0" smtClean="0">
                <a:solidFill>
                  <a:srgbClr val="000000"/>
                </a:solidFill>
              </a:rPr>
              <a:t>operation conditions.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7" name="Footer Placeholder 3"/>
          <p:cNvSpPr>
            <a:spLocks noGrp="1"/>
          </p:cNvSpPr>
          <p:nvPr>
            <p:ph type="ftr" sz="quarter" idx="11"/>
          </p:nvPr>
        </p:nvSpPr>
        <p:spPr>
          <a:xfrm>
            <a:off x="1331913" y="6445250"/>
            <a:ext cx="6335712" cy="247650"/>
          </a:xfrm>
        </p:spPr>
        <p:txBody>
          <a:bodyPr/>
          <a:lstStyle/>
          <a:p>
            <a:r>
              <a:rPr lang="en-GB" i="1" dirty="0" smtClean="0"/>
              <a:t>3</a:t>
            </a:r>
            <a:r>
              <a:rPr lang="en-GB" i="1" baseline="30000" dirty="0" smtClean="0"/>
              <a:t>td</a:t>
            </a:r>
            <a:r>
              <a:rPr lang="en-GB" i="1" dirty="0" smtClean="0"/>
              <a:t> </a:t>
            </a:r>
            <a:r>
              <a:rPr lang="en-GB" i="1" dirty="0"/>
              <a:t>Review Meeting of 11T DS Dipole (CERN), 06 - 08</a:t>
            </a:r>
            <a:r>
              <a:rPr lang="en-GB" i="1" baseline="30000" dirty="0"/>
              <a:t>th</a:t>
            </a:r>
            <a:r>
              <a:rPr lang="en-GB" i="1" dirty="0"/>
              <a:t> April 2016</a:t>
            </a:r>
          </a:p>
        </p:txBody>
      </p:sp>
    </p:spTree>
    <p:extLst>
      <p:ext uri="{BB962C8B-B14F-4D97-AF65-F5344CB8AC3E}">
        <p14:creationId xmlns:p14="http://schemas.microsoft.com/office/powerpoint/2010/main" val="17819997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11960" y="94847"/>
            <a:ext cx="3796695" cy="523220"/>
          </a:xfrm>
          <a:prstGeom prst="rect">
            <a:avLst/>
          </a:prstGeom>
          <a:noFill/>
        </p:spPr>
        <p:txBody>
          <a:bodyPr wrap="none" rtlCol="0">
            <a:spAutoFit/>
          </a:bodyPr>
          <a:lstStyle/>
          <a:p>
            <a:r>
              <a:rPr lang="en-US" sz="1400" dirty="0" smtClean="0"/>
              <a:t>Short Model Magnet MBHSP101: List of Drawings </a:t>
            </a:r>
            <a:r>
              <a:rPr lang="en-US" sz="1400" dirty="0"/>
              <a:t/>
            </a:r>
            <a:br>
              <a:rPr lang="en-US" sz="1400" dirty="0"/>
            </a:br>
            <a:r>
              <a:rPr lang="en-US" sz="1400" dirty="0" smtClean="0"/>
              <a:t>“Project Breakdown </a:t>
            </a:r>
            <a:r>
              <a:rPr lang="en-US" sz="1400" dirty="0" err="1" smtClean="0"/>
              <a:t>Struture</a:t>
            </a:r>
            <a:r>
              <a:rPr lang="en-US" sz="1400" dirty="0" smtClean="0"/>
              <a:t> (PBS)”, version 4"</a:t>
            </a:r>
          </a:p>
        </p:txBody>
      </p:sp>
      <p:pic>
        <p:nvPicPr>
          <p:cNvPr id="5" name="Picture 4"/>
          <p:cNvPicPr>
            <a:picLocks noChangeAspect="1"/>
          </p:cNvPicPr>
          <p:nvPr/>
        </p:nvPicPr>
        <p:blipFill>
          <a:blip r:embed="rId2"/>
          <a:stretch>
            <a:fillRect/>
          </a:stretch>
        </p:blipFill>
        <p:spPr>
          <a:xfrm>
            <a:off x="124883" y="0"/>
            <a:ext cx="3309384" cy="6858000"/>
          </a:xfrm>
          <a:prstGeom prst="rect">
            <a:avLst/>
          </a:prstGeom>
        </p:spPr>
      </p:pic>
      <p:sp>
        <p:nvSpPr>
          <p:cNvPr id="6" name="Rectangle 5"/>
          <p:cNvSpPr/>
          <p:nvPr/>
        </p:nvSpPr>
        <p:spPr>
          <a:xfrm>
            <a:off x="2032000" y="476250"/>
            <a:ext cx="1492250" cy="941917"/>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3524250" y="1418167"/>
            <a:ext cx="438584" cy="2434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a:blip r:embed="rId3"/>
          <a:stretch>
            <a:fillRect/>
          </a:stretch>
        </p:blipFill>
        <p:spPr>
          <a:xfrm>
            <a:off x="3962834" y="1661583"/>
            <a:ext cx="5007953" cy="3299883"/>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3962834" y="739775"/>
            <a:ext cx="4993675" cy="430887"/>
          </a:xfrm>
          <a:prstGeom prst="rect">
            <a:avLst/>
          </a:prstGeom>
          <a:noFill/>
        </p:spPr>
        <p:txBody>
          <a:bodyPr wrap="none" rtlCol="0">
            <a:spAutoFit/>
          </a:bodyPr>
          <a:lstStyle/>
          <a:p>
            <a:r>
              <a:rPr lang="en-US" sz="1100" dirty="0"/>
              <a:t>https://</a:t>
            </a:r>
            <a:r>
              <a:rPr lang="en-US" sz="1100" dirty="0" err="1"/>
              <a:t>dfs.cern.ch</a:t>
            </a:r>
            <a:r>
              <a:rPr lang="en-US" sz="1100" dirty="0"/>
              <a:t>/</a:t>
            </a:r>
            <a:r>
              <a:rPr lang="en-US" sz="1100" dirty="0" err="1"/>
              <a:t>dfs</a:t>
            </a:r>
            <a:r>
              <a:rPr lang="en-US" sz="1100" dirty="0"/>
              <a:t>//Workspaces/s/</a:t>
            </a:r>
            <a:r>
              <a:rPr lang="en-US" sz="1100" dirty="0" err="1"/>
              <a:t>shortmod</a:t>
            </a:r>
            <a:r>
              <a:rPr lang="en-US" sz="1100" dirty="0"/>
              <a:t>/Develop/</a:t>
            </a:r>
            <a:r>
              <a:rPr lang="en-US" sz="1100" dirty="0" err="1"/>
              <a:t>labo</a:t>
            </a:r>
            <a:r>
              <a:rPr lang="en-US" sz="1100" dirty="0"/>
              <a:t> 927/</a:t>
            </a:r>
            <a:r>
              <a:rPr lang="en-US" sz="1100" dirty="0" smtClean="0"/>
              <a:t>HFM</a:t>
            </a:r>
          </a:p>
          <a:p>
            <a:r>
              <a:rPr lang="en-US" sz="1100" dirty="0" smtClean="0"/>
              <a:t>/</a:t>
            </a:r>
            <a:r>
              <a:rPr lang="en-US" sz="1100" dirty="0"/>
              <a:t>DS Dipole 11T/Magnets Construction/HCMBHSP0001_101/MBHSP0101_PBSv4.pdf</a:t>
            </a:r>
          </a:p>
        </p:txBody>
      </p:sp>
      <p:sp>
        <p:nvSpPr>
          <p:cNvPr id="12" name="TextBox 11"/>
          <p:cNvSpPr txBox="1"/>
          <p:nvPr/>
        </p:nvSpPr>
        <p:spPr>
          <a:xfrm>
            <a:off x="2592918" y="5048250"/>
            <a:ext cx="6551082" cy="1300356"/>
          </a:xfrm>
          <a:prstGeom prst="rect">
            <a:avLst/>
          </a:prstGeom>
          <a:noFill/>
        </p:spPr>
        <p:txBody>
          <a:bodyPr wrap="square" rtlCol="0">
            <a:spAutoFit/>
          </a:bodyPr>
          <a:lstStyle/>
          <a:p>
            <a:r>
              <a:rPr lang="en-US" sz="1200" b="1" dirty="0" smtClean="0"/>
              <a:t>Drawing </a:t>
            </a:r>
            <a:r>
              <a:rPr lang="en-US" sz="1200" b="1" dirty="0"/>
              <a:t>Information Easy Link</a:t>
            </a:r>
          </a:p>
          <a:p>
            <a:r>
              <a:rPr lang="en-US" sz="1200" dirty="0"/>
              <a:t>Purpose: display the drawing information.</a:t>
            </a:r>
          </a:p>
          <a:p>
            <a:r>
              <a:rPr lang="en-US" sz="1200" b="1" dirty="0" smtClean="0"/>
              <a:t>Syntax</a:t>
            </a:r>
            <a:r>
              <a:rPr lang="en-US" sz="1200" b="1" dirty="0"/>
              <a:t>:</a:t>
            </a:r>
          </a:p>
          <a:p>
            <a:r>
              <a:rPr lang="en-US" sz="1050" dirty="0"/>
              <a:t>https://</a:t>
            </a:r>
            <a:r>
              <a:rPr lang="en-US" sz="1050" dirty="0" err="1"/>
              <a:t>edms.cern.ch</a:t>
            </a:r>
            <a:r>
              <a:rPr lang="en-US" sz="1050" dirty="0"/>
              <a:t>/</a:t>
            </a:r>
            <a:r>
              <a:rPr lang="en-US" sz="1050" dirty="0" err="1"/>
              <a:t>cdd</a:t>
            </a:r>
            <a:r>
              <a:rPr lang="en-US" sz="1050" dirty="0"/>
              <a:t>/</a:t>
            </a:r>
            <a:r>
              <a:rPr lang="en-US" sz="1050" dirty="0" err="1"/>
              <a:t>owa</a:t>
            </a:r>
            <a:r>
              <a:rPr lang="en-US" sz="1050" dirty="0"/>
              <a:t>/c4w_02.drawing_info?num= </a:t>
            </a:r>
            <a:r>
              <a:rPr lang="en-US" sz="1050" dirty="0" err="1"/>
              <a:t>CERN_Drawing_Number</a:t>
            </a:r>
            <a:r>
              <a:rPr lang="en-US" sz="1050" dirty="0"/>
              <a:t> [?</a:t>
            </a:r>
            <a:r>
              <a:rPr lang="en-US" sz="1050" dirty="0" err="1"/>
              <a:t>ind</a:t>
            </a:r>
            <a:r>
              <a:rPr lang="en-US" sz="1050" dirty="0"/>
              <a:t>= </a:t>
            </a:r>
            <a:r>
              <a:rPr lang="en-US" sz="1050" dirty="0" err="1"/>
              <a:t>revision_index</a:t>
            </a:r>
            <a:r>
              <a:rPr lang="en-US" sz="1050" dirty="0"/>
              <a:t> ] </a:t>
            </a:r>
            <a:endParaRPr lang="en-US" sz="1050" dirty="0" smtClean="0"/>
          </a:p>
          <a:p>
            <a:r>
              <a:rPr lang="en-US" sz="1050" b="1" dirty="0" smtClean="0"/>
              <a:t>Example:</a:t>
            </a:r>
            <a:endParaRPr lang="en-US" sz="1050" b="1" dirty="0"/>
          </a:p>
          <a:p>
            <a:r>
              <a:rPr lang="en-US" sz="1050" dirty="0">
                <a:hlinkClick r:id="rId4"/>
              </a:rPr>
              <a:t>https://edms.cern.ch/cdd/owa/c4w_02.drawing_info?num=LHCMBHSP0003</a:t>
            </a:r>
            <a:endParaRPr lang="en-US" sz="1050" dirty="0"/>
          </a:p>
          <a:p>
            <a:endParaRPr lang="en-US" sz="1050" dirty="0" smtClean="0"/>
          </a:p>
        </p:txBody>
      </p:sp>
    </p:spTree>
    <p:extLst>
      <p:ext uri="{BB962C8B-B14F-4D97-AF65-F5344CB8AC3E}">
        <p14:creationId xmlns:p14="http://schemas.microsoft.com/office/powerpoint/2010/main" val="168346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r>
              <a:rPr lang="en-GB" dirty="0"/>
              <a:t>P : Test of pole : 1 layer test, </a:t>
            </a:r>
            <a:r>
              <a:rPr lang="en-GB" dirty="0" err="1"/>
              <a:t>Nb-Ti</a:t>
            </a:r>
            <a:r>
              <a:rPr lang="en-GB" dirty="0"/>
              <a:t>, no splice </a:t>
            </a:r>
            <a:r>
              <a:rPr lang="en-GB" dirty="0" smtClean="0"/>
              <a:t>version</a:t>
            </a:r>
            <a:endParaRPr lang="en-GB" dirty="0"/>
          </a:p>
          <a:p>
            <a:r>
              <a:rPr lang="en-GB" dirty="0"/>
              <a:t>PBR : Test of pole : Nb3Sn, before reaction </a:t>
            </a:r>
            <a:endParaRPr lang="en-GB" dirty="0" smtClean="0"/>
          </a:p>
          <a:p>
            <a:r>
              <a:rPr lang="en-GB" dirty="0" smtClean="0"/>
              <a:t>PAR </a:t>
            </a:r>
            <a:r>
              <a:rPr lang="en-GB" dirty="0"/>
              <a:t>: Test of pole : Nb3Sn, after reaction </a:t>
            </a:r>
            <a:endParaRPr lang="en-GB" dirty="0" smtClean="0"/>
          </a:p>
          <a:p>
            <a:r>
              <a:rPr lang="en-GB" dirty="0" smtClean="0"/>
              <a:t>PBI </a:t>
            </a:r>
            <a:r>
              <a:rPr lang="en-GB" dirty="0"/>
              <a:t>: Test of pole : Nb3Sn, before impregnation </a:t>
            </a:r>
            <a:endParaRPr lang="en-GB" dirty="0" smtClean="0"/>
          </a:p>
          <a:p>
            <a:r>
              <a:rPr lang="en-GB" dirty="0" smtClean="0"/>
              <a:t>PAIM </a:t>
            </a:r>
            <a:r>
              <a:rPr lang="en-GB" dirty="0"/>
              <a:t>: Test of pole : Nb3Sn, after impregnation still in the mould </a:t>
            </a:r>
            <a:r>
              <a:rPr lang="en-GB" dirty="0" smtClean="0"/>
              <a:t>PAI </a:t>
            </a:r>
            <a:r>
              <a:rPr lang="en-GB" dirty="0"/>
              <a:t>: Test of pole : Nb3Sn, after impregnation still out of the mould </a:t>
            </a:r>
            <a:endParaRPr lang="en-GB" dirty="0" smtClean="0"/>
          </a:p>
          <a:p>
            <a:r>
              <a:rPr lang="en-GB" dirty="0" smtClean="0"/>
              <a:t>PHE </a:t>
            </a:r>
            <a:r>
              <a:rPr lang="en-GB" dirty="0"/>
              <a:t>: Test of pole : Nb3Sn, after impregnation still out of the mould 0.1 bar He </a:t>
            </a:r>
            <a:endParaRPr lang="en-GB" dirty="0" smtClean="0"/>
          </a:p>
          <a:p>
            <a:r>
              <a:rPr lang="en-GB" dirty="0" smtClean="0"/>
              <a:t>BC </a:t>
            </a:r>
            <a:r>
              <a:rPr lang="en-GB" dirty="0"/>
              <a:t>: Test of collared coil before collaring or pre-collaring </a:t>
            </a:r>
            <a:endParaRPr lang="en-GB" dirty="0" smtClean="0"/>
          </a:p>
          <a:p>
            <a:r>
              <a:rPr lang="en-GB" dirty="0" smtClean="0"/>
              <a:t>APC </a:t>
            </a:r>
            <a:r>
              <a:rPr lang="en-GB" dirty="0"/>
              <a:t>: Test of collared coil after pre-collaring </a:t>
            </a:r>
            <a:endParaRPr lang="en-GB" dirty="0" smtClean="0"/>
          </a:p>
          <a:p>
            <a:r>
              <a:rPr lang="en-GB" dirty="0" smtClean="0"/>
              <a:t>AC </a:t>
            </a:r>
            <a:r>
              <a:rPr lang="en-GB" dirty="0"/>
              <a:t>: Test of collared coil after collaring </a:t>
            </a:r>
            <a:endParaRPr lang="en-GB" dirty="0" smtClean="0"/>
          </a:p>
          <a:p>
            <a:r>
              <a:rPr lang="en-GB" dirty="0" smtClean="0"/>
              <a:t>AI </a:t>
            </a:r>
            <a:r>
              <a:rPr lang="en-GB" dirty="0"/>
              <a:t>: Test of the magnet after interconnection </a:t>
            </a:r>
            <a:endParaRPr lang="en-GB" dirty="0" smtClean="0"/>
          </a:p>
          <a:p>
            <a:r>
              <a:rPr lang="en-GB" dirty="0" smtClean="0"/>
              <a:t>FINAL </a:t>
            </a:r>
            <a:r>
              <a:rPr lang="en-GB" dirty="0"/>
              <a:t>: Final Test of the magnet before </a:t>
            </a:r>
            <a:r>
              <a:rPr lang="en-GB" dirty="0" smtClean="0"/>
              <a:t>delivery</a:t>
            </a:r>
            <a:endParaRPr lang="en-GB" dirty="0"/>
          </a:p>
          <a:p>
            <a:endParaRPr lang="en-GB"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41</a:t>
            </a:fld>
            <a:endParaRPr lang="fr-FR"/>
          </a:p>
        </p:txBody>
      </p:sp>
    </p:spTree>
    <p:extLst>
      <p:ext uri="{BB962C8B-B14F-4D97-AF65-F5344CB8AC3E}">
        <p14:creationId xmlns:p14="http://schemas.microsoft.com/office/powerpoint/2010/main" val="16231977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Cogebi</a:t>
            </a:r>
            <a:r>
              <a:rPr lang="en-GB" dirty="0" smtClean="0"/>
              <a:t> </a:t>
            </a:r>
            <a:r>
              <a:rPr lang="en-GB" dirty="0" err="1" smtClean="0"/>
              <a:t>Firox</a:t>
            </a:r>
            <a:r>
              <a:rPr lang="en-GB" dirty="0" smtClean="0"/>
              <a:t>® turn Mica insulation tape </a:t>
            </a:r>
            <a:endParaRPr lang="en-GB" dirty="0"/>
          </a:p>
        </p:txBody>
      </p:sp>
      <p:pic>
        <p:nvPicPr>
          <p:cNvPr id="6" name="Content Placeholder 5"/>
          <p:cNvPicPr>
            <a:picLocks noGrp="1" noChangeAspect="1"/>
          </p:cNvPicPr>
          <p:nvPr>
            <p:ph idx="1"/>
          </p:nvPr>
        </p:nvPicPr>
        <p:blipFill>
          <a:blip r:embed="rId2"/>
          <a:stretch>
            <a:fillRect/>
          </a:stretch>
        </p:blipFill>
        <p:spPr>
          <a:xfrm>
            <a:off x="2845913" y="1219200"/>
            <a:ext cx="3452174" cy="4906963"/>
          </a:xfrm>
          <a:prstGeom prst="rect">
            <a:avLst/>
          </a:prstGeom>
        </p:spPr>
      </p:pic>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42</a:t>
            </a:fld>
            <a:endParaRPr lang="fr-FR"/>
          </a:p>
        </p:txBody>
      </p:sp>
    </p:spTree>
    <p:extLst>
      <p:ext uri="{BB962C8B-B14F-4D97-AF65-F5344CB8AC3E}">
        <p14:creationId xmlns:p14="http://schemas.microsoft.com/office/powerpoint/2010/main" val="38359033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Cryogenic DS 11T unit electrical connections </a:t>
            </a:r>
            <a:endParaRPr lang="en-GB"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43</a:t>
            </a:fld>
            <a:endParaRPr lang="fr-F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732706"/>
            <a:ext cx="6642303" cy="3455834"/>
          </a:xfrm>
          <a:prstGeom prst="rect">
            <a:avLst/>
          </a:prstGeom>
          <a:noFill/>
        </p:spPr>
      </p:pic>
      <p:pic>
        <p:nvPicPr>
          <p:cNvPr id="8" name="Content Placeholder 4"/>
          <p:cNvPicPr>
            <a:picLocks noGrp="1" noChangeAspect="1"/>
          </p:cNvPicPr>
          <p:nvPr>
            <p:ph idx="1"/>
          </p:nvPr>
        </p:nvPicPr>
        <p:blipFill>
          <a:blip r:embed="rId3"/>
          <a:stretch>
            <a:fillRect/>
          </a:stretch>
        </p:blipFill>
        <p:spPr>
          <a:xfrm>
            <a:off x="3131840" y="3709405"/>
            <a:ext cx="5820560" cy="3148595"/>
          </a:xfrm>
          <a:prstGeom prst="rect">
            <a:avLst/>
          </a:prstGeom>
        </p:spPr>
      </p:pic>
    </p:spTree>
    <p:extLst>
      <p:ext uri="{BB962C8B-B14F-4D97-AF65-F5344CB8AC3E}">
        <p14:creationId xmlns:p14="http://schemas.microsoft.com/office/powerpoint/2010/main" val="30725530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Dipole Unit electrical circuit connections</a:t>
            </a:r>
            <a:endParaRPr lang="en-GB" dirty="0"/>
          </a:p>
        </p:txBody>
      </p:sp>
      <p:sp>
        <p:nvSpPr>
          <p:cNvPr id="3" name="Content Placeholder 2"/>
          <p:cNvSpPr>
            <a:spLocks noGrp="1"/>
          </p:cNvSpPr>
          <p:nvPr>
            <p:ph idx="1"/>
          </p:nvPr>
        </p:nvSpPr>
        <p:spPr>
          <a:xfrm>
            <a:off x="612000" y="1005690"/>
            <a:ext cx="5745304" cy="4906963"/>
          </a:xfrm>
        </p:spPr>
        <p:txBody>
          <a:bodyPr>
            <a:normAutofit/>
          </a:bodyPr>
          <a:lstStyle/>
          <a:p>
            <a:r>
              <a:rPr lang="en-GB" sz="2000" dirty="0"/>
              <a:t>Baseline </a:t>
            </a:r>
            <a:r>
              <a:rPr lang="en-GB" sz="2000" dirty="0" err="1" smtClean="0"/>
              <a:t>Cryo</a:t>
            </a:r>
            <a:r>
              <a:rPr lang="en-GB" sz="2000" dirty="0" smtClean="0"/>
              <a:t> unit circuit </a:t>
            </a:r>
            <a:r>
              <a:rPr lang="en-GB" sz="2000" dirty="0"/>
              <a:t>configuration </a:t>
            </a:r>
            <a:r>
              <a:rPr lang="en-GB" sz="2000" dirty="0" smtClean="0"/>
              <a:t>of 2 dipoles of </a:t>
            </a:r>
            <a:r>
              <a:rPr lang="en-GB" sz="2000" dirty="0"/>
              <a:t>5.5 m connected </a:t>
            </a:r>
            <a:r>
              <a:rPr lang="en-GB" sz="2000" b="1" dirty="0">
                <a:solidFill>
                  <a:srgbClr val="3333FF"/>
                </a:solidFill>
              </a:rPr>
              <a:t>in series and protected with an unique diode </a:t>
            </a:r>
          </a:p>
          <a:p>
            <a:endParaRPr lang="en-GB" sz="20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44</a:t>
            </a:fld>
            <a:endParaRPr lang="fr-FR"/>
          </a:p>
        </p:txBody>
      </p:sp>
      <p:pic>
        <p:nvPicPr>
          <p:cNvPr id="6" name="Content Placeholder 4"/>
          <p:cNvPicPr>
            <a:picLocks noChangeAspect="1"/>
          </p:cNvPicPr>
          <p:nvPr/>
        </p:nvPicPr>
        <p:blipFill>
          <a:blip r:embed="rId3"/>
          <a:stretch>
            <a:fillRect/>
          </a:stretch>
        </p:blipFill>
        <p:spPr>
          <a:xfrm>
            <a:off x="618722" y="2128911"/>
            <a:ext cx="7994225" cy="4324425"/>
          </a:xfrm>
          <a:prstGeom prst="rect">
            <a:avLst/>
          </a:prstGeom>
        </p:spPr>
      </p:pic>
      <p:grpSp>
        <p:nvGrpSpPr>
          <p:cNvPr id="7" name="Group 6"/>
          <p:cNvGrpSpPr/>
          <p:nvPr/>
        </p:nvGrpSpPr>
        <p:grpSpPr>
          <a:xfrm>
            <a:off x="6401237" y="900000"/>
            <a:ext cx="2645563" cy="1619152"/>
            <a:chOff x="736020" y="2088858"/>
            <a:chExt cx="3937230" cy="2328469"/>
          </a:xfrm>
        </p:grpSpPr>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0794" t="30997" r="27247" b="30042"/>
            <a:stretch/>
          </p:blipFill>
          <p:spPr bwMode="auto">
            <a:xfrm>
              <a:off x="1223521" y="2088858"/>
              <a:ext cx="2664296" cy="232846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9" name="Straight Connector 8"/>
            <p:cNvCxnSpPr/>
            <p:nvPr/>
          </p:nvCxnSpPr>
          <p:spPr>
            <a:xfrm>
              <a:off x="1871593" y="3224019"/>
              <a:ext cx="1512168"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0" name="Straight Connector 9"/>
            <p:cNvCxnSpPr/>
            <p:nvPr/>
          </p:nvCxnSpPr>
          <p:spPr>
            <a:xfrm flipV="1">
              <a:off x="3585846" y="3261680"/>
              <a:ext cx="720080" cy="2246"/>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cxnSp>
          <p:nvCxnSpPr>
            <p:cNvPr id="11" name="Straight Connector 10"/>
            <p:cNvCxnSpPr/>
            <p:nvPr/>
          </p:nvCxnSpPr>
          <p:spPr>
            <a:xfrm flipV="1">
              <a:off x="784759" y="3218770"/>
              <a:ext cx="720080" cy="2246"/>
            </a:xfrm>
            <a:prstGeom prst="line">
              <a:avLst/>
            </a:prstGeom>
          </p:spPr>
          <p:style>
            <a:lnRef idx="2">
              <a:schemeClr val="accent3"/>
            </a:lnRef>
            <a:fillRef idx="0">
              <a:schemeClr val="accent3"/>
            </a:fillRef>
            <a:effectRef idx="1">
              <a:schemeClr val="accent3"/>
            </a:effectRef>
            <a:fontRef idx="minor">
              <a:schemeClr val="tx1"/>
            </a:fontRef>
          </p:style>
        </p:cxnSp>
        <p:sp>
          <p:nvSpPr>
            <p:cNvPr id="12" name="TextBox 11"/>
            <p:cNvSpPr txBox="1"/>
            <p:nvPr/>
          </p:nvSpPr>
          <p:spPr>
            <a:xfrm>
              <a:off x="1799585" y="3368035"/>
              <a:ext cx="752820" cy="336103"/>
            </a:xfrm>
            <a:prstGeom prst="rect">
              <a:avLst/>
            </a:prstGeom>
            <a:noFill/>
          </p:spPr>
          <p:txBody>
            <a:bodyPr wrap="none" rtlCol="0">
              <a:spAutoFit/>
            </a:bodyPr>
            <a:lstStyle/>
            <a:p>
              <a:r>
                <a:rPr lang="en-GB" sz="1400" dirty="0" smtClean="0"/>
                <a:t>IL_p2</a:t>
              </a:r>
              <a:endParaRPr lang="en-GB" sz="1400" dirty="0"/>
            </a:p>
          </p:txBody>
        </p:sp>
        <p:sp>
          <p:nvSpPr>
            <p:cNvPr id="13" name="TextBox 12"/>
            <p:cNvSpPr txBox="1"/>
            <p:nvPr/>
          </p:nvSpPr>
          <p:spPr>
            <a:xfrm>
              <a:off x="3162576" y="2863979"/>
              <a:ext cx="752820" cy="336103"/>
            </a:xfrm>
            <a:prstGeom prst="rect">
              <a:avLst/>
            </a:prstGeom>
            <a:noFill/>
          </p:spPr>
          <p:txBody>
            <a:bodyPr wrap="none" rtlCol="0">
              <a:spAutoFit/>
            </a:bodyPr>
            <a:lstStyle/>
            <a:p>
              <a:r>
                <a:rPr lang="en-GB" sz="1400" dirty="0" smtClean="0"/>
                <a:t>IL_p1</a:t>
              </a:r>
              <a:endParaRPr lang="en-GB" sz="1400" dirty="0"/>
            </a:p>
          </p:txBody>
        </p:sp>
        <p:sp>
          <p:nvSpPr>
            <p:cNvPr id="14" name="TextBox 13"/>
            <p:cNvSpPr txBox="1"/>
            <p:nvPr/>
          </p:nvSpPr>
          <p:spPr>
            <a:xfrm>
              <a:off x="3813484" y="3275702"/>
              <a:ext cx="859766" cy="336103"/>
            </a:xfrm>
            <a:prstGeom prst="rect">
              <a:avLst/>
            </a:prstGeom>
            <a:noFill/>
          </p:spPr>
          <p:txBody>
            <a:bodyPr wrap="none" rtlCol="0">
              <a:spAutoFit/>
            </a:bodyPr>
            <a:lstStyle/>
            <a:p>
              <a:r>
                <a:rPr lang="en-GB" sz="1400" dirty="0" smtClean="0"/>
                <a:t>OL_p2</a:t>
              </a:r>
              <a:endParaRPr lang="en-GB" sz="1400" dirty="0"/>
            </a:p>
          </p:txBody>
        </p:sp>
        <p:sp>
          <p:nvSpPr>
            <p:cNvPr id="15" name="TextBox 14"/>
            <p:cNvSpPr txBox="1"/>
            <p:nvPr/>
          </p:nvSpPr>
          <p:spPr>
            <a:xfrm>
              <a:off x="736020" y="2854687"/>
              <a:ext cx="978171" cy="336103"/>
            </a:xfrm>
            <a:prstGeom prst="rect">
              <a:avLst/>
            </a:prstGeom>
            <a:noFill/>
          </p:spPr>
          <p:txBody>
            <a:bodyPr wrap="none" rtlCol="0">
              <a:spAutoFit/>
            </a:bodyPr>
            <a:lstStyle/>
            <a:p>
              <a:r>
                <a:rPr lang="en-GB" sz="1400" dirty="0" smtClean="0"/>
                <a:t>OL_1p1</a:t>
              </a:r>
              <a:endParaRPr lang="en-GB" sz="1400" dirty="0"/>
            </a:p>
          </p:txBody>
        </p:sp>
        <p:cxnSp>
          <p:nvCxnSpPr>
            <p:cNvPr id="16" name="Straight Connector 15"/>
            <p:cNvCxnSpPr/>
            <p:nvPr/>
          </p:nvCxnSpPr>
          <p:spPr>
            <a:xfrm>
              <a:off x="1870039" y="3253092"/>
              <a:ext cx="0" cy="22610"/>
            </a:xfrm>
            <a:prstGeom prst="line">
              <a:avLst/>
            </a:prstGeom>
          </p:spPr>
          <p:style>
            <a:lnRef idx="2">
              <a:schemeClr val="accent3"/>
            </a:lnRef>
            <a:fillRef idx="0">
              <a:schemeClr val="accent3"/>
            </a:fillRef>
            <a:effectRef idx="1">
              <a:schemeClr val="accent3"/>
            </a:effectRef>
            <a:fontRef idx="minor">
              <a:schemeClr val="tx1"/>
            </a:fontRef>
          </p:style>
        </p:cxnSp>
        <p:sp>
          <p:nvSpPr>
            <p:cNvPr id="17" name="Oval 16"/>
            <p:cNvSpPr/>
            <p:nvPr/>
          </p:nvSpPr>
          <p:spPr>
            <a:xfrm>
              <a:off x="1799585" y="3203694"/>
              <a:ext cx="70454" cy="92333"/>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sz="1400"/>
            </a:p>
          </p:txBody>
        </p:sp>
        <p:sp>
          <p:nvSpPr>
            <p:cNvPr id="18" name="Oval 17"/>
            <p:cNvSpPr/>
            <p:nvPr/>
          </p:nvSpPr>
          <p:spPr>
            <a:xfrm>
              <a:off x="3344756" y="3174849"/>
              <a:ext cx="70454" cy="92333"/>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sz="1400"/>
            </a:p>
          </p:txBody>
        </p:sp>
        <p:sp>
          <p:nvSpPr>
            <p:cNvPr id="19" name="Oval 18"/>
            <p:cNvSpPr/>
            <p:nvPr/>
          </p:nvSpPr>
          <p:spPr>
            <a:xfrm>
              <a:off x="3529331" y="3224019"/>
              <a:ext cx="70454" cy="92333"/>
            </a:xfrm>
            <a:prstGeom prst="ellipse">
              <a:avLst/>
            </a:prstGeom>
            <a:solidFill>
              <a:srgbClr val="00B050"/>
            </a:solidFill>
            <a:ln>
              <a:solidFill>
                <a:srgbClr val="00B05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sz="1400"/>
            </a:p>
          </p:txBody>
        </p:sp>
        <p:sp>
          <p:nvSpPr>
            <p:cNvPr id="20" name="Oval 19"/>
            <p:cNvSpPr/>
            <p:nvPr/>
          </p:nvSpPr>
          <p:spPr>
            <a:xfrm>
              <a:off x="1450110" y="3174849"/>
              <a:ext cx="70454" cy="92333"/>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sz="1400"/>
            </a:p>
          </p:txBody>
        </p:sp>
      </p:grpSp>
      <p:sp>
        <p:nvSpPr>
          <p:cNvPr id="21" name="Footer Placeholder 3"/>
          <p:cNvSpPr>
            <a:spLocks noGrp="1"/>
          </p:cNvSpPr>
          <p:nvPr>
            <p:ph type="ftr" sz="quarter" idx="11"/>
          </p:nvPr>
        </p:nvSpPr>
        <p:spPr/>
        <p:txBody>
          <a:bodyPr/>
          <a:lstStyle/>
          <a:p>
            <a:pPr algn="ctr"/>
            <a:r>
              <a:rPr lang="en-GB" i="1" dirty="0"/>
              <a:t>11T Dipole Review Meeting (CERN), 06 - 07</a:t>
            </a:r>
            <a:r>
              <a:rPr lang="en-GB" i="1" baseline="30000" dirty="0"/>
              <a:t>th</a:t>
            </a:r>
            <a:r>
              <a:rPr lang="en-GB" i="1" dirty="0"/>
              <a:t> April </a:t>
            </a:r>
            <a:r>
              <a:rPr lang="en-GB" i="1" dirty="0" smtClean="0"/>
              <a:t>2016 , A Foussat MSC-LMF</a:t>
            </a:r>
            <a:endParaRPr lang="fr-FR" dirty="0"/>
          </a:p>
        </p:txBody>
      </p:sp>
    </p:spTree>
    <p:extLst>
      <p:ext uri="{BB962C8B-B14F-4D97-AF65-F5344CB8AC3E}">
        <p14:creationId xmlns:p14="http://schemas.microsoft.com/office/powerpoint/2010/main" val="3710139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strategy of main test Voltage (HVWG)</a:t>
            </a:r>
            <a:endParaRPr lang="en-US" dirty="0"/>
          </a:p>
        </p:txBody>
      </p:sp>
      <p:sp>
        <p:nvSpPr>
          <p:cNvPr id="5" name="Rectangle 4"/>
          <p:cNvSpPr/>
          <p:nvPr/>
        </p:nvSpPr>
        <p:spPr>
          <a:xfrm>
            <a:off x="96991" y="1547426"/>
            <a:ext cx="1797532" cy="2375297"/>
          </a:xfrm>
          <a:prstGeom prst="rect">
            <a:avLst/>
          </a:prstGeom>
          <a:solidFill>
            <a:schemeClr val="accent6">
              <a:lumMod val="40000"/>
              <a:lumOff val="60000"/>
            </a:schemeClr>
          </a:solidFill>
          <a:ln w="381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From </a:t>
            </a:r>
            <a:r>
              <a:rPr lang="en-GB" sz="1350" dirty="0" smtClean="0">
                <a:solidFill>
                  <a:schemeClr val="tx1"/>
                </a:solidFill>
              </a:rPr>
              <a:t>modelling, the </a:t>
            </a:r>
            <a:r>
              <a:rPr lang="en-GB" sz="1350" dirty="0">
                <a:solidFill>
                  <a:schemeClr val="tx1"/>
                </a:solidFill>
              </a:rPr>
              <a:t>worst case in operation is </a:t>
            </a:r>
            <a:r>
              <a:rPr lang="en-GB" sz="1350" dirty="0" smtClean="0">
                <a:solidFill>
                  <a:schemeClr val="tx1"/>
                </a:solidFill>
              </a:rPr>
              <a:t>obtained:</a:t>
            </a:r>
            <a:endParaRPr lang="en-GB" sz="1350" dirty="0">
              <a:solidFill>
                <a:schemeClr val="tx1"/>
              </a:solidFill>
            </a:endParaRPr>
          </a:p>
          <a:p>
            <a:pPr algn="ctr"/>
            <a:r>
              <a:rPr lang="en-GB" sz="1350" dirty="0">
                <a:solidFill>
                  <a:schemeClr val="tx1"/>
                </a:solidFill>
              </a:rPr>
              <a:t> </a:t>
            </a:r>
            <a:r>
              <a:rPr lang="en-GB" sz="1350" dirty="0" err="1">
                <a:solidFill>
                  <a:schemeClr val="tx1"/>
                </a:solidFill>
              </a:rPr>
              <a:t>Vq</a:t>
            </a:r>
            <a:endParaRPr lang="en-GB" sz="1350" dirty="0">
              <a:solidFill>
                <a:schemeClr val="tx1"/>
              </a:solidFill>
            </a:endParaRPr>
          </a:p>
          <a:p>
            <a:pPr algn="ctr"/>
            <a:r>
              <a:rPr lang="en-GB" sz="1350" dirty="0">
                <a:solidFill>
                  <a:schemeClr val="tx1"/>
                </a:solidFill>
              </a:rPr>
              <a:t>Vee</a:t>
            </a:r>
          </a:p>
          <a:p>
            <a:pPr algn="ctr"/>
            <a:r>
              <a:rPr lang="en-GB" sz="1350" dirty="0" err="1">
                <a:solidFill>
                  <a:schemeClr val="tx1"/>
                </a:solidFill>
              </a:rPr>
              <a:t>Vpa</a:t>
            </a:r>
            <a:endParaRPr lang="en-GB" sz="1350" dirty="0">
              <a:solidFill>
                <a:schemeClr val="tx1"/>
              </a:solidFill>
            </a:endParaRPr>
          </a:p>
          <a:p>
            <a:pPr algn="ctr"/>
            <a:endParaRPr lang="en-GB" sz="1350" dirty="0">
              <a:solidFill>
                <a:schemeClr val="tx1"/>
              </a:solidFill>
            </a:endParaRPr>
          </a:p>
          <a:p>
            <a:pPr algn="ctr"/>
            <a:r>
              <a:rPr lang="en-GB" sz="1350" dirty="0" smtClean="0">
                <a:solidFill>
                  <a:srgbClr val="FF0000"/>
                </a:solidFill>
              </a:rPr>
              <a:t>E.g. </a:t>
            </a:r>
            <a:r>
              <a:rPr lang="en-GB" sz="1350" dirty="0" err="1" smtClean="0">
                <a:solidFill>
                  <a:srgbClr val="FF0000"/>
                </a:solidFill>
              </a:rPr>
              <a:t>Vmax</a:t>
            </a:r>
            <a:r>
              <a:rPr lang="en-GB" sz="1350" dirty="0" smtClean="0">
                <a:solidFill>
                  <a:srgbClr val="FF0000"/>
                </a:solidFill>
              </a:rPr>
              <a:t> </a:t>
            </a:r>
            <a:r>
              <a:rPr lang="en-GB" sz="1350" dirty="0">
                <a:solidFill>
                  <a:srgbClr val="FF0000"/>
                </a:solidFill>
              </a:rPr>
              <a:t>r </a:t>
            </a:r>
            <a:r>
              <a:rPr lang="en-GB" sz="1350" dirty="0" smtClean="0">
                <a:solidFill>
                  <a:srgbClr val="FF0000"/>
                </a:solidFill>
              </a:rPr>
              <a:t>=</a:t>
            </a:r>
          </a:p>
          <a:p>
            <a:pPr algn="ctr"/>
            <a:r>
              <a:rPr lang="en-GB" sz="1350" dirty="0" err="1" smtClean="0">
                <a:solidFill>
                  <a:srgbClr val="FF0000"/>
                </a:solidFill>
              </a:rPr>
              <a:t>Vq</a:t>
            </a:r>
            <a:r>
              <a:rPr lang="en-GB" sz="1350" dirty="0" err="1">
                <a:solidFill>
                  <a:srgbClr val="FF0000"/>
                </a:solidFill>
              </a:rPr>
              <a:t>+Vee+Vpa</a:t>
            </a:r>
            <a:endParaRPr lang="en-GB" sz="1350" dirty="0">
              <a:solidFill>
                <a:srgbClr val="FF0000"/>
              </a:solidFill>
            </a:endParaRPr>
          </a:p>
          <a:p>
            <a:pPr algn="ctr"/>
            <a:endParaRPr lang="en-GB" sz="1350" dirty="0"/>
          </a:p>
        </p:txBody>
      </p:sp>
      <p:cxnSp>
        <p:nvCxnSpPr>
          <p:cNvPr id="6" name="Straight Connector 5"/>
          <p:cNvCxnSpPr/>
          <p:nvPr/>
        </p:nvCxnSpPr>
        <p:spPr>
          <a:xfrm>
            <a:off x="107504" y="3214688"/>
            <a:ext cx="1723073"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96991" y="4063933"/>
            <a:ext cx="1797532"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75 K, 1 bar , He (gas)</a:t>
            </a:r>
          </a:p>
        </p:txBody>
      </p:sp>
      <p:sp>
        <p:nvSpPr>
          <p:cNvPr id="8" name="Rectangle 7"/>
          <p:cNvSpPr/>
          <p:nvPr/>
        </p:nvSpPr>
        <p:spPr>
          <a:xfrm>
            <a:off x="1957226" y="1558693"/>
            <a:ext cx="1729116" cy="23752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smtClean="0">
                <a:solidFill>
                  <a:schemeClr val="tx1"/>
                </a:solidFill>
              </a:rPr>
              <a:t>Rated level  </a:t>
            </a:r>
            <a:endParaRPr lang="en-GB" sz="1350" dirty="0">
              <a:solidFill>
                <a:schemeClr val="tx1"/>
              </a:solidFill>
            </a:endParaRPr>
          </a:p>
          <a:p>
            <a:pPr algn="ctr"/>
            <a:endParaRPr lang="en-GB" sz="1350" dirty="0">
              <a:solidFill>
                <a:schemeClr val="tx1"/>
              </a:solidFill>
            </a:endParaRPr>
          </a:p>
          <a:p>
            <a:pPr algn="ctr"/>
            <a:r>
              <a:rPr lang="en-GB" sz="1350" dirty="0">
                <a:solidFill>
                  <a:schemeClr val="tx1"/>
                </a:solidFill>
              </a:rPr>
              <a:t>V </a:t>
            </a:r>
            <a:r>
              <a:rPr lang="en-GB" sz="1350" dirty="0" smtClean="0">
                <a:solidFill>
                  <a:schemeClr val="tx1"/>
                </a:solidFill>
              </a:rPr>
              <a:t>rated= </a:t>
            </a:r>
            <a:r>
              <a:rPr lang="en-GB" sz="1350" dirty="0">
                <a:solidFill>
                  <a:schemeClr val="tx1"/>
                </a:solidFill>
              </a:rPr>
              <a:t>f1 * </a:t>
            </a:r>
            <a:r>
              <a:rPr lang="en-GB" sz="1350" dirty="0" err="1">
                <a:solidFill>
                  <a:schemeClr val="tx1"/>
                </a:solidFill>
              </a:rPr>
              <a:t>Vmaxr</a:t>
            </a:r>
            <a:r>
              <a:rPr lang="en-GB" sz="1350" dirty="0">
                <a:solidFill>
                  <a:schemeClr val="tx1"/>
                </a:solidFill>
              </a:rPr>
              <a:t> + X</a:t>
            </a:r>
            <a:endParaRPr lang="en-GB" sz="1350" dirty="0">
              <a:solidFill>
                <a:srgbClr val="FF0000"/>
              </a:solidFill>
            </a:endParaRPr>
          </a:p>
          <a:p>
            <a:pPr algn="ctr"/>
            <a:endParaRPr lang="en-GB" sz="1350" dirty="0">
              <a:solidFill>
                <a:srgbClr val="FF0000"/>
              </a:solidFill>
            </a:endParaRPr>
          </a:p>
          <a:p>
            <a:pPr algn="ctr"/>
            <a:r>
              <a:rPr lang="en-GB" sz="1350" b="1" dirty="0">
                <a:solidFill>
                  <a:srgbClr val="FF0000"/>
                </a:solidFill>
              </a:rPr>
              <a:t>f1 and X are safety factor and margin</a:t>
            </a:r>
          </a:p>
          <a:p>
            <a:pPr algn="ctr"/>
            <a:endParaRPr lang="en-GB" sz="1350" b="1" dirty="0">
              <a:solidFill>
                <a:srgbClr val="FF0000"/>
              </a:solidFill>
            </a:endParaRPr>
          </a:p>
          <a:p>
            <a:pPr algn="ctr"/>
            <a:r>
              <a:rPr lang="en-GB" sz="1050" b="1" dirty="0">
                <a:solidFill>
                  <a:srgbClr val="FF0000"/>
                </a:solidFill>
              </a:rPr>
              <a:t>(for LHC : f1= 2 and X= 500 V)</a:t>
            </a:r>
          </a:p>
        </p:txBody>
      </p:sp>
      <p:sp>
        <p:nvSpPr>
          <p:cNvPr id="9" name="Rectangle 8"/>
          <p:cNvSpPr/>
          <p:nvPr/>
        </p:nvSpPr>
        <p:spPr>
          <a:xfrm>
            <a:off x="5472002" y="4067181"/>
            <a:ext cx="1729116"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4.2 K, 1 bar, He (liquid)</a:t>
            </a:r>
          </a:p>
        </p:txBody>
      </p:sp>
      <p:sp>
        <p:nvSpPr>
          <p:cNvPr id="10" name="TextBox 9"/>
          <p:cNvSpPr txBox="1"/>
          <p:nvPr/>
        </p:nvSpPr>
        <p:spPr>
          <a:xfrm>
            <a:off x="1990077" y="5697523"/>
            <a:ext cx="5039072" cy="715581"/>
          </a:xfrm>
          <a:prstGeom prst="rect">
            <a:avLst/>
          </a:prstGeom>
          <a:solidFill>
            <a:srgbClr val="FFFF00"/>
          </a:solidFill>
        </p:spPr>
        <p:txBody>
          <a:bodyPr wrap="square" rtlCol="0">
            <a:spAutoFit/>
          </a:bodyPr>
          <a:lstStyle/>
          <a:p>
            <a:r>
              <a:rPr lang="en-GB" sz="1350" dirty="0" smtClean="0"/>
              <a:t>These </a:t>
            </a:r>
            <a:r>
              <a:rPr lang="en-GB" sz="1350" dirty="0"/>
              <a:t>are not </a:t>
            </a:r>
            <a:r>
              <a:rPr lang="en-GB" sz="1350" dirty="0" smtClean="0"/>
              <a:t>easily reproducible conditions, therefore values have to </a:t>
            </a:r>
            <a:r>
              <a:rPr lang="en-GB" sz="1350" dirty="0"/>
              <a:t>be </a:t>
            </a:r>
            <a:r>
              <a:rPr lang="en-GB" sz="1350" dirty="0" smtClean="0"/>
              <a:t>scaled to </a:t>
            </a:r>
            <a:r>
              <a:rPr lang="en-GB" sz="1350" dirty="0"/>
              <a:t>test in</a:t>
            </a:r>
          </a:p>
          <a:p>
            <a:r>
              <a:rPr lang="en-GB" sz="1350" dirty="0"/>
              <a:t> </a:t>
            </a:r>
            <a:r>
              <a:rPr lang="en-GB" sz="1350" dirty="0" smtClean="0"/>
              <a:t>air, </a:t>
            </a:r>
            <a:r>
              <a:rPr lang="en-GB" sz="1350" dirty="0" err="1"/>
              <a:t>LHe</a:t>
            </a:r>
            <a:r>
              <a:rPr lang="en-GB" sz="1350" dirty="0"/>
              <a:t>, </a:t>
            </a:r>
            <a:r>
              <a:rPr lang="en-GB" sz="1350" dirty="0" err="1" smtClean="0"/>
              <a:t>GHe</a:t>
            </a:r>
            <a:endParaRPr lang="en-GB" sz="1350" dirty="0"/>
          </a:p>
        </p:txBody>
      </p:sp>
      <p:sp>
        <p:nvSpPr>
          <p:cNvPr id="11" name="Rectangle 10"/>
          <p:cNvSpPr/>
          <p:nvPr/>
        </p:nvSpPr>
        <p:spPr>
          <a:xfrm>
            <a:off x="3749097" y="1558693"/>
            <a:ext cx="1660151" cy="23752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 1</a:t>
            </a:r>
            <a:r>
              <a:rPr lang="en-GB" sz="1350" baseline="30000" dirty="0">
                <a:solidFill>
                  <a:schemeClr val="tx1"/>
                </a:solidFill>
              </a:rPr>
              <a:t>st</a:t>
            </a:r>
            <a:r>
              <a:rPr lang="en-GB" sz="1350" dirty="0">
                <a:solidFill>
                  <a:schemeClr val="tx1"/>
                </a:solidFill>
              </a:rPr>
              <a:t> </a:t>
            </a:r>
            <a:r>
              <a:rPr lang="en-GB" sz="1350" dirty="0" smtClean="0">
                <a:solidFill>
                  <a:schemeClr val="tx1"/>
                </a:solidFill>
              </a:rPr>
              <a:t>test level </a:t>
            </a:r>
            <a:r>
              <a:rPr lang="en-GB" sz="1350" i="1" dirty="0">
                <a:solidFill>
                  <a:schemeClr val="tx1"/>
                </a:solidFill>
              </a:rPr>
              <a:t>at arriv</a:t>
            </a:r>
            <a:r>
              <a:rPr lang="en-GB" sz="1350" dirty="0">
                <a:solidFill>
                  <a:schemeClr val="tx1"/>
                </a:solidFill>
              </a:rPr>
              <a:t>al to test bench</a:t>
            </a:r>
          </a:p>
          <a:p>
            <a:pPr algn="ctr"/>
            <a:endParaRPr lang="en-GB" sz="1350" dirty="0">
              <a:solidFill>
                <a:schemeClr val="tx1"/>
              </a:solidFill>
            </a:endParaRPr>
          </a:p>
          <a:p>
            <a:pPr algn="ctr"/>
            <a:r>
              <a:rPr lang="en-GB" sz="1350" dirty="0">
                <a:solidFill>
                  <a:schemeClr val="tx1"/>
                </a:solidFill>
              </a:rPr>
              <a:t>V test air = f2 * </a:t>
            </a:r>
            <a:endParaRPr lang="en-GB" sz="1350" dirty="0" smtClean="0">
              <a:solidFill>
                <a:schemeClr val="tx1"/>
              </a:solidFill>
            </a:endParaRPr>
          </a:p>
          <a:p>
            <a:pPr algn="ctr"/>
            <a:r>
              <a:rPr lang="en-GB" sz="1350" dirty="0" err="1" smtClean="0">
                <a:solidFill>
                  <a:schemeClr val="tx1"/>
                </a:solidFill>
              </a:rPr>
              <a:t>V</a:t>
            </a:r>
            <a:r>
              <a:rPr lang="en-GB" sz="2000" baseline="-25000" dirty="0" err="1" smtClean="0">
                <a:solidFill>
                  <a:schemeClr val="tx1"/>
                </a:solidFill>
              </a:rPr>
              <a:t>rated</a:t>
            </a:r>
            <a:endParaRPr lang="en-GB" sz="2000" baseline="-25000" dirty="0">
              <a:solidFill>
                <a:schemeClr val="tx1"/>
              </a:solidFill>
            </a:endParaRPr>
          </a:p>
          <a:p>
            <a:pPr algn="ctr"/>
            <a:endParaRPr lang="en-GB" sz="1350" dirty="0">
              <a:solidFill>
                <a:schemeClr val="accent1">
                  <a:lumMod val="75000"/>
                </a:schemeClr>
              </a:solidFill>
            </a:endParaRPr>
          </a:p>
          <a:p>
            <a:pPr algn="ctr"/>
            <a:r>
              <a:rPr lang="en-GB" sz="1350" dirty="0">
                <a:solidFill>
                  <a:schemeClr val="accent1">
                    <a:lumMod val="75000"/>
                  </a:schemeClr>
                </a:solidFill>
              </a:rPr>
              <a:t>f2 is an equivalence between 75 K He  and 300 K air</a:t>
            </a:r>
            <a:endParaRPr lang="en-GB" sz="1350" dirty="0"/>
          </a:p>
        </p:txBody>
      </p:sp>
      <p:sp>
        <p:nvSpPr>
          <p:cNvPr id="12" name="Rectangle 11"/>
          <p:cNvSpPr/>
          <p:nvPr/>
        </p:nvSpPr>
        <p:spPr>
          <a:xfrm>
            <a:off x="5472002" y="1547426"/>
            <a:ext cx="1729116" cy="23752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1</a:t>
            </a:r>
            <a:r>
              <a:rPr lang="en-GB" sz="1350" baseline="30000" dirty="0">
                <a:solidFill>
                  <a:schemeClr val="tx1"/>
                </a:solidFill>
              </a:rPr>
              <a:t>st</a:t>
            </a:r>
            <a:r>
              <a:rPr lang="en-GB" sz="1350" dirty="0">
                <a:solidFill>
                  <a:schemeClr val="tx1"/>
                </a:solidFill>
              </a:rPr>
              <a:t> </a:t>
            </a:r>
            <a:r>
              <a:rPr lang="en-GB" sz="1350" dirty="0" smtClean="0">
                <a:solidFill>
                  <a:schemeClr val="tx1"/>
                </a:solidFill>
              </a:rPr>
              <a:t>test level </a:t>
            </a:r>
            <a:r>
              <a:rPr lang="en-GB" sz="1350" i="1" dirty="0">
                <a:solidFill>
                  <a:schemeClr val="tx1"/>
                </a:solidFill>
              </a:rPr>
              <a:t>at cold </a:t>
            </a:r>
            <a:r>
              <a:rPr lang="en-GB" sz="1350" dirty="0">
                <a:solidFill>
                  <a:schemeClr val="tx1"/>
                </a:solidFill>
              </a:rPr>
              <a:t>in the test bench</a:t>
            </a:r>
          </a:p>
          <a:p>
            <a:pPr algn="ctr"/>
            <a:endParaRPr lang="en-GB" sz="1350" dirty="0">
              <a:solidFill>
                <a:schemeClr val="tx1"/>
              </a:solidFill>
            </a:endParaRPr>
          </a:p>
          <a:p>
            <a:pPr algn="ctr"/>
            <a:r>
              <a:rPr lang="en-GB" sz="1350" dirty="0">
                <a:solidFill>
                  <a:schemeClr val="tx1"/>
                </a:solidFill>
              </a:rPr>
              <a:t>V test </a:t>
            </a:r>
            <a:r>
              <a:rPr lang="en-GB" sz="1350" dirty="0" err="1">
                <a:solidFill>
                  <a:schemeClr val="tx1"/>
                </a:solidFill>
              </a:rPr>
              <a:t>LHe</a:t>
            </a:r>
            <a:r>
              <a:rPr lang="en-GB" sz="1350" dirty="0">
                <a:solidFill>
                  <a:schemeClr val="tx1"/>
                </a:solidFill>
              </a:rPr>
              <a:t> = f3 * </a:t>
            </a:r>
            <a:endParaRPr lang="en-GB" sz="1350" dirty="0" smtClean="0">
              <a:solidFill>
                <a:schemeClr val="tx1"/>
              </a:solidFill>
            </a:endParaRPr>
          </a:p>
          <a:p>
            <a:pPr algn="ctr"/>
            <a:r>
              <a:rPr lang="en-GB" sz="1350" dirty="0" err="1" smtClean="0">
                <a:solidFill>
                  <a:prstClr val="black"/>
                </a:solidFill>
              </a:rPr>
              <a:t>V</a:t>
            </a:r>
            <a:r>
              <a:rPr lang="en-GB" sz="2000" baseline="-25000" dirty="0" err="1" smtClean="0">
                <a:solidFill>
                  <a:schemeClr val="tx1"/>
                </a:solidFill>
              </a:rPr>
              <a:t>rated</a:t>
            </a:r>
            <a:endParaRPr lang="en-GB" sz="1100" baseline="-25000" dirty="0">
              <a:solidFill>
                <a:schemeClr val="tx1"/>
              </a:solidFill>
            </a:endParaRPr>
          </a:p>
          <a:p>
            <a:pPr algn="ctr"/>
            <a:endParaRPr lang="en-GB" sz="1350" dirty="0">
              <a:solidFill>
                <a:schemeClr val="tx1"/>
              </a:solidFill>
            </a:endParaRPr>
          </a:p>
          <a:p>
            <a:pPr algn="ctr"/>
            <a:r>
              <a:rPr lang="en-GB" sz="1350" dirty="0">
                <a:solidFill>
                  <a:schemeClr val="accent1">
                    <a:lumMod val="75000"/>
                  </a:schemeClr>
                </a:solidFill>
              </a:rPr>
              <a:t>f3 is an equivalence between 75 K and</a:t>
            </a:r>
          </a:p>
          <a:p>
            <a:pPr algn="ctr"/>
            <a:r>
              <a:rPr lang="en-GB" sz="1350" dirty="0">
                <a:solidFill>
                  <a:schemeClr val="accent1">
                    <a:lumMod val="75000"/>
                  </a:schemeClr>
                </a:solidFill>
              </a:rPr>
              <a:t> 4.2 K in He </a:t>
            </a:r>
          </a:p>
          <a:p>
            <a:pPr algn="ctr"/>
            <a:endParaRPr lang="en-GB" sz="1350" dirty="0"/>
          </a:p>
        </p:txBody>
      </p:sp>
      <p:sp>
        <p:nvSpPr>
          <p:cNvPr id="13" name="Rectangle 12"/>
          <p:cNvSpPr/>
          <p:nvPr/>
        </p:nvSpPr>
        <p:spPr>
          <a:xfrm>
            <a:off x="1957226" y="4052657"/>
            <a:ext cx="1729116"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75 K, 1 bar , He (gas)</a:t>
            </a:r>
          </a:p>
        </p:txBody>
      </p:sp>
      <p:sp>
        <p:nvSpPr>
          <p:cNvPr id="14" name="Rectangle 13"/>
          <p:cNvSpPr/>
          <p:nvPr/>
        </p:nvSpPr>
        <p:spPr>
          <a:xfrm>
            <a:off x="3762671" y="4052657"/>
            <a:ext cx="1646577"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300 K, 1 bar , AIR</a:t>
            </a:r>
          </a:p>
        </p:txBody>
      </p:sp>
      <p:sp>
        <p:nvSpPr>
          <p:cNvPr id="15" name="Curved Up Arrow 14"/>
          <p:cNvSpPr/>
          <p:nvPr/>
        </p:nvSpPr>
        <p:spPr>
          <a:xfrm>
            <a:off x="3269588" y="4394121"/>
            <a:ext cx="1868805" cy="23695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6" name="Curved Up Arrow 15"/>
          <p:cNvSpPr/>
          <p:nvPr/>
        </p:nvSpPr>
        <p:spPr>
          <a:xfrm>
            <a:off x="2213522" y="4351258"/>
            <a:ext cx="2016186" cy="26146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7" name="TextBox 16"/>
          <p:cNvSpPr txBox="1"/>
          <p:nvPr/>
        </p:nvSpPr>
        <p:spPr>
          <a:xfrm>
            <a:off x="3946191" y="1234471"/>
            <a:ext cx="1266693" cy="300082"/>
          </a:xfrm>
          <a:prstGeom prst="rect">
            <a:avLst/>
          </a:prstGeom>
          <a:noFill/>
        </p:spPr>
        <p:txBody>
          <a:bodyPr wrap="none" rtlCol="0">
            <a:spAutoFit/>
          </a:bodyPr>
          <a:lstStyle/>
          <a:p>
            <a:r>
              <a:rPr lang="en-GB" sz="1350" dirty="0"/>
              <a:t>Step 1 in SM18</a:t>
            </a:r>
          </a:p>
        </p:txBody>
      </p:sp>
      <p:sp>
        <p:nvSpPr>
          <p:cNvPr id="18" name="TextBox 17"/>
          <p:cNvSpPr txBox="1"/>
          <p:nvPr/>
        </p:nvSpPr>
        <p:spPr>
          <a:xfrm>
            <a:off x="7736258" y="1235811"/>
            <a:ext cx="1266693" cy="300082"/>
          </a:xfrm>
          <a:prstGeom prst="rect">
            <a:avLst/>
          </a:prstGeom>
          <a:noFill/>
        </p:spPr>
        <p:txBody>
          <a:bodyPr wrap="none" rtlCol="0">
            <a:spAutoFit/>
          </a:bodyPr>
          <a:lstStyle/>
          <a:p>
            <a:r>
              <a:rPr lang="en-GB" sz="1350" dirty="0"/>
              <a:t>Step 3 in SM18</a:t>
            </a:r>
          </a:p>
        </p:txBody>
      </p:sp>
      <p:sp>
        <p:nvSpPr>
          <p:cNvPr id="19" name="TextBox 18"/>
          <p:cNvSpPr txBox="1"/>
          <p:nvPr/>
        </p:nvSpPr>
        <p:spPr>
          <a:xfrm>
            <a:off x="5680355" y="1249885"/>
            <a:ext cx="1266693" cy="300082"/>
          </a:xfrm>
          <a:prstGeom prst="rect">
            <a:avLst/>
          </a:prstGeom>
          <a:noFill/>
        </p:spPr>
        <p:txBody>
          <a:bodyPr wrap="none" rtlCol="0">
            <a:spAutoFit/>
          </a:bodyPr>
          <a:lstStyle/>
          <a:p>
            <a:r>
              <a:rPr lang="en-GB" sz="1350" dirty="0"/>
              <a:t>Step 2 in SM18</a:t>
            </a:r>
          </a:p>
        </p:txBody>
      </p:sp>
      <p:sp>
        <p:nvSpPr>
          <p:cNvPr id="20" name="TextBox 19"/>
          <p:cNvSpPr txBox="1"/>
          <p:nvPr/>
        </p:nvSpPr>
        <p:spPr>
          <a:xfrm>
            <a:off x="4011308" y="4952999"/>
            <a:ext cx="2618092" cy="299787"/>
          </a:xfrm>
          <a:prstGeom prst="rect">
            <a:avLst/>
          </a:prstGeom>
          <a:solidFill>
            <a:srgbClr val="FFFF00"/>
          </a:solidFill>
        </p:spPr>
        <p:txBody>
          <a:bodyPr wrap="square" rtlCol="0">
            <a:spAutoFit/>
          </a:bodyPr>
          <a:lstStyle/>
          <a:p>
            <a:r>
              <a:rPr lang="en-GB" sz="1350" dirty="0"/>
              <a:t>Test station is limited to 3000 V</a:t>
            </a:r>
          </a:p>
        </p:txBody>
      </p:sp>
      <p:sp>
        <p:nvSpPr>
          <p:cNvPr id="21" name="Rectangle 20"/>
          <p:cNvSpPr/>
          <p:nvPr/>
        </p:nvSpPr>
        <p:spPr>
          <a:xfrm>
            <a:off x="7283657" y="4063324"/>
            <a:ext cx="1729116" cy="3857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300 K, 1 bar , He (gas) </a:t>
            </a:r>
          </a:p>
        </p:txBody>
      </p:sp>
      <p:sp>
        <p:nvSpPr>
          <p:cNvPr id="22" name="Rectangle 21"/>
          <p:cNvSpPr/>
          <p:nvPr/>
        </p:nvSpPr>
        <p:spPr>
          <a:xfrm>
            <a:off x="7283657" y="1543570"/>
            <a:ext cx="1729116" cy="23752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1</a:t>
            </a:r>
            <a:r>
              <a:rPr lang="en-GB" sz="1350" baseline="30000" dirty="0">
                <a:solidFill>
                  <a:schemeClr val="tx1"/>
                </a:solidFill>
              </a:rPr>
              <a:t>st</a:t>
            </a:r>
            <a:r>
              <a:rPr lang="en-GB" sz="1350" dirty="0">
                <a:solidFill>
                  <a:schemeClr val="tx1"/>
                </a:solidFill>
              </a:rPr>
              <a:t> </a:t>
            </a:r>
            <a:r>
              <a:rPr lang="en-GB" sz="1350" dirty="0" smtClean="0">
                <a:solidFill>
                  <a:schemeClr val="tx1"/>
                </a:solidFill>
              </a:rPr>
              <a:t>test level </a:t>
            </a:r>
            <a:r>
              <a:rPr lang="en-GB" sz="1350" i="1" dirty="0">
                <a:solidFill>
                  <a:schemeClr val="tx1"/>
                </a:solidFill>
              </a:rPr>
              <a:t>after  cold test </a:t>
            </a:r>
            <a:r>
              <a:rPr lang="en-GB" sz="1350" dirty="0">
                <a:solidFill>
                  <a:schemeClr val="tx1"/>
                </a:solidFill>
              </a:rPr>
              <a:t>in air but </a:t>
            </a:r>
            <a:r>
              <a:rPr lang="en-GB" sz="1350" dirty="0" smtClean="0">
                <a:solidFill>
                  <a:schemeClr val="tx1"/>
                </a:solidFill>
              </a:rPr>
              <a:t>possible with </a:t>
            </a:r>
            <a:r>
              <a:rPr lang="en-GB" sz="1350" dirty="0">
                <a:solidFill>
                  <a:schemeClr val="tx1"/>
                </a:solidFill>
              </a:rPr>
              <a:t>He </a:t>
            </a:r>
            <a:r>
              <a:rPr lang="en-GB" sz="1350" dirty="0" smtClean="0">
                <a:solidFill>
                  <a:schemeClr val="tx1"/>
                </a:solidFill>
              </a:rPr>
              <a:t>gas</a:t>
            </a:r>
          </a:p>
          <a:p>
            <a:pPr algn="ctr"/>
            <a:endParaRPr lang="en-GB" sz="1350" dirty="0">
              <a:solidFill>
                <a:schemeClr val="tx1"/>
              </a:solidFill>
            </a:endParaRPr>
          </a:p>
          <a:p>
            <a:pPr algn="ctr"/>
            <a:r>
              <a:rPr lang="en-GB" sz="1350" dirty="0">
                <a:solidFill>
                  <a:schemeClr val="tx1"/>
                </a:solidFill>
              </a:rPr>
              <a:t>V test </a:t>
            </a:r>
            <a:r>
              <a:rPr lang="en-GB" sz="1350" dirty="0" err="1">
                <a:solidFill>
                  <a:schemeClr val="tx1"/>
                </a:solidFill>
              </a:rPr>
              <a:t>LHe</a:t>
            </a:r>
            <a:r>
              <a:rPr lang="en-GB" sz="1350" dirty="0">
                <a:solidFill>
                  <a:schemeClr val="tx1"/>
                </a:solidFill>
              </a:rPr>
              <a:t> = f4 </a:t>
            </a:r>
          </a:p>
          <a:p>
            <a:pPr algn="ctr"/>
            <a:r>
              <a:rPr lang="en-GB" sz="1350" dirty="0" smtClean="0">
                <a:solidFill>
                  <a:schemeClr val="tx1"/>
                </a:solidFill>
              </a:rPr>
              <a:t> </a:t>
            </a:r>
            <a:r>
              <a:rPr lang="en-GB" sz="1350" dirty="0" err="1" smtClean="0">
                <a:solidFill>
                  <a:prstClr val="black"/>
                </a:solidFill>
              </a:rPr>
              <a:t>V</a:t>
            </a:r>
            <a:r>
              <a:rPr lang="en-GB" sz="2000" baseline="-25000" dirty="0" err="1" smtClean="0">
                <a:solidFill>
                  <a:schemeClr val="tx1"/>
                </a:solidFill>
              </a:rPr>
              <a:t>rated</a:t>
            </a:r>
            <a:endParaRPr lang="en-GB" sz="1100" baseline="-25000" dirty="0">
              <a:solidFill>
                <a:schemeClr val="tx1"/>
              </a:solidFill>
            </a:endParaRPr>
          </a:p>
          <a:p>
            <a:pPr algn="ctr"/>
            <a:endParaRPr lang="en-GB" sz="1350" dirty="0">
              <a:solidFill>
                <a:schemeClr val="tx1"/>
              </a:solidFill>
            </a:endParaRPr>
          </a:p>
          <a:p>
            <a:pPr algn="ctr"/>
            <a:r>
              <a:rPr lang="en-GB" sz="1350" dirty="0">
                <a:solidFill>
                  <a:schemeClr val="accent1">
                    <a:lumMod val="75000"/>
                  </a:schemeClr>
                </a:solidFill>
              </a:rPr>
              <a:t> </a:t>
            </a:r>
          </a:p>
          <a:p>
            <a:pPr algn="ctr"/>
            <a:r>
              <a:rPr lang="en-GB" sz="1350" dirty="0">
                <a:solidFill>
                  <a:schemeClr val="accent1">
                    <a:lumMod val="75000"/>
                  </a:schemeClr>
                </a:solidFill>
              </a:rPr>
              <a:t>f4 is an equivalence between 75 K and </a:t>
            </a:r>
          </a:p>
          <a:p>
            <a:pPr algn="ctr"/>
            <a:r>
              <a:rPr lang="en-GB" sz="1350" dirty="0">
                <a:solidFill>
                  <a:schemeClr val="accent1">
                    <a:lumMod val="75000"/>
                  </a:schemeClr>
                </a:solidFill>
              </a:rPr>
              <a:t>300 K in He</a:t>
            </a:r>
            <a:endParaRPr lang="en-GB" sz="1350" dirty="0"/>
          </a:p>
        </p:txBody>
      </p:sp>
      <p:sp>
        <p:nvSpPr>
          <p:cNvPr id="23" name="TextBox 22"/>
          <p:cNvSpPr txBox="1"/>
          <p:nvPr/>
        </p:nvSpPr>
        <p:spPr>
          <a:xfrm>
            <a:off x="1806532" y="927579"/>
            <a:ext cx="2839239" cy="300082"/>
          </a:xfrm>
          <a:prstGeom prst="rect">
            <a:avLst/>
          </a:prstGeom>
          <a:noFill/>
        </p:spPr>
        <p:txBody>
          <a:bodyPr wrap="none" rtlCol="0">
            <a:spAutoFit/>
          </a:bodyPr>
          <a:lstStyle/>
          <a:p>
            <a:r>
              <a:rPr lang="en-GB" sz="1350" dirty="0"/>
              <a:t>Step:  –n to –1 : In fabrication process</a:t>
            </a:r>
          </a:p>
        </p:txBody>
      </p:sp>
      <p:cxnSp>
        <p:nvCxnSpPr>
          <p:cNvPr id="24" name="Elbow Connector 23"/>
          <p:cNvCxnSpPr/>
          <p:nvPr/>
        </p:nvCxnSpPr>
        <p:spPr>
          <a:xfrm rot="16200000" flipH="1">
            <a:off x="3063308" y="1337293"/>
            <a:ext cx="804022" cy="522942"/>
          </a:xfrm>
          <a:prstGeom prst="bentConnector3">
            <a:avLst>
              <a:gd name="adj1" fmla="val 50000"/>
            </a:avLst>
          </a:prstGeom>
          <a:ln w="57150" cmpd="sng">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Curved Up Arrow 24"/>
          <p:cNvSpPr/>
          <p:nvPr/>
        </p:nvSpPr>
        <p:spPr>
          <a:xfrm>
            <a:off x="2243278" y="4394121"/>
            <a:ext cx="3757472" cy="43594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26" name="Curved Up Arrow 25"/>
          <p:cNvSpPr/>
          <p:nvPr/>
        </p:nvSpPr>
        <p:spPr>
          <a:xfrm>
            <a:off x="2306144" y="4465558"/>
            <a:ext cx="5430114" cy="43594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27" name="TextBox 26"/>
          <p:cNvSpPr txBox="1"/>
          <p:nvPr/>
        </p:nvSpPr>
        <p:spPr>
          <a:xfrm>
            <a:off x="7236296" y="4941168"/>
            <a:ext cx="1749282" cy="1546577"/>
          </a:xfrm>
          <a:prstGeom prst="rect">
            <a:avLst/>
          </a:prstGeom>
          <a:noFill/>
        </p:spPr>
        <p:txBody>
          <a:bodyPr wrap="square" rtlCol="0">
            <a:spAutoFit/>
          </a:bodyPr>
          <a:lstStyle/>
          <a:p>
            <a:r>
              <a:rPr lang="en-GB" sz="1350" dirty="0"/>
              <a:t>This test is not revealing the default as we are in air applying gas conditions . This can be corrected by pressurised He.</a:t>
            </a:r>
          </a:p>
        </p:txBody>
      </p:sp>
      <p:sp>
        <p:nvSpPr>
          <p:cNvPr id="28" name="Rectangle 27"/>
          <p:cNvSpPr/>
          <p:nvPr/>
        </p:nvSpPr>
        <p:spPr>
          <a:xfrm>
            <a:off x="96991" y="1509281"/>
            <a:ext cx="34289"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Rectangle 2"/>
          <p:cNvSpPr/>
          <p:nvPr/>
        </p:nvSpPr>
        <p:spPr>
          <a:xfrm>
            <a:off x="13959" y="4655582"/>
            <a:ext cx="1880564" cy="1569660"/>
          </a:xfrm>
          <a:prstGeom prst="rect">
            <a:avLst/>
          </a:prstGeom>
          <a:solidFill>
            <a:schemeClr val="accent6">
              <a:lumMod val="40000"/>
              <a:lumOff val="60000"/>
            </a:schemeClr>
          </a:solidFill>
        </p:spPr>
        <p:txBody>
          <a:bodyPr wrap="square">
            <a:spAutoFit/>
          </a:bodyPr>
          <a:lstStyle/>
          <a:p>
            <a:r>
              <a:rPr lang="en-GB" sz="1200" dirty="0" smtClean="0">
                <a:solidFill>
                  <a:srgbClr val="000000"/>
                </a:solidFill>
                <a:latin typeface="Verdana" panose="020B0604030504040204" pitchFamily="34" charset="0"/>
              </a:rPr>
              <a:t>Global </a:t>
            </a:r>
            <a:r>
              <a:rPr lang="en-GB" sz="1200" dirty="0">
                <a:solidFill>
                  <a:srgbClr val="000000"/>
                </a:solidFill>
                <a:latin typeface="Verdana" panose="020B0604030504040204" pitchFamily="34" charset="0"/>
              </a:rPr>
              <a:t>power abort, all the circuits of a powering sector are switched off almost simultaneously and the energy extraction (</a:t>
            </a:r>
            <a:r>
              <a:rPr lang="en-GB" sz="1200" dirty="0" err="1">
                <a:solidFill>
                  <a:srgbClr val="000000"/>
                </a:solidFill>
                <a:latin typeface="Verdana" panose="020B0604030504040204" pitchFamily="34" charset="0"/>
              </a:rPr>
              <a:t>ee</a:t>
            </a:r>
            <a:r>
              <a:rPr lang="en-GB" sz="1200" dirty="0">
                <a:solidFill>
                  <a:srgbClr val="000000"/>
                </a:solidFill>
                <a:latin typeface="Verdana" panose="020B0604030504040204" pitchFamily="34" charset="0"/>
              </a:rPr>
              <a:t>) is activated in the entire subsector. </a:t>
            </a:r>
            <a:endParaRPr lang="en-GB" sz="1200" dirty="0"/>
          </a:p>
        </p:txBody>
      </p:sp>
      <p:sp>
        <p:nvSpPr>
          <p:cNvPr id="4" name="TextBox 3"/>
          <p:cNvSpPr txBox="1"/>
          <p:nvPr/>
        </p:nvSpPr>
        <p:spPr>
          <a:xfrm>
            <a:off x="1990077" y="6453336"/>
            <a:ext cx="5211041" cy="276999"/>
          </a:xfrm>
          <a:prstGeom prst="rect">
            <a:avLst/>
          </a:prstGeom>
          <a:noFill/>
        </p:spPr>
        <p:txBody>
          <a:bodyPr wrap="square" rtlCol="0">
            <a:spAutoFit/>
          </a:bodyPr>
          <a:lstStyle/>
          <a:p>
            <a:r>
              <a:rPr lang="en-GB" sz="1200" i="1" dirty="0" smtClean="0"/>
              <a:t>MQX review Feb 2016, F. Rodriguez Mateos</a:t>
            </a:r>
            <a:endParaRPr lang="en-GB" sz="1200" i="1" dirty="0"/>
          </a:p>
        </p:txBody>
      </p:sp>
    </p:spTree>
    <p:extLst>
      <p:ext uri="{BB962C8B-B14F-4D97-AF65-F5344CB8AC3E}">
        <p14:creationId xmlns:p14="http://schemas.microsoft.com/office/powerpoint/2010/main" val="30471117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Single dipole internal electrical connections</a:t>
            </a:r>
            <a:endParaRPr lang="en-GB" dirty="0"/>
          </a:p>
        </p:txBody>
      </p:sp>
      <p:sp>
        <p:nvSpPr>
          <p:cNvPr id="4" name="Footer Placeholder 3"/>
          <p:cNvSpPr>
            <a:spLocks noGrp="1"/>
          </p:cNvSpPr>
          <p:nvPr>
            <p:ph type="ftr" sz="quarter" idx="11"/>
          </p:nvPr>
        </p:nvSpPr>
        <p:spPr>
          <a:xfrm>
            <a:off x="1928930" y="6371174"/>
            <a:ext cx="6627000" cy="360000"/>
          </a:xfrm>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46</a:t>
            </a:fld>
            <a:endParaRPr lang="fr-FR"/>
          </a:p>
        </p:txBody>
      </p:sp>
      <p:pic>
        <p:nvPicPr>
          <p:cNvPr id="6" name="Picture 5" descr="C:\Users\suizquie\AppData\Local\Microsoft\Windows\Temporary Internet Files\Content.Word\03_11T_PROTO.BMP"/>
          <p:cNvPicPr/>
          <p:nvPr/>
        </p:nvPicPr>
        <p:blipFill rotWithShape="1">
          <a:blip r:embed="rId3" cstate="print">
            <a:extLst>
              <a:ext uri="{28A0092B-C50C-407E-A947-70E740481C1C}">
                <a14:useLocalDpi xmlns:a14="http://schemas.microsoft.com/office/drawing/2010/main" val="0"/>
              </a:ext>
            </a:extLst>
          </a:blip>
          <a:srcRect l="40342" t="16654" r="12242" b="19412"/>
          <a:stretch/>
        </p:blipFill>
        <p:spPr bwMode="auto">
          <a:xfrm>
            <a:off x="1509048" y="779829"/>
            <a:ext cx="6125904" cy="5418548"/>
          </a:xfrm>
          <a:prstGeom prst="rect">
            <a:avLst/>
          </a:prstGeom>
          <a:noFill/>
          <a:ln>
            <a:noFill/>
          </a:ln>
        </p:spPr>
      </p:pic>
    </p:spTree>
    <p:extLst>
      <p:ext uri="{BB962C8B-B14F-4D97-AF65-F5344CB8AC3E}">
        <p14:creationId xmlns:p14="http://schemas.microsoft.com/office/powerpoint/2010/main" val="21525387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Standard cable traveller certificate data </a:t>
            </a:r>
            <a:endParaRPr lang="en-GB" dirty="0"/>
          </a:p>
        </p:txBody>
      </p:sp>
      <p:sp>
        <p:nvSpPr>
          <p:cNvPr id="3" name="Content Placeholder 2"/>
          <p:cNvSpPr>
            <a:spLocks noGrp="1"/>
          </p:cNvSpPr>
          <p:nvPr>
            <p:ph idx="1"/>
          </p:nvPr>
        </p:nvSpPr>
        <p:spPr>
          <a:xfrm>
            <a:off x="612000" y="1219200"/>
            <a:ext cx="3311928" cy="4906963"/>
          </a:xfrm>
        </p:spPr>
        <p:txBody>
          <a:bodyPr>
            <a:normAutofit/>
          </a:bodyPr>
          <a:lstStyle/>
          <a:p>
            <a:r>
              <a:rPr lang="en-GB" sz="2000" dirty="0" smtClean="0"/>
              <a:t>QA team within 11T checks cable certificate</a:t>
            </a:r>
          </a:p>
          <a:p>
            <a:r>
              <a:rPr lang="en-GB" sz="2000" dirty="0" smtClean="0"/>
              <a:t>Witness sample RRP 108-127 type Nb3sn strand measured during HT</a:t>
            </a:r>
          </a:p>
          <a:p>
            <a:endParaRPr lang="en-GB" sz="2000"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47</a:t>
            </a:fld>
            <a:endParaRPr lang="fr-FR"/>
          </a:p>
        </p:txBody>
      </p:sp>
      <p:pic>
        <p:nvPicPr>
          <p:cNvPr id="6" name="Picture 5"/>
          <p:cNvPicPr>
            <a:picLocks noChangeAspect="1"/>
          </p:cNvPicPr>
          <p:nvPr/>
        </p:nvPicPr>
        <p:blipFill>
          <a:blip r:embed="rId2"/>
          <a:stretch>
            <a:fillRect/>
          </a:stretch>
        </p:blipFill>
        <p:spPr>
          <a:xfrm>
            <a:off x="3979171" y="1052736"/>
            <a:ext cx="5056363" cy="3814358"/>
          </a:xfrm>
          <a:prstGeom prst="rect">
            <a:avLst/>
          </a:prstGeom>
        </p:spPr>
      </p:pic>
    </p:spTree>
    <p:extLst>
      <p:ext uri="{BB962C8B-B14F-4D97-AF65-F5344CB8AC3E}">
        <p14:creationId xmlns:p14="http://schemas.microsoft.com/office/powerpoint/2010/main" val="81757276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Young modulus equivalent measurement </a:t>
            </a:r>
            <a:endParaRPr lang="en-GB" dirty="0"/>
          </a:p>
        </p:txBody>
      </p:sp>
      <p:sp>
        <p:nvSpPr>
          <p:cNvPr id="3" name="Content Placeholder 2"/>
          <p:cNvSpPr>
            <a:spLocks noGrp="1"/>
          </p:cNvSpPr>
          <p:nvPr>
            <p:ph idx="1"/>
          </p:nvPr>
        </p:nvSpPr>
        <p:spPr>
          <a:xfrm>
            <a:off x="606162" y="900000"/>
            <a:ext cx="7920000" cy="4906963"/>
          </a:xfrm>
        </p:spPr>
        <p:txBody>
          <a:bodyPr>
            <a:normAutofit fontScale="92500" lnSpcReduction="10000"/>
          </a:bodyPr>
          <a:lstStyle/>
          <a:p>
            <a:r>
              <a:rPr lang="en-GB" sz="2400" dirty="0" smtClean="0"/>
              <a:t>After LHC MB series pole assembly, the </a:t>
            </a:r>
            <a:r>
              <a:rPr lang="en-GB" sz="2400" dirty="0"/>
              <a:t>equivalent modulus of elasticity </a:t>
            </a:r>
            <a:r>
              <a:rPr lang="en-GB" sz="2400" dirty="0" smtClean="0"/>
              <a:t>were measured under dedicated press. </a:t>
            </a:r>
          </a:p>
          <a:p>
            <a:r>
              <a:rPr lang="en-GB" sz="2400" dirty="0" smtClean="0">
                <a:solidFill>
                  <a:srgbClr val="3333FF"/>
                </a:solidFill>
              </a:rPr>
              <a:t>These series of measurements were the </a:t>
            </a:r>
            <a:r>
              <a:rPr lang="en-GB" sz="2400" dirty="0">
                <a:solidFill>
                  <a:srgbClr val="3333FF"/>
                </a:solidFill>
              </a:rPr>
              <a:t>basis for the evaluation of the reproducibility of the coils during the production and for </a:t>
            </a:r>
            <a:r>
              <a:rPr lang="en-GB" sz="2400" dirty="0" smtClean="0">
                <a:solidFill>
                  <a:srgbClr val="3333FF"/>
                </a:solidFill>
              </a:rPr>
              <a:t>providing supplementary information for the definition of the shim in </a:t>
            </a:r>
            <a:r>
              <a:rPr lang="en-GB" sz="2400" dirty="0">
                <a:solidFill>
                  <a:srgbClr val="3333FF"/>
                </a:solidFill>
              </a:rPr>
              <a:t>view of the collaring operation</a:t>
            </a:r>
            <a:r>
              <a:rPr lang="en-GB" sz="2400" dirty="0" smtClean="0">
                <a:solidFill>
                  <a:schemeClr val="tx1"/>
                </a:solidFill>
              </a:rPr>
              <a:t>.</a:t>
            </a:r>
          </a:p>
          <a:p>
            <a:r>
              <a:rPr lang="en-GB" sz="2400" dirty="0" smtClean="0">
                <a:solidFill>
                  <a:schemeClr val="tx1"/>
                </a:solidFill>
              </a:rPr>
              <a:t>Nb3Sn cable wind and react coils technology will not accommodate such test due to cable bending limitations </a:t>
            </a:r>
          </a:p>
          <a:p>
            <a:r>
              <a:rPr lang="en-GB" sz="2400" dirty="0" smtClean="0">
                <a:solidFill>
                  <a:schemeClr val="tx1"/>
                </a:solidFill>
              </a:rPr>
              <a:t>Some development cables stacks samples are manufactured to support </a:t>
            </a:r>
            <a:r>
              <a:rPr lang="en-GB" sz="2400" dirty="0">
                <a:solidFill>
                  <a:schemeClr val="tx1"/>
                </a:solidFill>
              </a:rPr>
              <a:t>the </a:t>
            </a:r>
            <a:r>
              <a:rPr lang="en-GB" sz="2400" dirty="0" smtClean="0">
                <a:solidFill>
                  <a:schemeClr val="tx1"/>
                </a:solidFill>
              </a:rPr>
              <a:t>characterisation of anisotropic as-built impregnated cable material.</a:t>
            </a:r>
          </a:p>
          <a:p>
            <a:r>
              <a:rPr lang="en-GB" sz="2400" dirty="0" smtClean="0">
                <a:solidFill>
                  <a:schemeClr val="tx1"/>
                </a:solidFill>
              </a:rPr>
              <a:t>Possible further investigation route of resonance frequency dynamic response of impregnated pole to define equivalent E modulus </a:t>
            </a:r>
            <a:r>
              <a:rPr lang="en-GB" sz="1700" dirty="0" smtClean="0">
                <a:solidFill>
                  <a:schemeClr val="tx1"/>
                </a:solidFill>
              </a:rPr>
              <a:t>(Ref ASTM </a:t>
            </a:r>
            <a:r>
              <a:rPr lang="en-GB" sz="1700" b="1" dirty="0"/>
              <a:t>E1875 − </a:t>
            </a:r>
            <a:r>
              <a:rPr lang="en-GB" sz="1700" b="1" dirty="0" smtClean="0"/>
              <a:t>08)</a:t>
            </a:r>
            <a:endParaRPr lang="en-GB" sz="1700" dirty="0">
              <a:solidFill>
                <a:schemeClr val="tx1"/>
              </a:solidFill>
            </a:endParaRPr>
          </a:p>
          <a:p>
            <a:endParaRPr lang="en-GB" sz="2400" dirty="0"/>
          </a:p>
        </p:txBody>
      </p:sp>
      <p:sp>
        <p:nvSpPr>
          <p:cNvPr id="4" name="Footer Placeholder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48</a:t>
            </a:fld>
            <a:endParaRPr lang="fr-FR" dirty="0"/>
          </a:p>
        </p:txBody>
      </p:sp>
    </p:spTree>
    <p:extLst>
      <p:ext uri="{BB962C8B-B14F-4D97-AF65-F5344CB8AC3E}">
        <p14:creationId xmlns:p14="http://schemas.microsoft.com/office/powerpoint/2010/main" val="22079974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Assembly azimuthal stress levels on dipole </a:t>
            </a:r>
            <a:endParaRPr lang="en-GB"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49</a:t>
            </a:fld>
            <a:endParaRPr lang="fr-FR"/>
          </a:p>
        </p:txBody>
      </p:sp>
      <p:graphicFrame>
        <p:nvGraphicFramePr>
          <p:cNvPr id="6" name="Content Placeholder 10"/>
          <p:cNvGraphicFramePr>
            <a:graphicFrameLocks noGrp="1"/>
          </p:cNvGraphicFramePr>
          <p:nvPr>
            <p:ph idx="1"/>
            <p:extLst>
              <p:ext uri="{D42A27DB-BD31-4B8C-83A1-F6EECF244321}">
                <p14:modId xmlns:p14="http://schemas.microsoft.com/office/powerpoint/2010/main" val="3857145373"/>
              </p:ext>
            </p:extLst>
          </p:nvPr>
        </p:nvGraphicFramePr>
        <p:xfrm>
          <a:off x="971600" y="1772816"/>
          <a:ext cx="6767537" cy="401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17586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16819" y="2998500"/>
            <a:ext cx="4104456" cy="2031325"/>
          </a:xfrm>
          <a:prstGeom prst="rect">
            <a:avLst/>
          </a:prstGeom>
          <a:noFill/>
        </p:spPr>
        <p:txBody>
          <a:bodyPr wrap="square" rtlCol="0">
            <a:spAutoFit/>
          </a:bodyPr>
          <a:lstStyle/>
          <a:p>
            <a:pPr marL="342900" indent="-342900">
              <a:buFontTx/>
              <a:buAutoNum type="arabicPeriod"/>
            </a:pPr>
            <a:r>
              <a:rPr lang="en-US" dirty="0" smtClean="0"/>
              <a:t>Mid</a:t>
            </a:r>
            <a:r>
              <a:rPr lang="en-US" dirty="0"/>
              <a:t>-Plane</a:t>
            </a:r>
          </a:p>
          <a:p>
            <a:pPr marL="342900" indent="-342900">
              <a:buFontTx/>
              <a:buAutoNum type="arabicPeriod"/>
            </a:pPr>
            <a:r>
              <a:rPr lang="en-US" dirty="0"/>
              <a:t>Filler </a:t>
            </a:r>
            <a:r>
              <a:rPr lang="en-US" dirty="0" smtClean="0"/>
              <a:t>Wedge</a:t>
            </a:r>
          </a:p>
          <a:p>
            <a:pPr marL="342900" indent="-342900">
              <a:buAutoNum type="arabicPeriod"/>
            </a:pPr>
            <a:r>
              <a:rPr lang="en-US" dirty="0" smtClean="0"/>
              <a:t>Loading Plate</a:t>
            </a:r>
          </a:p>
          <a:p>
            <a:pPr marL="342900" indent="-342900">
              <a:buAutoNum type="arabicPeriod"/>
            </a:pPr>
            <a:r>
              <a:rPr lang="en-US" dirty="0" smtClean="0"/>
              <a:t>Key</a:t>
            </a:r>
          </a:p>
          <a:p>
            <a:pPr marL="342900" indent="-342900">
              <a:buAutoNum type="arabicPeriod"/>
            </a:pPr>
            <a:r>
              <a:rPr lang="en-US" dirty="0" smtClean="0"/>
              <a:t>SLS Spacer w/Flex Legs</a:t>
            </a:r>
          </a:p>
          <a:p>
            <a:pPr marL="342900" indent="-342900">
              <a:buAutoNum type="arabicPeriod"/>
            </a:pPr>
            <a:r>
              <a:rPr lang="en-US" dirty="0" smtClean="0"/>
              <a:t>Saddle with integrated splice block</a:t>
            </a:r>
          </a:p>
          <a:p>
            <a:pPr marL="342900" indent="-342900">
              <a:buAutoNum type="arabicPeriod"/>
            </a:pPr>
            <a:r>
              <a:rPr lang="en-US" dirty="0" smtClean="0"/>
              <a:t>Nb</a:t>
            </a:r>
            <a:r>
              <a:rPr lang="en-US" baseline="-25000" dirty="0" smtClean="0"/>
              <a:t>3</a:t>
            </a:r>
            <a:r>
              <a:rPr lang="en-US" dirty="0" smtClean="0"/>
              <a:t>Sn / </a:t>
            </a:r>
            <a:r>
              <a:rPr lang="en-US" dirty="0" err="1" smtClean="0"/>
              <a:t>Nb</a:t>
            </a:r>
            <a:r>
              <a:rPr lang="en-US" dirty="0" smtClean="0"/>
              <a:t>-Ti Splice</a:t>
            </a:r>
          </a:p>
        </p:txBody>
      </p:sp>
      <p:pic>
        <p:nvPicPr>
          <p:cNvPr id="8" name="Picture 7"/>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4508" b="94301" l="55363" r="99796">
                        <a14:foregroundMark x1="66292" y1="16580" x2="66292" y2="16580"/>
                      </a14:backgroundRemoval>
                    </a14:imgEffect>
                  </a14:imgLayer>
                </a14:imgProps>
              </a:ext>
              <a:ext uri="{28A0092B-C50C-407E-A947-70E740481C1C}">
                <a14:useLocalDpi xmlns:a14="http://schemas.microsoft.com/office/drawing/2010/main"/>
              </a:ext>
            </a:extLst>
          </a:blip>
          <a:srcRect l="50918" t="12425"/>
          <a:stretch/>
        </p:blipFill>
        <p:spPr>
          <a:xfrm>
            <a:off x="6051622" y="548680"/>
            <a:ext cx="3059832" cy="3226475"/>
          </a:xfrm>
          <a:prstGeom prst="rect">
            <a:avLst/>
          </a:prstGeom>
        </p:spPr>
      </p:pic>
      <p:cxnSp>
        <p:nvCxnSpPr>
          <p:cNvPr id="24" name="Straight Connector 23"/>
          <p:cNvCxnSpPr/>
          <p:nvPr/>
        </p:nvCxnSpPr>
        <p:spPr>
          <a:xfrm flipH="1">
            <a:off x="7164288" y="3284984"/>
            <a:ext cx="432048" cy="72008"/>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948264" y="3212976"/>
            <a:ext cx="270251" cy="276999"/>
          </a:xfrm>
          <a:prstGeom prst="rect">
            <a:avLst/>
          </a:prstGeom>
          <a:noFill/>
        </p:spPr>
        <p:txBody>
          <a:bodyPr wrap="none" rtlCol="0">
            <a:spAutoFit/>
          </a:bodyPr>
          <a:lstStyle/>
          <a:p>
            <a:r>
              <a:rPr lang="en-US" sz="1200" dirty="0" smtClean="0"/>
              <a:t>a</a:t>
            </a:r>
            <a:endParaRPr lang="en-US" sz="1200" dirty="0"/>
          </a:p>
        </p:txBody>
      </p:sp>
      <p:sp>
        <p:nvSpPr>
          <p:cNvPr id="29" name="TextBox 28"/>
          <p:cNvSpPr txBox="1"/>
          <p:nvPr/>
        </p:nvSpPr>
        <p:spPr>
          <a:xfrm>
            <a:off x="7812360" y="548680"/>
            <a:ext cx="270251" cy="276999"/>
          </a:xfrm>
          <a:prstGeom prst="rect">
            <a:avLst/>
          </a:prstGeom>
          <a:noFill/>
        </p:spPr>
        <p:txBody>
          <a:bodyPr wrap="none" rtlCol="0">
            <a:spAutoFit/>
          </a:bodyPr>
          <a:lstStyle/>
          <a:p>
            <a:r>
              <a:rPr lang="en-US" sz="1200" dirty="0"/>
              <a:t>b</a:t>
            </a:r>
          </a:p>
        </p:txBody>
      </p:sp>
      <p:cxnSp>
        <p:nvCxnSpPr>
          <p:cNvPr id="40" name="Straight Connector 39"/>
          <p:cNvCxnSpPr/>
          <p:nvPr/>
        </p:nvCxnSpPr>
        <p:spPr>
          <a:xfrm flipV="1">
            <a:off x="7164288" y="692696"/>
            <a:ext cx="648072" cy="360040"/>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a:off x="6156176" y="1412776"/>
            <a:ext cx="432048" cy="72008"/>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5940152" y="1340768"/>
            <a:ext cx="270251" cy="276999"/>
          </a:xfrm>
          <a:prstGeom prst="rect">
            <a:avLst/>
          </a:prstGeom>
          <a:noFill/>
        </p:spPr>
        <p:txBody>
          <a:bodyPr wrap="none" rtlCol="0">
            <a:spAutoFit/>
          </a:bodyPr>
          <a:lstStyle/>
          <a:p>
            <a:r>
              <a:rPr lang="en-US" sz="1200" dirty="0" smtClean="0"/>
              <a:t>c</a:t>
            </a:r>
            <a:endParaRPr lang="en-US" sz="1200" dirty="0"/>
          </a:p>
        </p:txBody>
      </p:sp>
      <p:cxnSp>
        <p:nvCxnSpPr>
          <p:cNvPr id="46" name="Straight Connector 45"/>
          <p:cNvCxnSpPr>
            <a:endCxn id="47" idx="3"/>
          </p:cNvCxnSpPr>
          <p:nvPr/>
        </p:nvCxnSpPr>
        <p:spPr>
          <a:xfrm flipH="1">
            <a:off x="6858475" y="1916832"/>
            <a:ext cx="737861" cy="642556"/>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6588224" y="2420888"/>
            <a:ext cx="270251" cy="276999"/>
          </a:xfrm>
          <a:prstGeom prst="rect">
            <a:avLst/>
          </a:prstGeom>
          <a:noFill/>
        </p:spPr>
        <p:txBody>
          <a:bodyPr wrap="none" rtlCol="0">
            <a:spAutoFit/>
          </a:bodyPr>
          <a:lstStyle/>
          <a:p>
            <a:r>
              <a:rPr lang="en-US" sz="1200" dirty="0"/>
              <a:t>d</a:t>
            </a:r>
          </a:p>
        </p:txBody>
      </p:sp>
      <p:cxnSp>
        <p:nvCxnSpPr>
          <p:cNvPr id="50" name="Straight Connector 49"/>
          <p:cNvCxnSpPr/>
          <p:nvPr/>
        </p:nvCxnSpPr>
        <p:spPr>
          <a:xfrm flipH="1">
            <a:off x="6937769" y="2585896"/>
            <a:ext cx="233806" cy="216024"/>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6732240" y="2708920"/>
            <a:ext cx="270251" cy="276999"/>
          </a:xfrm>
          <a:prstGeom prst="rect">
            <a:avLst/>
          </a:prstGeom>
          <a:noFill/>
        </p:spPr>
        <p:txBody>
          <a:bodyPr wrap="none" rtlCol="0">
            <a:spAutoFit/>
          </a:bodyPr>
          <a:lstStyle/>
          <a:p>
            <a:r>
              <a:rPr lang="en-US" sz="1200" dirty="0" smtClean="0"/>
              <a:t>e</a:t>
            </a:r>
            <a:endParaRPr lang="en-US" sz="1200" dirty="0"/>
          </a:p>
        </p:txBody>
      </p:sp>
      <p:cxnSp>
        <p:nvCxnSpPr>
          <p:cNvPr id="54" name="Straight Connector 53"/>
          <p:cNvCxnSpPr/>
          <p:nvPr/>
        </p:nvCxnSpPr>
        <p:spPr>
          <a:xfrm flipV="1">
            <a:off x="8028384" y="1052736"/>
            <a:ext cx="360040" cy="216024"/>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8316416" y="836712"/>
            <a:ext cx="235962" cy="276999"/>
          </a:xfrm>
          <a:prstGeom prst="rect">
            <a:avLst/>
          </a:prstGeom>
          <a:noFill/>
        </p:spPr>
        <p:txBody>
          <a:bodyPr wrap="none" rtlCol="0">
            <a:spAutoFit/>
          </a:bodyPr>
          <a:lstStyle/>
          <a:p>
            <a:r>
              <a:rPr lang="en-US" sz="1200" dirty="0" smtClean="0"/>
              <a:t>f</a:t>
            </a:r>
            <a:endParaRPr lang="en-US" sz="1200" dirty="0"/>
          </a:p>
        </p:txBody>
      </p:sp>
      <p:sp>
        <p:nvSpPr>
          <p:cNvPr id="57" name="Title 1"/>
          <p:cNvSpPr txBox="1">
            <a:spLocks/>
          </p:cNvSpPr>
          <p:nvPr/>
        </p:nvSpPr>
        <p:spPr>
          <a:xfrm>
            <a:off x="467544" y="69785"/>
            <a:ext cx="8226854" cy="675228"/>
          </a:xfrm>
          <a:prstGeom prst="rect">
            <a:avLst/>
          </a:prstGeom>
        </p:spPr>
        <p:txBody>
          <a:bodyP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800" b="1" dirty="0" smtClean="0">
                <a:solidFill>
                  <a:schemeClr val="bg2"/>
                </a:solidFill>
              </a:rPr>
              <a:t> Main components and </a:t>
            </a:r>
            <a:r>
              <a:rPr lang="en-US" sz="2800" b="1" dirty="0" err="1">
                <a:solidFill>
                  <a:schemeClr val="bg2"/>
                </a:solidFill>
              </a:rPr>
              <a:t>C</a:t>
            </a:r>
            <a:r>
              <a:rPr lang="en-US" sz="2800" b="1" dirty="0" err="1" smtClean="0">
                <a:solidFill>
                  <a:schemeClr val="bg2"/>
                </a:solidFill>
              </a:rPr>
              <a:t>ryo</a:t>
            </a:r>
            <a:r>
              <a:rPr lang="en-US" sz="2800" b="1" dirty="0" smtClean="0">
                <a:solidFill>
                  <a:schemeClr val="bg2"/>
                </a:solidFill>
              </a:rPr>
              <a:t> Unit dimensions</a:t>
            </a:r>
            <a:endParaRPr lang="en-US" sz="2800" b="1" dirty="0">
              <a:solidFill>
                <a:schemeClr val="bg2"/>
              </a:solidFill>
            </a:endParaRPr>
          </a:p>
        </p:txBody>
      </p:sp>
      <p:grpSp>
        <p:nvGrpSpPr>
          <p:cNvPr id="4" name="Group 3"/>
          <p:cNvGrpSpPr/>
          <p:nvPr/>
        </p:nvGrpSpPr>
        <p:grpSpPr>
          <a:xfrm>
            <a:off x="252455" y="540951"/>
            <a:ext cx="4557642" cy="4709675"/>
            <a:chOff x="125285" y="1167597"/>
            <a:chExt cx="4557642" cy="4709675"/>
          </a:xfrm>
        </p:grpSpPr>
        <p:pic>
          <p:nvPicPr>
            <p:cNvPr id="3" name="Picture 2" descr="Coil cut1.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25285" y="1167597"/>
              <a:ext cx="4216752" cy="4709675"/>
            </a:xfrm>
            <a:prstGeom prst="rect">
              <a:avLst/>
            </a:prstGeom>
          </p:spPr>
        </p:pic>
        <p:cxnSp>
          <p:nvCxnSpPr>
            <p:cNvPr id="10" name="Straight Connector 9"/>
            <p:cNvCxnSpPr/>
            <p:nvPr/>
          </p:nvCxnSpPr>
          <p:spPr>
            <a:xfrm flipV="1">
              <a:off x="2339752" y="2276872"/>
              <a:ext cx="288032" cy="360040"/>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555776" y="2060848"/>
              <a:ext cx="270251" cy="276999"/>
            </a:xfrm>
            <a:prstGeom prst="rect">
              <a:avLst/>
            </a:prstGeom>
            <a:noFill/>
          </p:spPr>
          <p:txBody>
            <a:bodyPr wrap="none" rtlCol="0">
              <a:spAutoFit/>
            </a:bodyPr>
            <a:lstStyle/>
            <a:p>
              <a:r>
                <a:rPr lang="en-US" sz="1200" dirty="0"/>
                <a:t>6</a:t>
              </a:r>
            </a:p>
          </p:txBody>
        </p:sp>
        <p:cxnSp>
          <p:nvCxnSpPr>
            <p:cNvPr id="12" name="Straight Connector 11"/>
            <p:cNvCxnSpPr/>
            <p:nvPr/>
          </p:nvCxnSpPr>
          <p:spPr>
            <a:xfrm flipV="1">
              <a:off x="3077613" y="3501008"/>
              <a:ext cx="288032" cy="360040"/>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293637" y="3284984"/>
              <a:ext cx="270251" cy="276999"/>
            </a:xfrm>
            <a:prstGeom prst="rect">
              <a:avLst/>
            </a:prstGeom>
            <a:noFill/>
          </p:spPr>
          <p:txBody>
            <a:bodyPr wrap="none" rtlCol="0">
              <a:spAutoFit/>
            </a:bodyPr>
            <a:lstStyle/>
            <a:p>
              <a:r>
                <a:rPr lang="en-US" sz="1200" dirty="0"/>
                <a:t>4</a:t>
              </a:r>
            </a:p>
          </p:txBody>
        </p:sp>
        <p:cxnSp>
          <p:nvCxnSpPr>
            <p:cNvPr id="14" name="Straight Connector 13"/>
            <p:cNvCxnSpPr/>
            <p:nvPr/>
          </p:nvCxnSpPr>
          <p:spPr>
            <a:xfrm flipV="1">
              <a:off x="3365645" y="3903901"/>
              <a:ext cx="360040" cy="432048"/>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653677" y="3687877"/>
              <a:ext cx="270251" cy="276999"/>
            </a:xfrm>
            <a:prstGeom prst="rect">
              <a:avLst/>
            </a:prstGeom>
            <a:noFill/>
          </p:spPr>
          <p:txBody>
            <a:bodyPr wrap="none" rtlCol="0">
              <a:spAutoFit/>
            </a:bodyPr>
            <a:lstStyle/>
            <a:p>
              <a:r>
                <a:rPr lang="en-US" sz="1200" dirty="0"/>
                <a:t>3</a:t>
              </a:r>
            </a:p>
          </p:txBody>
        </p:sp>
        <p:cxnSp>
          <p:nvCxnSpPr>
            <p:cNvPr id="16" name="Straight Connector 15"/>
            <p:cNvCxnSpPr/>
            <p:nvPr/>
          </p:nvCxnSpPr>
          <p:spPr>
            <a:xfrm flipV="1">
              <a:off x="3797693" y="4191933"/>
              <a:ext cx="288032" cy="360040"/>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013717" y="3975909"/>
              <a:ext cx="270251" cy="276999"/>
            </a:xfrm>
            <a:prstGeom prst="rect">
              <a:avLst/>
            </a:prstGeom>
            <a:noFill/>
          </p:spPr>
          <p:txBody>
            <a:bodyPr wrap="none" rtlCol="0">
              <a:spAutoFit/>
            </a:bodyPr>
            <a:lstStyle/>
            <a:p>
              <a:r>
                <a:rPr lang="en-US" sz="1200" dirty="0" smtClean="0"/>
                <a:t>2</a:t>
              </a:r>
              <a:endParaRPr lang="en-US" sz="1200" dirty="0"/>
            </a:p>
          </p:txBody>
        </p:sp>
        <p:cxnSp>
          <p:nvCxnSpPr>
            <p:cNvPr id="18" name="Straight Connector 17"/>
            <p:cNvCxnSpPr/>
            <p:nvPr/>
          </p:nvCxnSpPr>
          <p:spPr>
            <a:xfrm flipV="1">
              <a:off x="2717573" y="2895789"/>
              <a:ext cx="288032" cy="360040"/>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2933597" y="2679765"/>
              <a:ext cx="270251" cy="276999"/>
            </a:xfrm>
            <a:prstGeom prst="rect">
              <a:avLst/>
            </a:prstGeom>
            <a:noFill/>
          </p:spPr>
          <p:txBody>
            <a:bodyPr wrap="none" rtlCol="0">
              <a:spAutoFit/>
            </a:bodyPr>
            <a:lstStyle/>
            <a:p>
              <a:r>
                <a:rPr lang="en-US" sz="1200" dirty="0" smtClean="0"/>
                <a:t>5</a:t>
              </a:r>
              <a:endParaRPr lang="en-US" sz="1200" dirty="0"/>
            </a:p>
          </p:txBody>
        </p:sp>
        <p:cxnSp>
          <p:nvCxnSpPr>
            <p:cNvPr id="20" name="Straight Connector 19"/>
            <p:cNvCxnSpPr/>
            <p:nvPr/>
          </p:nvCxnSpPr>
          <p:spPr>
            <a:xfrm flipV="1">
              <a:off x="4301749" y="5062504"/>
              <a:ext cx="198243" cy="42853"/>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412676" y="4925860"/>
              <a:ext cx="270251" cy="276999"/>
            </a:xfrm>
            <a:prstGeom prst="rect">
              <a:avLst/>
            </a:prstGeom>
            <a:noFill/>
          </p:spPr>
          <p:txBody>
            <a:bodyPr wrap="none" rtlCol="0">
              <a:spAutoFit/>
            </a:bodyPr>
            <a:lstStyle/>
            <a:p>
              <a:r>
                <a:rPr lang="en-US" sz="1200" dirty="0"/>
                <a:t>1</a:t>
              </a:r>
            </a:p>
          </p:txBody>
        </p:sp>
        <p:cxnSp>
          <p:nvCxnSpPr>
            <p:cNvPr id="31" name="Straight Connector 30"/>
            <p:cNvCxnSpPr/>
            <p:nvPr/>
          </p:nvCxnSpPr>
          <p:spPr>
            <a:xfrm flipH="1">
              <a:off x="888252" y="3102980"/>
              <a:ext cx="360040" cy="288032"/>
            </a:xfrm>
            <a:prstGeom prst="line">
              <a:avLst/>
            </a:prstGeom>
            <a:ln w="12700">
              <a:solidFill>
                <a:schemeClr val="tx1"/>
              </a:solidFill>
              <a:headEnd type="oval" w="sm" len="sm"/>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83568" y="3284984"/>
              <a:ext cx="270251" cy="276999"/>
            </a:xfrm>
            <a:prstGeom prst="rect">
              <a:avLst/>
            </a:prstGeom>
            <a:noFill/>
          </p:spPr>
          <p:txBody>
            <a:bodyPr wrap="none" rtlCol="0">
              <a:spAutoFit/>
            </a:bodyPr>
            <a:lstStyle/>
            <a:p>
              <a:r>
                <a:rPr lang="en-US" sz="1200" dirty="0"/>
                <a:t>7</a:t>
              </a:r>
            </a:p>
          </p:txBody>
        </p:sp>
      </p:grpSp>
      <p:sp>
        <p:nvSpPr>
          <p:cNvPr id="23" name="TextBox 22"/>
          <p:cNvSpPr txBox="1"/>
          <p:nvPr/>
        </p:nvSpPr>
        <p:spPr>
          <a:xfrm>
            <a:off x="4025667" y="553032"/>
            <a:ext cx="3135806" cy="1754327"/>
          </a:xfrm>
          <a:prstGeom prst="rect">
            <a:avLst/>
          </a:prstGeom>
          <a:noFill/>
        </p:spPr>
        <p:txBody>
          <a:bodyPr wrap="square" rtlCol="0">
            <a:spAutoFit/>
          </a:bodyPr>
          <a:lstStyle/>
          <a:p>
            <a:pPr marL="342900" indent="-342900">
              <a:buFont typeface="+mj-lt"/>
              <a:buAutoNum type="alphaLcPeriod"/>
            </a:pPr>
            <a:r>
              <a:rPr lang="en-US" dirty="0" smtClean="0"/>
              <a:t>Insulated cable</a:t>
            </a:r>
          </a:p>
          <a:p>
            <a:pPr marL="342900" indent="-342900">
              <a:buFont typeface="+mj-lt"/>
              <a:buAutoNum type="alphaLcPeriod"/>
            </a:pPr>
            <a:r>
              <a:rPr lang="en-US" dirty="0" smtClean="0"/>
              <a:t>Filler Wedge</a:t>
            </a:r>
          </a:p>
          <a:p>
            <a:pPr marL="342900" indent="-342900">
              <a:buFont typeface="+mj-lt"/>
              <a:buAutoNum type="alphaLcPeriod"/>
            </a:pPr>
            <a:r>
              <a:rPr lang="en-US" dirty="0" smtClean="0"/>
              <a:t>Loading plate</a:t>
            </a:r>
            <a:endParaRPr lang="en-US" dirty="0"/>
          </a:p>
          <a:p>
            <a:pPr marL="342900" indent="-342900">
              <a:buFont typeface="+mj-lt"/>
              <a:buAutoNum type="alphaLcPeriod"/>
            </a:pPr>
            <a:r>
              <a:rPr lang="en-US" dirty="0" smtClean="0"/>
              <a:t>Inter-layer</a:t>
            </a:r>
          </a:p>
          <a:p>
            <a:pPr marL="342900" indent="-342900">
              <a:buFont typeface="+mj-lt"/>
              <a:buAutoNum type="alphaLcPeriod"/>
            </a:pPr>
            <a:r>
              <a:rPr lang="en-US" dirty="0" smtClean="0"/>
              <a:t>Inner ground wrap</a:t>
            </a:r>
          </a:p>
          <a:p>
            <a:pPr marL="342900" indent="-342900">
              <a:buFont typeface="+mj-lt"/>
              <a:buAutoNum type="alphaLcPeriod"/>
            </a:pPr>
            <a:r>
              <a:rPr lang="en-US" dirty="0" smtClean="0"/>
              <a:t>Outer ground wrap</a:t>
            </a:r>
            <a:endParaRPr lang="en-US" dirty="0"/>
          </a:p>
        </p:txBody>
      </p:sp>
      <p:pic>
        <p:nvPicPr>
          <p:cNvPr id="34" name="Picture 33"/>
          <p:cNvPicPr>
            <a:picLocks noChangeAspect="1"/>
          </p:cNvPicPr>
          <p:nvPr/>
        </p:nvPicPr>
        <p:blipFill>
          <a:blip r:embed="rId6"/>
          <a:stretch>
            <a:fillRect/>
          </a:stretch>
        </p:blipFill>
        <p:spPr>
          <a:xfrm>
            <a:off x="1705766" y="5174834"/>
            <a:ext cx="7287799" cy="1717995"/>
          </a:xfrm>
          <a:prstGeom prst="rect">
            <a:avLst/>
          </a:prstGeom>
        </p:spPr>
      </p:pic>
      <p:sp>
        <p:nvSpPr>
          <p:cNvPr id="2" name="ZoneTexte 1"/>
          <p:cNvSpPr txBox="1"/>
          <p:nvPr/>
        </p:nvSpPr>
        <p:spPr>
          <a:xfrm>
            <a:off x="5796136" y="6453336"/>
            <a:ext cx="2614627" cy="276999"/>
          </a:xfrm>
          <a:prstGeom prst="rect">
            <a:avLst/>
          </a:prstGeom>
          <a:solidFill>
            <a:schemeClr val="bg1">
              <a:alpha val="67000"/>
            </a:schemeClr>
          </a:solidFill>
        </p:spPr>
        <p:txBody>
          <a:bodyPr wrap="none" rtlCol="0">
            <a:spAutoFit/>
          </a:bodyPr>
          <a:lstStyle/>
          <a:p>
            <a:r>
              <a:rPr lang="fr-FR" sz="1200" i="1" smtClean="0"/>
              <a:t>Fig.1 </a:t>
            </a:r>
            <a:r>
              <a:rPr lang="fr-FR" sz="1200" i="1" dirty="0" err="1" smtClean="0"/>
              <a:t>Integration</a:t>
            </a:r>
            <a:r>
              <a:rPr lang="fr-FR" sz="1200" i="1" dirty="0" smtClean="0"/>
              <a:t> </a:t>
            </a:r>
            <a:r>
              <a:rPr lang="fr-FR" sz="1200" i="1" dirty="0" err="1" smtClean="0"/>
              <a:t>view</a:t>
            </a:r>
            <a:r>
              <a:rPr lang="fr-FR" sz="1200" i="1" dirty="0" smtClean="0"/>
              <a:t> of DS11T unit</a:t>
            </a:r>
            <a:endParaRPr lang="fr-FR" sz="1200" i="1" dirty="0"/>
          </a:p>
        </p:txBody>
      </p:sp>
      <p:pic>
        <p:nvPicPr>
          <p:cNvPr id="36" name="Picture 35"/>
          <p:cNvPicPr>
            <a:picLocks noChangeAspect="1"/>
          </p:cNvPicPr>
          <p:nvPr/>
        </p:nvPicPr>
        <p:blipFill rotWithShape="1">
          <a:blip r:embed="rId7" cstate="print">
            <a:extLst>
              <a:ext uri="{28A0092B-C50C-407E-A947-70E740481C1C}">
                <a14:useLocalDpi xmlns:a14="http://schemas.microsoft.com/office/drawing/2010/main" val="0"/>
              </a:ext>
            </a:extLst>
          </a:blip>
          <a:srcRect l="26455" t="10653" r="25443" b="7541"/>
          <a:stretch/>
        </p:blipFill>
        <p:spPr>
          <a:xfrm>
            <a:off x="47993" y="4419858"/>
            <a:ext cx="1635222" cy="1639524"/>
          </a:xfrm>
          <a:prstGeom prst="ellipse">
            <a:avLst/>
          </a:prstGeom>
          <a:solidFill>
            <a:schemeClr val="bg1"/>
          </a:solidFill>
        </p:spPr>
      </p:pic>
    </p:spTree>
    <p:extLst>
      <p:ext uri="{BB962C8B-B14F-4D97-AF65-F5344CB8AC3E}">
        <p14:creationId xmlns:p14="http://schemas.microsoft.com/office/powerpoint/2010/main" val="11467666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Selection of worst case scenario</a:t>
            </a:r>
            <a:endParaRPr lang="en-US" dirty="0"/>
          </a:p>
        </p:txBody>
      </p:sp>
      <p:sp>
        <p:nvSpPr>
          <p:cNvPr id="4" name="Footer Placeholder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50</a:t>
            </a:fld>
            <a:endParaRPr lang="fr-FR"/>
          </a:p>
        </p:txBody>
      </p:sp>
      <p:sp>
        <p:nvSpPr>
          <p:cNvPr id="7" name="Content Placeholder 6"/>
          <p:cNvSpPr>
            <a:spLocks noGrp="1"/>
          </p:cNvSpPr>
          <p:nvPr>
            <p:ph idx="1"/>
          </p:nvPr>
        </p:nvSpPr>
        <p:spPr>
          <a:xfrm>
            <a:off x="174360" y="816041"/>
            <a:ext cx="8795280" cy="4041168"/>
          </a:xfrm>
        </p:spPr>
        <p:txBody>
          <a:bodyPr>
            <a:normAutofit/>
          </a:bodyPr>
          <a:lstStyle/>
          <a:p>
            <a:r>
              <a:rPr lang="en-US" sz="2000" i="1" dirty="0" smtClean="0">
                <a:solidFill>
                  <a:srgbClr val="3333FF"/>
                </a:solidFill>
              </a:rPr>
              <a:t>Test voltages are defined from assumed w</a:t>
            </a:r>
            <a:r>
              <a:rPr lang="en-GB" sz="2000" i="1" dirty="0" err="1" smtClean="0">
                <a:solidFill>
                  <a:srgbClr val="3333FF"/>
                </a:solidFill>
              </a:rPr>
              <a:t>orst</a:t>
            </a:r>
            <a:r>
              <a:rPr lang="en-GB" sz="2000" i="1" dirty="0" smtClean="0">
                <a:solidFill>
                  <a:srgbClr val="3333FF"/>
                </a:solidFill>
              </a:rPr>
              <a:t> </a:t>
            </a:r>
            <a:r>
              <a:rPr lang="en-GB" sz="2000" i="1" dirty="0">
                <a:solidFill>
                  <a:srgbClr val="3333FF"/>
                </a:solidFill>
              </a:rPr>
              <a:t>case </a:t>
            </a:r>
            <a:r>
              <a:rPr lang="en-GB" sz="2000" i="1" dirty="0" smtClean="0">
                <a:solidFill>
                  <a:srgbClr val="3333FF"/>
                </a:solidFill>
              </a:rPr>
              <a:t>scenario for which coil shall not  endure degradation of insulation system.</a:t>
            </a:r>
            <a:r>
              <a:rPr lang="en-GB" sz="2000" dirty="0" smtClean="0"/>
              <a:t>[1] </a:t>
            </a:r>
          </a:p>
          <a:p>
            <a:r>
              <a:rPr lang="en-GB" sz="1600" dirty="0">
                <a:solidFill>
                  <a:schemeClr val="tx1"/>
                </a:solidFill>
              </a:rPr>
              <a:t>Design QH faults cases have been considered based on TALES results</a:t>
            </a:r>
            <a:r>
              <a:rPr lang="en-GB" sz="1600" dirty="0">
                <a:solidFill>
                  <a:srgbClr val="3333FF"/>
                </a:solidFill>
              </a:rPr>
              <a:t> including quench back effects </a:t>
            </a:r>
            <a:r>
              <a:rPr lang="en-GB" sz="1600" dirty="0">
                <a:solidFill>
                  <a:schemeClr val="tx1"/>
                </a:solidFill>
              </a:rPr>
              <a:t>and </a:t>
            </a:r>
            <a:r>
              <a:rPr lang="en-GB" sz="1600" dirty="0">
                <a:solidFill>
                  <a:srgbClr val="3333FF"/>
                </a:solidFill>
              </a:rPr>
              <a:t>2 dipoles in </a:t>
            </a:r>
            <a:r>
              <a:rPr lang="en-GB" sz="1600" dirty="0" smtClean="0">
                <a:solidFill>
                  <a:srgbClr val="3333FF"/>
                </a:solidFill>
              </a:rPr>
              <a:t>a </a:t>
            </a:r>
            <a:r>
              <a:rPr lang="en-GB" sz="1600" dirty="0" err="1" smtClean="0">
                <a:solidFill>
                  <a:srgbClr val="3333FF"/>
                </a:solidFill>
              </a:rPr>
              <a:t>cryo</a:t>
            </a:r>
            <a:r>
              <a:rPr lang="en-GB" sz="1600" dirty="0" smtClean="0">
                <a:solidFill>
                  <a:srgbClr val="3333FF"/>
                </a:solidFill>
              </a:rPr>
              <a:t>-unit </a:t>
            </a:r>
            <a:r>
              <a:rPr lang="en-GB" sz="1600" dirty="0" smtClean="0">
                <a:solidFill>
                  <a:schemeClr val="tx1"/>
                </a:solidFill>
              </a:rPr>
              <a:t>[2] ( </a:t>
            </a:r>
            <a:r>
              <a:rPr lang="en-GB" sz="1600" dirty="0">
                <a:solidFill>
                  <a:schemeClr val="tx1"/>
                </a:solidFill>
              </a:rPr>
              <a:t>at moment, </a:t>
            </a:r>
            <a:r>
              <a:rPr lang="en-GB" sz="1600" dirty="0" smtClean="0">
                <a:solidFill>
                  <a:schemeClr val="tx1"/>
                </a:solidFill>
              </a:rPr>
              <a:t>over conservative </a:t>
            </a:r>
            <a:r>
              <a:rPr lang="en-GB" sz="1600" dirty="0">
                <a:solidFill>
                  <a:schemeClr val="tx1"/>
                </a:solidFill>
              </a:rPr>
              <a:t>ROXIE voltage results) </a:t>
            </a:r>
          </a:p>
          <a:p>
            <a:pPr lvl="1"/>
            <a:r>
              <a:rPr lang="en-GB" sz="1800" b="1" dirty="0">
                <a:solidFill>
                  <a:srgbClr val="3333FF"/>
                </a:solidFill>
              </a:rPr>
              <a:t>1 QH circuit failure ( HF and LF heating station lost </a:t>
            </a:r>
            <a:r>
              <a:rPr lang="en-GB" sz="1800" b="1" dirty="0" smtClean="0">
                <a:solidFill>
                  <a:srgbClr val="3333FF"/>
                </a:solidFill>
              </a:rPr>
              <a:t>per pole</a:t>
            </a:r>
            <a:r>
              <a:rPr lang="en-GB" sz="1800" b="1" dirty="0">
                <a:solidFill>
                  <a:srgbClr val="3333FF"/>
                </a:solidFill>
              </a:rPr>
              <a:t>) </a:t>
            </a:r>
          </a:p>
          <a:p>
            <a:pPr lvl="1"/>
            <a:r>
              <a:rPr lang="en-GB" sz="1800" b="1" dirty="0">
                <a:solidFill>
                  <a:srgbClr val="3333FF"/>
                </a:solidFill>
              </a:rPr>
              <a:t>2 </a:t>
            </a:r>
            <a:r>
              <a:rPr lang="en-US" sz="1800" b="1" dirty="0">
                <a:solidFill>
                  <a:srgbClr val="3333FF"/>
                </a:solidFill>
              </a:rPr>
              <a:t>QH circuits failure ( </a:t>
            </a:r>
            <a:r>
              <a:rPr lang="en-US" sz="1800" b="1" dirty="0" smtClean="0">
                <a:solidFill>
                  <a:srgbClr val="3333FF"/>
                </a:solidFill>
              </a:rPr>
              <a:t>either on same or different pole).</a:t>
            </a:r>
            <a:endParaRPr lang="en-US" sz="1800" b="1" dirty="0">
              <a:solidFill>
                <a:srgbClr val="3333FF"/>
              </a:solidFill>
            </a:endParaRPr>
          </a:p>
          <a:p>
            <a:r>
              <a:rPr lang="en-GB" sz="1600" dirty="0">
                <a:solidFill>
                  <a:schemeClr val="tx1"/>
                </a:solidFill>
              </a:rPr>
              <a:t>During operation a </a:t>
            </a:r>
            <a:r>
              <a:rPr lang="en-GB" sz="1600" dirty="0">
                <a:solidFill>
                  <a:srgbClr val="3333FF"/>
                </a:solidFill>
              </a:rPr>
              <a:t>Power Supply Abort* event </a:t>
            </a:r>
            <a:r>
              <a:rPr lang="en-GB" sz="1600" dirty="0" smtClean="0">
                <a:solidFill>
                  <a:schemeClr val="tx1"/>
                </a:solidFill>
              </a:rPr>
              <a:t>(Ref Lorenzo Bortot, TE-MPE, [2]) </a:t>
            </a:r>
            <a:r>
              <a:rPr lang="en-GB" sz="1600" dirty="0">
                <a:solidFill>
                  <a:schemeClr val="tx1"/>
                </a:solidFill>
              </a:rPr>
              <a:t>shows a bipolar voltage +/-450 V (VPA) at </a:t>
            </a:r>
            <a:r>
              <a:rPr lang="en-GB" sz="1600" dirty="0" smtClean="0">
                <a:solidFill>
                  <a:schemeClr val="tx1"/>
                </a:solidFill>
              </a:rPr>
              <a:t>nominal, or </a:t>
            </a:r>
            <a:r>
              <a:rPr lang="en-GB" sz="1600" dirty="0">
                <a:solidFill>
                  <a:schemeClr val="tx1"/>
                </a:solidFill>
              </a:rPr>
              <a:t>+ 900V in case of common mode short to ground </a:t>
            </a:r>
            <a:r>
              <a:rPr lang="en-GB" sz="1600" dirty="0" smtClean="0">
                <a:solidFill>
                  <a:schemeClr val="tx1"/>
                </a:solidFill>
              </a:rPr>
              <a:t>but developing </a:t>
            </a:r>
            <a:r>
              <a:rPr lang="en-GB" sz="1600" dirty="0">
                <a:solidFill>
                  <a:schemeClr val="tx1"/>
                </a:solidFill>
              </a:rPr>
              <a:t>in 0.6s (compared to QH failure voltages </a:t>
            </a:r>
            <a:r>
              <a:rPr lang="en-GB" sz="1600" dirty="0" smtClean="0">
                <a:solidFill>
                  <a:schemeClr val="tx1"/>
                </a:solidFill>
              </a:rPr>
              <a:t>time rise of </a:t>
            </a:r>
            <a:r>
              <a:rPr lang="en-GB" sz="1600" dirty="0">
                <a:solidFill>
                  <a:schemeClr val="tx1"/>
                </a:solidFill>
              </a:rPr>
              <a:t>0.1s</a:t>
            </a:r>
            <a:r>
              <a:rPr lang="en-GB" sz="1600" dirty="0" smtClean="0">
                <a:solidFill>
                  <a:schemeClr val="tx1"/>
                </a:solidFill>
              </a:rPr>
              <a:t>) so not added.</a:t>
            </a:r>
          </a:p>
          <a:p>
            <a:r>
              <a:rPr lang="en-GB" sz="1600" dirty="0" smtClean="0">
                <a:solidFill>
                  <a:srgbClr val="3333FF"/>
                </a:solidFill>
              </a:rPr>
              <a:t>Circuit extraction energy voltage Vee </a:t>
            </a:r>
            <a:r>
              <a:rPr lang="en-GB" sz="1600" dirty="0" smtClean="0">
                <a:solidFill>
                  <a:schemeClr val="tx1"/>
                </a:solidFill>
              </a:rPr>
              <a:t>is considered at 500V on LHC to be added to worst case voltage.</a:t>
            </a:r>
            <a:endParaRPr lang="en-GB" sz="1600" dirty="0">
              <a:solidFill>
                <a:schemeClr val="tx1"/>
              </a:solidFill>
            </a:endParaRPr>
          </a:p>
          <a:p>
            <a:pPr marL="0" indent="0">
              <a:buNone/>
            </a:pPr>
            <a:endParaRPr lang="en-US" sz="2000" dirty="0" smtClean="0"/>
          </a:p>
        </p:txBody>
      </p:sp>
      <p:sp>
        <p:nvSpPr>
          <p:cNvPr id="3" name="Rectangle 2"/>
          <p:cNvSpPr/>
          <p:nvPr/>
        </p:nvSpPr>
        <p:spPr>
          <a:xfrm>
            <a:off x="461694" y="5424534"/>
            <a:ext cx="3750266" cy="707886"/>
          </a:xfrm>
          <a:prstGeom prst="rect">
            <a:avLst/>
          </a:prstGeom>
        </p:spPr>
        <p:txBody>
          <a:bodyPr wrap="square">
            <a:spAutoFit/>
          </a:bodyPr>
          <a:lstStyle/>
          <a:p>
            <a:r>
              <a:rPr lang="en-GB" sz="1000" dirty="0" smtClean="0">
                <a:solidFill>
                  <a:srgbClr val="000000"/>
                </a:solidFill>
                <a:latin typeface="Verdana" panose="020B0604030504040204" pitchFamily="34" charset="0"/>
              </a:rPr>
              <a:t>* Global </a:t>
            </a:r>
            <a:r>
              <a:rPr lang="en-GB" sz="1000" dirty="0">
                <a:solidFill>
                  <a:srgbClr val="000000"/>
                </a:solidFill>
                <a:latin typeface="Verdana" panose="020B0604030504040204" pitchFamily="34" charset="0"/>
              </a:rPr>
              <a:t>power abort, all the circuits of a powering sector are switched off almost simultaneously and the energy extraction (</a:t>
            </a:r>
            <a:r>
              <a:rPr lang="en-GB" sz="1000" dirty="0" err="1">
                <a:solidFill>
                  <a:srgbClr val="000000"/>
                </a:solidFill>
                <a:latin typeface="Verdana" panose="020B0604030504040204" pitchFamily="34" charset="0"/>
              </a:rPr>
              <a:t>ee</a:t>
            </a:r>
            <a:r>
              <a:rPr lang="en-GB" sz="1000" dirty="0">
                <a:solidFill>
                  <a:srgbClr val="000000"/>
                </a:solidFill>
                <a:latin typeface="Verdana" panose="020B0604030504040204" pitchFamily="34" charset="0"/>
              </a:rPr>
              <a:t>) is activated in the entire subsector</a:t>
            </a:r>
            <a:endParaRPr lang="en-GB" sz="1000" dirty="0"/>
          </a:p>
        </p:txBody>
      </p:sp>
      <p:sp>
        <p:nvSpPr>
          <p:cNvPr id="8" name="Rectangle 7"/>
          <p:cNvSpPr/>
          <p:nvPr/>
        </p:nvSpPr>
        <p:spPr>
          <a:xfrm>
            <a:off x="4546320" y="5978532"/>
            <a:ext cx="4320480" cy="630942"/>
          </a:xfrm>
          <a:prstGeom prst="rect">
            <a:avLst/>
          </a:prstGeom>
        </p:spPr>
        <p:txBody>
          <a:bodyPr wrap="square">
            <a:spAutoFit/>
          </a:bodyPr>
          <a:lstStyle/>
          <a:p>
            <a:r>
              <a:rPr lang="en-GB" sz="1400" i="1" dirty="0" smtClean="0">
                <a:solidFill>
                  <a:schemeClr val="bg1">
                    <a:lumMod val="50000"/>
                  </a:schemeClr>
                </a:solidFill>
              </a:rPr>
              <a:t>([2] </a:t>
            </a:r>
            <a:r>
              <a:rPr lang="en-GB" sz="1050" i="1" dirty="0" smtClean="0">
                <a:solidFill>
                  <a:schemeClr val="bg1">
                    <a:lumMod val="50000"/>
                  </a:schemeClr>
                </a:solidFill>
              </a:rPr>
              <a:t>Results </a:t>
            </a:r>
            <a:r>
              <a:rPr lang="en-GB" sz="1050" i="1" dirty="0">
                <a:solidFill>
                  <a:schemeClr val="bg1">
                    <a:lumMod val="50000"/>
                  </a:schemeClr>
                </a:solidFill>
              </a:rPr>
              <a:t>table </a:t>
            </a:r>
            <a:r>
              <a:rPr lang="en-GB" sz="1050" i="1" dirty="0" smtClean="0">
                <a:solidFill>
                  <a:schemeClr val="bg1">
                    <a:lumMod val="50000"/>
                  </a:schemeClr>
                </a:solidFill>
              </a:rPr>
              <a:t>from </a:t>
            </a:r>
            <a:r>
              <a:rPr lang="en-GB" sz="1050" i="1" dirty="0">
                <a:solidFill>
                  <a:schemeClr val="bg1">
                    <a:lumMod val="50000"/>
                  </a:schemeClr>
                </a:solidFill>
              </a:rPr>
              <a:t>ROXIE by S. Izquierdo Bermudez MSC-MDT </a:t>
            </a:r>
            <a:endParaRPr lang="en-GB" sz="1050" i="1" dirty="0" smtClean="0">
              <a:solidFill>
                <a:schemeClr val="bg1">
                  <a:lumMod val="50000"/>
                </a:schemeClr>
              </a:solidFill>
            </a:endParaRPr>
          </a:p>
          <a:p>
            <a:r>
              <a:rPr lang="en-GB" sz="1050" i="1" dirty="0" smtClean="0">
                <a:solidFill>
                  <a:schemeClr val="bg1">
                    <a:lumMod val="50000"/>
                  </a:schemeClr>
                </a:solidFill>
              </a:rPr>
              <a:t>and </a:t>
            </a:r>
            <a:r>
              <a:rPr lang="en-GB" sz="1050" i="1" dirty="0">
                <a:solidFill>
                  <a:schemeClr val="bg1">
                    <a:lumMod val="50000"/>
                  </a:schemeClr>
                </a:solidFill>
              </a:rPr>
              <a:t>TALES by Alejandro Manuel Fernandez Navarro  MPE-PE </a:t>
            </a:r>
            <a:endParaRPr lang="en-GB" sz="1050" i="1" dirty="0" smtClean="0">
              <a:solidFill>
                <a:schemeClr val="bg1">
                  <a:lumMod val="50000"/>
                </a:schemeClr>
              </a:solidFill>
            </a:endParaRPr>
          </a:p>
          <a:p>
            <a:r>
              <a:rPr lang="en-GB" sz="1050" i="1" dirty="0" smtClean="0">
                <a:solidFill>
                  <a:schemeClr val="bg1">
                    <a:lumMod val="50000"/>
                  </a:schemeClr>
                </a:solidFill>
              </a:rPr>
              <a:t>EDMS no XXXXX)</a:t>
            </a:r>
            <a:endParaRPr lang="en-GB" sz="1400" i="1" dirty="0">
              <a:solidFill>
                <a:schemeClr val="bg1">
                  <a:lumMod val="50000"/>
                </a:schemeClr>
              </a:solidFill>
            </a:endParaRPr>
          </a:p>
        </p:txBody>
      </p:sp>
      <p:grpSp>
        <p:nvGrpSpPr>
          <p:cNvPr id="11" name="Group 10"/>
          <p:cNvGrpSpPr/>
          <p:nvPr/>
        </p:nvGrpSpPr>
        <p:grpSpPr>
          <a:xfrm>
            <a:off x="5364088" y="4208173"/>
            <a:ext cx="3106648" cy="1843809"/>
            <a:chOff x="5163293" y="3497289"/>
            <a:chExt cx="3883507" cy="2567608"/>
          </a:xfrm>
        </p:grpSpPr>
        <p:pic>
          <p:nvPicPr>
            <p:cNvPr id="6" name="Picture 5"/>
            <p:cNvPicPr>
              <a:picLocks noChangeAspect="1"/>
            </p:cNvPicPr>
            <p:nvPr/>
          </p:nvPicPr>
          <p:blipFill>
            <a:blip r:embed="rId3"/>
            <a:stretch>
              <a:fillRect/>
            </a:stretch>
          </p:blipFill>
          <p:spPr>
            <a:xfrm>
              <a:off x="5163293" y="3497289"/>
              <a:ext cx="3883507" cy="2567608"/>
            </a:xfrm>
            <a:prstGeom prst="rect">
              <a:avLst/>
            </a:prstGeom>
          </p:spPr>
        </p:pic>
        <p:sp>
          <p:nvSpPr>
            <p:cNvPr id="9" name="Rounded Rectangle 8"/>
            <p:cNvSpPr/>
            <p:nvPr/>
          </p:nvSpPr>
          <p:spPr>
            <a:xfrm>
              <a:off x="7352580" y="4293096"/>
              <a:ext cx="1666488" cy="216024"/>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ounded Rectangle 9"/>
            <p:cNvSpPr/>
            <p:nvPr/>
          </p:nvSpPr>
          <p:spPr>
            <a:xfrm>
              <a:off x="7308304" y="5049181"/>
              <a:ext cx="1666488" cy="216024"/>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3" name="Group 12"/>
          <p:cNvGrpSpPr/>
          <p:nvPr/>
        </p:nvGrpSpPr>
        <p:grpSpPr>
          <a:xfrm>
            <a:off x="7625367" y="2132856"/>
            <a:ext cx="1241433" cy="720080"/>
            <a:chOff x="1071180" y="4197353"/>
            <a:chExt cx="3329117" cy="1944216"/>
          </a:xfrm>
        </p:grpSpPr>
        <p:pic>
          <p:nvPicPr>
            <p:cNvPr id="18" name="Picture 17"/>
            <p:cNvPicPr>
              <a:picLocks noChangeAspect="1"/>
            </p:cNvPicPr>
            <p:nvPr/>
          </p:nvPicPr>
          <p:blipFill>
            <a:blip r:embed="rId4"/>
            <a:stretch>
              <a:fillRect/>
            </a:stretch>
          </p:blipFill>
          <p:spPr>
            <a:xfrm>
              <a:off x="1079730" y="4197353"/>
              <a:ext cx="3320567" cy="1944216"/>
            </a:xfrm>
            <a:prstGeom prst="rect">
              <a:avLst/>
            </a:prstGeom>
          </p:spPr>
        </p:pic>
        <p:cxnSp>
          <p:nvCxnSpPr>
            <p:cNvPr id="19" name="Straight Connector 18"/>
            <p:cNvCxnSpPr/>
            <p:nvPr/>
          </p:nvCxnSpPr>
          <p:spPr>
            <a:xfrm>
              <a:off x="3528002" y="4396896"/>
              <a:ext cx="792088" cy="2"/>
            </a:xfrm>
            <a:prstGeom prst="line">
              <a:avLst/>
            </a:prstGeom>
            <a:ln>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770984" y="4840172"/>
              <a:ext cx="549106" cy="0"/>
            </a:xfrm>
            <a:prstGeom prst="line">
              <a:avLst/>
            </a:prstGeom>
            <a:ln>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flipV="1">
              <a:off x="4312164" y="4396898"/>
              <a:ext cx="7926" cy="448527"/>
            </a:xfrm>
            <a:prstGeom prst="line">
              <a:avLst/>
            </a:prstGeom>
            <a:ln>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3770984" y="5415940"/>
              <a:ext cx="549106"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520076" y="5916397"/>
              <a:ext cx="80001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4320090" y="5439509"/>
              <a:ext cx="0" cy="4768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1079730" y="4389901"/>
              <a:ext cx="864096" cy="6997"/>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1079730" y="4926848"/>
              <a:ext cx="612876" cy="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H="1" flipV="1">
              <a:off x="1079730" y="4413378"/>
              <a:ext cx="7926" cy="51347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1079730" y="5878251"/>
              <a:ext cx="839070"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071180" y="5439509"/>
              <a:ext cx="604950" cy="0"/>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1087656" y="5424932"/>
              <a:ext cx="0" cy="476888"/>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7666737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Paschen</a:t>
            </a:r>
            <a:r>
              <a:rPr lang="en-GB" dirty="0" smtClean="0"/>
              <a:t> curves in </a:t>
            </a:r>
            <a:r>
              <a:rPr lang="en-GB" dirty="0" err="1" smtClean="0"/>
              <a:t>GHe</a:t>
            </a:r>
            <a:r>
              <a:rPr lang="en-GB" dirty="0" smtClean="0"/>
              <a:t> vs. Air conditions</a:t>
            </a:r>
            <a:endParaRPr lang="en-GB" dirty="0"/>
          </a:p>
        </p:txBody>
      </p:sp>
      <p:sp>
        <p:nvSpPr>
          <p:cNvPr id="3" name="Content Placeholder 2"/>
          <p:cNvSpPr>
            <a:spLocks noGrp="1"/>
          </p:cNvSpPr>
          <p:nvPr>
            <p:ph idx="1"/>
          </p:nvPr>
        </p:nvSpPr>
        <p:spPr/>
        <p:txBody>
          <a:bodyPr/>
          <a:lstStyle/>
          <a:p>
            <a:r>
              <a:rPr lang="en-US" dirty="0" smtClean="0">
                <a:solidFill>
                  <a:srgbClr val="800000"/>
                </a:solidFill>
              </a:rPr>
              <a:t>Reference from C.R</a:t>
            </a:r>
            <a:r>
              <a:rPr lang="en-US" dirty="0">
                <a:solidFill>
                  <a:srgbClr val="800000"/>
                </a:solidFill>
              </a:rPr>
              <a:t>. </a:t>
            </a:r>
            <a:r>
              <a:rPr lang="en-US" dirty="0" err="1">
                <a:solidFill>
                  <a:srgbClr val="800000"/>
                </a:solidFill>
              </a:rPr>
              <a:t>Huffer</a:t>
            </a:r>
            <a:endParaRPr lang="en-US" dirty="0">
              <a:solidFill>
                <a:srgbClr val="800000"/>
              </a:solidFill>
            </a:endParaRPr>
          </a:p>
          <a:p>
            <a:endParaRPr lang="en-GB"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51</a:t>
            </a:fld>
            <a:endParaRPr lang="fr-FR"/>
          </a:p>
        </p:txBody>
      </p:sp>
      <p:grpSp>
        <p:nvGrpSpPr>
          <p:cNvPr id="6" name="Group 5"/>
          <p:cNvGrpSpPr/>
          <p:nvPr/>
        </p:nvGrpSpPr>
        <p:grpSpPr>
          <a:xfrm>
            <a:off x="1056978" y="1916832"/>
            <a:ext cx="6899398" cy="4528531"/>
            <a:chOff x="1955534" y="523391"/>
            <a:chExt cx="8992394" cy="5739180"/>
          </a:xfrm>
        </p:grpSpPr>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5534" y="523391"/>
              <a:ext cx="8992394" cy="5739180"/>
            </a:xfrm>
            <a:prstGeom prst="rect">
              <a:avLst/>
            </a:prstGeom>
            <a:noFill/>
            <a:extLst>
              <a:ext uri="{909E8E84-426E-40dd-AFC4-6F175D3DCCD1}">
                <a14:hiddenFill xmlns:a14="http://schemas.microsoft.com/office/drawing/2010/main" xmlns="">
                  <a:solidFill>
                    <a:srgbClr val="FFFFFF"/>
                  </a:solidFill>
                </a14:hiddenFill>
              </a:ext>
            </a:extLst>
          </p:spPr>
        </p:pic>
        <p:cxnSp>
          <p:nvCxnSpPr>
            <p:cNvPr id="8" name="Straight Arrow Connector 7"/>
            <p:cNvCxnSpPr/>
            <p:nvPr/>
          </p:nvCxnSpPr>
          <p:spPr>
            <a:xfrm flipH="1" flipV="1">
              <a:off x="6771766" y="2556893"/>
              <a:ext cx="4783" cy="3160951"/>
            </a:xfrm>
            <a:prstGeom prst="straightConnector1">
              <a:avLst/>
            </a:prstGeom>
            <a:ln>
              <a:solidFill>
                <a:srgbClr val="C00000"/>
              </a:solidFill>
              <a:tailEnd type="triangle"/>
            </a:ln>
          </p:spPr>
          <p:style>
            <a:lnRef idx="2">
              <a:schemeClr val="accent2"/>
            </a:lnRef>
            <a:fillRef idx="0">
              <a:schemeClr val="accent2"/>
            </a:fillRef>
            <a:effectRef idx="1">
              <a:schemeClr val="accent2"/>
            </a:effectRef>
            <a:fontRef idx="minor">
              <a:schemeClr val="tx1"/>
            </a:fontRef>
          </p:style>
        </p:cxnSp>
      </p:grpSp>
    </p:spTree>
    <p:extLst>
      <p:ext uri="{BB962C8B-B14F-4D97-AF65-F5344CB8AC3E}">
        <p14:creationId xmlns:p14="http://schemas.microsoft.com/office/powerpoint/2010/main" val="154092427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Failure mode vs Test levels</a:t>
            </a:r>
            <a:endParaRPr lang="en-GB" dirty="0"/>
          </a:p>
        </p:txBody>
      </p:sp>
      <p:sp>
        <p:nvSpPr>
          <p:cNvPr id="3" name="Content Placeholder 2"/>
          <p:cNvSpPr>
            <a:spLocks noGrp="1"/>
          </p:cNvSpPr>
          <p:nvPr>
            <p:ph idx="1"/>
          </p:nvPr>
        </p:nvSpPr>
        <p:spPr/>
        <p:txBody>
          <a:bodyPr>
            <a:normAutofit/>
          </a:bodyPr>
          <a:lstStyle/>
          <a:p>
            <a:r>
              <a:rPr lang="en-GB" sz="2000" dirty="0" smtClean="0"/>
              <a:t>(Very) worst scenario: Past analysis [1] considered </a:t>
            </a:r>
            <a:r>
              <a:rPr lang="en-GB" sz="2000" dirty="0"/>
              <a:t>that </a:t>
            </a:r>
            <a:r>
              <a:rPr lang="en-GB" sz="2000" b="1" dirty="0"/>
              <a:t>all the heaters in a coil fail </a:t>
            </a:r>
            <a:r>
              <a:rPr lang="en-GB" sz="2000" dirty="0" smtClean="0"/>
              <a:t>(pessimistic </a:t>
            </a:r>
            <a:r>
              <a:rPr lang="en-GB" sz="2000" dirty="0"/>
              <a:t>scenario as the baseline configuration considers 2 quench heater circuits per </a:t>
            </a:r>
            <a:r>
              <a:rPr lang="en-GB" sz="2000" dirty="0" smtClean="0"/>
              <a:t>coil.</a:t>
            </a:r>
          </a:p>
          <a:p>
            <a:r>
              <a:rPr lang="en-GB" sz="2000" dirty="0" smtClean="0"/>
              <a:t>Recent </a:t>
            </a:r>
            <a:r>
              <a:rPr lang="en-GB" sz="2000" dirty="0"/>
              <a:t>analysis considered that </a:t>
            </a:r>
            <a:r>
              <a:rPr lang="en-GB" sz="2000" b="1" dirty="0"/>
              <a:t>all the heaters in a coil fail </a:t>
            </a:r>
            <a:r>
              <a:rPr lang="en-GB" sz="2000" dirty="0"/>
              <a:t>(very pessimistic scenario as the baseline configuration considers 2 quench heater circuits per </a:t>
            </a:r>
            <a:r>
              <a:rPr lang="en-GB" sz="2000" dirty="0" smtClean="0"/>
              <a:t>coil</a:t>
            </a:r>
            <a:r>
              <a:rPr lang="en-GB" sz="2000" dirty="0"/>
              <a:t>;</a:t>
            </a:r>
          </a:p>
          <a:p>
            <a:r>
              <a:rPr lang="en-GB" sz="2000" dirty="0" smtClean="0"/>
              <a:t>Worst </a:t>
            </a:r>
            <a:r>
              <a:rPr lang="en-GB" sz="2000" dirty="0"/>
              <a:t>case failure scenario on DS 11T dipole drives the peak test voltage</a:t>
            </a:r>
          </a:p>
          <a:p>
            <a:endParaRPr lang="en-GB" sz="2000" dirty="0"/>
          </a:p>
          <a:p>
            <a:endParaRPr lang="en-GB" sz="2000" dirty="0"/>
          </a:p>
        </p:txBody>
      </p:sp>
      <p:sp>
        <p:nvSpPr>
          <p:cNvPr id="4" name="Footer Placeholder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Slide Number Placeholder 4"/>
          <p:cNvSpPr>
            <a:spLocks noGrp="1"/>
          </p:cNvSpPr>
          <p:nvPr>
            <p:ph type="sldNum" sz="quarter" idx="12"/>
          </p:nvPr>
        </p:nvSpPr>
        <p:spPr>
          <a:xfrm>
            <a:off x="7943332" y="6265363"/>
            <a:ext cx="360000" cy="360000"/>
          </a:xfrm>
        </p:spPr>
        <p:txBody>
          <a:bodyPr/>
          <a:lstStyle/>
          <a:p>
            <a:fld id="{BFDCA1C4-9514-7B4F-976F-D92F7E296653}" type="slidenum">
              <a:rPr lang="fr-FR" smtClean="0"/>
              <a:pPr/>
              <a:t>52</a:t>
            </a:fld>
            <a:endParaRPr lang="fr-FR"/>
          </a:p>
        </p:txBody>
      </p:sp>
      <p:sp>
        <p:nvSpPr>
          <p:cNvPr id="6" name="Slide Number Placeholder 4"/>
          <p:cNvSpPr txBox="1">
            <a:spLocks/>
          </p:cNvSpPr>
          <p:nvPr/>
        </p:nvSpPr>
        <p:spPr>
          <a:xfrm>
            <a:off x="8686800" y="6356350"/>
            <a:ext cx="36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52</a:t>
            </a:fld>
            <a:endParaRPr lang="fr-FR"/>
          </a:p>
        </p:txBody>
      </p:sp>
      <p:pic>
        <p:nvPicPr>
          <p:cNvPr id="7" name="Picture 6"/>
          <p:cNvPicPr>
            <a:picLocks noChangeAspect="1"/>
          </p:cNvPicPr>
          <p:nvPr/>
        </p:nvPicPr>
        <p:blipFill>
          <a:blip r:embed="rId2"/>
          <a:stretch>
            <a:fillRect/>
          </a:stretch>
        </p:blipFill>
        <p:spPr>
          <a:xfrm>
            <a:off x="6270530" y="3946218"/>
            <a:ext cx="2722324" cy="2115699"/>
          </a:xfrm>
          <a:prstGeom prst="rect">
            <a:avLst/>
          </a:prstGeom>
        </p:spPr>
      </p:pic>
      <p:sp>
        <p:nvSpPr>
          <p:cNvPr id="8" name="Rectangle 7"/>
          <p:cNvSpPr/>
          <p:nvPr/>
        </p:nvSpPr>
        <p:spPr>
          <a:xfrm>
            <a:off x="3560353" y="4225641"/>
            <a:ext cx="936104"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smtClean="0">
                <a:solidFill>
                  <a:schemeClr val="tx1"/>
                </a:solidFill>
              </a:rPr>
              <a:t>Ap.1 Dipole 1</a:t>
            </a:r>
            <a:endParaRPr lang="en-GB" sz="900" dirty="0">
              <a:solidFill>
                <a:schemeClr val="tx1"/>
              </a:solidFill>
            </a:endParaRPr>
          </a:p>
        </p:txBody>
      </p:sp>
      <p:sp>
        <p:nvSpPr>
          <p:cNvPr id="9" name="Rectangle 8"/>
          <p:cNvSpPr/>
          <p:nvPr/>
        </p:nvSpPr>
        <p:spPr>
          <a:xfrm>
            <a:off x="4856497" y="4221088"/>
            <a:ext cx="936104"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solidFill>
                  <a:schemeClr val="tx1"/>
                </a:solidFill>
              </a:rPr>
              <a:t>Ap.1 Dipole 2</a:t>
            </a:r>
          </a:p>
        </p:txBody>
      </p:sp>
      <p:sp>
        <p:nvSpPr>
          <p:cNvPr id="10" name="Rectangle 9"/>
          <p:cNvSpPr/>
          <p:nvPr/>
        </p:nvSpPr>
        <p:spPr>
          <a:xfrm>
            <a:off x="3560353" y="4902631"/>
            <a:ext cx="936104"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solidFill>
                  <a:schemeClr val="tx1"/>
                </a:solidFill>
              </a:rPr>
              <a:t>Ap.2 Dipole </a:t>
            </a:r>
            <a:r>
              <a:rPr lang="en-GB" sz="900" dirty="0" smtClean="0">
                <a:solidFill>
                  <a:schemeClr val="tx1"/>
                </a:solidFill>
              </a:rPr>
              <a:t>1</a:t>
            </a:r>
            <a:endParaRPr lang="en-GB" sz="900" dirty="0">
              <a:solidFill>
                <a:schemeClr val="tx1"/>
              </a:solidFill>
            </a:endParaRPr>
          </a:p>
        </p:txBody>
      </p:sp>
      <p:sp>
        <p:nvSpPr>
          <p:cNvPr id="11" name="Rectangle 10"/>
          <p:cNvSpPr/>
          <p:nvPr/>
        </p:nvSpPr>
        <p:spPr>
          <a:xfrm>
            <a:off x="4860032" y="4895136"/>
            <a:ext cx="936104" cy="2880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solidFill>
                  <a:schemeClr val="tx1"/>
                </a:solidFill>
              </a:rPr>
              <a:t>Ap.2 Dipole 2</a:t>
            </a:r>
          </a:p>
        </p:txBody>
      </p:sp>
      <p:sp>
        <p:nvSpPr>
          <p:cNvPr id="12" name="Isosceles Triangle 11"/>
          <p:cNvSpPr/>
          <p:nvPr/>
        </p:nvSpPr>
        <p:spPr>
          <a:xfrm>
            <a:off x="2912281" y="4657689"/>
            <a:ext cx="262012" cy="158771"/>
          </a:xfrm>
          <a:prstGeom prst="triangl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13" name="Straight Connector 12"/>
          <p:cNvCxnSpPr/>
          <p:nvPr/>
        </p:nvCxnSpPr>
        <p:spPr>
          <a:xfrm>
            <a:off x="2912281" y="4657689"/>
            <a:ext cx="262012" cy="0"/>
          </a:xfrm>
          <a:prstGeom prst="line">
            <a:avLst/>
          </a:prstGeom>
        </p:spPr>
        <p:style>
          <a:lnRef idx="2">
            <a:schemeClr val="accent6"/>
          </a:lnRef>
          <a:fillRef idx="1">
            <a:schemeClr val="lt1"/>
          </a:fillRef>
          <a:effectRef idx="0">
            <a:schemeClr val="accent6"/>
          </a:effectRef>
          <a:fontRef idx="minor">
            <a:schemeClr val="dk1"/>
          </a:fontRef>
        </p:style>
      </p:cxnSp>
      <p:cxnSp>
        <p:nvCxnSpPr>
          <p:cNvPr id="14" name="Elbow Connector 13"/>
          <p:cNvCxnSpPr>
            <a:stCxn id="8" idx="1"/>
            <a:endCxn id="12" idx="0"/>
          </p:cNvCxnSpPr>
          <p:nvPr/>
        </p:nvCxnSpPr>
        <p:spPr>
          <a:xfrm rot="10800000" flipV="1">
            <a:off x="3043287" y="4369657"/>
            <a:ext cx="517066" cy="288032"/>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15" name="Elbow Connector 14"/>
          <p:cNvCxnSpPr>
            <a:stCxn id="12" idx="3"/>
            <a:endCxn id="10" idx="1"/>
          </p:cNvCxnSpPr>
          <p:nvPr/>
        </p:nvCxnSpPr>
        <p:spPr>
          <a:xfrm rot="16200000" flipH="1">
            <a:off x="3186727" y="4673020"/>
            <a:ext cx="230187" cy="517066"/>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16" name="Elbow Connector 15"/>
          <p:cNvCxnSpPr>
            <a:stCxn id="10" idx="3"/>
            <a:endCxn id="11" idx="1"/>
          </p:cNvCxnSpPr>
          <p:nvPr/>
        </p:nvCxnSpPr>
        <p:spPr>
          <a:xfrm flipV="1">
            <a:off x="4496457" y="5039152"/>
            <a:ext cx="363575" cy="7495"/>
          </a:xfrm>
          <a:prstGeom prst="bentConnector3">
            <a:avLst/>
          </a:prstGeom>
        </p:spPr>
        <p:style>
          <a:lnRef idx="2">
            <a:schemeClr val="accent1"/>
          </a:lnRef>
          <a:fillRef idx="0">
            <a:schemeClr val="accent1"/>
          </a:fillRef>
          <a:effectRef idx="1">
            <a:schemeClr val="accent1"/>
          </a:effectRef>
          <a:fontRef idx="minor">
            <a:schemeClr val="tx1"/>
          </a:fontRef>
        </p:style>
      </p:cxnSp>
      <p:cxnSp>
        <p:nvCxnSpPr>
          <p:cNvPr id="17" name="Elbow Connector 16"/>
          <p:cNvCxnSpPr>
            <a:stCxn id="8" idx="3"/>
            <a:endCxn id="9" idx="1"/>
          </p:cNvCxnSpPr>
          <p:nvPr/>
        </p:nvCxnSpPr>
        <p:spPr>
          <a:xfrm flipV="1">
            <a:off x="4496457" y="4365104"/>
            <a:ext cx="360040" cy="4553"/>
          </a:xfrm>
          <a:prstGeom prst="bentConnector3">
            <a:avLst/>
          </a:prstGeom>
        </p:spPr>
        <p:style>
          <a:lnRef idx="2">
            <a:schemeClr val="accent1"/>
          </a:lnRef>
          <a:fillRef idx="0">
            <a:schemeClr val="accent1"/>
          </a:fillRef>
          <a:effectRef idx="1">
            <a:schemeClr val="accent1"/>
          </a:effectRef>
          <a:fontRef idx="minor">
            <a:schemeClr val="tx1"/>
          </a:fontRef>
        </p:style>
      </p:cxnSp>
      <p:cxnSp>
        <p:nvCxnSpPr>
          <p:cNvPr id="18" name="Elbow Connector 17"/>
          <p:cNvCxnSpPr>
            <a:stCxn id="9" idx="3"/>
            <a:endCxn id="11" idx="3"/>
          </p:cNvCxnSpPr>
          <p:nvPr/>
        </p:nvCxnSpPr>
        <p:spPr>
          <a:xfrm>
            <a:off x="5792601" y="4365104"/>
            <a:ext cx="3535" cy="674048"/>
          </a:xfrm>
          <a:prstGeom prst="bentConnector3">
            <a:avLst>
              <a:gd name="adj1" fmla="val 6566761"/>
            </a:avLst>
          </a:prstGeom>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3347864" y="6108407"/>
            <a:ext cx="4572000" cy="261610"/>
          </a:xfrm>
          <a:prstGeom prst="rect">
            <a:avLst/>
          </a:prstGeom>
        </p:spPr>
        <p:txBody>
          <a:bodyPr>
            <a:spAutoFit/>
          </a:bodyPr>
          <a:lstStyle/>
          <a:p>
            <a:r>
              <a:rPr lang="en-GB" sz="1050" i="1" dirty="0" smtClean="0"/>
              <a:t>Quench protection review, Sept 2015 Susana </a:t>
            </a:r>
            <a:r>
              <a:rPr lang="en-GB" sz="1050" i="1" dirty="0"/>
              <a:t>Izquierdo </a:t>
            </a:r>
            <a:r>
              <a:rPr lang="en-GB" sz="1050" i="1" dirty="0" smtClean="0"/>
              <a:t>Bermudez</a:t>
            </a:r>
            <a:endParaRPr lang="en-GB" sz="1050" i="1" dirty="0"/>
          </a:p>
        </p:txBody>
      </p:sp>
      <p:sp>
        <p:nvSpPr>
          <p:cNvPr id="20" name="Rectangle 19"/>
          <p:cNvSpPr/>
          <p:nvPr/>
        </p:nvSpPr>
        <p:spPr>
          <a:xfrm>
            <a:off x="3059832" y="5373216"/>
            <a:ext cx="3312368" cy="600164"/>
          </a:xfrm>
          <a:prstGeom prst="rect">
            <a:avLst/>
          </a:prstGeom>
        </p:spPr>
        <p:txBody>
          <a:bodyPr wrap="square">
            <a:spAutoFit/>
          </a:bodyPr>
          <a:lstStyle/>
          <a:p>
            <a:pPr marL="295655" lvl="0" indent="-259079">
              <a:spcBef>
                <a:spcPts val="1200"/>
              </a:spcBef>
              <a:buClr>
                <a:schemeClr val="tx1"/>
              </a:buClr>
              <a:defRPr sz="1800">
                <a:solidFill>
                  <a:srgbClr val="000000"/>
                </a:solidFill>
              </a:defRPr>
            </a:pPr>
            <a:r>
              <a:rPr lang="en-GB" sz="1100" dirty="0">
                <a:ea typeface="Times"/>
                <a:sym typeface="Times"/>
              </a:rPr>
              <a:t>Each </a:t>
            </a:r>
            <a:r>
              <a:rPr lang="en-GB" sz="1100" dirty="0" smtClean="0">
                <a:ea typeface="Times"/>
                <a:sym typeface="Times"/>
              </a:rPr>
              <a:t>DS11 </a:t>
            </a:r>
            <a:r>
              <a:rPr lang="en-GB" sz="1100" dirty="0">
                <a:ea typeface="Times"/>
                <a:sym typeface="Times"/>
              </a:rPr>
              <a:t>T </a:t>
            </a:r>
            <a:r>
              <a:rPr lang="en-GB" sz="1100" dirty="0" err="1">
                <a:ea typeface="Times"/>
                <a:sym typeface="Times"/>
              </a:rPr>
              <a:t>cryo</a:t>
            </a:r>
            <a:r>
              <a:rPr lang="en-GB" sz="1100" dirty="0">
                <a:ea typeface="Times"/>
                <a:sym typeface="Times"/>
              </a:rPr>
              <a:t>-assembly is made out of 2 x 5.5 m magnets connected in series and protected by one </a:t>
            </a:r>
            <a:r>
              <a:rPr lang="en-GB" sz="1100" dirty="0" smtClean="0">
                <a:ea typeface="Times"/>
                <a:sym typeface="Times"/>
              </a:rPr>
              <a:t>cold diode stack </a:t>
            </a:r>
            <a:endParaRPr lang="en-GB" sz="1100" dirty="0">
              <a:ea typeface="Times"/>
              <a:sym typeface="Times"/>
            </a:endParaRPr>
          </a:p>
        </p:txBody>
      </p:sp>
      <p:pic>
        <p:nvPicPr>
          <p:cNvPr id="34" name="Picture 33"/>
          <p:cNvPicPr>
            <a:picLocks noChangeAspect="1"/>
          </p:cNvPicPr>
          <p:nvPr/>
        </p:nvPicPr>
        <p:blipFill>
          <a:blip r:embed="rId3"/>
          <a:stretch>
            <a:fillRect/>
          </a:stretch>
        </p:blipFill>
        <p:spPr>
          <a:xfrm>
            <a:off x="108446" y="4077072"/>
            <a:ext cx="2591346" cy="1517252"/>
          </a:xfrm>
          <a:prstGeom prst="rect">
            <a:avLst/>
          </a:prstGeom>
        </p:spPr>
      </p:pic>
    </p:spTree>
    <p:extLst>
      <p:ext uri="{BB962C8B-B14F-4D97-AF65-F5344CB8AC3E}">
        <p14:creationId xmlns:p14="http://schemas.microsoft.com/office/powerpoint/2010/main" val="18964605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Transient voltage time rise </a:t>
            </a:r>
          </a:p>
        </p:txBody>
      </p:sp>
      <p:sp>
        <p:nvSpPr>
          <p:cNvPr id="3" name="Content Placeholder 2"/>
          <p:cNvSpPr>
            <a:spLocks noGrp="1"/>
          </p:cNvSpPr>
          <p:nvPr>
            <p:ph idx="1"/>
          </p:nvPr>
        </p:nvSpPr>
        <p:spPr/>
        <p:txBody>
          <a:bodyPr>
            <a:normAutofit/>
          </a:bodyPr>
          <a:lstStyle/>
          <a:p>
            <a:r>
              <a:rPr lang="en-GB" sz="2000" dirty="0"/>
              <a:t>11T Dipole peak fault voltage developing time </a:t>
            </a:r>
            <a:r>
              <a:rPr lang="en-GB" sz="2000" dirty="0" smtClean="0"/>
              <a:t>within </a:t>
            </a:r>
            <a:r>
              <a:rPr lang="en-GB" sz="2000" dirty="0"/>
              <a:t>110 </a:t>
            </a:r>
            <a:r>
              <a:rPr lang="en-GB" sz="2000" dirty="0" err="1"/>
              <a:t>ms</a:t>
            </a:r>
            <a:endParaRPr lang="en-GB" sz="2000"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53</a:t>
            </a:fld>
            <a:endParaRPr lang="fr-FR"/>
          </a:p>
        </p:txBody>
      </p:sp>
      <p:pic>
        <p:nvPicPr>
          <p:cNvPr id="6" name="Picture 5"/>
          <p:cNvPicPr>
            <a:picLocks noChangeAspect="1"/>
          </p:cNvPicPr>
          <p:nvPr/>
        </p:nvPicPr>
        <p:blipFill>
          <a:blip r:embed="rId2"/>
          <a:stretch>
            <a:fillRect/>
          </a:stretch>
        </p:blipFill>
        <p:spPr>
          <a:xfrm>
            <a:off x="644023" y="1988840"/>
            <a:ext cx="3360983" cy="3997077"/>
          </a:xfrm>
          <a:prstGeom prst="rect">
            <a:avLst/>
          </a:prstGeom>
        </p:spPr>
      </p:pic>
      <p:sp>
        <p:nvSpPr>
          <p:cNvPr id="7" name="Rectangle 6"/>
          <p:cNvSpPr/>
          <p:nvPr/>
        </p:nvSpPr>
        <p:spPr>
          <a:xfrm>
            <a:off x="1151631" y="6056591"/>
            <a:ext cx="2574744" cy="276999"/>
          </a:xfrm>
          <a:prstGeom prst="rect">
            <a:avLst/>
          </a:prstGeom>
        </p:spPr>
        <p:txBody>
          <a:bodyPr wrap="none">
            <a:spAutoFit/>
          </a:bodyPr>
          <a:lstStyle/>
          <a:p>
            <a:r>
              <a:rPr lang="en-US" sz="1200" i="1" dirty="0" smtClean="0"/>
              <a:t>Courtesy of S</a:t>
            </a:r>
            <a:r>
              <a:rPr lang="en-US" sz="1200" i="1" dirty="0"/>
              <a:t>. Izquierdo Bermudez</a:t>
            </a:r>
          </a:p>
        </p:txBody>
      </p:sp>
      <p:pic>
        <p:nvPicPr>
          <p:cNvPr id="8" name="Content Placeholder 4"/>
          <p:cNvPicPr>
            <a:picLocks noChangeAspect="1"/>
          </p:cNvPicPr>
          <p:nvPr/>
        </p:nvPicPr>
        <p:blipFill>
          <a:blip r:embed="rId3"/>
          <a:stretch>
            <a:fillRect/>
          </a:stretch>
        </p:blipFill>
        <p:spPr>
          <a:xfrm>
            <a:off x="4358151" y="2547378"/>
            <a:ext cx="3820703" cy="2880000"/>
          </a:xfrm>
          <a:prstGeom prst="rect">
            <a:avLst/>
          </a:prstGeom>
        </p:spPr>
      </p:pic>
      <p:sp>
        <p:nvSpPr>
          <p:cNvPr id="9" name="TextBox 8"/>
          <p:cNvSpPr txBox="1"/>
          <p:nvPr/>
        </p:nvSpPr>
        <p:spPr>
          <a:xfrm>
            <a:off x="1376579" y="1644574"/>
            <a:ext cx="2804999" cy="369332"/>
          </a:xfrm>
          <a:prstGeom prst="rect">
            <a:avLst/>
          </a:prstGeom>
          <a:noFill/>
        </p:spPr>
        <p:txBody>
          <a:bodyPr wrap="none" rtlCol="0">
            <a:spAutoFit/>
          </a:bodyPr>
          <a:lstStyle/>
          <a:p>
            <a:r>
              <a:rPr lang="en-GB" dirty="0" smtClean="0"/>
              <a:t>Turn to turn peak voltage </a:t>
            </a:r>
            <a:endParaRPr lang="en-GB" dirty="0"/>
          </a:p>
        </p:txBody>
      </p:sp>
      <p:pic>
        <p:nvPicPr>
          <p:cNvPr id="10" name="Content Placeholder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0174" y="1788223"/>
            <a:ext cx="5023826" cy="3768915"/>
          </a:xfrm>
          <a:prstGeom prst="rect">
            <a:avLst/>
          </a:prstGeom>
        </p:spPr>
      </p:pic>
    </p:spTree>
    <p:extLst>
      <p:ext uri="{BB962C8B-B14F-4D97-AF65-F5344CB8AC3E}">
        <p14:creationId xmlns:p14="http://schemas.microsoft.com/office/powerpoint/2010/main" val="68825884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table of Worst case voltage levels</a:t>
            </a:r>
            <a:endParaRPr lang="en-GB" dirty="0"/>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pPr algn="ctr"/>
            <a:r>
              <a:rPr lang="en-GB" i="1" smtClean="0"/>
              <a:t>11T Dipole Review Meeting (CERN), 06 - 07</a:t>
            </a:r>
            <a:r>
              <a:rPr lang="en-GB" i="1" baseline="30000" smtClean="0"/>
              <a:t>th</a:t>
            </a:r>
            <a:r>
              <a:rPr lang="en-GB" i="1" smtClean="0"/>
              <a:t> April 2016 , A Foussat MSC-LMF</a:t>
            </a:r>
            <a:endParaRPr lang="fr-FR" smtClean="0"/>
          </a:p>
          <a:p>
            <a:r>
              <a:rPr lang="fr-FR" smtClean="0"/>
              <a:t> </a:t>
            </a:r>
            <a:endParaRPr lang="en-GB" dirty="0"/>
          </a:p>
        </p:txBody>
      </p:sp>
      <p:sp>
        <p:nvSpPr>
          <p:cNvPr id="5" name="Slide Number Placeholder 4"/>
          <p:cNvSpPr>
            <a:spLocks noGrp="1"/>
          </p:cNvSpPr>
          <p:nvPr>
            <p:ph type="sldNum" sz="quarter" idx="12"/>
          </p:nvPr>
        </p:nvSpPr>
        <p:spPr/>
        <p:txBody>
          <a:bodyPr/>
          <a:lstStyle/>
          <a:p>
            <a:r>
              <a:rPr lang="fr-FR" smtClean="0"/>
              <a:t>Page</a:t>
            </a:r>
            <a:r>
              <a:rPr lang="en-GB" smtClean="0"/>
              <a:t> </a:t>
            </a:r>
            <a:fld id="{BFDCA1C4-9514-7B4F-976F-D92F7E296653}" type="slidenum">
              <a:rPr lang="fr-FR" smtClean="0"/>
              <a:pPr/>
              <a:t>54</a:t>
            </a:fld>
            <a:endParaRPr lang="fr-FR" dirty="0"/>
          </a:p>
        </p:txBody>
      </p:sp>
      <p:graphicFrame>
        <p:nvGraphicFramePr>
          <p:cNvPr id="6" name="Table 5"/>
          <p:cNvGraphicFramePr>
            <a:graphicFrameLocks noGrp="1"/>
          </p:cNvGraphicFramePr>
          <p:nvPr>
            <p:extLst>
              <p:ext uri="{D42A27DB-BD31-4B8C-83A1-F6EECF244321}">
                <p14:modId xmlns:p14="http://schemas.microsoft.com/office/powerpoint/2010/main" val="3681643630"/>
              </p:ext>
            </p:extLst>
          </p:nvPr>
        </p:nvGraphicFramePr>
        <p:xfrm>
          <a:off x="1123684" y="2060848"/>
          <a:ext cx="6896632" cy="3144015"/>
        </p:xfrm>
        <a:graphic>
          <a:graphicData uri="http://schemas.openxmlformats.org/drawingml/2006/table">
            <a:tbl>
              <a:tblPr>
                <a:effectLst>
                  <a:outerShdw blurRad="50800" dist="50800" dir="5400000" algn="ctr" rotWithShape="0">
                    <a:schemeClr val="tx2">
                      <a:lumMod val="40000"/>
                      <a:lumOff val="60000"/>
                    </a:schemeClr>
                  </a:outerShdw>
                </a:effectLst>
                <a:tableStyleId>{5C22544A-7EE6-4342-B048-85BDC9FD1C3A}</a:tableStyleId>
              </a:tblPr>
              <a:tblGrid>
                <a:gridCol w="1162116"/>
                <a:gridCol w="478518"/>
                <a:gridCol w="1230475"/>
                <a:gridCol w="888676"/>
                <a:gridCol w="888676"/>
                <a:gridCol w="751957"/>
                <a:gridCol w="1496214"/>
              </a:tblGrid>
              <a:tr h="657405">
                <a:tc>
                  <a:txBody>
                    <a:bodyPr/>
                    <a:lstStyle/>
                    <a:p>
                      <a:pPr algn="ctr" rtl="0" fontAlgn="ctr"/>
                      <a:r>
                        <a:rPr lang="en-GB" sz="1200" b="1" u="none" strike="noStrike" dirty="0">
                          <a:effectLst/>
                        </a:rPr>
                        <a:t> </a:t>
                      </a:r>
                      <a:r>
                        <a:rPr lang="en-GB" sz="1200" b="1" u="none" strike="noStrike" dirty="0" smtClean="0">
                          <a:effectLst/>
                        </a:rPr>
                        <a:t>Study case</a:t>
                      </a:r>
                      <a:endParaRPr lang="en-GB" sz="1200" b="1" i="0" u="none" strike="noStrike" dirty="0">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b="1" u="none" strike="noStrike" kern="1200" dirty="0" smtClean="0">
                          <a:solidFill>
                            <a:schemeClr val="dk1"/>
                          </a:solidFill>
                          <a:effectLst/>
                          <a:latin typeface="+mn-lt"/>
                          <a:ea typeface="+mn-ea"/>
                          <a:cs typeface="+mn-cs"/>
                        </a:rPr>
                        <a:t>ID</a:t>
                      </a:r>
                      <a:endParaRPr lang="en-GB" sz="1200" b="1" u="none" strike="noStrike" kern="1200" dirty="0">
                        <a:solidFill>
                          <a:schemeClr val="dk1"/>
                        </a:solidFill>
                        <a:effectLst/>
                        <a:latin typeface="+mn-lt"/>
                        <a:ea typeface="+mn-ea"/>
                        <a:cs typeface="+mn-cs"/>
                      </a:endParaRPr>
                    </a:p>
                  </a:txBody>
                  <a:tcPr marL="7011" marR="7011" marT="7011" marB="0" anchor="ctr"/>
                </a:tc>
                <a:tc>
                  <a:txBody>
                    <a:bodyPr/>
                    <a:lstStyle/>
                    <a:p>
                      <a:pPr algn="ctr" rtl="0" fontAlgn="ctr"/>
                      <a:r>
                        <a:rPr lang="en-GB" sz="1200" b="1" u="none" strike="noStrike" dirty="0" smtClean="0">
                          <a:effectLst/>
                        </a:rPr>
                        <a:t>Model</a:t>
                      </a:r>
                      <a:r>
                        <a:rPr lang="en-GB" sz="1200" b="1" u="none" strike="noStrike" dirty="0">
                          <a:effectLst/>
                        </a:rPr>
                        <a:t> </a:t>
                      </a:r>
                      <a:endParaRPr lang="en-GB" sz="1200" b="1" i="0" u="none" strike="noStrike" dirty="0">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b="1" u="none" strike="noStrike" dirty="0" smtClean="0">
                          <a:effectLst/>
                        </a:rPr>
                        <a:t>Peak voltage</a:t>
                      </a:r>
                    </a:p>
                    <a:p>
                      <a:pPr algn="ctr" rtl="0" fontAlgn="ctr"/>
                      <a:r>
                        <a:rPr lang="en-GB" sz="1200" b="1" u="none" strike="noStrike" dirty="0" smtClean="0">
                          <a:effectLst/>
                        </a:rPr>
                        <a:t>to </a:t>
                      </a:r>
                      <a:r>
                        <a:rPr lang="en-GB" sz="1200" b="1" u="none" strike="noStrike" dirty="0">
                          <a:effectLst/>
                        </a:rPr>
                        <a:t>ground(V)</a:t>
                      </a:r>
                      <a:endParaRPr lang="en-GB" sz="1200" b="1" i="0" u="none" strike="noStrike" dirty="0">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b="1" u="none" strike="noStrike" dirty="0" smtClean="0">
                          <a:effectLst/>
                        </a:rPr>
                        <a:t>Peak turn to </a:t>
                      </a:r>
                    </a:p>
                    <a:p>
                      <a:pPr algn="ctr" rtl="0" fontAlgn="ctr"/>
                      <a:r>
                        <a:rPr lang="en-GB" sz="1200" b="1" u="none" strike="noStrike" dirty="0" smtClean="0">
                          <a:effectLst/>
                        </a:rPr>
                        <a:t>turn voltage(V</a:t>
                      </a:r>
                      <a:r>
                        <a:rPr lang="en-GB" sz="1200" b="1" u="none" strike="noStrike" dirty="0">
                          <a:effectLst/>
                        </a:rPr>
                        <a:t>)</a:t>
                      </a:r>
                      <a:endParaRPr lang="en-GB" sz="1200" b="1" i="0" u="none" strike="noStrike" dirty="0">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b="1" u="none" strike="noStrike" kern="1200" dirty="0" smtClean="0">
                          <a:solidFill>
                            <a:schemeClr val="dk1"/>
                          </a:solidFill>
                          <a:effectLst/>
                          <a:latin typeface="+mn-lt"/>
                          <a:ea typeface="+mn-ea"/>
                          <a:cs typeface="+mn-cs"/>
                        </a:rPr>
                        <a:t>Max layer to layer (V) </a:t>
                      </a:r>
                      <a:endParaRPr lang="en-GB" sz="1200" b="1" u="none" strike="noStrike" kern="1200" dirty="0">
                        <a:solidFill>
                          <a:schemeClr val="dk1"/>
                        </a:solidFill>
                        <a:effectLst/>
                        <a:latin typeface="+mn-lt"/>
                        <a:ea typeface="+mn-ea"/>
                        <a:cs typeface="+mn-cs"/>
                      </a:endParaRPr>
                    </a:p>
                  </a:txBody>
                  <a:tcPr marL="7011" marR="7011" marT="7011" marB="0" anchor="ctr"/>
                </a:tc>
                <a:tc>
                  <a:txBody>
                    <a:bodyPr/>
                    <a:lstStyle/>
                    <a:p>
                      <a:pPr algn="ctr" rtl="0" fontAlgn="ctr"/>
                      <a:r>
                        <a:rPr lang="en-GB" sz="1200" b="1" u="none" strike="noStrike" kern="1200" dirty="0" err="1" smtClean="0">
                          <a:solidFill>
                            <a:schemeClr val="dk1"/>
                          </a:solidFill>
                          <a:effectLst/>
                          <a:latin typeface="+mn-lt"/>
                          <a:ea typeface="+mn-ea"/>
                          <a:cs typeface="+mn-cs"/>
                        </a:rPr>
                        <a:t>Tmax</a:t>
                      </a:r>
                      <a:r>
                        <a:rPr lang="en-GB" sz="1200" b="1" u="none" strike="noStrike" kern="1200" dirty="0" smtClean="0">
                          <a:solidFill>
                            <a:schemeClr val="dk1"/>
                          </a:solidFill>
                          <a:effectLst/>
                          <a:latin typeface="+mn-lt"/>
                          <a:ea typeface="+mn-ea"/>
                          <a:cs typeface="+mn-cs"/>
                        </a:rPr>
                        <a:t> (</a:t>
                      </a:r>
                      <a:r>
                        <a:rPr lang="en-GB" sz="1200" b="1" u="none" strike="noStrike" kern="1200" dirty="0">
                          <a:solidFill>
                            <a:schemeClr val="dk1"/>
                          </a:solidFill>
                          <a:effectLst/>
                          <a:latin typeface="+mn-lt"/>
                          <a:ea typeface="+mn-ea"/>
                          <a:cs typeface="+mn-cs"/>
                        </a:rPr>
                        <a:t>K)</a:t>
                      </a:r>
                    </a:p>
                  </a:txBody>
                  <a:tcPr marL="7011" marR="7011" marT="7011" marB="0" anchor="ctr"/>
                </a:tc>
              </a:tr>
              <a:tr h="175279">
                <a:tc rowSpan="3">
                  <a:txBody>
                    <a:bodyPr/>
                    <a:lstStyle/>
                    <a:p>
                      <a:pPr algn="ctr" rtl="0" fontAlgn="ctr"/>
                      <a:r>
                        <a:rPr lang="en-GB" sz="1200" u="none" strike="noStrike" dirty="0" smtClean="0">
                          <a:effectLst/>
                        </a:rPr>
                        <a:t>Nominal quench</a:t>
                      </a:r>
                      <a:endParaRPr lang="en-GB" sz="1200" b="1" i="0" u="none" strike="noStrike" dirty="0">
                        <a:solidFill>
                          <a:srgbClr val="000000"/>
                        </a:solidFill>
                        <a:effectLst/>
                        <a:latin typeface="Times New Roman" panose="02020603050405020304" pitchFamily="18" charset="0"/>
                      </a:endParaRPr>
                    </a:p>
                  </a:txBody>
                  <a:tcPr marL="7011" marR="7011" marT="7011" marB="0" anchor="ctr">
                    <a:lnB w="12700" cap="flat" cmpd="sng" algn="ctr">
                      <a:solidFill>
                        <a:schemeClr val="tx1"/>
                      </a:solidFill>
                      <a:prstDash val="solid"/>
                      <a:round/>
                      <a:headEnd type="none" w="med" len="med"/>
                      <a:tailEnd type="none" w="med" len="med"/>
                    </a:lnB>
                  </a:tcPr>
                </a:tc>
                <a:tc>
                  <a:txBody>
                    <a:bodyPr/>
                    <a:lstStyle/>
                    <a:p>
                      <a:pPr algn="ctr" rtl="0" fontAlgn="ctr"/>
                      <a:r>
                        <a:rPr lang="en-GB" sz="1200" u="none" strike="noStrike" kern="1200" dirty="0" smtClean="0">
                          <a:solidFill>
                            <a:schemeClr val="dk1"/>
                          </a:solidFill>
                          <a:effectLst/>
                          <a:latin typeface="+mn-lt"/>
                          <a:ea typeface="+mn-ea"/>
                          <a:cs typeface="+mn-cs"/>
                        </a:rPr>
                        <a:t>01</a:t>
                      </a:r>
                      <a:endParaRPr lang="en-GB" sz="1200" u="none" strike="noStrike" kern="1200" dirty="0">
                        <a:solidFill>
                          <a:schemeClr val="dk1"/>
                        </a:solidFill>
                        <a:effectLst/>
                        <a:latin typeface="+mn-lt"/>
                        <a:ea typeface="+mn-ea"/>
                        <a:cs typeface="+mn-cs"/>
                      </a:endParaRPr>
                    </a:p>
                  </a:txBody>
                  <a:tcPr marL="7011" marR="7011" marT="7011" marB="0" anchor="ctr"/>
                </a:tc>
                <a:tc>
                  <a:txBody>
                    <a:bodyPr/>
                    <a:lstStyle/>
                    <a:p>
                      <a:pPr algn="l" rtl="0" fontAlgn="ctr"/>
                      <a:r>
                        <a:rPr lang="en-GB" sz="1200" u="none" strike="noStrike" dirty="0">
                          <a:effectLst/>
                        </a:rPr>
                        <a:t>ROXIE </a:t>
                      </a:r>
                      <a:endParaRPr lang="en-GB" sz="1200" u="none" strike="noStrike" dirty="0" smtClean="0">
                        <a:effectLst/>
                      </a:endParaRPr>
                    </a:p>
                    <a:p>
                      <a:pPr algn="l" rtl="0" fontAlgn="ctr"/>
                      <a:r>
                        <a:rPr lang="en-GB" sz="1200" u="none" strike="noStrike" dirty="0" smtClean="0">
                          <a:effectLst/>
                        </a:rPr>
                        <a:t>(</a:t>
                      </a:r>
                      <a:r>
                        <a:rPr lang="en-GB" sz="1200" u="none" strike="noStrike" dirty="0">
                          <a:effectLst/>
                        </a:rPr>
                        <a:t>1x11 T magnet)</a:t>
                      </a:r>
                      <a:endParaRPr lang="en-GB" sz="1200" b="1" i="0" u="none" strike="noStrike" dirty="0">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u="none" strike="noStrike" dirty="0">
                          <a:effectLst/>
                        </a:rPr>
                        <a:t>352</a:t>
                      </a:r>
                      <a:endParaRPr lang="en-GB" sz="1200" b="0" i="0" u="none" strike="noStrike" dirty="0">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u="none" strike="noStrike">
                          <a:effectLst/>
                        </a:rPr>
                        <a:t>78</a:t>
                      </a:r>
                      <a:endParaRPr lang="en-GB" sz="1200" b="0" i="0" u="none" strike="noStrike">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u="none" strike="noStrike" kern="1200" dirty="0" smtClean="0">
                          <a:solidFill>
                            <a:schemeClr val="dk1"/>
                          </a:solidFill>
                          <a:effectLst/>
                          <a:latin typeface="+mn-lt"/>
                          <a:ea typeface="+mn-ea"/>
                          <a:cs typeface="+mn-cs"/>
                        </a:rPr>
                        <a:t>159</a:t>
                      </a:r>
                      <a:endParaRPr lang="en-GB" sz="1200" u="none" strike="noStrike" kern="1200" dirty="0">
                        <a:solidFill>
                          <a:schemeClr val="dk1"/>
                        </a:solidFill>
                        <a:effectLst/>
                        <a:latin typeface="+mn-lt"/>
                        <a:ea typeface="+mn-ea"/>
                        <a:cs typeface="+mn-cs"/>
                      </a:endParaRPr>
                    </a:p>
                  </a:txBody>
                  <a:tcPr marL="7011" marR="7011" marT="7011" marB="0" anchor="ctr"/>
                </a:tc>
                <a:tc>
                  <a:txBody>
                    <a:bodyPr/>
                    <a:lstStyle/>
                    <a:p>
                      <a:pPr algn="ctr" rtl="0" fontAlgn="ctr"/>
                      <a:r>
                        <a:rPr lang="en-GB" sz="1200" u="none" strike="noStrike">
                          <a:effectLst/>
                        </a:rPr>
                        <a:t>318</a:t>
                      </a:r>
                      <a:endParaRPr lang="en-GB" sz="1200" b="0" i="0" u="none" strike="noStrike">
                        <a:solidFill>
                          <a:srgbClr val="000000"/>
                        </a:solidFill>
                        <a:effectLst/>
                        <a:latin typeface="Times New Roman" panose="02020603050405020304" pitchFamily="18" charset="0"/>
                      </a:endParaRPr>
                    </a:p>
                  </a:txBody>
                  <a:tcPr marL="7011" marR="7011" marT="7011" marB="0" anchor="ctr"/>
                </a:tc>
              </a:tr>
              <a:tr h="175279">
                <a:tc vMerge="1">
                  <a:txBody>
                    <a:bodyPr/>
                    <a:lstStyle/>
                    <a:p>
                      <a:endParaRPr lang="en-GB"/>
                    </a:p>
                  </a:txBody>
                  <a:tcPr/>
                </a:tc>
                <a:tc>
                  <a:txBody>
                    <a:bodyPr/>
                    <a:lstStyle/>
                    <a:p>
                      <a:pPr algn="ctr" rtl="0" fontAlgn="ctr"/>
                      <a:r>
                        <a:rPr lang="en-GB" sz="1200" u="none" strike="noStrike" kern="1200" dirty="0" smtClean="0">
                          <a:solidFill>
                            <a:schemeClr val="dk1"/>
                          </a:solidFill>
                          <a:effectLst/>
                          <a:latin typeface="+mn-lt"/>
                          <a:ea typeface="+mn-ea"/>
                          <a:cs typeface="+mn-cs"/>
                        </a:rPr>
                        <a:t>02</a:t>
                      </a:r>
                      <a:endParaRPr lang="en-GB" sz="1200" u="none" strike="noStrike" kern="1200" dirty="0">
                        <a:solidFill>
                          <a:schemeClr val="dk1"/>
                        </a:solidFill>
                        <a:effectLst/>
                        <a:latin typeface="+mn-lt"/>
                        <a:ea typeface="+mn-ea"/>
                        <a:cs typeface="+mn-cs"/>
                      </a:endParaRPr>
                    </a:p>
                  </a:txBody>
                  <a:tcPr marL="7011" marR="7011" marT="7011" marB="0" anchor="ctr"/>
                </a:tc>
                <a:tc>
                  <a:txBody>
                    <a:bodyPr/>
                    <a:lstStyle/>
                    <a:p>
                      <a:pPr algn="l" rtl="0" fontAlgn="ctr"/>
                      <a:r>
                        <a:rPr lang="en-GB" sz="1200" u="none" strike="noStrike" dirty="0">
                          <a:effectLst/>
                        </a:rPr>
                        <a:t>TALES </a:t>
                      </a:r>
                      <a:endParaRPr lang="en-GB" sz="1200" u="none" strike="noStrike" dirty="0" smtClean="0">
                        <a:effectLst/>
                      </a:endParaRPr>
                    </a:p>
                    <a:p>
                      <a:pPr algn="l" rtl="0" fontAlgn="ctr"/>
                      <a:r>
                        <a:rPr lang="en-GB" sz="1200" u="none" strike="noStrike" dirty="0" smtClean="0">
                          <a:effectLst/>
                        </a:rPr>
                        <a:t>(</a:t>
                      </a:r>
                      <a:r>
                        <a:rPr lang="en-GB" sz="1200" u="none" strike="noStrike" dirty="0">
                          <a:effectLst/>
                        </a:rPr>
                        <a:t>1x11 T magnet)</a:t>
                      </a:r>
                      <a:endParaRPr lang="en-GB" sz="1200" b="1" i="0" u="none" strike="noStrike" dirty="0">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u="none" strike="noStrike">
                          <a:effectLst/>
                        </a:rPr>
                        <a:t>260</a:t>
                      </a:r>
                      <a:endParaRPr lang="en-GB" sz="1200" b="0" i="0" u="none" strike="noStrike">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u="none" strike="noStrike">
                          <a:effectLst/>
                        </a:rPr>
                        <a:t>75</a:t>
                      </a:r>
                      <a:endParaRPr lang="en-GB" sz="1200" b="0" i="0" u="none" strike="noStrike">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u="none" strike="noStrike" kern="1200" dirty="0" smtClean="0">
                          <a:solidFill>
                            <a:schemeClr val="dk1"/>
                          </a:solidFill>
                          <a:effectLst/>
                          <a:latin typeface="+mn-lt"/>
                          <a:ea typeface="+mn-ea"/>
                          <a:cs typeface="+mn-cs"/>
                        </a:rPr>
                        <a:t>-</a:t>
                      </a:r>
                      <a:endParaRPr lang="en-GB" sz="1200" u="none" strike="noStrike" kern="1200" dirty="0">
                        <a:solidFill>
                          <a:schemeClr val="dk1"/>
                        </a:solidFill>
                        <a:effectLst/>
                        <a:latin typeface="+mn-lt"/>
                        <a:ea typeface="+mn-ea"/>
                        <a:cs typeface="+mn-cs"/>
                      </a:endParaRPr>
                    </a:p>
                  </a:txBody>
                  <a:tcPr marL="7011" marR="7011" marT="7011" marB="0" anchor="ctr"/>
                </a:tc>
                <a:tc>
                  <a:txBody>
                    <a:bodyPr/>
                    <a:lstStyle/>
                    <a:p>
                      <a:pPr algn="ctr" rtl="0" fontAlgn="ctr"/>
                      <a:r>
                        <a:rPr lang="en-GB" sz="1200" u="none" strike="noStrike" dirty="0">
                          <a:effectLst/>
                        </a:rPr>
                        <a:t>325</a:t>
                      </a:r>
                      <a:endParaRPr lang="en-GB" sz="1200" b="0" i="0" u="none" strike="noStrike" dirty="0">
                        <a:solidFill>
                          <a:srgbClr val="000000"/>
                        </a:solidFill>
                        <a:effectLst/>
                        <a:latin typeface="Times New Roman" panose="02020603050405020304" pitchFamily="18" charset="0"/>
                      </a:endParaRPr>
                    </a:p>
                  </a:txBody>
                  <a:tcPr marL="7011" marR="7011" marT="7011" marB="0" anchor="ctr"/>
                </a:tc>
              </a:tr>
              <a:tr h="182290">
                <a:tc vMerge="1">
                  <a:txBody>
                    <a:bodyPr/>
                    <a:lstStyle/>
                    <a:p>
                      <a:endParaRPr lang="en-GB"/>
                    </a:p>
                  </a:txBody>
                  <a:tcPr/>
                </a:tc>
                <a:tc>
                  <a:txBody>
                    <a:bodyPr/>
                    <a:lstStyle/>
                    <a:p>
                      <a:pPr algn="ctr" rtl="0" fontAlgn="ctr"/>
                      <a:r>
                        <a:rPr lang="en-GB" sz="1200" u="none" strike="noStrike" kern="1200" dirty="0" smtClean="0">
                          <a:solidFill>
                            <a:srgbClr val="3333FF"/>
                          </a:solidFill>
                          <a:effectLst/>
                          <a:latin typeface="+mn-lt"/>
                          <a:ea typeface="+mn-ea"/>
                          <a:cs typeface="+mn-cs"/>
                        </a:rPr>
                        <a:t>03</a:t>
                      </a:r>
                      <a:endParaRPr lang="en-GB" sz="1200" u="none" strike="noStrike" kern="1200" dirty="0">
                        <a:solidFill>
                          <a:srgbClr val="3333FF"/>
                        </a:solidFill>
                        <a:effectLst/>
                        <a:latin typeface="+mn-lt"/>
                        <a:ea typeface="+mn-ea"/>
                        <a:cs typeface="+mn-cs"/>
                      </a:endParaRPr>
                    </a:p>
                  </a:txBody>
                  <a:tcPr marL="7011" marR="7011" marT="7011" marB="0" anchor="ctr">
                    <a:lnB w="12700" cap="flat" cmpd="sng" algn="ctr">
                      <a:solidFill>
                        <a:schemeClr val="tx1"/>
                      </a:solidFill>
                      <a:prstDash val="solid"/>
                      <a:round/>
                      <a:headEnd type="none" w="med" len="med"/>
                      <a:tailEnd type="none" w="med" len="med"/>
                    </a:lnB>
                  </a:tcPr>
                </a:tc>
                <a:tc>
                  <a:txBody>
                    <a:bodyPr/>
                    <a:lstStyle/>
                    <a:p>
                      <a:pPr algn="l" rtl="0" fontAlgn="ctr"/>
                      <a:r>
                        <a:rPr lang="en-GB" sz="1200" b="1" u="none" strike="noStrike" dirty="0">
                          <a:solidFill>
                            <a:srgbClr val="3333FF"/>
                          </a:solidFill>
                          <a:effectLst/>
                        </a:rPr>
                        <a:t>TALES </a:t>
                      </a:r>
                      <a:endParaRPr lang="en-GB" sz="1200" b="1" u="none" strike="noStrike" dirty="0" smtClean="0">
                        <a:solidFill>
                          <a:srgbClr val="3333FF"/>
                        </a:solidFill>
                        <a:effectLst/>
                      </a:endParaRPr>
                    </a:p>
                    <a:p>
                      <a:pPr algn="l" rtl="0" fontAlgn="ctr"/>
                      <a:r>
                        <a:rPr lang="en-GB" sz="1200" b="1" u="none" strike="noStrike" dirty="0" smtClean="0">
                          <a:solidFill>
                            <a:srgbClr val="3333FF"/>
                          </a:solidFill>
                          <a:effectLst/>
                        </a:rPr>
                        <a:t>(</a:t>
                      </a:r>
                      <a:r>
                        <a:rPr lang="en-GB" sz="1200" b="1" u="none" strike="noStrike" dirty="0">
                          <a:solidFill>
                            <a:srgbClr val="3333FF"/>
                          </a:solidFill>
                          <a:effectLst/>
                        </a:rPr>
                        <a:t>2x11 T magnet)</a:t>
                      </a:r>
                      <a:endParaRPr lang="en-GB" sz="1200" b="1" i="0" u="none" strike="noStrike" dirty="0">
                        <a:solidFill>
                          <a:srgbClr val="3333FF"/>
                        </a:solidFill>
                        <a:effectLst/>
                        <a:latin typeface="Times New Roman" panose="02020603050405020304" pitchFamily="18" charset="0"/>
                      </a:endParaRPr>
                    </a:p>
                  </a:txBody>
                  <a:tcPr marL="7011" marR="7011" marT="7011" marB="0" anchor="ctr">
                    <a:lnB w="12700" cap="flat" cmpd="sng" algn="ctr">
                      <a:solidFill>
                        <a:schemeClr val="tx1"/>
                      </a:solidFill>
                      <a:prstDash val="solid"/>
                      <a:round/>
                      <a:headEnd type="none" w="med" len="med"/>
                      <a:tailEnd type="none" w="med" len="med"/>
                    </a:lnB>
                  </a:tcPr>
                </a:tc>
                <a:tc>
                  <a:txBody>
                    <a:bodyPr/>
                    <a:lstStyle/>
                    <a:p>
                      <a:pPr algn="ctr" rtl="0" fontAlgn="ctr"/>
                      <a:r>
                        <a:rPr lang="en-GB" sz="1200" b="1" u="none" strike="noStrike" dirty="0">
                          <a:solidFill>
                            <a:srgbClr val="3333FF"/>
                          </a:solidFill>
                          <a:effectLst/>
                        </a:rPr>
                        <a:t>260</a:t>
                      </a:r>
                      <a:endParaRPr lang="en-GB" sz="1200" b="1" i="0" u="none" strike="noStrike" dirty="0">
                        <a:solidFill>
                          <a:srgbClr val="3333FF"/>
                        </a:solidFill>
                        <a:effectLst/>
                        <a:latin typeface="Times New Roman" panose="02020603050405020304" pitchFamily="18" charset="0"/>
                      </a:endParaRPr>
                    </a:p>
                  </a:txBody>
                  <a:tcPr marL="7011" marR="7011" marT="7011" marB="0" anchor="ctr">
                    <a:lnB w="12700" cap="flat" cmpd="sng" algn="ctr">
                      <a:solidFill>
                        <a:schemeClr val="tx1"/>
                      </a:solidFill>
                      <a:prstDash val="solid"/>
                      <a:round/>
                      <a:headEnd type="none" w="med" len="med"/>
                      <a:tailEnd type="none" w="med" len="med"/>
                    </a:lnB>
                  </a:tcPr>
                </a:tc>
                <a:tc>
                  <a:txBody>
                    <a:bodyPr/>
                    <a:lstStyle/>
                    <a:p>
                      <a:pPr algn="ctr" rtl="0" fontAlgn="ctr"/>
                      <a:r>
                        <a:rPr lang="en-GB" sz="1200" b="1" u="none" strike="noStrike" dirty="0">
                          <a:solidFill>
                            <a:srgbClr val="3333FF"/>
                          </a:solidFill>
                          <a:effectLst/>
                        </a:rPr>
                        <a:t>75</a:t>
                      </a:r>
                      <a:endParaRPr lang="en-GB" sz="1200" b="1" i="0" u="none" strike="noStrike" dirty="0">
                        <a:solidFill>
                          <a:srgbClr val="3333FF"/>
                        </a:solidFill>
                        <a:effectLst/>
                        <a:latin typeface="Times New Roman" panose="02020603050405020304" pitchFamily="18" charset="0"/>
                      </a:endParaRPr>
                    </a:p>
                  </a:txBody>
                  <a:tcPr marL="7011" marR="7011" marT="7011" marB="0" anchor="ctr">
                    <a:lnB w="12700" cap="flat" cmpd="sng" algn="ctr">
                      <a:solidFill>
                        <a:schemeClr val="tx1"/>
                      </a:solidFill>
                      <a:prstDash val="solid"/>
                      <a:round/>
                      <a:headEnd type="none" w="med" len="med"/>
                      <a:tailEnd type="none" w="med" len="med"/>
                    </a:lnB>
                  </a:tcPr>
                </a:tc>
                <a:tc>
                  <a:txBody>
                    <a:bodyPr/>
                    <a:lstStyle/>
                    <a:p>
                      <a:pPr algn="ctr" rtl="0" fontAlgn="ctr"/>
                      <a:r>
                        <a:rPr lang="en-GB" sz="1200" u="none" strike="noStrike" kern="1200" dirty="0" smtClean="0">
                          <a:solidFill>
                            <a:schemeClr val="dk1"/>
                          </a:solidFill>
                          <a:effectLst/>
                          <a:latin typeface="+mn-lt"/>
                          <a:ea typeface="+mn-ea"/>
                          <a:cs typeface="+mn-cs"/>
                        </a:rPr>
                        <a:t>-</a:t>
                      </a:r>
                      <a:endParaRPr lang="en-GB" sz="1200" u="none" strike="noStrike" kern="1200" dirty="0">
                        <a:solidFill>
                          <a:schemeClr val="dk1"/>
                        </a:solidFill>
                        <a:effectLst/>
                        <a:latin typeface="+mn-lt"/>
                        <a:ea typeface="+mn-ea"/>
                        <a:cs typeface="+mn-cs"/>
                      </a:endParaRPr>
                    </a:p>
                  </a:txBody>
                  <a:tcPr marL="7011" marR="7011" marT="7011" marB="0" anchor="ctr">
                    <a:lnB w="12700" cap="flat" cmpd="sng" algn="ctr">
                      <a:solidFill>
                        <a:schemeClr val="tx1"/>
                      </a:solidFill>
                      <a:prstDash val="solid"/>
                      <a:round/>
                      <a:headEnd type="none" w="med" len="med"/>
                      <a:tailEnd type="none" w="med" len="med"/>
                    </a:lnB>
                  </a:tcPr>
                </a:tc>
                <a:tc>
                  <a:txBody>
                    <a:bodyPr/>
                    <a:lstStyle/>
                    <a:p>
                      <a:pPr algn="ctr" rtl="0" fontAlgn="ctr"/>
                      <a:r>
                        <a:rPr lang="en-GB" sz="1200" b="1" u="none" strike="noStrike" dirty="0">
                          <a:solidFill>
                            <a:srgbClr val="3333FF"/>
                          </a:solidFill>
                          <a:effectLst/>
                        </a:rPr>
                        <a:t>325</a:t>
                      </a:r>
                      <a:endParaRPr lang="en-GB" sz="1200" b="1" i="0" u="none" strike="noStrike" dirty="0">
                        <a:solidFill>
                          <a:srgbClr val="3333FF"/>
                        </a:solidFill>
                        <a:effectLst/>
                        <a:latin typeface="Times New Roman" panose="02020603050405020304" pitchFamily="18" charset="0"/>
                      </a:endParaRPr>
                    </a:p>
                  </a:txBody>
                  <a:tcPr marL="7011" marR="7011" marT="7011" marB="0" anchor="ctr">
                    <a:lnB w="12700" cap="flat" cmpd="sng" algn="ctr">
                      <a:solidFill>
                        <a:schemeClr val="tx1"/>
                      </a:solidFill>
                      <a:prstDash val="solid"/>
                      <a:round/>
                      <a:headEnd type="none" w="med" len="med"/>
                      <a:tailEnd type="none" w="med" len="med"/>
                    </a:lnB>
                  </a:tcPr>
                </a:tc>
              </a:tr>
              <a:tr h="175279">
                <a:tc rowSpan="3">
                  <a:txBody>
                    <a:bodyPr/>
                    <a:lstStyle/>
                    <a:p>
                      <a:pPr algn="l" rtl="0" fontAlgn="ctr"/>
                      <a:r>
                        <a:rPr lang="en-GB" sz="1200" b="1" u="none" strike="noStrike" dirty="0">
                          <a:effectLst/>
                        </a:rPr>
                        <a:t>Worst case scenario heater </a:t>
                      </a:r>
                      <a:r>
                        <a:rPr lang="en-GB" sz="1200" b="1" u="none" strike="noStrike" dirty="0" smtClean="0">
                          <a:effectLst/>
                        </a:rPr>
                        <a:t>wiring on one aperture </a:t>
                      </a:r>
                    </a:p>
                    <a:p>
                      <a:pPr algn="l" rtl="0" fontAlgn="ctr"/>
                      <a:r>
                        <a:rPr lang="en-GB" sz="1200" b="1" u="none" strike="noStrike" dirty="0" smtClean="0">
                          <a:effectLst/>
                        </a:rPr>
                        <a:t>(circ.</a:t>
                      </a:r>
                      <a:r>
                        <a:rPr lang="en-GB" sz="1200" b="1" u="none" strike="noStrike" baseline="0" dirty="0" smtClean="0">
                          <a:effectLst/>
                        </a:rPr>
                        <a:t> Ap1: </a:t>
                      </a:r>
                      <a:r>
                        <a:rPr lang="en-GB" sz="1200" b="1" u="none" strike="noStrike" dirty="0" smtClean="0">
                          <a:effectLst/>
                        </a:rPr>
                        <a:t>H1C1A1 </a:t>
                      </a:r>
                    </a:p>
                    <a:p>
                      <a:pPr algn="l" rtl="0" fontAlgn="ctr"/>
                      <a:r>
                        <a:rPr lang="en-GB" sz="1200" b="1" u="none" strike="noStrike" dirty="0" smtClean="0">
                          <a:effectLst/>
                        </a:rPr>
                        <a:t>+ H2C1A1)</a:t>
                      </a:r>
                      <a:endParaRPr lang="en-GB" sz="1200" b="1" i="0" u="none" strike="noStrike" dirty="0">
                        <a:solidFill>
                          <a:srgbClr val="000000"/>
                        </a:solidFill>
                        <a:effectLst/>
                        <a:latin typeface="Times New Roman" panose="02020603050405020304" pitchFamily="18" charset="0"/>
                      </a:endParaRPr>
                    </a:p>
                  </a:txBody>
                  <a:tcPr marL="7011" marR="7011" marT="7011" marB="0">
                    <a:lnT w="12700" cap="flat" cmpd="sng" algn="ctr">
                      <a:solidFill>
                        <a:schemeClr val="tx1"/>
                      </a:solidFill>
                      <a:prstDash val="solid"/>
                      <a:round/>
                      <a:headEnd type="none" w="med" len="med"/>
                      <a:tailEnd type="none" w="med" len="med"/>
                    </a:lnT>
                  </a:tcPr>
                </a:tc>
                <a:tc>
                  <a:txBody>
                    <a:bodyPr/>
                    <a:lstStyle/>
                    <a:p>
                      <a:pPr algn="ctr" rtl="0" fontAlgn="ctr"/>
                      <a:r>
                        <a:rPr lang="en-GB" sz="1200" u="none" strike="noStrike" kern="1200" dirty="0" smtClean="0">
                          <a:solidFill>
                            <a:schemeClr val="dk1"/>
                          </a:solidFill>
                          <a:effectLst/>
                          <a:latin typeface="+mn-lt"/>
                          <a:ea typeface="+mn-ea"/>
                          <a:cs typeface="+mn-cs"/>
                        </a:rPr>
                        <a:t>04</a:t>
                      </a:r>
                      <a:endParaRPr lang="en-GB" sz="1200" u="none" strike="noStrike" kern="1200" dirty="0">
                        <a:solidFill>
                          <a:schemeClr val="dk1"/>
                        </a:solidFill>
                        <a:effectLst/>
                        <a:latin typeface="+mn-lt"/>
                        <a:ea typeface="+mn-ea"/>
                        <a:cs typeface="+mn-cs"/>
                      </a:endParaRPr>
                    </a:p>
                  </a:txBody>
                  <a:tcPr marL="7011" marR="7011" marT="7011" marB="0" anchor="ctr">
                    <a:lnT w="12700" cap="flat" cmpd="sng" algn="ctr">
                      <a:solidFill>
                        <a:schemeClr val="tx1"/>
                      </a:solidFill>
                      <a:prstDash val="solid"/>
                      <a:round/>
                      <a:headEnd type="none" w="med" len="med"/>
                      <a:tailEnd type="none" w="med" len="med"/>
                    </a:lnT>
                  </a:tcPr>
                </a:tc>
                <a:tc>
                  <a:txBody>
                    <a:bodyPr/>
                    <a:lstStyle/>
                    <a:p>
                      <a:pPr algn="l" rtl="0" fontAlgn="ctr"/>
                      <a:r>
                        <a:rPr lang="en-GB" sz="1200" u="none" strike="noStrike" dirty="0">
                          <a:effectLst/>
                        </a:rPr>
                        <a:t>ROXIE </a:t>
                      </a:r>
                      <a:endParaRPr lang="en-GB" sz="1200" u="none" strike="noStrike" dirty="0" smtClean="0">
                        <a:effectLst/>
                      </a:endParaRPr>
                    </a:p>
                    <a:p>
                      <a:pPr algn="l" rtl="0" fontAlgn="ctr"/>
                      <a:r>
                        <a:rPr lang="en-GB" sz="1200" u="none" strike="noStrike" dirty="0" smtClean="0">
                          <a:effectLst/>
                        </a:rPr>
                        <a:t>(</a:t>
                      </a:r>
                      <a:r>
                        <a:rPr lang="en-GB" sz="1200" u="none" strike="noStrike" dirty="0">
                          <a:effectLst/>
                        </a:rPr>
                        <a:t>1x11 T magnet)</a:t>
                      </a:r>
                      <a:endParaRPr lang="en-GB" sz="1200" b="1" i="0" u="none" strike="noStrike" dirty="0">
                        <a:solidFill>
                          <a:srgbClr val="000000"/>
                        </a:solidFill>
                        <a:effectLst/>
                        <a:latin typeface="Times New Roman" panose="02020603050405020304" pitchFamily="18" charset="0"/>
                      </a:endParaRPr>
                    </a:p>
                  </a:txBody>
                  <a:tcPr marL="7011" marR="7011" marT="7011" marB="0" anchor="ctr">
                    <a:lnT w="12700" cap="flat" cmpd="sng" algn="ctr">
                      <a:solidFill>
                        <a:schemeClr val="tx1"/>
                      </a:solidFill>
                      <a:prstDash val="solid"/>
                      <a:round/>
                      <a:headEnd type="none" w="med" len="med"/>
                      <a:tailEnd type="none" w="med" len="med"/>
                    </a:lnT>
                  </a:tcPr>
                </a:tc>
                <a:tc>
                  <a:txBody>
                    <a:bodyPr/>
                    <a:lstStyle/>
                    <a:p>
                      <a:pPr algn="ctr" rtl="0" fontAlgn="ctr"/>
                      <a:r>
                        <a:rPr lang="en-GB" sz="1200" u="none" strike="noStrike">
                          <a:effectLst/>
                        </a:rPr>
                        <a:t>1480</a:t>
                      </a:r>
                      <a:endParaRPr lang="en-GB" sz="1200" b="0" i="0" u="none" strike="noStrike">
                        <a:solidFill>
                          <a:srgbClr val="000000"/>
                        </a:solidFill>
                        <a:effectLst/>
                        <a:latin typeface="Times New Roman" panose="02020603050405020304" pitchFamily="18" charset="0"/>
                      </a:endParaRPr>
                    </a:p>
                  </a:txBody>
                  <a:tcPr marL="7011" marR="7011" marT="7011" marB="0" anchor="ctr">
                    <a:lnT w="12700" cap="flat" cmpd="sng" algn="ctr">
                      <a:solidFill>
                        <a:schemeClr val="tx1"/>
                      </a:solidFill>
                      <a:prstDash val="solid"/>
                      <a:round/>
                      <a:headEnd type="none" w="med" len="med"/>
                      <a:tailEnd type="none" w="med" len="med"/>
                    </a:lnT>
                  </a:tcPr>
                </a:tc>
                <a:tc>
                  <a:txBody>
                    <a:bodyPr/>
                    <a:lstStyle/>
                    <a:p>
                      <a:pPr algn="ctr" rtl="0" fontAlgn="ctr"/>
                      <a:r>
                        <a:rPr lang="en-GB" sz="1200" u="none" strike="noStrike" dirty="0">
                          <a:effectLst/>
                        </a:rPr>
                        <a:t>85</a:t>
                      </a:r>
                      <a:endParaRPr lang="en-GB" sz="1200" b="0" i="0" u="none" strike="noStrike" dirty="0">
                        <a:solidFill>
                          <a:srgbClr val="000000"/>
                        </a:solidFill>
                        <a:effectLst/>
                        <a:latin typeface="Times New Roman" panose="02020603050405020304" pitchFamily="18" charset="0"/>
                      </a:endParaRPr>
                    </a:p>
                  </a:txBody>
                  <a:tcPr marL="7011" marR="7011" marT="7011" marB="0" anchor="ctr">
                    <a:lnT w="12700" cap="flat" cmpd="sng" algn="ctr">
                      <a:solidFill>
                        <a:schemeClr val="tx1"/>
                      </a:solidFill>
                      <a:prstDash val="solid"/>
                      <a:round/>
                      <a:headEnd type="none" w="med" len="med"/>
                      <a:tailEnd type="none" w="med" len="med"/>
                    </a:lnT>
                  </a:tcPr>
                </a:tc>
                <a:tc>
                  <a:txBody>
                    <a:bodyPr/>
                    <a:lstStyle/>
                    <a:p>
                      <a:pPr algn="ctr" rtl="0" fontAlgn="ctr"/>
                      <a:r>
                        <a:rPr lang="en-GB" sz="1200" u="none" strike="noStrike" kern="1200" dirty="0" smtClean="0">
                          <a:solidFill>
                            <a:schemeClr val="dk1"/>
                          </a:solidFill>
                          <a:effectLst/>
                          <a:latin typeface="+mn-lt"/>
                          <a:ea typeface="+mn-ea"/>
                          <a:cs typeface="+mn-cs"/>
                        </a:rPr>
                        <a:t>1326</a:t>
                      </a:r>
                      <a:endParaRPr lang="en-GB" sz="1200" u="none" strike="noStrike" kern="1200" dirty="0">
                        <a:solidFill>
                          <a:schemeClr val="dk1"/>
                        </a:solidFill>
                        <a:effectLst/>
                        <a:latin typeface="+mn-lt"/>
                        <a:ea typeface="+mn-ea"/>
                        <a:cs typeface="+mn-cs"/>
                      </a:endParaRPr>
                    </a:p>
                  </a:txBody>
                  <a:tcPr marL="7011" marR="7011" marT="7011" marB="0" anchor="ctr">
                    <a:lnT w="12700" cap="flat" cmpd="sng" algn="ctr">
                      <a:solidFill>
                        <a:schemeClr val="tx1"/>
                      </a:solidFill>
                      <a:prstDash val="solid"/>
                      <a:round/>
                      <a:headEnd type="none" w="med" len="med"/>
                      <a:tailEnd type="none" w="med" len="med"/>
                    </a:lnT>
                  </a:tcPr>
                </a:tc>
                <a:tc>
                  <a:txBody>
                    <a:bodyPr/>
                    <a:lstStyle/>
                    <a:p>
                      <a:pPr algn="ctr" rtl="0" fontAlgn="ctr"/>
                      <a:r>
                        <a:rPr lang="en-GB" sz="1200" u="none" strike="noStrike" dirty="0">
                          <a:effectLst/>
                        </a:rPr>
                        <a:t>355</a:t>
                      </a:r>
                      <a:endParaRPr lang="en-GB" sz="1200" b="0" i="0" u="none" strike="noStrike" dirty="0">
                        <a:solidFill>
                          <a:srgbClr val="000000"/>
                        </a:solidFill>
                        <a:effectLst/>
                        <a:latin typeface="Times New Roman" panose="02020603050405020304" pitchFamily="18" charset="0"/>
                      </a:endParaRPr>
                    </a:p>
                  </a:txBody>
                  <a:tcPr marL="7011" marR="7011" marT="7011" marB="0" anchor="ctr">
                    <a:lnT w="12700" cap="flat" cmpd="sng" algn="ctr">
                      <a:solidFill>
                        <a:schemeClr val="tx1"/>
                      </a:solidFill>
                      <a:prstDash val="solid"/>
                      <a:round/>
                      <a:headEnd type="none" w="med" len="med"/>
                      <a:tailEnd type="none" w="med" len="med"/>
                    </a:lnT>
                  </a:tcPr>
                </a:tc>
              </a:tr>
              <a:tr h="175279">
                <a:tc vMerge="1">
                  <a:txBody>
                    <a:bodyPr/>
                    <a:lstStyle/>
                    <a:p>
                      <a:endParaRPr lang="en-GB"/>
                    </a:p>
                  </a:txBody>
                  <a:tcPr/>
                </a:tc>
                <a:tc>
                  <a:txBody>
                    <a:bodyPr/>
                    <a:lstStyle/>
                    <a:p>
                      <a:pPr algn="ctr" rtl="0" fontAlgn="ctr"/>
                      <a:r>
                        <a:rPr lang="en-GB" sz="1200" u="none" strike="noStrike" kern="1200" dirty="0" smtClean="0">
                          <a:solidFill>
                            <a:schemeClr val="dk1"/>
                          </a:solidFill>
                          <a:effectLst/>
                          <a:latin typeface="+mn-lt"/>
                          <a:ea typeface="+mn-ea"/>
                          <a:cs typeface="+mn-cs"/>
                        </a:rPr>
                        <a:t>05</a:t>
                      </a:r>
                      <a:endParaRPr lang="en-GB" sz="1200" u="none" strike="noStrike" kern="1200" dirty="0">
                        <a:solidFill>
                          <a:schemeClr val="dk1"/>
                        </a:solidFill>
                        <a:effectLst/>
                        <a:latin typeface="+mn-lt"/>
                        <a:ea typeface="+mn-ea"/>
                        <a:cs typeface="+mn-cs"/>
                      </a:endParaRPr>
                    </a:p>
                  </a:txBody>
                  <a:tcPr marL="7011" marR="7011" marT="7011" marB="0" anchor="ctr"/>
                </a:tc>
                <a:tc>
                  <a:txBody>
                    <a:bodyPr/>
                    <a:lstStyle/>
                    <a:p>
                      <a:pPr algn="l" rtl="0" fontAlgn="ctr"/>
                      <a:r>
                        <a:rPr lang="en-GB" sz="1200" u="none" strike="noStrike" dirty="0" smtClean="0">
                          <a:effectLst/>
                        </a:rPr>
                        <a:t>TALES</a:t>
                      </a:r>
                    </a:p>
                    <a:p>
                      <a:pPr algn="l" rtl="0" fontAlgn="ctr"/>
                      <a:r>
                        <a:rPr lang="en-GB" sz="1200" u="none" strike="noStrike" dirty="0" smtClean="0">
                          <a:effectLst/>
                        </a:rPr>
                        <a:t> </a:t>
                      </a:r>
                      <a:r>
                        <a:rPr lang="en-GB" sz="1200" u="none" strike="noStrike" dirty="0">
                          <a:effectLst/>
                        </a:rPr>
                        <a:t>(1x11 T magnet)</a:t>
                      </a:r>
                      <a:endParaRPr lang="en-GB" sz="1200" b="1" i="0" u="none" strike="noStrike" dirty="0">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u="none" strike="noStrike">
                          <a:effectLst/>
                        </a:rPr>
                        <a:t>860</a:t>
                      </a:r>
                      <a:endParaRPr lang="en-GB" sz="1200" b="0" i="0" u="none" strike="noStrike">
                        <a:solidFill>
                          <a:srgbClr val="000000"/>
                        </a:solidFill>
                        <a:effectLst/>
                        <a:latin typeface="Times New Roman" panose="02020603050405020304" pitchFamily="18" charset="0"/>
                      </a:endParaRPr>
                    </a:p>
                  </a:txBody>
                  <a:tcPr marL="7011" marR="7011" marT="7011" marB="0" anchor="ctr"/>
                </a:tc>
                <a:tc>
                  <a:txBody>
                    <a:bodyPr/>
                    <a:lstStyle/>
                    <a:p>
                      <a:pPr algn="ctr" fontAlgn="b"/>
                      <a:r>
                        <a:rPr lang="en-GB" sz="1200" u="none" strike="noStrike" dirty="0">
                          <a:effectLst/>
                        </a:rPr>
                        <a:t> </a:t>
                      </a:r>
                      <a:r>
                        <a:rPr lang="en-GB" sz="1200" u="none" strike="noStrike" dirty="0" smtClean="0">
                          <a:effectLst/>
                        </a:rPr>
                        <a:t>-</a:t>
                      </a:r>
                      <a:endParaRPr lang="en-GB" sz="1200" b="0" i="0" u="none" strike="noStrike" dirty="0">
                        <a:solidFill>
                          <a:srgbClr val="000000"/>
                        </a:solidFill>
                        <a:effectLst/>
                        <a:latin typeface="Calibri" panose="020F0502020204030204" pitchFamily="34" charset="0"/>
                      </a:endParaRPr>
                    </a:p>
                  </a:txBody>
                  <a:tcPr marL="7011" marR="7011" marT="7011" marB="0" anchor="b"/>
                </a:tc>
                <a:tc>
                  <a:txBody>
                    <a:bodyPr/>
                    <a:lstStyle/>
                    <a:p>
                      <a:pPr algn="ctr" rtl="0" fontAlgn="ctr"/>
                      <a:r>
                        <a:rPr lang="en-GB" sz="1200" b="0" i="0" u="none" strike="noStrike" dirty="0" smtClean="0">
                          <a:solidFill>
                            <a:srgbClr val="000000"/>
                          </a:solidFill>
                          <a:effectLst/>
                          <a:latin typeface="Times New Roman" panose="02020603050405020304" pitchFamily="18" charset="0"/>
                        </a:rPr>
                        <a:t>-</a:t>
                      </a:r>
                      <a:endParaRPr lang="en-GB" sz="1200" b="0" i="0" u="none" strike="noStrike" dirty="0">
                        <a:solidFill>
                          <a:srgbClr val="000000"/>
                        </a:solidFill>
                        <a:effectLst/>
                        <a:latin typeface="Times New Roman" panose="02020603050405020304" pitchFamily="18" charset="0"/>
                      </a:endParaRPr>
                    </a:p>
                  </a:txBody>
                  <a:tcPr marL="7011" marR="7011" marT="7011" marB="0" anchor="ctr"/>
                </a:tc>
                <a:tc>
                  <a:txBody>
                    <a:bodyPr/>
                    <a:lstStyle/>
                    <a:p>
                      <a:pPr algn="ctr" rtl="0" fontAlgn="ctr"/>
                      <a:r>
                        <a:rPr lang="en-GB" sz="1200" u="none" strike="noStrike">
                          <a:effectLst/>
                        </a:rPr>
                        <a:t>355</a:t>
                      </a:r>
                      <a:endParaRPr lang="en-GB" sz="1200" b="0" i="0" u="none" strike="noStrike">
                        <a:solidFill>
                          <a:srgbClr val="000000"/>
                        </a:solidFill>
                        <a:effectLst/>
                        <a:latin typeface="Times New Roman" panose="02020603050405020304" pitchFamily="18" charset="0"/>
                      </a:endParaRPr>
                    </a:p>
                  </a:txBody>
                  <a:tcPr marL="7011" marR="7011" marT="7011" marB="0" anchor="ctr"/>
                </a:tc>
              </a:tr>
              <a:tr h="182290">
                <a:tc vMerge="1">
                  <a:txBody>
                    <a:bodyPr/>
                    <a:lstStyle/>
                    <a:p>
                      <a:endParaRPr lang="en-GB"/>
                    </a:p>
                  </a:txBody>
                  <a:tcPr/>
                </a:tc>
                <a:tc>
                  <a:txBody>
                    <a:bodyPr/>
                    <a:lstStyle/>
                    <a:p>
                      <a:pPr algn="ctr" rtl="0" fontAlgn="ctr"/>
                      <a:r>
                        <a:rPr lang="en-GB" sz="1200" b="1" u="none" strike="noStrike" kern="1200" dirty="0" smtClean="0">
                          <a:solidFill>
                            <a:srgbClr val="3333FF"/>
                          </a:solidFill>
                          <a:effectLst/>
                          <a:latin typeface="+mn-lt"/>
                          <a:ea typeface="+mn-ea"/>
                          <a:cs typeface="+mn-cs"/>
                        </a:rPr>
                        <a:t>06</a:t>
                      </a:r>
                      <a:endParaRPr lang="en-GB" sz="1200" b="1" u="none" strike="noStrike" kern="1200" dirty="0">
                        <a:solidFill>
                          <a:srgbClr val="3333FF"/>
                        </a:solidFill>
                        <a:effectLst/>
                        <a:latin typeface="+mn-lt"/>
                        <a:ea typeface="+mn-ea"/>
                        <a:cs typeface="+mn-cs"/>
                      </a:endParaRPr>
                    </a:p>
                  </a:txBody>
                  <a:tcPr marL="7011" marR="7011" marT="7011" marB="0" anchor="ctr">
                    <a:solidFill>
                      <a:schemeClr val="accent3">
                        <a:lumMod val="20000"/>
                        <a:lumOff val="80000"/>
                      </a:schemeClr>
                    </a:solidFill>
                  </a:tcPr>
                </a:tc>
                <a:tc>
                  <a:txBody>
                    <a:bodyPr/>
                    <a:lstStyle/>
                    <a:p>
                      <a:pPr algn="l" rtl="0" fontAlgn="ctr"/>
                      <a:r>
                        <a:rPr lang="en-GB" sz="1200" b="1" u="none" strike="noStrike" dirty="0">
                          <a:solidFill>
                            <a:srgbClr val="3333FF"/>
                          </a:solidFill>
                          <a:effectLst/>
                        </a:rPr>
                        <a:t>TALES </a:t>
                      </a:r>
                      <a:endParaRPr lang="en-GB" sz="1200" b="1" u="none" strike="noStrike" dirty="0" smtClean="0">
                        <a:solidFill>
                          <a:srgbClr val="3333FF"/>
                        </a:solidFill>
                        <a:effectLst/>
                      </a:endParaRPr>
                    </a:p>
                    <a:p>
                      <a:pPr algn="l" rtl="0" fontAlgn="ctr"/>
                      <a:r>
                        <a:rPr lang="en-GB" sz="1200" b="1" u="none" strike="noStrike" dirty="0" smtClean="0">
                          <a:solidFill>
                            <a:srgbClr val="3333FF"/>
                          </a:solidFill>
                          <a:effectLst/>
                        </a:rPr>
                        <a:t>(</a:t>
                      </a:r>
                      <a:r>
                        <a:rPr lang="en-GB" sz="1200" b="1" u="none" strike="noStrike" dirty="0">
                          <a:solidFill>
                            <a:srgbClr val="3333FF"/>
                          </a:solidFill>
                          <a:effectLst/>
                        </a:rPr>
                        <a:t>2x11 T magnet)</a:t>
                      </a:r>
                      <a:endParaRPr lang="en-GB" sz="1200" b="1" i="0" u="none" strike="noStrike" dirty="0">
                        <a:solidFill>
                          <a:srgbClr val="3333FF"/>
                        </a:solidFill>
                        <a:effectLst/>
                        <a:latin typeface="Times New Roman" panose="02020603050405020304" pitchFamily="18" charset="0"/>
                      </a:endParaRPr>
                    </a:p>
                  </a:txBody>
                  <a:tcPr marL="7011" marR="7011" marT="7011" marB="0" anchor="ctr">
                    <a:solidFill>
                      <a:schemeClr val="accent3">
                        <a:lumMod val="20000"/>
                        <a:lumOff val="80000"/>
                      </a:schemeClr>
                    </a:solidFill>
                  </a:tcPr>
                </a:tc>
                <a:tc>
                  <a:txBody>
                    <a:bodyPr/>
                    <a:lstStyle/>
                    <a:p>
                      <a:pPr algn="ctr" rtl="0" fontAlgn="ctr"/>
                      <a:r>
                        <a:rPr lang="en-GB" sz="1200" b="1" u="none" strike="noStrike" dirty="0">
                          <a:solidFill>
                            <a:schemeClr val="accent3"/>
                          </a:solidFill>
                          <a:effectLst/>
                        </a:rPr>
                        <a:t>950</a:t>
                      </a:r>
                      <a:endParaRPr lang="en-GB" sz="1200" b="1" i="0" u="none" strike="noStrike" dirty="0">
                        <a:solidFill>
                          <a:schemeClr val="accent3"/>
                        </a:solidFill>
                        <a:effectLst/>
                        <a:latin typeface="Times New Roman" panose="02020603050405020304" pitchFamily="18" charset="0"/>
                      </a:endParaRPr>
                    </a:p>
                  </a:txBody>
                  <a:tcPr marL="7011" marR="7011" marT="7011" marB="0" anchor="ctr">
                    <a:solidFill>
                      <a:schemeClr val="accent3">
                        <a:lumMod val="20000"/>
                        <a:lumOff val="80000"/>
                      </a:schemeClr>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GB" sz="1200" b="1" u="none" strike="noStrike" dirty="0">
                          <a:solidFill>
                            <a:schemeClr val="accent3"/>
                          </a:solidFill>
                          <a:effectLst/>
                        </a:rPr>
                        <a:t> </a:t>
                      </a:r>
                      <a:r>
                        <a:rPr lang="en-GB" sz="1200" b="1" u="none" strike="noStrike" kern="1200" dirty="0" smtClean="0">
                          <a:solidFill>
                            <a:schemeClr val="accent3"/>
                          </a:solidFill>
                          <a:effectLst/>
                          <a:latin typeface="+mn-lt"/>
                          <a:ea typeface="+mn-ea"/>
                          <a:cs typeface="+mn-cs"/>
                        </a:rPr>
                        <a:t>85</a:t>
                      </a:r>
                    </a:p>
                    <a:p>
                      <a:pPr algn="ctr" fontAlgn="b"/>
                      <a:endParaRPr lang="en-GB" sz="1200" b="1" i="0" u="none" strike="noStrike" dirty="0">
                        <a:solidFill>
                          <a:schemeClr val="accent3"/>
                        </a:solidFill>
                        <a:effectLst/>
                        <a:latin typeface="Calibri" panose="020F0502020204030204" pitchFamily="34" charset="0"/>
                      </a:endParaRPr>
                    </a:p>
                  </a:txBody>
                  <a:tcPr marL="7011" marR="7011" marT="7011" marB="0" anchor="b">
                    <a:solidFill>
                      <a:schemeClr val="accent3">
                        <a:lumMod val="20000"/>
                        <a:lumOff val="80000"/>
                      </a:schemeClr>
                    </a:solidFill>
                  </a:tcPr>
                </a:tc>
                <a:tc>
                  <a:txBody>
                    <a:bodyPr/>
                    <a:lstStyle/>
                    <a:p>
                      <a:pPr algn="ctr" rtl="0" fontAlgn="ctr"/>
                      <a:r>
                        <a:rPr lang="en-GB" sz="1200" b="1" u="none" strike="noStrike" kern="1200" dirty="0" smtClean="0">
                          <a:solidFill>
                            <a:schemeClr val="accent3"/>
                          </a:solidFill>
                          <a:effectLst/>
                          <a:latin typeface="+mn-lt"/>
                          <a:ea typeface="+mn-ea"/>
                          <a:cs typeface="+mn-cs"/>
                        </a:rPr>
                        <a:t>850*</a:t>
                      </a:r>
                      <a:endParaRPr lang="en-GB" sz="1200" b="1" u="none" strike="noStrike" kern="1200" dirty="0">
                        <a:solidFill>
                          <a:schemeClr val="accent3"/>
                        </a:solidFill>
                        <a:effectLst/>
                        <a:latin typeface="+mn-lt"/>
                        <a:ea typeface="+mn-ea"/>
                        <a:cs typeface="+mn-cs"/>
                      </a:endParaRPr>
                    </a:p>
                  </a:txBody>
                  <a:tcPr marL="7011" marR="7011" marT="7011" marB="0" anchor="ctr">
                    <a:solidFill>
                      <a:schemeClr val="accent3">
                        <a:lumMod val="20000"/>
                        <a:lumOff val="80000"/>
                      </a:schemeClr>
                    </a:solidFill>
                  </a:tcPr>
                </a:tc>
                <a:tc>
                  <a:txBody>
                    <a:bodyPr/>
                    <a:lstStyle/>
                    <a:p>
                      <a:pPr algn="ctr" rtl="0" fontAlgn="ctr"/>
                      <a:r>
                        <a:rPr lang="en-GB" sz="1200" b="1" u="none" strike="noStrike" dirty="0">
                          <a:solidFill>
                            <a:schemeClr val="accent3"/>
                          </a:solidFill>
                          <a:effectLst/>
                        </a:rPr>
                        <a:t>339</a:t>
                      </a:r>
                      <a:endParaRPr lang="en-GB" sz="1200" b="1" i="0" u="none" strike="noStrike" dirty="0">
                        <a:solidFill>
                          <a:schemeClr val="accent3"/>
                        </a:solidFill>
                        <a:effectLst/>
                        <a:latin typeface="Times New Roman" panose="02020603050405020304" pitchFamily="18" charset="0"/>
                      </a:endParaRPr>
                    </a:p>
                  </a:txBody>
                  <a:tcPr marL="7011" marR="7011" marT="7011" marB="0" anchor="ctr">
                    <a:solidFill>
                      <a:schemeClr val="accent3">
                        <a:lumMod val="20000"/>
                        <a:lumOff val="80000"/>
                      </a:schemeClr>
                    </a:solidFill>
                  </a:tcPr>
                </a:tc>
              </a:tr>
            </a:tbl>
          </a:graphicData>
        </a:graphic>
      </p:graphicFrame>
    </p:spTree>
    <p:extLst>
      <p:ext uri="{BB962C8B-B14F-4D97-AF65-F5344CB8AC3E}">
        <p14:creationId xmlns:p14="http://schemas.microsoft.com/office/powerpoint/2010/main" val="253609203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552" y="-27384"/>
            <a:ext cx="7920000" cy="720000"/>
          </a:xfrm>
        </p:spPr>
        <p:txBody>
          <a:bodyPr/>
          <a:lstStyle/>
          <a:p>
            <a:pPr lvl="0" algn="l"/>
            <a:r>
              <a:rPr lang="fr-FR" altLang="en-US" sz="1800" dirty="0">
                <a:latin typeface="Arial Rounded MT Bold" panose="020F0704030504030204" pitchFamily="34" charset="0"/>
                <a:sym typeface="Symbol" panose="05050102010706020507" pitchFamily="18" charset="2"/>
              </a:rPr>
              <a:t>Table </a:t>
            </a:r>
            <a:r>
              <a:rPr lang="fr-FR" altLang="en-US" sz="1800" dirty="0" smtClean="0">
                <a:latin typeface="Arial Rounded MT Bold" panose="020F0704030504030204" pitchFamily="34" charset="0"/>
                <a:sym typeface="Symbol" panose="05050102010706020507" pitchFamily="18" charset="2"/>
              </a:rPr>
              <a:t>04 </a:t>
            </a:r>
            <a:r>
              <a:rPr lang="fr-FR" altLang="en-US" sz="1800" dirty="0">
                <a:latin typeface="Arial Rounded MT Bold" panose="020F0704030504030204" pitchFamily="34" charset="0"/>
                <a:sym typeface="Symbol" panose="05050102010706020507" pitchFamily="18" charset="2"/>
              </a:rPr>
              <a:t>_ </a:t>
            </a:r>
            <a:r>
              <a:rPr lang="en-GB" altLang="en-US" sz="1800" dirty="0" smtClean="0">
                <a:latin typeface="Arial Rounded MT Bold" panose="020F0704030504030204" pitchFamily="34" charset="0"/>
              </a:rPr>
              <a:t>MANDATORY </a:t>
            </a:r>
            <a:r>
              <a:rPr lang="en-GB" altLang="en-US" sz="1800" dirty="0">
                <a:latin typeface="Arial Rounded MT Bold" panose="020F0704030504030204" pitchFamily="34" charset="0"/>
              </a:rPr>
              <a:t>Acceptance tests </a:t>
            </a:r>
            <a:r>
              <a:rPr lang="en-GB" altLang="en-US" sz="1800" dirty="0" smtClean="0">
                <a:latin typeface="Arial Rounded MT Bold" panose="020F0704030504030204" pitchFamily="34" charset="0"/>
              </a:rPr>
              <a:t/>
            </a:r>
            <a:br>
              <a:rPr lang="en-GB" altLang="en-US" sz="1800" dirty="0" smtClean="0">
                <a:latin typeface="Arial Rounded MT Bold" panose="020F0704030504030204" pitchFamily="34" charset="0"/>
              </a:rPr>
            </a:br>
            <a:r>
              <a:rPr lang="en-GB" altLang="en-US" sz="1800" dirty="0" smtClean="0">
                <a:latin typeface="Arial Rounded MT Bold" panose="020F0704030504030204" pitchFamily="34" charset="0"/>
              </a:rPr>
              <a:t>After collaring</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32628466"/>
              </p:ext>
            </p:extLst>
          </p:nvPr>
        </p:nvGraphicFramePr>
        <p:xfrm>
          <a:off x="341233" y="681109"/>
          <a:ext cx="5811889" cy="5800895"/>
        </p:xfrm>
        <a:graphic>
          <a:graphicData uri="http://schemas.openxmlformats.org/drawingml/2006/table">
            <a:tbl>
              <a:tblPr>
                <a:tableStyleId>{69CF1AB2-1976-4502-BF36-3FF5EA218861}</a:tableStyleId>
              </a:tblPr>
              <a:tblGrid>
                <a:gridCol w="539248"/>
                <a:gridCol w="1482078"/>
                <a:gridCol w="1162439"/>
                <a:gridCol w="1790328"/>
                <a:gridCol w="837796"/>
              </a:tblGrid>
              <a:tr h="352907">
                <a:tc>
                  <a:txBody>
                    <a:bodyPr/>
                    <a:lstStyle/>
                    <a:p>
                      <a:pPr algn="l">
                        <a:lnSpc>
                          <a:spcPts val="1600"/>
                        </a:lnSpc>
                        <a:spcBef>
                          <a:spcPts val="300"/>
                        </a:spcBef>
                        <a:spcAft>
                          <a:spcPts val="0"/>
                        </a:spcAft>
                        <a:tabLst>
                          <a:tab pos="5941060" algn="r"/>
                          <a:tab pos="457200" algn="l"/>
                        </a:tabLst>
                      </a:pPr>
                      <a:r>
                        <a:rPr lang="en-GB" sz="900" b="1" i="0" kern="1200" cap="none" spc="50" dirty="0" smtClean="0">
                          <a:ln w="0"/>
                          <a:solidFill>
                            <a:srgbClr val="3333FF"/>
                          </a:solidFill>
                          <a:effectLst/>
                          <a:latin typeface="+mn-lt"/>
                          <a:ea typeface="+mn-ea"/>
                          <a:cs typeface="+mn-cs"/>
                        </a:rPr>
                        <a:t>WBS ID</a:t>
                      </a:r>
                      <a:endParaRPr lang="en-GB" sz="900" b="1" i="0" kern="1200" cap="none" spc="50" dirty="0">
                        <a:ln w="0"/>
                        <a:solidFill>
                          <a:srgbClr val="3333FF"/>
                        </a:solidFill>
                        <a:effectLst/>
                        <a:latin typeface="+mn-lt"/>
                        <a:ea typeface="+mn-ea"/>
                        <a:cs typeface="+mn-cs"/>
                      </a:endParaRPr>
                    </a:p>
                  </a:txBody>
                  <a:tcPr marL="66198" marR="66198" marT="0" marB="0"/>
                </a:tc>
                <a:tc>
                  <a:txBody>
                    <a:bodyPr/>
                    <a:lstStyle/>
                    <a:p>
                      <a:pPr algn="l">
                        <a:lnSpc>
                          <a:spcPts val="1600"/>
                        </a:lnSpc>
                        <a:spcBef>
                          <a:spcPts val="300"/>
                        </a:spcBef>
                        <a:spcAft>
                          <a:spcPts val="0"/>
                        </a:spcAft>
                        <a:tabLst>
                          <a:tab pos="5941060" algn="r"/>
                          <a:tab pos="457200" algn="l"/>
                        </a:tabLst>
                      </a:pPr>
                      <a:r>
                        <a:rPr lang="en-GB" sz="900" b="1" i="0" kern="1200" cap="none" spc="50" dirty="0">
                          <a:ln w="0"/>
                          <a:solidFill>
                            <a:srgbClr val="3333FF"/>
                          </a:solidFill>
                          <a:effectLst/>
                          <a:latin typeface="+mn-lt"/>
                          <a:ea typeface="+mn-ea"/>
                          <a:cs typeface="+mn-cs"/>
                        </a:rPr>
                        <a:t>TEST</a:t>
                      </a:r>
                    </a:p>
                  </a:txBody>
                  <a:tcPr marL="66198" marR="66198" marT="0" marB="0"/>
                </a:tc>
                <a:tc>
                  <a:txBody>
                    <a:bodyPr/>
                    <a:lstStyle/>
                    <a:p>
                      <a:pPr algn="l">
                        <a:lnSpc>
                          <a:spcPts val="1600"/>
                        </a:lnSpc>
                        <a:spcBef>
                          <a:spcPts val="300"/>
                        </a:spcBef>
                        <a:spcAft>
                          <a:spcPts val="0"/>
                        </a:spcAft>
                        <a:tabLst>
                          <a:tab pos="5941060" algn="r"/>
                          <a:tab pos="457200" algn="l"/>
                        </a:tabLst>
                      </a:pPr>
                      <a:r>
                        <a:rPr lang="en-GB" sz="900" b="1" i="0" kern="1200" cap="none" spc="50" dirty="0">
                          <a:ln w="0"/>
                          <a:solidFill>
                            <a:srgbClr val="3333FF"/>
                          </a:solidFill>
                          <a:effectLst/>
                          <a:latin typeface="+mn-lt"/>
                          <a:ea typeface="+mn-ea"/>
                          <a:cs typeface="+mn-cs"/>
                        </a:rPr>
                        <a:t>OBJECT</a:t>
                      </a:r>
                    </a:p>
                  </a:txBody>
                  <a:tcPr marL="66198" marR="66198" marT="0" marB="0"/>
                </a:tc>
                <a:tc>
                  <a:txBody>
                    <a:bodyPr/>
                    <a:lstStyle/>
                    <a:p>
                      <a:pPr algn="l">
                        <a:lnSpc>
                          <a:spcPts val="1600"/>
                        </a:lnSpc>
                        <a:spcBef>
                          <a:spcPts val="300"/>
                        </a:spcBef>
                        <a:spcAft>
                          <a:spcPts val="0"/>
                        </a:spcAft>
                        <a:tabLst>
                          <a:tab pos="5941060" algn="r"/>
                          <a:tab pos="457200" algn="l"/>
                        </a:tabLst>
                      </a:pPr>
                      <a:r>
                        <a:rPr lang="en-GB" sz="900" b="1" i="0" kern="1200" cap="none" spc="50" dirty="0">
                          <a:ln w="0"/>
                          <a:solidFill>
                            <a:srgbClr val="3333FF"/>
                          </a:solidFill>
                          <a:effectLst/>
                          <a:latin typeface="+mn-lt"/>
                          <a:ea typeface="+mn-ea"/>
                          <a:cs typeface="+mn-cs"/>
                        </a:rPr>
                        <a:t>CONDITION</a:t>
                      </a:r>
                    </a:p>
                  </a:txBody>
                  <a:tcPr marL="66198" marR="66198" marT="0" marB="0"/>
                </a:tc>
                <a:tc>
                  <a:txBody>
                    <a:bodyPr/>
                    <a:lstStyle/>
                    <a:p>
                      <a:pPr algn="l">
                        <a:lnSpc>
                          <a:spcPts val="1600"/>
                        </a:lnSpc>
                        <a:spcBef>
                          <a:spcPts val="300"/>
                        </a:spcBef>
                        <a:spcAft>
                          <a:spcPts val="0"/>
                        </a:spcAft>
                        <a:tabLst>
                          <a:tab pos="5941060" algn="r"/>
                          <a:tab pos="457200" algn="l"/>
                        </a:tabLst>
                      </a:pPr>
                      <a:r>
                        <a:rPr lang="en-GB" sz="900" b="1" i="0" kern="1200" cap="none" spc="50" dirty="0">
                          <a:ln w="0"/>
                          <a:solidFill>
                            <a:srgbClr val="3333FF"/>
                          </a:solidFill>
                          <a:effectLst/>
                          <a:latin typeface="+mn-lt"/>
                          <a:ea typeface="+mn-ea"/>
                          <a:cs typeface="+mn-cs"/>
                        </a:rPr>
                        <a:t>LIMITS</a:t>
                      </a:r>
                    </a:p>
                  </a:txBody>
                  <a:tcPr marL="66198" marR="66198" marT="0" marB="0"/>
                </a:tc>
              </a:tr>
              <a:tr h="555828">
                <a:tc>
                  <a:txBody>
                    <a:bodyPr/>
                    <a:lstStyle/>
                    <a:p>
                      <a:pPr marR="59055" algn="just">
                        <a:spcAft>
                          <a:spcPts val="0"/>
                        </a:spcAft>
                      </a:pPr>
                      <a:r>
                        <a:rPr lang="en-GB" sz="800" kern="1200" dirty="0" smtClean="0">
                          <a:solidFill>
                            <a:schemeClr val="dk1"/>
                          </a:solidFill>
                          <a:latin typeface="+mn-lt"/>
                          <a:ea typeface="+mn-ea"/>
                          <a:cs typeface="+mn-cs"/>
                        </a:rPr>
                        <a:t>1.1.4.1</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a:effectLst/>
                        </a:rPr>
                        <a:t>DC resistance of windings</a:t>
                      </a:r>
                      <a:endParaRPr lang="en-GB" sz="6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Aft>
                          <a:spcPts val="0"/>
                        </a:spcAft>
                      </a:pPr>
                      <a:r>
                        <a:rPr lang="en-GB" sz="900" dirty="0">
                          <a:effectLst/>
                        </a:rPr>
                        <a:t>Poles, dipoles and full magnet</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Aft>
                          <a:spcPts val="0"/>
                        </a:spcAft>
                      </a:pPr>
                      <a:r>
                        <a:rPr lang="en-GB" sz="900" dirty="0">
                          <a:effectLst/>
                        </a:rPr>
                        <a:t>I=1.00A</a:t>
                      </a:r>
                      <a:endParaRPr lang="en-GB" sz="600" dirty="0">
                        <a:effectLst/>
                      </a:endParaRPr>
                    </a:p>
                    <a:p>
                      <a:pPr algn="l">
                        <a:spcAft>
                          <a:spcPts val="0"/>
                        </a:spcAft>
                      </a:pPr>
                      <a:r>
                        <a:rPr lang="en-GB" sz="900" dirty="0">
                          <a:effectLst/>
                        </a:rPr>
                        <a:t>{HP Data Logger)</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dirty="0">
                          <a:effectLst/>
                        </a:rPr>
                        <a:t>comparison with reference coil </a:t>
                      </a:r>
                      <a:endParaRPr lang="en-GB" sz="600" dirty="0">
                        <a:effectLst/>
                        <a:latin typeface="Times New Roman" panose="02020603050405020304" pitchFamily="18" charset="0"/>
                        <a:ea typeface="Times New Roman" panose="02020603050405020304" pitchFamily="18" charset="0"/>
                      </a:endParaRPr>
                    </a:p>
                  </a:txBody>
                  <a:tcPr marL="66198" marR="66198" marT="0" marB="0"/>
                </a:tc>
              </a:tr>
              <a:tr h="555828">
                <a:tc>
                  <a:txBody>
                    <a:bodyPr/>
                    <a:lstStyle/>
                    <a:p>
                      <a:pPr marR="59055" algn="just">
                        <a:spcAft>
                          <a:spcPts val="0"/>
                        </a:spcAft>
                      </a:pPr>
                      <a:r>
                        <a:rPr lang="en-GB" sz="800" kern="1200" dirty="0" smtClean="0">
                          <a:solidFill>
                            <a:schemeClr val="dk1"/>
                          </a:solidFill>
                          <a:latin typeface="+mn-lt"/>
                          <a:ea typeface="+mn-ea"/>
                          <a:cs typeface="+mn-cs"/>
                        </a:rPr>
                        <a:t>1.1.4.2</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dirty="0">
                          <a:effectLst/>
                        </a:rPr>
                        <a:t>DC resistance of quench heaters</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Aft>
                          <a:spcPts val="0"/>
                        </a:spcAft>
                      </a:pPr>
                      <a:r>
                        <a:rPr lang="en-GB" sz="900">
                          <a:effectLst/>
                        </a:rPr>
                        <a:t>All magnet quench heaters</a:t>
                      </a:r>
                      <a:endParaRPr lang="en-GB" sz="6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Aft>
                          <a:spcPts val="0"/>
                        </a:spcAft>
                      </a:pPr>
                      <a:r>
                        <a:rPr lang="en-GB" sz="900" dirty="0">
                          <a:effectLst/>
                        </a:rPr>
                        <a:t>4-wire Ohmmeter</a:t>
                      </a:r>
                      <a:endParaRPr lang="en-GB" sz="600" dirty="0">
                        <a:effectLst/>
                      </a:endParaRPr>
                    </a:p>
                    <a:p>
                      <a:pPr algn="l">
                        <a:spcAft>
                          <a:spcPts val="0"/>
                        </a:spcAft>
                      </a:pPr>
                      <a:r>
                        <a:rPr lang="en-GB" sz="900" dirty="0">
                          <a:effectLst/>
                        </a:rPr>
                        <a:t>{HP Data Logger)</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dirty="0">
                          <a:effectLst/>
                        </a:rPr>
                        <a:t>comparison with reference coil</a:t>
                      </a:r>
                      <a:endParaRPr lang="en-GB" sz="600" dirty="0">
                        <a:effectLst/>
                        <a:latin typeface="Times New Roman" panose="02020603050405020304" pitchFamily="18" charset="0"/>
                        <a:ea typeface="Times New Roman" panose="02020603050405020304" pitchFamily="18" charset="0"/>
                      </a:endParaRPr>
                    </a:p>
                  </a:txBody>
                  <a:tcPr marL="66198" marR="66198" marT="0" marB="0"/>
                </a:tc>
              </a:tr>
              <a:tr h="555828">
                <a:tc>
                  <a:txBody>
                    <a:bodyPr/>
                    <a:lstStyle/>
                    <a:p>
                      <a:pPr marR="59055" algn="just">
                        <a:spcAft>
                          <a:spcPts val="0"/>
                        </a:spcAft>
                      </a:pPr>
                      <a:r>
                        <a:rPr lang="en-GB" sz="800" kern="1200" dirty="0" smtClean="0">
                          <a:solidFill>
                            <a:schemeClr val="dk1"/>
                          </a:solidFill>
                          <a:latin typeface="+mn-lt"/>
                          <a:ea typeface="+mn-ea"/>
                          <a:cs typeface="+mn-cs"/>
                        </a:rPr>
                        <a:t>1.1.4.3</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a:effectLst/>
                        </a:rPr>
                        <a:t>Complex impedance</a:t>
                      </a:r>
                      <a:endParaRPr lang="en-GB" sz="6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Aft>
                          <a:spcPts val="0"/>
                        </a:spcAft>
                      </a:pPr>
                      <a:r>
                        <a:rPr lang="en-GB" sz="900">
                          <a:effectLst/>
                        </a:rPr>
                        <a:t>Poles Dipoles and full magnet</a:t>
                      </a:r>
                      <a:endParaRPr lang="en-GB" sz="6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Aft>
                          <a:spcPts val="0"/>
                        </a:spcAft>
                      </a:pPr>
                      <a:r>
                        <a:rPr lang="en-GB" sz="900" dirty="0">
                          <a:effectLst/>
                        </a:rPr>
                        <a:t>f=1.0Hz  to 10.0kHz</a:t>
                      </a:r>
                      <a:endParaRPr lang="en-GB" sz="600" dirty="0">
                        <a:effectLst/>
                      </a:endParaRPr>
                    </a:p>
                    <a:p>
                      <a:pPr algn="l">
                        <a:spcAft>
                          <a:spcPts val="0"/>
                        </a:spcAft>
                      </a:pPr>
                      <a:r>
                        <a:rPr lang="en-GB" sz="900" dirty="0">
                          <a:effectLst/>
                        </a:rPr>
                        <a:t>(</a:t>
                      </a:r>
                      <a:r>
                        <a:rPr lang="en-GB" sz="900" dirty="0" err="1">
                          <a:effectLst/>
                        </a:rPr>
                        <a:t>Soft:Promit</a:t>
                      </a:r>
                      <a:r>
                        <a:rPr lang="en-GB" sz="900" dirty="0">
                          <a:effectLst/>
                        </a:rPr>
                        <a:t> 2001)</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a:effectLst/>
                        </a:rPr>
                        <a:t>comparison with reference coil</a:t>
                      </a:r>
                      <a:endParaRPr lang="en-GB" sz="600">
                        <a:effectLst/>
                        <a:latin typeface="Times New Roman" panose="02020603050405020304" pitchFamily="18" charset="0"/>
                        <a:ea typeface="Times New Roman" panose="02020603050405020304" pitchFamily="18" charset="0"/>
                      </a:endParaRPr>
                    </a:p>
                  </a:txBody>
                  <a:tcPr marL="66198" marR="66198" marT="0" marB="0"/>
                </a:tc>
              </a:tr>
              <a:tr h="694785">
                <a:tc>
                  <a:txBody>
                    <a:bodyPr/>
                    <a:lstStyle/>
                    <a:p>
                      <a:pPr marR="59055" algn="just">
                        <a:spcAft>
                          <a:spcPts val="0"/>
                        </a:spcAft>
                      </a:pPr>
                      <a:r>
                        <a:rPr lang="en-GB" sz="800" kern="1200" dirty="0" smtClean="0">
                          <a:solidFill>
                            <a:schemeClr val="dk1"/>
                          </a:solidFill>
                          <a:latin typeface="+mn-lt"/>
                          <a:ea typeface="+mn-ea"/>
                          <a:cs typeface="+mn-cs"/>
                        </a:rPr>
                        <a:t>1.1.4.4</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a:effectLst/>
                        </a:rPr>
                        <a:t>Capacitance to ground</a:t>
                      </a:r>
                      <a:endParaRPr lang="en-GB" sz="6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Aft>
                          <a:spcPts val="0"/>
                        </a:spcAft>
                      </a:pPr>
                      <a:r>
                        <a:rPr lang="en-GB" sz="900" dirty="0">
                          <a:effectLst/>
                        </a:rPr>
                        <a:t>Dipoles + quench heaters</a:t>
                      </a:r>
                      <a:endParaRPr lang="en-GB" sz="600" dirty="0">
                        <a:effectLst/>
                      </a:endParaRPr>
                    </a:p>
                    <a:p>
                      <a:pPr algn="just">
                        <a:spcAft>
                          <a:spcPts val="0"/>
                        </a:spcAft>
                      </a:pPr>
                      <a:r>
                        <a:rPr lang="en-GB" sz="900" dirty="0">
                          <a:effectLst/>
                        </a:rPr>
                        <a:t>(Per  aperture)</a:t>
                      </a:r>
                      <a:endParaRPr lang="en-GB" sz="600" dirty="0">
                        <a:effectLst/>
                      </a:endParaRPr>
                    </a:p>
                    <a:p>
                      <a:pPr algn="just">
                        <a:spcAft>
                          <a:spcPts val="0"/>
                        </a:spcAft>
                      </a:pPr>
                      <a:r>
                        <a:rPr lang="en-GB" sz="900" dirty="0">
                          <a:effectLst/>
                        </a:rPr>
                        <a:t>Magnet + quench heaters</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Aft>
                          <a:spcPts val="0"/>
                        </a:spcAft>
                      </a:pPr>
                      <a:r>
                        <a:rPr lang="en-GB" sz="900" dirty="0" err="1">
                          <a:effectLst/>
                        </a:rPr>
                        <a:t>Megaohmmeter</a:t>
                      </a:r>
                      <a:r>
                        <a:rPr lang="en-GB" sz="900" dirty="0">
                          <a:effectLst/>
                        </a:rPr>
                        <a:t>, t = 60 s</a:t>
                      </a:r>
                      <a:endParaRPr lang="en-GB" sz="600" dirty="0">
                        <a:effectLst/>
                      </a:endParaRPr>
                    </a:p>
                    <a:p>
                      <a:pPr algn="l">
                        <a:spcAft>
                          <a:spcPts val="0"/>
                        </a:spcAft>
                      </a:pPr>
                      <a:r>
                        <a:rPr lang="en-GB" sz="900" dirty="0" err="1">
                          <a:effectLst/>
                        </a:rPr>
                        <a:t>Vmin</a:t>
                      </a:r>
                      <a:r>
                        <a:rPr lang="en-GB" sz="900" dirty="0">
                          <a:effectLst/>
                        </a:rPr>
                        <a:t>. : 500V</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dirty="0">
                          <a:effectLst/>
                        </a:rPr>
                        <a:t>comparison with reference coil</a:t>
                      </a:r>
                      <a:endParaRPr lang="en-GB" sz="600" dirty="0">
                        <a:effectLst/>
                        <a:latin typeface="Times New Roman" panose="02020603050405020304" pitchFamily="18" charset="0"/>
                        <a:ea typeface="Times New Roman" panose="02020603050405020304" pitchFamily="18" charset="0"/>
                      </a:endParaRPr>
                    </a:p>
                  </a:txBody>
                  <a:tcPr marL="66198" marR="66198" marT="0" marB="0"/>
                </a:tc>
              </a:tr>
              <a:tr h="555828">
                <a:tc>
                  <a:txBody>
                    <a:bodyPr/>
                    <a:lstStyle/>
                    <a:p>
                      <a:pPr marR="59055" algn="just">
                        <a:spcAft>
                          <a:spcPts val="0"/>
                        </a:spcAft>
                      </a:pPr>
                      <a:r>
                        <a:rPr lang="en-GB" sz="800" kern="1200" dirty="0" smtClean="0">
                          <a:solidFill>
                            <a:schemeClr val="dk1"/>
                          </a:solidFill>
                          <a:latin typeface="+mn-lt"/>
                          <a:ea typeface="+mn-ea"/>
                          <a:cs typeface="+mn-cs"/>
                        </a:rPr>
                        <a:t>1.1.4.5</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dirty="0">
                          <a:effectLst/>
                        </a:rPr>
                        <a:t>Capacitance to dipole</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Bef>
                          <a:spcPts val="1200"/>
                        </a:spcBef>
                        <a:spcAft>
                          <a:spcPts val="0"/>
                        </a:spcAft>
                        <a:tabLst>
                          <a:tab pos="5941060" algn="r"/>
                          <a:tab pos="457200" algn="l"/>
                        </a:tabLst>
                      </a:pPr>
                      <a:r>
                        <a:rPr lang="en-GB" sz="900" dirty="0">
                          <a:effectLst/>
                        </a:rPr>
                        <a:t>All  quench </a:t>
                      </a:r>
                      <a:r>
                        <a:rPr lang="en-GB" sz="900" dirty="0" smtClean="0">
                          <a:effectLst/>
                        </a:rPr>
                        <a:t>heaters</a:t>
                      </a:r>
                      <a:r>
                        <a:rPr lang="en-GB" sz="900" baseline="0" dirty="0" smtClean="0">
                          <a:effectLst/>
                        </a:rPr>
                        <a:t> </a:t>
                      </a:r>
                      <a:r>
                        <a:rPr lang="en-GB" sz="900" dirty="0" smtClean="0">
                          <a:effectLst/>
                        </a:rPr>
                        <a:t>(Per  </a:t>
                      </a:r>
                      <a:r>
                        <a:rPr lang="en-GB" sz="900" dirty="0">
                          <a:effectLst/>
                        </a:rPr>
                        <a:t>aperture)</a:t>
                      </a:r>
                      <a:endParaRPr lang="en-GB" sz="9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Aft>
                          <a:spcPts val="0"/>
                        </a:spcAft>
                      </a:pPr>
                      <a:r>
                        <a:rPr lang="en-GB" sz="900" dirty="0" err="1">
                          <a:effectLst/>
                        </a:rPr>
                        <a:t>Megaohmmeter</a:t>
                      </a:r>
                      <a:r>
                        <a:rPr lang="en-GB" sz="900" dirty="0">
                          <a:effectLst/>
                        </a:rPr>
                        <a:t>, t = 60 s</a:t>
                      </a:r>
                      <a:endParaRPr lang="en-GB" sz="600" dirty="0">
                        <a:effectLst/>
                      </a:endParaRPr>
                    </a:p>
                    <a:p>
                      <a:pPr algn="l">
                        <a:spcAft>
                          <a:spcPts val="0"/>
                        </a:spcAft>
                      </a:pPr>
                      <a:r>
                        <a:rPr lang="en-GB" sz="900" dirty="0" err="1">
                          <a:effectLst/>
                        </a:rPr>
                        <a:t>Vmin</a:t>
                      </a:r>
                      <a:r>
                        <a:rPr lang="en-GB" sz="900" dirty="0">
                          <a:effectLst/>
                        </a:rPr>
                        <a:t>. : 500V</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dirty="0">
                          <a:effectLst/>
                        </a:rPr>
                        <a:t>comparison with reference coil</a:t>
                      </a:r>
                      <a:endParaRPr lang="en-GB" sz="600" dirty="0">
                        <a:effectLst/>
                        <a:latin typeface="Times New Roman" panose="02020603050405020304" pitchFamily="18" charset="0"/>
                        <a:ea typeface="Times New Roman" panose="02020603050405020304" pitchFamily="18" charset="0"/>
                      </a:endParaRPr>
                    </a:p>
                  </a:txBody>
                  <a:tcPr marL="66198" marR="66198" marT="0" marB="0"/>
                </a:tc>
              </a:tr>
              <a:tr h="416871">
                <a:tc>
                  <a:txBody>
                    <a:bodyPr/>
                    <a:lstStyle/>
                    <a:p>
                      <a:pPr marR="59055" algn="just">
                        <a:spcAft>
                          <a:spcPts val="0"/>
                        </a:spcAft>
                      </a:pPr>
                      <a:r>
                        <a:rPr lang="en-GB" sz="800" kern="1200" dirty="0" smtClean="0">
                          <a:solidFill>
                            <a:schemeClr val="dk1"/>
                          </a:solidFill>
                          <a:latin typeface="+mn-lt"/>
                          <a:ea typeface="+mn-ea"/>
                          <a:cs typeface="+mn-cs"/>
                        </a:rPr>
                        <a:t>1.1.4.6</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a:effectLst/>
                        </a:rPr>
                        <a:t>HV leakage current, Poles to ground</a:t>
                      </a:r>
                      <a:endParaRPr lang="en-GB" sz="6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Bef>
                          <a:spcPts val="1200"/>
                        </a:spcBef>
                        <a:spcAft>
                          <a:spcPts val="0"/>
                        </a:spcAft>
                        <a:tabLst>
                          <a:tab pos="5941060" algn="r"/>
                          <a:tab pos="457200" algn="l"/>
                        </a:tabLst>
                      </a:pPr>
                      <a:r>
                        <a:rPr lang="en-GB" sz="900">
                          <a:effectLst/>
                        </a:rPr>
                        <a:t>Dipoles </a:t>
                      </a:r>
                      <a:endParaRPr lang="en-GB" sz="9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Aft>
                          <a:spcPts val="0"/>
                        </a:spcAft>
                      </a:pPr>
                      <a:r>
                        <a:rPr lang="en-GB" sz="900" dirty="0">
                          <a:effectLst/>
                        </a:rPr>
                        <a:t>V</a:t>
                      </a:r>
                      <a:r>
                        <a:rPr lang="en-GB" sz="900" dirty="0" smtClean="0">
                          <a:effectLst/>
                        </a:rPr>
                        <a:t>= 5 </a:t>
                      </a:r>
                      <a:r>
                        <a:rPr lang="en-GB" sz="900" dirty="0">
                          <a:effectLst/>
                        </a:rPr>
                        <a:t>kV, t = 300 s</a:t>
                      </a:r>
                      <a:endParaRPr lang="en-GB" sz="600" dirty="0">
                        <a:effectLst/>
                      </a:endParaRPr>
                    </a:p>
                    <a:p>
                      <a:pPr algn="l">
                        <a:spcAft>
                          <a:spcPts val="0"/>
                        </a:spcAft>
                      </a:pPr>
                      <a:r>
                        <a:rPr lang="en-GB" sz="900" dirty="0">
                          <a:effectLst/>
                        </a:rPr>
                        <a:t>Quench heaters connected to layers</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a:effectLst/>
                        </a:rPr>
                        <a:t>I&lt; 15 </a:t>
                      </a:r>
                      <a:r>
                        <a:rPr lang="en-GB" sz="900">
                          <a:effectLst/>
                          <a:sym typeface="Symbol" panose="05050102010706020507" pitchFamily="18" charset="2"/>
                        </a:rPr>
                        <a:t></a:t>
                      </a:r>
                      <a:r>
                        <a:rPr lang="en-GB" sz="900">
                          <a:effectLst/>
                        </a:rPr>
                        <a:t>A </a:t>
                      </a:r>
                      <a:endParaRPr lang="en-GB" sz="600">
                        <a:effectLst/>
                        <a:latin typeface="Times New Roman" panose="02020603050405020304" pitchFamily="18" charset="0"/>
                        <a:ea typeface="Times New Roman" panose="02020603050405020304" pitchFamily="18" charset="0"/>
                      </a:endParaRPr>
                    </a:p>
                  </a:txBody>
                  <a:tcPr marL="66198" marR="66198" marT="0" marB="0"/>
                </a:tc>
              </a:tr>
              <a:tr h="416871">
                <a:tc>
                  <a:txBody>
                    <a:bodyPr/>
                    <a:lstStyle/>
                    <a:p>
                      <a:pPr marR="59055" algn="just">
                        <a:spcAft>
                          <a:spcPts val="0"/>
                        </a:spcAft>
                      </a:pPr>
                      <a:r>
                        <a:rPr lang="en-GB" sz="800" kern="1200" dirty="0" smtClean="0">
                          <a:solidFill>
                            <a:schemeClr val="dk1"/>
                          </a:solidFill>
                          <a:latin typeface="+mn-lt"/>
                          <a:ea typeface="+mn-ea"/>
                          <a:cs typeface="+mn-cs"/>
                        </a:rPr>
                        <a:t>1.1.4.7</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a:effectLst/>
                        </a:rPr>
                        <a:t>HV leakage current, quench heaters to coils</a:t>
                      </a:r>
                      <a:endParaRPr lang="en-GB" sz="6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Aft>
                          <a:spcPts val="0"/>
                        </a:spcAft>
                      </a:pPr>
                      <a:r>
                        <a:rPr lang="en-GB" sz="900">
                          <a:effectLst/>
                        </a:rPr>
                        <a:t>Dipoles</a:t>
                      </a:r>
                      <a:endParaRPr lang="en-GB" sz="6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Bef>
                          <a:spcPts val="1200"/>
                        </a:spcBef>
                        <a:spcAft>
                          <a:spcPts val="0"/>
                        </a:spcAft>
                        <a:tabLst>
                          <a:tab pos="5941060" algn="r"/>
                          <a:tab pos="457200" algn="l"/>
                        </a:tabLst>
                      </a:pPr>
                      <a:r>
                        <a:rPr lang="en-GB" sz="900" dirty="0">
                          <a:effectLst/>
                        </a:rPr>
                        <a:t>V = 3 kV, t = 300 s, (quench heaters per aperture grouped), (*)</a:t>
                      </a:r>
                      <a:endParaRPr lang="en-GB" sz="9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a:effectLst/>
                        </a:rPr>
                        <a:t>I&lt; 10 </a:t>
                      </a:r>
                      <a:r>
                        <a:rPr lang="en-GB" sz="900">
                          <a:effectLst/>
                          <a:sym typeface="Symbol" panose="05050102010706020507" pitchFamily="18" charset="2"/>
                        </a:rPr>
                        <a:t></a:t>
                      </a:r>
                      <a:r>
                        <a:rPr lang="en-GB" sz="900">
                          <a:effectLst/>
                        </a:rPr>
                        <a:t>A</a:t>
                      </a:r>
                      <a:endParaRPr lang="en-GB" sz="600">
                        <a:effectLst/>
                        <a:latin typeface="Times New Roman" panose="02020603050405020304" pitchFamily="18" charset="0"/>
                        <a:ea typeface="Times New Roman" panose="02020603050405020304" pitchFamily="18" charset="0"/>
                      </a:endParaRPr>
                    </a:p>
                  </a:txBody>
                  <a:tcPr marL="66198" marR="66198" marT="0" marB="0"/>
                </a:tc>
              </a:tr>
              <a:tr h="555828">
                <a:tc>
                  <a:txBody>
                    <a:bodyPr/>
                    <a:lstStyle/>
                    <a:p>
                      <a:pPr marR="59055" algn="just">
                        <a:spcAft>
                          <a:spcPts val="0"/>
                        </a:spcAft>
                      </a:pPr>
                      <a:r>
                        <a:rPr lang="en-GB" sz="800" kern="1200" dirty="0" smtClean="0">
                          <a:solidFill>
                            <a:schemeClr val="dk1"/>
                          </a:solidFill>
                          <a:latin typeface="+mn-lt"/>
                          <a:ea typeface="+mn-ea"/>
                          <a:cs typeface="+mn-cs"/>
                        </a:rPr>
                        <a:t>1.1.4.8</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dirty="0">
                          <a:effectLst/>
                        </a:rPr>
                        <a:t>Discharge (interturn voltage) test</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Bef>
                          <a:spcPts val="1200"/>
                        </a:spcBef>
                        <a:spcAft>
                          <a:spcPts val="0"/>
                        </a:spcAft>
                        <a:tabLst>
                          <a:tab pos="5941060" algn="r"/>
                          <a:tab pos="457200" algn="l"/>
                        </a:tabLst>
                      </a:pPr>
                      <a:r>
                        <a:rPr lang="en-GB" sz="900">
                          <a:effectLst/>
                        </a:rPr>
                        <a:t>Poles</a:t>
                      </a:r>
                      <a:endParaRPr lang="en-GB" sz="9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Aft>
                          <a:spcPts val="0"/>
                        </a:spcAft>
                      </a:pPr>
                      <a:r>
                        <a:rPr lang="en-GB" sz="900" dirty="0" smtClean="0">
                          <a:effectLst/>
                        </a:rPr>
                        <a:t>77 </a:t>
                      </a:r>
                      <a:r>
                        <a:rPr lang="en-GB" sz="900" dirty="0">
                          <a:effectLst/>
                        </a:rPr>
                        <a:t>V/turn, i.e. </a:t>
                      </a:r>
                      <a:r>
                        <a:rPr lang="en-GB" sz="900" dirty="0" smtClean="0">
                          <a:solidFill>
                            <a:srgbClr val="FF0000"/>
                          </a:solidFill>
                          <a:effectLst/>
                        </a:rPr>
                        <a:t>4.3</a:t>
                      </a:r>
                      <a:r>
                        <a:rPr lang="en-GB" sz="900" dirty="0" smtClean="0">
                          <a:effectLst/>
                        </a:rPr>
                        <a:t> </a:t>
                      </a:r>
                      <a:r>
                        <a:rPr lang="en-GB" sz="900" dirty="0">
                          <a:effectLst/>
                        </a:rPr>
                        <a:t>kV per pole  </a:t>
                      </a:r>
                      <a:endParaRPr lang="en-GB" sz="600" dirty="0">
                        <a:effectLst/>
                      </a:endParaRPr>
                    </a:p>
                    <a:p>
                      <a:pPr algn="l">
                        <a:spcAft>
                          <a:spcPts val="0"/>
                        </a:spcAft>
                      </a:pPr>
                      <a:r>
                        <a:rPr lang="en-GB" sz="900" dirty="0">
                          <a:effectLst/>
                        </a:rPr>
                        <a:t>(10 pulses). (</a:t>
                      </a:r>
                      <a:r>
                        <a:rPr lang="en-GB" sz="900" dirty="0" smtClean="0">
                          <a:effectLst/>
                        </a:rPr>
                        <a:t>Soft: EDMA</a:t>
                      </a:r>
                      <a:r>
                        <a:rPr lang="en-GB" sz="900" dirty="0">
                          <a:effectLst/>
                        </a:rPr>
                        <a:t>)</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a:effectLst/>
                        </a:rPr>
                        <a:t>comparison with reference pole</a:t>
                      </a:r>
                      <a:endParaRPr lang="en-GB" sz="600">
                        <a:effectLst/>
                        <a:latin typeface="Times New Roman" panose="02020603050405020304" pitchFamily="18" charset="0"/>
                        <a:ea typeface="Times New Roman" panose="02020603050405020304" pitchFamily="18" charset="0"/>
                      </a:endParaRPr>
                    </a:p>
                  </a:txBody>
                  <a:tcPr marL="66198" marR="66198" marT="0" marB="0"/>
                </a:tc>
              </a:tr>
              <a:tr h="555828">
                <a:tc>
                  <a:txBody>
                    <a:bodyPr/>
                    <a:lstStyle/>
                    <a:p>
                      <a:pPr marR="59055" algn="just">
                        <a:spcAft>
                          <a:spcPts val="0"/>
                        </a:spcAft>
                      </a:pPr>
                      <a:r>
                        <a:rPr lang="en-GB" sz="800" kern="1200" dirty="0" smtClean="0">
                          <a:solidFill>
                            <a:schemeClr val="dk1"/>
                          </a:solidFill>
                          <a:latin typeface="+mn-lt"/>
                          <a:ea typeface="+mn-ea"/>
                          <a:cs typeface="+mn-cs"/>
                        </a:rPr>
                        <a:t>1.1.4.9</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dirty="0">
                          <a:effectLst/>
                        </a:rPr>
                        <a:t>Discharge (interturn voltage) test</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Aft>
                          <a:spcPts val="0"/>
                        </a:spcAft>
                      </a:pPr>
                      <a:r>
                        <a:rPr lang="en-GB" sz="900">
                          <a:effectLst/>
                        </a:rPr>
                        <a:t>Dipoles (full magnet)</a:t>
                      </a:r>
                      <a:endParaRPr lang="en-GB" sz="60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Aft>
                          <a:spcPts val="0"/>
                        </a:spcAft>
                      </a:pPr>
                      <a:r>
                        <a:rPr lang="en-GB" sz="900" dirty="0">
                          <a:effectLst/>
                        </a:rPr>
                        <a:t>50 (25)V/turn, i.e. </a:t>
                      </a:r>
                      <a:r>
                        <a:rPr lang="en-GB" sz="900" dirty="0" smtClean="0">
                          <a:effectLst/>
                        </a:rPr>
                        <a:t>2.8 </a:t>
                      </a:r>
                      <a:r>
                        <a:rPr lang="en-GB" sz="900" dirty="0">
                          <a:effectLst/>
                        </a:rPr>
                        <a:t>kV total </a:t>
                      </a:r>
                      <a:endParaRPr lang="en-GB" sz="600" dirty="0">
                        <a:effectLst/>
                      </a:endParaRPr>
                    </a:p>
                    <a:p>
                      <a:pPr algn="l">
                        <a:spcAft>
                          <a:spcPts val="0"/>
                        </a:spcAft>
                      </a:pPr>
                      <a:r>
                        <a:rPr lang="en-GB" sz="900" dirty="0">
                          <a:effectLst/>
                        </a:rPr>
                        <a:t>(10 pulses) (</a:t>
                      </a:r>
                      <a:r>
                        <a:rPr lang="en-GB" sz="900" dirty="0" smtClean="0">
                          <a:effectLst/>
                        </a:rPr>
                        <a:t>Soft: EDMA</a:t>
                      </a:r>
                      <a:r>
                        <a:rPr lang="en-GB" sz="900" dirty="0">
                          <a:effectLst/>
                        </a:rPr>
                        <a:t>)</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a:effectLst/>
                        </a:rPr>
                        <a:t>comparison with reference magnet</a:t>
                      </a:r>
                      <a:endParaRPr lang="en-GB" sz="600">
                        <a:effectLst/>
                        <a:latin typeface="Times New Roman" panose="02020603050405020304" pitchFamily="18" charset="0"/>
                        <a:ea typeface="Times New Roman" panose="02020603050405020304" pitchFamily="18" charset="0"/>
                      </a:endParaRPr>
                    </a:p>
                  </a:txBody>
                  <a:tcPr marL="66198" marR="66198" marT="0" marB="0"/>
                </a:tc>
              </a:tr>
              <a:tr h="555828">
                <a:tc>
                  <a:txBody>
                    <a:bodyPr/>
                    <a:lstStyle/>
                    <a:p>
                      <a:pPr marR="59055" algn="just">
                        <a:spcAft>
                          <a:spcPts val="0"/>
                        </a:spcAft>
                      </a:pPr>
                      <a:r>
                        <a:rPr lang="en-GB" sz="800" kern="1200" dirty="0" smtClean="0">
                          <a:solidFill>
                            <a:schemeClr val="dk1"/>
                          </a:solidFill>
                          <a:latin typeface="+mn-lt"/>
                          <a:ea typeface="+mn-ea"/>
                          <a:cs typeface="+mn-cs"/>
                        </a:rPr>
                        <a:t>1.1.4.10</a:t>
                      </a:r>
                      <a:endParaRPr lang="en-GB" sz="800" kern="1200" dirty="0">
                        <a:solidFill>
                          <a:schemeClr val="dk1"/>
                        </a:solidFill>
                        <a:latin typeface="+mn-lt"/>
                        <a:ea typeface="+mn-ea"/>
                        <a:cs typeface="+mn-cs"/>
                      </a:endParaRPr>
                    </a:p>
                  </a:txBody>
                  <a:tcPr marL="66198" marR="66198" marT="0" marB="0"/>
                </a:tc>
                <a:tc>
                  <a:txBody>
                    <a:bodyPr/>
                    <a:lstStyle/>
                    <a:p>
                      <a:pPr marR="59055" algn="just">
                        <a:spcAft>
                          <a:spcPts val="0"/>
                        </a:spcAft>
                      </a:pPr>
                      <a:r>
                        <a:rPr lang="en-GB" sz="900" dirty="0">
                          <a:effectLst/>
                        </a:rPr>
                        <a:t>Discharge (Q.H. connections integrity) test</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algn="just">
                        <a:spcAft>
                          <a:spcPts val="0"/>
                        </a:spcAft>
                      </a:pPr>
                      <a:r>
                        <a:rPr lang="en-GB" sz="900" dirty="0">
                          <a:effectLst/>
                        </a:rPr>
                        <a:t>Q.H. 1 circuits (2 strips) is series</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algn="l">
                        <a:spcAft>
                          <a:spcPts val="0"/>
                        </a:spcAft>
                      </a:pPr>
                      <a:r>
                        <a:rPr lang="en-GB" sz="900" dirty="0">
                          <a:effectLst/>
                        </a:rPr>
                        <a:t>V= 0.8kV (400V/strip), c =2 </a:t>
                      </a:r>
                      <a:r>
                        <a:rPr lang="en-GB" sz="900" dirty="0">
                          <a:effectLst/>
                          <a:sym typeface="Symbol" panose="05050102010706020507" pitchFamily="18" charset="2"/>
                        </a:rPr>
                        <a:t></a:t>
                      </a:r>
                      <a:r>
                        <a:rPr lang="en-GB" sz="900" dirty="0">
                          <a:effectLst/>
                        </a:rPr>
                        <a:t>F</a:t>
                      </a:r>
                      <a:endParaRPr lang="en-GB" sz="600" dirty="0">
                        <a:effectLst/>
                      </a:endParaRPr>
                    </a:p>
                    <a:p>
                      <a:pPr algn="l">
                        <a:spcAft>
                          <a:spcPts val="0"/>
                        </a:spcAft>
                      </a:pPr>
                      <a:r>
                        <a:rPr lang="en-GB" sz="900" dirty="0">
                          <a:effectLst/>
                        </a:rPr>
                        <a:t>(5 pulses), (**).(</a:t>
                      </a:r>
                      <a:r>
                        <a:rPr lang="en-GB" sz="900" dirty="0" smtClean="0">
                          <a:effectLst/>
                        </a:rPr>
                        <a:t>Soft: EDMA</a:t>
                      </a:r>
                      <a:r>
                        <a:rPr lang="en-GB" sz="900" dirty="0">
                          <a:effectLst/>
                        </a:rPr>
                        <a:t>),</a:t>
                      </a:r>
                      <a:endParaRPr lang="en-GB" sz="600" dirty="0">
                        <a:effectLst/>
                        <a:latin typeface="Times New Roman" panose="02020603050405020304" pitchFamily="18" charset="0"/>
                        <a:ea typeface="Times New Roman" panose="02020603050405020304" pitchFamily="18" charset="0"/>
                      </a:endParaRPr>
                    </a:p>
                  </a:txBody>
                  <a:tcPr marL="66198" marR="66198" marT="0" marB="0"/>
                </a:tc>
                <a:tc>
                  <a:txBody>
                    <a:bodyPr/>
                    <a:lstStyle/>
                    <a:p>
                      <a:pPr marR="52070">
                        <a:spcAft>
                          <a:spcPts val="0"/>
                        </a:spcAft>
                      </a:pPr>
                      <a:r>
                        <a:rPr lang="en-GB" sz="900" dirty="0">
                          <a:effectLst/>
                        </a:rPr>
                        <a:t>comparison with reference</a:t>
                      </a:r>
                      <a:endParaRPr lang="en-GB" sz="600" dirty="0">
                        <a:effectLst/>
                        <a:latin typeface="Times New Roman" panose="02020603050405020304" pitchFamily="18" charset="0"/>
                        <a:ea typeface="Times New Roman" panose="02020603050405020304" pitchFamily="18" charset="0"/>
                      </a:endParaRPr>
                    </a:p>
                  </a:txBody>
                  <a:tcPr marL="66198" marR="66198" marT="0" marB="0"/>
                </a:tc>
              </a:tr>
            </a:tbl>
          </a:graphicData>
        </a:graphic>
      </p:graphicFrame>
      <p:sp>
        <p:nvSpPr>
          <p:cNvPr id="4" name="Footer Placeholder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55</a:t>
            </a:fld>
            <a:endParaRPr lang="fr-FR"/>
          </a:p>
        </p:txBody>
      </p:sp>
      <p:sp>
        <p:nvSpPr>
          <p:cNvPr id="8" name="Rectangle 7"/>
          <p:cNvSpPr/>
          <p:nvPr/>
        </p:nvSpPr>
        <p:spPr>
          <a:xfrm>
            <a:off x="6188321" y="3818071"/>
            <a:ext cx="2805882" cy="1569660"/>
          </a:xfrm>
          <a:prstGeom prst="rect">
            <a:avLst/>
          </a:prstGeom>
        </p:spPr>
        <p:txBody>
          <a:bodyPr wrap="square">
            <a:spAutoFit/>
          </a:bodyPr>
          <a:lstStyle/>
          <a:p>
            <a:pPr lvl="0" defTabSz="914400" eaLnBrk="0" fontAlgn="base" hangingPunct="0">
              <a:spcBef>
                <a:spcPct val="0"/>
              </a:spcBef>
              <a:spcAft>
                <a:spcPct val="0"/>
              </a:spcAft>
              <a:buFontTx/>
              <a:buChar char="•"/>
              <a:tabLst>
                <a:tab pos="457200" algn="r"/>
                <a:tab pos="5940425" algn="r"/>
              </a:tabLst>
            </a:pPr>
            <a:r>
              <a:rPr lang="fr-FR" altLang="en-US" sz="1200" dirty="0" smtClean="0">
                <a:latin typeface="Times" panose="02020603050405020304" pitchFamily="18" charset="0"/>
                <a:ea typeface="Times New Roman" panose="02020603050405020304" pitchFamily="18" charset="0"/>
                <a:cs typeface="Times New Roman" panose="02020603050405020304" pitchFamily="18" charset="0"/>
              </a:rPr>
              <a:t> </a:t>
            </a:r>
            <a:r>
              <a:rPr lang="fr-FR" altLang="en-US" sz="1050" dirty="0" err="1">
                <a:solidFill>
                  <a:schemeClr val="dk1"/>
                </a:solidFill>
              </a:rPr>
              <a:t>Recommended</a:t>
            </a:r>
            <a:r>
              <a:rPr lang="fr-FR" altLang="en-US" sz="1050" dirty="0">
                <a:solidFill>
                  <a:schemeClr val="dk1"/>
                </a:solidFill>
              </a:rPr>
              <a:t> </a:t>
            </a:r>
            <a:r>
              <a:rPr lang="fr-FR" altLang="en-US" sz="1050" dirty="0" err="1">
                <a:solidFill>
                  <a:schemeClr val="dk1"/>
                </a:solidFill>
              </a:rPr>
              <a:t>intermediate</a:t>
            </a:r>
            <a:r>
              <a:rPr lang="fr-FR" altLang="en-US" sz="1050" dirty="0">
                <a:solidFill>
                  <a:schemeClr val="dk1"/>
                </a:solidFill>
              </a:rPr>
              <a:t> tests: </a:t>
            </a:r>
            <a:endParaRPr lang="en-GB" altLang="en-US" sz="1050" dirty="0">
              <a:solidFill>
                <a:schemeClr val="dk1"/>
              </a:solidFill>
            </a:endParaRPr>
          </a:p>
          <a:p>
            <a:pPr lvl="0" defTabSz="914400" eaLnBrk="0" fontAlgn="base" hangingPunct="0">
              <a:spcBef>
                <a:spcPct val="0"/>
              </a:spcBef>
              <a:spcAft>
                <a:spcPct val="0"/>
              </a:spcAft>
              <a:tabLst>
                <a:tab pos="457200" algn="r"/>
                <a:tab pos="5940425" algn="r"/>
              </a:tabLst>
            </a:pPr>
            <a:r>
              <a:rPr lang="en-GB" altLang="en-US" sz="1050" dirty="0">
                <a:solidFill>
                  <a:schemeClr val="dk1"/>
                </a:solidFill>
              </a:rPr>
              <a:t>- </a:t>
            </a:r>
            <a:r>
              <a:rPr lang="en-GB" altLang="en-US" sz="1050" dirty="0" smtClean="0">
                <a:solidFill>
                  <a:schemeClr val="dk1"/>
                </a:solidFill>
              </a:rPr>
              <a:t>   Measurement </a:t>
            </a:r>
            <a:r>
              <a:rPr lang="en-GB" altLang="en-US" sz="1050" dirty="0">
                <a:solidFill>
                  <a:schemeClr val="dk1"/>
                </a:solidFill>
              </a:rPr>
              <a:t>of insulation resistance during collaring </a:t>
            </a:r>
          </a:p>
          <a:p>
            <a:pPr marL="171450" lvl="0" indent="-171450" defTabSz="914400" eaLnBrk="0" fontAlgn="base" hangingPunct="0">
              <a:spcBef>
                <a:spcPct val="0"/>
              </a:spcBef>
              <a:spcAft>
                <a:spcPct val="0"/>
              </a:spcAft>
              <a:buFontTx/>
              <a:buChar char="-"/>
              <a:tabLst>
                <a:tab pos="457200" algn="r"/>
                <a:tab pos="5940425" algn="r"/>
              </a:tabLst>
            </a:pPr>
            <a:r>
              <a:rPr lang="en-GB" altLang="en-US" sz="1050" dirty="0" smtClean="0">
                <a:solidFill>
                  <a:schemeClr val="dk1"/>
                </a:solidFill>
              </a:rPr>
              <a:t>Continuous </a:t>
            </a:r>
            <a:r>
              <a:rPr lang="en-GB" altLang="en-US" sz="1050" dirty="0">
                <a:solidFill>
                  <a:schemeClr val="dk1"/>
                </a:solidFill>
              </a:rPr>
              <a:t>recording of DC resistance of poles during </a:t>
            </a:r>
            <a:r>
              <a:rPr lang="en-GB" altLang="en-US" sz="1050" dirty="0" smtClean="0">
                <a:solidFill>
                  <a:schemeClr val="dk1"/>
                </a:solidFill>
              </a:rPr>
              <a:t>collaring</a:t>
            </a:r>
          </a:p>
          <a:p>
            <a:pPr marL="171450" lvl="0" indent="-171450" defTabSz="914400" eaLnBrk="0" fontAlgn="base" hangingPunct="0">
              <a:spcBef>
                <a:spcPct val="0"/>
              </a:spcBef>
              <a:spcAft>
                <a:spcPct val="0"/>
              </a:spcAft>
              <a:buFontTx/>
              <a:buChar char="-"/>
              <a:tabLst>
                <a:tab pos="457200" algn="r"/>
                <a:tab pos="5940425" algn="r"/>
              </a:tabLst>
            </a:pPr>
            <a:r>
              <a:rPr lang="en-GB" altLang="en-US" sz="1050" dirty="0" smtClean="0">
                <a:solidFill>
                  <a:schemeClr val="dk1"/>
                </a:solidFill>
              </a:rPr>
              <a:t>Measurement </a:t>
            </a:r>
            <a:r>
              <a:rPr lang="en-GB" altLang="en-US" sz="1050" dirty="0">
                <a:solidFill>
                  <a:schemeClr val="dk1"/>
                </a:solidFill>
              </a:rPr>
              <a:t>of insulation resistance after collaring, press open </a:t>
            </a:r>
            <a:r>
              <a:rPr lang="en-GB" altLang="en-US" sz="1050" dirty="0" smtClean="0">
                <a:solidFill>
                  <a:schemeClr val="dk1"/>
                </a:solidFill>
              </a:rPr>
              <a:t>(</a:t>
            </a:r>
            <a:r>
              <a:rPr lang="en-GB" altLang="en-US" sz="1050" b="1" dirty="0">
                <a:solidFill>
                  <a:srgbClr val="3333FF"/>
                </a:solidFill>
              </a:rPr>
              <a:t>R &gt; 1000 M</a:t>
            </a:r>
            <a:r>
              <a:rPr lang="en-GB" altLang="en-US" sz="1050" b="1" dirty="0">
                <a:solidFill>
                  <a:srgbClr val="3333FF"/>
                </a:solidFill>
                <a:sym typeface="Symbol" panose="05050102010706020507" pitchFamily="18" charset="2"/>
              </a:rPr>
              <a:t></a:t>
            </a:r>
            <a:r>
              <a:rPr lang="en-GB" altLang="en-US" sz="1050" b="1" dirty="0">
                <a:solidFill>
                  <a:srgbClr val="3333FF"/>
                </a:solidFill>
              </a:rPr>
              <a:t>: Coils + Q.Hs to ground: 5 kV, 30 s QHs to coils: 3 kV, 30 s)</a:t>
            </a:r>
            <a:endParaRPr lang="en-GB" altLang="en-US" sz="1050" b="1" dirty="0">
              <a:solidFill>
                <a:srgbClr val="3333FF"/>
              </a:solidFill>
              <a:sym typeface="Symbol" panose="05050102010706020507" pitchFamily="18" charset="2"/>
            </a:endParaRPr>
          </a:p>
        </p:txBody>
      </p:sp>
      <p:pic>
        <p:nvPicPr>
          <p:cNvPr id="3" name="Picture 2"/>
          <p:cNvPicPr>
            <a:picLocks noChangeAspect="1"/>
          </p:cNvPicPr>
          <p:nvPr/>
        </p:nvPicPr>
        <p:blipFill>
          <a:blip r:embed="rId2"/>
          <a:stretch>
            <a:fillRect/>
          </a:stretch>
        </p:blipFill>
        <p:spPr>
          <a:xfrm>
            <a:off x="6188321" y="836712"/>
            <a:ext cx="2904420" cy="2329433"/>
          </a:xfrm>
          <a:prstGeom prst="rect">
            <a:avLst/>
          </a:prstGeom>
        </p:spPr>
      </p:pic>
    </p:spTree>
    <p:extLst>
      <p:ext uri="{BB962C8B-B14F-4D97-AF65-F5344CB8AC3E}">
        <p14:creationId xmlns:p14="http://schemas.microsoft.com/office/powerpoint/2010/main" val="37851569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730509402"/>
              </p:ext>
            </p:extLst>
          </p:nvPr>
        </p:nvGraphicFramePr>
        <p:xfrm>
          <a:off x="755576" y="1052656"/>
          <a:ext cx="7898117" cy="4728655"/>
        </p:xfrm>
        <a:graphic>
          <a:graphicData uri="http://schemas.openxmlformats.org/drawingml/2006/table">
            <a:tbl>
              <a:tblPr>
                <a:tableStyleId>{5C22544A-7EE6-4342-B048-85BDC9FD1C3A}</a:tableStyleId>
              </a:tblPr>
              <a:tblGrid>
                <a:gridCol w="720080"/>
                <a:gridCol w="1414664"/>
                <a:gridCol w="1707795"/>
                <a:gridCol w="1774085"/>
                <a:gridCol w="2281493"/>
              </a:tblGrid>
              <a:tr h="56074">
                <a:tc>
                  <a:txBody>
                    <a:bodyPr/>
                    <a:lstStyle/>
                    <a:p>
                      <a:pPr marL="0" marR="52070" indent="0" algn="l" defTabSz="457200" rtl="0" eaLnBrk="1" fontAlgn="auto" latinLnBrk="0" hangingPunct="1">
                        <a:lnSpc>
                          <a:spcPts val="1600"/>
                        </a:lnSpc>
                        <a:spcBef>
                          <a:spcPts val="300"/>
                        </a:spcBef>
                        <a:spcAft>
                          <a:spcPts val="0"/>
                        </a:spcAft>
                        <a:buClrTx/>
                        <a:buSzTx/>
                        <a:buFontTx/>
                        <a:buNone/>
                        <a:tabLst>
                          <a:tab pos="5941060" algn="r"/>
                          <a:tab pos="457200" algn="l"/>
                        </a:tabLst>
                        <a:defRPr/>
                      </a:pPr>
                      <a:r>
                        <a:rPr lang="en-GB" sz="1200" b="1" i="0" kern="1200" cap="none" spc="50" dirty="0" smtClean="0">
                          <a:ln w="0"/>
                          <a:solidFill>
                            <a:srgbClr val="3333FF"/>
                          </a:solidFill>
                          <a:effectLst/>
                          <a:latin typeface="+mn-lt"/>
                          <a:ea typeface="+mn-ea"/>
                          <a:cs typeface="+mn-cs"/>
                        </a:rPr>
                        <a:t>WBS ID</a:t>
                      </a:r>
                    </a:p>
                  </a:txBody>
                  <a:tcPr marL="32746" marR="32746" marT="0" marB="0" anchor="ctr"/>
                </a:tc>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TEST</a:t>
                      </a:r>
                    </a:p>
                  </a:txBody>
                  <a:tcPr marL="32746" marR="32746" marT="0" marB="0" anchor="ctr"/>
                </a:tc>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OBJECT</a:t>
                      </a:r>
                    </a:p>
                  </a:txBody>
                  <a:tcPr marL="32746" marR="32746" marT="0" marB="0" anchor="ctr"/>
                </a:tc>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CONDITION</a:t>
                      </a:r>
                    </a:p>
                  </a:txBody>
                  <a:tcPr marL="32746" marR="32746" marT="0" marB="0" anchor="ctr"/>
                </a:tc>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LIMITS</a:t>
                      </a:r>
                    </a:p>
                  </a:txBody>
                  <a:tcPr marL="32746" marR="32746" marT="0" marB="0" anchor="ctr"/>
                </a:tc>
              </a:tr>
              <a:tr h="176276">
                <a:tc>
                  <a:txBody>
                    <a:bodyPr/>
                    <a:lstStyle/>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1.1.4.1</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DC resistance of windings</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Poles, dipoles and full magnet</a:t>
                      </a: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I=1.00A</a:t>
                      </a:r>
                    </a:p>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(Data </a:t>
                      </a:r>
                      <a:r>
                        <a:rPr lang="en-GB" sz="1200" kern="1200" dirty="0">
                          <a:solidFill>
                            <a:schemeClr val="dk1"/>
                          </a:solidFill>
                          <a:effectLst/>
                          <a:latin typeface="+mn-lt"/>
                          <a:ea typeface="+mn-ea"/>
                          <a:cs typeface="+mn-cs"/>
                        </a:rPr>
                        <a:t>Logger)</a:t>
                      </a: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comparison with reference coil</a:t>
                      </a:r>
                    </a:p>
                  </a:txBody>
                  <a:tcPr marL="32746" marR="32746" marT="0" marB="0" anchor="ctr"/>
                </a:tc>
              </a:tr>
              <a:tr h="176276">
                <a:tc>
                  <a:txBody>
                    <a:bodyPr/>
                    <a:lstStyle/>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1.1.4.2</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DC resistance of quench heaters</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All magnet quench heaters</a:t>
                      </a: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4-wire Ohmmeter</a:t>
                      </a:r>
                    </a:p>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(Data </a:t>
                      </a:r>
                      <a:r>
                        <a:rPr lang="en-GB" sz="1200" kern="1200" dirty="0">
                          <a:solidFill>
                            <a:schemeClr val="dk1"/>
                          </a:solidFill>
                          <a:effectLst/>
                          <a:latin typeface="+mn-lt"/>
                          <a:ea typeface="+mn-ea"/>
                          <a:cs typeface="+mn-cs"/>
                        </a:rPr>
                        <a:t>Logger)</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comparison with reference coil</a:t>
                      </a:r>
                    </a:p>
                  </a:txBody>
                  <a:tcPr marL="32746" marR="32746" marT="0" marB="0" anchor="ctr"/>
                </a:tc>
              </a:tr>
              <a:tr h="176276">
                <a:tc>
                  <a:txBody>
                    <a:bodyPr/>
                    <a:lstStyle/>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1.1.4.3</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DC resistance of spools</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For each type</a:t>
                      </a:r>
                    </a:p>
                    <a:p>
                      <a:pPr marL="0" marR="52070" algn="l" defTabSz="457200" rtl="0" eaLnBrk="1" latinLnBrk="0" hangingPunct="1">
                        <a:spcAft>
                          <a:spcPts val="0"/>
                        </a:spcAft>
                      </a:pPr>
                      <a:r>
                        <a:rPr lang="en-GB" sz="1200" kern="1200">
                          <a:solidFill>
                            <a:schemeClr val="dk1"/>
                          </a:solidFill>
                          <a:effectLst/>
                          <a:latin typeface="+mn-lt"/>
                          <a:ea typeface="+mn-ea"/>
                          <a:cs typeface="+mn-cs"/>
                        </a:rPr>
                        <a:t> </a:t>
                      </a: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I=1.00A</a:t>
                      </a:r>
                    </a:p>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(Data </a:t>
                      </a:r>
                      <a:r>
                        <a:rPr lang="en-GB" sz="1200" kern="1200" dirty="0">
                          <a:solidFill>
                            <a:schemeClr val="dk1"/>
                          </a:solidFill>
                          <a:effectLst/>
                          <a:latin typeface="+mn-lt"/>
                          <a:ea typeface="+mn-ea"/>
                          <a:cs typeface="+mn-cs"/>
                        </a:rPr>
                        <a:t>Logger)</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comparison with reference coil</a:t>
                      </a:r>
                    </a:p>
                  </a:txBody>
                  <a:tcPr marL="32746" marR="32746" marT="0" marB="0" anchor="ctr"/>
                </a:tc>
              </a:tr>
              <a:tr h="176276">
                <a:tc>
                  <a:txBody>
                    <a:bodyPr/>
                    <a:lstStyle/>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1.1.4.4</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DC resistance of  instrumentation</a:t>
                      </a:r>
                    </a:p>
                  </a:txBody>
                  <a:tcPr marL="32746" marR="32746" marT="0" marB="0" anchor="ctr"/>
                </a:tc>
                <a:tc>
                  <a:txBody>
                    <a:bodyPr/>
                    <a:lstStyle/>
                    <a:p>
                      <a:pPr marL="0" marR="52070" algn="l" defTabSz="457200" rtl="0" eaLnBrk="1" latinLnBrk="0" hangingPunct="1">
                        <a:spcAft>
                          <a:spcPts val="0"/>
                        </a:spcAft>
                      </a:pPr>
                      <a:r>
                        <a:rPr lang="en-GB" sz="1200" kern="1200" dirty="0" err="1">
                          <a:solidFill>
                            <a:schemeClr val="dk1"/>
                          </a:solidFill>
                          <a:effectLst/>
                          <a:latin typeface="+mn-lt"/>
                          <a:ea typeface="+mn-ea"/>
                          <a:cs typeface="+mn-cs"/>
                        </a:rPr>
                        <a:t>Cryo</a:t>
                      </a:r>
                      <a:r>
                        <a:rPr lang="en-GB" sz="1200" kern="1200" dirty="0">
                          <a:solidFill>
                            <a:schemeClr val="dk1"/>
                          </a:solidFill>
                          <a:effectLst/>
                          <a:latin typeface="+mn-lt"/>
                          <a:ea typeface="+mn-ea"/>
                          <a:cs typeface="+mn-cs"/>
                        </a:rPr>
                        <a:t>-heater</a:t>
                      </a:r>
                    </a:p>
                    <a:p>
                      <a:pPr marL="0" marR="52070" algn="l" defTabSz="457200" rtl="0" eaLnBrk="1" latinLnBrk="0" hangingPunct="1">
                        <a:spcAft>
                          <a:spcPts val="0"/>
                        </a:spcAft>
                      </a:pPr>
                      <a:r>
                        <a:rPr lang="en-GB" sz="1200" kern="1200" dirty="0">
                          <a:solidFill>
                            <a:schemeClr val="dk1"/>
                          </a:solidFill>
                          <a:effectLst/>
                          <a:latin typeface="+mn-lt"/>
                          <a:ea typeface="+mn-ea"/>
                          <a:cs typeface="+mn-cs"/>
                        </a:rPr>
                        <a:t>Temperature sensor</a:t>
                      </a: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Ohmmeter 4 wire</a:t>
                      </a:r>
                    </a:p>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(Data </a:t>
                      </a:r>
                      <a:r>
                        <a:rPr lang="en-GB" sz="1200" kern="1200" dirty="0">
                          <a:solidFill>
                            <a:schemeClr val="dk1"/>
                          </a:solidFill>
                          <a:effectLst/>
                          <a:latin typeface="+mn-lt"/>
                          <a:ea typeface="+mn-ea"/>
                          <a:cs typeface="+mn-cs"/>
                        </a:rPr>
                        <a:t>Logger)</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comparison with reference</a:t>
                      </a:r>
                    </a:p>
                    <a:p>
                      <a:pPr marL="0" marR="52070" algn="l" defTabSz="457200" rtl="0" eaLnBrk="1" latinLnBrk="0" hangingPunct="1">
                        <a:spcAft>
                          <a:spcPts val="0"/>
                        </a:spcAft>
                      </a:pPr>
                      <a:r>
                        <a:rPr lang="en-GB" sz="1200" kern="1200">
                          <a:solidFill>
                            <a:schemeClr val="dk1"/>
                          </a:solidFill>
                          <a:effectLst/>
                          <a:latin typeface="+mn-lt"/>
                          <a:ea typeface="+mn-ea"/>
                          <a:cs typeface="+mn-cs"/>
                        </a:rPr>
                        <a:t>Components</a:t>
                      </a:r>
                    </a:p>
                  </a:txBody>
                  <a:tcPr marL="32746" marR="32746" marT="0" marB="0" anchor="ctr"/>
                </a:tc>
              </a:tr>
              <a:tr h="176276">
                <a:tc>
                  <a:txBody>
                    <a:bodyPr/>
                    <a:lstStyle/>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1.1.4.5</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Complex impedance of </a:t>
                      </a:r>
                      <a:r>
                        <a:rPr lang="en-GB" sz="1200" kern="1200" dirty="0" smtClean="0">
                          <a:solidFill>
                            <a:schemeClr val="dk1"/>
                          </a:solidFill>
                          <a:effectLst/>
                          <a:latin typeface="+mn-lt"/>
                          <a:ea typeface="+mn-ea"/>
                          <a:cs typeface="+mn-cs"/>
                        </a:rPr>
                        <a:t>spools</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For each type</a:t>
                      </a:r>
                    </a:p>
                    <a:p>
                      <a:pPr marL="0" marR="52070" algn="l" defTabSz="457200" rtl="0" eaLnBrk="1" latinLnBrk="0" hangingPunct="1">
                        <a:spcAft>
                          <a:spcPts val="0"/>
                        </a:spcAft>
                      </a:pPr>
                      <a:r>
                        <a:rPr lang="en-GB" sz="1200" kern="1200" dirty="0">
                          <a:solidFill>
                            <a:schemeClr val="dk1"/>
                          </a:solidFill>
                          <a:effectLst/>
                          <a:latin typeface="+mn-lt"/>
                          <a:ea typeface="+mn-ea"/>
                          <a:cs typeface="+mn-cs"/>
                        </a:rPr>
                        <a:t> </a:t>
                      </a: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f=1.0Hz  to 10.0kHz</a:t>
                      </a:r>
                    </a:p>
                    <a:p>
                      <a:pPr marL="0" marR="52070" algn="l" defTabSz="457200" rtl="0" eaLnBrk="1" latinLnBrk="0" hangingPunct="1">
                        <a:spcAft>
                          <a:spcPts val="0"/>
                        </a:spcAft>
                      </a:pP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comparison with reference coil</a:t>
                      </a:r>
                    </a:p>
                  </a:txBody>
                  <a:tcPr marL="32746" marR="32746" marT="0" marB="0" anchor="ctr"/>
                </a:tc>
              </a:tr>
              <a:tr h="176276">
                <a:tc>
                  <a:txBody>
                    <a:bodyPr/>
                    <a:lstStyle/>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1.1.4.6</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Complex impedance</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Poles ; Dipoles and full magnet</a:t>
                      </a: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f=1.0Hz  to 10.0kHz</a:t>
                      </a:r>
                    </a:p>
                    <a:p>
                      <a:pPr marL="0" marR="52070" algn="l" defTabSz="457200" rtl="0" eaLnBrk="1" latinLnBrk="0" hangingPunct="1">
                        <a:spcAft>
                          <a:spcPts val="0"/>
                        </a:spcAft>
                      </a:pP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comparison with reference coil</a:t>
                      </a:r>
                    </a:p>
                  </a:txBody>
                  <a:tcPr marL="32746" marR="32746" marT="0" marB="0" anchor="ctr"/>
                </a:tc>
              </a:tr>
              <a:tr h="176276">
                <a:tc>
                  <a:txBody>
                    <a:bodyPr/>
                    <a:lstStyle/>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1.1.4.7</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Capacitance to ground</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Magnet +All quench heaters</a:t>
                      </a:r>
                    </a:p>
                    <a:p>
                      <a:pPr marL="0" marR="52070" algn="l" defTabSz="457200" rtl="0" eaLnBrk="1" latinLnBrk="0" hangingPunct="1">
                        <a:spcAft>
                          <a:spcPts val="0"/>
                        </a:spcAft>
                      </a:pPr>
                      <a:r>
                        <a:rPr lang="en-GB" sz="1200" kern="1200">
                          <a:solidFill>
                            <a:schemeClr val="dk1"/>
                          </a:solidFill>
                          <a:effectLst/>
                          <a:latin typeface="+mn-lt"/>
                          <a:ea typeface="+mn-ea"/>
                          <a:cs typeface="+mn-cs"/>
                        </a:rPr>
                        <a:t> </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Megaohmmeter, t = 60 s</a:t>
                      </a:r>
                    </a:p>
                    <a:p>
                      <a:pPr marL="0" marR="52070" algn="l" defTabSz="457200" rtl="0" eaLnBrk="1" latinLnBrk="0" hangingPunct="1">
                        <a:spcAft>
                          <a:spcPts val="0"/>
                        </a:spcAft>
                      </a:pPr>
                      <a:r>
                        <a:rPr lang="en-GB" sz="1200" kern="1200">
                          <a:solidFill>
                            <a:schemeClr val="dk1"/>
                          </a:solidFill>
                          <a:effectLst/>
                          <a:latin typeface="+mn-lt"/>
                          <a:ea typeface="+mn-ea"/>
                          <a:cs typeface="+mn-cs"/>
                        </a:rPr>
                        <a:t>Vmin : 500V</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comparison with reference coil</a:t>
                      </a:r>
                    </a:p>
                  </a:txBody>
                  <a:tcPr marL="32746" marR="32746" marT="0" marB="0" anchor="ctr"/>
                </a:tc>
              </a:tr>
              <a:tr h="176276">
                <a:tc>
                  <a:txBody>
                    <a:bodyPr/>
                    <a:lstStyle/>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1.1.4.8</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Capacitance to dipole</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All  quench heaters</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Megaohmmeter, t = 60 s</a:t>
                      </a:r>
                    </a:p>
                    <a:p>
                      <a:pPr marL="0" marR="52070" algn="l" defTabSz="457200" rtl="0" eaLnBrk="1" latinLnBrk="0" hangingPunct="1">
                        <a:spcAft>
                          <a:spcPts val="0"/>
                        </a:spcAft>
                      </a:pPr>
                      <a:r>
                        <a:rPr lang="en-GB" sz="1200" kern="1200">
                          <a:solidFill>
                            <a:schemeClr val="dk1"/>
                          </a:solidFill>
                          <a:effectLst/>
                          <a:latin typeface="+mn-lt"/>
                          <a:ea typeface="+mn-ea"/>
                          <a:cs typeface="+mn-cs"/>
                        </a:rPr>
                        <a:t>Vmin : 500V</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comparison with reference coil</a:t>
                      </a:r>
                    </a:p>
                  </a:txBody>
                  <a:tcPr marL="32746" marR="32746" marT="0" marB="0" anchor="ctr"/>
                </a:tc>
              </a:tr>
              <a:tr h="249725">
                <a:tc>
                  <a:txBody>
                    <a:bodyPr/>
                    <a:lstStyle/>
                    <a:p>
                      <a:pPr marL="0" marR="52070" algn="l" defTabSz="457200" rtl="0" eaLnBrk="1" latinLnBrk="0" hangingPunct="1">
                        <a:spcAft>
                          <a:spcPts val="0"/>
                        </a:spcAft>
                      </a:pPr>
                      <a:r>
                        <a:rPr lang="en-GB" sz="1200" kern="1200" dirty="0" smtClean="0">
                          <a:solidFill>
                            <a:schemeClr val="dk1"/>
                          </a:solidFill>
                          <a:effectLst/>
                          <a:latin typeface="+mn-lt"/>
                          <a:ea typeface="+mn-ea"/>
                          <a:cs typeface="+mn-cs"/>
                        </a:rPr>
                        <a:t>1.1.4.9</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HV leakage current, Magnet to ground</a:t>
                      </a:r>
                    </a:p>
                  </a:txBody>
                  <a:tcPr marL="32746" marR="32746" marT="0" marB="0" anchor="ctr"/>
                </a:tc>
                <a:tc>
                  <a:txBody>
                    <a:bodyPr/>
                    <a:lstStyle/>
                    <a:p>
                      <a:pPr marL="0" marR="52070" algn="l" defTabSz="457200" rtl="0" eaLnBrk="1" latinLnBrk="0" hangingPunct="1">
                        <a:spcBef>
                          <a:spcPts val="1200"/>
                        </a:spcBef>
                        <a:spcAft>
                          <a:spcPts val="0"/>
                        </a:spcAft>
                        <a:tabLst>
                          <a:tab pos="5941060" algn="r"/>
                          <a:tab pos="457200" algn="l"/>
                        </a:tabLst>
                      </a:pPr>
                      <a:r>
                        <a:rPr lang="en-GB" sz="1200" kern="1200" dirty="0">
                          <a:solidFill>
                            <a:schemeClr val="dk1"/>
                          </a:solidFill>
                          <a:effectLst/>
                          <a:latin typeface="+mn-lt"/>
                          <a:ea typeface="+mn-ea"/>
                          <a:cs typeface="+mn-cs"/>
                        </a:rPr>
                        <a:t>Magnet + All quench heaters</a:t>
                      </a:r>
                    </a:p>
                    <a:p>
                      <a:pPr marL="0" marR="52070" algn="l" defTabSz="457200" rtl="0" eaLnBrk="1" latinLnBrk="0" hangingPunct="1">
                        <a:spcBef>
                          <a:spcPts val="1200"/>
                        </a:spcBef>
                        <a:spcAft>
                          <a:spcPts val="0"/>
                        </a:spcAft>
                        <a:tabLst>
                          <a:tab pos="5941060" algn="r"/>
                          <a:tab pos="457200" algn="l"/>
                        </a:tabLst>
                      </a:pPr>
                      <a:r>
                        <a:rPr lang="en-GB" sz="1200" kern="1200" dirty="0">
                          <a:solidFill>
                            <a:schemeClr val="dk1"/>
                          </a:solidFill>
                          <a:effectLst/>
                          <a:latin typeface="+mn-lt"/>
                          <a:ea typeface="+mn-ea"/>
                          <a:cs typeface="+mn-cs"/>
                        </a:rPr>
                        <a:t>and dipoles </a:t>
                      </a:r>
                      <a:r>
                        <a:rPr lang="en-GB" sz="1200" kern="1200" dirty="0" err="1">
                          <a:solidFill>
                            <a:schemeClr val="dk1"/>
                          </a:solidFill>
                          <a:effectLst/>
                          <a:latin typeface="+mn-lt"/>
                          <a:ea typeface="+mn-ea"/>
                          <a:cs typeface="+mn-cs"/>
                        </a:rPr>
                        <a:t>busbars</a:t>
                      </a:r>
                      <a:r>
                        <a:rPr lang="en-GB" sz="1200" kern="1200" dirty="0">
                          <a:solidFill>
                            <a:schemeClr val="dk1"/>
                          </a:solidFill>
                          <a:effectLst/>
                          <a:latin typeface="+mn-lt"/>
                          <a:ea typeface="+mn-ea"/>
                          <a:cs typeface="+mn-cs"/>
                        </a:rPr>
                        <a:t>.</a:t>
                      </a: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V</a:t>
                      </a:r>
                      <a:r>
                        <a:rPr lang="en-GB" sz="1200" kern="1200" dirty="0" smtClean="0">
                          <a:solidFill>
                            <a:schemeClr val="dk1"/>
                          </a:solidFill>
                          <a:effectLst/>
                          <a:latin typeface="+mn-lt"/>
                          <a:ea typeface="+mn-ea"/>
                          <a:cs typeface="+mn-cs"/>
                        </a:rPr>
                        <a:t>= 5 </a:t>
                      </a:r>
                      <a:r>
                        <a:rPr lang="en-GB" sz="1200" kern="1200" dirty="0">
                          <a:solidFill>
                            <a:schemeClr val="dk1"/>
                          </a:solidFill>
                          <a:effectLst/>
                          <a:latin typeface="+mn-lt"/>
                          <a:ea typeface="+mn-ea"/>
                          <a:cs typeface="+mn-cs"/>
                        </a:rPr>
                        <a:t>kV, t = 300 s</a:t>
                      </a:r>
                    </a:p>
                    <a:p>
                      <a:pPr marL="0" marR="52070" algn="l" defTabSz="457200" rtl="0" eaLnBrk="1" latinLnBrk="0" hangingPunct="1">
                        <a:spcAft>
                          <a:spcPts val="0"/>
                        </a:spcAft>
                      </a:pPr>
                      <a:r>
                        <a:rPr lang="en-GB" sz="1200" kern="1200" dirty="0">
                          <a:solidFill>
                            <a:schemeClr val="dk1"/>
                          </a:solidFill>
                          <a:effectLst/>
                          <a:latin typeface="+mn-lt"/>
                          <a:ea typeface="+mn-ea"/>
                          <a:cs typeface="+mn-cs"/>
                        </a:rPr>
                        <a:t>Q.H. connected to magnet</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I&lt; 25 </a:t>
                      </a:r>
                      <a:r>
                        <a:rPr lang="en-GB" sz="1200" kern="1200">
                          <a:solidFill>
                            <a:schemeClr val="dk1"/>
                          </a:solidFill>
                          <a:effectLst/>
                          <a:latin typeface="+mn-lt"/>
                          <a:ea typeface="+mn-ea"/>
                          <a:cs typeface="+mn-cs"/>
                          <a:sym typeface="Symbol" panose="05050102010706020507" pitchFamily="18" charset="2"/>
                        </a:rPr>
                        <a:t></a:t>
                      </a:r>
                      <a:r>
                        <a:rPr lang="en-GB" sz="1200" kern="1200">
                          <a:solidFill>
                            <a:schemeClr val="dk1"/>
                          </a:solidFill>
                          <a:effectLst/>
                          <a:latin typeface="+mn-lt"/>
                          <a:ea typeface="+mn-ea"/>
                          <a:cs typeface="+mn-cs"/>
                        </a:rPr>
                        <a:t>A</a:t>
                      </a:r>
                    </a:p>
                  </a:txBody>
                  <a:tcPr marL="32746" marR="32746" marT="0" marB="0" anchor="ctr"/>
                </a:tc>
              </a:tr>
              <a:tr h="176276">
                <a:tc>
                  <a:txBody>
                    <a:bodyPr/>
                    <a:lstStyle/>
                    <a:p>
                      <a:pPr marL="0" marR="52070" algn="l" defTabSz="457200" rtl="0" eaLnBrk="1" latinLnBrk="0" hangingPunct="1">
                        <a:spcAft>
                          <a:spcPts val="0"/>
                        </a:spcAft>
                      </a:pPr>
                      <a:r>
                        <a:rPr lang="en-GB" sz="1200" kern="1200" smtClean="0">
                          <a:solidFill>
                            <a:schemeClr val="dk1"/>
                          </a:solidFill>
                          <a:effectLst/>
                          <a:latin typeface="+mn-lt"/>
                          <a:ea typeface="+mn-ea"/>
                          <a:cs typeface="+mn-cs"/>
                        </a:rPr>
                        <a:t>1.1.4.10</a:t>
                      </a:r>
                      <a:endParaRPr lang="en-GB" sz="12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HV leakage current, quench heaters to coils</a:t>
                      </a:r>
                    </a:p>
                  </a:txBody>
                  <a:tcPr marL="32746" marR="32746" marT="0" marB="0" anchor="ctr"/>
                </a:tc>
                <a:tc>
                  <a:txBody>
                    <a:bodyPr/>
                    <a:lstStyle/>
                    <a:p>
                      <a:pPr marL="0" marR="52070" algn="l" defTabSz="457200" rtl="0" eaLnBrk="1" latinLnBrk="0" hangingPunct="1">
                        <a:spcAft>
                          <a:spcPts val="0"/>
                        </a:spcAft>
                      </a:pPr>
                      <a:r>
                        <a:rPr lang="en-GB" sz="1200" kern="1200">
                          <a:solidFill>
                            <a:schemeClr val="dk1"/>
                          </a:solidFill>
                          <a:effectLst/>
                          <a:latin typeface="+mn-lt"/>
                          <a:ea typeface="+mn-ea"/>
                          <a:cs typeface="+mn-cs"/>
                        </a:rPr>
                        <a:t>All quench heaters</a:t>
                      </a:r>
                    </a:p>
                  </a:txBody>
                  <a:tcPr marL="32746" marR="32746" marT="0" marB="0" anchor="ctr"/>
                </a:tc>
                <a:tc>
                  <a:txBody>
                    <a:bodyPr/>
                    <a:lstStyle/>
                    <a:p>
                      <a:pPr marL="0" marR="52070" algn="l" defTabSz="457200" rtl="0" eaLnBrk="1" latinLnBrk="0" hangingPunct="1">
                        <a:spcBef>
                          <a:spcPts val="1200"/>
                        </a:spcBef>
                        <a:spcAft>
                          <a:spcPts val="0"/>
                        </a:spcAft>
                        <a:tabLst>
                          <a:tab pos="5941060" algn="r"/>
                          <a:tab pos="457200" algn="l"/>
                        </a:tabLst>
                      </a:pPr>
                      <a:r>
                        <a:rPr lang="en-GB" sz="1200" kern="1200" dirty="0">
                          <a:solidFill>
                            <a:schemeClr val="dk1"/>
                          </a:solidFill>
                          <a:effectLst/>
                          <a:latin typeface="+mn-lt"/>
                          <a:ea typeface="+mn-ea"/>
                          <a:cs typeface="+mn-cs"/>
                        </a:rPr>
                        <a:t>V = 3 kV*, t = 180 s, (quench heaters grouped)</a:t>
                      </a:r>
                    </a:p>
                  </a:txBody>
                  <a:tcPr marL="32746" marR="32746" marT="0" marB="0" anchor="ctr"/>
                </a:tc>
                <a:tc>
                  <a:txBody>
                    <a:bodyPr/>
                    <a:lstStyle/>
                    <a:p>
                      <a:pPr marL="0" marR="52070" algn="l" defTabSz="457200" rtl="0" eaLnBrk="1" latinLnBrk="0" hangingPunct="1">
                        <a:spcAft>
                          <a:spcPts val="0"/>
                        </a:spcAft>
                      </a:pPr>
                      <a:r>
                        <a:rPr lang="en-GB" sz="1200" kern="1200" dirty="0">
                          <a:solidFill>
                            <a:schemeClr val="dk1"/>
                          </a:solidFill>
                          <a:effectLst/>
                          <a:latin typeface="+mn-lt"/>
                          <a:ea typeface="+mn-ea"/>
                          <a:cs typeface="+mn-cs"/>
                        </a:rPr>
                        <a:t>I&lt; 20 </a:t>
                      </a:r>
                      <a:r>
                        <a:rPr lang="en-GB" sz="1200" kern="1200" dirty="0">
                          <a:solidFill>
                            <a:schemeClr val="dk1"/>
                          </a:solidFill>
                          <a:effectLst/>
                          <a:latin typeface="+mn-lt"/>
                          <a:ea typeface="+mn-ea"/>
                          <a:cs typeface="+mn-cs"/>
                          <a:sym typeface="Symbol" panose="05050102010706020507" pitchFamily="18" charset="2"/>
                        </a:rPr>
                        <a:t></a:t>
                      </a:r>
                      <a:r>
                        <a:rPr lang="en-GB" sz="1200" kern="1200" dirty="0">
                          <a:solidFill>
                            <a:schemeClr val="dk1"/>
                          </a:solidFill>
                          <a:effectLst/>
                          <a:latin typeface="+mn-lt"/>
                          <a:ea typeface="+mn-ea"/>
                          <a:cs typeface="+mn-cs"/>
                        </a:rPr>
                        <a:t>A</a:t>
                      </a:r>
                    </a:p>
                  </a:txBody>
                  <a:tcPr marL="32746" marR="32746" marT="0" marB="0" anchor="ctr"/>
                </a:tc>
              </a:tr>
            </a:tbl>
          </a:graphicData>
        </a:graphic>
      </p:graphicFrame>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56</a:t>
            </a:fld>
            <a:endParaRPr lang="fr-FR"/>
          </a:p>
        </p:txBody>
      </p:sp>
      <p:sp>
        <p:nvSpPr>
          <p:cNvPr id="7" name="Title 1"/>
          <p:cNvSpPr>
            <a:spLocks noGrp="1"/>
          </p:cNvSpPr>
          <p:nvPr>
            <p:ph type="title"/>
          </p:nvPr>
        </p:nvSpPr>
        <p:spPr>
          <a:xfrm>
            <a:off x="612000" y="260648"/>
            <a:ext cx="7920000" cy="720000"/>
          </a:xfrm>
        </p:spPr>
        <p:txBody>
          <a:bodyPr/>
          <a:lstStyle/>
          <a:p>
            <a:pPr lvl="0" algn="l"/>
            <a:r>
              <a:rPr lang="fr-FR" altLang="en-US" sz="1800" dirty="0">
                <a:latin typeface="Arial Rounded MT Bold" panose="020F0704030504030204" pitchFamily="34" charset="0"/>
                <a:sym typeface="Symbol" panose="05050102010706020507" pitchFamily="18" charset="2"/>
              </a:rPr>
              <a:t>Table </a:t>
            </a:r>
            <a:r>
              <a:rPr lang="fr-FR" altLang="en-US" sz="1800" dirty="0" smtClean="0">
                <a:latin typeface="Arial Rounded MT Bold" panose="020F0704030504030204" pitchFamily="34" charset="0"/>
                <a:sym typeface="Symbol" panose="05050102010706020507" pitchFamily="18" charset="2"/>
              </a:rPr>
              <a:t>05 </a:t>
            </a:r>
            <a:r>
              <a:rPr lang="fr-FR" altLang="en-US" sz="1800" dirty="0">
                <a:latin typeface="Arial Rounded MT Bold" panose="020F0704030504030204" pitchFamily="34" charset="0"/>
                <a:sym typeface="Symbol" panose="05050102010706020507" pitchFamily="18" charset="2"/>
              </a:rPr>
              <a:t>_ </a:t>
            </a:r>
            <a:r>
              <a:rPr lang="en-GB" sz="1800" dirty="0" smtClean="0">
                <a:latin typeface="Arial Rounded MT Bold" panose="020F0704030504030204" pitchFamily="34" charset="0"/>
              </a:rPr>
              <a:t>MANDATORY </a:t>
            </a:r>
            <a:r>
              <a:rPr lang="en-GB" sz="1800" dirty="0">
                <a:latin typeface="Arial Rounded MT Bold" panose="020F0704030504030204" pitchFamily="34" charset="0"/>
              </a:rPr>
              <a:t>electrical tests: </a:t>
            </a:r>
            <a:r>
              <a:rPr lang="en-GB" sz="1800" dirty="0" smtClean="0">
                <a:latin typeface="Arial Rounded MT Bold" panose="020F0704030504030204" pitchFamily="34" charset="0"/>
              </a:rPr>
              <a:t/>
            </a:r>
            <a:br>
              <a:rPr lang="en-GB" sz="1800" dirty="0" smtClean="0">
                <a:latin typeface="Arial Rounded MT Bold" panose="020F0704030504030204" pitchFamily="34" charset="0"/>
              </a:rPr>
            </a:br>
            <a:r>
              <a:rPr lang="en-GB" sz="1800" dirty="0" smtClean="0">
                <a:latin typeface="Arial Rounded MT Bold" panose="020F0704030504030204" pitchFamily="34" charset="0"/>
              </a:rPr>
              <a:t>After </a:t>
            </a:r>
            <a:r>
              <a:rPr lang="en-GB" sz="1800" dirty="0">
                <a:latin typeface="Arial Rounded MT Bold" panose="020F0704030504030204" pitchFamily="34" charset="0"/>
              </a:rPr>
              <a:t>the welding of the shrinking cylinder, the poles interconnection and the busbar connection (without  ENDCAPS</a:t>
            </a:r>
            <a:r>
              <a:rPr lang="en-GB" sz="1800" dirty="0" smtClean="0">
                <a:latin typeface="Arial Rounded MT Bold" panose="020F0704030504030204" pitchFamily="34" charset="0"/>
              </a:rPr>
              <a:t>) (Part 1/2)</a:t>
            </a:r>
            <a:r>
              <a:rPr lang="en-GB" cap="all" dirty="0"/>
              <a:t/>
            </a:r>
            <a:br>
              <a:rPr lang="en-GB" cap="all" dirty="0"/>
            </a:br>
            <a:endParaRPr lang="en-GB" dirty="0"/>
          </a:p>
        </p:txBody>
      </p:sp>
    </p:spTree>
    <p:extLst>
      <p:ext uri="{BB962C8B-B14F-4D97-AF65-F5344CB8AC3E}">
        <p14:creationId xmlns:p14="http://schemas.microsoft.com/office/powerpoint/2010/main" val="1807863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2000" y="332736"/>
            <a:ext cx="7920000" cy="720000"/>
          </a:xfrm>
        </p:spPr>
        <p:txBody>
          <a:bodyPr/>
          <a:lstStyle/>
          <a:p>
            <a:pPr lvl="0" algn="l"/>
            <a:r>
              <a:rPr lang="fr-FR" altLang="en-US" sz="1800" dirty="0">
                <a:latin typeface="Arial Rounded MT Bold" panose="020F0704030504030204" pitchFamily="34" charset="0"/>
                <a:sym typeface="Symbol" panose="05050102010706020507" pitchFamily="18" charset="2"/>
              </a:rPr>
              <a:t>Table </a:t>
            </a:r>
            <a:r>
              <a:rPr lang="fr-FR" altLang="en-US" sz="1800" dirty="0" smtClean="0">
                <a:latin typeface="Arial Rounded MT Bold" panose="020F0704030504030204" pitchFamily="34" charset="0"/>
                <a:sym typeface="Symbol" panose="05050102010706020507" pitchFamily="18" charset="2"/>
              </a:rPr>
              <a:t>05 </a:t>
            </a:r>
            <a:r>
              <a:rPr lang="fr-FR" altLang="en-US" sz="1800" dirty="0">
                <a:latin typeface="Arial Rounded MT Bold" panose="020F0704030504030204" pitchFamily="34" charset="0"/>
                <a:sym typeface="Symbol" panose="05050102010706020507" pitchFamily="18" charset="2"/>
              </a:rPr>
              <a:t>_ </a:t>
            </a:r>
            <a:r>
              <a:rPr lang="en-GB" sz="1800" dirty="0" smtClean="0">
                <a:latin typeface="Arial Rounded MT Bold" panose="020F0704030504030204" pitchFamily="34" charset="0"/>
              </a:rPr>
              <a:t>MANDATORY </a:t>
            </a:r>
            <a:r>
              <a:rPr lang="en-GB" sz="1800" dirty="0">
                <a:latin typeface="Arial Rounded MT Bold" panose="020F0704030504030204" pitchFamily="34" charset="0"/>
              </a:rPr>
              <a:t>electrical tests: </a:t>
            </a:r>
            <a:r>
              <a:rPr lang="en-GB" sz="1800" dirty="0" smtClean="0">
                <a:latin typeface="Arial Rounded MT Bold" panose="020F0704030504030204" pitchFamily="34" charset="0"/>
              </a:rPr>
              <a:t/>
            </a:r>
            <a:br>
              <a:rPr lang="en-GB" sz="1800" dirty="0" smtClean="0">
                <a:latin typeface="Arial Rounded MT Bold" panose="020F0704030504030204" pitchFamily="34" charset="0"/>
              </a:rPr>
            </a:br>
            <a:r>
              <a:rPr lang="en-GB" sz="1800" dirty="0" smtClean="0">
                <a:latin typeface="Arial Rounded MT Bold" panose="020F0704030504030204" pitchFamily="34" charset="0"/>
              </a:rPr>
              <a:t>After </a:t>
            </a:r>
            <a:r>
              <a:rPr lang="en-GB" sz="1800" dirty="0">
                <a:latin typeface="Arial Rounded MT Bold" panose="020F0704030504030204" pitchFamily="34" charset="0"/>
              </a:rPr>
              <a:t>the welding of the shrinking cylinder, the poles interconnection and the busbar connection (without  ENDCAPS</a:t>
            </a:r>
            <a:r>
              <a:rPr lang="en-GB" sz="1800" dirty="0" smtClean="0">
                <a:latin typeface="Arial Rounded MT Bold" panose="020F0704030504030204" pitchFamily="34" charset="0"/>
              </a:rPr>
              <a:t>) (Part 2/2)</a:t>
            </a:r>
            <a:r>
              <a:rPr lang="en-GB" cap="all" dirty="0"/>
              <a:t/>
            </a:r>
            <a:br>
              <a:rPr lang="en-GB" cap="all" dirty="0"/>
            </a:br>
            <a:endParaRPr lang="en-GB" dirty="0"/>
          </a:p>
        </p:txBody>
      </p:sp>
      <p:sp>
        <p:nvSpPr>
          <p:cNvPr id="3" name="Content Placeholder 2"/>
          <p:cNvSpPr>
            <a:spLocks noGrp="1"/>
          </p:cNvSpPr>
          <p:nvPr>
            <p:ph idx="1"/>
          </p:nvPr>
        </p:nvSpPr>
        <p:spPr/>
        <p:txBody>
          <a:bodyPr/>
          <a:lstStyle/>
          <a:p>
            <a:pPr lvl="0"/>
            <a:endParaRPr lang="en-GB" b="1" cap="all" dirty="0"/>
          </a:p>
          <a:p>
            <a:endParaRPr lang="en-GB"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57</a:t>
            </a:fld>
            <a:endParaRPr lang="fr-FR"/>
          </a:p>
        </p:txBody>
      </p:sp>
      <p:graphicFrame>
        <p:nvGraphicFramePr>
          <p:cNvPr id="6" name="Table 5"/>
          <p:cNvGraphicFramePr>
            <a:graphicFrameLocks noGrp="1"/>
          </p:cNvGraphicFramePr>
          <p:nvPr>
            <p:extLst>
              <p:ext uri="{D42A27DB-BD31-4B8C-83A1-F6EECF244321}">
                <p14:modId xmlns:p14="http://schemas.microsoft.com/office/powerpoint/2010/main" val="3309066070"/>
              </p:ext>
            </p:extLst>
          </p:nvPr>
        </p:nvGraphicFramePr>
        <p:xfrm>
          <a:off x="395537" y="961896"/>
          <a:ext cx="8496943" cy="4810224"/>
        </p:xfrm>
        <a:graphic>
          <a:graphicData uri="http://schemas.openxmlformats.org/drawingml/2006/table">
            <a:tbl>
              <a:tblPr>
                <a:tableStyleId>{5C22544A-7EE6-4342-B048-85BDC9FD1C3A}</a:tableStyleId>
              </a:tblPr>
              <a:tblGrid>
                <a:gridCol w="828098"/>
                <a:gridCol w="2608655"/>
                <a:gridCol w="1780268"/>
                <a:gridCol w="1404812"/>
                <a:gridCol w="1875110"/>
              </a:tblGrid>
              <a:tr h="306864">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000" b="1" i="0" kern="1200" cap="none" spc="50" dirty="0" smtClean="0">
                          <a:ln w="0"/>
                          <a:solidFill>
                            <a:srgbClr val="3333FF"/>
                          </a:solidFill>
                          <a:effectLst/>
                          <a:latin typeface="+mn-lt"/>
                          <a:ea typeface="+mn-ea"/>
                          <a:cs typeface="+mn-cs"/>
                        </a:rPr>
                        <a:t>WBS ID</a:t>
                      </a:r>
                      <a:endParaRPr lang="en-GB" sz="1000" b="1" i="0" kern="1200" cap="none" spc="50" dirty="0">
                        <a:ln w="0"/>
                        <a:solidFill>
                          <a:srgbClr val="3333FF"/>
                        </a:solidFill>
                        <a:effectLst/>
                        <a:latin typeface="+mn-lt"/>
                        <a:ea typeface="+mn-ea"/>
                        <a:cs typeface="+mn-cs"/>
                      </a:endParaRPr>
                    </a:p>
                  </a:txBody>
                  <a:tcPr marL="32746" marR="32746" marT="0" marB="0" anchor="ctr"/>
                </a:tc>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000" b="1" i="0" kern="1200" cap="none" spc="50" dirty="0">
                          <a:ln w="0"/>
                          <a:solidFill>
                            <a:srgbClr val="3333FF"/>
                          </a:solidFill>
                          <a:effectLst/>
                          <a:latin typeface="+mn-lt"/>
                          <a:ea typeface="+mn-ea"/>
                          <a:cs typeface="+mn-cs"/>
                        </a:rPr>
                        <a:t>TEST</a:t>
                      </a:r>
                    </a:p>
                  </a:txBody>
                  <a:tcPr marL="32746" marR="32746" marT="0" marB="0" anchor="ctr"/>
                </a:tc>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000" b="1" i="0" kern="1200" cap="none" spc="50" dirty="0">
                          <a:ln w="0"/>
                          <a:solidFill>
                            <a:srgbClr val="3333FF"/>
                          </a:solidFill>
                          <a:effectLst/>
                          <a:latin typeface="+mn-lt"/>
                          <a:ea typeface="+mn-ea"/>
                          <a:cs typeface="+mn-cs"/>
                        </a:rPr>
                        <a:t>OBJECT</a:t>
                      </a:r>
                    </a:p>
                  </a:txBody>
                  <a:tcPr marL="32746" marR="32746" marT="0" marB="0" anchor="ctr"/>
                </a:tc>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000" b="1" i="0" kern="1200" cap="none" spc="50" dirty="0">
                          <a:ln w="0"/>
                          <a:solidFill>
                            <a:srgbClr val="3333FF"/>
                          </a:solidFill>
                          <a:effectLst/>
                          <a:latin typeface="+mn-lt"/>
                          <a:ea typeface="+mn-ea"/>
                          <a:cs typeface="+mn-cs"/>
                        </a:rPr>
                        <a:t>CONDITION</a:t>
                      </a:r>
                    </a:p>
                  </a:txBody>
                  <a:tcPr marL="32746" marR="32746" marT="0" marB="0" anchor="ctr"/>
                </a:tc>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000" b="1" i="0" kern="1200" cap="none" spc="50" dirty="0">
                          <a:ln w="0"/>
                          <a:solidFill>
                            <a:srgbClr val="3333FF"/>
                          </a:solidFill>
                          <a:effectLst/>
                          <a:latin typeface="+mn-lt"/>
                          <a:ea typeface="+mn-ea"/>
                          <a:cs typeface="+mn-cs"/>
                        </a:rPr>
                        <a:t>LIMITS</a:t>
                      </a:r>
                    </a:p>
                  </a:txBody>
                  <a:tcPr marL="32746" marR="32746" marT="0" marB="0" anchor="ctr"/>
                </a:tc>
              </a:tr>
              <a:tr h="176276">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1.1.4.1</a:t>
                      </a:r>
                    </a:p>
                    <a:p>
                      <a:pPr marL="0" marR="52070" algn="l" defTabSz="457200" rtl="0" eaLnBrk="1" latinLnBrk="0" hangingPunct="1">
                        <a:spcAft>
                          <a:spcPts val="0"/>
                        </a:spcAft>
                      </a:pPr>
                      <a:endParaRPr lang="en-GB" sz="9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Discharge (interturn voltage) test</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Poles</a:t>
                      </a:r>
                    </a:p>
                  </a:txBody>
                  <a:tcPr marL="32746" marR="32746" marT="0" marB="0" anchor="ctr"/>
                </a:tc>
                <a:tc>
                  <a:txBody>
                    <a:bodyPr/>
                    <a:lstStyle/>
                    <a:p>
                      <a:pPr marL="0" marR="52070" algn="l" defTabSz="457200" rtl="0" eaLnBrk="1" latinLnBrk="0" hangingPunct="1">
                        <a:spcAft>
                          <a:spcPts val="0"/>
                        </a:spcAft>
                      </a:pPr>
                      <a:r>
                        <a:rPr lang="en-GB" sz="900" kern="1200" dirty="0" smtClean="0">
                          <a:solidFill>
                            <a:schemeClr val="dk1"/>
                          </a:solidFill>
                          <a:effectLst/>
                          <a:latin typeface="+mn-lt"/>
                          <a:ea typeface="+mn-ea"/>
                          <a:cs typeface="+mn-cs"/>
                        </a:rPr>
                        <a:t>77 </a:t>
                      </a:r>
                      <a:r>
                        <a:rPr lang="en-GB" sz="900" kern="1200" dirty="0">
                          <a:solidFill>
                            <a:schemeClr val="dk1"/>
                          </a:solidFill>
                          <a:effectLst/>
                          <a:latin typeface="+mn-lt"/>
                          <a:ea typeface="+mn-ea"/>
                          <a:cs typeface="+mn-cs"/>
                        </a:rPr>
                        <a:t>V/turn, </a:t>
                      </a:r>
                      <a:r>
                        <a:rPr lang="en-GB" sz="900" kern="1200" dirty="0" smtClean="0">
                          <a:solidFill>
                            <a:schemeClr val="dk1"/>
                          </a:solidFill>
                          <a:effectLst/>
                          <a:latin typeface="+mn-lt"/>
                          <a:ea typeface="+mn-ea"/>
                          <a:cs typeface="+mn-cs"/>
                        </a:rPr>
                        <a:t>i.e. 4.3 kV </a:t>
                      </a:r>
                      <a:r>
                        <a:rPr lang="en-GB" sz="900" kern="1200" dirty="0">
                          <a:solidFill>
                            <a:schemeClr val="dk1"/>
                          </a:solidFill>
                          <a:effectLst/>
                          <a:latin typeface="+mn-lt"/>
                          <a:ea typeface="+mn-ea"/>
                          <a:cs typeface="+mn-cs"/>
                        </a:rPr>
                        <a:t>per pole</a:t>
                      </a:r>
                    </a:p>
                    <a:p>
                      <a:pPr marL="0" marR="52070" algn="l" defTabSz="457200" rtl="0" eaLnBrk="1" latinLnBrk="0" hangingPunct="1">
                        <a:spcAft>
                          <a:spcPts val="0"/>
                        </a:spcAft>
                      </a:pPr>
                      <a:r>
                        <a:rPr lang="en-GB" sz="900" kern="1200" dirty="0">
                          <a:solidFill>
                            <a:schemeClr val="dk1"/>
                          </a:solidFill>
                          <a:effectLst/>
                          <a:latin typeface="+mn-lt"/>
                          <a:ea typeface="+mn-ea"/>
                          <a:cs typeface="+mn-cs"/>
                        </a:rPr>
                        <a:t> (10 puls) (Soft:EDMA)</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comparison with reference pole</a:t>
                      </a:r>
                    </a:p>
                  </a:txBody>
                  <a:tcPr marL="32746" marR="32746" marT="0" marB="0" anchor="ctr"/>
                </a:tc>
              </a:tr>
              <a:tr h="603488">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1.1.4.2</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Discharge (interturn voltage) test</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Dipoles (full magnet)</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50 (25)V/turn, i.e. 4 kV total</a:t>
                      </a:r>
                    </a:p>
                    <a:p>
                      <a:pPr marL="0" marR="52070" algn="l" defTabSz="457200" rtl="0" eaLnBrk="1" latinLnBrk="0" hangingPunct="1">
                        <a:spcAft>
                          <a:spcPts val="0"/>
                        </a:spcAft>
                      </a:pPr>
                      <a:r>
                        <a:rPr lang="en-GB" sz="900" kern="1200" dirty="0">
                          <a:solidFill>
                            <a:schemeClr val="dk1"/>
                          </a:solidFill>
                          <a:effectLst/>
                          <a:latin typeface="+mn-lt"/>
                          <a:ea typeface="+mn-ea"/>
                          <a:cs typeface="+mn-cs"/>
                        </a:rPr>
                        <a:t>(10 puls) (Soft:EDMA)</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comparison with reference magnet</a:t>
                      </a:r>
                    </a:p>
                  </a:txBody>
                  <a:tcPr marL="32746" marR="32746" marT="0" marB="0" anchor="ctr"/>
                </a:tc>
              </a:tr>
              <a:tr h="504056">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1.1.4.3</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External voltage taps</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All taps</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I=1.00A</a:t>
                      </a:r>
                    </a:p>
                    <a:p>
                      <a:pPr marL="0" marR="52070" algn="l" defTabSz="457200" rtl="0" eaLnBrk="1" latinLnBrk="0" hangingPunct="1">
                        <a:spcAft>
                          <a:spcPts val="0"/>
                        </a:spcAft>
                      </a:pPr>
                      <a:r>
                        <a:rPr lang="en-GB" sz="900" kern="1200" dirty="0">
                          <a:solidFill>
                            <a:schemeClr val="dk1"/>
                          </a:solidFill>
                          <a:effectLst/>
                          <a:latin typeface="+mn-lt"/>
                          <a:ea typeface="+mn-ea"/>
                          <a:cs typeface="+mn-cs"/>
                        </a:rPr>
                        <a:t>(HP Data Logger)</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comparison with the resistance of poles and </a:t>
                      </a:r>
                      <a:r>
                        <a:rPr lang="en-GB" sz="900" kern="1200" dirty="0" smtClean="0">
                          <a:solidFill>
                            <a:schemeClr val="dk1"/>
                          </a:solidFill>
                          <a:effectLst/>
                          <a:latin typeface="+mn-lt"/>
                          <a:ea typeface="+mn-ea"/>
                          <a:cs typeface="+mn-cs"/>
                        </a:rPr>
                        <a:t>layers</a:t>
                      </a:r>
                      <a:endParaRPr lang="en-GB" sz="900" kern="1200" dirty="0">
                        <a:solidFill>
                          <a:schemeClr val="dk1"/>
                        </a:solidFill>
                        <a:effectLst/>
                        <a:latin typeface="+mn-lt"/>
                        <a:ea typeface="+mn-ea"/>
                        <a:cs typeface="+mn-cs"/>
                      </a:endParaRPr>
                    </a:p>
                  </a:txBody>
                  <a:tcPr marL="32746" marR="32746" marT="0" marB="0" anchor="ctr"/>
                </a:tc>
              </a:tr>
              <a:tr h="348600">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1.1.4.4</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HV leakage current MB bus bars</a:t>
                      </a:r>
                    </a:p>
                    <a:p>
                      <a:pPr marL="0" marR="52070" algn="l" defTabSz="457200" rtl="0" eaLnBrk="1" latinLnBrk="0" hangingPunct="1">
                        <a:spcAft>
                          <a:spcPts val="0"/>
                        </a:spcAft>
                      </a:pPr>
                      <a:r>
                        <a:rPr lang="en-GB" sz="900" kern="1200" dirty="0">
                          <a:solidFill>
                            <a:schemeClr val="dk1"/>
                          </a:solidFill>
                          <a:effectLst/>
                          <a:latin typeface="+mn-lt"/>
                          <a:ea typeface="+mn-ea"/>
                          <a:cs typeface="+mn-cs"/>
                        </a:rPr>
                        <a:t> </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External Bus to Internal  Bus</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V = 5kV  t = 180s</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I&lt; 10 </a:t>
                      </a:r>
                      <a:r>
                        <a:rPr lang="en-GB" sz="900" kern="1200" dirty="0">
                          <a:solidFill>
                            <a:schemeClr val="dk1"/>
                          </a:solidFill>
                          <a:effectLst/>
                          <a:latin typeface="+mn-lt"/>
                          <a:ea typeface="+mn-ea"/>
                          <a:cs typeface="+mn-cs"/>
                          <a:sym typeface="Symbol" panose="05050102010706020507" pitchFamily="18" charset="2"/>
                        </a:rPr>
                        <a:t></a:t>
                      </a:r>
                      <a:r>
                        <a:rPr lang="en-GB" sz="900" kern="1200" dirty="0">
                          <a:solidFill>
                            <a:schemeClr val="dk1"/>
                          </a:solidFill>
                          <a:effectLst/>
                          <a:latin typeface="+mn-lt"/>
                          <a:ea typeface="+mn-ea"/>
                          <a:cs typeface="+mn-cs"/>
                        </a:rPr>
                        <a:t>A</a:t>
                      </a:r>
                    </a:p>
                  </a:txBody>
                  <a:tcPr marL="32746" marR="32746" marT="0" marB="0" anchor="ctr"/>
                </a:tc>
              </a:tr>
              <a:tr h="304016">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1.1.4.5</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HV leakage current QF;QD bus bars  to ground</a:t>
                      </a:r>
                    </a:p>
                    <a:p>
                      <a:pPr marL="0" marR="52070" algn="l" defTabSz="457200" rtl="0" eaLnBrk="1" latinLnBrk="0" hangingPunct="1">
                        <a:spcAft>
                          <a:spcPts val="0"/>
                        </a:spcAft>
                      </a:pPr>
                      <a:r>
                        <a:rPr lang="en-GB" sz="900" kern="1200" dirty="0">
                          <a:solidFill>
                            <a:schemeClr val="dk1"/>
                          </a:solidFill>
                          <a:effectLst/>
                          <a:latin typeface="+mn-lt"/>
                          <a:ea typeface="+mn-ea"/>
                          <a:cs typeface="+mn-cs"/>
                        </a:rPr>
                        <a:t> </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All Q Bus to ground</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V = 5kV  t = 180s</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I&lt; 10 </a:t>
                      </a:r>
                      <a:r>
                        <a:rPr lang="en-GB" sz="900" kern="1200" dirty="0">
                          <a:solidFill>
                            <a:schemeClr val="dk1"/>
                          </a:solidFill>
                          <a:effectLst/>
                          <a:latin typeface="+mn-lt"/>
                          <a:ea typeface="+mn-ea"/>
                          <a:cs typeface="+mn-cs"/>
                          <a:sym typeface="Symbol" panose="05050102010706020507" pitchFamily="18" charset="2"/>
                        </a:rPr>
                        <a:t></a:t>
                      </a:r>
                      <a:r>
                        <a:rPr lang="en-GB" sz="900" kern="1200" dirty="0">
                          <a:solidFill>
                            <a:schemeClr val="dk1"/>
                          </a:solidFill>
                          <a:effectLst/>
                          <a:latin typeface="+mn-lt"/>
                          <a:ea typeface="+mn-ea"/>
                          <a:cs typeface="+mn-cs"/>
                        </a:rPr>
                        <a:t>A</a:t>
                      </a:r>
                    </a:p>
                  </a:txBody>
                  <a:tcPr marL="32746" marR="32746" marT="0" marB="0" anchor="ctr"/>
                </a:tc>
              </a:tr>
              <a:tr h="176276">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1.1.4.6</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HV leakage current   QF;QD bus</a:t>
                      </a:r>
                    </a:p>
                    <a:p>
                      <a:pPr marL="0" marR="52070" algn="l" defTabSz="457200" rtl="0" eaLnBrk="1" latinLnBrk="0" hangingPunct="1">
                        <a:spcAft>
                          <a:spcPts val="0"/>
                        </a:spcAft>
                      </a:pPr>
                      <a:r>
                        <a:rPr lang="en-GB" sz="900" kern="1200" dirty="0">
                          <a:solidFill>
                            <a:schemeClr val="dk1"/>
                          </a:solidFill>
                          <a:effectLst/>
                          <a:latin typeface="+mn-lt"/>
                          <a:ea typeface="+mn-ea"/>
                          <a:cs typeface="+mn-cs"/>
                        </a:rPr>
                        <a:t>Bus to Bus</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Bus QF and QD ext.   To</a:t>
                      </a:r>
                    </a:p>
                    <a:p>
                      <a:pPr marL="0" marR="52070" algn="l" defTabSz="457200" rtl="0" eaLnBrk="1" latinLnBrk="0" hangingPunct="1">
                        <a:spcAft>
                          <a:spcPts val="0"/>
                        </a:spcAft>
                      </a:pPr>
                      <a:r>
                        <a:rPr lang="en-GB" sz="900" kern="1200">
                          <a:solidFill>
                            <a:schemeClr val="dk1"/>
                          </a:solidFill>
                          <a:effectLst/>
                          <a:latin typeface="+mn-lt"/>
                          <a:ea typeface="+mn-ea"/>
                          <a:cs typeface="+mn-cs"/>
                        </a:rPr>
                        <a:t>Bus QF and QD int.</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V = 5kV  t = 180s</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I&lt; 10 </a:t>
                      </a:r>
                      <a:r>
                        <a:rPr lang="en-GB" sz="900" kern="1200" dirty="0">
                          <a:solidFill>
                            <a:schemeClr val="dk1"/>
                          </a:solidFill>
                          <a:effectLst/>
                          <a:latin typeface="+mn-lt"/>
                          <a:ea typeface="+mn-ea"/>
                          <a:cs typeface="+mn-cs"/>
                          <a:sym typeface="Symbol" panose="05050102010706020507" pitchFamily="18" charset="2"/>
                        </a:rPr>
                        <a:t></a:t>
                      </a:r>
                      <a:r>
                        <a:rPr lang="en-GB" sz="900" kern="1200" dirty="0">
                          <a:solidFill>
                            <a:schemeClr val="dk1"/>
                          </a:solidFill>
                          <a:effectLst/>
                          <a:latin typeface="+mn-lt"/>
                          <a:ea typeface="+mn-ea"/>
                          <a:cs typeface="+mn-cs"/>
                        </a:rPr>
                        <a:t>A</a:t>
                      </a:r>
                    </a:p>
                  </a:txBody>
                  <a:tcPr marL="32746" marR="32746" marT="0" marB="0" anchor="ctr"/>
                </a:tc>
              </a:tr>
              <a:tr h="264414">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1.1.4.7</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Isolation Resistance  spool Bus</a:t>
                      </a:r>
                    </a:p>
                    <a:p>
                      <a:pPr marL="0" marR="52070" algn="l" defTabSz="457200" rtl="0" eaLnBrk="1" latinLnBrk="0" hangingPunct="1">
                        <a:spcAft>
                          <a:spcPts val="0"/>
                        </a:spcAft>
                      </a:pPr>
                      <a:r>
                        <a:rPr lang="en-GB" sz="900" kern="1200" dirty="0">
                          <a:solidFill>
                            <a:schemeClr val="dk1"/>
                          </a:solidFill>
                          <a:effectLst/>
                          <a:latin typeface="+mn-lt"/>
                          <a:ea typeface="+mn-ea"/>
                          <a:cs typeface="+mn-cs"/>
                        </a:rPr>
                        <a:t>Bus to Bus</a:t>
                      </a:r>
                    </a:p>
                    <a:p>
                      <a:pPr marL="0" marR="52070" algn="l" defTabSz="457200" rtl="0" eaLnBrk="1" latinLnBrk="0" hangingPunct="1">
                        <a:spcAft>
                          <a:spcPts val="0"/>
                        </a:spcAft>
                      </a:pPr>
                      <a:r>
                        <a:rPr lang="en-GB" sz="900" kern="1200" dirty="0">
                          <a:solidFill>
                            <a:schemeClr val="dk1"/>
                          </a:solidFill>
                          <a:effectLst/>
                          <a:latin typeface="+mn-lt"/>
                          <a:ea typeface="+mn-ea"/>
                          <a:cs typeface="+mn-cs"/>
                        </a:rPr>
                        <a:t> </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Bus 1,3,5,7,9,11,13,15,17,19  </a:t>
                      </a:r>
                      <a:r>
                        <a:rPr lang="en-GB" sz="900" kern="1200" dirty="0" smtClean="0">
                          <a:solidFill>
                            <a:schemeClr val="dk1"/>
                          </a:solidFill>
                          <a:effectLst/>
                          <a:latin typeface="+mn-lt"/>
                          <a:ea typeface="+mn-ea"/>
                          <a:cs typeface="+mn-cs"/>
                        </a:rPr>
                        <a:t>To Bus </a:t>
                      </a:r>
                      <a:r>
                        <a:rPr lang="en-GB" sz="900" kern="1200" dirty="0">
                          <a:solidFill>
                            <a:schemeClr val="dk1"/>
                          </a:solidFill>
                          <a:effectLst/>
                          <a:latin typeface="+mn-lt"/>
                          <a:ea typeface="+mn-ea"/>
                          <a:cs typeface="+mn-cs"/>
                        </a:rPr>
                        <a:t>2,4,6,8,10,12,14,16,18,20</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V = 1.5kV  t = 60s</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R &gt; </a:t>
                      </a:r>
                      <a:r>
                        <a:rPr lang="en-GB" sz="900" kern="1200" dirty="0" smtClean="0">
                          <a:solidFill>
                            <a:schemeClr val="dk1"/>
                          </a:solidFill>
                          <a:effectLst/>
                          <a:latin typeface="+mn-lt"/>
                          <a:ea typeface="+mn-ea"/>
                          <a:cs typeface="+mn-cs"/>
                        </a:rPr>
                        <a:t>500MOhms </a:t>
                      </a:r>
                      <a:endParaRPr lang="en-GB" sz="900" kern="1200" dirty="0">
                        <a:solidFill>
                          <a:schemeClr val="dk1"/>
                        </a:solidFill>
                        <a:effectLst/>
                        <a:latin typeface="+mn-lt"/>
                        <a:ea typeface="+mn-ea"/>
                        <a:cs typeface="+mn-cs"/>
                      </a:endParaRPr>
                    </a:p>
                  </a:txBody>
                  <a:tcPr marL="32746" marR="32746" marT="0" marB="0" anchor="ctr"/>
                </a:tc>
              </a:tr>
              <a:tr h="352553">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1.1.4.8</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Isolation Resistance  spool Bus</a:t>
                      </a:r>
                    </a:p>
                    <a:p>
                      <a:pPr marL="0" marR="52070" algn="l" defTabSz="457200" rtl="0" eaLnBrk="1" latinLnBrk="0" hangingPunct="1">
                        <a:spcAft>
                          <a:spcPts val="0"/>
                        </a:spcAft>
                      </a:pPr>
                      <a:r>
                        <a:rPr lang="en-GB" sz="900" kern="1200" dirty="0">
                          <a:solidFill>
                            <a:schemeClr val="dk1"/>
                          </a:solidFill>
                          <a:effectLst/>
                          <a:latin typeface="+mn-lt"/>
                          <a:ea typeface="+mn-ea"/>
                          <a:cs typeface="+mn-cs"/>
                        </a:rPr>
                        <a:t>to Bus QF &amp; QD</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Spool Bus  Slot  ext.  To</a:t>
                      </a:r>
                    </a:p>
                    <a:p>
                      <a:pPr marL="0" marR="52070" algn="l" defTabSz="457200" rtl="0" eaLnBrk="1" latinLnBrk="0" hangingPunct="1">
                        <a:spcAft>
                          <a:spcPts val="0"/>
                        </a:spcAft>
                      </a:pPr>
                      <a:r>
                        <a:rPr lang="en-GB" sz="900" kern="1200" dirty="0">
                          <a:solidFill>
                            <a:schemeClr val="dk1"/>
                          </a:solidFill>
                          <a:effectLst/>
                          <a:latin typeface="+mn-lt"/>
                          <a:ea typeface="+mn-ea"/>
                          <a:cs typeface="+mn-cs"/>
                        </a:rPr>
                        <a:t>Bus QF</a:t>
                      </a:r>
                    </a:p>
                    <a:p>
                      <a:pPr marL="0" marR="52070" algn="l" defTabSz="457200" rtl="0" eaLnBrk="1" latinLnBrk="0" hangingPunct="1">
                        <a:spcAft>
                          <a:spcPts val="0"/>
                        </a:spcAft>
                      </a:pPr>
                      <a:r>
                        <a:rPr lang="en-GB" sz="900" kern="1200" dirty="0">
                          <a:solidFill>
                            <a:schemeClr val="dk1"/>
                          </a:solidFill>
                          <a:effectLst/>
                          <a:latin typeface="+mn-lt"/>
                          <a:ea typeface="+mn-ea"/>
                          <a:cs typeface="+mn-cs"/>
                        </a:rPr>
                        <a:t>Spool Bus  Slot  int.  To</a:t>
                      </a:r>
                    </a:p>
                    <a:p>
                      <a:pPr marL="0" marR="52070" algn="l" defTabSz="457200" rtl="0" eaLnBrk="1" latinLnBrk="0" hangingPunct="1">
                        <a:spcAft>
                          <a:spcPts val="0"/>
                        </a:spcAft>
                      </a:pPr>
                      <a:r>
                        <a:rPr lang="en-GB" sz="900" kern="1200" dirty="0">
                          <a:solidFill>
                            <a:schemeClr val="dk1"/>
                          </a:solidFill>
                          <a:effectLst/>
                          <a:latin typeface="+mn-lt"/>
                          <a:ea typeface="+mn-ea"/>
                          <a:cs typeface="+mn-cs"/>
                        </a:rPr>
                        <a:t>Bus QD</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V = 1.5kV  t = 60s</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R &gt; </a:t>
                      </a:r>
                      <a:r>
                        <a:rPr lang="en-GB" sz="900" kern="1200" dirty="0" smtClean="0">
                          <a:solidFill>
                            <a:schemeClr val="dk1"/>
                          </a:solidFill>
                          <a:effectLst/>
                          <a:latin typeface="+mn-lt"/>
                          <a:ea typeface="+mn-ea"/>
                          <a:cs typeface="+mn-cs"/>
                        </a:rPr>
                        <a:t>500MOhms</a:t>
                      </a:r>
                      <a:endParaRPr lang="en-GB" sz="900" kern="1200" dirty="0">
                        <a:solidFill>
                          <a:schemeClr val="dk1"/>
                        </a:solidFill>
                        <a:effectLst/>
                        <a:latin typeface="+mn-lt"/>
                        <a:ea typeface="+mn-ea"/>
                        <a:cs typeface="+mn-cs"/>
                      </a:endParaRPr>
                    </a:p>
                  </a:txBody>
                  <a:tcPr marL="32746" marR="32746" marT="0" marB="0" anchor="ctr"/>
                </a:tc>
              </a:tr>
              <a:tr h="264414">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1.1.4.9</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Isolation Resistance  spool Bus</a:t>
                      </a:r>
                    </a:p>
                    <a:p>
                      <a:pPr marL="0" marR="52070" algn="l" defTabSz="457200" rtl="0" eaLnBrk="1" latinLnBrk="0" hangingPunct="1">
                        <a:spcAft>
                          <a:spcPts val="0"/>
                        </a:spcAft>
                      </a:pPr>
                      <a:r>
                        <a:rPr lang="en-GB" sz="900" kern="1200" dirty="0">
                          <a:solidFill>
                            <a:schemeClr val="dk1"/>
                          </a:solidFill>
                          <a:effectLst/>
                          <a:latin typeface="+mn-lt"/>
                          <a:ea typeface="+mn-ea"/>
                          <a:cs typeface="+mn-cs"/>
                        </a:rPr>
                        <a:t>to </a:t>
                      </a:r>
                      <a:r>
                        <a:rPr lang="en-GB" sz="900" kern="1200" dirty="0" smtClean="0">
                          <a:solidFill>
                            <a:schemeClr val="dk1"/>
                          </a:solidFill>
                          <a:effectLst/>
                          <a:latin typeface="+mn-lt"/>
                          <a:ea typeface="+mn-ea"/>
                          <a:cs typeface="+mn-cs"/>
                        </a:rPr>
                        <a:t>Ground</a:t>
                      </a:r>
                      <a:endParaRPr lang="en-GB" sz="9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All spool Bus</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V = 1.5kV  t = 60s</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R &gt; </a:t>
                      </a:r>
                      <a:r>
                        <a:rPr lang="en-GB" sz="900" kern="1200" dirty="0" smtClean="0">
                          <a:solidFill>
                            <a:schemeClr val="dk1"/>
                          </a:solidFill>
                          <a:effectLst/>
                          <a:latin typeface="+mn-lt"/>
                          <a:ea typeface="+mn-ea"/>
                          <a:cs typeface="+mn-cs"/>
                        </a:rPr>
                        <a:t>500MOhms</a:t>
                      </a:r>
                      <a:endParaRPr lang="en-GB" sz="900" kern="1200" dirty="0">
                        <a:solidFill>
                          <a:schemeClr val="dk1"/>
                        </a:solidFill>
                        <a:effectLst/>
                        <a:latin typeface="+mn-lt"/>
                        <a:ea typeface="+mn-ea"/>
                        <a:cs typeface="+mn-cs"/>
                      </a:endParaRPr>
                    </a:p>
                  </a:txBody>
                  <a:tcPr marL="32746" marR="32746" marT="0" marB="0" anchor="ctr"/>
                </a:tc>
              </a:tr>
              <a:tr h="264414">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1.1.4.10</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Continuity tests of spool and connected busbar</a:t>
                      </a:r>
                    </a:p>
                    <a:p>
                      <a:pPr marL="0" marR="52070" algn="l" defTabSz="457200" rtl="0" eaLnBrk="1" latinLnBrk="0" hangingPunct="1">
                        <a:spcAft>
                          <a:spcPts val="0"/>
                        </a:spcAft>
                      </a:pPr>
                      <a:r>
                        <a:rPr lang="en-GB" sz="900" kern="1200" dirty="0">
                          <a:solidFill>
                            <a:schemeClr val="dk1"/>
                          </a:solidFill>
                          <a:effectLst/>
                          <a:latin typeface="+mn-lt"/>
                          <a:ea typeface="+mn-ea"/>
                          <a:cs typeface="+mn-cs"/>
                        </a:rPr>
                        <a:t> </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All spool Bus</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I=1 A</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This test may be suppressed if DC resistance of spools includes the busbar also</a:t>
                      </a:r>
                    </a:p>
                  </a:txBody>
                  <a:tcPr marL="32746" marR="32746" marT="0" marB="0" anchor="ctr"/>
                </a:tc>
              </a:tr>
              <a:tr h="264414">
                <a:tc>
                  <a:txBody>
                    <a:bodyPr/>
                    <a:lstStyle/>
                    <a:p>
                      <a:pPr marL="0" marR="52070" algn="l" defTabSz="457200" rtl="0" eaLnBrk="1" latinLnBrk="0" hangingPunct="1">
                        <a:spcAft>
                          <a:spcPts val="0"/>
                        </a:spcAft>
                      </a:pPr>
                      <a:r>
                        <a:rPr lang="en-GB" sz="1000" kern="1200" dirty="0" smtClean="0">
                          <a:solidFill>
                            <a:schemeClr val="dk1"/>
                          </a:solidFill>
                          <a:effectLst/>
                          <a:latin typeface="+mn-lt"/>
                          <a:ea typeface="+mn-ea"/>
                          <a:cs typeface="+mn-cs"/>
                        </a:rPr>
                        <a:t>1.1.4.11</a:t>
                      </a:r>
                      <a:endParaRPr lang="en-GB" sz="1000" kern="1200" dirty="0">
                        <a:solidFill>
                          <a:schemeClr val="dk1"/>
                        </a:solidFill>
                        <a:effectLst/>
                        <a:latin typeface="+mn-lt"/>
                        <a:ea typeface="+mn-ea"/>
                        <a:cs typeface="+mn-cs"/>
                      </a:endParaRP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Localisation of spool voltage taps (to be on terminal “A</a:t>
                      </a:r>
                      <a:r>
                        <a:rPr lang="en-GB" sz="900" kern="1200" dirty="0" smtClean="0">
                          <a:solidFill>
                            <a:schemeClr val="dk1"/>
                          </a:solidFill>
                          <a:effectLst/>
                          <a:latin typeface="+mn-lt"/>
                          <a:ea typeface="+mn-ea"/>
                          <a:cs typeface="+mn-cs"/>
                        </a:rPr>
                        <a:t>”)</a:t>
                      </a:r>
                      <a:endParaRPr lang="en-GB" sz="900" kern="1200" dirty="0">
                        <a:solidFill>
                          <a:schemeClr val="dk1"/>
                        </a:solidFill>
                        <a:effectLst/>
                        <a:latin typeface="+mn-lt"/>
                        <a:ea typeface="+mn-ea"/>
                        <a:cs typeface="+mn-cs"/>
                      </a:endParaRPr>
                    </a:p>
                    <a:p>
                      <a:pPr marL="0" marR="52070" algn="l" defTabSz="457200" rtl="0" eaLnBrk="1" latinLnBrk="0" hangingPunct="1">
                        <a:spcAft>
                          <a:spcPts val="0"/>
                        </a:spcAft>
                      </a:pPr>
                      <a:r>
                        <a:rPr lang="en-GB" sz="900" kern="1200" dirty="0">
                          <a:solidFill>
                            <a:schemeClr val="dk1"/>
                          </a:solidFill>
                          <a:effectLst/>
                          <a:latin typeface="+mn-lt"/>
                          <a:ea typeface="+mn-ea"/>
                          <a:cs typeface="+mn-cs"/>
                        </a:rPr>
                        <a:t> </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All voltage taps of each spool</a:t>
                      </a:r>
                    </a:p>
                  </a:txBody>
                  <a:tcPr marL="32746" marR="32746" marT="0" marB="0" anchor="ctr"/>
                </a:tc>
                <a:tc>
                  <a:txBody>
                    <a:bodyPr/>
                    <a:lstStyle/>
                    <a:p>
                      <a:pPr marL="0" marR="52070" algn="l" defTabSz="457200" rtl="0" eaLnBrk="1" latinLnBrk="0" hangingPunct="1">
                        <a:spcAft>
                          <a:spcPts val="0"/>
                        </a:spcAft>
                      </a:pPr>
                      <a:r>
                        <a:rPr lang="en-GB" sz="900" kern="1200">
                          <a:solidFill>
                            <a:schemeClr val="dk1"/>
                          </a:solidFill>
                          <a:effectLst/>
                          <a:latin typeface="+mn-lt"/>
                          <a:ea typeface="+mn-ea"/>
                          <a:cs typeface="+mn-cs"/>
                        </a:rPr>
                        <a:t>I=1 A</a:t>
                      </a:r>
                    </a:p>
                  </a:txBody>
                  <a:tcPr marL="32746" marR="32746" marT="0" marB="0" anchor="ctr"/>
                </a:tc>
                <a:tc>
                  <a:txBody>
                    <a:bodyPr/>
                    <a:lstStyle/>
                    <a:p>
                      <a:pPr marL="0" marR="52070" algn="l" defTabSz="457200" rtl="0" eaLnBrk="1" latinLnBrk="0" hangingPunct="1">
                        <a:spcAft>
                          <a:spcPts val="0"/>
                        </a:spcAft>
                      </a:pPr>
                      <a:r>
                        <a:rPr lang="en-GB" sz="900" kern="1200" dirty="0">
                          <a:solidFill>
                            <a:schemeClr val="dk1"/>
                          </a:solidFill>
                          <a:effectLst/>
                          <a:latin typeface="+mn-lt"/>
                          <a:ea typeface="+mn-ea"/>
                          <a:cs typeface="+mn-cs"/>
                        </a:rPr>
                        <a:t>Check that voltage tap is on correct side of spool</a:t>
                      </a:r>
                    </a:p>
                  </a:txBody>
                  <a:tcPr marL="32746" marR="32746" marT="0" marB="0" anchor="ctr"/>
                </a:tc>
              </a:tr>
            </a:tbl>
          </a:graphicData>
        </a:graphic>
      </p:graphicFrame>
    </p:spTree>
    <p:extLst>
      <p:ext uri="{BB962C8B-B14F-4D97-AF65-F5344CB8AC3E}">
        <p14:creationId xmlns:p14="http://schemas.microsoft.com/office/powerpoint/2010/main" val="295495013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r-FR" altLang="en-US" sz="1800" dirty="0">
                <a:latin typeface="Arial Rounded MT Bold" panose="020F0704030504030204" pitchFamily="34" charset="0"/>
                <a:sym typeface="Symbol" panose="05050102010706020507" pitchFamily="18" charset="2"/>
              </a:rPr>
              <a:t>Table </a:t>
            </a:r>
            <a:r>
              <a:rPr lang="fr-FR" altLang="en-US" sz="1800" dirty="0" smtClean="0">
                <a:latin typeface="Arial Rounded MT Bold" panose="020F0704030504030204" pitchFamily="34" charset="0"/>
                <a:sym typeface="Symbol" panose="05050102010706020507" pitchFamily="18" charset="2"/>
              </a:rPr>
              <a:t>06 </a:t>
            </a:r>
            <a:r>
              <a:rPr lang="fr-FR" altLang="en-US" sz="1800" dirty="0">
                <a:latin typeface="Arial Rounded MT Bold" panose="020F0704030504030204" pitchFamily="34" charset="0"/>
                <a:sym typeface="Symbol" panose="05050102010706020507" pitchFamily="18" charset="2"/>
              </a:rPr>
              <a:t>_ </a:t>
            </a:r>
            <a:r>
              <a:rPr lang="en-GB" altLang="en-US" sz="1800" dirty="0" smtClean="0">
                <a:latin typeface="Arial Rounded MT Bold" panose="020F0704030504030204" pitchFamily="34" charset="0"/>
              </a:rPr>
              <a:t>MANDATORY </a:t>
            </a:r>
            <a:r>
              <a:rPr lang="en-GB" altLang="en-US" sz="1800" dirty="0">
                <a:latin typeface="Arial Rounded MT Bold" panose="020F0704030504030204" pitchFamily="34" charset="0"/>
              </a:rPr>
              <a:t>TESTS AFTER THE ASSEMBLING OF THE IFS AND BEFORE THE ASSEMBLING OF THE “LINE N” </a:t>
            </a:r>
            <a:r>
              <a:rPr lang="en-GB" altLang="en-US" sz="1800" dirty="0" smtClean="0">
                <a:latin typeface="Arial Rounded MT Bold" panose="020F0704030504030204" pitchFamily="34" charset="0"/>
              </a:rPr>
              <a:t>JUMPER</a:t>
            </a:r>
            <a:endParaRPr lang="en-GB" sz="1800" dirty="0">
              <a:latin typeface="Arial Rounded MT Bold" panose="020F0704030504030204"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18155236"/>
              </p:ext>
            </p:extLst>
          </p:nvPr>
        </p:nvGraphicFramePr>
        <p:xfrm>
          <a:off x="467544" y="1405872"/>
          <a:ext cx="7918450" cy="1575111"/>
        </p:xfrm>
        <a:graphic>
          <a:graphicData uri="http://schemas.openxmlformats.org/drawingml/2006/table">
            <a:tbl>
              <a:tblPr>
                <a:tableStyleId>{5C22544A-7EE6-4342-B048-85BDC9FD1C3A}</a:tableStyleId>
              </a:tblPr>
              <a:tblGrid>
                <a:gridCol w="648072"/>
                <a:gridCol w="3175518"/>
                <a:gridCol w="1136112"/>
                <a:gridCol w="1496699"/>
                <a:gridCol w="1462049"/>
              </a:tblGrid>
              <a:tr h="178256">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000" b="1" i="0" kern="1200" cap="none" spc="50" dirty="0" smtClean="0">
                          <a:ln w="0"/>
                          <a:solidFill>
                            <a:srgbClr val="3333FF"/>
                          </a:solidFill>
                          <a:effectLst/>
                          <a:latin typeface="+mn-lt"/>
                          <a:ea typeface="+mn-ea"/>
                          <a:cs typeface="+mn-cs"/>
                        </a:rPr>
                        <a:t>WBS ID</a:t>
                      </a:r>
                      <a:endParaRPr lang="en-GB" sz="1000" b="1" i="0" kern="1200" cap="none" spc="50" dirty="0">
                        <a:ln w="0"/>
                        <a:solidFill>
                          <a:srgbClr val="3333FF"/>
                        </a:solidFill>
                        <a:effectLst/>
                        <a:latin typeface="+mn-lt"/>
                        <a:ea typeface="+mn-ea"/>
                        <a:cs typeface="+mn-cs"/>
                      </a:endParaRPr>
                    </a:p>
                  </a:txBody>
                  <a:tcPr marL="32746" marR="32746" marT="0" marB="0" anchor="ctr"/>
                </a:tc>
                <a:tc>
                  <a:txBody>
                    <a:bodyPr/>
                    <a:lstStyle/>
                    <a:p>
                      <a:pPr algn="ctr">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TEST</a:t>
                      </a:r>
                    </a:p>
                  </a:txBody>
                  <a:tcPr marL="59604" marR="59604" marT="0" marB="0" anchor="ctr"/>
                </a:tc>
                <a:tc>
                  <a:txBody>
                    <a:bodyPr/>
                    <a:lstStyle/>
                    <a:p>
                      <a:pPr algn="ctr">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OBJECT</a:t>
                      </a:r>
                    </a:p>
                  </a:txBody>
                  <a:tcPr marL="59604" marR="59604" marT="0" marB="0" anchor="ctr"/>
                </a:tc>
                <a:tc>
                  <a:txBody>
                    <a:bodyPr/>
                    <a:lstStyle/>
                    <a:p>
                      <a:pPr algn="ctr">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CONDITION</a:t>
                      </a:r>
                    </a:p>
                  </a:txBody>
                  <a:tcPr marL="59604" marR="59604" marT="0" marB="0" anchor="ctr"/>
                </a:tc>
                <a:tc>
                  <a:txBody>
                    <a:bodyPr/>
                    <a:lstStyle/>
                    <a:p>
                      <a:pPr algn="ctr">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LIMITS</a:t>
                      </a:r>
                    </a:p>
                  </a:txBody>
                  <a:tcPr marL="59604" marR="59604" marT="0" marB="0" anchor="ctr"/>
                </a:tc>
              </a:tr>
              <a:tr h="320860">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1.1.5.1</a:t>
                      </a:r>
                    </a:p>
                  </a:txBody>
                  <a:tcPr marL="32746" marR="32746" marT="0" marB="0" anchor="ctr"/>
                </a:tc>
                <a:tc>
                  <a:txBody>
                    <a:bodyPr/>
                    <a:lstStyle/>
                    <a:p>
                      <a:pPr marR="59055" algn="ctr">
                        <a:spcAft>
                          <a:spcPts val="0"/>
                        </a:spcAft>
                      </a:pPr>
                      <a:r>
                        <a:rPr lang="en-GB" sz="1100">
                          <a:effectLst/>
                        </a:rPr>
                        <a:t>HV leakage current QF;QD bus</a:t>
                      </a:r>
                      <a:endParaRPr lang="en-GB" sz="900">
                        <a:effectLst/>
                      </a:endParaRPr>
                    </a:p>
                    <a:p>
                      <a:pPr marR="59055" algn="ctr">
                        <a:spcAft>
                          <a:spcPts val="0"/>
                        </a:spcAft>
                      </a:pPr>
                      <a:r>
                        <a:rPr lang="en-GB" sz="1100">
                          <a:effectLst/>
                        </a:rPr>
                        <a:t>Bus to Ground</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algn="ctr">
                        <a:spcAft>
                          <a:spcPts val="0"/>
                        </a:spcAft>
                      </a:pPr>
                      <a:r>
                        <a:rPr lang="en-GB" sz="1100">
                          <a:effectLst/>
                        </a:rPr>
                        <a:t>All Q Bus </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algn="ctr">
                        <a:spcAft>
                          <a:spcPts val="0"/>
                        </a:spcAft>
                      </a:pPr>
                      <a:r>
                        <a:rPr lang="en-GB" sz="1100">
                          <a:effectLst/>
                        </a:rPr>
                        <a:t>V = 5kV t = 120s</a:t>
                      </a:r>
                      <a:endParaRPr lang="en-GB" sz="900">
                        <a:effectLst/>
                      </a:endParaRPr>
                    </a:p>
                    <a:p>
                      <a:pPr algn="ctr">
                        <a:spcAft>
                          <a:spcPts val="0"/>
                        </a:spcAft>
                      </a:pPr>
                      <a:r>
                        <a:rPr lang="en-GB" sz="1100">
                          <a:effectLst/>
                        </a:rPr>
                        <a:t>(Diode short circuited)</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marR="52070" algn="ctr">
                        <a:spcAft>
                          <a:spcPts val="0"/>
                        </a:spcAft>
                      </a:pPr>
                      <a:r>
                        <a:rPr lang="en-GB" sz="1100">
                          <a:effectLst/>
                        </a:rPr>
                        <a:t>I&lt; 10 </a:t>
                      </a:r>
                      <a:r>
                        <a:rPr lang="en-GB" sz="1100">
                          <a:effectLst/>
                          <a:sym typeface="Symbol" panose="05050102010706020507" pitchFamily="18" charset="2"/>
                        </a:rPr>
                        <a:t></a:t>
                      </a:r>
                      <a:r>
                        <a:rPr lang="en-GB" sz="1100">
                          <a:effectLst/>
                        </a:rPr>
                        <a:t>A</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r>
              <a:tr h="320860">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1.1.5.2</a:t>
                      </a:r>
                    </a:p>
                  </a:txBody>
                  <a:tcPr marL="59604" marR="59604" marT="0" marB="0" anchor="ctr"/>
                </a:tc>
                <a:tc>
                  <a:txBody>
                    <a:bodyPr/>
                    <a:lstStyle/>
                    <a:p>
                      <a:pPr marR="59055" algn="ctr">
                        <a:spcAft>
                          <a:spcPts val="0"/>
                        </a:spcAft>
                      </a:pPr>
                      <a:r>
                        <a:rPr lang="en-GB" sz="1100" dirty="0">
                          <a:effectLst/>
                        </a:rPr>
                        <a:t>DC resistance of spools *</a:t>
                      </a:r>
                      <a:endParaRPr lang="en-GB" sz="900" dirty="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algn="ctr">
                        <a:spcAft>
                          <a:spcPts val="0"/>
                        </a:spcAft>
                      </a:pPr>
                      <a:r>
                        <a:rPr lang="en-GB" sz="1100">
                          <a:effectLst/>
                        </a:rPr>
                        <a:t>For each type</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algn="ctr">
                        <a:spcAft>
                          <a:spcPts val="0"/>
                        </a:spcAft>
                      </a:pPr>
                      <a:r>
                        <a:rPr lang="en-GB" sz="1100">
                          <a:effectLst/>
                        </a:rPr>
                        <a:t>I=1.00A</a:t>
                      </a:r>
                      <a:endParaRPr lang="en-GB" sz="900">
                        <a:effectLst/>
                      </a:endParaRPr>
                    </a:p>
                    <a:p>
                      <a:pPr algn="ctr">
                        <a:spcAft>
                          <a:spcPts val="0"/>
                        </a:spcAft>
                      </a:pPr>
                      <a:r>
                        <a:rPr lang="en-GB" sz="1100">
                          <a:effectLst/>
                        </a:rPr>
                        <a:t>(HP Data Logger)</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marR="52070" algn="ctr">
                        <a:spcAft>
                          <a:spcPts val="0"/>
                        </a:spcAft>
                      </a:pPr>
                      <a:r>
                        <a:rPr lang="en-GB" sz="1100">
                          <a:effectLst/>
                        </a:rPr>
                        <a:t>comparison with reference coil</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r>
              <a:tr h="320860">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1.1.5.3</a:t>
                      </a:r>
                    </a:p>
                  </a:txBody>
                  <a:tcPr marL="59604" marR="59604" marT="0" marB="0" anchor="ctr"/>
                </a:tc>
                <a:tc>
                  <a:txBody>
                    <a:bodyPr/>
                    <a:lstStyle/>
                    <a:p>
                      <a:pPr marR="59055" algn="ctr">
                        <a:spcAft>
                          <a:spcPts val="0"/>
                        </a:spcAft>
                      </a:pPr>
                      <a:r>
                        <a:rPr lang="en-GB" sz="1100">
                          <a:effectLst/>
                        </a:rPr>
                        <a:t>Complex impedance of spools *</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algn="ctr">
                        <a:spcAft>
                          <a:spcPts val="0"/>
                        </a:spcAft>
                      </a:pPr>
                      <a:r>
                        <a:rPr lang="en-GB" sz="1100">
                          <a:effectLst/>
                        </a:rPr>
                        <a:t>For each type</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algn="ctr">
                        <a:spcAft>
                          <a:spcPts val="0"/>
                        </a:spcAft>
                      </a:pPr>
                      <a:r>
                        <a:rPr lang="en-GB" sz="1100">
                          <a:effectLst/>
                        </a:rPr>
                        <a:t>f=1.0Hz  to 10.0kHz</a:t>
                      </a:r>
                      <a:endParaRPr lang="en-GB" sz="900">
                        <a:effectLst/>
                      </a:endParaRPr>
                    </a:p>
                    <a:p>
                      <a:pPr algn="ctr">
                        <a:spcAft>
                          <a:spcPts val="0"/>
                        </a:spcAft>
                      </a:pPr>
                      <a:r>
                        <a:rPr lang="en-GB" sz="1100">
                          <a:effectLst/>
                        </a:rPr>
                        <a:t>(Soft:Promit 2001)</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marR="52070" algn="ctr">
                        <a:spcAft>
                          <a:spcPts val="0"/>
                        </a:spcAft>
                      </a:pPr>
                      <a:r>
                        <a:rPr lang="en-GB" sz="1100">
                          <a:effectLst/>
                        </a:rPr>
                        <a:t>comparison with reference coil</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r>
              <a:tr h="382136">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1.1.5.4</a:t>
                      </a:r>
                    </a:p>
                  </a:txBody>
                  <a:tcPr marL="59604" marR="59604" marT="0" marB="0" anchor="ctr"/>
                </a:tc>
                <a:tc>
                  <a:txBody>
                    <a:bodyPr/>
                    <a:lstStyle/>
                    <a:p>
                      <a:pPr marR="59055" algn="ctr">
                        <a:spcAft>
                          <a:spcPts val="0"/>
                        </a:spcAft>
                      </a:pPr>
                      <a:r>
                        <a:rPr lang="en-GB" sz="1100" dirty="0">
                          <a:effectLst/>
                        </a:rPr>
                        <a:t>Isolation Resistance  spool Bus *</a:t>
                      </a:r>
                      <a:br>
                        <a:rPr lang="en-GB" sz="1100" dirty="0">
                          <a:effectLst/>
                        </a:rPr>
                      </a:br>
                      <a:r>
                        <a:rPr lang="en-GB" sz="1100" dirty="0">
                          <a:effectLst/>
                        </a:rPr>
                        <a:t>to Ground</a:t>
                      </a:r>
                      <a:endParaRPr lang="en-GB" sz="900" dirty="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algn="ctr">
                        <a:spcAft>
                          <a:spcPts val="0"/>
                        </a:spcAft>
                      </a:pPr>
                      <a:r>
                        <a:rPr lang="en-GB" sz="1100">
                          <a:effectLst/>
                        </a:rPr>
                        <a:t>All spool Bus</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algn="ctr">
                        <a:spcAft>
                          <a:spcPts val="0"/>
                        </a:spcAft>
                      </a:pPr>
                      <a:r>
                        <a:rPr lang="en-GB" sz="1100">
                          <a:effectLst/>
                        </a:rPr>
                        <a:t>V = 1.5kV t = 60s</a:t>
                      </a:r>
                      <a:endParaRPr lang="en-GB" sz="900">
                        <a:effectLst/>
                        <a:latin typeface="Times New Roman" panose="02020603050405020304" pitchFamily="18" charset="0"/>
                        <a:ea typeface="Times New Roman" panose="02020603050405020304" pitchFamily="18" charset="0"/>
                      </a:endParaRPr>
                    </a:p>
                  </a:txBody>
                  <a:tcPr marL="59604" marR="59604" marT="0" marB="0" anchor="ctr"/>
                </a:tc>
                <a:tc>
                  <a:txBody>
                    <a:bodyPr/>
                    <a:lstStyle/>
                    <a:p>
                      <a:pPr marR="52070" algn="ctr">
                        <a:spcAft>
                          <a:spcPts val="0"/>
                        </a:spcAft>
                      </a:pPr>
                      <a:r>
                        <a:rPr lang="en-GB" sz="1100" dirty="0">
                          <a:effectLst/>
                        </a:rPr>
                        <a:t>R &gt; </a:t>
                      </a:r>
                      <a:r>
                        <a:rPr lang="en-GB" sz="1100" dirty="0" smtClean="0">
                          <a:effectLst/>
                        </a:rPr>
                        <a:t>500Mohms </a:t>
                      </a:r>
                      <a:endParaRPr lang="en-GB" sz="900" dirty="0">
                        <a:effectLst/>
                        <a:latin typeface="Times New Roman" panose="02020603050405020304" pitchFamily="18" charset="0"/>
                        <a:ea typeface="Times New Roman" panose="02020603050405020304" pitchFamily="18" charset="0"/>
                      </a:endParaRPr>
                    </a:p>
                  </a:txBody>
                  <a:tcPr marL="59604" marR="59604" marT="0" marB="0" anchor="ctr"/>
                </a:tc>
              </a:tr>
            </a:tbl>
          </a:graphicData>
        </a:graphic>
      </p:graphicFrame>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58</a:t>
            </a:fld>
            <a:endParaRPr lang="fr-FR"/>
          </a:p>
        </p:txBody>
      </p:sp>
      <p:sp>
        <p:nvSpPr>
          <p:cNvPr id="7" name="Rectangle 1"/>
          <p:cNvSpPr>
            <a:spLocks noChangeArrowheads="1"/>
          </p:cNvSpPr>
          <p:nvPr/>
        </p:nvSpPr>
        <p:spPr bwMode="auto">
          <a:xfrm>
            <a:off x="467544" y="3228533"/>
            <a:ext cx="4513928" cy="569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304704" rIns="91440" bIns="76176" numCol="1" anchor="ctr" anchorCtr="0" compatLnSpc="1">
            <a:prstTxWarp prst="textNoShape">
              <a:avLst/>
            </a:prstTxWarp>
            <a:spAutoFit/>
          </a:bodyPr>
          <a:lstStyle>
            <a:lvl1pPr eaLnBrk="0" fontAlgn="base" hangingPunct="0">
              <a:spcBef>
                <a:spcPct val="0"/>
              </a:spcBef>
              <a:spcAft>
                <a:spcPct val="0"/>
              </a:spcAft>
              <a:tabLst>
                <a:tab pos="457200" algn="r"/>
                <a:tab pos="5940425" algn="r"/>
              </a:tabLst>
              <a:defRPr>
                <a:solidFill>
                  <a:schemeClr val="tx1"/>
                </a:solidFill>
                <a:latin typeface="Arial" panose="020B0604020202020204" pitchFamily="34" charset="0"/>
              </a:defRPr>
            </a:lvl1pPr>
            <a:lvl2pPr eaLnBrk="0" fontAlgn="base" hangingPunct="0">
              <a:spcBef>
                <a:spcPct val="0"/>
              </a:spcBef>
              <a:spcAft>
                <a:spcPct val="0"/>
              </a:spcAft>
              <a:tabLst>
                <a:tab pos="457200" algn="r"/>
                <a:tab pos="5940425" algn="r"/>
              </a:tabLst>
              <a:defRPr>
                <a:solidFill>
                  <a:schemeClr val="tx1"/>
                </a:solidFill>
                <a:latin typeface="Arial" panose="020B0604020202020204" pitchFamily="34" charset="0"/>
              </a:defRPr>
            </a:lvl2pPr>
            <a:lvl3pPr eaLnBrk="0" fontAlgn="base" hangingPunct="0">
              <a:spcBef>
                <a:spcPct val="0"/>
              </a:spcBef>
              <a:spcAft>
                <a:spcPct val="0"/>
              </a:spcAft>
              <a:tabLst>
                <a:tab pos="457200" algn="r"/>
                <a:tab pos="5940425" algn="r"/>
              </a:tabLst>
              <a:defRPr>
                <a:solidFill>
                  <a:schemeClr val="tx1"/>
                </a:solidFill>
                <a:latin typeface="Arial" panose="020B0604020202020204" pitchFamily="34" charset="0"/>
              </a:defRPr>
            </a:lvl3pPr>
            <a:lvl4pPr eaLnBrk="0" fontAlgn="base" hangingPunct="0">
              <a:spcBef>
                <a:spcPct val="0"/>
              </a:spcBef>
              <a:spcAft>
                <a:spcPct val="0"/>
              </a:spcAft>
              <a:tabLst>
                <a:tab pos="457200" algn="r"/>
                <a:tab pos="5940425" algn="r"/>
              </a:tabLst>
              <a:defRPr>
                <a:solidFill>
                  <a:schemeClr val="tx1"/>
                </a:solidFill>
                <a:latin typeface="Arial" panose="020B0604020202020204" pitchFamily="34" charset="0"/>
              </a:defRPr>
            </a:lvl4pPr>
            <a:lvl5pPr eaLnBrk="0" fontAlgn="base" hangingPunct="0">
              <a:spcBef>
                <a:spcPct val="0"/>
              </a:spcBef>
              <a:spcAft>
                <a:spcPct val="0"/>
              </a:spcAft>
              <a:tabLst>
                <a:tab pos="457200" algn="r"/>
                <a:tab pos="5940425" algn="r"/>
              </a:tabLst>
              <a:defRPr>
                <a:solidFill>
                  <a:schemeClr val="tx1"/>
                </a:solidFill>
                <a:latin typeface="Arial" panose="020B0604020202020204" pitchFamily="34" charset="0"/>
              </a:defRPr>
            </a:lvl5pPr>
            <a:lvl6pPr eaLnBrk="0" fontAlgn="base" hangingPunct="0">
              <a:spcBef>
                <a:spcPct val="0"/>
              </a:spcBef>
              <a:spcAft>
                <a:spcPct val="0"/>
              </a:spcAft>
              <a:tabLst>
                <a:tab pos="457200" algn="r"/>
                <a:tab pos="5940425" algn="r"/>
              </a:tabLst>
              <a:defRPr>
                <a:solidFill>
                  <a:schemeClr val="tx1"/>
                </a:solidFill>
                <a:latin typeface="Arial" panose="020B0604020202020204" pitchFamily="34" charset="0"/>
              </a:defRPr>
            </a:lvl6pPr>
            <a:lvl7pPr eaLnBrk="0" fontAlgn="base" hangingPunct="0">
              <a:spcBef>
                <a:spcPct val="0"/>
              </a:spcBef>
              <a:spcAft>
                <a:spcPct val="0"/>
              </a:spcAft>
              <a:tabLst>
                <a:tab pos="457200" algn="r"/>
                <a:tab pos="5940425" algn="r"/>
              </a:tabLst>
              <a:defRPr>
                <a:solidFill>
                  <a:schemeClr val="tx1"/>
                </a:solidFill>
                <a:latin typeface="Arial" panose="020B0604020202020204" pitchFamily="34" charset="0"/>
              </a:defRPr>
            </a:lvl7pPr>
            <a:lvl8pPr eaLnBrk="0" fontAlgn="base" hangingPunct="0">
              <a:spcBef>
                <a:spcPct val="0"/>
              </a:spcBef>
              <a:spcAft>
                <a:spcPct val="0"/>
              </a:spcAft>
              <a:tabLst>
                <a:tab pos="457200" algn="r"/>
                <a:tab pos="5940425" algn="r"/>
              </a:tabLst>
              <a:defRPr>
                <a:solidFill>
                  <a:schemeClr val="tx1"/>
                </a:solidFill>
                <a:latin typeface="Arial" panose="020B0604020202020204" pitchFamily="34" charset="0"/>
              </a:defRPr>
            </a:lvl8pPr>
            <a:lvl9pPr eaLnBrk="0" fontAlgn="base" hangingPunct="0">
              <a:spcBef>
                <a:spcPct val="0"/>
              </a:spcBef>
              <a:spcAft>
                <a:spcPct val="0"/>
              </a:spcAft>
              <a:tabLst>
                <a:tab pos="457200" algn="r"/>
                <a:tab pos="5940425" algn="r"/>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457200" algn="r"/>
                <a:tab pos="5940425" algn="r"/>
              </a:tabLst>
            </a:pPr>
            <a:r>
              <a:rPr lang="en-GB" altLang="en-US" sz="1100" dirty="0" smtClean="0">
                <a:latin typeface="+mn-lt"/>
              </a:rPr>
              <a:t>* ONLY in case of STANDARD TEST configuration of the cold mass</a:t>
            </a:r>
            <a:endParaRPr lang="en-GB" altLang="en-US" sz="1100" dirty="0">
              <a:latin typeface="+mn-lt"/>
            </a:endParaRPr>
          </a:p>
        </p:txBody>
      </p:sp>
      <p:sp>
        <p:nvSpPr>
          <p:cNvPr id="8" name="Rectangle 7"/>
          <p:cNvSpPr/>
          <p:nvPr/>
        </p:nvSpPr>
        <p:spPr>
          <a:xfrm>
            <a:off x="467544" y="3210635"/>
            <a:ext cx="4572001" cy="261610"/>
          </a:xfrm>
          <a:prstGeom prst="rect">
            <a:avLst/>
          </a:prstGeom>
        </p:spPr>
        <p:txBody>
          <a:bodyPr>
            <a:spAutoFit/>
          </a:bodyPr>
          <a:lstStyle/>
          <a:p>
            <a:pPr lvl="0" algn="just" defTabSz="914400" eaLnBrk="0" fontAlgn="base" hangingPunct="0">
              <a:spcBef>
                <a:spcPct val="0"/>
              </a:spcBef>
              <a:spcAft>
                <a:spcPct val="0"/>
              </a:spcAft>
              <a:tabLst>
                <a:tab pos="457200" algn="r"/>
                <a:tab pos="5940425" algn="r"/>
              </a:tabLst>
            </a:pPr>
            <a:r>
              <a:rPr lang="en-GB" altLang="en-US" sz="1100" dirty="0"/>
              <a:t>NOTE: The measurements will be done through the IFS exit connector</a:t>
            </a:r>
          </a:p>
        </p:txBody>
      </p:sp>
    </p:spTree>
    <p:extLst>
      <p:ext uri="{BB962C8B-B14F-4D97-AF65-F5344CB8AC3E}">
        <p14:creationId xmlns:p14="http://schemas.microsoft.com/office/powerpoint/2010/main" val="214237412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r-FR" altLang="en-US" sz="1800" dirty="0">
                <a:latin typeface="Arial Rounded MT Bold" panose="020F0704030504030204" pitchFamily="34" charset="0"/>
                <a:sym typeface="Symbol" panose="05050102010706020507" pitchFamily="18" charset="2"/>
              </a:rPr>
              <a:t>Table </a:t>
            </a:r>
            <a:r>
              <a:rPr lang="fr-FR" altLang="en-US" sz="1800" dirty="0" smtClean="0">
                <a:latin typeface="Arial Rounded MT Bold" panose="020F0704030504030204" pitchFamily="34" charset="0"/>
                <a:sym typeface="Symbol" panose="05050102010706020507" pitchFamily="18" charset="2"/>
              </a:rPr>
              <a:t>07 </a:t>
            </a:r>
            <a:r>
              <a:rPr lang="fr-FR" altLang="en-US" sz="1800" dirty="0">
                <a:latin typeface="Arial Rounded MT Bold" panose="020F0704030504030204" pitchFamily="34" charset="0"/>
                <a:sym typeface="Symbol" panose="05050102010706020507" pitchFamily="18" charset="2"/>
              </a:rPr>
              <a:t>_ </a:t>
            </a:r>
            <a:r>
              <a:rPr lang="en-GB" altLang="en-US" sz="1800" dirty="0" smtClean="0">
                <a:latin typeface="Arial Rounded MT Bold" panose="020F0704030504030204" pitchFamily="34" charset="0"/>
              </a:rPr>
              <a:t>MANDATORY </a:t>
            </a:r>
            <a:r>
              <a:rPr lang="en-GB" altLang="en-US" sz="1800" dirty="0">
                <a:solidFill>
                  <a:srgbClr val="3333FF"/>
                </a:solidFill>
                <a:latin typeface="Arial Rounded MT Bold" panose="020F0704030504030204" pitchFamily="34" charset="0"/>
              </a:rPr>
              <a:t>FINAL </a:t>
            </a:r>
            <a:r>
              <a:rPr lang="en-GB" altLang="en-US" sz="1800" dirty="0" smtClean="0">
                <a:solidFill>
                  <a:srgbClr val="3333FF"/>
                </a:solidFill>
                <a:latin typeface="Arial Rounded MT Bold" panose="020F0704030504030204" pitchFamily="34" charset="0"/>
              </a:rPr>
              <a:t>FACTORY TESTS </a:t>
            </a:r>
            <a:r>
              <a:rPr lang="en-GB" altLang="en-US" sz="1800" dirty="0" smtClean="0">
                <a:latin typeface="Arial Rounded MT Bold" panose="020F0704030504030204" pitchFamily="34" charset="0"/>
              </a:rPr>
              <a:t/>
            </a:r>
            <a:br>
              <a:rPr lang="en-GB" altLang="en-US" sz="1800" dirty="0" smtClean="0">
                <a:latin typeface="Arial Rounded MT Bold" panose="020F0704030504030204" pitchFamily="34" charset="0"/>
              </a:rPr>
            </a:br>
            <a:r>
              <a:rPr lang="en-GB" altLang="en-US" sz="1800" dirty="0" smtClean="0">
                <a:latin typeface="Arial Rounded MT Bold" panose="020F0704030504030204" pitchFamily="34" charset="0"/>
              </a:rPr>
              <a:t>BEFORE </a:t>
            </a:r>
            <a:r>
              <a:rPr lang="en-GB" altLang="en-US" sz="1800" dirty="0">
                <a:latin typeface="Arial Rounded MT Bold" panose="020F0704030504030204" pitchFamily="34" charset="0"/>
              </a:rPr>
              <a:t>THE COLD MASS </a:t>
            </a:r>
            <a:r>
              <a:rPr lang="en-GB" altLang="en-US" sz="1800" dirty="0" smtClean="0">
                <a:latin typeface="Arial Rounded MT Bold" panose="020F0704030504030204" pitchFamily="34" charset="0"/>
              </a:rPr>
              <a:t>TEST</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9276454"/>
              </p:ext>
            </p:extLst>
          </p:nvPr>
        </p:nvGraphicFramePr>
        <p:xfrm>
          <a:off x="439678" y="1036622"/>
          <a:ext cx="8124168" cy="5159484"/>
        </p:xfrm>
        <a:graphic>
          <a:graphicData uri="http://schemas.openxmlformats.org/drawingml/2006/table">
            <a:tbl>
              <a:tblPr>
                <a:tableStyleId>{5C22544A-7EE6-4342-B048-85BDC9FD1C3A}</a:tableStyleId>
              </a:tblPr>
              <a:tblGrid>
                <a:gridCol w="675938"/>
                <a:gridCol w="2016224"/>
                <a:gridCol w="2268893"/>
                <a:gridCol w="1600078"/>
                <a:gridCol w="1563035"/>
              </a:tblGrid>
              <a:tr h="160719">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000" b="1" i="0" kern="1200" cap="none" spc="50" dirty="0" smtClean="0">
                          <a:ln w="0"/>
                          <a:solidFill>
                            <a:srgbClr val="3333FF"/>
                          </a:solidFill>
                          <a:effectLst/>
                          <a:latin typeface="+mn-lt"/>
                          <a:ea typeface="+mn-ea"/>
                          <a:cs typeface="+mn-cs"/>
                        </a:rPr>
                        <a:t>WBS ID</a:t>
                      </a:r>
                      <a:endParaRPr lang="en-GB" sz="1000" b="1" i="0" kern="1200" cap="none" spc="50" dirty="0">
                        <a:ln w="0"/>
                        <a:solidFill>
                          <a:srgbClr val="3333FF"/>
                        </a:solidFill>
                        <a:effectLst/>
                        <a:latin typeface="+mn-lt"/>
                        <a:ea typeface="+mn-ea"/>
                        <a:cs typeface="+mn-cs"/>
                      </a:endParaRPr>
                    </a:p>
                  </a:txBody>
                  <a:tcPr marL="32746" marR="32746" marT="0" marB="0" anchor="ctr"/>
                </a:tc>
                <a:tc>
                  <a:txBody>
                    <a:bodyPr/>
                    <a:lstStyle/>
                    <a:p>
                      <a:pPr algn="ctr">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TEST</a:t>
                      </a:r>
                    </a:p>
                  </a:txBody>
                  <a:tcPr marL="53741" marR="53741" marT="0" marB="0" anchor="ctr"/>
                </a:tc>
                <a:tc>
                  <a:txBody>
                    <a:bodyPr/>
                    <a:lstStyle/>
                    <a:p>
                      <a:pPr algn="ctr">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OBJECT</a:t>
                      </a:r>
                    </a:p>
                  </a:txBody>
                  <a:tcPr marL="53741" marR="53741" marT="0" marB="0" anchor="ctr"/>
                </a:tc>
                <a:tc>
                  <a:txBody>
                    <a:bodyPr/>
                    <a:lstStyle/>
                    <a:p>
                      <a:pPr algn="ctr">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CONDITION</a:t>
                      </a:r>
                    </a:p>
                  </a:txBody>
                  <a:tcPr marL="53741" marR="53741" marT="0" marB="0" anchor="ctr"/>
                </a:tc>
                <a:tc>
                  <a:txBody>
                    <a:bodyPr/>
                    <a:lstStyle/>
                    <a:p>
                      <a:pPr algn="ctr">
                        <a:lnSpc>
                          <a:spcPts val="1600"/>
                        </a:lnSpc>
                        <a:spcBef>
                          <a:spcPts val="300"/>
                        </a:spcBef>
                        <a:spcAft>
                          <a:spcPts val="0"/>
                        </a:spcAft>
                        <a:tabLst>
                          <a:tab pos="5941060" algn="r"/>
                          <a:tab pos="457200" algn="l"/>
                        </a:tabLst>
                      </a:pPr>
                      <a:r>
                        <a:rPr lang="en-GB" sz="1200" b="1" i="0" kern="1200" cap="none" spc="50" dirty="0">
                          <a:ln w="0"/>
                          <a:solidFill>
                            <a:srgbClr val="3333FF"/>
                          </a:solidFill>
                          <a:effectLst/>
                          <a:latin typeface="+mn-lt"/>
                          <a:ea typeface="+mn-ea"/>
                          <a:cs typeface="+mn-cs"/>
                        </a:rPr>
                        <a:t>LIMITS</a:t>
                      </a:r>
                    </a:p>
                  </a:txBody>
                  <a:tcPr marL="53741" marR="53741" marT="0" marB="0" anchor="ctr"/>
                </a:tc>
              </a:tr>
              <a:tr h="433942">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1.1.6.1</a:t>
                      </a:r>
                    </a:p>
                  </a:txBody>
                  <a:tcPr marL="32746" marR="32746" marT="0" marB="0" anchor="ctr"/>
                </a:tc>
                <a:tc>
                  <a:txBody>
                    <a:bodyPr/>
                    <a:lstStyle/>
                    <a:p>
                      <a:pPr marR="59055" algn="ctr">
                        <a:spcAft>
                          <a:spcPts val="0"/>
                        </a:spcAft>
                      </a:pPr>
                      <a:r>
                        <a:rPr lang="en-GB" sz="1000" kern="1200" dirty="0">
                          <a:solidFill>
                            <a:schemeClr val="dk1"/>
                          </a:solidFill>
                          <a:effectLst/>
                          <a:latin typeface="+mn-lt"/>
                          <a:ea typeface="+mn-ea"/>
                          <a:cs typeface="+mn-cs"/>
                        </a:rPr>
                        <a:t>DC resistance of windings</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 Dipoles and full magnet</a:t>
                      </a:r>
                    </a:p>
                    <a:p>
                      <a:pPr algn="ctr">
                        <a:spcAft>
                          <a:spcPts val="0"/>
                        </a:spcAft>
                      </a:pPr>
                      <a:r>
                        <a:rPr lang="en-GB" sz="1000" kern="1200">
                          <a:solidFill>
                            <a:schemeClr val="dk1"/>
                          </a:solidFill>
                          <a:effectLst/>
                          <a:latin typeface="+mn-lt"/>
                          <a:ea typeface="+mn-ea"/>
                          <a:cs typeface="+mn-cs"/>
                        </a:rPr>
                        <a:t>(Apply Zener diode protection on diode)</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I=1.00A</a:t>
                      </a:r>
                    </a:p>
                    <a:p>
                      <a:pPr algn="ctr">
                        <a:spcAft>
                          <a:spcPts val="0"/>
                        </a:spcAft>
                      </a:pPr>
                      <a:r>
                        <a:rPr lang="en-GB" sz="1000" kern="1200">
                          <a:solidFill>
                            <a:schemeClr val="dk1"/>
                          </a:solidFill>
                          <a:effectLst/>
                          <a:latin typeface="+mn-lt"/>
                          <a:ea typeface="+mn-ea"/>
                          <a:cs typeface="+mn-cs"/>
                        </a:rPr>
                        <a:t>{HP Data Logger)</a:t>
                      </a:r>
                    </a:p>
                  </a:txBody>
                  <a:tcPr marL="53741" marR="53741" marT="0" marB="0" anchor="ctr"/>
                </a:tc>
                <a:tc>
                  <a:txBody>
                    <a:bodyPr/>
                    <a:lstStyle/>
                    <a:p>
                      <a:pPr marR="52070" algn="ctr">
                        <a:spcAft>
                          <a:spcPts val="0"/>
                        </a:spcAft>
                      </a:pPr>
                      <a:r>
                        <a:rPr lang="en-GB" sz="1000" kern="1200">
                          <a:solidFill>
                            <a:schemeClr val="dk1"/>
                          </a:solidFill>
                          <a:effectLst/>
                          <a:latin typeface="+mn-lt"/>
                          <a:ea typeface="+mn-ea"/>
                          <a:cs typeface="+mn-cs"/>
                        </a:rPr>
                        <a:t>comparison with reference coil</a:t>
                      </a:r>
                    </a:p>
                  </a:txBody>
                  <a:tcPr marL="53741" marR="53741" marT="0" marB="0" anchor="ctr"/>
                </a:tc>
              </a:tr>
              <a:tr h="28929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1.1.6.2</a:t>
                      </a:r>
                    </a:p>
                  </a:txBody>
                  <a:tcPr marL="53741" marR="53741" marT="0" marB="0" anchor="ctr"/>
                </a:tc>
                <a:tc>
                  <a:txBody>
                    <a:bodyPr/>
                    <a:lstStyle/>
                    <a:p>
                      <a:pPr marR="59055" algn="ctr">
                        <a:spcAft>
                          <a:spcPts val="0"/>
                        </a:spcAft>
                      </a:pPr>
                      <a:r>
                        <a:rPr lang="en-GB" sz="1000" kern="1200">
                          <a:solidFill>
                            <a:schemeClr val="dk1"/>
                          </a:solidFill>
                          <a:effectLst/>
                          <a:latin typeface="+mn-lt"/>
                          <a:ea typeface="+mn-ea"/>
                          <a:cs typeface="+mn-cs"/>
                        </a:rPr>
                        <a:t>DC resistance of quench heaters</a:t>
                      </a:r>
                    </a:p>
                  </a:txBody>
                  <a:tcPr marL="53741" marR="53741" marT="0" marB="0" anchor="ctr"/>
                </a:tc>
                <a:tc>
                  <a:txBody>
                    <a:bodyPr/>
                    <a:lstStyle/>
                    <a:p>
                      <a:pPr algn="ctr">
                        <a:spcAft>
                          <a:spcPts val="0"/>
                        </a:spcAft>
                      </a:pPr>
                      <a:r>
                        <a:rPr lang="en-GB" sz="1000" kern="1200" dirty="0">
                          <a:solidFill>
                            <a:schemeClr val="dk1"/>
                          </a:solidFill>
                          <a:effectLst/>
                          <a:latin typeface="+mn-lt"/>
                          <a:ea typeface="+mn-ea"/>
                          <a:cs typeface="+mn-cs"/>
                        </a:rPr>
                        <a:t>All magnet quench heaters</a:t>
                      </a:r>
                    </a:p>
                  </a:txBody>
                  <a:tcPr marL="53741" marR="53741" marT="0" marB="0" anchor="ctr"/>
                </a:tc>
                <a:tc>
                  <a:txBody>
                    <a:bodyPr/>
                    <a:lstStyle/>
                    <a:p>
                      <a:pPr algn="ctr">
                        <a:spcAft>
                          <a:spcPts val="0"/>
                        </a:spcAft>
                      </a:pPr>
                      <a:r>
                        <a:rPr lang="en-GB" sz="1000" kern="1200" dirty="0">
                          <a:solidFill>
                            <a:schemeClr val="dk1"/>
                          </a:solidFill>
                          <a:effectLst/>
                          <a:latin typeface="+mn-lt"/>
                          <a:ea typeface="+mn-ea"/>
                          <a:cs typeface="+mn-cs"/>
                        </a:rPr>
                        <a:t>4-wire Ohmmeter</a:t>
                      </a:r>
                    </a:p>
                    <a:p>
                      <a:pPr algn="ctr">
                        <a:spcAft>
                          <a:spcPts val="0"/>
                        </a:spcAft>
                      </a:pPr>
                      <a:r>
                        <a:rPr lang="en-GB" sz="1000" kern="1200" dirty="0">
                          <a:solidFill>
                            <a:schemeClr val="dk1"/>
                          </a:solidFill>
                          <a:effectLst/>
                          <a:latin typeface="+mn-lt"/>
                          <a:ea typeface="+mn-ea"/>
                          <a:cs typeface="+mn-cs"/>
                        </a:rPr>
                        <a:t>{HP Data Logger)</a:t>
                      </a:r>
                    </a:p>
                  </a:txBody>
                  <a:tcPr marL="53741" marR="53741" marT="0" marB="0" anchor="ctr"/>
                </a:tc>
                <a:tc>
                  <a:txBody>
                    <a:bodyPr/>
                    <a:lstStyle/>
                    <a:p>
                      <a:pPr marR="52070" algn="ctr">
                        <a:spcAft>
                          <a:spcPts val="0"/>
                        </a:spcAft>
                      </a:pPr>
                      <a:r>
                        <a:rPr lang="en-GB" sz="1000" kern="1200">
                          <a:solidFill>
                            <a:schemeClr val="dk1"/>
                          </a:solidFill>
                          <a:effectLst/>
                          <a:latin typeface="+mn-lt"/>
                          <a:ea typeface="+mn-ea"/>
                          <a:cs typeface="+mn-cs"/>
                        </a:rPr>
                        <a:t>comparison with reference coil</a:t>
                      </a:r>
                    </a:p>
                  </a:txBody>
                  <a:tcPr marL="53741" marR="53741" marT="0" marB="0" anchor="ctr"/>
                </a:tc>
              </a:tr>
              <a:tr h="28929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1.1.6.3</a:t>
                      </a:r>
                    </a:p>
                  </a:txBody>
                  <a:tcPr marL="53741" marR="53741" marT="0" marB="0" anchor="ctr"/>
                </a:tc>
                <a:tc>
                  <a:txBody>
                    <a:bodyPr/>
                    <a:lstStyle/>
                    <a:p>
                      <a:pPr marR="59055" algn="ctr">
                        <a:spcAft>
                          <a:spcPts val="0"/>
                        </a:spcAft>
                      </a:pPr>
                      <a:r>
                        <a:rPr lang="en-GB" sz="1000" kern="1200">
                          <a:solidFill>
                            <a:schemeClr val="dk1"/>
                          </a:solidFill>
                          <a:effectLst/>
                          <a:latin typeface="+mn-lt"/>
                          <a:ea typeface="+mn-ea"/>
                          <a:cs typeface="+mn-cs"/>
                        </a:rPr>
                        <a:t>DC resistance of spools *</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For each type</a:t>
                      </a:r>
                    </a:p>
                  </a:txBody>
                  <a:tcPr marL="53741" marR="53741" marT="0" marB="0" anchor="ctr"/>
                </a:tc>
                <a:tc>
                  <a:txBody>
                    <a:bodyPr/>
                    <a:lstStyle/>
                    <a:p>
                      <a:pPr algn="ctr">
                        <a:spcAft>
                          <a:spcPts val="0"/>
                        </a:spcAft>
                      </a:pPr>
                      <a:r>
                        <a:rPr lang="en-GB" sz="1000" kern="1200" dirty="0">
                          <a:solidFill>
                            <a:schemeClr val="dk1"/>
                          </a:solidFill>
                          <a:effectLst/>
                          <a:latin typeface="+mn-lt"/>
                          <a:ea typeface="+mn-ea"/>
                          <a:cs typeface="+mn-cs"/>
                        </a:rPr>
                        <a:t>I=1.00A</a:t>
                      </a:r>
                    </a:p>
                    <a:p>
                      <a:pPr algn="ctr">
                        <a:spcAft>
                          <a:spcPts val="0"/>
                        </a:spcAft>
                      </a:pPr>
                      <a:r>
                        <a:rPr lang="en-GB" sz="1000" kern="1200" dirty="0">
                          <a:solidFill>
                            <a:schemeClr val="dk1"/>
                          </a:solidFill>
                          <a:effectLst/>
                          <a:latin typeface="+mn-lt"/>
                          <a:ea typeface="+mn-ea"/>
                          <a:cs typeface="+mn-cs"/>
                        </a:rPr>
                        <a:t>(HP Data Logger)</a:t>
                      </a:r>
                    </a:p>
                  </a:txBody>
                  <a:tcPr marL="53741" marR="53741" marT="0" marB="0" anchor="ctr"/>
                </a:tc>
                <a:tc>
                  <a:txBody>
                    <a:bodyPr/>
                    <a:lstStyle/>
                    <a:p>
                      <a:pPr marR="52070" algn="ctr">
                        <a:spcAft>
                          <a:spcPts val="0"/>
                        </a:spcAft>
                      </a:pPr>
                      <a:r>
                        <a:rPr lang="en-GB" sz="1000" kern="1200">
                          <a:solidFill>
                            <a:schemeClr val="dk1"/>
                          </a:solidFill>
                          <a:effectLst/>
                          <a:latin typeface="+mn-lt"/>
                          <a:ea typeface="+mn-ea"/>
                          <a:cs typeface="+mn-cs"/>
                        </a:rPr>
                        <a:t>comparison with reference coil</a:t>
                      </a:r>
                    </a:p>
                  </a:txBody>
                  <a:tcPr marL="53741" marR="53741" marT="0" marB="0" anchor="ctr"/>
                </a:tc>
              </a:tr>
              <a:tr h="28929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1.1.6.4</a:t>
                      </a:r>
                    </a:p>
                  </a:txBody>
                  <a:tcPr marL="53741" marR="53741" marT="0" marB="0" anchor="ctr"/>
                </a:tc>
                <a:tc>
                  <a:txBody>
                    <a:bodyPr/>
                    <a:lstStyle/>
                    <a:p>
                      <a:pPr marR="59055" algn="ctr">
                        <a:spcAft>
                          <a:spcPts val="0"/>
                        </a:spcAft>
                      </a:pPr>
                      <a:r>
                        <a:rPr lang="en-GB" sz="1000" kern="1200">
                          <a:solidFill>
                            <a:schemeClr val="dk1"/>
                          </a:solidFill>
                          <a:effectLst/>
                          <a:latin typeface="+mn-lt"/>
                          <a:ea typeface="+mn-ea"/>
                          <a:cs typeface="+mn-cs"/>
                        </a:rPr>
                        <a:t>DC resistance of  instrumentation</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Cryo-heater</a:t>
                      </a:r>
                    </a:p>
                    <a:p>
                      <a:pPr algn="ctr">
                        <a:spcAft>
                          <a:spcPts val="0"/>
                        </a:spcAft>
                      </a:pPr>
                      <a:r>
                        <a:rPr lang="en-GB" sz="1000" kern="1200">
                          <a:solidFill>
                            <a:schemeClr val="dk1"/>
                          </a:solidFill>
                          <a:effectLst/>
                          <a:latin typeface="+mn-lt"/>
                          <a:ea typeface="+mn-ea"/>
                          <a:cs typeface="+mn-cs"/>
                        </a:rPr>
                        <a:t>Temperature sensor</a:t>
                      </a:r>
                    </a:p>
                  </a:txBody>
                  <a:tcPr marL="53741" marR="53741" marT="0" marB="0" anchor="ctr"/>
                </a:tc>
                <a:tc>
                  <a:txBody>
                    <a:bodyPr/>
                    <a:lstStyle/>
                    <a:p>
                      <a:pPr algn="ctr">
                        <a:spcAft>
                          <a:spcPts val="0"/>
                        </a:spcAft>
                      </a:pPr>
                      <a:r>
                        <a:rPr lang="en-GB" sz="1000" kern="1200" dirty="0">
                          <a:solidFill>
                            <a:schemeClr val="dk1"/>
                          </a:solidFill>
                          <a:effectLst/>
                          <a:latin typeface="+mn-lt"/>
                          <a:ea typeface="+mn-ea"/>
                          <a:cs typeface="+mn-cs"/>
                        </a:rPr>
                        <a:t>Ohmmeter 4 wire</a:t>
                      </a:r>
                    </a:p>
                    <a:p>
                      <a:pPr algn="ctr">
                        <a:spcAft>
                          <a:spcPts val="0"/>
                        </a:spcAft>
                      </a:pPr>
                      <a:r>
                        <a:rPr lang="en-GB" sz="1000" kern="1200" dirty="0">
                          <a:solidFill>
                            <a:schemeClr val="dk1"/>
                          </a:solidFill>
                          <a:effectLst/>
                          <a:latin typeface="+mn-lt"/>
                          <a:ea typeface="+mn-ea"/>
                          <a:cs typeface="+mn-cs"/>
                        </a:rPr>
                        <a:t>(HP Data Logger)</a:t>
                      </a:r>
                    </a:p>
                  </a:txBody>
                  <a:tcPr marL="53741" marR="53741" marT="0" marB="0" anchor="ctr"/>
                </a:tc>
                <a:tc>
                  <a:txBody>
                    <a:bodyPr/>
                    <a:lstStyle/>
                    <a:p>
                      <a:pPr marR="52070" algn="ctr">
                        <a:spcAft>
                          <a:spcPts val="0"/>
                        </a:spcAft>
                      </a:pPr>
                      <a:r>
                        <a:rPr lang="en-GB" sz="1000" kern="1200" dirty="0">
                          <a:solidFill>
                            <a:schemeClr val="dk1"/>
                          </a:solidFill>
                          <a:effectLst/>
                          <a:latin typeface="+mn-lt"/>
                          <a:ea typeface="+mn-ea"/>
                          <a:cs typeface="+mn-cs"/>
                        </a:rPr>
                        <a:t>comparison with reference</a:t>
                      </a:r>
                    </a:p>
                    <a:p>
                      <a:pPr marR="52070" algn="ctr">
                        <a:spcAft>
                          <a:spcPts val="0"/>
                        </a:spcAft>
                      </a:pPr>
                      <a:r>
                        <a:rPr lang="en-GB" sz="1000" kern="1200" dirty="0">
                          <a:solidFill>
                            <a:schemeClr val="dk1"/>
                          </a:solidFill>
                          <a:effectLst/>
                          <a:latin typeface="+mn-lt"/>
                          <a:ea typeface="+mn-ea"/>
                          <a:cs typeface="+mn-cs"/>
                        </a:rPr>
                        <a:t>Components</a:t>
                      </a:r>
                    </a:p>
                  </a:txBody>
                  <a:tcPr marL="53741" marR="53741" marT="0" marB="0" anchor="ctr"/>
                </a:tc>
              </a:tr>
              <a:tr h="28929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1.1.6.5</a:t>
                      </a:r>
                    </a:p>
                  </a:txBody>
                  <a:tcPr marL="53741" marR="53741" marT="0" marB="0" anchor="ctr"/>
                </a:tc>
                <a:tc>
                  <a:txBody>
                    <a:bodyPr/>
                    <a:lstStyle/>
                    <a:p>
                      <a:pPr marR="59055" algn="ctr">
                        <a:spcAft>
                          <a:spcPts val="0"/>
                        </a:spcAft>
                      </a:pPr>
                      <a:r>
                        <a:rPr lang="en-GB" sz="1000" kern="1200">
                          <a:solidFill>
                            <a:schemeClr val="dk1"/>
                          </a:solidFill>
                          <a:effectLst/>
                          <a:latin typeface="+mn-lt"/>
                          <a:ea typeface="+mn-ea"/>
                          <a:cs typeface="+mn-cs"/>
                        </a:rPr>
                        <a:t>External Dipoles voltage taps</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All taps</a:t>
                      </a:r>
                    </a:p>
                  </a:txBody>
                  <a:tcPr marL="53741" marR="53741" marT="0" marB="0" anchor="ctr"/>
                </a:tc>
                <a:tc>
                  <a:txBody>
                    <a:bodyPr/>
                    <a:lstStyle/>
                    <a:p>
                      <a:pPr algn="ctr">
                        <a:spcAft>
                          <a:spcPts val="0"/>
                        </a:spcAft>
                      </a:pPr>
                      <a:r>
                        <a:rPr lang="en-GB" sz="1000" kern="1200" dirty="0">
                          <a:solidFill>
                            <a:schemeClr val="dk1"/>
                          </a:solidFill>
                          <a:effectLst/>
                          <a:latin typeface="+mn-lt"/>
                          <a:ea typeface="+mn-ea"/>
                          <a:cs typeface="+mn-cs"/>
                        </a:rPr>
                        <a:t>I=1.00A</a:t>
                      </a:r>
                    </a:p>
                    <a:p>
                      <a:pPr algn="ctr">
                        <a:spcAft>
                          <a:spcPts val="0"/>
                        </a:spcAft>
                      </a:pPr>
                      <a:r>
                        <a:rPr lang="en-GB" sz="1000" kern="1200" dirty="0">
                          <a:solidFill>
                            <a:schemeClr val="dk1"/>
                          </a:solidFill>
                          <a:effectLst/>
                          <a:latin typeface="+mn-lt"/>
                          <a:ea typeface="+mn-ea"/>
                          <a:cs typeface="+mn-cs"/>
                        </a:rPr>
                        <a:t>(HP Data Logger)</a:t>
                      </a:r>
                    </a:p>
                  </a:txBody>
                  <a:tcPr marL="53741" marR="53741" marT="0" marB="0" anchor="ctr"/>
                </a:tc>
                <a:tc>
                  <a:txBody>
                    <a:bodyPr/>
                    <a:lstStyle/>
                    <a:p>
                      <a:pPr marR="52070" algn="ctr">
                        <a:spcAft>
                          <a:spcPts val="0"/>
                        </a:spcAft>
                      </a:pPr>
                      <a:r>
                        <a:rPr lang="en-GB" sz="1000" kern="1200">
                          <a:solidFill>
                            <a:schemeClr val="dk1"/>
                          </a:solidFill>
                          <a:effectLst/>
                          <a:latin typeface="+mn-lt"/>
                          <a:ea typeface="+mn-ea"/>
                          <a:cs typeface="+mn-cs"/>
                        </a:rPr>
                        <a:t>comparison with the resistance of poles and layers</a:t>
                      </a:r>
                    </a:p>
                  </a:txBody>
                  <a:tcPr marL="53741" marR="53741" marT="0" marB="0" anchor="ctr"/>
                </a:tc>
              </a:tr>
              <a:tr h="28929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1.1.6.6</a:t>
                      </a:r>
                    </a:p>
                  </a:txBody>
                  <a:tcPr marL="53741" marR="53741" marT="0" marB="0" anchor="ctr"/>
                </a:tc>
                <a:tc>
                  <a:txBody>
                    <a:bodyPr/>
                    <a:lstStyle/>
                    <a:p>
                      <a:pPr marR="59055" algn="ctr">
                        <a:spcAft>
                          <a:spcPts val="0"/>
                        </a:spcAft>
                      </a:pPr>
                      <a:r>
                        <a:rPr lang="en-GB" sz="1000" kern="1200">
                          <a:solidFill>
                            <a:schemeClr val="dk1"/>
                          </a:solidFill>
                          <a:effectLst/>
                          <a:latin typeface="+mn-lt"/>
                          <a:ea typeface="+mn-ea"/>
                          <a:cs typeface="+mn-cs"/>
                        </a:rPr>
                        <a:t>Complex impedance of spools *</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For each type</a:t>
                      </a:r>
                    </a:p>
                  </a:txBody>
                  <a:tcPr marL="53741" marR="53741" marT="0" marB="0" anchor="ctr"/>
                </a:tc>
                <a:tc>
                  <a:txBody>
                    <a:bodyPr/>
                    <a:lstStyle/>
                    <a:p>
                      <a:pPr algn="ctr">
                        <a:spcAft>
                          <a:spcPts val="0"/>
                        </a:spcAft>
                      </a:pPr>
                      <a:r>
                        <a:rPr lang="en-GB" sz="1000" kern="1200" dirty="0">
                          <a:solidFill>
                            <a:schemeClr val="dk1"/>
                          </a:solidFill>
                          <a:effectLst/>
                          <a:latin typeface="+mn-lt"/>
                          <a:ea typeface="+mn-ea"/>
                          <a:cs typeface="+mn-cs"/>
                        </a:rPr>
                        <a:t>f=1.0Hz  to </a:t>
                      </a:r>
                      <a:r>
                        <a:rPr lang="en-GB" sz="1000" kern="1200" dirty="0" smtClean="0">
                          <a:solidFill>
                            <a:schemeClr val="dk1"/>
                          </a:solidFill>
                          <a:effectLst/>
                          <a:latin typeface="+mn-lt"/>
                          <a:ea typeface="+mn-ea"/>
                          <a:cs typeface="+mn-cs"/>
                        </a:rPr>
                        <a:t>10.0kHz</a:t>
                      </a:r>
                      <a:endParaRPr lang="en-GB" sz="1000" kern="1200" dirty="0">
                        <a:solidFill>
                          <a:schemeClr val="dk1"/>
                        </a:solidFill>
                        <a:effectLst/>
                        <a:latin typeface="+mn-lt"/>
                        <a:ea typeface="+mn-ea"/>
                        <a:cs typeface="+mn-cs"/>
                      </a:endParaRPr>
                    </a:p>
                  </a:txBody>
                  <a:tcPr marL="53741" marR="53741" marT="0" marB="0" anchor="ctr"/>
                </a:tc>
                <a:tc>
                  <a:txBody>
                    <a:bodyPr/>
                    <a:lstStyle/>
                    <a:p>
                      <a:pPr marR="52070" algn="ctr">
                        <a:spcAft>
                          <a:spcPts val="0"/>
                        </a:spcAft>
                      </a:pPr>
                      <a:r>
                        <a:rPr lang="en-GB" sz="1000" kern="1200" dirty="0">
                          <a:solidFill>
                            <a:schemeClr val="dk1"/>
                          </a:solidFill>
                          <a:effectLst/>
                          <a:latin typeface="+mn-lt"/>
                          <a:ea typeface="+mn-ea"/>
                          <a:cs typeface="+mn-cs"/>
                        </a:rPr>
                        <a:t>comparison with reference coil</a:t>
                      </a:r>
                    </a:p>
                  </a:txBody>
                  <a:tcPr marL="53741" marR="53741" marT="0" marB="0" anchor="ctr"/>
                </a:tc>
              </a:tr>
              <a:tr h="28929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1.1.6.7</a:t>
                      </a:r>
                    </a:p>
                  </a:txBody>
                  <a:tcPr marL="53741" marR="53741" marT="0" marB="0" anchor="ctr"/>
                </a:tc>
                <a:tc>
                  <a:txBody>
                    <a:bodyPr/>
                    <a:lstStyle/>
                    <a:p>
                      <a:pPr marR="59055" algn="ctr">
                        <a:spcAft>
                          <a:spcPts val="0"/>
                        </a:spcAft>
                      </a:pPr>
                      <a:r>
                        <a:rPr lang="en-GB" sz="1000" kern="1200">
                          <a:solidFill>
                            <a:schemeClr val="dk1"/>
                          </a:solidFill>
                          <a:effectLst/>
                          <a:latin typeface="+mn-lt"/>
                          <a:ea typeface="+mn-ea"/>
                          <a:cs typeface="+mn-cs"/>
                        </a:rPr>
                        <a:t>Complex impedance</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Full magnet</a:t>
                      </a:r>
                    </a:p>
                    <a:p>
                      <a:pPr algn="ctr">
                        <a:spcAft>
                          <a:spcPts val="0"/>
                        </a:spcAft>
                      </a:pPr>
                      <a:r>
                        <a:rPr lang="en-GB" sz="1000" kern="1200">
                          <a:solidFill>
                            <a:schemeClr val="dk1"/>
                          </a:solidFill>
                          <a:effectLst/>
                          <a:latin typeface="+mn-lt"/>
                          <a:ea typeface="+mn-ea"/>
                          <a:cs typeface="+mn-cs"/>
                        </a:rPr>
                        <a:t>(Special procedure)</a:t>
                      </a:r>
                    </a:p>
                  </a:txBody>
                  <a:tcPr marL="53741" marR="53741" marT="0" marB="0" anchor="ctr"/>
                </a:tc>
                <a:tc>
                  <a:txBody>
                    <a:bodyPr/>
                    <a:lstStyle/>
                    <a:p>
                      <a:pPr algn="ctr">
                        <a:spcAft>
                          <a:spcPts val="0"/>
                        </a:spcAft>
                      </a:pPr>
                      <a:r>
                        <a:rPr lang="en-GB" sz="1000" kern="1200" dirty="0">
                          <a:solidFill>
                            <a:schemeClr val="dk1"/>
                          </a:solidFill>
                          <a:effectLst/>
                          <a:latin typeface="+mn-lt"/>
                          <a:ea typeface="+mn-ea"/>
                          <a:cs typeface="+mn-cs"/>
                        </a:rPr>
                        <a:t>f=1.0Hz  to </a:t>
                      </a:r>
                      <a:r>
                        <a:rPr lang="en-GB" sz="1000" kern="1200" dirty="0" smtClean="0">
                          <a:solidFill>
                            <a:schemeClr val="dk1"/>
                          </a:solidFill>
                          <a:effectLst/>
                          <a:latin typeface="+mn-lt"/>
                          <a:ea typeface="+mn-ea"/>
                          <a:cs typeface="+mn-cs"/>
                        </a:rPr>
                        <a:t>10.0kHz</a:t>
                      </a:r>
                      <a:endParaRPr lang="en-GB" sz="1000" kern="1200" dirty="0">
                        <a:solidFill>
                          <a:schemeClr val="dk1"/>
                        </a:solidFill>
                        <a:effectLst/>
                        <a:latin typeface="+mn-lt"/>
                        <a:ea typeface="+mn-ea"/>
                        <a:cs typeface="+mn-cs"/>
                      </a:endParaRPr>
                    </a:p>
                  </a:txBody>
                  <a:tcPr marL="53741" marR="53741" marT="0" marB="0" anchor="ctr"/>
                </a:tc>
                <a:tc>
                  <a:txBody>
                    <a:bodyPr/>
                    <a:lstStyle/>
                    <a:p>
                      <a:pPr marR="52070" algn="ctr">
                        <a:spcAft>
                          <a:spcPts val="0"/>
                        </a:spcAft>
                      </a:pPr>
                      <a:r>
                        <a:rPr lang="en-GB" sz="1000" kern="1200" dirty="0">
                          <a:solidFill>
                            <a:schemeClr val="dk1"/>
                          </a:solidFill>
                          <a:effectLst/>
                          <a:latin typeface="+mn-lt"/>
                          <a:ea typeface="+mn-ea"/>
                          <a:cs typeface="+mn-cs"/>
                        </a:rPr>
                        <a:t>comparison with reference coil</a:t>
                      </a:r>
                    </a:p>
                  </a:txBody>
                  <a:tcPr marL="53741" marR="53741" marT="0" marB="0" anchor="ctr"/>
                </a:tc>
              </a:tr>
              <a:tr h="28929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1.1.6.8</a:t>
                      </a:r>
                    </a:p>
                  </a:txBody>
                  <a:tcPr marL="53741" marR="53741" marT="0" marB="0" anchor="ctr"/>
                </a:tc>
                <a:tc>
                  <a:txBody>
                    <a:bodyPr/>
                    <a:lstStyle/>
                    <a:p>
                      <a:pPr marR="59055" algn="ctr">
                        <a:spcAft>
                          <a:spcPts val="0"/>
                        </a:spcAft>
                      </a:pPr>
                      <a:r>
                        <a:rPr lang="en-GB" sz="1000" kern="1200" dirty="0">
                          <a:solidFill>
                            <a:schemeClr val="dk1"/>
                          </a:solidFill>
                          <a:effectLst/>
                          <a:latin typeface="+mn-lt"/>
                          <a:ea typeface="+mn-ea"/>
                          <a:cs typeface="+mn-cs"/>
                        </a:rPr>
                        <a:t>Capacitance to ground</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Magnet +All quench heaters</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Megaohmmeter, t = 60 s</a:t>
                      </a:r>
                    </a:p>
                    <a:p>
                      <a:pPr algn="ctr">
                        <a:spcAft>
                          <a:spcPts val="0"/>
                        </a:spcAft>
                      </a:pPr>
                      <a:r>
                        <a:rPr lang="en-GB" sz="1000" kern="1200">
                          <a:solidFill>
                            <a:schemeClr val="dk1"/>
                          </a:solidFill>
                          <a:effectLst/>
                          <a:latin typeface="+mn-lt"/>
                          <a:ea typeface="+mn-ea"/>
                          <a:cs typeface="+mn-cs"/>
                        </a:rPr>
                        <a:t>Vmin : 500V</a:t>
                      </a:r>
                    </a:p>
                  </a:txBody>
                  <a:tcPr marL="53741" marR="53741" marT="0" marB="0" anchor="ctr"/>
                </a:tc>
                <a:tc>
                  <a:txBody>
                    <a:bodyPr/>
                    <a:lstStyle/>
                    <a:p>
                      <a:pPr marR="52070" algn="ctr">
                        <a:spcAft>
                          <a:spcPts val="0"/>
                        </a:spcAft>
                      </a:pPr>
                      <a:r>
                        <a:rPr lang="en-GB" sz="1000" kern="1200" dirty="0">
                          <a:solidFill>
                            <a:schemeClr val="dk1"/>
                          </a:solidFill>
                          <a:effectLst/>
                          <a:latin typeface="+mn-lt"/>
                          <a:ea typeface="+mn-ea"/>
                          <a:cs typeface="+mn-cs"/>
                        </a:rPr>
                        <a:t>comparison with reference coil</a:t>
                      </a:r>
                    </a:p>
                  </a:txBody>
                  <a:tcPr marL="53741" marR="53741" marT="0" marB="0" anchor="ctr"/>
                </a:tc>
              </a:tr>
              <a:tr h="675021">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1.1.6.9</a:t>
                      </a:r>
                    </a:p>
                  </a:txBody>
                  <a:tcPr marL="53741" marR="53741" marT="0" marB="0" anchor="ctr"/>
                </a:tc>
                <a:tc>
                  <a:txBody>
                    <a:bodyPr/>
                    <a:lstStyle/>
                    <a:p>
                      <a:pPr marR="59055" algn="ctr">
                        <a:spcAft>
                          <a:spcPts val="0"/>
                        </a:spcAft>
                      </a:pPr>
                      <a:r>
                        <a:rPr lang="en-GB" sz="1000" kern="1200" dirty="0">
                          <a:solidFill>
                            <a:schemeClr val="dk1"/>
                          </a:solidFill>
                          <a:effectLst/>
                          <a:latin typeface="+mn-lt"/>
                          <a:ea typeface="+mn-ea"/>
                          <a:cs typeface="+mn-cs"/>
                        </a:rPr>
                        <a:t>HV leakage current, Magnet to ground</a:t>
                      </a:r>
                    </a:p>
                  </a:txBody>
                  <a:tcPr marL="53741" marR="53741" marT="0" marB="0" anchor="ctr"/>
                </a:tc>
                <a:tc>
                  <a:txBody>
                    <a:bodyPr/>
                    <a:lstStyle/>
                    <a:p>
                      <a:pPr algn="ctr">
                        <a:spcBef>
                          <a:spcPts val="1200"/>
                        </a:spcBef>
                        <a:spcAft>
                          <a:spcPts val="0"/>
                        </a:spcAft>
                        <a:tabLst>
                          <a:tab pos="5941060" algn="r"/>
                          <a:tab pos="457200" algn="l"/>
                        </a:tabLst>
                      </a:pPr>
                      <a:r>
                        <a:rPr lang="en-GB" sz="1000" kern="1200">
                          <a:solidFill>
                            <a:schemeClr val="dk1"/>
                          </a:solidFill>
                          <a:effectLst/>
                          <a:latin typeface="+mn-lt"/>
                          <a:ea typeface="+mn-ea"/>
                          <a:cs typeface="+mn-cs"/>
                        </a:rPr>
                        <a:t>Magnet + All quench heaters</a:t>
                      </a:r>
                    </a:p>
                    <a:p>
                      <a:pPr algn="ctr">
                        <a:spcBef>
                          <a:spcPts val="1200"/>
                        </a:spcBef>
                        <a:spcAft>
                          <a:spcPts val="0"/>
                        </a:spcAft>
                        <a:tabLst>
                          <a:tab pos="5941060" algn="r"/>
                          <a:tab pos="457200" algn="l"/>
                        </a:tabLst>
                      </a:pPr>
                      <a:r>
                        <a:rPr lang="en-GB" sz="1000" kern="1200">
                          <a:solidFill>
                            <a:schemeClr val="dk1"/>
                          </a:solidFill>
                          <a:effectLst/>
                          <a:latin typeface="+mn-lt"/>
                          <a:ea typeface="+mn-ea"/>
                          <a:cs typeface="+mn-cs"/>
                        </a:rPr>
                        <a:t>and dipoles busbars.</a:t>
                      </a:r>
                    </a:p>
                    <a:p>
                      <a:pPr algn="ctr">
                        <a:spcBef>
                          <a:spcPts val="1200"/>
                        </a:spcBef>
                        <a:spcAft>
                          <a:spcPts val="0"/>
                        </a:spcAft>
                        <a:tabLst>
                          <a:tab pos="5941060" algn="r"/>
                          <a:tab pos="457200" algn="l"/>
                        </a:tabLst>
                      </a:pPr>
                      <a:r>
                        <a:rPr lang="en-GB" sz="1000" kern="1200">
                          <a:solidFill>
                            <a:schemeClr val="dk1"/>
                          </a:solidFill>
                          <a:effectLst/>
                          <a:latin typeface="+mn-lt"/>
                          <a:ea typeface="+mn-ea"/>
                          <a:cs typeface="+mn-cs"/>
                        </a:rPr>
                        <a:t>(Diode short circuited)</a:t>
                      </a:r>
                    </a:p>
                  </a:txBody>
                  <a:tcPr marL="53741" marR="53741" marT="0" marB="0" anchor="ctr"/>
                </a:tc>
                <a:tc>
                  <a:txBody>
                    <a:bodyPr/>
                    <a:lstStyle/>
                    <a:p>
                      <a:pPr algn="ctr">
                        <a:spcAft>
                          <a:spcPts val="0"/>
                        </a:spcAft>
                      </a:pPr>
                      <a:r>
                        <a:rPr lang="en-GB" sz="1000" kern="1200" dirty="0" smtClean="0">
                          <a:solidFill>
                            <a:srgbClr val="3333FF"/>
                          </a:solidFill>
                          <a:effectLst/>
                          <a:latin typeface="+mn-lt"/>
                          <a:ea typeface="+mn-ea"/>
                          <a:cs typeface="+mn-cs"/>
                        </a:rPr>
                        <a:t>V = 5 </a:t>
                      </a:r>
                      <a:r>
                        <a:rPr lang="en-GB" sz="1000" kern="1200" dirty="0">
                          <a:solidFill>
                            <a:srgbClr val="3333FF"/>
                          </a:solidFill>
                          <a:effectLst/>
                          <a:latin typeface="+mn-lt"/>
                          <a:ea typeface="+mn-ea"/>
                          <a:cs typeface="+mn-cs"/>
                        </a:rPr>
                        <a:t>kV, t = 120 s</a:t>
                      </a:r>
                    </a:p>
                    <a:p>
                      <a:pPr algn="ctr">
                        <a:lnSpc>
                          <a:spcPts val="1600"/>
                        </a:lnSpc>
                        <a:spcBef>
                          <a:spcPts val="600"/>
                        </a:spcBef>
                        <a:spcAft>
                          <a:spcPts val="0"/>
                        </a:spcAft>
                      </a:pPr>
                      <a:r>
                        <a:rPr lang="en-GB" sz="1000" kern="1200" dirty="0">
                          <a:solidFill>
                            <a:srgbClr val="3333FF"/>
                          </a:solidFill>
                          <a:effectLst/>
                          <a:latin typeface="+mn-lt"/>
                          <a:ea typeface="+mn-ea"/>
                          <a:cs typeface="+mn-cs"/>
                        </a:rPr>
                        <a:t>Quench heaters connected to layers</a:t>
                      </a:r>
                    </a:p>
                  </a:txBody>
                  <a:tcPr marL="53741" marR="53741" marT="0" marB="0" anchor="ctr"/>
                </a:tc>
                <a:tc>
                  <a:txBody>
                    <a:bodyPr/>
                    <a:lstStyle/>
                    <a:p>
                      <a:pPr marR="52070" algn="ctr">
                        <a:spcAft>
                          <a:spcPts val="0"/>
                        </a:spcAft>
                      </a:pPr>
                      <a:r>
                        <a:rPr lang="en-GB" sz="1000" kern="1200" dirty="0">
                          <a:solidFill>
                            <a:schemeClr val="dk1"/>
                          </a:solidFill>
                          <a:effectLst/>
                          <a:latin typeface="+mn-lt"/>
                          <a:ea typeface="+mn-ea"/>
                          <a:cs typeface="+mn-cs"/>
                        </a:rPr>
                        <a:t>I&lt; 25 </a:t>
                      </a:r>
                      <a:r>
                        <a:rPr lang="en-GB" sz="1000" kern="1200" dirty="0">
                          <a:solidFill>
                            <a:schemeClr val="dk1"/>
                          </a:solidFill>
                          <a:effectLst/>
                          <a:latin typeface="+mn-lt"/>
                          <a:ea typeface="+mn-ea"/>
                          <a:cs typeface="+mn-cs"/>
                          <a:sym typeface="Symbol" panose="05050102010706020507" pitchFamily="18" charset="2"/>
                        </a:rPr>
                        <a:t></a:t>
                      </a:r>
                      <a:r>
                        <a:rPr lang="en-GB" sz="1000" kern="1200" dirty="0">
                          <a:solidFill>
                            <a:schemeClr val="dk1"/>
                          </a:solidFill>
                          <a:effectLst/>
                          <a:latin typeface="+mn-lt"/>
                          <a:ea typeface="+mn-ea"/>
                          <a:cs typeface="+mn-cs"/>
                        </a:rPr>
                        <a:t>A</a:t>
                      </a:r>
                    </a:p>
                  </a:txBody>
                  <a:tcPr marL="53741" marR="53741" marT="0" marB="0" anchor="ctr"/>
                </a:tc>
              </a:tr>
              <a:tr h="28929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1.1.6.10</a:t>
                      </a:r>
                    </a:p>
                  </a:txBody>
                  <a:tcPr marL="53741" marR="53741" marT="0" marB="0" anchor="ctr"/>
                </a:tc>
                <a:tc>
                  <a:txBody>
                    <a:bodyPr/>
                    <a:lstStyle/>
                    <a:p>
                      <a:pPr marR="59055" algn="ctr">
                        <a:spcAft>
                          <a:spcPts val="0"/>
                        </a:spcAft>
                      </a:pPr>
                      <a:r>
                        <a:rPr lang="en-GB" sz="1000" kern="1200" dirty="0">
                          <a:solidFill>
                            <a:schemeClr val="dk1"/>
                          </a:solidFill>
                          <a:effectLst/>
                          <a:latin typeface="+mn-lt"/>
                          <a:ea typeface="+mn-ea"/>
                          <a:cs typeface="+mn-cs"/>
                        </a:rPr>
                        <a:t>HV leakage current, quench heaters to coils</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All quench heaters</a:t>
                      </a:r>
                    </a:p>
                  </a:txBody>
                  <a:tcPr marL="53741" marR="53741" marT="0" marB="0" anchor="ctr"/>
                </a:tc>
                <a:tc>
                  <a:txBody>
                    <a:bodyPr/>
                    <a:lstStyle/>
                    <a:p>
                      <a:pPr algn="ctr">
                        <a:spcBef>
                          <a:spcPts val="1200"/>
                        </a:spcBef>
                        <a:spcAft>
                          <a:spcPts val="0"/>
                        </a:spcAft>
                        <a:tabLst>
                          <a:tab pos="5941060" algn="r"/>
                          <a:tab pos="457200" algn="l"/>
                        </a:tabLst>
                      </a:pPr>
                      <a:r>
                        <a:rPr lang="en-GB" sz="1000" kern="1200">
                          <a:solidFill>
                            <a:srgbClr val="3333FF"/>
                          </a:solidFill>
                          <a:effectLst/>
                          <a:latin typeface="+mn-lt"/>
                          <a:ea typeface="+mn-ea"/>
                          <a:cs typeface="+mn-cs"/>
                        </a:rPr>
                        <a:t>V = 3 kV*, t = 120 s, (four quench heaters grouped)</a:t>
                      </a:r>
                    </a:p>
                  </a:txBody>
                  <a:tcPr marL="53741" marR="53741" marT="0" marB="0" anchor="ctr"/>
                </a:tc>
                <a:tc>
                  <a:txBody>
                    <a:bodyPr/>
                    <a:lstStyle/>
                    <a:p>
                      <a:pPr marR="52070" algn="ctr">
                        <a:spcAft>
                          <a:spcPts val="0"/>
                        </a:spcAft>
                      </a:pPr>
                      <a:r>
                        <a:rPr lang="en-GB" sz="1000" kern="1200" dirty="0">
                          <a:solidFill>
                            <a:schemeClr val="dk1"/>
                          </a:solidFill>
                          <a:effectLst/>
                          <a:latin typeface="+mn-lt"/>
                          <a:ea typeface="+mn-ea"/>
                          <a:cs typeface="+mn-cs"/>
                        </a:rPr>
                        <a:t>I&lt; 10 </a:t>
                      </a:r>
                      <a:r>
                        <a:rPr lang="en-GB" sz="1000" kern="1200" dirty="0">
                          <a:solidFill>
                            <a:schemeClr val="dk1"/>
                          </a:solidFill>
                          <a:effectLst/>
                          <a:latin typeface="+mn-lt"/>
                          <a:ea typeface="+mn-ea"/>
                          <a:cs typeface="+mn-cs"/>
                          <a:sym typeface="Symbol" panose="05050102010706020507" pitchFamily="18" charset="2"/>
                        </a:rPr>
                        <a:t></a:t>
                      </a:r>
                      <a:r>
                        <a:rPr lang="en-GB" sz="1000" kern="1200" dirty="0">
                          <a:solidFill>
                            <a:schemeClr val="dk1"/>
                          </a:solidFill>
                          <a:effectLst/>
                          <a:latin typeface="+mn-lt"/>
                          <a:ea typeface="+mn-ea"/>
                          <a:cs typeface="+mn-cs"/>
                        </a:rPr>
                        <a:t>A</a:t>
                      </a:r>
                    </a:p>
                  </a:txBody>
                  <a:tcPr marL="53741" marR="53741" marT="0" marB="0" anchor="ctr"/>
                </a:tc>
              </a:tr>
              <a:tr h="344542">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1.1.6.11</a:t>
                      </a:r>
                    </a:p>
                  </a:txBody>
                  <a:tcPr marL="53741" marR="53741" marT="0" marB="0" anchor="ctr"/>
                </a:tc>
                <a:tc>
                  <a:txBody>
                    <a:bodyPr/>
                    <a:lstStyle/>
                    <a:p>
                      <a:pPr marR="59055" algn="ctr">
                        <a:spcAft>
                          <a:spcPts val="0"/>
                        </a:spcAft>
                      </a:pPr>
                      <a:r>
                        <a:rPr lang="en-GB" sz="1000" kern="1200" dirty="0">
                          <a:solidFill>
                            <a:schemeClr val="dk1"/>
                          </a:solidFill>
                          <a:effectLst/>
                          <a:latin typeface="+mn-lt"/>
                          <a:ea typeface="+mn-ea"/>
                          <a:cs typeface="+mn-cs"/>
                        </a:rPr>
                        <a:t>Discharge (interturn voltage) test</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Full magnet</a:t>
                      </a:r>
                    </a:p>
                    <a:p>
                      <a:pPr algn="ctr">
                        <a:spcAft>
                          <a:spcPts val="0"/>
                        </a:spcAft>
                      </a:pPr>
                      <a:r>
                        <a:rPr lang="en-GB" sz="1000" kern="1200">
                          <a:solidFill>
                            <a:schemeClr val="dk1"/>
                          </a:solidFill>
                          <a:effectLst/>
                          <a:latin typeface="+mn-lt"/>
                          <a:ea typeface="+mn-ea"/>
                          <a:cs typeface="+mn-cs"/>
                        </a:rPr>
                        <a:t>(Special procedure)</a:t>
                      </a:r>
                    </a:p>
                  </a:txBody>
                  <a:tcPr marL="53741" marR="53741" marT="0" marB="0" anchor="ctr"/>
                </a:tc>
                <a:tc>
                  <a:txBody>
                    <a:bodyPr/>
                    <a:lstStyle/>
                    <a:p>
                      <a:pPr algn="ctr">
                        <a:spcAft>
                          <a:spcPts val="0"/>
                        </a:spcAft>
                      </a:pPr>
                      <a:r>
                        <a:rPr lang="en-GB" sz="1000" b="1" kern="1200" dirty="0">
                          <a:solidFill>
                            <a:srgbClr val="3333FF"/>
                          </a:solidFill>
                          <a:effectLst/>
                          <a:latin typeface="+mn-lt"/>
                          <a:ea typeface="+mn-ea"/>
                          <a:cs typeface="+mn-cs"/>
                        </a:rPr>
                        <a:t>25 V/turn, </a:t>
                      </a:r>
                      <a:r>
                        <a:rPr lang="en-GB" sz="1000" kern="1200" dirty="0">
                          <a:solidFill>
                            <a:srgbClr val="3333FF"/>
                          </a:solidFill>
                          <a:effectLst/>
                          <a:latin typeface="+mn-lt"/>
                          <a:ea typeface="+mn-ea"/>
                          <a:cs typeface="+mn-cs"/>
                        </a:rPr>
                        <a:t>i.e. </a:t>
                      </a:r>
                      <a:endParaRPr lang="en-GB" sz="1000" kern="1200" dirty="0" smtClean="0">
                        <a:solidFill>
                          <a:srgbClr val="3333FF"/>
                        </a:solidFill>
                        <a:effectLst/>
                        <a:latin typeface="+mn-lt"/>
                        <a:ea typeface="+mn-ea"/>
                        <a:cs typeface="+mn-cs"/>
                      </a:endParaRPr>
                    </a:p>
                    <a:p>
                      <a:pPr algn="ctr">
                        <a:spcAft>
                          <a:spcPts val="0"/>
                        </a:spcAft>
                      </a:pPr>
                      <a:r>
                        <a:rPr lang="en-GB" sz="1000" kern="1200" dirty="0" smtClean="0">
                          <a:solidFill>
                            <a:srgbClr val="3333FF"/>
                          </a:solidFill>
                          <a:effectLst/>
                          <a:latin typeface="+mn-lt"/>
                          <a:ea typeface="+mn-ea"/>
                          <a:cs typeface="+mn-cs"/>
                        </a:rPr>
                        <a:t>1.4 kV/Dipole </a:t>
                      </a:r>
                      <a:r>
                        <a:rPr lang="en-GB" sz="1000" kern="1200" dirty="0">
                          <a:solidFill>
                            <a:srgbClr val="3333FF"/>
                          </a:solidFill>
                          <a:effectLst/>
                          <a:latin typeface="+mn-lt"/>
                          <a:ea typeface="+mn-ea"/>
                          <a:cs typeface="+mn-cs"/>
                        </a:rPr>
                        <a:t>(10 </a:t>
                      </a:r>
                      <a:r>
                        <a:rPr lang="en-GB" sz="1000" kern="1200" dirty="0" smtClean="0">
                          <a:solidFill>
                            <a:srgbClr val="3333FF"/>
                          </a:solidFill>
                          <a:effectLst/>
                          <a:latin typeface="+mn-lt"/>
                          <a:ea typeface="+mn-ea"/>
                          <a:cs typeface="+mn-cs"/>
                        </a:rPr>
                        <a:t>pulses)</a:t>
                      </a:r>
                      <a:endParaRPr lang="en-GB" sz="1000" kern="1200" dirty="0">
                        <a:solidFill>
                          <a:srgbClr val="3333FF"/>
                        </a:solidFill>
                        <a:effectLst/>
                        <a:latin typeface="+mn-lt"/>
                        <a:ea typeface="+mn-ea"/>
                        <a:cs typeface="+mn-cs"/>
                      </a:endParaRPr>
                    </a:p>
                  </a:txBody>
                  <a:tcPr marL="53741" marR="53741" marT="0" marB="0" anchor="ctr"/>
                </a:tc>
                <a:tc>
                  <a:txBody>
                    <a:bodyPr/>
                    <a:lstStyle/>
                    <a:p>
                      <a:pPr marR="52070" algn="ctr">
                        <a:spcAft>
                          <a:spcPts val="0"/>
                        </a:spcAft>
                      </a:pPr>
                      <a:r>
                        <a:rPr lang="en-GB" sz="1000" kern="1200" dirty="0">
                          <a:solidFill>
                            <a:schemeClr val="dk1"/>
                          </a:solidFill>
                          <a:effectLst/>
                          <a:latin typeface="+mn-lt"/>
                          <a:ea typeface="+mn-ea"/>
                          <a:cs typeface="+mn-cs"/>
                        </a:rPr>
                        <a:t>comparison with reference pole</a:t>
                      </a:r>
                    </a:p>
                  </a:txBody>
                  <a:tcPr marL="53741" marR="53741" marT="0" marB="0" anchor="ctr"/>
                </a:tc>
              </a:tr>
              <a:tr h="344542">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1.1.6.12</a:t>
                      </a:r>
                    </a:p>
                  </a:txBody>
                  <a:tcPr marL="53741" marR="53741" marT="0" marB="0" anchor="ctr"/>
                </a:tc>
                <a:tc>
                  <a:txBody>
                    <a:bodyPr/>
                    <a:lstStyle/>
                    <a:p>
                      <a:pPr marR="59055" algn="ctr">
                        <a:spcAft>
                          <a:spcPts val="0"/>
                        </a:spcAft>
                      </a:pPr>
                      <a:r>
                        <a:rPr lang="en-GB" sz="1000" kern="1200" dirty="0">
                          <a:solidFill>
                            <a:schemeClr val="dk1"/>
                          </a:solidFill>
                          <a:effectLst/>
                          <a:latin typeface="+mn-lt"/>
                          <a:ea typeface="+mn-ea"/>
                          <a:cs typeface="+mn-cs"/>
                        </a:rPr>
                        <a:t>Isolation Resistance spool Bus</a:t>
                      </a:r>
                    </a:p>
                    <a:p>
                      <a:pPr marR="59055" algn="ctr">
                        <a:spcAft>
                          <a:spcPts val="0"/>
                        </a:spcAft>
                      </a:pPr>
                      <a:r>
                        <a:rPr lang="en-GB" sz="1000" kern="1200" dirty="0">
                          <a:solidFill>
                            <a:schemeClr val="dk1"/>
                          </a:solidFill>
                          <a:effectLst/>
                          <a:latin typeface="+mn-lt"/>
                          <a:ea typeface="+mn-ea"/>
                          <a:cs typeface="+mn-cs"/>
                        </a:rPr>
                        <a:t>to ground *</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All spool Bus</a:t>
                      </a:r>
                    </a:p>
                  </a:txBody>
                  <a:tcPr marL="53741" marR="53741" marT="0" marB="0" anchor="ctr"/>
                </a:tc>
                <a:tc>
                  <a:txBody>
                    <a:bodyPr/>
                    <a:lstStyle/>
                    <a:p>
                      <a:pPr algn="ctr">
                        <a:spcAft>
                          <a:spcPts val="0"/>
                        </a:spcAft>
                      </a:pPr>
                      <a:r>
                        <a:rPr lang="en-GB" sz="1000" kern="1200" dirty="0">
                          <a:solidFill>
                            <a:schemeClr val="dk1"/>
                          </a:solidFill>
                          <a:effectLst/>
                          <a:latin typeface="+mn-lt"/>
                          <a:ea typeface="+mn-ea"/>
                          <a:cs typeface="+mn-cs"/>
                        </a:rPr>
                        <a:t>V = </a:t>
                      </a:r>
                      <a:r>
                        <a:rPr lang="en-GB" sz="1000" kern="1200" dirty="0" smtClean="0">
                          <a:solidFill>
                            <a:schemeClr val="dk1"/>
                          </a:solidFill>
                          <a:effectLst/>
                          <a:latin typeface="+mn-lt"/>
                          <a:ea typeface="+mn-ea"/>
                          <a:cs typeface="+mn-cs"/>
                        </a:rPr>
                        <a:t>1.5 kV, </a:t>
                      </a:r>
                      <a:r>
                        <a:rPr lang="en-GB" sz="1000" kern="1200" dirty="0">
                          <a:solidFill>
                            <a:schemeClr val="dk1"/>
                          </a:solidFill>
                          <a:effectLst/>
                          <a:latin typeface="+mn-lt"/>
                          <a:ea typeface="+mn-ea"/>
                          <a:cs typeface="+mn-cs"/>
                        </a:rPr>
                        <a:t>t = 60s</a:t>
                      </a:r>
                    </a:p>
                  </a:txBody>
                  <a:tcPr marL="53741" marR="53741" marT="0" marB="0" anchor="ctr"/>
                </a:tc>
                <a:tc>
                  <a:txBody>
                    <a:bodyPr/>
                    <a:lstStyle/>
                    <a:p>
                      <a:pPr marR="52070" algn="ctr">
                        <a:spcAft>
                          <a:spcPts val="0"/>
                        </a:spcAft>
                      </a:pPr>
                      <a:r>
                        <a:rPr lang="en-GB" sz="1000" kern="1200" dirty="0">
                          <a:solidFill>
                            <a:schemeClr val="dk1"/>
                          </a:solidFill>
                          <a:effectLst/>
                          <a:latin typeface="+mn-lt"/>
                          <a:ea typeface="+mn-ea"/>
                          <a:cs typeface="+mn-cs"/>
                        </a:rPr>
                        <a:t>R &gt; </a:t>
                      </a:r>
                      <a:r>
                        <a:rPr lang="en-GB" sz="1000" kern="1200" dirty="0" smtClean="0">
                          <a:solidFill>
                            <a:schemeClr val="dk1"/>
                          </a:solidFill>
                          <a:effectLst/>
                          <a:latin typeface="+mn-lt"/>
                          <a:ea typeface="+mn-ea"/>
                          <a:cs typeface="+mn-cs"/>
                        </a:rPr>
                        <a:t>500MOhm </a:t>
                      </a:r>
                      <a:endParaRPr lang="en-GB" sz="1000" kern="1200" dirty="0">
                        <a:solidFill>
                          <a:schemeClr val="dk1"/>
                        </a:solidFill>
                        <a:effectLst/>
                        <a:latin typeface="+mn-lt"/>
                        <a:ea typeface="+mn-ea"/>
                        <a:cs typeface="+mn-cs"/>
                      </a:endParaRPr>
                    </a:p>
                  </a:txBody>
                  <a:tcPr marL="53741" marR="53741" marT="0" marB="0" anchor="ctr"/>
                </a:tc>
              </a:tr>
              <a:tr h="28929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1.1.6.13</a:t>
                      </a:r>
                    </a:p>
                  </a:txBody>
                  <a:tcPr marL="53741" marR="53741" marT="0" marB="0" anchor="ctr"/>
                </a:tc>
                <a:tc>
                  <a:txBody>
                    <a:bodyPr/>
                    <a:lstStyle/>
                    <a:p>
                      <a:pPr marR="59055" algn="ctr">
                        <a:spcAft>
                          <a:spcPts val="0"/>
                        </a:spcAft>
                      </a:pPr>
                      <a:r>
                        <a:rPr lang="en-GB" sz="1000" kern="1200" dirty="0">
                          <a:solidFill>
                            <a:schemeClr val="dk1"/>
                          </a:solidFill>
                          <a:effectLst/>
                          <a:latin typeface="+mn-lt"/>
                          <a:ea typeface="+mn-ea"/>
                          <a:cs typeface="+mn-cs"/>
                        </a:rPr>
                        <a:t>Ground Electrical continuity</a:t>
                      </a:r>
                    </a:p>
                  </a:txBody>
                  <a:tcPr marL="53741" marR="53741" marT="0" marB="0" anchor="ctr"/>
                </a:tc>
                <a:tc>
                  <a:txBody>
                    <a:bodyPr/>
                    <a:lstStyle/>
                    <a:p>
                      <a:pPr marR="59055" algn="ctr">
                        <a:spcAft>
                          <a:spcPts val="0"/>
                        </a:spcAft>
                      </a:pPr>
                      <a:r>
                        <a:rPr lang="en-GB" sz="1000" kern="1200">
                          <a:solidFill>
                            <a:schemeClr val="dk1"/>
                          </a:solidFill>
                          <a:effectLst/>
                          <a:latin typeface="+mn-lt"/>
                          <a:ea typeface="+mn-ea"/>
                          <a:cs typeface="+mn-cs"/>
                        </a:rPr>
                        <a:t>Cold mass</a:t>
                      </a:r>
                    </a:p>
                  </a:txBody>
                  <a:tcPr marL="53741" marR="53741" marT="0" marB="0" anchor="ctr"/>
                </a:tc>
                <a:tc>
                  <a:txBody>
                    <a:bodyPr/>
                    <a:lstStyle/>
                    <a:p>
                      <a:pPr algn="ctr">
                        <a:spcAft>
                          <a:spcPts val="0"/>
                        </a:spcAft>
                      </a:pPr>
                      <a:r>
                        <a:rPr lang="en-GB" sz="1000" kern="1200">
                          <a:solidFill>
                            <a:schemeClr val="dk1"/>
                          </a:solidFill>
                          <a:effectLst/>
                          <a:latin typeface="+mn-lt"/>
                          <a:ea typeface="+mn-ea"/>
                          <a:cs typeface="+mn-cs"/>
                        </a:rPr>
                        <a:t>I = 25 to 40A</a:t>
                      </a:r>
                    </a:p>
                  </a:txBody>
                  <a:tcPr marL="53741" marR="53741" marT="0" marB="0" anchor="ctr"/>
                </a:tc>
                <a:tc>
                  <a:txBody>
                    <a:bodyPr/>
                    <a:lstStyle/>
                    <a:p>
                      <a:pPr marR="52070" algn="ctr">
                        <a:spcAft>
                          <a:spcPts val="0"/>
                        </a:spcAft>
                      </a:pPr>
                      <a:r>
                        <a:rPr lang="en-GB" sz="1000" kern="1200" dirty="0">
                          <a:solidFill>
                            <a:schemeClr val="dk1"/>
                          </a:solidFill>
                          <a:effectLst/>
                          <a:latin typeface="+mn-lt"/>
                          <a:ea typeface="+mn-ea"/>
                          <a:cs typeface="+mn-cs"/>
                        </a:rPr>
                        <a:t>V = &lt; 2.5 to 4.0V</a:t>
                      </a:r>
                    </a:p>
                    <a:p>
                      <a:pPr algn="ctr">
                        <a:spcAft>
                          <a:spcPts val="0"/>
                        </a:spcAft>
                      </a:pPr>
                      <a:r>
                        <a:rPr lang="en-GB" sz="1000" kern="1200" dirty="0">
                          <a:solidFill>
                            <a:schemeClr val="dk1"/>
                          </a:solidFill>
                          <a:effectLst/>
                          <a:latin typeface="+mn-lt"/>
                          <a:ea typeface="+mn-ea"/>
                          <a:cs typeface="+mn-cs"/>
                        </a:rPr>
                        <a:t>R&lt; 100mW</a:t>
                      </a:r>
                    </a:p>
                  </a:txBody>
                  <a:tcPr marL="53741" marR="53741" marT="0" marB="0" anchor="ctr"/>
                </a:tc>
              </a:tr>
            </a:tbl>
          </a:graphicData>
        </a:graphic>
      </p:graphicFrame>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59</a:t>
            </a:fld>
            <a:endParaRPr lang="fr-FR"/>
          </a:p>
        </p:txBody>
      </p:sp>
      <p:sp>
        <p:nvSpPr>
          <p:cNvPr id="11" name="Rectangle 10"/>
          <p:cNvSpPr/>
          <p:nvPr/>
        </p:nvSpPr>
        <p:spPr>
          <a:xfrm>
            <a:off x="1403648" y="6292699"/>
            <a:ext cx="2672526" cy="246221"/>
          </a:xfrm>
          <a:prstGeom prst="rect">
            <a:avLst/>
          </a:prstGeom>
        </p:spPr>
        <p:txBody>
          <a:bodyPr wrap="none">
            <a:spAutoFit/>
          </a:bodyPr>
          <a:lstStyle/>
          <a:p>
            <a:pPr lvl="0" defTabSz="914400" eaLnBrk="0" fontAlgn="base" hangingPunct="0">
              <a:spcBef>
                <a:spcPct val="0"/>
              </a:spcBef>
              <a:spcAft>
                <a:spcPct val="0"/>
              </a:spcAft>
              <a:tabLst>
                <a:tab pos="457200" algn="r"/>
                <a:tab pos="5940425" algn="r"/>
              </a:tabLst>
            </a:pPr>
            <a:r>
              <a:rPr lang="en-GB" altLang="en-US" sz="1000" dirty="0">
                <a:latin typeface="+mj-lt"/>
                <a:ea typeface="Times New Roman" panose="02020603050405020304" pitchFamily="18" charset="0"/>
                <a:cs typeface="Times New Roman" panose="02020603050405020304" pitchFamily="18" charset="0"/>
              </a:rPr>
              <a:t>* ONLY in case of FULL TEST configuration</a:t>
            </a:r>
            <a:endParaRPr lang="en-GB" altLang="en-US" sz="200" dirty="0">
              <a:latin typeface="+mj-lt"/>
            </a:endParaRPr>
          </a:p>
        </p:txBody>
      </p:sp>
    </p:spTree>
    <p:extLst>
      <p:ext uri="{BB962C8B-B14F-4D97-AF65-F5344CB8AC3E}">
        <p14:creationId xmlns:p14="http://schemas.microsoft.com/office/powerpoint/2010/main" val="30124085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6</a:t>
            </a:fld>
            <a:endParaRPr lang="fr-FR"/>
          </a:p>
        </p:txBody>
      </p:sp>
      <p:pic>
        <p:nvPicPr>
          <p:cNvPr id="4" name="Picture 3"/>
          <p:cNvPicPr>
            <a:picLocks noChangeAspect="1"/>
          </p:cNvPicPr>
          <p:nvPr/>
        </p:nvPicPr>
        <p:blipFill>
          <a:blip r:embed="rId2"/>
          <a:stretch>
            <a:fillRect/>
          </a:stretch>
        </p:blipFill>
        <p:spPr>
          <a:xfrm>
            <a:off x="157775" y="2220042"/>
            <a:ext cx="4499514" cy="4024175"/>
          </a:xfrm>
          <a:prstGeom prst="rect">
            <a:avLst/>
          </a:prstGeom>
        </p:spPr>
      </p:pic>
      <p:pic>
        <p:nvPicPr>
          <p:cNvPr id="5" name="Picture 4"/>
          <p:cNvPicPr>
            <a:picLocks noChangeAspect="1"/>
          </p:cNvPicPr>
          <p:nvPr/>
        </p:nvPicPr>
        <p:blipFill>
          <a:blip r:embed="rId3"/>
          <a:stretch>
            <a:fillRect/>
          </a:stretch>
        </p:blipFill>
        <p:spPr>
          <a:xfrm>
            <a:off x="5340843" y="3490077"/>
            <a:ext cx="2899562" cy="2749674"/>
          </a:xfrm>
          <a:prstGeom prst="rect">
            <a:avLst/>
          </a:prstGeom>
        </p:spPr>
      </p:pic>
      <p:pic>
        <p:nvPicPr>
          <p:cNvPr id="6" name="Picture 5"/>
          <p:cNvPicPr>
            <a:picLocks noChangeAspect="1"/>
          </p:cNvPicPr>
          <p:nvPr/>
        </p:nvPicPr>
        <p:blipFill>
          <a:blip r:embed="rId4"/>
          <a:stretch>
            <a:fillRect/>
          </a:stretch>
        </p:blipFill>
        <p:spPr>
          <a:xfrm>
            <a:off x="5652120" y="2590683"/>
            <a:ext cx="1984663" cy="782795"/>
          </a:xfrm>
          <a:prstGeom prst="rect">
            <a:avLst/>
          </a:prstGeom>
        </p:spPr>
      </p:pic>
      <p:sp>
        <p:nvSpPr>
          <p:cNvPr id="8" name="Rectangle 7"/>
          <p:cNvSpPr/>
          <p:nvPr/>
        </p:nvSpPr>
        <p:spPr>
          <a:xfrm>
            <a:off x="5900298" y="937719"/>
            <a:ext cx="3146502" cy="1002839"/>
          </a:xfrm>
          <a:prstGeom prst="rect">
            <a:avLst/>
          </a:prstGeom>
        </p:spPr>
        <p:txBody>
          <a:bodyPr wrap="square">
            <a:spAutoFit/>
          </a:bodyPr>
          <a:lstStyle/>
          <a:p>
            <a:pPr marL="342900" lvl="0" indent="-342900" algn="just">
              <a:lnSpc>
                <a:spcPts val="1300"/>
              </a:lnSpc>
              <a:spcBef>
                <a:spcPts val="600"/>
              </a:spcBef>
              <a:spcAft>
                <a:spcPts val="0"/>
              </a:spcAft>
              <a:buFont typeface="Symbol" panose="05050102010706020507" pitchFamily="18" charset="2"/>
              <a:buChar char=""/>
            </a:pPr>
            <a:r>
              <a:rPr lang="en-GB" sz="1100" dirty="0" smtClean="0">
                <a:ea typeface="Times New Roman" panose="02020603050405020304" pitchFamily="18" charset="0"/>
              </a:rPr>
              <a:t>Mica </a:t>
            </a:r>
            <a:r>
              <a:rPr lang="en-GB" sz="1100" dirty="0">
                <a:ea typeface="Times New Roman" panose="02020603050405020304" pitchFamily="18" charset="0"/>
              </a:rPr>
              <a:t>tape </a:t>
            </a:r>
            <a:r>
              <a:rPr lang="en-GB" sz="1100" dirty="0" smtClean="0">
                <a:ea typeface="Times New Roman" panose="02020603050405020304" pitchFamily="18" charset="0"/>
              </a:rPr>
              <a:t>80 </a:t>
            </a:r>
            <a:r>
              <a:rPr lang="en-GB" sz="1100" dirty="0">
                <a:ea typeface="Times New Roman" panose="02020603050405020304" pitchFamily="18" charset="0"/>
              </a:rPr>
              <a:t>μ thickness </a:t>
            </a:r>
            <a:r>
              <a:rPr lang="en-GB" sz="1100" dirty="0" smtClean="0">
                <a:ea typeface="Times New Roman" panose="02020603050405020304" pitchFamily="18" charset="0"/>
              </a:rPr>
              <a:t>+ E-glass;</a:t>
            </a:r>
            <a:endParaRPr lang="en-GB" sz="1100" dirty="0">
              <a:ea typeface="Times New Roman" panose="02020603050405020304" pitchFamily="18" charset="0"/>
            </a:endParaRPr>
          </a:p>
          <a:p>
            <a:pPr marL="342900" lvl="0" indent="-342900" algn="just">
              <a:lnSpc>
                <a:spcPts val="1300"/>
              </a:lnSpc>
              <a:spcBef>
                <a:spcPts val="600"/>
              </a:spcBef>
              <a:spcAft>
                <a:spcPts val="0"/>
              </a:spcAft>
              <a:buFont typeface="Symbol" panose="05050102010706020507" pitchFamily="18" charset="2"/>
              <a:buChar char=""/>
            </a:pPr>
            <a:r>
              <a:rPr lang="en-GB" sz="1100" dirty="0">
                <a:ea typeface="Times New Roman" panose="02020603050405020304" pitchFamily="18" charset="0"/>
              </a:rPr>
              <a:t>An S2-Glass </a:t>
            </a:r>
            <a:r>
              <a:rPr lang="en-GB" sz="1100" dirty="0" smtClean="0">
                <a:ea typeface="Times New Roman" panose="02020603050405020304" pitchFamily="18" charset="0"/>
              </a:rPr>
              <a:t>braid layer (32 </a:t>
            </a:r>
            <a:r>
              <a:rPr lang="en-GB" sz="1100" dirty="0">
                <a:ea typeface="Times New Roman" panose="02020603050405020304" pitchFamily="18" charset="0"/>
              </a:rPr>
              <a:t>threads over-braided bundles of 9 yarns for </a:t>
            </a:r>
            <a:r>
              <a:rPr lang="en-GB" sz="1100" dirty="0" smtClean="0">
                <a:ea typeface="Times New Roman" panose="02020603050405020304" pitchFamily="18" charset="0"/>
              </a:rPr>
              <a:t>each, AGY </a:t>
            </a:r>
            <a:r>
              <a:rPr lang="en-GB" sz="1100" dirty="0">
                <a:ea typeface="Times New Roman" panose="02020603050405020304" pitchFamily="18" charset="0"/>
              </a:rPr>
              <a:t>S-2® 11TEX </a:t>
            </a:r>
            <a:r>
              <a:rPr lang="en-GB" sz="1100" dirty="0" smtClean="0">
                <a:ea typeface="Times New Roman" panose="02020603050405020304" pitchFamily="18" charset="0"/>
              </a:rPr>
              <a:t>636 yarn, </a:t>
            </a:r>
            <a:r>
              <a:rPr lang="en-GB" sz="1100" dirty="0">
                <a:ea typeface="Times New Roman" panose="02020603050405020304" pitchFamily="18" charset="0"/>
              </a:rPr>
              <a:t>12 threads every 20 mm.</a:t>
            </a:r>
            <a:endParaRPr lang="en-GB" sz="1100" dirty="0">
              <a:effectLst/>
              <a:ea typeface="Times New Roman" panose="02020603050405020304" pitchFamily="18" charset="0"/>
            </a:endParaRPr>
          </a:p>
        </p:txBody>
      </p:sp>
      <p:pic>
        <p:nvPicPr>
          <p:cNvPr id="9" name="Picture 8"/>
          <p:cNvPicPr>
            <a:picLocks noChangeAspect="1"/>
          </p:cNvPicPr>
          <p:nvPr/>
        </p:nvPicPr>
        <p:blipFill>
          <a:blip r:embed="rId5"/>
          <a:stretch>
            <a:fillRect/>
          </a:stretch>
        </p:blipFill>
        <p:spPr>
          <a:xfrm>
            <a:off x="301293" y="1020023"/>
            <a:ext cx="1584176" cy="850874"/>
          </a:xfrm>
          <a:prstGeom prst="rect">
            <a:avLst/>
          </a:prstGeom>
        </p:spPr>
      </p:pic>
      <p:pic>
        <p:nvPicPr>
          <p:cNvPr id="11" name="Picture 10"/>
          <p:cNvPicPr>
            <a:picLocks noChangeAspect="1"/>
          </p:cNvPicPr>
          <p:nvPr/>
        </p:nvPicPr>
        <p:blipFill>
          <a:blip r:embed="rId6"/>
          <a:stretch>
            <a:fillRect/>
          </a:stretch>
        </p:blipFill>
        <p:spPr>
          <a:xfrm>
            <a:off x="4451682" y="965492"/>
            <a:ext cx="1778322" cy="951732"/>
          </a:xfrm>
          <a:prstGeom prst="rect">
            <a:avLst/>
          </a:prstGeom>
        </p:spPr>
      </p:pic>
      <p:grpSp>
        <p:nvGrpSpPr>
          <p:cNvPr id="12" name="Group 11"/>
          <p:cNvGrpSpPr/>
          <p:nvPr/>
        </p:nvGrpSpPr>
        <p:grpSpPr>
          <a:xfrm>
            <a:off x="2009076" y="990587"/>
            <a:ext cx="2238803" cy="737838"/>
            <a:chOff x="6264696" y="1556792"/>
            <a:chExt cx="2699792" cy="1032806"/>
          </a:xfrm>
        </p:grpSpPr>
        <p:grpSp>
          <p:nvGrpSpPr>
            <p:cNvPr id="13" name="Group 12"/>
            <p:cNvGrpSpPr/>
            <p:nvPr/>
          </p:nvGrpSpPr>
          <p:grpSpPr>
            <a:xfrm>
              <a:off x="6264696" y="1556792"/>
              <a:ext cx="2699792" cy="1032806"/>
              <a:chOff x="6012160" y="1628800"/>
              <a:chExt cx="2699792" cy="1032806"/>
            </a:xfrm>
          </p:grpSpPr>
          <p:pic>
            <p:nvPicPr>
              <p:cNvPr id="15" name="Picture 14"/>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012160" y="1628800"/>
                <a:ext cx="2699792" cy="1032806"/>
              </a:xfrm>
              <a:prstGeom prst="rect">
                <a:avLst/>
              </a:prstGeom>
            </p:spPr>
          </p:pic>
          <p:cxnSp>
            <p:nvCxnSpPr>
              <p:cNvPr id="16" name="Straight Connector 15"/>
              <p:cNvCxnSpPr/>
              <p:nvPr/>
            </p:nvCxnSpPr>
            <p:spPr>
              <a:xfrm>
                <a:off x="7737706" y="2113902"/>
                <a:ext cx="475253" cy="0"/>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6228184" y="2132856"/>
                <a:ext cx="475253" cy="0"/>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6232293" y="2143512"/>
                <a:ext cx="0" cy="179659"/>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8207238" y="2120186"/>
                <a:ext cx="0" cy="217388"/>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219902" y="2354146"/>
                <a:ext cx="2031061" cy="35766"/>
              </a:xfrm>
              <a:prstGeom prst="line">
                <a:avLst/>
              </a:prstGeom>
              <a:ln w="25400">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6207512" y="2099093"/>
                <a:ext cx="558" cy="267444"/>
              </a:xfrm>
              <a:prstGeom prst="line">
                <a:avLst/>
              </a:prstGeom>
              <a:ln w="25400">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8242074" y="2090839"/>
                <a:ext cx="0" cy="289344"/>
              </a:xfrm>
              <a:prstGeom prst="line">
                <a:avLst/>
              </a:prstGeom>
              <a:ln w="25400">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6195122" y="2087756"/>
                <a:ext cx="2050585" cy="18585"/>
              </a:xfrm>
              <a:prstGeom prst="line">
                <a:avLst/>
              </a:prstGeom>
              <a:ln w="25400">
                <a:solidFill>
                  <a:srgbClr val="008000"/>
                </a:solidFill>
              </a:ln>
              <a:effectLst/>
            </p:spPr>
            <p:style>
              <a:lnRef idx="2">
                <a:schemeClr val="accent1"/>
              </a:lnRef>
              <a:fillRef idx="0">
                <a:schemeClr val="accent1"/>
              </a:fillRef>
              <a:effectRef idx="1">
                <a:schemeClr val="accent1"/>
              </a:effectRef>
              <a:fontRef idx="minor">
                <a:schemeClr val="tx1"/>
              </a:fontRef>
            </p:style>
          </p:cxnSp>
        </p:grpSp>
        <p:cxnSp>
          <p:nvCxnSpPr>
            <p:cNvPr id="14" name="Straight Connector 13"/>
            <p:cNvCxnSpPr/>
            <p:nvPr/>
          </p:nvCxnSpPr>
          <p:spPr>
            <a:xfrm>
              <a:off x="6480432" y="2258600"/>
              <a:ext cx="1980000" cy="27714"/>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grpSp>
      <p:grpSp>
        <p:nvGrpSpPr>
          <p:cNvPr id="24" name="Group 23"/>
          <p:cNvGrpSpPr/>
          <p:nvPr/>
        </p:nvGrpSpPr>
        <p:grpSpPr>
          <a:xfrm>
            <a:off x="2983686" y="1717416"/>
            <a:ext cx="1823648" cy="398232"/>
            <a:chOff x="6660232" y="2541520"/>
            <a:chExt cx="1823648" cy="398232"/>
          </a:xfrm>
        </p:grpSpPr>
        <p:cxnSp>
          <p:nvCxnSpPr>
            <p:cNvPr id="25" name="Straight Connector 24"/>
            <p:cNvCxnSpPr/>
            <p:nvPr/>
          </p:nvCxnSpPr>
          <p:spPr>
            <a:xfrm>
              <a:off x="6660232" y="2708920"/>
              <a:ext cx="475253" cy="0"/>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6660232" y="2852936"/>
              <a:ext cx="475253" cy="0"/>
            </a:xfrm>
            <a:prstGeom prst="line">
              <a:avLst/>
            </a:prstGeom>
            <a:ln w="25400">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176377" y="2541520"/>
              <a:ext cx="763351" cy="230832"/>
            </a:xfrm>
            <a:prstGeom prst="rect">
              <a:avLst/>
            </a:prstGeom>
            <a:noFill/>
          </p:spPr>
          <p:txBody>
            <a:bodyPr wrap="none" rtlCol="0">
              <a:spAutoFit/>
            </a:bodyPr>
            <a:lstStyle/>
            <a:p>
              <a:r>
                <a:rPr lang="en-US" sz="900" dirty="0" smtClean="0"/>
                <a:t>FIROX 80μ</a:t>
              </a:r>
              <a:endParaRPr lang="en-US" sz="900" dirty="0"/>
            </a:p>
          </p:txBody>
        </p:sp>
        <p:sp>
          <p:nvSpPr>
            <p:cNvPr id="28" name="TextBox 27"/>
            <p:cNvSpPr txBox="1"/>
            <p:nvPr/>
          </p:nvSpPr>
          <p:spPr>
            <a:xfrm>
              <a:off x="7164288" y="2708920"/>
              <a:ext cx="1319592" cy="230832"/>
            </a:xfrm>
            <a:prstGeom prst="rect">
              <a:avLst/>
            </a:prstGeom>
            <a:noFill/>
          </p:spPr>
          <p:txBody>
            <a:bodyPr wrap="none" rtlCol="0">
              <a:spAutoFit/>
            </a:bodyPr>
            <a:lstStyle/>
            <a:p>
              <a:r>
                <a:rPr lang="en-US" sz="900" dirty="0" smtClean="0"/>
                <a:t>S2 Glass </a:t>
              </a:r>
              <a:r>
                <a:rPr lang="en-US" sz="900" dirty="0" err="1" smtClean="0"/>
                <a:t>Overbraided</a:t>
              </a:r>
              <a:endParaRPr lang="en-US" sz="900" dirty="0"/>
            </a:p>
          </p:txBody>
        </p:sp>
      </p:grpSp>
      <p:sp>
        <p:nvSpPr>
          <p:cNvPr id="29" name="Title 1"/>
          <p:cNvSpPr txBox="1">
            <a:spLocks/>
          </p:cNvSpPr>
          <p:nvPr/>
        </p:nvSpPr>
        <p:spPr>
          <a:xfrm>
            <a:off x="467544" y="69785"/>
            <a:ext cx="8226854" cy="675228"/>
          </a:xfrm>
          <a:prstGeom prst="rect">
            <a:avLst/>
          </a:prstGeom>
        </p:spPr>
        <p:txBody>
          <a:bodyP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800" b="1" dirty="0" smtClean="0">
                <a:solidFill>
                  <a:schemeClr val="bg2"/>
                </a:solidFill>
              </a:rPr>
              <a:t> Dipole insulation system</a:t>
            </a:r>
            <a:endParaRPr lang="en-US" sz="2800" b="1" dirty="0">
              <a:solidFill>
                <a:schemeClr val="bg2"/>
              </a:solidFill>
            </a:endParaRPr>
          </a:p>
        </p:txBody>
      </p:sp>
      <p:sp>
        <p:nvSpPr>
          <p:cNvPr id="30" name="Footer Placeholder 3"/>
          <p:cNvSpPr txBox="1">
            <a:spLocks/>
          </p:cNvSpPr>
          <p:nvPr/>
        </p:nvSpPr>
        <p:spPr>
          <a:xfrm>
            <a:off x="1331640" y="6445363"/>
            <a:ext cx="6336704" cy="247471"/>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fr-FR" dirty="0"/>
          </a:p>
        </p:txBody>
      </p:sp>
      <p:sp>
        <p:nvSpPr>
          <p:cNvPr id="31" name="Footer Placeholder 3"/>
          <p:cNvSpPr>
            <a:spLocks noGrp="1"/>
          </p:cNvSpPr>
          <p:nvPr>
            <p:ph type="ftr" sz="quarter" idx="11"/>
          </p:nvPr>
        </p:nvSpPr>
        <p:spPr>
          <a:xfrm>
            <a:off x="1484040" y="6597763"/>
            <a:ext cx="6336704" cy="247471"/>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103925773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applied final tests on Short Models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05726802"/>
              </p:ext>
            </p:extLst>
          </p:nvPr>
        </p:nvGraphicFramePr>
        <p:xfrm>
          <a:off x="467544" y="1196752"/>
          <a:ext cx="8208911" cy="4823460"/>
        </p:xfrm>
        <a:graphic>
          <a:graphicData uri="http://schemas.openxmlformats.org/drawingml/2006/table">
            <a:tbl>
              <a:tblPr>
                <a:tableStyleId>{69CF1AB2-1976-4502-BF36-3FF5EA218861}</a:tableStyleId>
              </a:tblPr>
              <a:tblGrid>
                <a:gridCol w="1045091"/>
                <a:gridCol w="821143"/>
                <a:gridCol w="671845"/>
                <a:gridCol w="373247"/>
                <a:gridCol w="1778950"/>
                <a:gridCol w="751336"/>
                <a:gridCol w="751336"/>
                <a:gridCol w="409144"/>
                <a:gridCol w="1130725"/>
                <a:gridCol w="476094"/>
              </a:tblGrid>
              <a:tr h="113429">
                <a:tc gridSpan="10">
                  <a:txBody>
                    <a:bodyPr/>
                    <a:lstStyle/>
                    <a:p>
                      <a:pPr algn="l" fontAlgn="ctr"/>
                      <a:r>
                        <a:rPr lang="en-GB" sz="1050" b="1" i="0" kern="1200" cap="none" spc="50" dirty="0">
                          <a:ln w="0"/>
                          <a:solidFill>
                            <a:srgbClr val="3333FF"/>
                          </a:solidFill>
                          <a:effectLst/>
                          <a:latin typeface="+mn-lt"/>
                          <a:ea typeface="+mn-ea"/>
                          <a:cs typeface="+mn-cs"/>
                        </a:rPr>
                        <a:t>Final Test of the magnet before delivery - FINAL</a:t>
                      </a:r>
                    </a:p>
                  </a:txBody>
                  <a:tcPr marL="0" marR="0" marT="0"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3429">
                <a:tc>
                  <a:txBody>
                    <a:bodyPr/>
                    <a:lstStyle/>
                    <a:p>
                      <a:pPr algn="l" fontAlgn="ctr"/>
                      <a:r>
                        <a:rPr lang="en-GB" sz="900" u="none" strike="noStrike">
                          <a:effectLst/>
                        </a:rPr>
                        <a:t>Test code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Title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Type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Object</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Short description</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Priority</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Test condition</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Time [sec]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Tolerances</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Equipment</a:t>
                      </a:r>
                      <a:endParaRPr lang="en-GB" sz="900" b="0" i="0" u="none" strike="noStrike">
                        <a:solidFill>
                          <a:srgbClr val="000000"/>
                        </a:solidFill>
                        <a:effectLst/>
                        <a:latin typeface="Verdana" panose="020B0604030504040204" pitchFamily="34" charset="0"/>
                      </a:endParaRPr>
                    </a:p>
                  </a:txBody>
                  <a:tcPr marL="0" marR="0" marT="0" marB="0" anchor="ctr"/>
                </a:tc>
              </a:tr>
              <a:tr h="165615">
                <a:tc>
                  <a:txBody>
                    <a:bodyPr/>
                    <a:lstStyle/>
                    <a:p>
                      <a:pPr algn="l" fontAlgn="ctr"/>
                      <a:r>
                        <a:rPr lang="en-GB" sz="900" u="none" strike="noStrike">
                          <a:effectLst/>
                        </a:rPr>
                        <a:t>FINAL 1</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RDC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Resistance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Pole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RDC of coils in serie and Vtaps</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6A</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NA</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Previous measured value +/- 1%</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A, B</a:t>
                      </a:r>
                      <a:endParaRPr lang="en-GB" sz="900" b="0" i="0" u="none" strike="noStrike">
                        <a:solidFill>
                          <a:srgbClr val="000000"/>
                        </a:solidFill>
                        <a:effectLst/>
                        <a:latin typeface="Verdana" panose="020B0604030504040204" pitchFamily="34" charset="0"/>
                      </a:endParaRPr>
                    </a:p>
                  </a:txBody>
                  <a:tcPr marL="0" marR="0" marT="0" marB="0" anchor="ctr"/>
                </a:tc>
              </a:tr>
              <a:tr h="165615">
                <a:tc>
                  <a:txBody>
                    <a:bodyPr/>
                    <a:lstStyle/>
                    <a:p>
                      <a:pPr algn="l" fontAlgn="ctr"/>
                      <a:r>
                        <a:rPr lang="en-GB" sz="900" u="none" strike="noStrike">
                          <a:effectLst/>
                        </a:rPr>
                        <a:t>FINAL 2</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RDC 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Resistance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RDC of each 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1A</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NA</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Previous measured value +/- 1%</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A, B</a:t>
                      </a:r>
                      <a:endParaRPr lang="en-GB" sz="900" b="0" i="0" u="none" strike="noStrike">
                        <a:solidFill>
                          <a:srgbClr val="000000"/>
                        </a:solidFill>
                        <a:effectLst/>
                        <a:latin typeface="Verdana" panose="020B0604030504040204" pitchFamily="34" charset="0"/>
                      </a:endParaRPr>
                    </a:p>
                  </a:txBody>
                  <a:tcPr marL="0" marR="0" marT="0" marB="0" anchor="ctr"/>
                </a:tc>
              </a:tr>
              <a:tr h="187610">
                <a:tc>
                  <a:txBody>
                    <a:bodyPr/>
                    <a:lstStyle/>
                    <a:p>
                      <a:pPr algn="l" fontAlgn="ctr"/>
                      <a:r>
                        <a:rPr lang="en-GB" sz="900" u="none" strike="noStrike">
                          <a:effectLst/>
                        </a:rPr>
                        <a:t>FINAL 3_XXXX</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RDC instrumentation</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Resistance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 </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RDC of instrumentation</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1A / 4 wires</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NA</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Previous measured value +/- 1%</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A, B</a:t>
                      </a:r>
                      <a:endParaRPr lang="en-GB" sz="900" b="0" i="0" u="none" strike="noStrike">
                        <a:solidFill>
                          <a:srgbClr val="000000"/>
                        </a:solidFill>
                        <a:effectLst/>
                        <a:latin typeface="Verdana" panose="020B0604030504040204" pitchFamily="34" charset="0"/>
                      </a:endParaRPr>
                    </a:p>
                  </a:txBody>
                  <a:tcPr marL="0" marR="0" marT="0" marB="0" anchor="ctr"/>
                </a:tc>
              </a:tr>
              <a:tr h="113429">
                <a:tc rowSpan="2">
                  <a:txBody>
                    <a:bodyPr/>
                    <a:lstStyle/>
                    <a:p>
                      <a:pPr algn="l" fontAlgn="ctr"/>
                      <a:r>
                        <a:rPr lang="en-GB" sz="900" u="none" strike="noStrike">
                          <a:effectLst/>
                        </a:rPr>
                        <a:t>FINAL 4</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Capacitance</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Capacitance</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Coil, 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 to coils</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1kHz</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NA</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Compare to previous assembly</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F</a:t>
                      </a:r>
                      <a:endParaRPr lang="en-GB" sz="900" b="0" i="0" u="none" strike="noStrike">
                        <a:solidFill>
                          <a:srgbClr val="000000"/>
                        </a:solidFill>
                        <a:effectLst/>
                        <a:latin typeface="Verdana" panose="020B0604030504040204" pitchFamily="34" charset="0"/>
                      </a:endParaRPr>
                    </a:p>
                  </a:txBody>
                  <a:tcPr marL="0" marR="0" marT="0" marB="0" anchor="ctr"/>
                </a:tc>
              </a:tr>
              <a:tr h="11644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All coils to ground</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187610">
                <a:tc>
                  <a:txBody>
                    <a:bodyPr/>
                    <a:lstStyle/>
                    <a:p>
                      <a:pPr algn="l" fontAlgn="ctr"/>
                      <a:r>
                        <a:rPr lang="en-GB" sz="900" u="none" strike="noStrike">
                          <a:effectLst/>
                        </a:rPr>
                        <a:t>FINAL 5_XXXX</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Capacitance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Capacitance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 </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Instrumentation to coils between which they are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1 kHz</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NA</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Compare to previous assembly</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F</a:t>
                      </a:r>
                      <a:endParaRPr lang="en-GB" sz="900" b="0" i="0" u="none" strike="noStrike">
                        <a:solidFill>
                          <a:srgbClr val="000000"/>
                        </a:solidFill>
                        <a:effectLst/>
                        <a:latin typeface="Verdana" panose="020B0604030504040204" pitchFamily="34" charset="0"/>
                      </a:endParaRPr>
                    </a:p>
                  </a:txBody>
                  <a:tcPr marL="0" marR="0" marT="0" marB="0" anchor="ctr"/>
                </a:tc>
              </a:tr>
              <a:tr h="165615">
                <a:tc>
                  <a:txBody>
                    <a:bodyPr/>
                    <a:lstStyle/>
                    <a:p>
                      <a:pPr algn="l" fontAlgn="ctr"/>
                      <a:r>
                        <a:rPr lang="en-GB" sz="900" u="none" strike="noStrike">
                          <a:effectLst/>
                        </a:rPr>
                        <a:t>FINAL 6</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Inductance </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Inductance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Coil</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L of all coils in series</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100 Hz, 1 KHz</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NA</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Compare  to previous assembly</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F</a:t>
                      </a:r>
                      <a:endParaRPr lang="en-GB" sz="900" b="0" i="0" u="none" strike="noStrike">
                        <a:solidFill>
                          <a:srgbClr val="000000"/>
                        </a:solidFill>
                        <a:effectLst/>
                        <a:latin typeface="Verdana" panose="020B0604030504040204" pitchFamily="34" charset="0"/>
                      </a:endParaRPr>
                    </a:p>
                  </a:txBody>
                  <a:tcPr marL="0" marR="0" marT="0" marB="0" anchor="ctr"/>
                </a:tc>
              </a:tr>
              <a:tr h="116448">
                <a:tc rowSpan="3">
                  <a:txBody>
                    <a:bodyPr/>
                    <a:lstStyle/>
                    <a:p>
                      <a:pPr algn="l" fontAlgn="ctr"/>
                      <a:r>
                        <a:rPr lang="en-GB" sz="900" u="none" strike="noStrike">
                          <a:effectLst/>
                        </a:rPr>
                        <a:t>FINAL 7</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Dielectric</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Current leakage</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Coil, 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Coils + Q.H to ground</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solidFill>
                            <a:srgbClr val="FF0000"/>
                          </a:solidFill>
                          <a:effectLst/>
                        </a:rPr>
                        <a:t>V</a:t>
                      </a:r>
                      <a:r>
                        <a:rPr lang="en-GB" sz="900" u="none" strike="noStrike" baseline="-25000">
                          <a:solidFill>
                            <a:srgbClr val="FF0000"/>
                          </a:solidFill>
                          <a:effectLst/>
                        </a:rPr>
                        <a:t>QH[i]</a:t>
                      </a:r>
                      <a:r>
                        <a:rPr lang="en-GB" sz="900" u="none" strike="noStrike">
                          <a:solidFill>
                            <a:srgbClr val="FF0000"/>
                          </a:solidFill>
                          <a:effectLst/>
                        </a:rPr>
                        <a:t> = 1000V</a:t>
                      </a:r>
                      <a:endParaRPr lang="en-GB" sz="900" b="0" i="0" u="none" strike="noStrike">
                        <a:solidFill>
                          <a:srgbClr val="FF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30 sec.</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&gt;1000 M</a:t>
                      </a:r>
                      <a:r>
                        <a:rPr lang="el-GR" sz="900" u="none" strike="noStrike">
                          <a:effectLst/>
                        </a:rPr>
                        <a:t>Ω; &lt; 10 μ</a:t>
                      </a:r>
                      <a:r>
                        <a:rPr lang="en-GB" sz="900" u="none" strike="noStrike">
                          <a:effectLst/>
                        </a:rPr>
                        <a:t>A</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C</a:t>
                      </a:r>
                      <a:endParaRPr lang="en-GB" sz="900" b="0" i="0" u="none" strike="noStrike">
                        <a:solidFill>
                          <a:srgbClr val="000000"/>
                        </a:solidFill>
                        <a:effectLst/>
                        <a:latin typeface="Verdana" panose="020B0604030504040204" pitchFamily="34" charset="0"/>
                      </a:endParaRPr>
                    </a:p>
                  </a:txBody>
                  <a:tcPr marL="0" marR="0" marT="0" marB="0" anchor="ctr"/>
                </a:tc>
              </a:tr>
              <a:tr h="11342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All coils to all Q.H.</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5 min</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r>
              <a:tr h="11342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All  coils to ground</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a:txBody>
                    <a:bodyPr/>
                    <a:lstStyle/>
                    <a:p>
                      <a:pPr algn="l" fontAlgn="ctr"/>
                      <a:r>
                        <a:rPr lang="en-GB" sz="900" u="none" strike="noStrike">
                          <a:solidFill>
                            <a:srgbClr val="FF0000"/>
                          </a:solidFill>
                          <a:effectLst/>
                        </a:rPr>
                        <a:t>V</a:t>
                      </a:r>
                      <a:r>
                        <a:rPr lang="en-GB" sz="900" u="none" strike="noStrike" baseline="-25000">
                          <a:solidFill>
                            <a:srgbClr val="FF0000"/>
                          </a:solidFill>
                          <a:effectLst/>
                        </a:rPr>
                        <a:t>T[i]</a:t>
                      </a:r>
                      <a:r>
                        <a:rPr lang="en-GB" sz="900" u="none" strike="noStrike">
                          <a:solidFill>
                            <a:srgbClr val="FF0000"/>
                          </a:solidFill>
                          <a:effectLst/>
                        </a:rPr>
                        <a:t> = 1000V</a:t>
                      </a:r>
                      <a:endParaRPr lang="en-GB" sz="900" b="0" i="0" u="none" strike="noStrike">
                        <a:solidFill>
                          <a:srgbClr val="FF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 </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r>
              <a:tr h="113429">
                <a:tc rowSpan="2">
                  <a:txBody>
                    <a:bodyPr/>
                    <a:lstStyle/>
                    <a:p>
                      <a:pPr algn="l" fontAlgn="ctr"/>
                      <a:r>
                        <a:rPr lang="en-GB" sz="900" u="none" strike="noStrike">
                          <a:effectLst/>
                        </a:rPr>
                        <a:t>FINAL 8_XXXX</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Dielectric</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Current leakage</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 </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All coils + All instrumentation to ground</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solidFill>
                            <a:srgbClr val="FF0000"/>
                          </a:solidFill>
                          <a:effectLst/>
                        </a:rPr>
                        <a:t>V</a:t>
                      </a:r>
                      <a:r>
                        <a:rPr lang="en-GB" sz="900" u="none" strike="noStrike" baseline="-25000">
                          <a:solidFill>
                            <a:srgbClr val="FF0000"/>
                          </a:solidFill>
                          <a:effectLst/>
                        </a:rPr>
                        <a:t>T[i]</a:t>
                      </a:r>
                      <a:r>
                        <a:rPr lang="en-GB" sz="900" u="none" strike="noStrike">
                          <a:solidFill>
                            <a:srgbClr val="FF0000"/>
                          </a:solidFill>
                          <a:effectLst/>
                        </a:rPr>
                        <a:t> = 1000V</a:t>
                      </a:r>
                      <a:endParaRPr lang="en-GB" sz="900" b="0" i="0" u="none" strike="noStrike">
                        <a:solidFill>
                          <a:srgbClr val="FF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30 sec.</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&gt;1000 M</a:t>
                      </a:r>
                      <a:r>
                        <a:rPr lang="el-GR" sz="900" u="none" strike="noStrike">
                          <a:effectLst/>
                        </a:rPr>
                        <a:t>Ω; &lt; 10 μ</a:t>
                      </a:r>
                      <a:r>
                        <a:rPr lang="en-GB" sz="900" u="none" strike="noStrike">
                          <a:effectLst/>
                        </a:rPr>
                        <a:t>A</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C</a:t>
                      </a:r>
                      <a:endParaRPr lang="en-GB" sz="900" b="0" i="0" u="none" strike="noStrike">
                        <a:solidFill>
                          <a:srgbClr val="000000"/>
                        </a:solidFill>
                        <a:effectLst/>
                        <a:latin typeface="Verdana" panose="020B0604030504040204" pitchFamily="34" charset="0"/>
                      </a:endParaRPr>
                    </a:p>
                  </a:txBody>
                  <a:tcPr marL="0" marR="0" marT="0" marB="0" anchor="ctr"/>
                </a:tc>
              </a:tr>
              <a:tr h="11342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 </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5 min</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r>
              <a:tr h="113429">
                <a:tc rowSpan="2">
                  <a:txBody>
                    <a:bodyPr/>
                    <a:lstStyle/>
                    <a:p>
                      <a:pPr algn="l" fontAlgn="ctr"/>
                      <a:r>
                        <a:rPr lang="en-GB" sz="900" u="none" strike="noStrike">
                          <a:effectLst/>
                        </a:rPr>
                        <a:t>FINAL 9</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Discharge test </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Discharge</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Coil</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All coils in series</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INV</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solidFill>
                            <a:srgbClr val="FF0000"/>
                          </a:solidFill>
                          <a:effectLst/>
                        </a:rPr>
                        <a:t>750V</a:t>
                      </a:r>
                      <a:endParaRPr lang="en-GB" sz="900" b="0" i="0" u="none" strike="noStrike">
                        <a:solidFill>
                          <a:srgbClr val="FF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1 pulse</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Previous test</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D, G, I, K</a:t>
                      </a:r>
                      <a:endParaRPr lang="en-GB" sz="900" b="0" i="0" u="none" strike="noStrike">
                        <a:solidFill>
                          <a:srgbClr val="000000"/>
                        </a:solidFill>
                        <a:effectLst/>
                        <a:latin typeface="Verdana" panose="020B0604030504040204" pitchFamily="34" charset="0"/>
                      </a:endParaRPr>
                    </a:p>
                  </a:txBody>
                  <a:tcPr marL="0" marR="0" marT="0" marB="0" anchor="ctr"/>
                </a:tc>
              </a:tr>
              <a:tr h="11644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solidFill>
                            <a:srgbClr val="FF0000"/>
                          </a:solidFill>
                          <a:effectLst/>
                        </a:rPr>
                        <a:t>1000V</a:t>
                      </a:r>
                      <a:endParaRPr lang="en-GB" sz="900" b="0" i="0" u="none" strike="noStrike">
                        <a:solidFill>
                          <a:srgbClr val="FF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c vMerge="1">
                  <a:txBody>
                    <a:bodyPr/>
                    <a:lstStyle/>
                    <a:p>
                      <a:endParaRPr lang="en-GB"/>
                    </a:p>
                  </a:txBody>
                  <a:tcPr/>
                </a:tc>
              </a:tr>
              <a:tr h="116448">
                <a:tc>
                  <a:txBody>
                    <a:bodyPr/>
                    <a:lstStyle/>
                    <a:p>
                      <a:pPr algn="l" fontAlgn="ctr"/>
                      <a:r>
                        <a:rPr lang="en-GB" sz="900" u="none" strike="noStrike">
                          <a:effectLst/>
                        </a:rPr>
                        <a:t>FINAL 10</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 RDC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Resistance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Resistance each 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Opt</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solidFill>
                            <a:srgbClr val="FF0000"/>
                          </a:solidFill>
                          <a:effectLst/>
                        </a:rPr>
                        <a:t>1A</a:t>
                      </a:r>
                      <a:endParaRPr lang="en-GB" sz="900" b="0" i="0" u="none" strike="noStrike">
                        <a:solidFill>
                          <a:srgbClr val="FF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NA</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Previous tests</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A, B</a:t>
                      </a:r>
                      <a:endParaRPr lang="en-GB" sz="900" b="0" i="0" u="none" strike="noStrike">
                        <a:solidFill>
                          <a:srgbClr val="000000"/>
                        </a:solidFill>
                        <a:effectLst/>
                        <a:latin typeface="Verdana" panose="020B0604030504040204" pitchFamily="34" charset="0"/>
                      </a:endParaRPr>
                    </a:p>
                  </a:txBody>
                  <a:tcPr marL="0" marR="0" marT="0" marB="0" anchor="ctr"/>
                </a:tc>
              </a:tr>
              <a:tr h="113429">
                <a:tc rowSpan="3">
                  <a:txBody>
                    <a:bodyPr/>
                    <a:lstStyle/>
                    <a:p>
                      <a:pPr algn="l" fontAlgn="ctr"/>
                      <a:r>
                        <a:rPr lang="en-GB" sz="900" u="none" strike="noStrike">
                          <a:effectLst/>
                        </a:rPr>
                        <a:t>FINAL 11</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Q.H. insulation resistance</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Insulation</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 to ground</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solidFill>
                            <a:srgbClr val="FF0000"/>
                          </a:solidFill>
                          <a:effectLst/>
                        </a:rPr>
                        <a:t>V</a:t>
                      </a:r>
                      <a:r>
                        <a:rPr lang="en-GB" sz="900" u="none" strike="noStrike" baseline="-25000">
                          <a:solidFill>
                            <a:srgbClr val="FF0000"/>
                          </a:solidFill>
                          <a:effectLst/>
                        </a:rPr>
                        <a:t>QH[i]</a:t>
                      </a:r>
                      <a:r>
                        <a:rPr lang="en-GB" sz="900" u="none" strike="noStrike">
                          <a:solidFill>
                            <a:srgbClr val="FF0000"/>
                          </a:solidFill>
                          <a:effectLst/>
                        </a:rPr>
                        <a:t> = 1000V</a:t>
                      </a:r>
                      <a:endParaRPr lang="en-GB" sz="900" b="0" i="0" u="none" strike="noStrike">
                        <a:solidFill>
                          <a:srgbClr val="FF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30 sec.</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&gt;1000 M</a:t>
                      </a:r>
                      <a:r>
                        <a:rPr lang="el-GR" sz="900" u="none" strike="noStrike">
                          <a:effectLst/>
                        </a:rPr>
                        <a:t>Ω; &lt; 10 μ</a:t>
                      </a:r>
                      <a:r>
                        <a:rPr lang="en-GB" sz="900" u="none" strike="noStrike">
                          <a:effectLst/>
                        </a:rPr>
                        <a:t>A</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C</a:t>
                      </a:r>
                      <a:endParaRPr lang="en-GB" sz="900" b="0" i="0" u="none" strike="noStrike">
                        <a:solidFill>
                          <a:srgbClr val="000000"/>
                        </a:solidFill>
                        <a:effectLst/>
                        <a:latin typeface="Verdana" panose="020B0604030504040204" pitchFamily="34" charset="0"/>
                      </a:endParaRPr>
                    </a:p>
                  </a:txBody>
                  <a:tcPr marL="0" marR="0" marT="0" marB="0" anchor="ctr"/>
                </a:tc>
              </a:tr>
              <a:tr h="11342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Q.H. to coils</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5 min</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r>
              <a:tr h="11342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Strip to strip if on different circuits</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 </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r>
              <a:tr h="116448">
                <a:tc rowSpan="2">
                  <a:txBody>
                    <a:bodyPr/>
                    <a:lstStyle/>
                    <a:p>
                      <a:pPr algn="l" fontAlgn="ctr"/>
                      <a:r>
                        <a:rPr lang="en-GB" sz="900" u="none" strike="noStrike">
                          <a:effectLst/>
                        </a:rPr>
                        <a:t>FINAL 12_XXXX</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Insulation resistance</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Insulation</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 </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instrumentation to ground</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solidFill>
                            <a:srgbClr val="FF0000"/>
                          </a:solidFill>
                          <a:effectLst/>
                        </a:rPr>
                        <a:t>1 kV</a:t>
                      </a:r>
                      <a:endParaRPr lang="en-GB" sz="900" b="0" i="0" u="none" strike="noStrike">
                        <a:solidFill>
                          <a:srgbClr val="FF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30 sec.</a:t>
                      </a:r>
                      <a:endParaRPr lang="en-GB"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&gt; 1000 M</a:t>
                      </a:r>
                      <a:r>
                        <a:rPr lang="el-GR" sz="900" u="none" strike="noStrike">
                          <a:effectLst/>
                        </a:rPr>
                        <a:t>Ω</a:t>
                      </a:r>
                      <a:endParaRPr lang="el-GR" sz="900" b="0" i="0" u="none" strike="noStrike">
                        <a:solidFill>
                          <a:srgbClr val="000000"/>
                        </a:solidFill>
                        <a:effectLst/>
                        <a:latin typeface="Verdana" panose="020B0604030504040204" pitchFamily="34" charset="0"/>
                      </a:endParaRPr>
                    </a:p>
                  </a:txBody>
                  <a:tcPr marL="0" marR="0" marT="0" marB="0" anchor="ctr"/>
                </a:tc>
                <a:tc rowSpan="2">
                  <a:txBody>
                    <a:bodyPr/>
                    <a:lstStyle/>
                    <a:p>
                      <a:pPr algn="l" fontAlgn="ctr"/>
                      <a:r>
                        <a:rPr lang="en-GB" sz="900" u="none" strike="noStrike">
                          <a:effectLst/>
                        </a:rPr>
                        <a:t>C</a:t>
                      </a:r>
                      <a:endParaRPr lang="en-GB" sz="900" b="0" i="0" u="none" strike="noStrike">
                        <a:solidFill>
                          <a:srgbClr val="000000"/>
                        </a:solidFill>
                        <a:effectLst/>
                        <a:latin typeface="Verdana" panose="020B0604030504040204" pitchFamily="34" charset="0"/>
                      </a:endParaRPr>
                    </a:p>
                  </a:txBody>
                  <a:tcPr marL="0" marR="0" marT="0" marB="0" anchor="ctr"/>
                </a:tc>
              </a:tr>
              <a:tr h="11644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instrumentation to coils</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r>
              <a:tr h="187610">
                <a:tc>
                  <a:txBody>
                    <a:bodyPr/>
                    <a:lstStyle/>
                    <a:p>
                      <a:pPr algn="l" fontAlgn="ctr"/>
                      <a:r>
                        <a:rPr lang="en-GB" sz="900" u="none" strike="noStrike">
                          <a:effectLst/>
                        </a:rPr>
                        <a:t>FINAL 13</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 discharge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Discharge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Discharge each single 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solidFill>
                            <a:srgbClr val="FF0000"/>
                          </a:solidFill>
                          <a:effectLst/>
                        </a:rPr>
                        <a:t>900 V (or 80A)</a:t>
                      </a:r>
                      <a:endParaRPr lang="en-GB" sz="900" b="0" i="0" u="none" strike="noStrike">
                        <a:solidFill>
                          <a:srgbClr val="FF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1 pulse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Compare initial I and tau with reference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D, H, I</a:t>
                      </a:r>
                      <a:endParaRPr lang="en-GB" sz="900" b="0" i="0" u="none" strike="noStrike">
                        <a:solidFill>
                          <a:srgbClr val="000000"/>
                        </a:solidFill>
                        <a:effectLst/>
                        <a:latin typeface="Verdana" panose="020B0604030504040204" pitchFamily="34" charset="0"/>
                      </a:endParaRPr>
                    </a:p>
                  </a:txBody>
                  <a:tcPr marL="0" marR="0" marT="0" marB="0" anchor="ctr"/>
                </a:tc>
              </a:tr>
              <a:tr h="116448">
                <a:tc>
                  <a:txBody>
                    <a:bodyPr/>
                    <a:lstStyle/>
                    <a:p>
                      <a:pPr algn="l" fontAlgn="ctr"/>
                      <a:r>
                        <a:rPr lang="en-GB" sz="900" u="none" strike="noStrike">
                          <a:effectLst/>
                        </a:rPr>
                        <a:t>FINAL 14</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 RDC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Resistance</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Resistance each 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solidFill>
                            <a:srgbClr val="FF0000"/>
                          </a:solidFill>
                          <a:effectLst/>
                        </a:rPr>
                        <a:t>1A</a:t>
                      </a:r>
                      <a:endParaRPr lang="en-GB" sz="900" b="0" i="0" u="none" strike="noStrike">
                        <a:solidFill>
                          <a:srgbClr val="FF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NA</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FINAL10</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A, B</a:t>
                      </a:r>
                      <a:endParaRPr lang="en-GB" sz="900" b="0" i="0" u="none" strike="noStrike">
                        <a:solidFill>
                          <a:srgbClr val="000000"/>
                        </a:solidFill>
                        <a:effectLst/>
                        <a:latin typeface="Verdana" panose="020B0604030504040204" pitchFamily="34" charset="0"/>
                      </a:endParaRPr>
                    </a:p>
                  </a:txBody>
                  <a:tcPr marL="0" marR="0" marT="0" marB="0" anchor="ctr"/>
                </a:tc>
              </a:tr>
              <a:tr h="116448">
                <a:tc rowSpan="3">
                  <a:txBody>
                    <a:bodyPr/>
                    <a:lstStyle/>
                    <a:p>
                      <a:pPr algn="l" fontAlgn="ctr"/>
                      <a:r>
                        <a:rPr lang="en-GB" sz="900" u="none" strike="noStrike">
                          <a:effectLst/>
                        </a:rPr>
                        <a:t>FINAL 15</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Q.H. insulation resistance</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Insulation</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QH</a:t>
                      </a:r>
                      <a:endParaRPr lang="en-GB" sz="900" b="0" i="0" u="none" strike="noStrike">
                        <a:solidFill>
                          <a:srgbClr val="00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Q.H. to ground</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MQC</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dirty="0">
                          <a:solidFill>
                            <a:srgbClr val="FF0000"/>
                          </a:solidFill>
                          <a:effectLst/>
                        </a:rPr>
                        <a:t>V</a:t>
                      </a:r>
                      <a:r>
                        <a:rPr lang="en-GB" sz="900" u="none" strike="noStrike" baseline="-25000" dirty="0">
                          <a:solidFill>
                            <a:srgbClr val="FF0000"/>
                          </a:solidFill>
                          <a:effectLst/>
                        </a:rPr>
                        <a:t>QH[</a:t>
                      </a:r>
                      <a:r>
                        <a:rPr lang="en-GB" sz="900" u="none" strike="noStrike" baseline="-25000" dirty="0" err="1">
                          <a:solidFill>
                            <a:srgbClr val="FF0000"/>
                          </a:solidFill>
                          <a:effectLst/>
                        </a:rPr>
                        <a:t>i</a:t>
                      </a:r>
                      <a:r>
                        <a:rPr lang="en-GB" sz="900" u="none" strike="noStrike" baseline="-25000" dirty="0">
                          <a:solidFill>
                            <a:srgbClr val="FF0000"/>
                          </a:solidFill>
                          <a:effectLst/>
                        </a:rPr>
                        <a:t>]</a:t>
                      </a:r>
                      <a:r>
                        <a:rPr lang="en-GB" sz="900" u="none" strike="noStrike" dirty="0">
                          <a:solidFill>
                            <a:srgbClr val="FF0000"/>
                          </a:solidFill>
                          <a:effectLst/>
                        </a:rPr>
                        <a:t> = 1000V</a:t>
                      </a:r>
                      <a:endParaRPr lang="en-GB" sz="900" b="0" i="0" u="none" strike="noStrike" dirty="0">
                        <a:solidFill>
                          <a:srgbClr val="FF0000"/>
                        </a:solidFill>
                        <a:effectLst/>
                        <a:latin typeface="Verdana" panose="020B0604030504040204" pitchFamily="34" charset="0"/>
                      </a:endParaRPr>
                    </a:p>
                  </a:txBody>
                  <a:tcPr marL="0" marR="0" marT="0" marB="0" anchor="ctr"/>
                </a:tc>
                <a:tc>
                  <a:txBody>
                    <a:bodyPr/>
                    <a:lstStyle/>
                    <a:p>
                      <a:pPr algn="l" fontAlgn="ctr"/>
                      <a:r>
                        <a:rPr lang="en-GB" sz="900" u="none" strike="noStrike">
                          <a:effectLst/>
                        </a:rPr>
                        <a:t>30 sec.</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a:effectLst/>
                        </a:rPr>
                        <a:t>&gt;1000 M</a:t>
                      </a:r>
                      <a:r>
                        <a:rPr lang="el-GR" sz="900" u="none" strike="noStrike">
                          <a:effectLst/>
                        </a:rPr>
                        <a:t>Ω; &lt; 10 μ</a:t>
                      </a:r>
                      <a:r>
                        <a:rPr lang="en-GB" sz="900" u="none" strike="noStrike">
                          <a:effectLst/>
                        </a:rPr>
                        <a:t>A</a:t>
                      </a:r>
                      <a:endParaRPr lang="en-GB" sz="900" b="0" i="0" u="none" strike="noStrike">
                        <a:solidFill>
                          <a:srgbClr val="000000"/>
                        </a:solidFill>
                        <a:effectLst/>
                        <a:latin typeface="Verdana" panose="020B0604030504040204" pitchFamily="34" charset="0"/>
                      </a:endParaRPr>
                    </a:p>
                  </a:txBody>
                  <a:tcPr marL="0" marR="0" marT="0" marB="0" anchor="ctr"/>
                </a:tc>
                <a:tc rowSpan="3">
                  <a:txBody>
                    <a:bodyPr/>
                    <a:lstStyle/>
                    <a:p>
                      <a:pPr algn="l" fontAlgn="ctr"/>
                      <a:r>
                        <a:rPr lang="en-GB" sz="900" u="none" strike="noStrike" dirty="0">
                          <a:effectLst/>
                        </a:rPr>
                        <a:t>C</a:t>
                      </a:r>
                      <a:endParaRPr lang="en-GB" sz="900" b="0" i="0" u="none" strike="noStrike" dirty="0">
                        <a:solidFill>
                          <a:srgbClr val="000000"/>
                        </a:solidFill>
                        <a:effectLst/>
                        <a:latin typeface="Verdana" panose="020B0604030504040204" pitchFamily="34" charset="0"/>
                      </a:endParaRPr>
                    </a:p>
                  </a:txBody>
                  <a:tcPr marL="0" marR="0" marT="0" marB="0" anchor="ctr"/>
                </a:tc>
              </a:tr>
              <a:tr h="11644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Q.H. to coils</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5 min</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r>
              <a:tr h="11644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ctr"/>
                      <a:r>
                        <a:rPr lang="en-GB" sz="900" u="none" strike="noStrike">
                          <a:effectLst/>
                        </a:rPr>
                        <a:t>Strip to strip if on different circuits</a:t>
                      </a:r>
                      <a:endParaRPr lang="en-GB" sz="900" b="0" i="0" u="none" strike="noStrike">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c>
                  <a:txBody>
                    <a:bodyPr/>
                    <a:lstStyle/>
                    <a:p>
                      <a:pPr algn="l" fontAlgn="ctr"/>
                      <a:r>
                        <a:rPr lang="en-GB" sz="900" u="none" strike="noStrike" dirty="0">
                          <a:effectLst/>
                        </a:rPr>
                        <a:t> </a:t>
                      </a:r>
                      <a:endParaRPr lang="en-GB" sz="900" b="0" i="0" u="none" strike="noStrike" dirty="0">
                        <a:solidFill>
                          <a:srgbClr val="000000"/>
                        </a:solidFill>
                        <a:effectLst/>
                        <a:latin typeface="Verdana" panose="020B0604030504040204" pitchFamily="34" charset="0"/>
                      </a:endParaRPr>
                    </a:p>
                  </a:txBody>
                  <a:tcPr marL="0" marR="0" marT="0" marB="0" anchor="ctr"/>
                </a:tc>
                <a:tc vMerge="1">
                  <a:txBody>
                    <a:bodyPr/>
                    <a:lstStyle/>
                    <a:p>
                      <a:endParaRPr lang="en-GB"/>
                    </a:p>
                  </a:txBody>
                  <a:tcPr/>
                </a:tc>
                <a:tc vMerge="1">
                  <a:txBody>
                    <a:bodyPr/>
                    <a:lstStyle/>
                    <a:p>
                      <a:endParaRPr lang="en-GB"/>
                    </a:p>
                  </a:txBody>
                  <a:tcPr/>
                </a:tc>
              </a:tr>
            </a:tbl>
          </a:graphicData>
        </a:graphic>
      </p:graphicFrame>
      <p:sp>
        <p:nvSpPr>
          <p:cNvPr id="4" name="Footer Placeholder 3"/>
          <p:cNvSpPr>
            <a:spLocks noGrp="1"/>
          </p:cNvSpPr>
          <p:nvPr>
            <p:ph type="ftr" sz="quarter" idx="11"/>
          </p:nvPr>
        </p:nvSpPr>
        <p:spPr/>
        <p:txBody>
          <a:bodyPr/>
          <a:lstStyle/>
          <a:p>
            <a:pPr algn="ctr"/>
            <a:r>
              <a:rPr lang="en-GB" i="1" smtClean="0"/>
              <a:t>11T Dipole Review Meeting (CERN), 06 - 07</a:t>
            </a:r>
            <a:r>
              <a:rPr lang="en-GB" i="1" baseline="30000" smtClean="0"/>
              <a:t>th</a:t>
            </a:r>
            <a:r>
              <a:rPr lang="en-GB" i="1" smtClean="0"/>
              <a:t> April 2016 , A Foussat MSC-LMF</a:t>
            </a:r>
            <a:endParaRPr lang="fr-FR" smtClean="0"/>
          </a:p>
          <a:p>
            <a:r>
              <a:rPr lang="fr-FR" smtClean="0"/>
              <a:t> </a:t>
            </a:r>
            <a:endParaRPr lang="en-GB" dirty="0"/>
          </a:p>
        </p:txBody>
      </p:sp>
      <p:sp>
        <p:nvSpPr>
          <p:cNvPr id="5" name="Slide Number Placeholder 4"/>
          <p:cNvSpPr>
            <a:spLocks noGrp="1"/>
          </p:cNvSpPr>
          <p:nvPr>
            <p:ph type="sldNum" sz="quarter" idx="12"/>
          </p:nvPr>
        </p:nvSpPr>
        <p:spPr/>
        <p:txBody>
          <a:bodyPr/>
          <a:lstStyle/>
          <a:p>
            <a:r>
              <a:rPr lang="fr-FR" smtClean="0"/>
              <a:t>Page</a:t>
            </a:r>
            <a:r>
              <a:rPr lang="en-GB" smtClean="0"/>
              <a:t> </a:t>
            </a:r>
            <a:fld id="{BFDCA1C4-9514-7B4F-976F-D92F7E296653}" type="slidenum">
              <a:rPr lang="fr-FR" smtClean="0"/>
              <a:pPr/>
              <a:t>60</a:t>
            </a:fld>
            <a:endParaRPr lang="fr-FR" dirty="0"/>
          </a:p>
        </p:txBody>
      </p:sp>
    </p:spTree>
    <p:extLst>
      <p:ext uri="{BB962C8B-B14F-4D97-AF65-F5344CB8AC3E}">
        <p14:creationId xmlns:p14="http://schemas.microsoft.com/office/powerpoint/2010/main" val="171035972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pPr lvl="0"/>
            <a:r>
              <a:rPr lang="en-GB" altLang="en-US" sz="1800" dirty="0">
                <a:latin typeface="Arial Rounded MT Bold" panose="020F0704030504030204" pitchFamily="34" charset="0"/>
              </a:rPr>
              <a:t>Electrical tests (in liquid helium) before powering the </a:t>
            </a:r>
            <a:r>
              <a:rPr lang="en-GB" altLang="en-US" sz="1800" dirty="0" smtClean="0">
                <a:latin typeface="Arial Rounded MT Bold" panose="020F0704030504030204" pitchFamily="34" charset="0"/>
              </a:rPr>
              <a:t>magnet</a:t>
            </a:r>
            <a:endParaRPr lang="en-GB" sz="1800" dirty="0">
              <a:latin typeface="Arial Rounded MT Bold" panose="020F0704030504030204"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0866357"/>
              </p:ext>
            </p:extLst>
          </p:nvPr>
        </p:nvGraphicFramePr>
        <p:xfrm>
          <a:off x="683569" y="764704"/>
          <a:ext cx="7776863" cy="5071534"/>
        </p:xfrm>
        <a:graphic>
          <a:graphicData uri="http://schemas.openxmlformats.org/drawingml/2006/table">
            <a:tbl>
              <a:tblPr>
                <a:tableStyleId>{5C22544A-7EE6-4342-B048-85BDC9FD1C3A}</a:tableStyleId>
              </a:tblPr>
              <a:tblGrid>
                <a:gridCol w="818616"/>
                <a:gridCol w="965168"/>
                <a:gridCol w="3184767"/>
                <a:gridCol w="2808312"/>
              </a:tblGrid>
              <a:tr h="138333">
                <a:tc>
                  <a:txBody>
                    <a:bodyPr/>
                    <a:lstStyle/>
                    <a:p>
                      <a:pPr marL="0" marR="52070" algn="l" defTabSz="457200" rtl="0" eaLnBrk="1" latinLnBrk="0" hangingPunct="1">
                        <a:lnSpc>
                          <a:spcPts val="1600"/>
                        </a:lnSpc>
                        <a:spcBef>
                          <a:spcPts val="300"/>
                        </a:spcBef>
                        <a:spcAft>
                          <a:spcPts val="0"/>
                        </a:spcAft>
                        <a:tabLst>
                          <a:tab pos="5941060" algn="r"/>
                          <a:tab pos="457200" algn="l"/>
                        </a:tabLst>
                      </a:pPr>
                      <a:r>
                        <a:rPr lang="en-GB" sz="1000" b="1" i="0" kern="1200" cap="none" spc="50" dirty="0" smtClean="0">
                          <a:ln w="0"/>
                          <a:solidFill>
                            <a:srgbClr val="3333FF"/>
                          </a:solidFill>
                          <a:effectLst/>
                          <a:latin typeface="+mn-lt"/>
                          <a:ea typeface="+mn-ea"/>
                          <a:cs typeface="+mn-cs"/>
                        </a:rPr>
                        <a:t>WBS ID</a:t>
                      </a:r>
                      <a:endParaRPr lang="en-GB" sz="1000" b="1" i="0" kern="1200" cap="none" spc="50" dirty="0">
                        <a:ln w="0"/>
                        <a:solidFill>
                          <a:srgbClr val="3333FF"/>
                        </a:solidFill>
                        <a:effectLst/>
                        <a:latin typeface="+mn-lt"/>
                        <a:ea typeface="+mn-ea"/>
                        <a:cs typeface="+mn-cs"/>
                      </a:endParaRPr>
                    </a:p>
                  </a:txBody>
                  <a:tcPr marL="32746" marR="32746" marT="0" marB="0" anchor="ctr"/>
                </a:tc>
                <a:tc>
                  <a:txBody>
                    <a:bodyPr/>
                    <a:lstStyle/>
                    <a:p>
                      <a:pPr>
                        <a:spcBef>
                          <a:spcPts val="400"/>
                        </a:spcBef>
                        <a:spcAft>
                          <a:spcPts val="0"/>
                        </a:spcAft>
                      </a:pPr>
                      <a:r>
                        <a:rPr lang="en-GB" sz="1200" b="1" i="0" kern="1200" cap="none" spc="50" dirty="0">
                          <a:ln w="0"/>
                          <a:solidFill>
                            <a:srgbClr val="3333FF"/>
                          </a:solidFill>
                          <a:effectLst/>
                          <a:latin typeface="+mn-lt"/>
                          <a:ea typeface="+mn-ea"/>
                          <a:cs typeface="+mn-cs"/>
                        </a:rPr>
                        <a:t>Item</a:t>
                      </a:r>
                    </a:p>
                  </a:txBody>
                  <a:tcPr marL="51875" marR="51875" marT="0" marB="0"/>
                </a:tc>
                <a:tc>
                  <a:txBody>
                    <a:bodyPr/>
                    <a:lstStyle/>
                    <a:p>
                      <a:pPr>
                        <a:spcBef>
                          <a:spcPts val="400"/>
                        </a:spcBef>
                        <a:spcAft>
                          <a:spcPts val="0"/>
                        </a:spcAft>
                      </a:pPr>
                      <a:r>
                        <a:rPr lang="en-GB" sz="1200" b="1" i="0" kern="1200" cap="none" spc="50" dirty="0">
                          <a:ln w="0"/>
                          <a:solidFill>
                            <a:srgbClr val="3333FF"/>
                          </a:solidFill>
                          <a:effectLst/>
                          <a:latin typeface="+mn-lt"/>
                          <a:ea typeface="+mn-ea"/>
                          <a:cs typeface="+mn-cs"/>
                        </a:rPr>
                        <a:t>Aim of the test</a:t>
                      </a:r>
                    </a:p>
                  </a:txBody>
                  <a:tcPr marL="51875" marR="51875" marT="0" marB="0"/>
                </a:tc>
                <a:tc>
                  <a:txBody>
                    <a:bodyPr/>
                    <a:lstStyle/>
                    <a:p>
                      <a:pPr>
                        <a:spcBef>
                          <a:spcPts val="400"/>
                        </a:spcBef>
                        <a:spcAft>
                          <a:spcPts val="0"/>
                        </a:spcAft>
                      </a:pPr>
                      <a:r>
                        <a:rPr lang="en-GB" sz="1200" b="1" i="0" kern="1200" cap="none" spc="50" dirty="0">
                          <a:ln w="0"/>
                          <a:solidFill>
                            <a:srgbClr val="3333FF"/>
                          </a:solidFill>
                          <a:effectLst/>
                          <a:latin typeface="+mn-lt"/>
                          <a:ea typeface="+mn-ea"/>
                          <a:cs typeface="+mn-cs"/>
                        </a:rPr>
                        <a:t>Criteria</a:t>
                      </a:r>
                    </a:p>
                  </a:txBody>
                  <a:tcPr marL="51875" marR="51875" marT="0" marB="0"/>
                </a:tc>
              </a:tr>
              <a:tr h="253610">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1.1.7.1</a:t>
                      </a:r>
                    </a:p>
                  </a:txBody>
                  <a:tcPr marL="32746" marR="32746" marT="0" marB="0" anchor="ctr"/>
                </a:tc>
                <a:tc>
                  <a:txBody>
                    <a:bodyPr/>
                    <a:lstStyle/>
                    <a:p>
                      <a:pPr>
                        <a:spcBef>
                          <a:spcPts val="400"/>
                        </a:spcBef>
                        <a:spcAft>
                          <a:spcPts val="0"/>
                        </a:spcAft>
                      </a:pPr>
                      <a:r>
                        <a:rPr lang="en-GB" sz="900" b="0" dirty="0">
                          <a:effectLst/>
                        </a:rPr>
                        <a:t>Temperature sensor</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1000" b="0" dirty="0">
                          <a:effectLst/>
                        </a:rPr>
                        <a:t>Electrical continuity, resistance</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dirty="0">
                          <a:effectLst/>
                        </a:rPr>
                        <a:t>I &lt; 1 mA, R [ m</a:t>
                      </a:r>
                      <a:r>
                        <a:rPr lang="en-GB" sz="800" dirty="0">
                          <a:effectLst/>
                          <a:sym typeface="Symbol" panose="05050102010706020507" pitchFamily="18" charset="2"/>
                        </a:rPr>
                        <a:t></a:t>
                      </a:r>
                      <a:r>
                        <a:rPr lang="en-GB" sz="800" dirty="0">
                          <a:effectLst/>
                        </a:rPr>
                        <a:t>] to calibration table</a:t>
                      </a:r>
                      <a:endParaRPr lang="en-GB" sz="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12680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dirty="0">
                          <a:effectLst/>
                        </a:rPr>
                        <a:t> </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a:effectLst/>
                        </a:rPr>
                        <a:t>Insulation resistance to ground</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V = 20 V , R &gt; 10 M</a:t>
                      </a:r>
                      <a:r>
                        <a:rPr lang="en-GB" sz="800">
                          <a:effectLst/>
                          <a:sym typeface="Symbol" panose="05050102010706020507" pitchFamily="18" charset="2"/>
                        </a:rPr>
                        <a:t></a:t>
                      </a:r>
                      <a:r>
                        <a:rPr lang="en-GB" sz="800">
                          <a:effectLst/>
                        </a:rPr>
                        <a:t> </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29203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dirty="0">
                          <a:effectLst/>
                        </a:rPr>
                        <a:t>Cryogenic Heater</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Electrical continuity, resistance, integrity under nominal power</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R = 100 </a:t>
                      </a:r>
                      <a:r>
                        <a:rPr lang="en-GB" sz="800">
                          <a:effectLst/>
                          <a:sym typeface="Symbol" panose="05050102010706020507" pitchFamily="18" charset="2"/>
                        </a:rPr>
                        <a:t></a:t>
                      </a:r>
                      <a:r>
                        <a:rPr lang="en-GB" sz="800">
                          <a:effectLst/>
                        </a:rPr>
                        <a:t> ± 5%, 40 W</a:t>
                      </a:r>
                    </a:p>
                    <a:p>
                      <a:pPr>
                        <a:spcBef>
                          <a:spcPts val="400"/>
                        </a:spcBef>
                        <a:spcAft>
                          <a:spcPts val="0"/>
                        </a:spcAft>
                      </a:pPr>
                      <a:r>
                        <a:rPr lang="en-GB" sz="800">
                          <a:effectLst/>
                        </a:rPr>
                        <a:t> </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29203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 </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Insulation resistance to ground</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V = 700 V</a:t>
                      </a:r>
                    </a:p>
                    <a:p>
                      <a:pPr>
                        <a:spcBef>
                          <a:spcPts val="400"/>
                        </a:spcBef>
                        <a:spcAft>
                          <a:spcPts val="0"/>
                        </a:spcAft>
                      </a:pPr>
                      <a:r>
                        <a:rPr lang="en-GB" sz="800">
                          <a:effectLst/>
                        </a:rPr>
                        <a:t>R &gt; 10 M</a:t>
                      </a:r>
                      <a:r>
                        <a:rPr lang="en-GB" sz="800">
                          <a:effectLst/>
                          <a:sym typeface="Symbol" panose="05050102010706020507" pitchFamily="18" charset="2"/>
                        </a:rPr>
                        <a:t></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253610">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Quench heaters</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Electrical continuity, resistance, integrity under nominal powering</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I = 0.1 A, R [ m</a:t>
                      </a:r>
                      <a:r>
                        <a:rPr lang="en-GB" sz="800">
                          <a:effectLst/>
                          <a:sym typeface="Symbol" panose="05050102010706020507" pitchFamily="18" charset="2"/>
                        </a:rPr>
                        <a:t></a:t>
                      </a:r>
                      <a:r>
                        <a:rPr lang="en-GB" sz="800">
                          <a:effectLst/>
                        </a:rPr>
                        <a:t>] to nominal value *</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29203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 </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Insulation resistance to coils</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V = 2.7 kV, 120 s</a:t>
                      </a:r>
                    </a:p>
                    <a:p>
                      <a:pPr>
                        <a:spcBef>
                          <a:spcPts val="400"/>
                        </a:spcBef>
                        <a:spcAft>
                          <a:spcPts val="0"/>
                        </a:spcAft>
                      </a:pPr>
                      <a:r>
                        <a:rPr lang="en-GB" sz="800">
                          <a:effectLst/>
                        </a:rPr>
                        <a:t>I &lt; 20 </a:t>
                      </a:r>
                      <a:r>
                        <a:rPr lang="en-GB" sz="800">
                          <a:effectLst/>
                          <a:sym typeface="Symbol" panose="05050102010706020507" pitchFamily="18" charset="2"/>
                        </a:rPr>
                        <a:t></a:t>
                      </a:r>
                      <a:r>
                        <a:rPr lang="en-GB" sz="800">
                          <a:effectLst/>
                        </a:rPr>
                        <a:t>A</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29203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 </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Insulation resistance to ground (together with coils, voltage taps)</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V = 3.1 kV, 120 s</a:t>
                      </a:r>
                    </a:p>
                    <a:p>
                      <a:pPr>
                        <a:spcBef>
                          <a:spcPts val="400"/>
                        </a:spcBef>
                        <a:spcAft>
                          <a:spcPts val="0"/>
                        </a:spcAft>
                      </a:pPr>
                      <a:r>
                        <a:rPr lang="en-GB" sz="800">
                          <a:effectLst/>
                        </a:rPr>
                        <a:t>I &lt; 20 </a:t>
                      </a:r>
                      <a:r>
                        <a:rPr lang="en-GB" sz="800">
                          <a:effectLst/>
                          <a:sym typeface="Symbol" panose="05050102010706020507" pitchFamily="18" charset="2"/>
                        </a:rPr>
                        <a:t></a:t>
                      </a:r>
                      <a:r>
                        <a:rPr lang="en-GB" sz="800">
                          <a:effectLst/>
                        </a:rPr>
                        <a:t>A</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29203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Dipole voltage taps</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Electrical continuity and localisation</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1 A &lt; I &lt; 10 A</a:t>
                      </a:r>
                    </a:p>
                    <a:p>
                      <a:pPr>
                        <a:spcBef>
                          <a:spcPts val="400"/>
                        </a:spcBef>
                        <a:spcAft>
                          <a:spcPts val="0"/>
                        </a:spcAft>
                      </a:pPr>
                      <a:r>
                        <a:rPr lang="en-GB" sz="800">
                          <a:effectLst/>
                        </a:rPr>
                        <a:t>V [mV] = f (T,I)</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29203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 </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Insulation resistance to ground (together with coils, quench heaters)</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V = 3.1 kV, 120 s</a:t>
                      </a:r>
                    </a:p>
                    <a:p>
                      <a:pPr>
                        <a:spcBef>
                          <a:spcPts val="400"/>
                        </a:spcBef>
                        <a:spcAft>
                          <a:spcPts val="0"/>
                        </a:spcAft>
                      </a:pPr>
                      <a:r>
                        <a:rPr lang="en-GB" sz="800">
                          <a:effectLst/>
                        </a:rPr>
                        <a:t>I &lt; 20 </a:t>
                      </a:r>
                      <a:r>
                        <a:rPr lang="en-GB" sz="800">
                          <a:effectLst/>
                          <a:sym typeface="Symbol" panose="05050102010706020507" pitchFamily="18" charset="2"/>
                        </a:rPr>
                        <a:t></a:t>
                      </a:r>
                      <a:r>
                        <a:rPr lang="en-GB" sz="800">
                          <a:effectLst/>
                        </a:rPr>
                        <a:t>A</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380414">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Dipole coils and busbars</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Insulation resistance to ground (together with voltage taps, quench heaters)</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V = 3.1 kV, 120 s</a:t>
                      </a:r>
                    </a:p>
                    <a:p>
                      <a:pPr>
                        <a:spcBef>
                          <a:spcPts val="400"/>
                        </a:spcBef>
                        <a:spcAft>
                          <a:spcPts val="0"/>
                        </a:spcAft>
                      </a:pPr>
                      <a:r>
                        <a:rPr lang="en-GB" sz="800">
                          <a:effectLst/>
                        </a:rPr>
                        <a:t>I &lt; 20 </a:t>
                      </a:r>
                      <a:r>
                        <a:rPr lang="en-GB" sz="800">
                          <a:effectLst/>
                          <a:sym typeface="Symbol" panose="05050102010706020507" pitchFamily="18" charset="2"/>
                        </a:rPr>
                        <a:t></a:t>
                      </a:r>
                      <a:r>
                        <a:rPr lang="en-GB" sz="800">
                          <a:effectLst/>
                        </a:rPr>
                        <a:t>A</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418840">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Dipole coils</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Interturn insulation</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Complex impedance Z(</a:t>
                      </a:r>
                      <a:r>
                        <a:rPr lang="en-GB" sz="800">
                          <a:effectLst/>
                          <a:sym typeface="Symbol" panose="05050102010706020507" pitchFamily="18" charset="2"/>
                        </a:rPr>
                        <a:t></a:t>
                      </a:r>
                      <a:r>
                        <a:rPr lang="en-GB" sz="800">
                          <a:effectLst/>
                        </a:rPr>
                        <a:t>)</a:t>
                      </a:r>
                    </a:p>
                    <a:p>
                      <a:pPr>
                        <a:spcBef>
                          <a:spcPts val="400"/>
                        </a:spcBef>
                        <a:spcAft>
                          <a:spcPts val="0"/>
                        </a:spcAft>
                      </a:pPr>
                      <a:r>
                        <a:rPr lang="en-GB" sz="800">
                          <a:effectLst/>
                        </a:rPr>
                        <a:t>Impulse test as at 293 K in case of doubt</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648362">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Cables splices</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Electrical resistance:</a:t>
                      </a:r>
                    </a:p>
                    <a:p>
                      <a:pPr marL="342900" lvl="0" indent="-342900">
                        <a:spcBef>
                          <a:spcPts val="400"/>
                        </a:spcBef>
                        <a:spcAft>
                          <a:spcPts val="0"/>
                        </a:spcAft>
                        <a:buFont typeface="Times New Roman" panose="02020603050405020304" pitchFamily="18" charset="0"/>
                        <a:buChar char="-"/>
                        <a:tabLst>
                          <a:tab pos="228600" algn="l"/>
                        </a:tabLst>
                      </a:pPr>
                      <a:r>
                        <a:rPr lang="en-GB" sz="800" b="0" kern="1200" dirty="0">
                          <a:solidFill>
                            <a:schemeClr val="dk1"/>
                          </a:solidFill>
                          <a:effectLst/>
                          <a:latin typeface="+mn-lt"/>
                          <a:ea typeface="+mn-ea"/>
                          <a:cs typeface="+mn-cs"/>
                        </a:rPr>
                        <a:t>internal splices</a:t>
                      </a:r>
                    </a:p>
                    <a:p>
                      <a:pPr marL="342900" lvl="0" indent="-342900">
                        <a:spcBef>
                          <a:spcPts val="400"/>
                        </a:spcBef>
                        <a:spcAft>
                          <a:spcPts val="0"/>
                        </a:spcAft>
                        <a:buFont typeface="Times New Roman" panose="02020603050405020304" pitchFamily="18" charset="0"/>
                        <a:buChar char="-"/>
                        <a:tabLst>
                          <a:tab pos="228600" algn="l"/>
                        </a:tabLst>
                      </a:pPr>
                      <a:r>
                        <a:rPr lang="en-GB" sz="800" b="0" kern="1200" dirty="0">
                          <a:solidFill>
                            <a:schemeClr val="dk1"/>
                          </a:solidFill>
                          <a:effectLst/>
                          <a:latin typeface="+mn-lt"/>
                          <a:ea typeface="+mn-ea"/>
                          <a:cs typeface="+mn-cs"/>
                        </a:rPr>
                        <a:t>external splices</a:t>
                      </a:r>
                    </a:p>
                    <a:p>
                      <a:pPr marL="342900" lvl="0" indent="-342900">
                        <a:spcBef>
                          <a:spcPts val="400"/>
                        </a:spcBef>
                        <a:spcAft>
                          <a:spcPts val="0"/>
                        </a:spcAft>
                        <a:buFont typeface="Times New Roman" panose="02020603050405020304" pitchFamily="18" charset="0"/>
                        <a:buChar char="-"/>
                        <a:tabLst>
                          <a:tab pos="228600" algn="l"/>
                        </a:tabLst>
                      </a:pPr>
                      <a:r>
                        <a:rPr lang="en-GB" sz="800" b="0" kern="1200" dirty="0">
                          <a:solidFill>
                            <a:schemeClr val="dk1"/>
                          </a:solidFill>
                          <a:effectLst/>
                          <a:latin typeface="+mn-lt"/>
                          <a:ea typeface="+mn-ea"/>
                          <a:cs typeface="+mn-cs"/>
                        </a:rPr>
                        <a:t>total resistance</a:t>
                      </a:r>
                    </a:p>
                  </a:txBody>
                  <a:tcPr marL="51875" marR="51875" marT="0" marB="0"/>
                </a:tc>
                <a:tc>
                  <a:txBody>
                    <a:bodyPr/>
                    <a:lstStyle/>
                    <a:p>
                      <a:pPr>
                        <a:spcBef>
                          <a:spcPts val="400"/>
                        </a:spcBef>
                        <a:spcAft>
                          <a:spcPts val="0"/>
                        </a:spcAft>
                      </a:pPr>
                      <a:r>
                        <a:rPr lang="en-GB" sz="900" dirty="0">
                          <a:solidFill>
                            <a:srgbClr val="3333FF"/>
                          </a:solidFill>
                          <a:effectLst/>
                        </a:rPr>
                        <a:t>I= 11’850 A</a:t>
                      </a:r>
                      <a:endParaRPr lang="en-GB" sz="800" dirty="0">
                        <a:solidFill>
                          <a:srgbClr val="3333FF"/>
                        </a:solidFill>
                        <a:effectLst/>
                      </a:endParaRPr>
                    </a:p>
                    <a:p>
                      <a:pPr>
                        <a:spcBef>
                          <a:spcPts val="400"/>
                        </a:spcBef>
                        <a:spcAft>
                          <a:spcPts val="0"/>
                        </a:spcAft>
                      </a:pPr>
                      <a:r>
                        <a:rPr lang="en-GB" sz="900" dirty="0" err="1">
                          <a:solidFill>
                            <a:srgbClr val="3333FF"/>
                          </a:solidFill>
                          <a:effectLst/>
                        </a:rPr>
                        <a:t>R</a:t>
                      </a:r>
                      <a:r>
                        <a:rPr lang="en-GB" sz="900" baseline="-25000" dirty="0" err="1">
                          <a:solidFill>
                            <a:srgbClr val="3333FF"/>
                          </a:solidFill>
                          <a:effectLst/>
                        </a:rPr>
                        <a:t>int</a:t>
                      </a:r>
                      <a:r>
                        <a:rPr lang="en-GB" sz="900" dirty="0">
                          <a:solidFill>
                            <a:srgbClr val="3333FF"/>
                          </a:solidFill>
                          <a:effectLst/>
                        </a:rPr>
                        <a:t> &lt; </a:t>
                      </a:r>
                      <a:r>
                        <a:rPr lang="en-GB" sz="900" dirty="0" smtClean="0">
                          <a:solidFill>
                            <a:srgbClr val="3333FF"/>
                          </a:solidFill>
                          <a:effectLst/>
                        </a:rPr>
                        <a:t>0.5 </a:t>
                      </a:r>
                      <a:r>
                        <a:rPr lang="en-GB" sz="900" dirty="0">
                          <a:solidFill>
                            <a:srgbClr val="3333FF"/>
                          </a:solidFill>
                          <a:effectLst/>
                        </a:rPr>
                        <a:t>n </a:t>
                      </a:r>
                      <a:r>
                        <a:rPr lang="en-GB" sz="900" dirty="0">
                          <a:solidFill>
                            <a:srgbClr val="3333FF"/>
                          </a:solidFill>
                          <a:effectLst/>
                          <a:sym typeface="Symbol" panose="05050102010706020507" pitchFamily="18" charset="2"/>
                        </a:rPr>
                        <a:t></a:t>
                      </a:r>
                      <a:r>
                        <a:rPr lang="en-GB" sz="900" dirty="0">
                          <a:solidFill>
                            <a:srgbClr val="3333FF"/>
                          </a:solidFill>
                          <a:effectLst/>
                        </a:rPr>
                        <a:t> / splice</a:t>
                      </a:r>
                      <a:endParaRPr lang="en-GB" sz="800" dirty="0">
                        <a:solidFill>
                          <a:srgbClr val="3333FF"/>
                        </a:solidFill>
                        <a:effectLst/>
                      </a:endParaRPr>
                    </a:p>
                    <a:p>
                      <a:pPr>
                        <a:spcBef>
                          <a:spcPts val="400"/>
                        </a:spcBef>
                        <a:spcAft>
                          <a:spcPts val="0"/>
                        </a:spcAft>
                      </a:pPr>
                      <a:r>
                        <a:rPr lang="en-GB" sz="900" dirty="0" err="1">
                          <a:solidFill>
                            <a:srgbClr val="3333FF"/>
                          </a:solidFill>
                          <a:effectLst/>
                        </a:rPr>
                        <a:t>R</a:t>
                      </a:r>
                      <a:r>
                        <a:rPr lang="en-GB" sz="900" baseline="-25000" dirty="0" err="1">
                          <a:solidFill>
                            <a:srgbClr val="3333FF"/>
                          </a:solidFill>
                          <a:effectLst/>
                        </a:rPr>
                        <a:t>ext</a:t>
                      </a:r>
                      <a:r>
                        <a:rPr lang="en-GB" sz="900" dirty="0">
                          <a:solidFill>
                            <a:srgbClr val="3333FF"/>
                          </a:solidFill>
                          <a:effectLst/>
                        </a:rPr>
                        <a:t> &lt; </a:t>
                      </a:r>
                      <a:r>
                        <a:rPr lang="en-GB" sz="900" dirty="0" smtClean="0">
                          <a:solidFill>
                            <a:srgbClr val="3333FF"/>
                          </a:solidFill>
                          <a:effectLst/>
                        </a:rPr>
                        <a:t>0.4 </a:t>
                      </a:r>
                      <a:r>
                        <a:rPr lang="en-GB" sz="900" dirty="0">
                          <a:solidFill>
                            <a:srgbClr val="3333FF"/>
                          </a:solidFill>
                          <a:effectLst/>
                        </a:rPr>
                        <a:t>n </a:t>
                      </a:r>
                      <a:r>
                        <a:rPr lang="en-GB" sz="900" dirty="0">
                          <a:solidFill>
                            <a:srgbClr val="3333FF"/>
                          </a:solidFill>
                          <a:effectLst/>
                          <a:sym typeface="Symbol" panose="05050102010706020507" pitchFamily="18" charset="2"/>
                        </a:rPr>
                        <a:t></a:t>
                      </a:r>
                      <a:r>
                        <a:rPr lang="en-GB" sz="900" dirty="0">
                          <a:solidFill>
                            <a:srgbClr val="3333FF"/>
                          </a:solidFill>
                          <a:effectLst/>
                        </a:rPr>
                        <a:t> / splice</a:t>
                      </a:r>
                      <a:endParaRPr lang="en-GB" sz="800" dirty="0">
                        <a:solidFill>
                          <a:srgbClr val="3333FF"/>
                        </a:solidFill>
                        <a:effectLst/>
                      </a:endParaRPr>
                    </a:p>
                    <a:p>
                      <a:pPr>
                        <a:spcBef>
                          <a:spcPts val="400"/>
                        </a:spcBef>
                        <a:spcAft>
                          <a:spcPts val="0"/>
                        </a:spcAft>
                      </a:pPr>
                      <a:r>
                        <a:rPr lang="en-GB" sz="900" dirty="0" err="1">
                          <a:solidFill>
                            <a:srgbClr val="3333FF"/>
                          </a:solidFill>
                          <a:effectLst/>
                        </a:rPr>
                        <a:t>R</a:t>
                      </a:r>
                      <a:r>
                        <a:rPr lang="en-GB" sz="900" baseline="-25000" dirty="0" err="1">
                          <a:solidFill>
                            <a:srgbClr val="3333FF"/>
                          </a:solidFill>
                          <a:effectLst/>
                        </a:rPr>
                        <a:t>tot</a:t>
                      </a:r>
                      <a:r>
                        <a:rPr lang="en-GB" sz="900" dirty="0">
                          <a:solidFill>
                            <a:srgbClr val="3333FF"/>
                          </a:solidFill>
                          <a:effectLst/>
                        </a:rPr>
                        <a:t>&lt; </a:t>
                      </a:r>
                      <a:r>
                        <a:rPr lang="en-GB" sz="900" dirty="0" smtClean="0">
                          <a:solidFill>
                            <a:srgbClr val="3333FF"/>
                          </a:solidFill>
                          <a:effectLst/>
                        </a:rPr>
                        <a:t>1 </a:t>
                      </a:r>
                      <a:r>
                        <a:rPr lang="en-GB" sz="900" dirty="0">
                          <a:solidFill>
                            <a:srgbClr val="3333FF"/>
                          </a:solidFill>
                          <a:effectLst/>
                        </a:rPr>
                        <a:t>n </a:t>
                      </a:r>
                      <a:r>
                        <a:rPr lang="en-GB" sz="900" dirty="0">
                          <a:solidFill>
                            <a:srgbClr val="3333FF"/>
                          </a:solidFill>
                          <a:effectLst/>
                          <a:sym typeface="Symbol" panose="05050102010706020507" pitchFamily="18" charset="2"/>
                        </a:rPr>
                        <a:t></a:t>
                      </a:r>
                      <a:endParaRPr lang="en-GB" sz="800" dirty="0">
                        <a:solidFill>
                          <a:srgbClr val="3333FF"/>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292035">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smtClean="0">
                          <a:solidFill>
                            <a:schemeClr val="dk1"/>
                          </a:solidFill>
                          <a:effectLst/>
                          <a:latin typeface="+mn-lt"/>
                          <a:ea typeface="+mn-ea"/>
                          <a:cs typeface="+mn-cs"/>
                        </a:rPr>
                        <a:t>1.1.7.1</a:t>
                      </a:r>
                      <a:endParaRPr lang="en-GB" sz="900" kern="1200" dirty="0" smtClean="0">
                        <a:solidFill>
                          <a:schemeClr val="dk1"/>
                        </a:solidFill>
                        <a:effectLst/>
                        <a:latin typeface="+mn-lt"/>
                        <a:ea typeface="+mn-ea"/>
                        <a:cs typeface="+mn-cs"/>
                      </a:endParaRPr>
                    </a:p>
                  </a:txBody>
                  <a:tcPr marL="51875" marR="51875" marT="0" marB="0"/>
                </a:tc>
                <a:tc>
                  <a:txBody>
                    <a:bodyPr/>
                    <a:lstStyle/>
                    <a:p>
                      <a:pPr>
                        <a:spcBef>
                          <a:spcPts val="400"/>
                        </a:spcBef>
                        <a:spcAft>
                          <a:spcPts val="0"/>
                        </a:spcAft>
                      </a:pPr>
                      <a:r>
                        <a:rPr lang="en-GB" sz="900" b="0">
                          <a:effectLst/>
                        </a:rPr>
                        <a:t>Spool pieces voltage taps</a:t>
                      </a:r>
                      <a:endParaRPr lang="en-GB" sz="900" b="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Electrical continuity</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a:effectLst/>
                        </a:rPr>
                        <a:t>0.1 A &lt; I &lt; 1 A</a:t>
                      </a:r>
                    </a:p>
                    <a:p>
                      <a:pPr>
                        <a:spcBef>
                          <a:spcPts val="400"/>
                        </a:spcBef>
                        <a:spcAft>
                          <a:spcPts val="0"/>
                        </a:spcAft>
                      </a:pPr>
                      <a:r>
                        <a:rPr lang="en-GB" sz="800">
                          <a:effectLst/>
                        </a:rPr>
                        <a:t>V [mV] = f (T,I)</a:t>
                      </a:r>
                      <a:endParaRPr lang="en-GB" sz="80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r h="622496">
                <a:tc>
                  <a:txBody>
                    <a:bodyPr/>
                    <a:lstStyle/>
                    <a:p>
                      <a:pPr marL="0" marR="52070" indent="0" algn="l" defTabSz="457200" rtl="0" eaLnBrk="1" fontAlgn="auto" latinLnBrk="0" hangingPunct="1">
                        <a:lnSpc>
                          <a:spcPct val="100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1.1.7.1</a:t>
                      </a:r>
                    </a:p>
                  </a:txBody>
                  <a:tcPr marL="51875" marR="51875" marT="0" marB="0"/>
                </a:tc>
                <a:tc>
                  <a:txBody>
                    <a:bodyPr/>
                    <a:lstStyle/>
                    <a:p>
                      <a:pPr>
                        <a:spcBef>
                          <a:spcPts val="400"/>
                        </a:spcBef>
                        <a:spcAft>
                          <a:spcPts val="0"/>
                        </a:spcAft>
                      </a:pPr>
                      <a:r>
                        <a:rPr lang="en-GB" sz="900" b="0" dirty="0">
                          <a:effectLst/>
                        </a:rPr>
                        <a:t>Spool pieces and voltage taps</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900" b="0" dirty="0">
                          <a:effectLst/>
                        </a:rPr>
                        <a:t>Insulation resistance to ground (together with coils)</a:t>
                      </a:r>
                      <a:endParaRPr lang="en-GB" sz="9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c>
                  <a:txBody>
                    <a:bodyPr/>
                    <a:lstStyle/>
                    <a:p>
                      <a:pPr>
                        <a:spcBef>
                          <a:spcPts val="400"/>
                        </a:spcBef>
                        <a:spcAft>
                          <a:spcPts val="0"/>
                        </a:spcAft>
                      </a:pPr>
                      <a:r>
                        <a:rPr lang="en-GB" sz="800" dirty="0">
                          <a:effectLst/>
                        </a:rPr>
                        <a:t>V = 1.3 kV, 30 s,</a:t>
                      </a:r>
                    </a:p>
                    <a:p>
                      <a:pPr>
                        <a:spcBef>
                          <a:spcPts val="400"/>
                        </a:spcBef>
                        <a:spcAft>
                          <a:spcPts val="0"/>
                        </a:spcAft>
                      </a:pPr>
                      <a:r>
                        <a:rPr lang="en-GB" sz="800" dirty="0">
                          <a:effectLst/>
                        </a:rPr>
                        <a:t>(for MCS, MCD and MCO)</a:t>
                      </a:r>
                    </a:p>
                    <a:p>
                      <a:pPr>
                        <a:spcBef>
                          <a:spcPts val="400"/>
                        </a:spcBef>
                        <a:spcAft>
                          <a:spcPts val="0"/>
                        </a:spcAft>
                      </a:pPr>
                      <a:r>
                        <a:rPr lang="en-GB" sz="800" dirty="0">
                          <a:effectLst/>
                        </a:rPr>
                        <a:t>V =1.5 kV, 30 s, </a:t>
                      </a:r>
                    </a:p>
                    <a:p>
                      <a:pPr>
                        <a:spcBef>
                          <a:spcPts val="400"/>
                        </a:spcBef>
                        <a:spcAft>
                          <a:spcPts val="0"/>
                        </a:spcAft>
                      </a:pPr>
                      <a:r>
                        <a:rPr lang="en-GB" sz="800" dirty="0">
                          <a:effectLst/>
                        </a:rPr>
                        <a:t>I &lt; 6.0 </a:t>
                      </a:r>
                      <a:r>
                        <a:rPr lang="en-GB" sz="800" dirty="0">
                          <a:effectLst/>
                          <a:sym typeface="Symbol" panose="05050102010706020507" pitchFamily="18" charset="2"/>
                        </a:rPr>
                        <a:t></a:t>
                      </a:r>
                      <a:r>
                        <a:rPr lang="en-GB" sz="800" dirty="0">
                          <a:effectLst/>
                        </a:rPr>
                        <a:t>A</a:t>
                      </a:r>
                      <a:endParaRPr lang="en-GB" sz="8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51875" marR="51875" marT="0" marB="0"/>
                </a:tc>
              </a:tr>
            </a:tbl>
          </a:graphicData>
        </a:graphic>
      </p:graphicFrame>
      <p:sp>
        <p:nvSpPr>
          <p:cNvPr id="4" name="Footer Placeholder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61</a:t>
            </a:fld>
            <a:endParaRPr lang="fr-FR"/>
          </a:p>
        </p:txBody>
      </p:sp>
      <p:sp>
        <p:nvSpPr>
          <p:cNvPr id="7" name="Rectangle 1"/>
          <p:cNvSpPr>
            <a:spLocks noChangeArrowheads="1"/>
          </p:cNvSpPr>
          <p:nvPr/>
        </p:nvSpPr>
        <p:spPr bwMode="auto">
          <a:xfrm>
            <a:off x="683569" y="5805264"/>
            <a:ext cx="639066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Lst>
              <a:defRPr>
                <a:solidFill>
                  <a:schemeClr val="tx1"/>
                </a:solidFill>
                <a:latin typeface="Arial" panose="020B0604020202020204" pitchFamily="34" charset="0"/>
              </a:defRPr>
            </a:lvl9pPr>
          </a:lstStyle>
          <a:p>
            <a:pPr marL="0" marR="0" lvl="0" indent="539750" algn="just" defTabSz="914400" rtl="0" eaLnBrk="0" fontAlgn="base" latinLnBrk="0" hangingPunct="0">
              <a:lnSpc>
                <a:spcPct val="100000"/>
              </a:lnSpc>
              <a:spcBef>
                <a:spcPct val="0"/>
              </a:spcBef>
              <a:spcAft>
                <a:spcPct val="0"/>
              </a:spcAft>
              <a:buClrTx/>
              <a:buSzTx/>
              <a:buFontTx/>
              <a:buNone/>
              <a:tabLst>
                <a:tab pos="228600" algn="l"/>
              </a:tabLst>
            </a:pPr>
            <a:r>
              <a:rPr kumimoji="0" lang="en-GB" altLang="en-US" sz="1200" b="0" i="0" u="none" strike="noStrike" cap="none" normalizeH="0" baseline="0" dirty="0" smtClean="0">
                <a:ln>
                  <a:noFill/>
                </a:ln>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rPr>
              <a:t>* Discharge of a capacitor bank of total capacitance equal to 7.05 mF and charged to 900 V.</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1553755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6721018" cy="720000"/>
          </a:xfrm>
        </p:spPr>
        <p:txBody>
          <a:bodyPr/>
          <a:lstStyle/>
          <a:p>
            <a:pPr algn="l"/>
            <a:r>
              <a:rPr lang="en-GB" dirty="0" smtClean="0"/>
              <a:t>Results from mechanical stress sensitivity analysis</a:t>
            </a:r>
            <a:endParaRPr lang="en-GB" dirty="0"/>
          </a:p>
        </p:txBody>
      </p:sp>
      <p:sp>
        <p:nvSpPr>
          <p:cNvPr id="3" name="Content Placeholder 2"/>
          <p:cNvSpPr>
            <a:spLocks noGrp="1"/>
          </p:cNvSpPr>
          <p:nvPr>
            <p:ph idx="1"/>
          </p:nvPr>
        </p:nvSpPr>
        <p:spPr>
          <a:xfrm>
            <a:off x="539552" y="1219200"/>
            <a:ext cx="6793466" cy="4906963"/>
          </a:xfrm>
        </p:spPr>
        <p:txBody>
          <a:bodyPr>
            <a:normAutofit/>
          </a:bodyPr>
          <a:lstStyle/>
          <a:p>
            <a:r>
              <a:rPr lang="en-GB" sz="2000" dirty="0" smtClean="0"/>
              <a:t>A variation of twice 70 </a:t>
            </a:r>
            <a:r>
              <a:rPr lang="en-GB" sz="2000" dirty="0" err="1" smtClean="0"/>
              <a:t>micrometers</a:t>
            </a:r>
            <a:r>
              <a:rPr lang="en-GB" sz="2000" dirty="0" smtClean="0"/>
              <a:t> thick </a:t>
            </a:r>
            <a:r>
              <a:rPr lang="en-GB" sz="2000" dirty="0" err="1" smtClean="0"/>
              <a:t>midplane</a:t>
            </a:r>
            <a:r>
              <a:rPr lang="en-GB" sz="2000" dirty="0" smtClean="0"/>
              <a:t> shim will contribute to 26 % increase over peak -120MPa compressive stress </a:t>
            </a:r>
            <a:r>
              <a:rPr lang="en-GB" sz="2000" dirty="0" err="1" smtClean="0"/>
              <a:t>i.e</a:t>
            </a:r>
            <a:r>
              <a:rPr lang="en-GB" sz="2000" dirty="0" smtClean="0"/>
              <a:t> -31 MPa.</a:t>
            </a:r>
            <a:endParaRPr lang="en-GB" sz="2000" dirty="0"/>
          </a:p>
        </p:txBody>
      </p:sp>
      <p:sp>
        <p:nvSpPr>
          <p:cNvPr id="4" name="Footer Placeholder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62</a:t>
            </a:fld>
            <a:endParaRPr lang="fr-FR"/>
          </a:p>
        </p:txBody>
      </p:sp>
      <p:grpSp>
        <p:nvGrpSpPr>
          <p:cNvPr id="9" name="Group 8"/>
          <p:cNvGrpSpPr/>
          <p:nvPr/>
        </p:nvGrpSpPr>
        <p:grpSpPr>
          <a:xfrm>
            <a:off x="1043608" y="2204864"/>
            <a:ext cx="6696744" cy="3921299"/>
            <a:chOff x="833437" y="1986905"/>
            <a:chExt cx="7477125" cy="4324350"/>
          </a:xfrm>
        </p:grpSpPr>
        <p:pic>
          <p:nvPicPr>
            <p:cNvPr id="7" name="Picture 6"/>
            <p:cNvPicPr>
              <a:picLocks noChangeAspect="1"/>
            </p:cNvPicPr>
            <p:nvPr/>
          </p:nvPicPr>
          <p:blipFill>
            <a:blip r:embed="rId2"/>
            <a:stretch>
              <a:fillRect/>
            </a:stretch>
          </p:blipFill>
          <p:spPr>
            <a:xfrm>
              <a:off x="833437" y="1986905"/>
              <a:ext cx="7477125" cy="4324350"/>
            </a:xfrm>
            <a:prstGeom prst="rect">
              <a:avLst/>
            </a:prstGeom>
          </p:spPr>
        </p:pic>
        <p:sp>
          <p:nvSpPr>
            <p:cNvPr id="8" name="Oval 7"/>
            <p:cNvSpPr/>
            <p:nvPr/>
          </p:nvSpPr>
          <p:spPr>
            <a:xfrm>
              <a:off x="6756954" y="2562894"/>
              <a:ext cx="576064" cy="1586186"/>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0" name="TextBox 9"/>
          <p:cNvSpPr txBox="1"/>
          <p:nvPr/>
        </p:nvSpPr>
        <p:spPr>
          <a:xfrm>
            <a:off x="5020318" y="5941497"/>
            <a:ext cx="3169201" cy="307777"/>
          </a:xfrm>
          <a:prstGeom prst="rect">
            <a:avLst/>
          </a:prstGeom>
          <a:noFill/>
        </p:spPr>
        <p:txBody>
          <a:bodyPr wrap="none" rtlCol="0">
            <a:spAutoFit/>
          </a:bodyPr>
          <a:lstStyle/>
          <a:p>
            <a:r>
              <a:rPr lang="en-GB" sz="1400" i="1" dirty="0" smtClean="0"/>
              <a:t>Courtesy C Hannes Loffler, sept 2015</a:t>
            </a:r>
            <a:endParaRPr lang="en-GB" sz="1400" i="1" dirty="0"/>
          </a:p>
        </p:txBody>
      </p:sp>
      <p:pic>
        <p:nvPicPr>
          <p:cNvPr id="11" name="Picture 10"/>
          <p:cNvPicPr>
            <a:picLocks noChangeAspect="1"/>
          </p:cNvPicPr>
          <p:nvPr/>
        </p:nvPicPr>
        <p:blipFill>
          <a:blip r:embed="rId3"/>
          <a:stretch>
            <a:fillRect/>
          </a:stretch>
        </p:blipFill>
        <p:spPr>
          <a:xfrm>
            <a:off x="7425977" y="1009486"/>
            <a:ext cx="1527083" cy="1549108"/>
          </a:xfrm>
          <a:prstGeom prst="rect">
            <a:avLst/>
          </a:prstGeom>
        </p:spPr>
      </p:pic>
    </p:spTree>
    <p:extLst>
      <p:ext uri="{BB962C8B-B14F-4D97-AF65-F5344CB8AC3E}">
        <p14:creationId xmlns:p14="http://schemas.microsoft.com/office/powerpoint/2010/main" val="18007411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Impulse discharge test voltage</a:t>
            </a:r>
            <a:endParaRPr lang="en-GB" dirty="0"/>
          </a:p>
        </p:txBody>
      </p:sp>
      <p:sp>
        <p:nvSpPr>
          <p:cNvPr id="3" name="Content Placeholder 2"/>
          <p:cNvSpPr>
            <a:spLocks noGrp="1"/>
          </p:cNvSpPr>
          <p:nvPr>
            <p:ph idx="1"/>
          </p:nvPr>
        </p:nvSpPr>
        <p:spPr>
          <a:xfrm>
            <a:off x="323528" y="1138312"/>
            <a:ext cx="6192248" cy="4906963"/>
          </a:xfrm>
        </p:spPr>
        <p:txBody>
          <a:bodyPr>
            <a:normAutofit fontScale="70000" lnSpcReduction="20000"/>
          </a:bodyPr>
          <a:lstStyle/>
          <a:p>
            <a:r>
              <a:rPr lang="en-GB" dirty="0" smtClean="0"/>
              <a:t>Impulse testing is </a:t>
            </a:r>
            <a:r>
              <a:rPr lang="en-GB" dirty="0" smtClean="0">
                <a:solidFill>
                  <a:srgbClr val="3333FF"/>
                </a:solidFill>
              </a:rPr>
              <a:t>unique way to test inter-turn and inter layers insulation strength </a:t>
            </a:r>
            <a:r>
              <a:rPr lang="en-GB" dirty="0" smtClean="0"/>
              <a:t>(</a:t>
            </a:r>
            <a:r>
              <a:rPr lang="en-GB" dirty="0"/>
              <a:t>see </a:t>
            </a:r>
            <a:r>
              <a:rPr lang="en-GB" dirty="0" smtClean="0"/>
              <a:t>last damage </a:t>
            </a:r>
            <a:r>
              <a:rPr lang="en-GB" dirty="0"/>
              <a:t>case of MB 3004)</a:t>
            </a:r>
          </a:p>
          <a:p>
            <a:r>
              <a:rPr lang="en-US" dirty="0">
                <a:solidFill>
                  <a:srgbClr val="3333FF"/>
                </a:solidFill>
              </a:rPr>
              <a:t>The </a:t>
            </a:r>
            <a:r>
              <a:rPr lang="en-US" dirty="0" smtClean="0">
                <a:solidFill>
                  <a:srgbClr val="3333FF"/>
                </a:solidFill>
              </a:rPr>
              <a:t>56 layers poles of MBH do not allow to test with safety factor of 2 </a:t>
            </a:r>
            <a:r>
              <a:rPr lang="en-US" dirty="0" smtClean="0"/>
              <a:t>like </a:t>
            </a:r>
            <a:r>
              <a:rPr lang="en-US" dirty="0"/>
              <a:t>on LHC </a:t>
            </a:r>
            <a:r>
              <a:rPr lang="en-US" dirty="0" smtClean="0"/>
              <a:t>MBs, </a:t>
            </a:r>
            <a:r>
              <a:rPr lang="en-US" dirty="0" err="1" smtClean="0"/>
              <a:t>i.e</a:t>
            </a:r>
            <a:r>
              <a:rPr lang="en-US" dirty="0" smtClean="0"/>
              <a:t> up to 170 V </a:t>
            </a:r>
            <a:r>
              <a:rPr lang="en-US" dirty="0" err="1" smtClean="0"/>
              <a:t>interturns</a:t>
            </a:r>
            <a:r>
              <a:rPr lang="en-US" dirty="0" smtClean="0"/>
              <a:t> ( 9.5kV peak interlayer voltage !) </a:t>
            </a:r>
          </a:p>
          <a:p>
            <a:r>
              <a:rPr lang="en-US" u="sng" dirty="0" smtClean="0">
                <a:solidFill>
                  <a:srgbClr val="3333FF"/>
                </a:solidFill>
              </a:rPr>
              <a:t>At this stage, recommendation to test at nominal of 85 </a:t>
            </a:r>
            <a:r>
              <a:rPr lang="en-US" u="sng" dirty="0">
                <a:solidFill>
                  <a:srgbClr val="3333FF"/>
                </a:solidFill>
              </a:rPr>
              <a:t>V </a:t>
            </a:r>
            <a:r>
              <a:rPr lang="en-US" u="sng" dirty="0" err="1" smtClean="0">
                <a:solidFill>
                  <a:srgbClr val="3333FF"/>
                </a:solidFill>
              </a:rPr>
              <a:t>interturns</a:t>
            </a:r>
            <a:r>
              <a:rPr lang="en-US" u="sng" dirty="0" smtClean="0">
                <a:solidFill>
                  <a:srgbClr val="3333FF"/>
                </a:solidFill>
              </a:rPr>
              <a:t> </a:t>
            </a:r>
            <a:r>
              <a:rPr lang="en-US" u="sng" dirty="0" err="1" smtClean="0">
                <a:solidFill>
                  <a:srgbClr val="3333FF"/>
                </a:solidFill>
              </a:rPr>
              <a:t>i.e</a:t>
            </a:r>
            <a:r>
              <a:rPr lang="en-US" u="sng" dirty="0" smtClean="0">
                <a:solidFill>
                  <a:srgbClr val="3333FF"/>
                </a:solidFill>
              </a:rPr>
              <a:t> 4.7kV discharge voltage ( 5.5 times the nominal fault </a:t>
            </a:r>
            <a:r>
              <a:rPr lang="en-US" u="sng" dirty="0">
                <a:solidFill>
                  <a:srgbClr val="3333FF"/>
                </a:solidFill>
              </a:rPr>
              <a:t>peak </a:t>
            </a:r>
            <a:r>
              <a:rPr lang="en-US" u="sng" dirty="0" smtClean="0">
                <a:solidFill>
                  <a:srgbClr val="3333FF"/>
                </a:solidFill>
              </a:rPr>
              <a:t>interlayer </a:t>
            </a:r>
            <a:r>
              <a:rPr lang="en-US" u="sng" dirty="0">
                <a:solidFill>
                  <a:srgbClr val="3333FF"/>
                </a:solidFill>
              </a:rPr>
              <a:t>voltage</a:t>
            </a:r>
            <a:r>
              <a:rPr lang="en-US" u="sng" dirty="0" smtClean="0">
                <a:solidFill>
                  <a:srgbClr val="3333FF"/>
                </a:solidFill>
              </a:rPr>
              <a:t>)</a:t>
            </a:r>
            <a:r>
              <a:rPr lang="en-US" dirty="0" smtClean="0">
                <a:solidFill>
                  <a:srgbClr val="3333FF"/>
                </a:solidFill>
              </a:rPr>
              <a:t>*.</a:t>
            </a:r>
          </a:p>
          <a:p>
            <a:endParaRPr lang="en-US" dirty="0" smtClean="0">
              <a:solidFill>
                <a:srgbClr val="3333FF"/>
              </a:solidFill>
            </a:endParaRPr>
          </a:p>
          <a:p>
            <a:pPr lvl="1">
              <a:buFont typeface="Arial" panose="020B0604020202020204" pitchFamily="34" charset="0"/>
              <a:buChar char="•"/>
            </a:pPr>
            <a:r>
              <a:rPr lang="en-US" sz="2300" dirty="0" smtClean="0"/>
              <a:t>* Further dielectric characterization tests on interlayer insulation shall allow to refine impulse test level with some margins ( #coil 110 up to 6kV)</a:t>
            </a:r>
          </a:p>
          <a:p>
            <a:pPr lvl="1">
              <a:buFont typeface="Arial" panose="020B0604020202020204" pitchFamily="34" charset="0"/>
              <a:buChar char="•"/>
            </a:pPr>
            <a:r>
              <a:rPr lang="en-US" sz="2300" dirty="0" smtClean="0"/>
              <a:t>Assessment of </a:t>
            </a:r>
            <a:r>
              <a:rPr lang="en-US" sz="2600" dirty="0">
                <a:solidFill>
                  <a:srgbClr val="3333FF"/>
                </a:solidFill>
              </a:rPr>
              <a:t>line effect </a:t>
            </a:r>
            <a:r>
              <a:rPr lang="en-US" sz="2300" dirty="0" smtClean="0"/>
              <a:t>to be checked against 11T dipole network of net capacitances </a:t>
            </a:r>
          </a:p>
          <a:p>
            <a:pPr lvl="1">
              <a:buFont typeface="Arial" panose="020B0604020202020204" pitchFamily="34" charset="0"/>
              <a:buChar char="•"/>
            </a:pPr>
            <a:r>
              <a:rPr lang="en-US" sz="2300" dirty="0" smtClean="0"/>
              <a:t>( see </a:t>
            </a:r>
            <a:r>
              <a:rPr lang="en-US" sz="2300" dirty="0" err="1" smtClean="0"/>
              <a:t>Marchevsky’s</a:t>
            </a:r>
            <a:r>
              <a:rPr lang="en-US" sz="2300" dirty="0" smtClean="0"/>
              <a:t> presentation [4])</a:t>
            </a:r>
          </a:p>
          <a:p>
            <a:endParaRPr lang="en-GB" dirty="0"/>
          </a:p>
        </p:txBody>
      </p:sp>
      <p:sp>
        <p:nvSpPr>
          <p:cNvPr id="4" name="Footer Placeholder 3"/>
          <p:cNvSpPr>
            <a:spLocks noGrp="1"/>
          </p:cNvSpPr>
          <p:nvPr>
            <p:ph type="ftr" sz="quarter" idx="11"/>
          </p:nvPr>
        </p:nvSpPr>
        <p:spPr/>
        <p:txBody>
          <a:bodyPr/>
          <a:lstStyle/>
          <a:p>
            <a:pPr algn="ctr"/>
            <a:r>
              <a:rPr lang="fr-FR" noProof="0" dirty="0" smtClean="0"/>
              <a:t>Arnaud Foussat MSC-LMF</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63</a:t>
            </a:fld>
            <a:endParaRPr lang="fr-FR"/>
          </a:p>
        </p:txBody>
      </p:sp>
      <p:pic>
        <p:nvPicPr>
          <p:cNvPr id="6" name="Image 5"/>
          <p:cNvPicPr>
            <a:picLocks noChangeAspect="1"/>
          </p:cNvPicPr>
          <p:nvPr/>
        </p:nvPicPr>
        <p:blipFill>
          <a:blip r:embed="rId3"/>
          <a:stretch>
            <a:fillRect/>
          </a:stretch>
        </p:blipFill>
        <p:spPr>
          <a:xfrm>
            <a:off x="6959526" y="772909"/>
            <a:ext cx="2110439" cy="1458218"/>
          </a:xfrm>
          <a:prstGeom prst="rect">
            <a:avLst/>
          </a:prstGeom>
        </p:spPr>
      </p:pic>
      <p:pic>
        <p:nvPicPr>
          <p:cNvPr id="7" name="Image 6"/>
          <p:cNvPicPr>
            <a:picLocks noChangeAspect="1"/>
          </p:cNvPicPr>
          <p:nvPr/>
        </p:nvPicPr>
        <p:blipFill>
          <a:blip r:embed="rId4"/>
          <a:stretch>
            <a:fillRect/>
          </a:stretch>
        </p:blipFill>
        <p:spPr>
          <a:xfrm>
            <a:off x="7056252" y="2199330"/>
            <a:ext cx="1916986" cy="2095852"/>
          </a:xfrm>
          <a:prstGeom prst="rect">
            <a:avLst/>
          </a:prstGeom>
        </p:spPr>
      </p:pic>
      <p:sp>
        <p:nvSpPr>
          <p:cNvPr id="8" name="ZoneTexte 7"/>
          <p:cNvSpPr txBox="1"/>
          <p:nvPr/>
        </p:nvSpPr>
        <p:spPr>
          <a:xfrm>
            <a:off x="6981801" y="4319070"/>
            <a:ext cx="2123728" cy="646331"/>
          </a:xfrm>
          <a:prstGeom prst="rect">
            <a:avLst/>
          </a:prstGeom>
          <a:noFill/>
        </p:spPr>
        <p:txBody>
          <a:bodyPr wrap="square" rtlCol="0">
            <a:spAutoFit/>
          </a:bodyPr>
          <a:lstStyle/>
          <a:p>
            <a:r>
              <a:rPr lang="fr-FR" sz="1200" dirty="0" smtClean="0"/>
              <a:t>[4] </a:t>
            </a:r>
            <a:r>
              <a:rPr lang="fr-FR" sz="1200" dirty="0" err="1" smtClean="0"/>
              <a:t>Marchevsky</a:t>
            </a:r>
            <a:r>
              <a:rPr lang="fr-FR" sz="1200" dirty="0" smtClean="0"/>
              <a:t>, impulse </a:t>
            </a:r>
            <a:r>
              <a:rPr lang="fr-FR" sz="1200" dirty="0" err="1" smtClean="0"/>
              <a:t>discharge</a:t>
            </a:r>
            <a:r>
              <a:rPr lang="fr-FR" sz="1200" dirty="0" smtClean="0"/>
              <a:t> tests at CERN MQX </a:t>
            </a:r>
            <a:r>
              <a:rPr lang="fr-FR" sz="1200" dirty="0" err="1" smtClean="0"/>
              <a:t>review</a:t>
            </a:r>
            <a:r>
              <a:rPr lang="fr-FR" sz="1200" dirty="0" smtClean="0"/>
              <a:t>, </a:t>
            </a:r>
            <a:r>
              <a:rPr lang="fr-FR" sz="1200" dirty="0" err="1"/>
              <a:t>F</a:t>
            </a:r>
            <a:r>
              <a:rPr lang="fr-FR" sz="1200" dirty="0" err="1" smtClean="0"/>
              <a:t>eb</a:t>
            </a:r>
            <a:r>
              <a:rPr lang="fr-FR" sz="1200" dirty="0" smtClean="0"/>
              <a:t> 2016</a:t>
            </a:r>
            <a:endParaRPr lang="fr-FR" sz="1200" dirty="0"/>
          </a:p>
        </p:txBody>
      </p:sp>
      <p:pic>
        <p:nvPicPr>
          <p:cNvPr id="9" name="Picture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783262" y="5013177"/>
            <a:ext cx="2322267" cy="1490138"/>
          </a:xfrm>
          <a:prstGeom prst="rect">
            <a:avLst/>
          </a:prstGeom>
        </p:spPr>
      </p:pic>
      <p:pic>
        <p:nvPicPr>
          <p:cNvPr id="10" name="Picture 9"/>
          <p:cNvPicPr>
            <a:picLocks noChangeAspect="1"/>
          </p:cNvPicPr>
          <p:nvPr/>
        </p:nvPicPr>
        <p:blipFill>
          <a:blip r:embed="rId6"/>
          <a:stretch>
            <a:fillRect/>
          </a:stretch>
        </p:blipFill>
        <p:spPr>
          <a:xfrm>
            <a:off x="4565564" y="5013177"/>
            <a:ext cx="2143954" cy="1346445"/>
          </a:xfrm>
          <a:prstGeom prst="rect">
            <a:avLst/>
          </a:prstGeom>
        </p:spPr>
      </p:pic>
    </p:spTree>
    <p:extLst>
      <p:ext uri="{BB962C8B-B14F-4D97-AF65-F5344CB8AC3E}">
        <p14:creationId xmlns:p14="http://schemas.microsoft.com/office/powerpoint/2010/main" val="36545116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867"/>
            <a:ext cx="3918058" cy="802710"/>
          </a:xfrm>
        </p:spPr>
        <p:txBody>
          <a:bodyPr>
            <a:noAutofit/>
          </a:bodyPr>
          <a:lstStyle/>
          <a:p>
            <a:r>
              <a:rPr lang="en-US" dirty="0" smtClean="0"/>
              <a:t>Coils Insulation impulse tests results</a:t>
            </a:r>
            <a:endParaRPr lang="en-US" dirty="0"/>
          </a:p>
        </p:txBody>
      </p:sp>
      <p:sp>
        <p:nvSpPr>
          <p:cNvPr id="6" name="Slide Number Placeholder 5"/>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mtClean="0"/>
              <a:pPr/>
              <a:t>64</a:t>
            </a:fld>
            <a:endParaRPr lang="en-US" dirty="0"/>
          </a:p>
        </p:txBody>
      </p:sp>
      <p:sp>
        <p:nvSpPr>
          <p:cNvPr id="8" name="Content Placeholder 7"/>
          <p:cNvSpPr>
            <a:spLocks noGrp="1"/>
          </p:cNvSpPr>
          <p:nvPr>
            <p:ph idx="1"/>
          </p:nvPr>
        </p:nvSpPr>
        <p:spPr>
          <a:xfrm>
            <a:off x="366483" y="1111342"/>
            <a:ext cx="3840522" cy="4751551"/>
          </a:xfrm>
        </p:spPr>
        <p:txBody>
          <a:bodyPr>
            <a:normAutofit/>
          </a:bodyPr>
          <a:lstStyle/>
          <a:p>
            <a:pPr marL="36576" indent="0">
              <a:buNone/>
            </a:pPr>
            <a:r>
              <a:rPr lang="en-US" sz="1600" dirty="0" smtClean="0"/>
              <a:t>Impregnation of the </a:t>
            </a:r>
            <a:r>
              <a:rPr lang="en-US" sz="1600" u="sng" dirty="0" smtClean="0"/>
              <a:t>mica insulated cable </a:t>
            </a:r>
            <a:r>
              <a:rPr lang="en-US" sz="1600" dirty="0" smtClean="0"/>
              <a:t>is very good (based on autopsies on coils 104, 107 and SMC 11T02 </a:t>
            </a:r>
            <a:r>
              <a:rPr lang="en-US" sz="1600" baseline="30000" dirty="0" smtClean="0"/>
              <a:t>(1)</a:t>
            </a:r>
            <a:r>
              <a:rPr lang="en-US" sz="1600" dirty="0" smtClean="0"/>
              <a:t>) </a:t>
            </a:r>
          </a:p>
          <a:p>
            <a:pPr marL="36576" indent="0">
              <a:buNone/>
            </a:pPr>
            <a:r>
              <a:rPr lang="en-US" sz="1600" dirty="0" smtClean="0"/>
              <a:t>Record electrical tests  on #110: &gt;7kV discharge ; 107: &gt;6kV discharge, after cold testing and </a:t>
            </a:r>
            <a:r>
              <a:rPr lang="en-US" sz="1600" dirty="0" err="1" smtClean="0"/>
              <a:t>decollaring</a:t>
            </a:r>
            <a:endParaRPr lang="en-US" sz="1600" dirty="0" smtClean="0"/>
          </a:p>
          <a:p>
            <a:pPr marL="36576" indent="0">
              <a:buNone/>
            </a:pPr>
            <a:endParaRPr lang="en-US" sz="1600" dirty="0" smtClean="0"/>
          </a:p>
          <a:p>
            <a:pPr marL="36576" indent="0">
              <a:buNone/>
            </a:pPr>
            <a:r>
              <a:rPr lang="en-US" sz="1600" dirty="0" smtClean="0"/>
              <a:t>New development ongoing to increase the performance with a thinner and better mica tape based on muscovite</a:t>
            </a:r>
            <a:endParaRPr lang="en-US" sz="1600" dirty="0"/>
          </a:p>
          <a:p>
            <a:pPr marL="36576" indent="0">
              <a:buNone/>
            </a:pPr>
            <a:endParaRPr lang="en-US" sz="1600" dirty="0" smtClean="0"/>
          </a:p>
          <a:p>
            <a:pPr marL="36576" indent="0">
              <a:buNone/>
            </a:pPr>
            <a:endParaRPr lang="en-US" sz="1600" dirty="0" smtClean="0"/>
          </a:p>
          <a:p>
            <a:pPr marL="36576" indent="0">
              <a:buNone/>
            </a:pPr>
            <a:endParaRPr lang="en-US" sz="1600" dirty="0" smtClean="0"/>
          </a:p>
          <a:p>
            <a:pPr marL="36576" indent="0">
              <a:buNone/>
            </a:pPr>
            <a:endParaRPr lang="en-US" sz="1000" i="1"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75258" y="131129"/>
            <a:ext cx="4422459" cy="2837776"/>
          </a:xfrm>
          <a:prstGeom prst="rect">
            <a:avLst/>
          </a:prstGeom>
        </p:spPr>
      </p:pic>
      <p:sp>
        <p:nvSpPr>
          <p:cNvPr id="11" name="Rectangle 10"/>
          <p:cNvSpPr/>
          <p:nvPr/>
        </p:nvSpPr>
        <p:spPr>
          <a:xfrm>
            <a:off x="4577514" y="5862893"/>
            <a:ext cx="2476065" cy="261610"/>
          </a:xfrm>
          <a:prstGeom prst="rect">
            <a:avLst/>
          </a:prstGeom>
        </p:spPr>
        <p:txBody>
          <a:bodyPr wrap="none">
            <a:spAutoFit/>
          </a:bodyPr>
          <a:lstStyle/>
          <a:p>
            <a:r>
              <a:rPr lang="en-US" sz="1100" dirty="0" smtClean="0"/>
              <a:t>Courtesy of F.-O. PINCOT - TE/MSC</a:t>
            </a:r>
            <a:endParaRPr lang="en-US" sz="1100"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0822" y="3577722"/>
            <a:ext cx="3805514" cy="2169810"/>
          </a:xfrm>
          <a:prstGeom prst="rect">
            <a:avLst/>
          </a:prstGeom>
        </p:spPr>
      </p:pic>
      <p:pic>
        <p:nvPicPr>
          <p:cNvPr id="4" name="Picture 3"/>
          <p:cNvPicPr>
            <a:picLocks noChangeAspect="1"/>
          </p:cNvPicPr>
          <p:nvPr/>
        </p:nvPicPr>
        <p:blipFill>
          <a:blip r:embed="rId5"/>
          <a:stretch>
            <a:fillRect/>
          </a:stretch>
        </p:blipFill>
        <p:spPr>
          <a:xfrm>
            <a:off x="444969" y="4149080"/>
            <a:ext cx="3240360" cy="2035009"/>
          </a:xfrm>
          <a:prstGeom prst="rect">
            <a:avLst/>
          </a:prstGeom>
        </p:spPr>
      </p:pic>
    </p:spTree>
    <p:extLst>
      <p:ext uri="{BB962C8B-B14F-4D97-AF65-F5344CB8AC3E}">
        <p14:creationId xmlns:p14="http://schemas.microsoft.com/office/powerpoint/2010/main" val="39681965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1760" y="404664"/>
            <a:ext cx="8280480" cy="4906963"/>
          </a:xfrm>
        </p:spPr>
        <p:txBody>
          <a:bodyPr>
            <a:noAutofit/>
          </a:bodyPr>
          <a:lstStyle/>
          <a:p>
            <a:pPr marL="0" lvl="0" indent="0">
              <a:buNone/>
            </a:pPr>
            <a:r>
              <a:rPr lang="en-GB" sz="2000" dirty="0">
                <a:latin typeface="Arial Rounded MT Bold" panose="020F0704030504030204" pitchFamily="34" charset="0"/>
              </a:rPr>
              <a:t>Recommended intermediate tests </a:t>
            </a:r>
            <a:r>
              <a:rPr lang="en-GB" sz="2000" dirty="0" smtClean="0">
                <a:latin typeface="Arial Rounded MT Bold" panose="020F0704030504030204" pitchFamily="34" charset="0"/>
              </a:rPr>
              <a:t>after </a:t>
            </a:r>
            <a:r>
              <a:rPr lang="en-GB" sz="2000" dirty="0">
                <a:latin typeface="Arial Rounded MT Bold" panose="020F0704030504030204" pitchFamily="34" charset="0"/>
              </a:rPr>
              <a:t>the tack welding of each end covers</a:t>
            </a:r>
          </a:p>
          <a:p>
            <a:pPr lvl="0"/>
            <a:r>
              <a:rPr lang="en-GB" sz="1600" dirty="0" smtClean="0"/>
              <a:t>Insulation </a:t>
            </a:r>
            <a:r>
              <a:rPr lang="en-GB" sz="1600" dirty="0"/>
              <a:t>to ground of all (dipoles, quadrupoles, auxiliaries) </a:t>
            </a:r>
            <a:r>
              <a:rPr lang="en-GB" sz="1600" dirty="0" err="1"/>
              <a:t>busbars</a:t>
            </a:r>
            <a:r>
              <a:rPr lang="en-GB" sz="1600" dirty="0"/>
              <a:t> circuits, including the diode stack bypass</a:t>
            </a:r>
          </a:p>
          <a:p>
            <a:pPr lvl="0"/>
            <a:r>
              <a:rPr lang="en-GB" sz="1600" dirty="0"/>
              <a:t>Insulation to ground of instrumentation wiring</a:t>
            </a:r>
          </a:p>
          <a:p>
            <a:r>
              <a:rPr lang="en-GB" sz="1600" dirty="0"/>
              <a:t>Insulation tests after forming and installation of  the Instrumentation Feedthrough System tube:</a:t>
            </a:r>
          </a:p>
          <a:p>
            <a:pPr lvl="2"/>
            <a:r>
              <a:rPr lang="en-GB" sz="1200" dirty="0"/>
              <a:t>Dipoles wiring applicable voltage: V = 1 kV,</a:t>
            </a:r>
          </a:p>
          <a:p>
            <a:pPr lvl="2"/>
            <a:r>
              <a:rPr lang="en-GB" sz="1200" dirty="0"/>
              <a:t>Spool pieces wiring applicable voltage: V = 1 kV,</a:t>
            </a:r>
          </a:p>
          <a:p>
            <a:pPr lvl="2"/>
            <a:r>
              <a:rPr lang="en-GB" sz="1200" dirty="0"/>
              <a:t>Instrumentation wiring applicable voltage: V = 4.5 V</a:t>
            </a:r>
            <a:r>
              <a:rPr lang="en-GB" sz="1200" dirty="0" smtClean="0"/>
              <a:t>.</a:t>
            </a:r>
          </a:p>
          <a:p>
            <a:pPr marL="0" lvl="0" indent="0" algn="just">
              <a:buNone/>
            </a:pPr>
            <a:r>
              <a:rPr lang="en-GB" sz="2000" dirty="0">
                <a:latin typeface="Arial Rounded MT Bold" panose="020F0704030504030204" pitchFamily="34" charset="0"/>
              </a:rPr>
              <a:t>Mandatory Tests And Procedure before and after the Mounting of the protection Diode Stack </a:t>
            </a:r>
            <a:endParaRPr lang="en-GB" sz="2000" dirty="0" smtClean="0">
              <a:latin typeface="Arial Rounded MT Bold" panose="020F0704030504030204" pitchFamily="34" charset="0"/>
            </a:endParaRPr>
          </a:p>
          <a:p>
            <a:pPr lvl="0" algn="just">
              <a:buFont typeface="Symbol" panose="05050102010706020507" pitchFamily="18" charset="2"/>
              <a:buChar char=""/>
            </a:pPr>
            <a:r>
              <a:rPr lang="en-GB" sz="1600" dirty="0" smtClean="0"/>
              <a:t>Diode </a:t>
            </a:r>
            <a:r>
              <a:rPr lang="en-GB" sz="1600" dirty="0"/>
              <a:t>stack polarity shall be checked before the mounting of the diode stack and then proceed with the installation.</a:t>
            </a:r>
          </a:p>
          <a:p>
            <a:pPr lvl="0" algn="just">
              <a:buFont typeface="Symbol" panose="05050102010706020507" pitchFamily="18" charset="2"/>
              <a:buChar char=""/>
            </a:pPr>
            <a:r>
              <a:rPr lang="en-GB" sz="1600" dirty="0"/>
              <a:t>At any insulation tests, it is imperative to connect together (short circuit) the </a:t>
            </a:r>
            <a:r>
              <a:rPr lang="en-GB" sz="1600" dirty="0">
                <a:solidFill>
                  <a:srgbClr val="FF0000"/>
                </a:solidFill>
              </a:rPr>
              <a:t>two taps </a:t>
            </a:r>
            <a:r>
              <a:rPr lang="en-GB" sz="1600" dirty="0" smtClean="0">
                <a:solidFill>
                  <a:srgbClr val="FF0000"/>
                </a:solidFill>
              </a:rPr>
              <a:t>wires 012 and 013. </a:t>
            </a:r>
            <a:endParaRPr lang="en-GB" sz="1600" dirty="0">
              <a:solidFill>
                <a:srgbClr val="FF0000"/>
              </a:solidFill>
            </a:endParaRPr>
          </a:p>
          <a:p>
            <a:pPr lvl="0" algn="just">
              <a:buFont typeface="Symbol" panose="05050102010706020507" pitchFamily="18" charset="2"/>
              <a:buChar char=""/>
            </a:pPr>
            <a:r>
              <a:rPr lang="en-GB" sz="1600" dirty="0"/>
              <a:t>Any testing after the mounting of the diode shall be done AC (~ 10 kHz) with Zener diode stack protection circuit connected in parallel to the diode stack as described in the Diode Handling Engineering Specification (see LHC Annex B31). The same precaution must be taken for resistance and continuity tests with the diode stack already in place</a:t>
            </a:r>
          </a:p>
          <a:p>
            <a:endParaRPr lang="en-GB" sz="2000" dirty="0"/>
          </a:p>
          <a:p>
            <a:endParaRPr lang="en-GB" sz="1600"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65</a:t>
            </a:fld>
            <a:endParaRPr lang="fr-FR"/>
          </a:p>
        </p:txBody>
      </p:sp>
    </p:spTree>
    <p:extLst>
      <p:ext uri="{BB962C8B-B14F-4D97-AF65-F5344CB8AC3E}">
        <p14:creationId xmlns:p14="http://schemas.microsoft.com/office/powerpoint/2010/main" val="36384846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51153"/>
            <a:ext cx="7886700" cy="994172"/>
          </a:xfrm>
        </p:spPr>
        <p:txBody>
          <a:bodyPr/>
          <a:lstStyle/>
          <a:p>
            <a:r>
              <a:rPr lang="en-GB" dirty="0" smtClean="0"/>
              <a:t>Limits on magnetic field quality</a:t>
            </a:r>
            <a:endParaRPr lang="en-GB"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66</a:t>
            </a:fld>
            <a:endParaRPr lang="fr-FR"/>
          </a:p>
        </p:txBody>
      </p:sp>
      <p:graphicFrame>
        <p:nvGraphicFramePr>
          <p:cNvPr id="13" name="Table 12"/>
          <p:cNvGraphicFramePr>
            <a:graphicFrameLocks noGrp="1"/>
          </p:cNvGraphicFramePr>
          <p:nvPr>
            <p:extLst>
              <p:ext uri="{D42A27DB-BD31-4B8C-83A1-F6EECF244321}">
                <p14:modId xmlns:p14="http://schemas.microsoft.com/office/powerpoint/2010/main" val="2461622241"/>
              </p:ext>
            </p:extLst>
          </p:nvPr>
        </p:nvGraphicFramePr>
        <p:xfrm>
          <a:off x="-324544" y="2780928"/>
          <a:ext cx="3707651" cy="4178163"/>
        </p:xfrm>
        <a:graphic>
          <a:graphicData uri="http://schemas.openxmlformats.org/drawingml/2006/table">
            <a:tbl>
              <a:tblPr/>
              <a:tblGrid>
                <a:gridCol w="308971"/>
                <a:gridCol w="308971"/>
                <a:gridCol w="283223"/>
                <a:gridCol w="308971"/>
                <a:gridCol w="180233"/>
                <a:gridCol w="308971"/>
                <a:gridCol w="308971"/>
                <a:gridCol w="154485"/>
                <a:gridCol w="308971"/>
                <a:gridCol w="308971"/>
                <a:gridCol w="308971"/>
                <a:gridCol w="308971"/>
                <a:gridCol w="308971"/>
              </a:tblGrid>
              <a:tr h="101381">
                <a:tc>
                  <a:txBody>
                    <a:bodyPr/>
                    <a:lstStyle/>
                    <a:p>
                      <a:pPr algn="l" fontAlgn="b"/>
                      <a:endParaRPr lang="en-GB" sz="5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36576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F0F0"/>
                    </a:solidFill>
                  </a:tcPr>
                </a:tc>
                <a:tc gridSpan="3">
                  <a:txBody>
                    <a:bodyPr/>
                    <a:lstStyle/>
                    <a:p>
                      <a:pPr algn="ctr" rtl="0" fontAlgn="b"/>
                      <a:r>
                        <a:rPr lang="en-GB" sz="1200" b="1" i="0" u="none" strike="noStrike">
                          <a:solidFill>
                            <a:srgbClr val="000000"/>
                          </a:solidFill>
                          <a:effectLst/>
                          <a:latin typeface="Calibri" panose="020F0502020204030204" pitchFamily="34" charset="0"/>
                        </a:rPr>
                        <a:t>measured sigma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F0F0"/>
                    </a:solidFill>
                  </a:tcPr>
                </a:tc>
                <a:tc hMerge="1">
                  <a:txBody>
                    <a:bodyPr/>
                    <a:lstStyle/>
                    <a:p>
                      <a:endParaRPr lang="en-GB"/>
                    </a:p>
                  </a:txBody>
                  <a:tcPr/>
                </a:tc>
                <a:tc hMerge="1">
                  <a:txBody>
                    <a:bodyPr/>
                    <a:lstStyle/>
                    <a:p>
                      <a:endParaRPr lang="en-GB"/>
                    </a:p>
                  </a:txBody>
                  <a:tcPr/>
                </a:tc>
                <a:tc gridSpan="3">
                  <a:txBody>
                    <a:bodyPr/>
                    <a:lstStyle/>
                    <a:p>
                      <a:pPr algn="ctr" rtl="0" fontAlgn="b"/>
                      <a:r>
                        <a:rPr lang="en-GB" sz="1200" b="1" i="0" u="none" strike="noStrike">
                          <a:solidFill>
                            <a:srgbClr val="000000"/>
                          </a:solidFill>
                          <a:effectLst/>
                          <a:latin typeface="Calibri" panose="020F0502020204030204" pitchFamily="34" charset="0"/>
                        </a:rPr>
                        <a:t>expected sigma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F0F0"/>
                    </a:solidFill>
                  </a:tcPr>
                </a:tc>
                <a:tc hMerge="1">
                  <a:txBody>
                    <a:bodyPr/>
                    <a:lstStyle/>
                    <a:p>
                      <a:endParaRPr lang="en-GB"/>
                    </a:p>
                  </a:txBody>
                  <a:tcPr/>
                </a:tc>
                <a:tc hMerge="1">
                  <a:txBody>
                    <a:bodyPr/>
                    <a:lstStyle/>
                    <a:p>
                      <a:endParaRPr lang="en-GB"/>
                    </a:p>
                  </a:txBody>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F0F0"/>
                    </a:solidFill>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F0F0"/>
                    </a:solidFill>
                  </a:tcPr>
                </a:tc>
                <a:tc>
                  <a:txBody>
                    <a:bodyPr/>
                    <a:lstStyle/>
                    <a:p>
                      <a:pPr algn="ctr" rtl="0" fontAlgn="b"/>
                      <a:r>
                        <a:rPr lang="en-GB" sz="1200" b="1" i="0" u="none" strike="noStrike">
                          <a:solidFill>
                            <a:srgbClr val="000000"/>
                          </a:solidFill>
                          <a:effectLst/>
                          <a:latin typeface="Calibri" panose="020F0502020204030204" pitchFamily="34" charset="0"/>
                        </a:rPr>
                        <a:t>bn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0F0F0"/>
                    </a:solidFill>
                  </a:tcPr>
                </a:tc>
                <a:tc>
                  <a:txBody>
                    <a:bodyPr/>
                    <a:lstStyle/>
                    <a:p>
                      <a:pPr algn="ctr" rtl="0" fontAlgn="b"/>
                      <a:r>
                        <a:rPr lang="en-GB" sz="1200" b="1" i="0" u="none" strike="noStrike">
                          <a:solidFill>
                            <a:srgbClr val="000000"/>
                          </a:solidFill>
                          <a:effectLst/>
                          <a:latin typeface="Calibri" panose="020F0502020204030204" pitchFamily="34" charset="0"/>
                        </a:rPr>
                        <a:t>an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0F0F0"/>
                    </a:solidFill>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0F0F0"/>
                    </a:solidFill>
                  </a:tcPr>
                </a:tc>
                <a:tc>
                  <a:txBody>
                    <a:bodyPr/>
                    <a:lstStyle/>
                    <a:p>
                      <a:pPr algn="ctr" rtl="0" fontAlgn="b"/>
                      <a:r>
                        <a:rPr lang="en-GB" sz="1200" b="1" i="0" u="none" strike="noStrike">
                          <a:solidFill>
                            <a:srgbClr val="000000"/>
                          </a:solidFill>
                          <a:effectLst/>
                          <a:latin typeface="Calibri" panose="020F0502020204030204" pitchFamily="34" charset="0"/>
                        </a:rPr>
                        <a:t>bn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0F0F0"/>
                    </a:solidFill>
                  </a:tcPr>
                </a:tc>
                <a:tc>
                  <a:txBody>
                    <a:bodyPr/>
                    <a:lstStyle/>
                    <a:p>
                      <a:pPr algn="ctr" rtl="0" fontAlgn="b"/>
                      <a:r>
                        <a:rPr lang="en-GB" sz="1200" b="1" i="0" u="none" strike="noStrike">
                          <a:solidFill>
                            <a:srgbClr val="000000"/>
                          </a:solidFill>
                          <a:effectLst/>
                          <a:latin typeface="Calibri" panose="020F0502020204030204" pitchFamily="34" charset="0"/>
                        </a:rPr>
                        <a:t>an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0F0F0"/>
                    </a:solidFill>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fontAlgn="b"/>
                      <a:r>
                        <a:rPr lang="en-GB" sz="1200" b="0" i="0" u="none" strike="noStrike" dirty="0">
                          <a:solidFill>
                            <a:srgbClr val="000000"/>
                          </a:solidFill>
                          <a:effectLst/>
                          <a:latin typeface="Calibri" panose="020F0502020204030204" pitchFamily="34" charset="0"/>
                        </a:rPr>
                        <a:t>1.52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1.47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1.93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2.87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0" i="0" u="none" strike="noStrike">
                          <a:solidFill>
                            <a:srgbClr val="000000"/>
                          </a:solidFill>
                          <a:effectLst/>
                          <a:latin typeface="Calibri" panose="020F0502020204030204" pitchFamily="34" charset="0"/>
                        </a:rPr>
                        <a:t>0.92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1.13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1.24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1.66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0" i="0" u="none" strike="noStrike">
                          <a:solidFill>
                            <a:srgbClr val="000000"/>
                          </a:solidFill>
                          <a:effectLst/>
                          <a:latin typeface="Calibri" panose="020F0502020204030204" pitchFamily="34" charset="0"/>
                        </a:rPr>
                        <a:t>0.59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0.61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dirty="0">
                          <a:solidFill>
                            <a:srgbClr val="000000"/>
                          </a:solidFill>
                          <a:effectLst/>
                          <a:latin typeface="Calibri" panose="020F0502020204030204" pitchFamily="34" charset="0"/>
                        </a:rPr>
                        <a:t>0.60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0" i="0" u="none" strike="noStrike">
                          <a:solidFill>
                            <a:srgbClr val="000000"/>
                          </a:solidFill>
                          <a:effectLst/>
                          <a:latin typeface="Calibri" panose="020F0502020204030204" pitchFamily="34" charset="0"/>
                        </a:rPr>
                        <a:t>0.43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0.55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0.31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0.64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0" i="0" u="none" strike="noStrike">
                          <a:solidFill>
                            <a:srgbClr val="000000"/>
                          </a:solidFill>
                          <a:effectLst/>
                          <a:latin typeface="Calibri" panose="020F0502020204030204" pitchFamily="34" charset="0"/>
                        </a:rPr>
                        <a:t>0.18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0.18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0.38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0" i="0" u="none" strike="noStrike">
                          <a:solidFill>
                            <a:srgbClr val="000000"/>
                          </a:solidFill>
                          <a:effectLst/>
                          <a:latin typeface="Calibri" panose="020F0502020204030204" pitchFamily="34" charset="0"/>
                        </a:rPr>
                        <a:t>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0" i="0" u="none" strike="noStrike">
                          <a:solidFill>
                            <a:srgbClr val="000000"/>
                          </a:solidFill>
                          <a:effectLst/>
                          <a:latin typeface="Calibri" panose="020F0502020204030204" pitchFamily="34" charset="0"/>
                        </a:rPr>
                        <a:t>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0" i="0" u="none" strike="noStrike">
                          <a:solidFill>
                            <a:srgbClr val="000000"/>
                          </a:solidFill>
                          <a:effectLst/>
                          <a:latin typeface="Calibri" panose="020F0502020204030204" pitchFamily="34" charset="0"/>
                        </a:rPr>
                        <a:t>0.04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0.23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0" i="0" u="none" strike="noStrike">
                          <a:solidFill>
                            <a:srgbClr val="000000"/>
                          </a:solidFill>
                          <a:effectLst/>
                          <a:latin typeface="Calibri" panose="020F0502020204030204" pitchFamily="34" charset="0"/>
                        </a:rPr>
                        <a:t>0.01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82880">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b"/>
                      <a:r>
                        <a:rPr lang="en-GB" sz="1200" b="1" i="0" u="none" strike="noStrike">
                          <a:solidFill>
                            <a:srgbClr val="000000"/>
                          </a:solidFill>
                          <a:effectLst/>
                          <a:latin typeface="Calibri" panose="020F0502020204030204" pitchFamily="34" charset="0"/>
                        </a:rPr>
                        <a:t>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0.14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200" b="1" i="0" u="none" strike="noStrike">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200" b="0" i="0" u="none" strike="noStrike">
                          <a:solidFill>
                            <a:srgbClr val="000000"/>
                          </a:solidFill>
                          <a:effectLst/>
                          <a:latin typeface="Calibri" panose="020F0502020204030204" pitchFamily="34" charset="0"/>
                        </a:rPr>
                        <a:t>0.02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200" b="0" i="0" u="none" strike="noStrike" dirty="0">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20692">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20692">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rowSpan="12" gridSpan="12">
                  <a:txBody>
                    <a:bodyPr/>
                    <a:lstStyle/>
                    <a:p>
                      <a:pPr algn="l" fontAlgn="b"/>
                      <a:endParaRPr lang="en-GB" sz="5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rowSpan="12" hMerge="1">
                  <a:txBody>
                    <a:bodyPr/>
                    <a:lstStyle/>
                    <a:p>
                      <a:endParaRPr lang="en-GB"/>
                    </a:p>
                  </a:txBody>
                  <a:tcPr/>
                </a:tc>
                <a:tc rowSpan="12" hMerge="1">
                  <a:txBody>
                    <a:bodyPr/>
                    <a:lstStyle/>
                    <a:p>
                      <a:endParaRPr lang="en-GB"/>
                    </a:p>
                  </a:txBody>
                  <a:tcPr/>
                </a:tc>
                <a:tc rowSpan="12" hMerge="1">
                  <a:txBody>
                    <a:bodyPr/>
                    <a:lstStyle/>
                    <a:p>
                      <a:endParaRPr lang="en-GB"/>
                    </a:p>
                  </a:txBody>
                  <a:tcPr/>
                </a:tc>
                <a:tc rowSpan="12" hMerge="1">
                  <a:txBody>
                    <a:bodyPr/>
                    <a:lstStyle/>
                    <a:p>
                      <a:endParaRPr lang="en-GB"/>
                    </a:p>
                  </a:txBody>
                  <a:tcPr/>
                </a:tc>
                <a:tc rowSpan="12" hMerge="1">
                  <a:txBody>
                    <a:bodyPr/>
                    <a:lstStyle/>
                    <a:p>
                      <a:endParaRPr lang="en-GB"/>
                    </a:p>
                  </a:txBody>
                  <a:tcPr/>
                </a:tc>
                <a:tc rowSpan="12" hMerge="1">
                  <a:txBody>
                    <a:bodyPr/>
                    <a:lstStyle/>
                    <a:p>
                      <a:endParaRPr lang="en-GB"/>
                    </a:p>
                  </a:txBody>
                  <a:tcPr/>
                </a:tc>
                <a:tc rowSpan="12" hMerge="1">
                  <a:txBody>
                    <a:bodyPr/>
                    <a:lstStyle/>
                    <a:p>
                      <a:endParaRPr lang="en-GB"/>
                    </a:p>
                  </a:txBody>
                  <a:tcPr/>
                </a:tc>
                <a:tc rowSpan="12" hMerge="1">
                  <a:txBody>
                    <a:bodyPr/>
                    <a:lstStyle/>
                    <a:p>
                      <a:endParaRPr lang="en-GB"/>
                    </a:p>
                  </a:txBody>
                  <a:tcPr/>
                </a:tc>
                <a:tc rowSpan="12" hMerge="1">
                  <a:txBody>
                    <a:bodyPr/>
                    <a:lstStyle/>
                    <a:p>
                      <a:endParaRPr lang="en-GB"/>
                    </a:p>
                  </a:txBody>
                  <a:tcPr/>
                </a:tc>
                <a:tc rowSpan="12" hMerge="1">
                  <a:txBody>
                    <a:bodyPr/>
                    <a:lstStyle/>
                    <a:p>
                      <a:endParaRPr lang="en-GB"/>
                    </a:p>
                  </a:txBody>
                  <a:tcPr/>
                </a:tc>
                <a:tc rowSpan="12" hMerge="1">
                  <a:txBody>
                    <a:bodyPr/>
                    <a:lstStyle/>
                    <a:p>
                      <a:endParaRPr lang="en-GB"/>
                    </a:p>
                  </a:txBody>
                  <a:tcPr/>
                </a:tc>
              </a:tr>
              <a:tr h="120692">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5519">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5519">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0692">
                <a:tc>
                  <a:txBody>
                    <a:bodyPr/>
                    <a:lstStyle/>
                    <a:p>
                      <a:pPr algn="l" fontAlgn="b"/>
                      <a:endParaRPr lang="en-GB" sz="5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0692">
                <a:tc>
                  <a:txBody>
                    <a:bodyPr/>
                    <a:lstStyle/>
                    <a:p>
                      <a:pPr algn="l" fontAlgn="b"/>
                      <a:endParaRPr lang="en-GB" sz="5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0692">
                <a:tc>
                  <a:txBody>
                    <a:bodyPr/>
                    <a:lstStyle/>
                    <a:p>
                      <a:pPr algn="l" fontAlgn="b"/>
                      <a:endParaRPr lang="en-GB" sz="5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0692">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0692">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0692">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0692">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0692">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12"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r>
              <a:tr h="120692">
                <a:tc>
                  <a:txBody>
                    <a:bodyPr/>
                    <a:lstStyle/>
                    <a:p>
                      <a:pPr algn="l" fontAlgn="b"/>
                      <a:endParaRPr lang="en-GB" sz="5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n-GB" sz="5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r>
            </a:tbl>
          </a:graphicData>
        </a:graphic>
      </p:graphicFrame>
      <p:graphicFrame>
        <p:nvGraphicFramePr>
          <p:cNvPr id="15" name="Chart 14"/>
          <p:cNvGraphicFramePr/>
          <p:nvPr>
            <p:extLst>
              <p:ext uri="{D42A27DB-BD31-4B8C-83A1-F6EECF244321}">
                <p14:modId xmlns:p14="http://schemas.microsoft.com/office/powerpoint/2010/main" val="2961600474"/>
              </p:ext>
            </p:extLst>
          </p:nvPr>
        </p:nvGraphicFramePr>
        <p:xfrm>
          <a:off x="2699792" y="2500640"/>
          <a:ext cx="5267340" cy="3088599"/>
        </p:xfrm>
        <a:graphic>
          <a:graphicData uri="http://schemas.openxmlformats.org/drawingml/2006/chart">
            <c:chart xmlns:c="http://schemas.openxmlformats.org/drawingml/2006/chart" xmlns:r="http://schemas.openxmlformats.org/officeDocument/2006/relationships" r:id="rId2"/>
          </a:graphicData>
        </a:graphic>
      </p:graphicFrame>
      <p:sp>
        <p:nvSpPr>
          <p:cNvPr id="16" name="Rectangle 15"/>
          <p:cNvSpPr/>
          <p:nvPr/>
        </p:nvSpPr>
        <p:spPr>
          <a:xfrm>
            <a:off x="755576" y="1224814"/>
            <a:ext cx="6981001" cy="1015663"/>
          </a:xfrm>
          <a:prstGeom prst="rect">
            <a:avLst/>
          </a:prstGeom>
        </p:spPr>
        <p:txBody>
          <a:bodyPr wrap="square">
            <a:spAutoFit/>
          </a:bodyPr>
          <a:lstStyle/>
          <a:p>
            <a:pPr marL="171450" lvl="1">
              <a:spcBef>
                <a:spcPts val="750"/>
              </a:spcBef>
            </a:pPr>
            <a:r>
              <a:rPr lang="en-US" sz="2000" b="1" dirty="0"/>
              <a:t>Our experience so far… random component of multipoles computed from measurement on three sections x two magnets (short models)</a:t>
            </a:r>
          </a:p>
        </p:txBody>
      </p:sp>
      <p:sp>
        <p:nvSpPr>
          <p:cNvPr id="3" name="TextBox 2"/>
          <p:cNvSpPr txBox="1"/>
          <p:nvPr/>
        </p:nvSpPr>
        <p:spPr>
          <a:xfrm>
            <a:off x="3131840" y="5805264"/>
            <a:ext cx="2779415" cy="369332"/>
          </a:xfrm>
          <a:prstGeom prst="rect">
            <a:avLst/>
          </a:prstGeom>
          <a:noFill/>
        </p:spPr>
        <p:txBody>
          <a:bodyPr wrap="none" rtlCol="0">
            <a:spAutoFit/>
          </a:bodyPr>
          <a:lstStyle/>
          <a:p>
            <a:r>
              <a:rPr lang="en-US" dirty="0" smtClean="0"/>
              <a:t>Courtesy of L . </a:t>
            </a:r>
            <a:r>
              <a:rPr lang="en-US" dirty="0" err="1" smtClean="0"/>
              <a:t>Fischarelli</a:t>
            </a:r>
            <a:endParaRPr lang="en-US" dirty="0"/>
          </a:p>
        </p:txBody>
      </p:sp>
    </p:spTree>
    <p:extLst>
      <p:ext uri="{BB962C8B-B14F-4D97-AF65-F5344CB8AC3E}">
        <p14:creationId xmlns:p14="http://schemas.microsoft.com/office/powerpoint/2010/main" val="1909589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7</a:t>
            </a:fld>
            <a:endParaRPr lang="fr-FR"/>
          </a:p>
        </p:txBody>
      </p:sp>
      <p:pic>
        <p:nvPicPr>
          <p:cNvPr id="2" name="Picture 1"/>
          <p:cNvPicPr>
            <a:picLocks noChangeAspect="1"/>
          </p:cNvPicPr>
          <p:nvPr/>
        </p:nvPicPr>
        <p:blipFill>
          <a:blip r:embed="rId2"/>
          <a:stretch>
            <a:fillRect/>
          </a:stretch>
        </p:blipFill>
        <p:spPr>
          <a:xfrm>
            <a:off x="-3907" y="44624"/>
            <a:ext cx="9147907" cy="6356350"/>
          </a:xfrm>
          <a:prstGeom prst="rect">
            <a:avLst/>
          </a:prstGeom>
        </p:spPr>
      </p:pic>
      <p:sp>
        <p:nvSpPr>
          <p:cNvPr id="4" name="Rectangle 3"/>
          <p:cNvSpPr/>
          <p:nvPr/>
        </p:nvSpPr>
        <p:spPr>
          <a:xfrm rot="20372142">
            <a:off x="843460" y="1896653"/>
            <a:ext cx="7720820" cy="1754326"/>
          </a:xfrm>
          <a:prstGeom prst="rect">
            <a:avLst/>
          </a:prstGeom>
          <a:noFill/>
        </p:spPr>
        <p:txBody>
          <a:bodyPr wrap="square" lIns="91440" tIns="45720" rIns="91440" bIns="45720">
            <a:spAutoFit/>
          </a:bodyPr>
          <a:lstStyle/>
          <a:p>
            <a:pPr algn="ctr"/>
            <a:r>
              <a:rPr lang="en-US" sz="3600" b="1" dirty="0" smtClean="0">
                <a:ln w="22225">
                  <a:solidFill>
                    <a:schemeClr val="accent2"/>
                  </a:solidFill>
                  <a:prstDash val="solid"/>
                </a:ln>
                <a:solidFill>
                  <a:schemeClr val="accent2">
                    <a:lumMod val="40000"/>
                    <a:lumOff val="60000"/>
                  </a:schemeClr>
                </a:solidFill>
              </a:rPr>
              <a:t>Draft WBS based 11T dipole </a:t>
            </a:r>
            <a:r>
              <a:rPr lang="en-US" sz="3600" b="1" u="sng" dirty="0" smtClean="0">
                <a:ln w="22225">
                  <a:solidFill>
                    <a:schemeClr val="accent2"/>
                  </a:solidFill>
                  <a:prstDash val="solid"/>
                </a:ln>
                <a:solidFill>
                  <a:schemeClr val="accent2">
                    <a:lumMod val="40000"/>
                    <a:lumOff val="60000"/>
                  </a:schemeClr>
                </a:solidFill>
              </a:rPr>
              <a:t>Production &amp; Tests flow chart</a:t>
            </a:r>
          </a:p>
          <a:p>
            <a:pPr algn="ctr"/>
            <a:r>
              <a:rPr lang="en-US" sz="3600" b="1" dirty="0" smtClean="0">
                <a:ln w="22225">
                  <a:solidFill>
                    <a:schemeClr val="accent2"/>
                  </a:solidFill>
                  <a:prstDash val="solid"/>
                </a:ln>
                <a:solidFill>
                  <a:schemeClr val="accent2">
                    <a:lumMod val="40000"/>
                    <a:lumOff val="60000"/>
                  </a:schemeClr>
                </a:solidFill>
              </a:rPr>
              <a:t>under consolidation</a:t>
            </a:r>
            <a:endParaRPr lang="en-US" sz="3600" b="1" dirty="0">
              <a:ln w="22225">
                <a:solidFill>
                  <a:schemeClr val="accent2"/>
                </a:solidFill>
                <a:prstDash val="solid"/>
              </a:ln>
              <a:solidFill>
                <a:schemeClr val="accent2">
                  <a:lumMod val="40000"/>
                  <a:lumOff val="60000"/>
                </a:schemeClr>
              </a:solidFill>
            </a:endParaRPr>
          </a:p>
        </p:txBody>
      </p:sp>
      <p:sp>
        <p:nvSpPr>
          <p:cNvPr id="6" name="Footer Placeholder 3"/>
          <p:cNvSpPr>
            <a:spLocks noGrp="1"/>
          </p:cNvSpPr>
          <p:nvPr>
            <p:ph type="ftr" sz="quarter" idx="11"/>
          </p:nvPr>
        </p:nvSpPr>
        <p:spPr/>
        <p:txBody>
          <a:bodyPr/>
          <a:lstStyle/>
          <a:p>
            <a:r>
              <a:rPr lang="en-GB" i="1" dirty="0" smtClean="0"/>
              <a:t>3</a:t>
            </a:r>
            <a:r>
              <a:rPr lang="en-GB" i="1" baseline="30000" dirty="0" smtClean="0"/>
              <a:t>td</a:t>
            </a:r>
            <a:r>
              <a:rPr lang="en-GB" i="1" dirty="0" smtClean="0"/>
              <a:t> </a:t>
            </a:r>
            <a:r>
              <a:rPr lang="en-GB" i="1" dirty="0"/>
              <a:t>Review Meeting of 11T DS Dipole (CERN), 06 - 08</a:t>
            </a:r>
            <a:r>
              <a:rPr lang="en-GB" i="1" baseline="30000" dirty="0"/>
              <a:t>th</a:t>
            </a:r>
            <a:r>
              <a:rPr lang="en-GB" i="1" dirty="0"/>
              <a:t> April 2016</a:t>
            </a:r>
          </a:p>
        </p:txBody>
      </p:sp>
      <p:sp>
        <p:nvSpPr>
          <p:cNvPr id="5" name="ZoneTexte 4"/>
          <p:cNvSpPr txBox="1"/>
          <p:nvPr/>
        </p:nvSpPr>
        <p:spPr>
          <a:xfrm>
            <a:off x="1249906" y="5985476"/>
            <a:ext cx="3320140" cy="415498"/>
          </a:xfrm>
          <a:prstGeom prst="rect">
            <a:avLst/>
          </a:prstGeom>
          <a:noFill/>
        </p:spPr>
        <p:txBody>
          <a:bodyPr wrap="none" rtlCol="0">
            <a:spAutoFit/>
          </a:bodyPr>
          <a:lstStyle/>
          <a:p>
            <a:r>
              <a:rPr lang="fr-FR" sz="1050" i="1" dirty="0" smtClean="0"/>
              <a:t>On </a:t>
            </a:r>
            <a:r>
              <a:rPr lang="fr-FR" sz="1050" i="1" dirty="0" err="1" smtClean="0"/>
              <a:t>going</a:t>
            </a:r>
            <a:r>
              <a:rPr lang="fr-FR" sz="1050" i="1" dirty="0" smtClean="0"/>
              <a:t> </a:t>
            </a:r>
            <a:r>
              <a:rPr lang="fr-FR" sz="1050" i="1" dirty="0" err="1" smtClean="0"/>
              <a:t>references</a:t>
            </a:r>
            <a:r>
              <a:rPr lang="fr-FR" sz="1050" i="1" dirty="0" smtClean="0"/>
              <a:t> to manufacture </a:t>
            </a:r>
            <a:r>
              <a:rPr lang="fr-FR" sz="1050" i="1" dirty="0" err="1" smtClean="0"/>
              <a:t>procedures</a:t>
            </a:r>
            <a:r>
              <a:rPr lang="fr-FR" sz="1050" i="1" dirty="0" smtClean="0"/>
              <a:t> and</a:t>
            </a:r>
          </a:p>
          <a:p>
            <a:r>
              <a:rPr lang="fr-FR" sz="1050" i="1" dirty="0"/>
              <a:t>r</a:t>
            </a:r>
            <a:r>
              <a:rPr lang="fr-FR" sz="1050" i="1" dirty="0" smtClean="0"/>
              <a:t>eport </a:t>
            </a:r>
            <a:r>
              <a:rPr lang="fr-FR" sz="1050" i="1" dirty="0" err="1" smtClean="0"/>
              <a:t>deliverables</a:t>
            </a:r>
            <a:r>
              <a:rPr lang="fr-FR" sz="1050" i="1" dirty="0" smtClean="0"/>
              <a:t>.</a:t>
            </a:r>
            <a:endParaRPr lang="fr-FR" sz="1050" i="1" dirty="0"/>
          </a:p>
        </p:txBody>
      </p:sp>
    </p:spTree>
    <p:extLst>
      <p:ext uri="{BB962C8B-B14F-4D97-AF65-F5344CB8AC3E}">
        <p14:creationId xmlns:p14="http://schemas.microsoft.com/office/powerpoint/2010/main" val="29644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7" name="Content Placeholder 2"/>
          <p:cNvSpPr txBox="1">
            <a:spLocks/>
          </p:cNvSpPr>
          <p:nvPr/>
        </p:nvSpPr>
        <p:spPr>
          <a:xfrm>
            <a:off x="612000" y="1219200"/>
            <a:ext cx="7920000" cy="4906963"/>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chemeClr val="bg1">
                    <a:lumMod val="75000"/>
                  </a:schemeClr>
                </a:solidFill>
              </a:rPr>
              <a:t>Introduction</a:t>
            </a:r>
          </a:p>
          <a:p>
            <a:pPr marL="0" indent="0">
              <a:buNone/>
            </a:pPr>
            <a:endParaRPr lang="en-US" dirty="0" smtClean="0">
              <a:solidFill>
                <a:schemeClr val="tx1"/>
              </a:solidFill>
            </a:endParaRPr>
          </a:p>
          <a:p>
            <a:r>
              <a:rPr lang="en-US" dirty="0" smtClean="0">
                <a:solidFill>
                  <a:schemeClr val="tx1"/>
                </a:solidFill>
              </a:rPr>
              <a:t>Quality control, manufacture and final acceptance tests</a:t>
            </a:r>
          </a:p>
          <a:p>
            <a:endParaRPr lang="en-US" dirty="0">
              <a:solidFill>
                <a:schemeClr val="tx1"/>
              </a:solidFill>
            </a:endParaRPr>
          </a:p>
          <a:p>
            <a:r>
              <a:rPr lang="en-US" dirty="0" smtClean="0">
                <a:solidFill>
                  <a:schemeClr val="bg1">
                    <a:lumMod val="75000"/>
                  </a:schemeClr>
                </a:solidFill>
              </a:rPr>
              <a:t>Manufacture test </a:t>
            </a:r>
            <a:r>
              <a:rPr lang="en-US" dirty="0">
                <a:solidFill>
                  <a:schemeClr val="bg1">
                    <a:lumMod val="75000"/>
                  </a:schemeClr>
                </a:solidFill>
              </a:rPr>
              <a:t>category on DS 11 T </a:t>
            </a:r>
            <a:r>
              <a:rPr lang="en-US" dirty="0" smtClean="0">
                <a:solidFill>
                  <a:schemeClr val="bg1">
                    <a:lumMod val="75000"/>
                  </a:schemeClr>
                </a:solidFill>
              </a:rPr>
              <a:t>dipole</a:t>
            </a:r>
          </a:p>
          <a:p>
            <a:pPr marL="0" indent="0">
              <a:buNone/>
            </a:pPr>
            <a:endParaRPr lang="en-US" dirty="0">
              <a:solidFill>
                <a:schemeClr val="bg1">
                  <a:lumMod val="75000"/>
                </a:schemeClr>
              </a:solidFill>
            </a:endParaRPr>
          </a:p>
          <a:p>
            <a:r>
              <a:rPr lang="en-US" dirty="0" smtClean="0">
                <a:solidFill>
                  <a:schemeClr val="bg1">
                    <a:lumMod val="75000"/>
                  </a:schemeClr>
                </a:solidFill>
              </a:rPr>
              <a:t>Electrical Hi-Pot test levels</a:t>
            </a:r>
          </a:p>
          <a:p>
            <a:endParaRPr lang="en-US" dirty="0" smtClean="0">
              <a:solidFill>
                <a:schemeClr val="bg1">
                  <a:lumMod val="75000"/>
                </a:schemeClr>
              </a:solidFill>
            </a:endParaRPr>
          </a:p>
          <a:p>
            <a:r>
              <a:rPr lang="en-US" dirty="0" smtClean="0">
                <a:solidFill>
                  <a:schemeClr val="bg1">
                    <a:lumMod val="75000"/>
                  </a:schemeClr>
                </a:solidFill>
              </a:rPr>
              <a:t>Dimensional measurements</a:t>
            </a:r>
          </a:p>
          <a:p>
            <a:endParaRPr lang="en-US" dirty="0">
              <a:solidFill>
                <a:schemeClr val="bg1">
                  <a:lumMod val="75000"/>
                </a:schemeClr>
              </a:solidFill>
            </a:endParaRPr>
          </a:p>
          <a:p>
            <a:r>
              <a:rPr lang="en-US" dirty="0" smtClean="0">
                <a:solidFill>
                  <a:schemeClr val="bg1">
                    <a:lumMod val="75000"/>
                  </a:schemeClr>
                </a:solidFill>
              </a:rPr>
              <a:t>Magnet field quality measurements </a:t>
            </a:r>
          </a:p>
          <a:p>
            <a:endParaRPr lang="en-US" dirty="0" smtClean="0">
              <a:solidFill>
                <a:schemeClr val="bg1">
                  <a:lumMod val="75000"/>
                </a:schemeClr>
              </a:solidFill>
            </a:endParaRPr>
          </a:p>
          <a:p>
            <a:r>
              <a:rPr lang="en-US" dirty="0" smtClean="0">
                <a:solidFill>
                  <a:schemeClr val="bg1">
                    <a:lumMod val="75000"/>
                  </a:schemeClr>
                </a:solidFill>
              </a:rPr>
              <a:t>Summary</a:t>
            </a:r>
          </a:p>
          <a:p>
            <a:endParaRPr lang="en-US" dirty="0"/>
          </a:p>
        </p:txBody>
      </p:sp>
      <p:sp>
        <p:nvSpPr>
          <p:cNvPr id="6" name="Footer Placeholder 3"/>
          <p:cNvSpPr>
            <a:spLocks noGrp="1"/>
          </p:cNvSpPr>
          <p:nvPr>
            <p:ph type="ftr" sz="quarter" idx="11"/>
          </p:nvPr>
        </p:nvSpPr>
        <p:spPr>
          <a:xfrm>
            <a:off x="1331913" y="6445250"/>
            <a:ext cx="6335712" cy="247650"/>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2115558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5234"/>
            <a:ext cx="8352488" cy="720000"/>
          </a:xfrm>
        </p:spPr>
        <p:txBody>
          <a:bodyPr/>
          <a:lstStyle/>
          <a:p>
            <a:pPr algn="l"/>
            <a:r>
              <a:rPr lang="en-US" sz="2400" dirty="0"/>
              <a:t>Quality control, manufacture and final acceptance tests</a:t>
            </a:r>
          </a:p>
        </p:txBody>
      </p:sp>
      <p:sp>
        <p:nvSpPr>
          <p:cNvPr id="3" name="Content Placeholder 2"/>
          <p:cNvSpPr>
            <a:spLocks noGrp="1"/>
          </p:cNvSpPr>
          <p:nvPr>
            <p:ph idx="1"/>
          </p:nvPr>
        </p:nvSpPr>
        <p:spPr>
          <a:xfrm>
            <a:off x="467544" y="620688"/>
            <a:ext cx="8496944" cy="4906963"/>
          </a:xfrm>
        </p:spPr>
        <p:txBody>
          <a:bodyPr>
            <a:noAutofit/>
          </a:bodyPr>
          <a:lstStyle/>
          <a:p>
            <a:r>
              <a:rPr lang="fr-FR" sz="2000" b="1" u="sng" dirty="0" err="1">
                <a:solidFill>
                  <a:srgbClr val="3333FF"/>
                </a:solidFill>
              </a:rPr>
              <a:t>Quality</a:t>
            </a:r>
            <a:r>
              <a:rPr lang="fr-FR" sz="2000" b="1" u="sng" dirty="0">
                <a:solidFill>
                  <a:srgbClr val="3333FF"/>
                </a:solidFill>
              </a:rPr>
              <a:t> </a:t>
            </a:r>
            <a:r>
              <a:rPr lang="fr-FR" sz="2000" b="1" u="sng" dirty="0" smtClean="0">
                <a:solidFill>
                  <a:srgbClr val="3333FF"/>
                </a:solidFill>
              </a:rPr>
              <a:t>control tests</a:t>
            </a:r>
            <a:r>
              <a:rPr lang="fr-FR" sz="1600" b="1" u="sng" dirty="0" smtClean="0">
                <a:solidFill>
                  <a:srgbClr val="3333FF"/>
                </a:solidFill>
              </a:rPr>
              <a:t>:</a:t>
            </a:r>
            <a:r>
              <a:rPr lang="fr-FR" sz="1600" b="1" dirty="0" smtClean="0">
                <a:solidFill>
                  <a:srgbClr val="3333FF"/>
                </a:solidFill>
              </a:rPr>
              <a:t> </a:t>
            </a:r>
          </a:p>
          <a:p>
            <a:pPr marL="0" indent="0">
              <a:buNone/>
            </a:pPr>
            <a:r>
              <a:rPr lang="fr-FR" sz="1600" dirty="0" smtClean="0"/>
              <a:t>	</a:t>
            </a:r>
            <a:r>
              <a:rPr lang="fr-FR" sz="1800" dirty="0" err="1" smtClean="0"/>
              <a:t>Mandatory</a:t>
            </a:r>
            <a:r>
              <a:rPr lang="fr-FR" sz="1800" dirty="0" smtClean="0"/>
              <a:t> tests </a:t>
            </a:r>
            <a:r>
              <a:rPr lang="fr-FR" sz="1800" dirty="0" err="1" smtClean="0"/>
              <a:t>performed</a:t>
            </a:r>
            <a:r>
              <a:rPr lang="fr-FR" sz="1800" dirty="0" smtClean="0"/>
              <a:t> </a:t>
            </a:r>
            <a:r>
              <a:rPr lang="fr-FR" sz="1800" dirty="0"/>
              <a:t>onto the </a:t>
            </a:r>
            <a:r>
              <a:rPr lang="en-GB" sz="1800" dirty="0"/>
              <a:t>sub components and </a:t>
            </a:r>
            <a:r>
              <a:rPr lang="en-GB" sz="1800" dirty="0" smtClean="0"/>
              <a:t>assemblies </a:t>
            </a:r>
            <a:r>
              <a:rPr lang="de-CH" sz="1800" dirty="0" err="1" smtClean="0"/>
              <a:t>as</a:t>
            </a:r>
            <a:r>
              <a:rPr lang="de-CH" sz="1800" dirty="0"/>
              <a:t> </a:t>
            </a:r>
            <a:r>
              <a:rPr lang="de-CH" sz="1800" dirty="0" err="1" smtClean="0"/>
              <a:t>part</a:t>
            </a:r>
            <a:r>
              <a:rPr lang="de-CH" sz="1800" dirty="0"/>
              <a:t> </a:t>
            </a:r>
            <a:r>
              <a:rPr lang="de-CH" sz="1800" dirty="0" smtClean="0"/>
              <a:t>	</a:t>
            </a:r>
            <a:r>
              <a:rPr lang="de-CH" sz="1800" dirty="0" err="1" smtClean="0"/>
              <a:t>of</a:t>
            </a:r>
            <a:r>
              <a:rPr lang="de-CH" sz="1800" dirty="0" smtClean="0"/>
              <a:t> </a:t>
            </a:r>
            <a:r>
              <a:rPr lang="en-GB" sz="1800" dirty="0" smtClean="0"/>
              <a:t>dipole </a:t>
            </a:r>
            <a:r>
              <a:rPr lang="en-GB" sz="1800" dirty="0"/>
              <a:t>Manufacture </a:t>
            </a:r>
            <a:r>
              <a:rPr lang="en-GB" sz="1800" dirty="0" smtClean="0"/>
              <a:t>Inspection Plan (MIP). Full traceability in manufacture 	traveller folders (MTF) </a:t>
            </a:r>
            <a:r>
              <a:rPr lang="en-GB" sz="1600" i="1" dirty="0" smtClean="0"/>
              <a:t>( see Appendix).</a:t>
            </a:r>
          </a:p>
          <a:p>
            <a:pPr lvl="1">
              <a:buFont typeface="Wingdings" charset="2"/>
              <a:buChar char="ü"/>
            </a:pPr>
            <a:r>
              <a:rPr lang="en-GB" sz="1600" dirty="0" smtClean="0"/>
              <a:t>Compliant with the </a:t>
            </a:r>
            <a:r>
              <a:rPr lang="en-GB" sz="1600" dirty="0" smtClean="0">
                <a:solidFill>
                  <a:srgbClr val="3333FF"/>
                </a:solidFill>
              </a:rPr>
              <a:t>11T dipole quality control plan LHC-MBH_C-FP-0006 </a:t>
            </a:r>
            <a:r>
              <a:rPr lang="en-GB" sz="1600" dirty="0"/>
              <a:t>( </a:t>
            </a:r>
            <a:r>
              <a:rPr lang="en-GB" sz="1600" dirty="0" smtClean="0"/>
              <a:t>under revision, in line with </a:t>
            </a:r>
            <a:r>
              <a:rPr lang="en-GB" sz="1600" dirty="0"/>
              <a:t>past </a:t>
            </a:r>
            <a:r>
              <a:rPr lang="en-GB" sz="1600" dirty="0" smtClean="0"/>
              <a:t>QC tests on </a:t>
            </a:r>
            <a:r>
              <a:rPr lang="en-GB" sz="1600" dirty="0"/>
              <a:t>LHC dipoles </a:t>
            </a:r>
            <a:r>
              <a:rPr lang="en-GB" sz="1600" dirty="0" smtClean="0"/>
              <a:t>(ref IT-2997/LHC/LHC </a:t>
            </a:r>
            <a:r>
              <a:rPr lang="en-GB" sz="1600" dirty="0"/>
              <a:t>Annex </a:t>
            </a:r>
            <a:r>
              <a:rPr lang="en-GB" sz="1600" dirty="0" smtClean="0"/>
              <a:t>B2). </a:t>
            </a:r>
          </a:p>
          <a:p>
            <a:pPr lvl="1">
              <a:buFont typeface="Wingdings" panose="05000000000000000000" pitchFamily="2" charset="2"/>
              <a:buChar char="ü"/>
            </a:pPr>
            <a:r>
              <a:rPr lang="en-GB" sz="1600" b="1" dirty="0" smtClean="0">
                <a:solidFill>
                  <a:srgbClr val="3333FF"/>
                </a:solidFill>
              </a:rPr>
              <a:t>Repeated tests </a:t>
            </a:r>
            <a:r>
              <a:rPr lang="en-GB" sz="1600" dirty="0" smtClean="0">
                <a:solidFill>
                  <a:srgbClr val="3333FF"/>
                </a:solidFill>
              </a:rPr>
              <a:t>including coils </a:t>
            </a:r>
            <a:r>
              <a:rPr lang="en-GB" sz="1600" b="1" dirty="0" smtClean="0">
                <a:solidFill>
                  <a:srgbClr val="3333FF"/>
                </a:solidFill>
              </a:rPr>
              <a:t>dimensional survey</a:t>
            </a:r>
            <a:r>
              <a:rPr lang="en-GB" sz="1600" b="1" dirty="0">
                <a:solidFill>
                  <a:srgbClr val="3333FF"/>
                </a:solidFill>
              </a:rPr>
              <a:t>, </a:t>
            </a:r>
            <a:r>
              <a:rPr lang="en-GB" sz="1600" b="1" dirty="0" smtClean="0">
                <a:solidFill>
                  <a:srgbClr val="3333FF"/>
                </a:solidFill>
              </a:rPr>
              <a:t>Hi-Pot electrical tests, impulse discharge, DC </a:t>
            </a:r>
            <a:r>
              <a:rPr lang="en-GB" sz="1600" b="1" dirty="0">
                <a:solidFill>
                  <a:srgbClr val="3333FF"/>
                </a:solidFill>
              </a:rPr>
              <a:t>quality check of the insulation </a:t>
            </a:r>
            <a:r>
              <a:rPr lang="en-GB" sz="1600" b="1" dirty="0" smtClean="0">
                <a:solidFill>
                  <a:srgbClr val="3333FF"/>
                </a:solidFill>
              </a:rPr>
              <a:t>system </a:t>
            </a:r>
            <a:r>
              <a:rPr lang="en-GB" sz="1600" dirty="0" smtClean="0">
                <a:solidFill>
                  <a:srgbClr val="3333FF"/>
                </a:solidFill>
              </a:rPr>
              <a:t>at different production stage </a:t>
            </a:r>
            <a:r>
              <a:rPr lang="fr-FR" sz="1600" dirty="0"/>
              <a:t>of </a:t>
            </a:r>
            <a:r>
              <a:rPr lang="fr-FR" sz="1600" dirty="0" err="1" smtClean="0"/>
              <a:t>coil</a:t>
            </a:r>
            <a:r>
              <a:rPr lang="fr-FR" sz="1600" dirty="0" smtClean="0"/>
              <a:t> components </a:t>
            </a:r>
            <a:r>
              <a:rPr lang="en-GB" sz="1600" dirty="0" smtClean="0">
                <a:solidFill>
                  <a:srgbClr val="3333FF"/>
                </a:solidFill>
              </a:rPr>
              <a:t>( see next slide).</a:t>
            </a:r>
            <a:r>
              <a:rPr lang="fr-FR" sz="1600" dirty="0" smtClean="0">
                <a:solidFill>
                  <a:srgbClr val="3333FF"/>
                </a:solidFill>
              </a:rPr>
              <a:t> </a:t>
            </a:r>
          </a:p>
          <a:p>
            <a:pPr lvl="1">
              <a:buFont typeface="Wingdings" panose="05000000000000000000" pitchFamily="2" charset="2"/>
              <a:buChar char="ü"/>
            </a:pPr>
            <a:r>
              <a:rPr lang="fr-FR" sz="1600" b="1" dirty="0" smtClean="0">
                <a:solidFill>
                  <a:srgbClr val="3333FF"/>
                </a:solidFill>
              </a:rPr>
              <a:t>NDT </a:t>
            </a:r>
            <a:r>
              <a:rPr lang="fr-FR" sz="1600" b="1" dirty="0" err="1" smtClean="0">
                <a:solidFill>
                  <a:srgbClr val="3333FF"/>
                </a:solidFill>
              </a:rPr>
              <a:t>welds</a:t>
            </a:r>
            <a:r>
              <a:rPr lang="fr-FR" sz="1600" b="1" dirty="0" smtClean="0">
                <a:solidFill>
                  <a:srgbClr val="3333FF"/>
                </a:solidFill>
              </a:rPr>
              <a:t> inspection </a:t>
            </a:r>
            <a:r>
              <a:rPr lang="fr-FR" sz="1600" dirty="0" smtClean="0">
                <a:solidFill>
                  <a:srgbClr val="3333FF"/>
                </a:solidFill>
              </a:rPr>
              <a:t>per ISO standards </a:t>
            </a:r>
            <a:r>
              <a:rPr lang="fr-FR" sz="1600" dirty="0" smtClean="0">
                <a:solidFill>
                  <a:schemeClr val="tx1">
                    <a:lumMod val="95000"/>
                    <a:lumOff val="5000"/>
                  </a:schemeClr>
                </a:solidFill>
              </a:rPr>
              <a:t>( ISO 5817 </a:t>
            </a:r>
            <a:r>
              <a:rPr lang="fr-FR" sz="1600" dirty="0" err="1" smtClean="0">
                <a:solidFill>
                  <a:schemeClr val="tx1">
                    <a:lumMod val="95000"/>
                    <a:lumOff val="5000"/>
                  </a:schemeClr>
                </a:solidFill>
              </a:rPr>
              <a:t>quality</a:t>
            </a:r>
            <a:r>
              <a:rPr lang="fr-FR" sz="1600" dirty="0" smtClean="0">
                <a:solidFill>
                  <a:schemeClr val="tx1">
                    <a:lumMod val="95000"/>
                    <a:lumOff val="5000"/>
                  </a:schemeClr>
                </a:solidFill>
              </a:rPr>
              <a:t> Lev. B, UT ISO 17640, RT </a:t>
            </a:r>
            <a:r>
              <a:rPr lang="cs-CZ" sz="1600" dirty="0">
                <a:solidFill>
                  <a:schemeClr val="tx1">
                    <a:lumMod val="95000"/>
                    <a:lumOff val="5000"/>
                  </a:schemeClr>
                </a:solidFill>
              </a:rPr>
              <a:t>EN </a:t>
            </a:r>
            <a:r>
              <a:rPr lang="cs-CZ" sz="1600" dirty="0" smtClean="0">
                <a:solidFill>
                  <a:schemeClr val="tx1">
                    <a:lumMod val="95000"/>
                    <a:lumOff val="5000"/>
                  </a:schemeClr>
                </a:solidFill>
              </a:rPr>
              <a:t>1435:1997</a:t>
            </a:r>
            <a:r>
              <a:rPr lang="fr-FR" sz="1600" dirty="0" smtClean="0">
                <a:solidFill>
                  <a:schemeClr val="tx1">
                    <a:lumMod val="95000"/>
                    <a:lumOff val="5000"/>
                  </a:schemeClr>
                </a:solidFill>
              </a:rPr>
              <a:t>)</a:t>
            </a:r>
          </a:p>
          <a:p>
            <a:pPr>
              <a:buFont typeface="Arial" charset="0"/>
              <a:buChar char="•"/>
            </a:pPr>
            <a:r>
              <a:rPr lang="fr-FR" sz="2000" b="1" u="sng" dirty="0" err="1" smtClean="0">
                <a:solidFill>
                  <a:srgbClr val="3333FF"/>
                </a:solidFill>
              </a:rPr>
              <a:t>Factory</a:t>
            </a:r>
            <a:r>
              <a:rPr lang="fr-FR" sz="2000" b="1" u="sng" dirty="0" smtClean="0">
                <a:solidFill>
                  <a:srgbClr val="3333FF"/>
                </a:solidFill>
              </a:rPr>
              <a:t> </a:t>
            </a:r>
            <a:r>
              <a:rPr lang="fr-FR" sz="2000" b="1" u="sng" dirty="0" err="1">
                <a:solidFill>
                  <a:srgbClr val="3333FF"/>
                </a:solidFill>
              </a:rPr>
              <a:t>acceptance</a:t>
            </a:r>
            <a:r>
              <a:rPr lang="fr-FR" sz="2000" b="1" u="sng" dirty="0">
                <a:solidFill>
                  <a:srgbClr val="3333FF"/>
                </a:solidFill>
              </a:rPr>
              <a:t> tests</a:t>
            </a:r>
            <a:r>
              <a:rPr lang="fr-FR" sz="1800" dirty="0"/>
              <a:t>: Final </a:t>
            </a:r>
            <a:r>
              <a:rPr lang="fr-FR" sz="1800" dirty="0" err="1"/>
              <a:t>acceptance</a:t>
            </a:r>
            <a:r>
              <a:rPr lang="fr-FR" sz="1800" dirty="0"/>
              <a:t> </a:t>
            </a:r>
            <a:r>
              <a:rPr lang="fr-FR" sz="1800" dirty="0" smtClean="0"/>
              <a:t>of </a:t>
            </a:r>
            <a:r>
              <a:rPr lang="fr-FR" sz="1800" dirty="0"/>
              <a:t>main </a:t>
            </a:r>
            <a:r>
              <a:rPr lang="fr-FR" sz="1800" dirty="0" err="1"/>
              <a:t>dipole</a:t>
            </a:r>
            <a:r>
              <a:rPr lang="fr-FR" sz="1800" dirty="0"/>
              <a:t> cold </a:t>
            </a:r>
            <a:r>
              <a:rPr lang="fr-FR" sz="1800" dirty="0" smtClean="0"/>
              <a:t>masses,  validation of manufacture </a:t>
            </a:r>
            <a:r>
              <a:rPr lang="fr-FR" sz="1800" dirty="0" err="1"/>
              <a:t>chain</a:t>
            </a:r>
            <a:r>
              <a:rPr lang="fr-FR" sz="1800" dirty="0"/>
              <a:t>.</a:t>
            </a:r>
          </a:p>
          <a:p>
            <a:pPr lvl="1">
              <a:buFont typeface="Wingdings" charset="2"/>
              <a:buChar char="ü"/>
            </a:pPr>
            <a:r>
              <a:rPr lang="fr-FR" sz="1600" dirty="0" err="1" smtClean="0">
                <a:solidFill>
                  <a:srgbClr val="3333FF"/>
                </a:solidFill>
              </a:rPr>
              <a:t>Dimensional</a:t>
            </a:r>
            <a:r>
              <a:rPr lang="fr-FR" sz="1600" dirty="0" smtClean="0">
                <a:solidFill>
                  <a:srgbClr val="3333FF"/>
                </a:solidFill>
              </a:rPr>
              <a:t> </a:t>
            </a:r>
            <a:r>
              <a:rPr lang="fr-FR" sz="1600" dirty="0" err="1" smtClean="0">
                <a:solidFill>
                  <a:srgbClr val="3333FF"/>
                </a:solidFill>
              </a:rPr>
              <a:t>survey</a:t>
            </a:r>
            <a:r>
              <a:rPr lang="fr-FR" sz="1600" dirty="0" smtClean="0">
                <a:solidFill>
                  <a:srgbClr val="3333FF"/>
                </a:solidFill>
              </a:rPr>
              <a:t> of </a:t>
            </a:r>
            <a:r>
              <a:rPr lang="fr-FR" sz="1600" dirty="0" err="1" smtClean="0">
                <a:solidFill>
                  <a:srgbClr val="3333FF"/>
                </a:solidFill>
              </a:rPr>
              <a:t>complete</a:t>
            </a:r>
            <a:r>
              <a:rPr lang="fr-FR" sz="1600" dirty="0" smtClean="0">
                <a:solidFill>
                  <a:srgbClr val="3333FF"/>
                </a:solidFill>
              </a:rPr>
              <a:t> </a:t>
            </a:r>
            <a:r>
              <a:rPr lang="fr-FR" sz="1600" dirty="0">
                <a:solidFill>
                  <a:srgbClr val="3333FF"/>
                </a:solidFill>
              </a:rPr>
              <a:t>cold mass and in-cryostat </a:t>
            </a:r>
            <a:r>
              <a:rPr lang="fr-FR" sz="1600" dirty="0" err="1">
                <a:solidFill>
                  <a:srgbClr val="3333FF"/>
                </a:solidFill>
              </a:rPr>
              <a:t>assembly</a:t>
            </a:r>
            <a:r>
              <a:rPr lang="fr-FR" sz="1600" dirty="0">
                <a:solidFill>
                  <a:srgbClr val="3333FF"/>
                </a:solidFill>
              </a:rPr>
              <a:t>;</a:t>
            </a:r>
          </a:p>
          <a:p>
            <a:pPr marL="685800" lvl="2">
              <a:buFont typeface="Wingdings" charset="2"/>
              <a:buChar char="ü"/>
            </a:pPr>
            <a:r>
              <a:rPr lang="fr-FR" sz="1600" dirty="0" err="1">
                <a:solidFill>
                  <a:srgbClr val="3333FF"/>
                </a:solidFill>
              </a:rPr>
              <a:t>Safety</a:t>
            </a:r>
            <a:r>
              <a:rPr lang="fr-FR" sz="1600" dirty="0">
                <a:solidFill>
                  <a:srgbClr val="3333FF"/>
                </a:solidFill>
              </a:rPr>
              <a:t> pressure </a:t>
            </a:r>
            <a:r>
              <a:rPr lang="fr-FR" sz="1600" dirty="0" err="1">
                <a:solidFill>
                  <a:srgbClr val="3333FF"/>
                </a:solidFill>
              </a:rPr>
              <a:t>leak</a:t>
            </a:r>
            <a:r>
              <a:rPr lang="fr-FR" sz="1600" dirty="0">
                <a:solidFill>
                  <a:srgbClr val="3333FF"/>
                </a:solidFill>
              </a:rPr>
              <a:t> test </a:t>
            </a:r>
            <a:r>
              <a:rPr lang="fr-FR" sz="1600" dirty="0" smtClean="0">
                <a:solidFill>
                  <a:srgbClr val="3333FF"/>
                </a:solidFill>
              </a:rPr>
              <a:t>on </a:t>
            </a:r>
            <a:r>
              <a:rPr lang="fr-FR" sz="1600" dirty="0" err="1" smtClean="0">
                <a:solidFill>
                  <a:srgbClr val="3333FF"/>
                </a:solidFill>
              </a:rPr>
              <a:t>assembled</a:t>
            </a:r>
            <a:r>
              <a:rPr lang="fr-FR" sz="1600" dirty="0" smtClean="0">
                <a:solidFill>
                  <a:srgbClr val="3333FF"/>
                </a:solidFill>
              </a:rPr>
              <a:t> cold mass, </a:t>
            </a:r>
            <a:r>
              <a:rPr lang="fr-FR" sz="1600" dirty="0" smtClean="0">
                <a:solidFill>
                  <a:schemeClr val="tx1">
                    <a:lumMod val="95000"/>
                    <a:lumOff val="5000"/>
                  </a:schemeClr>
                </a:solidFill>
              </a:rPr>
              <a:t>per LHC CERN </a:t>
            </a:r>
            <a:r>
              <a:rPr lang="fr-FR" sz="1600" dirty="0" err="1">
                <a:solidFill>
                  <a:schemeClr val="tx1">
                    <a:lumMod val="95000"/>
                    <a:lumOff val="5000"/>
                  </a:schemeClr>
                </a:solidFill>
              </a:rPr>
              <a:t>Safety</a:t>
            </a:r>
            <a:r>
              <a:rPr lang="fr-FR" sz="1600" dirty="0">
                <a:solidFill>
                  <a:schemeClr val="tx1">
                    <a:lumMod val="95000"/>
                    <a:lumOff val="5000"/>
                  </a:schemeClr>
                </a:solidFill>
              </a:rPr>
              <a:t> </a:t>
            </a:r>
            <a:r>
              <a:rPr lang="fr-FR" sz="1600" dirty="0" err="1">
                <a:solidFill>
                  <a:schemeClr val="tx1">
                    <a:lumMod val="95000"/>
                    <a:lumOff val="5000"/>
                  </a:schemeClr>
                </a:solidFill>
              </a:rPr>
              <a:t>Requirements</a:t>
            </a:r>
            <a:r>
              <a:rPr lang="fr-FR" sz="1600" dirty="0">
                <a:solidFill>
                  <a:schemeClr val="tx1">
                    <a:lumMod val="95000"/>
                    <a:lumOff val="5000"/>
                  </a:schemeClr>
                </a:solidFill>
              </a:rPr>
              <a:t> </a:t>
            </a:r>
            <a:r>
              <a:rPr lang="fr-FR" sz="1600" dirty="0" smtClean="0">
                <a:solidFill>
                  <a:schemeClr val="tx1">
                    <a:lumMod val="95000"/>
                    <a:lumOff val="5000"/>
                  </a:schemeClr>
                </a:solidFill>
              </a:rPr>
              <a:t>(</a:t>
            </a:r>
            <a:r>
              <a:rPr lang="fr-FR" sz="1600" dirty="0" err="1" smtClean="0">
                <a:solidFill>
                  <a:schemeClr val="tx1">
                    <a:lumMod val="95000"/>
                    <a:lumOff val="5000"/>
                  </a:schemeClr>
                </a:solidFill>
              </a:rPr>
              <a:t>Annex</a:t>
            </a:r>
            <a:r>
              <a:rPr lang="fr-FR" sz="1600" dirty="0" smtClean="0">
                <a:solidFill>
                  <a:schemeClr val="tx1">
                    <a:lumMod val="95000"/>
                    <a:lumOff val="5000"/>
                  </a:schemeClr>
                </a:solidFill>
              </a:rPr>
              <a:t> B33) pressure </a:t>
            </a:r>
            <a:r>
              <a:rPr lang="fr-FR" sz="1600" dirty="0" err="1" smtClean="0">
                <a:solidFill>
                  <a:schemeClr val="tx1">
                    <a:lumMod val="95000"/>
                    <a:lumOff val="5000"/>
                  </a:schemeClr>
                </a:solidFill>
              </a:rPr>
              <a:t>vessel</a:t>
            </a:r>
            <a:r>
              <a:rPr lang="fr-FR" sz="1600" dirty="0" smtClean="0">
                <a:solidFill>
                  <a:schemeClr val="tx1">
                    <a:lumMod val="95000"/>
                    <a:lumOff val="5000"/>
                  </a:schemeClr>
                </a:solidFill>
              </a:rPr>
              <a:t> directive ( </a:t>
            </a:r>
            <a:r>
              <a:rPr lang="fr-FR" sz="1600" dirty="0" err="1" smtClean="0">
                <a:solidFill>
                  <a:schemeClr val="tx1">
                    <a:lumMod val="95000"/>
                    <a:lumOff val="5000"/>
                  </a:schemeClr>
                </a:solidFill>
              </a:rPr>
              <a:t>see</a:t>
            </a:r>
            <a:r>
              <a:rPr lang="fr-FR" sz="1600" dirty="0" smtClean="0">
                <a:solidFill>
                  <a:schemeClr val="tx1">
                    <a:lumMod val="95000"/>
                    <a:lumOff val="5000"/>
                  </a:schemeClr>
                </a:solidFill>
              </a:rPr>
              <a:t> </a:t>
            </a:r>
            <a:r>
              <a:rPr lang="fr-FR" sz="1600" dirty="0" err="1" smtClean="0">
                <a:solidFill>
                  <a:schemeClr val="tx1">
                    <a:lumMod val="95000"/>
                    <a:lumOff val="5000"/>
                  </a:schemeClr>
                </a:solidFill>
              </a:rPr>
              <a:t>specific</a:t>
            </a:r>
            <a:r>
              <a:rPr lang="fr-FR" sz="1600" dirty="0" smtClean="0">
                <a:solidFill>
                  <a:schemeClr val="tx1">
                    <a:lumMod val="95000"/>
                    <a:lumOff val="5000"/>
                  </a:schemeClr>
                </a:solidFill>
              </a:rPr>
              <a:t> slide). </a:t>
            </a:r>
          </a:p>
          <a:p>
            <a:r>
              <a:rPr lang="fr-FR" sz="2000" b="1" u="sng" dirty="0">
                <a:solidFill>
                  <a:srgbClr val="3333FF"/>
                </a:solidFill>
              </a:rPr>
              <a:t>Final </a:t>
            </a:r>
            <a:r>
              <a:rPr lang="fr-FR" sz="2000" b="1" u="sng" dirty="0" err="1">
                <a:solidFill>
                  <a:srgbClr val="3333FF"/>
                </a:solidFill>
              </a:rPr>
              <a:t>acceptance</a:t>
            </a:r>
            <a:r>
              <a:rPr lang="fr-FR" sz="2000" b="1" u="sng" dirty="0">
                <a:solidFill>
                  <a:srgbClr val="3333FF"/>
                </a:solidFill>
              </a:rPr>
              <a:t> </a:t>
            </a:r>
            <a:r>
              <a:rPr lang="fr-FR" sz="2000" b="1" u="sng" dirty="0" smtClean="0">
                <a:solidFill>
                  <a:srgbClr val="3333FF"/>
                </a:solidFill>
              </a:rPr>
              <a:t>cold power tests </a:t>
            </a:r>
            <a:r>
              <a:rPr lang="fr-FR" sz="1600" dirty="0" err="1"/>
              <a:t>performed</a:t>
            </a:r>
            <a:r>
              <a:rPr lang="fr-FR" sz="1600" dirty="0"/>
              <a:t> </a:t>
            </a:r>
            <a:r>
              <a:rPr lang="fr-FR" sz="1600" dirty="0" err="1" smtClean="0"/>
              <a:t>under</a:t>
            </a:r>
            <a:r>
              <a:rPr lang="fr-FR" sz="1600" dirty="0" smtClean="0"/>
              <a:t> </a:t>
            </a:r>
            <a:r>
              <a:rPr lang="fr-FR" sz="1600" dirty="0" err="1" smtClean="0"/>
              <a:t>proposed</a:t>
            </a:r>
            <a:r>
              <a:rPr lang="fr-FR" sz="1600" dirty="0" smtClean="0"/>
              <a:t> 75K </a:t>
            </a:r>
            <a:r>
              <a:rPr lang="fr-FR" sz="1600" dirty="0" err="1" smtClean="0"/>
              <a:t>GHe</a:t>
            </a:r>
            <a:r>
              <a:rPr lang="fr-FR" sz="1600" dirty="0" smtClean="0"/>
              <a:t> (or 4.2 K </a:t>
            </a:r>
            <a:r>
              <a:rPr lang="fr-FR" sz="1600" dirty="0" err="1" smtClean="0"/>
              <a:t>LHe</a:t>
            </a:r>
            <a:r>
              <a:rPr lang="fr-FR" sz="1600" dirty="0" smtClean="0"/>
              <a:t>) conditions.</a:t>
            </a:r>
          </a:p>
          <a:p>
            <a:pPr lvl="1">
              <a:buFont typeface="Wingdings" panose="05000000000000000000" pitchFamily="2" charset="2"/>
              <a:buChar char="ü"/>
            </a:pPr>
            <a:r>
              <a:rPr lang="fr-FR" sz="1600" dirty="0">
                <a:solidFill>
                  <a:srgbClr val="3333FF"/>
                </a:solidFill>
              </a:rPr>
              <a:t>to check </a:t>
            </a:r>
            <a:r>
              <a:rPr lang="en-GB" sz="1600" dirty="0">
                <a:solidFill>
                  <a:schemeClr val="tx1">
                    <a:lumMod val="95000"/>
                    <a:lumOff val="5000"/>
                  </a:schemeClr>
                </a:solidFill>
              </a:rPr>
              <a:t>integrity of the electrical </a:t>
            </a:r>
            <a:r>
              <a:rPr lang="en-GB" sz="1600" dirty="0" smtClean="0">
                <a:solidFill>
                  <a:schemeClr val="tx1">
                    <a:lumMod val="95000"/>
                    <a:lumOff val="5000"/>
                  </a:schemeClr>
                </a:solidFill>
              </a:rPr>
              <a:t>insulation </a:t>
            </a:r>
            <a:r>
              <a:rPr lang="en-GB" sz="1600" u="sng" dirty="0" smtClean="0">
                <a:solidFill>
                  <a:schemeClr val="tx1">
                    <a:lumMod val="95000"/>
                    <a:lumOff val="5000"/>
                  </a:schemeClr>
                </a:solidFill>
              </a:rPr>
              <a:t>after</a:t>
            </a:r>
            <a:r>
              <a:rPr lang="en-GB" sz="1600" dirty="0" smtClean="0">
                <a:solidFill>
                  <a:schemeClr val="tx1">
                    <a:lumMod val="95000"/>
                    <a:lumOff val="5000"/>
                  </a:schemeClr>
                </a:solidFill>
              </a:rPr>
              <a:t> cool down</a:t>
            </a:r>
            <a:r>
              <a:rPr lang="en-GB" sz="1600" dirty="0" smtClean="0">
                <a:solidFill>
                  <a:srgbClr val="3333FF"/>
                </a:solidFill>
              </a:rPr>
              <a:t>, </a:t>
            </a:r>
          </a:p>
          <a:p>
            <a:pPr lvl="1">
              <a:buFont typeface="Wingdings" panose="05000000000000000000" pitchFamily="2" charset="2"/>
              <a:buChar char="ü"/>
            </a:pPr>
            <a:r>
              <a:rPr lang="en-GB" sz="1600" dirty="0" smtClean="0">
                <a:solidFill>
                  <a:srgbClr val="3333FF"/>
                </a:solidFill>
              </a:rPr>
              <a:t>measure </a:t>
            </a:r>
            <a:r>
              <a:rPr lang="en-GB" sz="1600" dirty="0">
                <a:solidFill>
                  <a:schemeClr val="tx1"/>
                </a:solidFill>
              </a:rPr>
              <a:t>impedance of various circuits, integrated field strength, field quality, training quenches</a:t>
            </a:r>
            <a:r>
              <a:rPr lang="en-US" sz="1600" dirty="0">
                <a:solidFill>
                  <a:schemeClr val="tx1"/>
                </a:solidFill>
              </a:rPr>
              <a:t> </a:t>
            </a:r>
            <a:r>
              <a:rPr lang="fr-FR" sz="1600" dirty="0">
                <a:solidFill>
                  <a:schemeClr val="tx1"/>
                </a:solidFill>
              </a:rPr>
              <a:t> </a:t>
            </a:r>
            <a:r>
              <a:rPr lang="fr-FR" sz="1600" dirty="0">
                <a:solidFill>
                  <a:srgbClr val="3333FF"/>
                </a:solidFill>
              </a:rPr>
              <a:t>( </a:t>
            </a:r>
            <a:r>
              <a:rPr lang="fr-FR" sz="1600" dirty="0" err="1">
                <a:solidFill>
                  <a:srgbClr val="3333FF"/>
                </a:solidFill>
              </a:rPr>
              <a:t>see</a:t>
            </a:r>
            <a:r>
              <a:rPr lang="fr-FR" sz="1600" dirty="0">
                <a:solidFill>
                  <a:srgbClr val="3333FF"/>
                </a:solidFill>
              </a:rPr>
              <a:t> G </a:t>
            </a:r>
            <a:r>
              <a:rPr lang="fr-FR" sz="1600" dirty="0" err="1">
                <a:solidFill>
                  <a:srgbClr val="3333FF"/>
                </a:solidFill>
              </a:rPr>
              <a:t>Willering‘s</a:t>
            </a:r>
            <a:r>
              <a:rPr lang="fr-FR" sz="1600" dirty="0">
                <a:solidFill>
                  <a:srgbClr val="3333FF"/>
                </a:solidFill>
              </a:rPr>
              <a:t> talk on cold </a:t>
            </a:r>
            <a:r>
              <a:rPr lang="fr-FR" sz="1600" dirty="0" err="1">
                <a:solidFill>
                  <a:srgbClr val="3333FF"/>
                </a:solidFill>
              </a:rPr>
              <a:t>powering</a:t>
            </a:r>
            <a:r>
              <a:rPr lang="fr-FR" sz="1600" dirty="0">
                <a:solidFill>
                  <a:srgbClr val="3333FF"/>
                </a:solidFill>
              </a:rPr>
              <a:t> tests)  </a:t>
            </a:r>
          </a:p>
          <a:p>
            <a:pPr lvl="1">
              <a:buFont typeface="Wingdings" panose="05000000000000000000" pitchFamily="2" charset="2"/>
              <a:buChar char="ü"/>
            </a:pPr>
            <a:endParaRPr lang="en-GB" sz="1400" dirty="0">
              <a:solidFill>
                <a:srgbClr val="3333FF"/>
              </a:solidFill>
            </a:endParaRPr>
          </a:p>
          <a:p>
            <a:endParaRPr lang="en-GB" sz="16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dirty="0"/>
          </a:p>
        </p:txBody>
      </p:sp>
      <p:sp>
        <p:nvSpPr>
          <p:cNvPr id="7" name="Footer Placeholder 3"/>
          <p:cNvSpPr>
            <a:spLocks noGrp="1"/>
          </p:cNvSpPr>
          <p:nvPr>
            <p:ph type="ftr" sz="quarter" idx="11"/>
          </p:nvPr>
        </p:nvSpPr>
        <p:spPr>
          <a:xfrm>
            <a:off x="1331913" y="6445250"/>
            <a:ext cx="6335712" cy="247650"/>
          </a:xfrm>
        </p:spPr>
        <p:txBody>
          <a:bodyPr/>
          <a:lstStyle/>
          <a:p>
            <a:r>
              <a:rPr lang="en-GB" i="1" smtClean="0"/>
              <a:t>3</a:t>
            </a:r>
            <a:r>
              <a:rPr lang="en-GB" i="1" baseline="30000" smtClean="0"/>
              <a:t>td</a:t>
            </a:r>
            <a:r>
              <a:rPr lang="en-GB" i="1" smtClean="0"/>
              <a:t> </a:t>
            </a:r>
            <a:r>
              <a:rPr lang="en-GB" i="1"/>
              <a:t>Review Meeting of 11T DS Dipole (CERN), 06 - 08</a:t>
            </a:r>
            <a:r>
              <a:rPr lang="en-GB" i="1" baseline="30000"/>
              <a:t>th</a:t>
            </a:r>
            <a:r>
              <a:rPr lang="en-GB" i="1"/>
              <a:t> April 2016</a:t>
            </a:r>
            <a:endParaRPr lang="en-GB" i="1" dirty="0"/>
          </a:p>
        </p:txBody>
      </p:sp>
    </p:spTree>
    <p:extLst>
      <p:ext uri="{BB962C8B-B14F-4D97-AF65-F5344CB8AC3E}">
        <p14:creationId xmlns:p14="http://schemas.microsoft.com/office/powerpoint/2010/main" val="30916243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themeOverride>
</file>

<file path=ppt/theme/themeOverride2.xml><?xml version="1.0" encoding="utf-8"?>
<a:themeOverride xmlns:a="http://schemas.openxmlformats.org/drawingml/2006/main">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EC2627-59DE-4D3C-BDE1-4405272E797C}">
  <ds:schemaRefs>
    <ds:schemaRef ds:uri="http://schemas.microsoft.com/office/2006/metadata/properties"/>
    <ds:schemaRef ds:uri="http://purl.org/dc/elements/1.1/"/>
    <ds:schemaRef ds:uri="http://schemas.microsoft.com/office/infopath/2007/PartnerControls"/>
    <ds:schemaRef ds:uri="http://purl.org/dc/terms/"/>
    <ds:schemaRef ds:uri="http://purl.org/dc/dcmitype/"/>
    <ds:schemaRef ds:uri="http://schemas.openxmlformats.org/package/2006/metadata/core-properties"/>
    <ds:schemaRef ds:uri="http://schemas.microsoft.com/office/2006/documentManagement/types"/>
    <ds:schemaRef ds:uri="http://www.w3.org/XML/1998/namespace"/>
  </ds:schemaRefs>
</ds:datastoreItem>
</file>

<file path=customXml/itemProps2.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E4D6EDC-997E-4C63-BA6A-04B5427784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13376</TotalTime>
  <Words>8547</Words>
  <Application>Microsoft Macintosh PowerPoint</Application>
  <PresentationFormat>On-screen Show (4:3)</PresentationFormat>
  <Paragraphs>1602</Paragraphs>
  <Slides>66</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66</vt:i4>
      </vt:variant>
    </vt:vector>
  </HeadingPairs>
  <TitlesOfParts>
    <vt:vector size="77" baseType="lpstr">
      <vt:lpstr>Arial Rounded MT Bold</vt:lpstr>
      <vt:lpstr>Bookman Old Style</vt:lpstr>
      <vt:lpstr>Calibri</vt:lpstr>
      <vt:lpstr>Symbol</vt:lpstr>
      <vt:lpstr>Times</vt:lpstr>
      <vt:lpstr>Times New Roman</vt:lpstr>
      <vt:lpstr>TimesNewRoman</vt:lpstr>
      <vt:lpstr>Verdana</vt:lpstr>
      <vt:lpstr>Wingdings</vt:lpstr>
      <vt:lpstr>Arial</vt:lpstr>
      <vt:lpstr>Thème Office</vt:lpstr>
      <vt:lpstr>Quality control tests throughout production – Factory acceptance tests (WP11) </vt:lpstr>
      <vt:lpstr>Outline</vt:lpstr>
      <vt:lpstr>Outline</vt:lpstr>
      <vt:lpstr>Introduction</vt:lpstr>
      <vt:lpstr>PowerPoint Presentation</vt:lpstr>
      <vt:lpstr>PowerPoint Presentation</vt:lpstr>
      <vt:lpstr>PowerPoint Presentation</vt:lpstr>
      <vt:lpstr>Outline</vt:lpstr>
      <vt:lpstr>Quality control, manufacture and final acceptance tests</vt:lpstr>
      <vt:lpstr>Outline</vt:lpstr>
      <vt:lpstr>Manufacture tests categories</vt:lpstr>
      <vt:lpstr>Coil Production test flow chart (1/2)</vt:lpstr>
      <vt:lpstr>Coil Production test flow chart (2/2)</vt:lpstr>
      <vt:lpstr>Outline</vt:lpstr>
      <vt:lpstr>LHC Machine RB circuit test levels, 11T DS QH circuit</vt:lpstr>
      <vt:lpstr>Dielectric strengths against test conditions</vt:lpstr>
      <vt:lpstr>Dipole peak fault voltages</vt:lpstr>
      <vt:lpstr>11 T dipole voltage test levels </vt:lpstr>
      <vt:lpstr>Table 01 _ MANDATORY Quality control tests  before &amp; after heat treatment  </vt:lpstr>
      <vt:lpstr>Table 03 _ MANDATORY acceptance tests: After vacuum pressure Impregnation of the coils (Inner and Outer layers) (Highest Hi-Pot levels) </vt:lpstr>
      <vt:lpstr>PowerPoint Presentation</vt:lpstr>
      <vt:lpstr>Outline</vt:lpstr>
      <vt:lpstr>PowerPoint Presentation</vt:lpstr>
      <vt:lpstr>Post impregnation geometrical inspection</vt:lpstr>
      <vt:lpstr>Post collaring, yoking dimension measurements, alignment requirements.</vt:lpstr>
      <vt:lpstr>Quality control and Final safety cold mass tests  </vt:lpstr>
      <vt:lpstr>Outline</vt:lpstr>
      <vt:lpstr>Magnetic Field quality production measurements </vt:lpstr>
      <vt:lpstr>MM on 11 T dipole</vt:lpstr>
      <vt:lpstr>SUMMARY</vt:lpstr>
      <vt:lpstr>References</vt:lpstr>
      <vt:lpstr>Thank you  for your attention   and to all contributors from TE-MSC,  LMF members,  and Hi-Lumi interfacing WPs members</vt:lpstr>
      <vt:lpstr>PowerPoint Presentation</vt:lpstr>
      <vt:lpstr>Definition</vt:lpstr>
      <vt:lpstr>PowerPoint Presentation</vt:lpstr>
      <vt:lpstr>Two-in-One 11T Dipole system</vt:lpstr>
      <vt:lpstr>MBH dipole parameters</vt:lpstr>
      <vt:lpstr>Test results MTF receptacle</vt:lpstr>
      <vt:lpstr> General comments about the Mandatory electrical test  </vt:lpstr>
      <vt:lpstr>PowerPoint Presentation</vt:lpstr>
      <vt:lpstr>PowerPoint Presentation</vt:lpstr>
      <vt:lpstr>Cogebi Firox® turn Mica insulation tape </vt:lpstr>
      <vt:lpstr>Cryogenic DS 11T unit electrical connections </vt:lpstr>
      <vt:lpstr>Dipole Unit electrical circuit connections</vt:lpstr>
      <vt:lpstr>Global strategy of main test Voltage (HVWG)</vt:lpstr>
      <vt:lpstr>Single dipole internal electrical connections</vt:lpstr>
      <vt:lpstr>Standard cable traveller certificate data </vt:lpstr>
      <vt:lpstr>Young modulus equivalent measurement </vt:lpstr>
      <vt:lpstr>Assembly azimuthal stress levels on dipole </vt:lpstr>
      <vt:lpstr>Selection of worst case scenario</vt:lpstr>
      <vt:lpstr>Paschen curves in GHe vs. Air conditions</vt:lpstr>
      <vt:lpstr>Failure mode vs Test levels</vt:lpstr>
      <vt:lpstr>Transient voltage time rise </vt:lpstr>
      <vt:lpstr>Summary table of Worst case voltage levels</vt:lpstr>
      <vt:lpstr>Table 04 _ MANDATORY Acceptance tests  After collaring</vt:lpstr>
      <vt:lpstr>Table 05 _ MANDATORY electrical tests:  After the welding of the shrinking cylinder, the poles interconnection and the busbar connection (without  ENDCAPS) (Part 1/2) </vt:lpstr>
      <vt:lpstr>Table 05 _ MANDATORY electrical tests:  After the welding of the shrinking cylinder, the poles interconnection and the busbar connection (without  ENDCAPS) (Part 2/2) </vt:lpstr>
      <vt:lpstr>Table 06 _ MANDATORY TESTS AFTER THE ASSEMBLING OF THE IFS AND BEFORE THE ASSEMBLING OF THE “LINE N” JUMPER</vt:lpstr>
      <vt:lpstr>Table 07 _ MANDATORY FINAL FACTORY TESTS  BEFORE THE COLD MASS TEST</vt:lpstr>
      <vt:lpstr>Current applied final tests on Short Models</vt:lpstr>
      <vt:lpstr>Electrical tests (in liquid helium) before powering the magnet</vt:lpstr>
      <vt:lpstr>Results from mechanical stress sensitivity analysis</vt:lpstr>
      <vt:lpstr>Impulse discharge test voltage</vt:lpstr>
      <vt:lpstr>Coils Insulation impulse tests results</vt:lpstr>
      <vt:lpstr>PowerPoint Presentation</vt:lpstr>
      <vt:lpstr>Limits on magnetic field quality</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 Foussat</dc:creator>
  <cp:lastModifiedBy>Microsoft Office User</cp:lastModifiedBy>
  <cp:revision>1033</cp:revision>
  <cp:lastPrinted>2016-04-05T12:17:59Z</cp:lastPrinted>
  <dcterms:created xsi:type="dcterms:W3CDTF">2016-01-11T14:38:10Z</dcterms:created>
  <dcterms:modified xsi:type="dcterms:W3CDTF">2016-04-07T10:14:28Z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