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63" r:id="rId5"/>
    <p:sldId id="277" r:id="rId6"/>
    <p:sldId id="279" r:id="rId7"/>
    <p:sldId id="340" r:id="rId8"/>
    <p:sldId id="344" r:id="rId9"/>
    <p:sldId id="347" r:id="rId10"/>
    <p:sldId id="351" r:id="rId11"/>
    <p:sldId id="327" r:id="rId12"/>
    <p:sldId id="358" r:id="rId13"/>
    <p:sldId id="341" r:id="rId14"/>
    <p:sldId id="352" r:id="rId15"/>
    <p:sldId id="353" r:id="rId16"/>
    <p:sldId id="350" r:id="rId17"/>
    <p:sldId id="349" r:id="rId18"/>
    <p:sldId id="355" r:id="rId19"/>
    <p:sldId id="266" r:id="rId20"/>
    <p:sldId id="339" r:id="rId21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3BE"/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29" autoAdjust="0"/>
    <p:restoredTop sz="94643"/>
  </p:normalViewPr>
  <p:slideViewPr>
    <p:cSldViewPr snapToObjects="1" showGuides="1">
      <p:cViewPr varScale="1">
        <p:scale>
          <a:sx n="145" d="100"/>
          <a:sy n="145" d="100"/>
        </p:scale>
        <p:origin x="906" y="138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07/04/2016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8680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07/04/2016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36398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40047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13554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24449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25068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99837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06847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5929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8532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9343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11608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45246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3799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047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21218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947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3rd International Review of the 11 T Dipoles at Collimator Section for the HL-LHC  - Trim Test in SM18 - 08/04/2016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3rd International Review of the 11 T Dipoles at Collimator Section for the HL-LHC  - Trim Test in SM18 - 08/04/2016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3rd International Review of the 11 T Dipoles at Collimator Section for the HL-LHC  - Trim Test in SM18 - 08/04/2016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3rd International Review of the 11 T Dipoles at Collimator Section for the HL-LHC  - Trim Test in SM18 - 08/04/2016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3rd International Review of the 11 T Dipoles at Collimator Section for the HL-LHC  - Trim Test in SM18 - 08/04/2016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3rd International Review of the 11 T Dipoles at Collimator Section for the HL-LHC  - Trim Test in SM18 - 08/04/2016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 smtClean="0"/>
              <a:t>3rd International Review of the 11 T Dipoles at Collimator Section for the HL-LHC  - Trim Test in SM18 - 08/04/2016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3rd International Review of the 11 T Dipoles at Collimator Section for the HL-LHC  - Trim Test in SM18 - 08/04/2016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259632" y="1733956"/>
            <a:ext cx="7632848" cy="1350000"/>
          </a:xfrm>
        </p:spPr>
        <p:txBody>
          <a:bodyPr/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Trim Test in SM18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259066" y="2226902"/>
            <a:ext cx="4609078" cy="74295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Yammine</a:t>
            </a:r>
            <a:r>
              <a:rPr lang="en-GB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collaboration with H. </a:t>
            </a:r>
            <a:r>
              <a:rPr lang="en-GB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</a:t>
            </a:r>
            <a:endParaRPr lang="en-GB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TE-EPC-MPC</a:t>
            </a:r>
            <a:endParaRPr lang="en-GB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259066" y="2958625"/>
            <a:ext cx="936670" cy="261938"/>
          </a:xfrm>
        </p:spPr>
        <p:txBody>
          <a:bodyPr/>
          <a:lstStyle/>
          <a:p>
            <a:r>
              <a:rPr lang="en-GB" b="0" i="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08/04/2016</a:t>
            </a:r>
            <a:endParaRPr lang="en-GB" b="0" i="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7920000" cy="3850126"/>
          </a:xfrm>
        </p:spPr>
        <p:txBody>
          <a:bodyPr>
            <a:normAutofit/>
          </a:bodyPr>
          <a:lstStyle/>
          <a:p>
            <a:pPr algn="l"/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Configuration 1 Simulation  </a:t>
            </a:r>
          </a:p>
          <a:p>
            <a:pPr algn="l"/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>
              <a:buNone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>
              <a:buNone/>
            </a:pPr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>
              <a:buNone/>
            </a:pP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l">
              <a:buNone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Trim Test in SM18 - 08/04/2016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10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045332" cy="540000"/>
          </a:xfrm>
        </p:spPr>
        <p:txBody>
          <a:bodyPr/>
          <a:lstStyle/>
          <a:p>
            <a:r>
              <a:rPr lang="en-US" sz="44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Configurations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1563638"/>
            <a:ext cx="985669" cy="17142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31567" y="1196231"/>
            <a:ext cx="6421782" cy="1016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31567" y="2372239"/>
            <a:ext cx="1691955" cy="2290772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70725" y="2411903"/>
            <a:ext cx="1936551" cy="2002021"/>
          </a:xfrm>
          <a:prstGeom prst="rect">
            <a:avLst/>
          </a:prstGeom>
        </p:spPr>
      </p:pic>
      <p:sp>
        <p:nvSpPr>
          <p:cNvPr id="34" name="Oval 33"/>
          <p:cNvSpPr/>
          <p:nvPr/>
        </p:nvSpPr>
        <p:spPr>
          <a:xfrm>
            <a:off x="3558530" y="2502277"/>
            <a:ext cx="216024" cy="1013192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3851048" y="3018011"/>
            <a:ext cx="50723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Content Placeholder 2"/>
          <p:cNvSpPr txBox="1">
            <a:spLocks/>
          </p:cNvSpPr>
          <p:nvPr/>
        </p:nvSpPr>
        <p:spPr>
          <a:xfrm>
            <a:off x="6294834" y="2634481"/>
            <a:ext cx="2849166" cy="622960"/>
          </a:xfrm>
          <a:prstGeom prst="rect">
            <a:avLst/>
          </a:prstGeom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 defTabSz="914400">
              <a:buClr>
                <a:schemeClr val="accent6"/>
              </a:buClr>
              <a:buNone/>
            </a:pPr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Unstable Control : Result of connecting two voltage sources </a:t>
            </a:r>
            <a:endParaRPr lang="en-GB" sz="14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6307276" y="3496841"/>
            <a:ext cx="2849166" cy="622960"/>
          </a:xfrm>
          <a:prstGeom prst="rect">
            <a:avLst/>
          </a:prstGeom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 defTabSz="914400">
              <a:buClr>
                <a:schemeClr val="accent6"/>
              </a:buClr>
              <a:buNone/>
            </a:pPr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Impossible to control 2 currents using this configuration </a:t>
            </a:r>
            <a:endParaRPr lang="en-GB" sz="14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882693" y="4423397"/>
            <a:ext cx="2849166" cy="622960"/>
          </a:xfrm>
          <a:prstGeom prst="rect">
            <a:avLst/>
          </a:prstGeom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 defTabSz="914400">
              <a:buClr>
                <a:schemeClr val="accent6"/>
              </a:buClr>
              <a:buNone/>
            </a:pPr>
            <a:r>
              <a:rPr lang="en-GB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Instability </a:t>
            </a:r>
            <a:endParaRPr lang="en-GB" sz="1400" b="1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06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9" grpId="0"/>
      <p:bldP spid="40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Trim Test in SM18 - 08/04/2016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11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8059" y="1347614"/>
            <a:ext cx="985669" cy="1714267"/>
          </a:xfrm>
          <a:prstGeom prst="rect">
            <a:avLst/>
          </a:prstGeom>
        </p:spPr>
      </p:pic>
      <p:sp>
        <p:nvSpPr>
          <p:cNvPr id="1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045332" cy="540000"/>
          </a:xfrm>
        </p:spPr>
        <p:txBody>
          <a:bodyPr/>
          <a:lstStyle/>
          <a:p>
            <a:r>
              <a:rPr lang="en-US" sz="44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Configurations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2619265" y="1350950"/>
            <a:ext cx="5965090" cy="2329587"/>
          </a:xfrm>
          <a:prstGeom prst="rect">
            <a:avLst/>
          </a:prstGeom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Proposed solutions : Voltage control on one PC + Current Control on the other.  </a:t>
            </a:r>
          </a:p>
          <a:p>
            <a:pPr marL="36541" indent="0" defTabSz="914400">
              <a:buNone/>
            </a:pPr>
            <a:endParaRPr lang="en-GB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41" indent="0" defTabSz="914400">
              <a:buNone/>
            </a:pP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41" indent="0" defTabSz="914400">
              <a:buNone/>
            </a:pPr>
            <a:endParaRPr lang="en-GB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/>
            <a:endParaRPr lang="en-GB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41" indent="0" algn="ctr" defTabSz="914400">
              <a:buNone/>
            </a:pPr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4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3888" y="1886033"/>
            <a:ext cx="2376264" cy="2746663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912693" y="2351865"/>
            <a:ext cx="30461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6"/>
              </a:buClr>
            </a:pPr>
            <a:r>
              <a:rPr lang="en-GB" sz="12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control is still unstable! It will be worse on the test bench.  </a:t>
            </a:r>
            <a:endParaRPr lang="en-GB" sz="12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Espace réservé du contenu 8"/>
          <p:cNvSpPr txBox="1">
            <a:spLocks/>
          </p:cNvSpPr>
          <p:nvPr/>
        </p:nvSpPr>
        <p:spPr>
          <a:xfrm>
            <a:off x="612000" y="914400"/>
            <a:ext cx="7920000" cy="385012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b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Configuration 1 Simulation </a:t>
            </a:r>
          </a:p>
          <a:p>
            <a:pPr algn="l"/>
            <a:endParaRPr lang="en-GB" sz="1800" b="1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b="1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Font typeface="Wingdings" charset="2"/>
              <a:buNone/>
            </a:pPr>
            <a:endParaRPr lang="en-GB" sz="1800" b="1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Font typeface="Wingdings" charset="2"/>
              <a:buNone/>
            </a:pPr>
            <a:endParaRPr lang="en-GB" sz="1800" b="1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Font typeface="Wingdings" charset="2"/>
              <a:buNone/>
            </a:pPr>
            <a:r>
              <a:rPr lang="en-GB" sz="180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l">
              <a:buFont typeface="Wingdings" charset="2"/>
              <a:buNone/>
            </a:pPr>
            <a:endParaRPr lang="en-GB" sz="1800" b="1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Font typeface="Wingdings" charset="2"/>
              <a:buNone/>
            </a:pPr>
            <a:endParaRPr lang="en-GB" sz="1800" b="1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Wingdings" panose="05000000000000000000" pitchFamily="2" charset="2"/>
              <a:buChar char="§"/>
            </a:pPr>
            <a:endParaRPr lang="en-GB" sz="1800" b="1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Wingdings" panose="05000000000000000000" pitchFamily="2" charset="2"/>
              <a:buChar char="§"/>
            </a:pPr>
            <a:endParaRPr lang="en-US" sz="1800" b="1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6103630" y="3863557"/>
            <a:ext cx="2849166" cy="622960"/>
          </a:xfrm>
          <a:prstGeom prst="rect">
            <a:avLst/>
          </a:prstGeom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 defTabSz="914400">
              <a:buClr>
                <a:schemeClr val="accent6"/>
              </a:buClr>
              <a:buNone/>
            </a:pPr>
            <a:r>
              <a:rPr lang="en-GB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Instability </a:t>
            </a:r>
            <a:endParaRPr lang="en-GB" sz="1400" b="1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593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7920000" cy="3850126"/>
          </a:xfrm>
        </p:spPr>
        <p:txBody>
          <a:bodyPr>
            <a:normAutofit/>
          </a:bodyPr>
          <a:lstStyle/>
          <a:p>
            <a:pPr algn="l"/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Configuration 2 Simulation 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l">
              <a:buNone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Trim Test in SM18 - 08/04/2016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906183" y="3086964"/>
            <a:ext cx="14401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Configuration 2 (On Two Clusters) - </a:t>
            </a:r>
          </a:p>
          <a:p>
            <a:pPr algn="ctr"/>
            <a:r>
              <a:rPr lang="en-GB" sz="10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 of the 2 PCs together possible</a:t>
            </a:r>
            <a:endParaRPr lang="fr-FR" sz="1000" dirty="0"/>
          </a:p>
        </p:txBody>
      </p:sp>
      <p:sp>
        <p:nvSpPr>
          <p:cNvPr id="1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045332" cy="540000"/>
          </a:xfrm>
        </p:spPr>
        <p:txBody>
          <a:bodyPr/>
          <a:lstStyle/>
          <a:p>
            <a:r>
              <a:rPr lang="en-US" sz="44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Configurations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2619265" y="1350950"/>
            <a:ext cx="5965090" cy="2329587"/>
          </a:xfrm>
          <a:prstGeom prst="rect">
            <a:avLst/>
          </a:prstGeom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problems for configuration 2</a:t>
            </a:r>
          </a:p>
          <a:p>
            <a:pPr defTabSz="9144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 to answer : What is the complexity to implement this solution via warm cables in SM18?   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41" indent="0" defTabSz="914400">
              <a:buNone/>
            </a:pPr>
            <a:endParaRPr lang="en-GB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41" indent="0" defTabSz="914400">
              <a:buNone/>
            </a:pP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41" indent="0" defTabSz="914400">
              <a:buNone/>
            </a:pPr>
            <a:endParaRPr lang="en-GB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/>
            <a:endParaRPr lang="en-GB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41" indent="0" algn="ctr" defTabSz="914400">
              <a:buNone/>
            </a:pPr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4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711" y="1284738"/>
            <a:ext cx="1523306" cy="1704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6372" y="1851670"/>
            <a:ext cx="2304256" cy="2761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552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7920000" cy="3850126"/>
          </a:xfrm>
        </p:spPr>
        <p:txBody>
          <a:bodyPr>
            <a:normAutofit/>
          </a:bodyPr>
          <a:lstStyle/>
          <a:p>
            <a:pPr algn="l"/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Testing Possibilities 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l">
              <a:buNone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Trim Test in SM18 - 08/04/2016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13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graphicFrame>
        <p:nvGraphicFramePr>
          <p:cNvPr id="10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3722173"/>
              </p:ext>
            </p:extLst>
          </p:nvPr>
        </p:nvGraphicFramePr>
        <p:xfrm>
          <a:off x="618587" y="1491630"/>
          <a:ext cx="4520082" cy="1891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6568"/>
                <a:gridCol w="1296144"/>
                <a:gridCol w="1197370"/>
              </a:tblGrid>
              <a:tr h="360041">
                <a:tc>
                  <a:txBody>
                    <a:bodyPr/>
                    <a:lstStyle/>
                    <a:p>
                      <a:pPr algn="l"/>
                      <a:r>
                        <a:rPr lang="en-GB" sz="105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Tests </a:t>
                      </a:r>
                      <a:endParaRPr lang="en-GB" sz="105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Configuration</a:t>
                      </a:r>
                      <a:r>
                        <a:rPr lang="en-GB" sz="1050" baseline="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 </a:t>
                      </a:r>
                      <a:endParaRPr lang="en-GB" sz="105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Configuration 2 </a:t>
                      </a:r>
                      <a:endParaRPr lang="en-GB" sz="105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162018">
                <a:tc>
                  <a:txBody>
                    <a:bodyPr/>
                    <a:lstStyle/>
                    <a:p>
                      <a:r>
                        <a:rPr lang="en-GB" sz="1050" b="0" baseline="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Trim Operation Verification (without second PC) </a:t>
                      </a:r>
                      <a:endParaRPr lang="en-GB" sz="1050" b="0" baseline="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 </a:t>
                      </a:r>
                      <a:endParaRPr lang="fr-FR" sz="1050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 </a:t>
                      </a:r>
                      <a:endParaRPr lang="fr-FR" sz="1050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162018">
                <a:tc>
                  <a:txBody>
                    <a:bodyPr/>
                    <a:lstStyle/>
                    <a:p>
                      <a:r>
                        <a:rPr lang="en-GB" sz="1050" b="0" baseline="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11T TF </a:t>
                      </a:r>
                      <a:endParaRPr lang="en-GB" sz="1050" b="0" baseline="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 </a:t>
                      </a:r>
                      <a:endParaRPr lang="fr-FR" sz="1050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 </a:t>
                      </a:r>
                      <a:endParaRPr lang="fr-FR" sz="1050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162018">
                <a:tc>
                  <a:txBody>
                    <a:bodyPr/>
                    <a:lstStyle/>
                    <a:p>
                      <a:r>
                        <a:rPr lang="en-GB" sz="1050" b="0" baseline="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Trim Overcurrent Test 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fr-FR" sz="105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 </a:t>
                      </a:r>
                      <a:endParaRPr lang="fr-FR" sz="1050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162018">
                <a:tc>
                  <a:txBody>
                    <a:bodyPr/>
                    <a:lstStyle/>
                    <a:p>
                      <a:r>
                        <a:rPr lang="en-GB" sz="1050" b="0" baseline="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Partial Bypass Diode Constraint 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 </a:t>
                      </a:r>
                      <a:endParaRPr lang="fr-FR" sz="1050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 </a:t>
                      </a:r>
                      <a:endParaRPr lang="fr-FR" sz="1050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162018">
                <a:tc>
                  <a:txBody>
                    <a:bodyPr/>
                    <a:lstStyle/>
                    <a:p>
                      <a:r>
                        <a:rPr lang="en-GB" sz="1050" b="0" baseline="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Complete Bypass Diode Constraint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r>
                        <a:rPr lang="en-GB" sz="105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fr-FR" sz="105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 </a:t>
                      </a:r>
                      <a:endParaRPr lang="fr-FR" sz="1050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162018">
                <a:tc>
                  <a:txBody>
                    <a:bodyPr/>
                    <a:lstStyle/>
                    <a:p>
                      <a:r>
                        <a:rPr lang="en-GB" sz="1050" b="0" baseline="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PCs Test 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r>
                        <a:rPr lang="en-GB" sz="105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fr-FR" sz="105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 </a:t>
                      </a:r>
                      <a:endParaRPr lang="fr-FR" sz="1050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5420244" y="3664064"/>
            <a:ext cx="14401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Configuration 1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141979" y="3659944"/>
            <a:ext cx="14401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Configuration 2</a:t>
            </a:r>
          </a:p>
        </p:txBody>
      </p:sp>
      <p:sp>
        <p:nvSpPr>
          <p:cNvPr id="1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045332" cy="540000"/>
          </a:xfrm>
        </p:spPr>
        <p:txBody>
          <a:bodyPr/>
          <a:lstStyle/>
          <a:p>
            <a:r>
              <a:rPr lang="en-US" sz="44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Configurations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7489" y="1269121"/>
            <a:ext cx="985669" cy="24219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0272" y="1689211"/>
            <a:ext cx="1627719" cy="2034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740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Trim Test in SM18 - 08/04/2016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14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1138888" y="1380687"/>
            <a:ext cx="1738536" cy="2185990"/>
          </a:xfrm>
        </p:spPr>
        <p:txBody>
          <a:bodyPr>
            <a:normAutofit fontScale="77500" lnSpcReduction="20000"/>
          </a:bodyPr>
          <a:lstStyle/>
          <a:p>
            <a:pPr lvl="0" algn="l">
              <a:buNone/>
            </a:pPr>
            <a:r>
              <a:rPr lang="fr-FR" sz="16000" b="1" dirty="0" smtClean="0">
                <a:solidFill>
                  <a:srgbClr val="0093B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04</a:t>
            </a:r>
          </a:p>
          <a:p>
            <a:pPr lvl="0" algn="l">
              <a:buNone/>
            </a:pPr>
            <a:r>
              <a:rPr lang="fr-F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 algn="l">
              <a:buNone/>
            </a:pPr>
            <a:endParaRPr lang="fr-FR" sz="16000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oneTexte 6"/>
          <p:cNvSpPr txBox="1"/>
          <p:nvPr/>
        </p:nvSpPr>
        <p:spPr>
          <a:xfrm>
            <a:off x="1138888" y="2643758"/>
            <a:ext cx="6912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Proposition </a:t>
            </a:r>
            <a:endParaRPr lang="fr-FR" sz="40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346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7920000" cy="3850126"/>
          </a:xfrm>
        </p:spPr>
        <p:txBody>
          <a:bodyPr>
            <a:normAutofit/>
          </a:bodyPr>
          <a:lstStyle/>
          <a:p>
            <a:pPr algn="l"/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Plan Study (April - September) : </a:t>
            </a:r>
          </a:p>
          <a:p>
            <a:pPr lvl="1" algn="l"/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configuration alternatives</a:t>
            </a:r>
          </a:p>
          <a:p>
            <a:pPr lvl="1" algn="l"/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Feasibility study</a:t>
            </a:r>
          </a:p>
          <a:p>
            <a:pPr lvl="1" algn="l"/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Instrumentation required </a:t>
            </a:r>
          </a:p>
          <a:p>
            <a:pPr lvl="1" algn="l"/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plan definition  </a:t>
            </a:r>
            <a:endParaRPr lang="en-GB" sz="14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Trim Test in SM18 - 08/04/2016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15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045332" cy="540000"/>
          </a:xfrm>
        </p:spPr>
        <p:txBody>
          <a:bodyPr/>
          <a:lstStyle/>
          <a:p>
            <a:r>
              <a:rPr lang="en-US" sz="44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Proposition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104" y="1131590"/>
            <a:ext cx="2347799" cy="293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620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51800" y="1779662"/>
            <a:ext cx="6440400" cy="1225800"/>
          </a:xfrm>
        </p:spPr>
        <p:txBody>
          <a:bodyPr/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ttention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Trim Test in SM18 - 08/04/2016</a:t>
            </a:r>
            <a:endParaRPr lang="en-GB" noProof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16</a:t>
            </a:fld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7920000" cy="3850126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Alternative Proposed Solutions :</a:t>
            </a:r>
          </a:p>
          <a:p>
            <a:pPr algn="l"/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Dummy Load : We need a high inductance (6kA). Possible ? </a:t>
            </a:r>
          </a:p>
          <a:p>
            <a:pPr lvl="1" algn="l"/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discussed putting a dummy load on the trim </a:t>
            </a:r>
            <a:r>
              <a:rPr lang="en-GB" sz="14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 : Alteration of the circuit property – The test will not be viable anymore. </a:t>
            </a:r>
          </a:p>
          <a:p>
            <a:pPr lvl="1" algn="l"/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Putting a dummy load on the mains side is a possibility but we need a 6 kA inductance! </a:t>
            </a:r>
          </a:p>
          <a:p>
            <a:pPr lvl="1" algn="l"/>
            <a:endParaRPr lang="en-GB" sz="14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Voltage control + Current control : Control not possible.  </a:t>
            </a:r>
          </a:p>
          <a:p>
            <a:pPr algn="l"/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Any other propositions are welcome </a:t>
            </a:r>
          </a:p>
          <a:p>
            <a:pPr marL="0" indent="0" algn="l">
              <a:buNone/>
            </a:pP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l">
              <a:buNone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Trim Test in SM18 - 08/04/2016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17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045332" cy="540000"/>
          </a:xfrm>
        </p:spPr>
        <p:txBody>
          <a:bodyPr/>
          <a:lstStyle/>
          <a:p>
            <a:r>
              <a:rPr lang="en-US" sz="44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Configurations 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989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GB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457550"/>
          </a:xfrm>
        </p:spPr>
        <p:txBody>
          <a:bodyPr>
            <a:noAutofit/>
          </a:bodyPr>
          <a:lstStyle/>
          <a:p>
            <a:pPr lvl="0" algn="l">
              <a:buNone/>
            </a:pPr>
            <a:r>
              <a:rPr lang="en-US" sz="4000" b="1" dirty="0" smtClean="0">
                <a:solidFill>
                  <a:srgbClr val="0093B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01</a:t>
            </a:r>
            <a:r>
              <a:rPr lang="en-US" sz="36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</a:p>
          <a:p>
            <a:pPr algn="l">
              <a:buNone/>
            </a:pPr>
            <a:r>
              <a:rPr lang="en-US" sz="4000" b="1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  <a:r>
              <a:rPr lang="en-US" sz="36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Failure Scenarios and Critical Tests </a:t>
            </a:r>
          </a:p>
          <a:p>
            <a:pPr algn="l">
              <a:buNone/>
            </a:pPr>
            <a:r>
              <a:rPr lang="en-US" sz="4000" b="1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</a:t>
            </a:r>
            <a:r>
              <a:rPr lang="en-US" sz="40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Configurations  </a:t>
            </a:r>
          </a:p>
          <a:p>
            <a:pPr algn="l">
              <a:buNone/>
            </a:pPr>
            <a:r>
              <a:rPr lang="en-US" sz="4000" b="1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</a:t>
            </a:r>
            <a:r>
              <a:rPr lang="en-US" sz="40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Proposition 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Trim Test in SM18 - 08/04/2016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693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Trim Test in SM18 - 08/04/2016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1138888" y="1380687"/>
            <a:ext cx="1738536" cy="2185990"/>
          </a:xfrm>
        </p:spPr>
        <p:txBody>
          <a:bodyPr>
            <a:normAutofit fontScale="77500" lnSpcReduction="20000"/>
          </a:bodyPr>
          <a:lstStyle/>
          <a:p>
            <a:pPr lvl="0" algn="l">
              <a:buNone/>
            </a:pPr>
            <a:r>
              <a:rPr lang="fr-FR" sz="16000" b="1" dirty="0" smtClean="0">
                <a:solidFill>
                  <a:srgbClr val="0093B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01</a:t>
            </a:r>
          </a:p>
          <a:p>
            <a:pPr lvl="0" algn="l">
              <a:buNone/>
            </a:pPr>
            <a:r>
              <a:rPr lang="fr-F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 algn="l">
              <a:buNone/>
            </a:pPr>
            <a:endParaRPr lang="fr-FR" sz="16000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oneTexte 6"/>
          <p:cNvSpPr txBox="1"/>
          <p:nvPr/>
        </p:nvSpPr>
        <p:spPr>
          <a:xfrm>
            <a:off x="1138887" y="2643758"/>
            <a:ext cx="7939275" cy="735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  <a:endParaRPr lang="fr-FR" sz="40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96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7920000" cy="3850126"/>
          </a:xfrm>
        </p:spPr>
        <p:txBody>
          <a:bodyPr>
            <a:normAutofit/>
          </a:bodyPr>
          <a:lstStyle/>
          <a:p>
            <a:pPr algn="l"/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T dipole is series with the main dipoles </a:t>
            </a:r>
          </a:p>
          <a:p>
            <a:pPr algn="l"/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Trim circuit is in parallel with the 11T </a:t>
            </a:r>
          </a:p>
          <a:p>
            <a:pPr algn="l"/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>
              <a:buNone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>
              <a:buNone/>
            </a:pPr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>
              <a:buNone/>
            </a:pP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l">
              <a:buNone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Trim Test in SM18 - 08/04/2016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045332" cy="540000"/>
          </a:xfrm>
        </p:spPr>
        <p:txBody>
          <a:bodyPr/>
          <a:lstStyle/>
          <a:p>
            <a:r>
              <a:rPr lang="en-US" sz="44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6811" y="1995686"/>
            <a:ext cx="7549989" cy="174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16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Trim Test in SM18 - 08/04/2016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1138888" y="1380687"/>
            <a:ext cx="1738536" cy="2185990"/>
          </a:xfrm>
        </p:spPr>
        <p:txBody>
          <a:bodyPr>
            <a:normAutofit fontScale="77500" lnSpcReduction="20000"/>
          </a:bodyPr>
          <a:lstStyle/>
          <a:p>
            <a:pPr lvl="0" algn="l">
              <a:buNone/>
            </a:pPr>
            <a:r>
              <a:rPr lang="fr-FR" sz="16000" b="1" dirty="0" smtClean="0">
                <a:solidFill>
                  <a:srgbClr val="0093B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</a:p>
          <a:p>
            <a:pPr lvl="0" algn="l">
              <a:buNone/>
            </a:pPr>
            <a:r>
              <a:rPr lang="fr-F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 algn="l">
              <a:buNone/>
            </a:pPr>
            <a:endParaRPr lang="fr-FR" sz="16000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oneTexte 6"/>
          <p:cNvSpPr txBox="1"/>
          <p:nvPr/>
        </p:nvSpPr>
        <p:spPr>
          <a:xfrm>
            <a:off x="1138887" y="2643758"/>
            <a:ext cx="7939275" cy="735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Most Critical Failure Scenarios</a:t>
            </a:r>
            <a:endParaRPr lang="fr-FR" sz="40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081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Failure Scenarios 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Trim Test in SM18 - 08/04/2016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7920000" cy="3850126"/>
          </a:xfrm>
        </p:spPr>
        <p:txBody>
          <a:bodyPr>
            <a:normAutofit/>
          </a:bodyPr>
          <a:lstStyle/>
          <a:p>
            <a:pPr algn="l"/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Trim PC Failure – Failure 1 </a:t>
            </a:r>
          </a:p>
          <a:p>
            <a:pPr lvl="1" algn="l"/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Actions : Trim Crowbar + RB Crowbar + Stop PCs  </a:t>
            </a:r>
          </a:p>
          <a:p>
            <a:pPr lvl="1" algn="l"/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Worst Case Scenario : I</a:t>
            </a:r>
            <a:r>
              <a:rPr lang="en-GB" sz="1400" b="1" baseline="-25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Mains</a:t>
            </a:r>
            <a:r>
              <a:rPr lang="en-GB" sz="14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6 kA - </a:t>
            </a:r>
            <a:r>
              <a:rPr lang="en-GB" sz="1400" b="1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400" b="1" baseline="-25000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Trim</a:t>
            </a:r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-250</a:t>
            </a:r>
          </a:p>
          <a:p>
            <a:pPr lvl="1" algn="l"/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Remark : The dipole is a current source (current inertia)</a:t>
            </a:r>
            <a:endParaRPr lang="en-GB" sz="14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algn="l">
              <a:buNone/>
            </a:pPr>
            <a:endParaRPr lang="en-GB" sz="1400" b="1" baseline="-250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>
              <a:buNone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>
              <a:buNone/>
            </a:pPr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>
              <a:buNone/>
            </a:pP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l">
              <a:buNone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685" y="2091242"/>
            <a:ext cx="2012342" cy="243715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3888" y="2458017"/>
            <a:ext cx="2085411" cy="186172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792132" y="3163823"/>
            <a:ext cx="14177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6"/>
              </a:buClr>
            </a:pPr>
            <a:r>
              <a:rPr lang="en-GB" sz="1200" b="1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200" b="1" baseline="-25000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Diode</a:t>
            </a:r>
            <a:r>
              <a:rPr lang="en-GB" sz="1200" b="1" baseline="-25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GB" sz="1200" b="1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sz="1200" b="1" baseline="-25000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</a:t>
            </a:r>
            <a:r>
              <a:rPr lang="en-GB" sz="1200" b="1" baseline="-25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200" b="1" baseline="-25000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trim</a:t>
            </a:r>
            <a:endParaRPr lang="en-GB" sz="12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068206" y="3170051"/>
            <a:ext cx="50308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7043455" y="2996259"/>
            <a:ext cx="503086" cy="2880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7599710" y="2790873"/>
            <a:ext cx="14705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sz="1200" b="1" baseline="-25000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</a:t>
            </a:r>
            <a:r>
              <a:rPr lang="en-GB" sz="1200" b="1" baseline="-25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20 m</a:t>
            </a:r>
            <a:r>
              <a:rPr lang="el-GR" sz="12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GB" sz="12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→ Diode not triggered </a:t>
            </a:r>
            <a:r>
              <a:rPr lang="en-GB" sz="1200" b="1" baseline="-25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b="1" dirty="0"/>
          </a:p>
        </p:txBody>
      </p:sp>
      <p:sp>
        <p:nvSpPr>
          <p:cNvPr id="22" name="Rectangle 21"/>
          <p:cNvSpPr/>
          <p:nvPr/>
        </p:nvSpPr>
        <p:spPr>
          <a:xfrm>
            <a:off x="7599285" y="3470588"/>
            <a:ext cx="14705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sz="1200" b="1" baseline="-25000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</a:t>
            </a:r>
            <a:r>
              <a:rPr lang="en-GB" sz="1200" b="1" baseline="-25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GB" sz="12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 m</a:t>
            </a:r>
            <a:r>
              <a:rPr lang="el-GR" sz="12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GB" sz="12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→ Diode triggered </a:t>
            </a:r>
            <a:r>
              <a:rPr lang="en-GB" sz="1200" b="1" baseline="-25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b="1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7043455" y="3392190"/>
            <a:ext cx="503086" cy="2880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5792132" y="2715766"/>
            <a:ext cx="3254668" cy="122103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/>
          <p:cNvSpPr/>
          <p:nvPr/>
        </p:nvSpPr>
        <p:spPr>
          <a:xfrm>
            <a:off x="6144981" y="4016659"/>
            <a:ext cx="25418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Diode triggered : what is impact on the system (diode voltage, cryogenics, quench) ? 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509524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Failure Scenarios 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Trim Test in SM18 - 08/04/2016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7920000" cy="3850126"/>
          </a:xfrm>
        </p:spPr>
        <p:txBody>
          <a:bodyPr>
            <a:normAutofit/>
          </a:bodyPr>
          <a:lstStyle/>
          <a:p>
            <a:pPr algn="l"/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FPA – Failure 2 </a:t>
            </a:r>
          </a:p>
          <a:p>
            <a:pPr lvl="1" algn="l"/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Actions : Trim Crowbar + RB Crowbar + Stop PCs + EESs    </a:t>
            </a:r>
          </a:p>
          <a:p>
            <a:pPr lvl="1" algn="l"/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Worst Case Scenario : I</a:t>
            </a:r>
            <a:r>
              <a:rPr lang="en-GB" sz="1400" b="1" baseline="-25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Mains</a:t>
            </a:r>
            <a:r>
              <a:rPr lang="en-GB" sz="14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12.85 kA - </a:t>
            </a:r>
            <a:r>
              <a:rPr lang="en-GB" sz="1400" b="1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400" b="1" baseline="-25000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Trim</a:t>
            </a:r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 A </a:t>
            </a:r>
          </a:p>
          <a:p>
            <a:pPr lvl="1" algn="l"/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Remark : V</a:t>
            </a:r>
            <a:r>
              <a:rPr lang="en-GB" sz="1400" b="1" baseline="-25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11T</a:t>
            </a:r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12 V</a:t>
            </a:r>
            <a:endParaRPr lang="en-GB" sz="14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algn="l">
              <a:buNone/>
            </a:pPr>
            <a:endParaRPr lang="en-GB" sz="1400" b="1" baseline="-250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>
              <a:buNone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>
              <a:buNone/>
            </a:pPr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>
              <a:buNone/>
            </a:pP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l">
              <a:buNone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685" y="2091242"/>
            <a:ext cx="2012342" cy="2437151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3068206" y="3170051"/>
            <a:ext cx="50308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1005" y="2360994"/>
            <a:ext cx="2108267" cy="2138151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5792132" y="2790873"/>
            <a:ext cx="3278143" cy="1141380"/>
            <a:chOff x="5792132" y="2790873"/>
            <a:chExt cx="3278143" cy="1141380"/>
          </a:xfrm>
        </p:grpSpPr>
        <p:sp>
          <p:nvSpPr>
            <p:cNvPr id="13" name="Rectangle 12"/>
            <p:cNvSpPr/>
            <p:nvPr/>
          </p:nvSpPr>
          <p:spPr>
            <a:xfrm>
              <a:off x="5792132" y="3163823"/>
              <a:ext cx="141775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chemeClr val="accent6"/>
                </a:buClr>
              </a:pPr>
              <a:r>
                <a:rPr lang="en-GB" sz="1200" b="1" dirty="0" err="1">
                  <a:solidFill>
                    <a:srgbClr val="5A5A5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GB" sz="1200" b="1" baseline="-25000" dirty="0" err="1">
                  <a:solidFill>
                    <a:srgbClr val="5A5A5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trim</a:t>
              </a:r>
              <a:r>
                <a:rPr lang="en-GB" sz="1200" b="1" baseline="-25000" dirty="0">
                  <a:solidFill>
                    <a:srgbClr val="5A5A5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1200" b="1" dirty="0" smtClean="0">
                  <a:solidFill>
                    <a:srgbClr val="5A5A5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 </a:t>
              </a:r>
              <a:r>
                <a:rPr lang="en-GB" sz="1200" b="1" dirty="0">
                  <a:solidFill>
                    <a:srgbClr val="5A5A5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GB" sz="1200" b="1" baseline="-25000" dirty="0">
                  <a:solidFill>
                    <a:srgbClr val="5A5A5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11T</a:t>
              </a:r>
              <a:r>
                <a:rPr lang="en-GB" sz="1200" b="1" dirty="0" smtClean="0">
                  <a:solidFill>
                    <a:srgbClr val="5A5A5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/</a:t>
              </a:r>
              <a:r>
                <a:rPr lang="en-GB" sz="1200" b="1" dirty="0" err="1" smtClean="0">
                  <a:solidFill>
                    <a:srgbClr val="5A5A5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GB" sz="1200" b="1" baseline="-25000" dirty="0" err="1" smtClean="0">
                  <a:solidFill>
                    <a:srgbClr val="5A5A5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total</a:t>
              </a:r>
              <a:r>
                <a:rPr lang="en-GB" sz="1200" b="1" baseline="-25000" dirty="0" smtClean="0">
                  <a:solidFill>
                    <a:srgbClr val="5A5A5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GB" sz="12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V="1">
              <a:off x="7043455" y="2996259"/>
              <a:ext cx="503086" cy="28803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>
              <a:off x="7599710" y="2790873"/>
              <a:ext cx="147056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 b="1" dirty="0" err="1" smtClean="0">
                  <a:solidFill>
                    <a:srgbClr val="5A5A5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GB" sz="1200" b="1" baseline="-25000" dirty="0" err="1" smtClean="0">
                  <a:solidFill>
                    <a:srgbClr val="5A5A5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total</a:t>
              </a:r>
              <a:r>
                <a:rPr lang="en-GB" sz="1200" b="1" baseline="-25000" dirty="0" smtClean="0">
                  <a:solidFill>
                    <a:srgbClr val="5A5A5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1200" b="1" dirty="0" smtClean="0">
                  <a:solidFill>
                    <a:srgbClr val="5A5A5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&gt; 60 m</a:t>
              </a:r>
              <a:r>
                <a:rPr lang="el-GR" sz="1200" b="1" dirty="0" smtClean="0">
                  <a:solidFill>
                    <a:srgbClr val="5A5A5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Ω</a:t>
              </a:r>
              <a:r>
                <a:rPr lang="en-GB" sz="1200" b="1" dirty="0" smtClean="0">
                  <a:solidFill>
                    <a:srgbClr val="5A5A5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→ No overcurrent </a:t>
              </a:r>
              <a:endParaRPr lang="fr-FR" b="1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599285" y="3470588"/>
              <a:ext cx="147056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 b="1" dirty="0" err="1" smtClean="0">
                  <a:solidFill>
                    <a:srgbClr val="5A5A5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GB" sz="1200" b="1" baseline="-25000" dirty="0" err="1" smtClean="0">
                  <a:solidFill>
                    <a:srgbClr val="5A5A5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total</a:t>
              </a:r>
              <a:r>
                <a:rPr lang="en-GB" sz="1200" b="1" baseline="-25000" dirty="0" smtClean="0">
                  <a:solidFill>
                    <a:srgbClr val="5A5A5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1200" b="1" dirty="0">
                  <a:solidFill>
                    <a:srgbClr val="5A5A5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&lt;</a:t>
              </a:r>
              <a:r>
                <a:rPr lang="en-GB" sz="1200" b="1" dirty="0" smtClean="0">
                  <a:solidFill>
                    <a:srgbClr val="5A5A5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1200" b="1" dirty="0">
                  <a:solidFill>
                    <a:srgbClr val="5A5A5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en-GB" sz="1200" b="1" dirty="0" smtClean="0">
                  <a:solidFill>
                    <a:srgbClr val="5A5A5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 m</a:t>
              </a:r>
              <a:r>
                <a:rPr lang="el-GR" sz="1200" b="1" dirty="0" smtClean="0">
                  <a:solidFill>
                    <a:srgbClr val="5A5A5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Ω</a:t>
              </a:r>
              <a:r>
                <a:rPr lang="en-GB" sz="1200" b="1" dirty="0" smtClean="0">
                  <a:solidFill>
                    <a:srgbClr val="5A5A5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→ Overcurrent </a:t>
              </a:r>
              <a:endParaRPr lang="fr-FR" b="1" dirty="0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7043455" y="3392190"/>
              <a:ext cx="503086" cy="28803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ounded Rectangle 8"/>
          <p:cNvSpPr/>
          <p:nvPr/>
        </p:nvSpPr>
        <p:spPr>
          <a:xfrm>
            <a:off x="5792132" y="2715766"/>
            <a:ext cx="3254668" cy="122103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6144981" y="4016659"/>
            <a:ext cx="25418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Overcurrent : 800-1000 A for a circuit sized for 300 A  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9234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Trim Test in SM18 - 08/04/2016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1138888" y="1380687"/>
            <a:ext cx="1738536" cy="2185990"/>
          </a:xfrm>
        </p:spPr>
        <p:txBody>
          <a:bodyPr>
            <a:normAutofit fontScale="77500" lnSpcReduction="20000"/>
          </a:bodyPr>
          <a:lstStyle/>
          <a:p>
            <a:pPr lvl="0" algn="l">
              <a:buNone/>
            </a:pPr>
            <a:r>
              <a:rPr lang="fr-FR" sz="16000" b="1" dirty="0" smtClean="0">
                <a:solidFill>
                  <a:srgbClr val="0093B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03</a:t>
            </a:r>
          </a:p>
          <a:p>
            <a:pPr lvl="0" algn="l">
              <a:buNone/>
            </a:pPr>
            <a:r>
              <a:rPr lang="fr-F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 algn="l">
              <a:buNone/>
            </a:pPr>
            <a:endParaRPr lang="fr-FR" sz="16000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oneTexte 6"/>
          <p:cNvSpPr txBox="1"/>
          <p:nvPr/>
        </p:nvSpPr>
        <p:spPr>
          <a:xfrm>
            <a:off x="1138888" y="2643758"/>
            <a:ext cx="6912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Configurations </a:t>
            </a:r>
            <a:endParaRPr lang="fr-FR" sz="40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79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7920000" cy="3850126"/>
          </a:xfrm>
        </p:spPr>
        <p:txBody>
          <a:bodyPr>
            <a:normAutofit/>
          </a:bodyPr>
          <a:lstStyle/>
          <a:p>
            <a:pPr algn="l"/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Proposition of Test Configurations 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l">
              <a:buNone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Trim Test in SM18 - 08/04/2016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920121" y="3510657"/>
            <a:ext cx="14401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Configuration 2 (On Two Clusters) </a:t>
            </a:r>
          </a:p>
        </p:txBody>
      </p:sp>
      <p:sp>
        <p:nvSpPr>
          <p:cNvPr id="1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045332" cy="540000"/>
          </a:xfrm>
        </p:spPr>
        <p:txBody>
          <a:bodyPr/>
          <a:lstStyle/>
          <a:p>
            <a:r>
              <a:rPr lang="en-US" sz="44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Configurations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7041" y="1651607"/>
            <a:ext cx="985669" cy="171426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825165" y="3390957"/>
            <a:ext cx="14401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Configuration 1 - </a:t>
            </a:r>
          </a:p>
          <a:p>
            <a:pPr algn="ctr"/>
            <a:r>
              <a:rPr lang="en-GB" sz="10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 of the 2 PCs together highly complex</a:t>
            </a:r>
            <a:endParaRPr lang="fr-FR" sz="1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4562" y="1503964"/>
            <a:ext cx="1627719" cy="2034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38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1" ma:contentTypeDescription="Create a new document." ma:contentTypeScope="" ma:versionID="1a330f7814ea0a273a5526b4afe3676a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f1ffbfeca08ef966bb5b703d2b456cc0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CAC4BD9-DE6E-4787-B350-E0AE94A3B41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AE02C9-56D8-471E-9604-BDBFC642C176}">
  <ds:schemaRefs>
    <ds:schemaRef ds:uri="http://purl.org/dc/terms/"/>
    <ds:schemaRef ds:uri="http://schemas.microsoft.com/office/2006/documentManagement/types"/>
    <ds:schemaRef ds:uri="http://schemas.microsoft.com/office/infopath/2007/PartnerControls"/>
    <ds:schemaRef ds:uri="8946e33d-fd2f-4ae4-8ee9-d90c129cdf9e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41D4404-AD10-45A1-9E85-053C148423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13403</TotalTime>
  <Words>862</Words>
  <Application>Microsoft Office PowerPoint</Application>
  <PresentationFormat>On-screen Show (16:9)</PresentationFormat>
  <Paragraphs>251</Paragraphs>
  <Slides>17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Times New Roman</vt:lpstr>
      <vt:lpstr>Wingdings</vt:lpstr>
      <vt:lpstr>Thème Office</vt:lpstr>
      <vt:lpstr>Trim Test in SM18 </vt:lpstr>
      <vt:lpstr>Contents</vt:lpstr>
      <vt:lpstr>PowerPoint Presentation</vt:lpstr>
      <vt:lpstr>Introduction </vt:lpstr>
      <vt:lpstr>PowerPoint Presentation</vt:lpstr>
      <vt:lpstr>Failure Scenarios </vt:lpstr>
      <vt:lpstr>Failure Scenarios </vt:lpstr>
      <vt:lpstr>PowerPoint Presentation</vt:lpstr>
      <vt:lpstr>Test Configurations</vt:lpstr>
      <vt:lpstr>Test Configurations</vt:lpstr>
      <vt:lpstr>Test Configurations</vt:lpstr>
      <vt:lpstr>Test Configurations</vt:lpstr>
      <vt:lpstr>Test Configurations</vt:lpstr>
      <vt:lpstr>PowerPoint Presentation</vt:lpstr>
      <vt:lpstr>Proposition</vt:lpstr>
      <vt:lpstr>Thank you for your attention</vt:lpstr>
      <vt:lpstr>Test Configurations 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Samer Yammine</cp:lastModifiedBy>
  <cp:revision>579</cp:revision>
  <dcterms:created xsi:type="dcterms:W3CDTF">2016-02-12T09:02:01Z</dcterms:created>
  <dcterms:modified xsi:type="dcterms:W3CDTF">2016-04-07T12:04:28Z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