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25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138" y="3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8AE986-1CD5-4F6C-A2F2-04DB8CD3E24B}" type="datetimeFigureOut">
              <a:rPr lang="en-GB" smtClean="0"/>
              <a:t>07/04/2016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D66E99-61DD-4C9E-8F3D-8841BFAEAB8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273514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8AE986-1CD5-4F6C-A2F2-04DB8CD3E24B}" type="datetimeFigureOut">
              <a:rPr lang="en-GB" smtClean="0"/>
              <a:t>07/04/2016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D66E99-61DD-4C9E-8F3D-8841BFAEAB8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669797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8AE986-1CD5-4F6C-A2F2-04DB8CD3E24B}" type="datetimeFigureOut">
              <a:rPr lang="en-GB" smtClean="0"/>
              <a:t>07/04/2016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D66E99-61DD-4C9E-8F3D-8841BFAEAB8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184840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8AE986-1CD5-4F6C-A2F2-04DB8CD3E24B}" type="datetimeFigureOut">
              <a:rPr lang="en-GB" smtClean="0"/>
              <a:t>07/04/2016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D66E99-61DD-4C9E-8F3D-8841BFAEAB8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027925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8AE986-1CD5-4F6C-A2F2-04DB8CD3E24B}" type="datetimeFigureOut">
              <a:rPr lang="en-GB" smtClean="0"/>
              <a:t>07/04/2016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D66E99-61DD-4C9E-8F3D-8841BFAEAB8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718400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8AE986-1CD5-4F6C-A2F2-04DB8CD3E24B}" type="datetimeFigureOut">
              <a:rPr lang="en-GB" smtClean="0"/>
              <a:t>07/04/2016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D66E99-61DD-4C9E-8F3D-8841BFAEAB8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577845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8AE986-1CD5-4F6C-A2F2-04DB8CD3E24B}" type="datetimeFigureOut">
              <a:rPr lang="en-GB" smtClean="0"/>
              <a:t>07/04/2016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D66E99-61DD-4C9E-8F3D-8841BFAEAB8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762237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8AE986-1CD5-4F6C-A2F2-04DB8CD3E24B}" type="datetimeFigureOut">
              <a:rPr lang="en-GB" smtClean="0"/>
              <a:t>07/04/2016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D66E99-61DD-4C9E-8F3D-8841BFAEAB8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06769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8AE986-1CD5-4F6C-A2F2-04DB8CD3E24B}" type="datetimeFigureOut">
              <a:rPr lang="en-GB" smtClean="0"/>
              <a:t>07/04/2016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D66E99-61DD-4C9E-8F3D-8841BFAEAB8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674377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8AE986-1CD5-4F6C-A2F2-04DB8CD3E24B}" type="datetimeFigureOut">
              <a:rPr lang="en-GB" smtClean="0"/>
              <a:t>07/04/2016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D66E99-61DD-4C9E-8F3D-8841BFAEAB8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021167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8AE986-1CD5-4F6C-A2F2-04DB8CD3E24B}" type="datetimeFigureOut">
              <a:rPr lang="en-GB" smtClean="0"/>
              <a:t>07/04/2016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D66E99-61DD-4C9E-8F3D-8841BFAEAB8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642784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8AE986-1CD5-4F6C-A2F2-04DB8CD3E24B}" type="datetimeFigureOut">
              <a:rPr lang="en-GB" smtClean="0"/>
              <a:t>07/04/2016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D66E99-61DD-4C9E-8F3D-8841BFAEAB8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06007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To support 11 T Review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929642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2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981200" y="274638"/>
            <a:ext cx="8171624" cy="9144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Superconductors laboratory and cabling (103/163)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4648200" y="6311963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HL-LHC C&amp;S Review #1 – March 2015</a:t>
            </a:r>
            <a:endParaRPr lang="en-GB" dirty="0"/>
          </a:p>
        </p:txBody>
      </p:sp>
      <p:pic>
        <p:nvPicPr>
          <p:cNvPr id="6" name="Picture 5" descr="Screen Shot 2015-02-14 at 4.31.35 PM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1323262"/>
            <a:ext cx="9144000" cy="4476084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 rot="1407542">
            <a:off x="6623389" y="2274346"/>
            <a:ext cx="298833" cy="867468"/>
          </a:xfrm>
          <a:prstGeom prst="rect">
            <a:avLst/>
          </a:prstGeom>
          <a:solidFill>
            <a:srgbClr val="FFFF00">
              <a:alpha val="29000"/>
            </a:srgbClr>
          </a:solidFill>
          <a:ln>
            <a:solidFill>
              <a:srgbClr val="0000FF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7337710" y="1819748"/>
            <a:ext cx="3253899" cy="646331"/>
          </a:xfrm>
          <a:prstGeom prst="rect">
            <a:avLst/>
          </a:prstGeom>
          <a:solidFill>
            <a:schemeClr val="bg1">
              <a:lumMod val="95000"/>
              <a:alpha val="6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00FF"/>
                </a:solidFill>
              </a:rPr>
              <a:t>AC 250 cabling machine (KWB)</a:t>
            </a:r>
          </a:p>
          <a:p>
            <a:r>
              <a:rPr lang="en-US" dirty="0">
                <a:solidFill>
                  <a:srgbClr val="0000FF"/>
                </a:solidFill>
              </a:rPr>
              <a:t>40 spools (30 kg, 5 km at 1 mm)</a:t>
            </a:r>
          </a:p>
        </p:txBody>
      </p:sp>
      <p:sp>
        <p:nvSpPr>
          <p:cNvPr id="9" name="Rectangle 8"/>
          <p:cNvSpPr/>
          <p:nvPr/>
        </p:nvSpPr>
        <p:spPr>
          <a:xfrm rot="1308802">
            <a:off x="4018683" y="3868741"/>
            <a:ext cx="1615802" cy="205787"/>
          </a:xfrm>
          <a:prstGeom prst="rect">
            <a:avLst/>
          </a:prstGeom>
          <a:solidFill>
            <a:srgbClr val="FFFF00">
              <a:alpha val="29000"/>
            </a:srgbClr>
          </a:solidFill>
          <a:ln>
            <a:solidFill>
              <a:srgbClr val="0000FF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 rot="1308802">
            <a:off x="3181674" y="2980094"/>
            <a:ext cx="362284" cy="356157"/>
          </a:xfrm>
          <a:prstGeom prst="rect">
            <a:avLst/>
          </a:prstGeom>
          <a:solidFill>
            <a:srgbClr val="FFFF00">
              <a:alpha val="29000"/>
            </a:srgbClr>
          </a:solidFill>
          <a:ln>
            <a:solidFill>
              <a:srgbClr val="0000FF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1524000" y="2684026"/>
            <a:ext cx="990430" cy="369332"/>
          </a:xfrm>
          <a:prstGeom prst="rect">
            <a:avLst/>
          </a:prstGeom>
          <a:solidFill>
            <a:schemeClr val="bg1">
              <a:lumMod val="95000"/>
              <a:alpha val="6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err="1">
                <a:solidFill>
                  <a:srgbClr val="0000FF"/>
                </a:solidFill>
              </a:rPr>
              <a:t>FReSCa</a:t>
            </a:r>
            <a:endParaRPr lang="en-US" dirty="0">
              <a:solidFill>
                <a:srgbClr val="0000FF"/>
              </a:solidFill>
            </a:endParaRPr>
          </a:p>
        </p:txBody>
      </p:sp>
      <p:pic>
        <p:nvPicPr>
          <p:cNvPr id="4" name="Picture 3" descr="FRESCAquick_(dis)connect_(1)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1078995"/>
            <a:ext cx="1980860" cy="1584688"/>
          </a:xfrm>
          <a:prstGeom prst="rect">
            <a:avLst/>
          </a:prstGeom>
        </p:spPr>
      </p:pic>
      <p:pic>
        <p:nvPicPr>
          <p:cNvPr id="13" name="Picture 12" descr="Barrel ATI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5816" y="2164936"/>
            <a:ext cx="692501" cy="969149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 rot="1308802">
            <a:off x="5225081" y="3393929"/>
            <a:ext cx="363215" cy="468850"/>
          </a:xfrm>
          <a:prstGeom prst="rect">
            <a:avLst/>
          </a:prstGeom>
          <a:solidFill>
            <a:srgbClr val="FFFF00">
              <a:alpha val="29000"/>
            </a:srgbClr>
          </a:solidFill>
          <a:ln>
            <a:solidFill>
              <a:srgbClr val="0000FF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 rot="1308802">
            <a:off x="4632982" y="3195837"/>
            <a:ext cx="565652" cy="468850"/>
          </a:xfrm>
          <a:prstGeom prst="rect">
            <a:avLst/>
          </a:prstGeom>
          <a:solidFill>
            <a:srgbClr val="FFFF00">
              <a:alpha val="29000"/>
            </a:srgbClr>
          </a:solidFill>
          <a:ln>
            <a:solidFill>
              <a:srgbClr val="0000FF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3645609" y="1519877"/>
            <a:ext cx="2644109" cy="646331"/>
          </a:xfrm>
          <a:prstGeom prst="rect">
            <a:avLst/>
          </a:prstGeom>
          <a:solidFill>
            <a:schemeClr val="bg1">
              <a:lumMod val="95000"/>
              <a:alpha val="6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00FF"/>
                </a:solidFill>
              </a:rPr>
              <a:t>Sample preparation area</a:t>
            </a:r>
          </a:p>
          <a:p>
            <a:r>
              <a:rPr lang="en-US" dirty="0">
                <a:solidFill>
                  <a:srgbClr val="0000FF"/>
                </a:solidFill>
              </a:rPr>
              <a:t>(approx. 100 m</a:t>
            </a:r>
            <a:r>
              <a:rPr lang="en-US" baseline="30000" dirty="0">
                <a:solidFill>
                  <a:srgbClr val="0000FF"/>
                </a:solidFill>
              </a:rPr>
              <a:t>2</a:t>
            </a:r>
            <a:r>
              <a:rPr lang="en-US" dirty="0">
                <a:solidFill>
                  <a:srgbClr val="0000FF"/>
                </a:solidFill>
              </a:rPr>
              <a:t>)</a:t>
            </a:r>
          </a:p>
        </p:txBody>
      </p:sp>
      <p:pic>
        <p:nvPicPr>
          <p:cNvPr id="17" name="Picture 16" descr="Fours 163 Traitement Thermique Nb3Sn.jpg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879" t="5659" r="9780" b="16146"/>
          <a:stretch/>
        </p:blipFill>
        <p:spPr>
          <a:xfrm>
            <a:off x="4926418" y="2110835"/>
            <a:ext cx="1182383" cy="976648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5312785" y="2988825"/>
            <a:ext cx="1494548" cy="369332"/>
          </a:xfrm>
          <a:prstGeom prst="rect">
            <a:avLst/>
          </a:prstGeom>
          <a:solidFill>
            <a:schemeClr val="bg1">
              <a:lumMod val="95000"/>
              <a:alpha val="6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00FF"/>
                </a:solidFill>
              </a:rPr>
              <a:t>HT ovens (2)</a:t>
            </a:r>
          </a:p>
        </p:txBody>
      </p:sp>
      <p:pic>
        <p:nvPicPr>
          <p:cNvPr id="19" name="Picture 18" descr="VSM.jpg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6672" y="3697133"/>
            <a:ext cx="1418190" cy="1890920"/>
          </a:xfrm>
          <a:prstGeom prst="rect">
            <a:avLst/>
          </a:prstGeom>
        </p:spPr>
      </p:pic>
      <p:pic>
        <p:nvPicPr>
          <p:cNvPr id="20" name="Picture 19" descr="Insert ITER.JPG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24749" y="4536020"/>
            <a:ext cx="1243409" cy="1657878"/>
          </a:xfrm>
          <a:prstGeom prst="rect">
            <a:avLst/>
          </a:prstGeom>
        </p:spPr>
      </p:pic>
      <p:sp>
        <p:nvSpPr>
          <p:cNvPr id="21" name="TextBox 20"/>
          <p:cNvSpPr txBox="1"/>
          <p:nvPr/>
        </p:nvSpPr>
        <p:spPr>
          <a:xfrm>
            <a:off x="4905444" y="4618033"/>
            <a:ext cx="4891562" cy="1200329"/>
          </a:xfrm>
          <a:prstGeom prst="rect">
            <a:avLst/>
          </a:prstGeom>
          <a:solidFill>
            <a:schemeClr val="bg1">
              <a:lumMod val="95000"/>
              <a:alpha val="6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00FF"/>
                </a:solidFill>
              </a:rPr>
              <a:t>SC test area</a:t>
            </a:r>
          </a:p>
          <a:p>
            <a:r>
              <a:rPr lang="en-US" dirty="0">
                <a:solidFill>
                  <a:srgbClr val="0000FF"/>
                </a:solidFill>
              </a:rPr>
              <a:t>12 T… 15T, 1.9/4.2 K, 1…4 kA (4 test stands)</a:t>
            </a:r>
          </a:p>
          <a:p>
            <a:r>
              <a:rPr lang="en-US" dirty="0">
                <a:solidFill>
                  <a:srgbClr val="0000FF"/>
                </a:solidFill>
              </a:rPr>
              <a:t>10 T, 1.6…100 K VSM (1 test stand)</a:t>
            </a:r>
          </a:p>
          <a:p>
            <a:r>
              <a:rPr lang="en-US" dirty="0">
                <a:solidFill>
                  <a:srgbClr val="0000FF"/>
                </a:solidFill>
              </a:rPr>
              <a:t>RRR (1 test stand)</a:t>
            </a:r>
          </a:p>
        </p:txBody>
      </p:sp>
      <p:pic>
        <p:nvPicPr>
          <p:cNvPr id="10" name="Picture 13" descr="brugg_new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841" b="5841"/>
          <a:stretch>
            <a:fillRect/>
          </a:stretch>
        </p:blipFill>
        <p:spPr bwMode="auto">
          <a:xfrm>
            <a:off x="7423366" y="2519882"/>
            <a:ext cx="3131507" cy="1985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27" name="Group 26"/>
          <p:cNvGrpSpPr/>
          <p:nvPr/>
        </p:nvGrpSpPr>
        <p:grpSpPr>
          <a:xfrm>
            <a:off x="4482162" y="3811770"/>
            <a:ext cx="4998759" cy="1648954"/>
            <a:chOff x="3215984" y="3926346"/>
            <a:chExt cx="4998759" cy="1648954"/>
          </a:xfrm>
        </p:grpSpPr>
        <p:sp>
          <p:nvSpPr>
            <p:cNvPr id="23" name="Freeform 22"/>
            <p:cNvSpPr/>
            <p:nvPr/>
          </p:nvSpPr>
          <p:spPr>
            <a:xfrm rot="5400000">
              <a:off x="5264946" y="1877384"/>
              <a:ext cx="900835" cy="4998759"/>
            </a:xfrm>
            <a:custGeom>
              <a:avLst/>
              <a:gdLst>
                <a:gd name="connsiteX0" fmla="*/ 547650 w 547650"/>
                <a:gd name="connsiteY0" fmla="*/ 0 h 745657"/>
                <a:gd name="connsiteX1" fmla="*/ 535997 w 547650"/>
                <a:gd name="connsiteY1" fmla="*/ 640799 h 745657"/>
                <a:gd name="connsiteX2" fmla="*/ 0 w 547650"/>
                <a:gd name="connsiteY2" fmla="*/ 745657 h 745657"/>
                <a:gd name="connsiteX0" fmla="*/ 532538 w 535997"/>
                <a:gd name="connsiteY0" fmla="*/ 0 h 745657"/>
                <a:gd name="connsiteX1" fmla="*/ 535997 w 535997"/>
                <a:gd name="connsiteY1" fmla="*/ 640799 h 745657"/>
                <a:gd name="connsiteX2" fmla="*/ 0 w 535997"/>
                <a:gd name="connsiteY2" fmla="*/ 745657 h 7456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35997" h="745657">
                  <a:moveTo>
                    <a:pt x="532538" y="0"/>
                  </a:moveTo>
                  <a:lnTo>
                    <a:pt x="535997" y="640799"/>
                  </a:lnTo>
                  <a:lnTo>
                    <a:pt x="0" y="745657"/>
                  </a:lnTo>
                </a:path>
              </a:pathLst>
            </a:custGeom>
            <a:ln w="19050" cmpd="sng">
              <a:solidFill>
                <a:srgbClr val="0000FF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6" name="Straight Connector 25"/>
            <p:cNvCxnSpPr/>
            <p:nvPr/>
          </p:nvCxnSpPr>
          <p:spPr>
            <a:xfrm>
              <a:off x="8166100" y="4768850"/>
              <a:ext cx="0" cy="806450"/>
            </a:xfrm>
            <a:prstGeom prst="line">
              <a:avLst/>
            </a:prstGeom>
            <a:ln w="19050" cmpd="sng">
              <a:solidFill>
                <a:srgbClr val="0000FF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28" name="Group 27"/>
          <p:cNvGrpSpPr/>
          <p:nvPr/>
        </p:nvGrpSpPr>
        <p:grpSpPr>
          <a:xfrm flipV="1">
            <a:off x="6773471" y="2083850"/>
            <a:ext cx="3741923" cy="608090"/>
            <a:chOff x="3215984" y="3926346"/>
            <a:chExt cx="4998759" cy="1992554"/>
          </a:xfrm>
        </p:grpSpPr>
        <p:sp>
          <p:nvSpPr>
            <p:cNvPr id="29" name="Freeform 28"/>
            <p:cNvSpPr/>
            <p:nvPr/>
          </p:nvSpPr>
          <p:spPr>
            <a:xfrm rot="5400000">
              <a:off x="5264946" y="1877384"/>
              <a:ext cx="900835" cy="4998759"/>
            </a:xfrm>
            <a:custGeom>
              <a:avLst/>
              <a:gdLst>
                <a:gd name="connsiteX0" fmla="*/ 547650 w 547650"/>
                <a:gd name="connsiteY0" fmla="*/ 0 h 745657"/>
                <a:gd name="connsiteX1" fmla="*/ 535997 w 547650"/>
                <a:gd name="connsiteY1" fmla="*/ 640799 h 745657"/>
                <a:gd name="connsiteX2" fmla="*/ 0 w 547650"/>
                <a:gd name="connsiteY2" fmla="*/ 745657 h 745657"/>
                <a:gd name="connsiteX0" fmla="*/ 532538 w 535997"/>
                <a:gd name="connsiteY0" fmla="*/ 0 h 745657"/>
                <a:gd name="connsiteX1" fmla="*/ 535997 w 535997"/>
                <a:gd name="connsiteY1" fmla="*/ 640799 h 745657"/>
                <a:gd name="connsiteX2" fmla="*/ 0 w 535997"/>
                <a:gd name="connsiteY2" fmla="*/ 745657 h 7456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35997" h="745657">
                  <a:moveTo>
                    <a:pt x="532538" y="0"/>
                  </a:moveTo>
                  <a:lnTo>
                    <a:pt x="535997" y="640799"/>
                  </a:lnTo>
                  <a:lnTo>
                    <a:pt x="0" y="745657"/>
                  </a:lnTo>
                </a:path>
              </a:pathLst>
            </a:custGeom>
            <a:ln w="19050" cmpd="sng">
              <a:solidFill>
                <a:srgbClr val="0000FF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0" name="Straight Connector 29"/>
            <p:cNvCxnSpPr/>
            <p:nvPr/>
          </p:nvCxnSpPr>
          <p:spPr>
            <a:xfrm>
              <a:off x="8166098" y="4621310"/>
              <a:ext cx="0" cy="1297590"/>
            </a:xfrm>
            <a:prstGeom prst="line">
              <a:avLst/>
            </a:prstGeom>
            <a:ln w="19050" cmpd="sng">
              <a:solidFill>
                <a:srgbClr val="0000FF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31" name="Group 30"/>
          <p:cNvGrpSpPr/>
          <p:nvPr/>
        </p:nvGrpSpPr>
        <p:grpSpPr>
          <a:xfrm flipV="1">
            <a:off x="5333750" y="3007395"/>
            <a:ext cx="1305530" cy="706917"/>
            <a:chOff x="3215983" y="3926347"/>
            <a:chExt cx="5187879" cy="1648953"/>
          </a:xfrm>
        </p:grpSpPr>
        <p:sp>
          <p:nvSpPr>
            <p:cNvPr id="32" name="Freeform 31"/>
            <p:cNvSpPr/>
            <p:nvPr/>
          </p:nvSpPr>
          <p:spPr>
            <a:xfrm rot="5400000">
              <a:off x="5359505" y="1782825"/>
              <a:ext cx="900836" cy="5187879"/>
            </a:xfrm>
            <a:custGeom>
              <a:avLst/>
              <a:gdLst>
                <a:gd name="connsiteX0" fmla="*/ 547650 w 547650"/>
                <a:gd name="connsiteY0" fmla="*/ 0 h 745657"/>
                <a:gd name="connsiteX1" fmla="*/ 535997 w 547650"/>
                <a:gd name="connsiteY1" fmla="*/ 640799 h 745657"/>
                <a:gd name="connsiteX2" fmla="*/ 0 w 547650"/>
                <a:gd name="connsiteY2" fmla="*/ 745657 h 745657"/>
                <a:gd name="connsiteX0" fmla="*/ 532538 w 535997"/>
                <a:gd name="connsiteY0" fmla="*/ 0 h 745657"/>
                <a:gd name="connsiteX1" fmla="*/ 535997 w 535997"/>
                <a:gd name="connsiteY1" fmla="*/ 640799 h 745657"/>
                <a:gd name="connsiteX2" fmla="*/ 0 w 535997"/>
                <a:gd name="connsiteY2" fmla="*/ 745657 h 7456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35997" h="745657">
                  <a:moveTo>
                    <a:pt x="532538" y="0"/>
                  </a:moveTo>
                  <a:lnTo>
                    <a:pt x="535997" y="640799"/>
                  </a:lnTo>
                  <a:lnTo>
                    <a:pt x="0" y="745657"/>
                  </a:lnTo>
                </a:path>
              </a:pathLst>
            </a:custGeom>
            <a:ln w="19050" cmpd="sng">
              <a:solidFill>
                <a:srgbClr val="0000FF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3" name="Straight Connector 32"/>
            <p:cNvCxnSpPr/>
            <p:nvPr/>
          </p:nvCxnSpPr>
          <p:spPr>
            <a:xfrm>
              <a:off x="8166099" y="4651591"/>
              <a:ext cx="12700" cy="923709"/>
            </a:xfrm>
            <a:prstGeom prst="line">
              <a:avLst/>
            </a:prstGeom>
            <a:ln w="19050" cmpd="sng">
              <a:solidFill>
                <a:srgbClr val="0000FF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34" name="Group 33"/>
          <p:cNvGrpSpPr/>
          <p:nvPr/>
        </p:nvGrpSpPr>
        <p:grpSpPr>
          <a:xfrm flipH="1" flipV="1">
            <a:off x="3656501" y="1602177"/>
            <a:ext cx="1377740" cy="1824573"/>
            <a:chOff x="3215983" y="3926347"/>
            <a:chExt cx="4998759" cy="1648953"/>
          </a:xfrm>
        </p:grpSpPr>
        <p:sp>
          <p:nvSpPr>
            <p:cNvPr id="35" name="Freeform 34"/>
            <p:cNvSpPr/>
            <p:nvPr/>
          </p:nvSpPr>
          <p:spPr>
            <a:xfrm rot="5400000">
              <a:off x="5125216" y="2017114"/>
              <a:ext cx="1180294" cy="4998759"/>
            </a:xfrm>
            <a:custGeom>
              <a:avLst/>
              <a:gdLst>
                <a:gd name="connsiteX0" fmla="*/ 547650 w 547650"/>
                <a:gd name="connsiteY0" fmla="*/ 0 h 745657"/>
                <a:gd name="connsiteX1" fmla="*/ 535997 w 547650"/>
                <a:gd name="connsiteY1" fmla="*/ 640799 h 745657"/>
                <a:gd name="connsiteX2" fmla="*/ 0 w 547650"/>
                <a:gd name="connsiteY2" fmla="*/ 745657 h 745657"/>
                <a:gd name="connsiteX0" fmla="*/ 532538 w 535997"/>
                <a:gd name="connsiteY0" fmla="*/ 0 h 745657"/>
                <a:gd name="connsiteX1" fmla="*/ 535997 w 535997"/>
                <a:gd name="connsiteY1" fmla="*/ 640799 h 745657"/>
                <a:gd name="connsiteX2" fmla="*/ 0 w 535997"/>
                <a:gd name="connsiteY2" fmla="*/ 745657 h 7456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35997" h="745657">
                  <a:moveTo>
                    <a:pt x="532538" y="0"/>
                  </a:moveTo>
                  <a:lnTo>
                    <a:pt x="535997" y="640799"/>
                  </a:lnTo>
                  <a:lnTo>
                    <a:pt x="0" y="745657"/>
                  </a:lnTo>
                </a:path>
              </a:pathLst>
            </a:custGeom>
            <a:ln w="19050" cmpd="sng">
              <a:solidFill>
                <a:srgbClr val="0000FF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6" name="Straight Connector 35"/>
            <p:cNvCxnSpPr/>
            <p:nvPr/>
          </p:nvCxnSpPr>
          <p:spPr>
            <a:xfrm>
              <a:off x="8080847" y="5063325"/>
              <a:ext cx="8688" cy="511975"/>
            </a:xfrm>
            <a:prstGeom prst="line">
              <a:avLst/>
            </a:prstGeom>
            <a:ln w="19050" cmpd="sng">
              <a:solidFill>
                <a:srgbClr val="0000FF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38" name="Group 37"/>
          <p:cNvGrpSpPr/>
          <p:nvPr/>
        </p:nvGrpSpPr>
        <p:grpSpPr>
          <a:xfrm flipH="1" flipV="1">
            <a:off x="1523999" y="2737080"/>
            <a:ext cx="1809033" cy="474004"/>
            <a:chOff x="3215983" y="3926347"/>
            <a:chExt cx="4998759" cy="2552147"/>
          </a:xfrm>
        </p:grpSpPr>
        <p:sp>
          <p:nvSpPr>
            <p:cNvPr id="39" name="Freeform 38"/>
            <p:cNvSpPr/>
            <p:nvPr/>
          </p:nvSpPr>
          <p:spPr>
            <a:xfrm rot="5400000">
              <a:off x="5125216" y="2017114"/>
              <a:ext cx="1180294" cy="4998759"/>
            </a:xfrm>
            <a:custGeom>
              <a:avLst/>
              <a:gdLst>
                <a:gd name="connsiteX0" fmla="*/ 547650 w 547650"/>
                <a:gd name="connsiteY0" fmla="*/ 0 h 745657"/>
                <a:gd name="connsiteX1" fmla="*/ 535997 w 547650"/>
                <a:gd name="connsiteY1" fmla="*/ 640799 h 745657"/>
                <a:gd name="connsiteX2" fmla="*/ 0 w 547650"/>
                <a:gd name="connsiteY2" fmla="*/ 745657 h 745657"/>
                <a:gd name="connsiteX0" fmla="*/ 532538 w 535997"/>
                <a:gd name="connsiteY0" fmla="*/ 0 h 745657"/>
                <a:gd name="connsiteX1" fmla="*/ 535997 w 535997"/>
                <a:gd name="connsiteY1" fmla="*/ 640799 h 745657"/>
                <a:gd name="connsiteX2" fmla="*/ 0 w 535997"/>
                <a:gd name="connsiteY2" fmla="*/ 745657 h 7456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35997" h="745657">
                  <a:moveTo>
                    <a:pt x="532538" y="0"/>
                  </a:moveTo>
                  <a:lnTo>
                    <a:pt x="535997" y="640799"/>
                  </a:lnTo>
                  <a:lnTo>
                    <a:pt x="0" y="745657"/>
                  </a:lnTo>
                </a:path>
              </a:pathLst>
            </a:custGeom>
            <a:ln w="19050" cmpd="sng">
              <a:solidFill>
                <a:srgbClr val="0000FF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40" name="Straight Connector 39"/>
            <p:cNvCxnSpPr/>
            <p:nvPr/>
          </p:nvCxnSpPr>
          <p:spPr>
            <a:xfrm>
              <a:off x="8080847" y="4734003"/>
              <a:ext cx="8688" cy="1744491"/>
            </a:xfrm>
            <a:prstGeom prst="line">
              <a:avLst/>
            </a:prstGeom>
            <a:ln w="19050" cmpd="sng">
              <a:solidFill>
                <a:srgbClr val="0000FF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41" name="TextBox 40"/>
          <p:cNvSpPr txBox="1"/>
          <p:nvPr/>
        </p:nvSpPr>
        <p:spPr>
          <a:xfrm>
            <a:off x="9700782" y="139811"/>
            <a:ext cx="9672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00FF"/>
                </a:solidFill>
              </a:rPr>
              <a:t>1400 m</a:t>
            </a:r>
            <a:r>
              <a:rPr lang="en-US" baseline="30000" dirty="0">
                <a:solidFill>
                  <a:srgbClr val="0000FF"/>
                </a:solidFill>
              </a:rPr>
              <a:t>2</a:t>
            </a:r>
            <a:endParaRPr lang="en-US" baseline="30000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9608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creen Shot 2015-03-02 at 8.28.36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1061874"/>
            <a:ext cx="9144000" cy="3790824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3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Cable production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4648200" y="6311963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HL-LHC C&amp;S Review #1 – March 2015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1524000" y="4684898"/>
            <a:ext cx="91440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Cable running speed (Nb</a:t>
            </a:r>
            <a:r>
              <a:rPr lang="en-US" baseline="-25000" dirty="0"/>
              <a:t>3</a:t>
            </a:r>
            <a:r>
              <a:rPr lang="en-US" dirty="0"/>
              <a:t>Sn): approximately 2 m/min</a:t>
            </a:r>
          </a:p>
          <a:p>
            <a:r>
              <a:rPr lang="en-US" dirty="0"/>
              <a:t>UL required for 11 T and QXF: 650…750 m</a:t>
            </a:r>
          </a:p>
          <a:p>
            <a:r>
              <a:rPr lang="en-US" dirty="0"/>
              <a:t>Cabling time for 1 UL: 1 day</a:t>
            </a:r>
          </a:p>
          <a:p>
            <a:r>
              <a:rPr lang="en-US" b="1" dirty="0">
                <a:solidFill>
                  <a:srgbClr val="FF0000"/>
                </a:solidFill>
              </a:rPr>
              <a:t>Present maximum production rate: 1 run per 2 weeks (max 25 runs/year)</a:t>
            </a:r>
          </a:p>
          <a:p>
            <a:r>
              <a:rPr lang="en-US" b="1" dirty="0">
                <a:solidFill>
                  <a:srgbClr val="0000FF"/>
                </a:solidFill>
              </a:rPr>
              <a:t>There is margin to increase production rate and cable multiple UL’s in one run (</a:t>
            </a:r>
            <a:r>
              <a:rPr lang="en-US" b="1" dirty="0" err="1">
                <a:solidFill>
                  <a:srgbClr val="0000FF"/>
                </a:solidFill>
              </a:rPr>
              <a:t>Nb</a:t>
            </a:r>
            <a:r>
              <a:rPr lang="en-US" b="1" dirty="0">
                <a:solidFill>
                  <a:srgbClr val="0000FF"/>
                </a:solidFill>
              </a:rPr>
              <a:t>-Ti)</a:t>
            </a:r>
            <a:endParaRPr lang="en-US" b="1" dirty="0">
              <a:solidFill>
                <a:srgbClr val="0000FF"/>
              </a:solidFill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2452139" y="2607106"/>
            <a:ext cx="8099998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Rounded Rectangle 13"/>
          <p:cNvSpPr/>
          <p:nvPr/>
        </p:nvSpPr>
        <p:spPr>
          <a:xfrm>
            <a:off x="3892203" y="1501952"/>
            <a:ext cx="2284704" cy="1294366"/>
          </a:xfrm>
          <a:prstGeom prst="roundRect">
            <a:avLst>
              <a:gd name="adj" fmla="val 8064"/>
            </a:avLst>
          </a:prstGeom>
          <a:noFill/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6162661" y="1295375"/>
            <a:ext cx="252799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>
                <a:solidFill>
                  <a:srgbClr val="0000FF"/>
                </a:solidFill>
              </a:rPr>
              <a:t>Nb</a:t>
            </a:r>
            <a:r>
              <a:rPr lang="en-US" dirty="0">
                <a:solidFill>
                  <a:srgbClr val="0000FF"/>
                </a:solidFill>
              </a:rPr>
              <a:t>-Ti cables for MCBXF, MCBRB</a:t>
            </a:r>
            <a:r>
              <a:rPr lang="en-US" dirty="0">
                <a:solidFill>
                  <a:srgbClr val="0000FF"/>
                </a:solidFill>
              </a:rPr>
              <a:t> </a:t>
            </a:r>
            <a:r>
              <a:rPr lang="en-US" dirty="0">
                <a:solidFill>
                  <a:srgbClr val="0000FF"/>
                </a:solidFill>
              </a:rPr>
              <a:t>and MCBYY</a:t>
            </a:r>
            <a:endParaRPr lang="en-US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4047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170</Words>
  <Application>Microsoft Office PowerPoint</Application>
  <PresentationFormat>Widescreen</PresentationFormat>
  <Paragraphs>24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To support 11 T Review</vt:lpstr>
      <vt:lpstr>Superconductors laboratory and cabling (103/163)</vt:lpstr>
      <vt:lpstr>Cable production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To support 11 T Review</dc:title>
  <dc:creator>Jean-Philippe Tock</dc:creator>
  <cp:lastModifiedBy>Jean-Philippe Tock</cp:lastModifiedBy>
  <cp:revision>1</cp:revision>
  <dcterms:created xsi:type="dcterms:W3CDTF">2016-04-07T12:31:24Z</dcterms:created>
  <dcterms:modified xsi:type="dcterms:W3CDTF">2016-04-07T12:31:41Z</dcterms:modified>
</cp:coreProperties>
</file>