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3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61" r:id="rId1"/>
    <p:sldMasterId id="2147483673" r:id="rId2"/>
    <p:sldMasterId id="2147483684" r:id="rId3"/>
    <p:sldMasterId id="2147483695" r:id="rId4"/>
  </p:sldMasterIdLst>
  <p:notesMasterIdLst>
    <p:notesMasterId r:id="rId32"/>
  </p:notesMasterIdLst>
  <p:handoutMasterIdLst>
    <p:handoutMasterId r:id="rId33"/>
  </p:handoutMasterIdLst>
  <p:sldIdLst>
    <p:sldId id="256" r:id="rId5"/>
    <p:sldId id="272" r:id="rId6"/>
    <p:sldId id="268" r:id="rId7"/>
    <p:sldId id="257" r:id="rId8"/>
    <p:sldId id="280" r:id="rId9"/>
    <p:sldId id="283" r:id="rId10"/>
    <p:sldId id="275" r:id="rId11"/>
    <p:sldId id="290" r:id="rId12"/>
    <p:sldId id="284" r:id="rId13"/>
    <p:sldId id="267" r:id="rId14"/>
    <p:sldId id="277" r:id="rId15"/>
    <p:sldId id="281" r:id="rId16"/>
    <p:sldId id="289" r:id="rId17"/>
    <p:sldId id="288" r:id="rId18"/>
    <p:sldId id="282" r:id="rId19"/>
    <p:sldId id="273" r:id="rId20"/>
    <p:sldId id="285" r:id="rId21"/>
    <p:sldId id="286" r:id="rId22"/>
    <p:sldId id="292" r:id="rId23"/>
    <p:sldId id="293" r:id="rId24"/>
    <p:sldId id="294" r:id="rId25"/>
    <p:sldId id="295" r:id="rId26"/>
    <p:sldId id="258" r:id="rId27"/>
    <p:sldId id="259" r:id="rId28"/>
    <p:sldId id="296" r:id="rId29"/>
    <p:sldId id="271" r:id="rId30"/>
    <p:sldId id="266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35" autoAdjust="0"/>
    <p:restoredTop sz="92183" autoAdjust="0"/>
  </p:normalViewPr>
  <p:slideViewPr>
    <p:cSldViewPr snapToGrid="0">
      <p:cViewPr varScale="1">
        <p:scale>
          <a:sx n="68" d="100"/>
          <a:sy n="68" d="100"/>
        </p:scale>
        <p:origin x="1344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3552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PCIe0</c:v>
                </c:pt>
              </c:strCache>
            </c:strRef>
          </c:tx>
          <c:spPr>
            <a:ln w="28575" cap="rnd">
              <a:solidFill>
                <a:srgbClr val="FF0000"/>
              </a:solidFill>
              <a:prstDash val="sysDot"/>
              <a:round/>
            </a:ln>
            <a:effectLst/>
          </c:spPr>
          <c:marker>
            <c:symbol val="none"/>
          </c:marker>
          <c:cat>
            <c:numRef>
              <c:f>Sheet1!$A$2:$A$122</c:f>
              <c:numCache>
                <c:formatCode>General</c:formatCode>
                <c:ptCount val="121"/>
              </c:numCache>
            </c:numRef>
          </c:cat>
          <c:val>
            <c:numRef>
              <c:f>Sheet1!$B$2:$B$122</c:f>
              <c:numCache>
                <c:formatCode>General</c:formatCode>
                <c:ptCount val="121"/>
                <c:pt idx="0">
                  <c:v>47.694522999999997</c:v>
                </c:pt>
                <c:pt idx="1">
                  <c:v>50.419578999999999</c:v>
                </c:pt>
                <c:pt idx="2">
                  <c:v>50.408065999999998</c:v>
                </c:pt>
                <c:pt idx="3">
                  <c:v>50.408065999999998</c:v>
                </c:pt>
                <c:pt idx="4">
                  <c:v>50.419578999999999</c:v>
                </c:pt>
                <c:pt idx="5">
                  <c:v>50.408065999999998</c:v>
                </c:pt>
                <c:pt idx="6">
                  <c:v>50.419578999999999</c:v>
                </c:pt>
                <c:pt idx="7">
                  <c:v>50.419578999999999</c:v>
                </c:pt>
                <c:pt idx="8">
                  <c:v>50.408065999999998</c:v>
                </c:pt>
                <c:pt idx="9">
                  <c:v>50.408065999999998</c:v>
                </c:pt>
                <c:pt idx="10">
                  <c:v>50.408065999999998</c:v>
                </c:pt>
                <c:pt idx="11">
                  <c:v>50.408065999999998</c:v>
                </c:pt>
                <c:pt idx="12">
                  <c:v>50.408065999999998</c:v>
                </c:pt>
                <c:pt idx="13">
                  <c:v>50.419578999999999</c:v>
                </c:pt>
                <c:pt idx="14">
                  <c:v>50.408065999999998</c:v>
                </c:pt>
                <c:pt idx="15">
                  <c:v>50.419578999999999</c:v>
                </c:pt>
                <c:pt idx="16">
                  <c:v>50.408065999999998</c:v>
                </c:pt>
                <c:pt idx="17">
                  <c:v>50.408065999999998</c:v>
                </c:pt>
                <c:pt idx="18">
                  <c:v>49.787571</c:v>
                </c:pt>
                <c:pt idx="19">
                  <c:v>50.419578999999999</c:v>
                </c:pt>
                <c:pt idx="20">
                  <c:v>45.392899</c:v>
                </c:pt>
                <c:pt idx="21">
                  <c:v>45.391917999999997</c:v>
                </c:pt>
                <c:pt idx="22">
                  <c:v>48.053528</c:v>
                </c:pt>
                <c:pt idx="23">
                  <c:v>50.418971999999997</c:v>
                </c:pt>
                <c:pt idx="24">
                  <c:v>50.418971999999997</c:v>
                </c:pt>
                <c:pt idx="25">
                  <c:v>50.408065999999998</c:v>
                </c:pt>
                <c:pt idx="26">
                  <c:v>50.408065999999998</c:v>
                </c:pt>
                <c:pt idx="27">
                  <c:v>50.418971999999997</c:v>
                </c:pt>
                <c:pt idx="28">
                  <c:v>50.408065999999998</c:v>
                </c:pt>
                <c:pt idx="29">
                  <c:v>50.408065999999998</c:v>
                </c:pt>
                <c:pt idx="30">
                  <c:v>50.408065999999998</c:v>
                </c:pt>
                <c:pt idx="31">
                  <c:v>50.408065999999998</c:v>
                </c:pt>
                <c:pt idx="32">
                  <c:v>50.408065999999998</c:v>
                </c:pt>
                <c:pt idx="33">
                  <c:v>50.419578999999999</c:v>
                </c:pt>
                <c:pt idx="34">
                  <c:v>50.418971999999997</c:v>
                </c:pt>
                <c:pt idx="35">
                  <c:v>50.418971999999997</c:v>
                </c:pt>
                <c:pt idx="36">
                  <c:v>50.408065999999998</c:v>
                </c:pt>
                <c:pt idx="37">
                  <c:v>50.408065999999998</c:v>
                </c:pt>
                <c:pt idx="38">
                  <c:v>50.419578999999999</c:v>
                </c:pt>
                <c:pt idx="39">
                  <c:v>50.408065999999998</c:v>
                </c:pt>
                <c:pt idx="40">
                  <c:v>50.408065999999998</c:v>
                </c:pt>
                <c:pt idx="41">
                  <c:v>50.408065999999998</c:v>
                </c:pt>
                <c:pt idx="42">
                  <c:v>50.408065999999998</c:v>
                </c:pt>
                <c:pt idx="43">
                  <c:v>50.419578999999999</c:v>
                </c:pt>
                <c:pt idx="44">
                  <c:v>50.408065999999998</c:v>
                </c:pt>
                <c:pt idx="45">
                  <c:v>50.418971999999997</c:v>
                </c:pt>
                <c:pt idx="46">
                  <c:v>50.408065999999998</c:v>
                </c:pt>
                <c:pt idx="47">
                  <c:v>50.408065999999998</c:v>
                </c:pt>
                <c:pt idx="48">
                  <c:v>50.419578999999999</c:v>
                </c:pt>
                <c:pt idx="49">
                  <c:v>50.408065999999998</c:v>
                </c:pt>
                <c:pt idx="50">
                  <c:v>50.408065999999998</c:v>
                </c:pt>
                <c:pt idx="51">
                  <c:v>50.408065999999998</c:v>
                </c:pt>
                <c:pt idx="52">
                  <c:v>50.408065999999998</c:v>
                </c:pt>
                <c:pt idx="53">
                  <c:v>50.419578999999999</c:v>
                </c:pt>
                <c:pt idx="54">
                  <c:v>50.419578999999999</c:v>
                </c:pt>
                <c:pt idx="55">
                  <c:v>50.408065999999998</c:v>
                </c:pt>
                <c:pt idx="56">
                  <c:v>50.418971999999997</c:v>
                </c:pt>
                <c:pt idx="57">
                  <c:v>50.408065999999998</c:v>
                </c:pt>
                <c:pt idx="58">
                  <c:v>50.419578999999999</c:v>
                </c:pt>
                <c:pt idx="59">
                  <c:v>50.408065999999998</c:v>
                </c:pt>
                <c:pt idx="60">
                  <c:v>50.419578999999999</c:v>
                </c:pt>
                <c:pt idx="61">
                  <c:v>50.419578999999999</c:v>
                </c:pt>
                <c:pt idx="62">
                  <c:v>50.408065999999998</c:v>
                </c:pt>
                <c:pt idx="63">
                  <c:v>50.408065999999998</c:v>
                </c:pt>
                <c:pt idx="64">
                  <c:v>50.419578999999999</c:v>
                </c:pt>
                <c:pt idx="65">
                  <c:v>50.408065999999998</c:v>
                </c:pt>
                <c:pt idx="66">
                  <c:v>50.418971999999997</c:v>
                </c:pt>
                <c:pt idx="67">
                  <c:v>50.408065999999998</c:v>
                </c:pt>
                <c:pt idx="68">
                  <c:v>50.408065999999998</c:v>
                </c:pt>
                <c:pt idx="69">
                  <c:v>50.408065999999998</c:v>
                </c:pt>
                <c:pt idx="70">
                  <c:v>50.419578999999999</c:v>
                </c:pt>
                <c:pt idx="71">
                  <c:v>50.418971999999997</c:v>
                </c:pt>
                <c:pt idx="72">
                  <c:v>50.408065999999998</c:v>
                </c:pt>
                <c:pt idx="73">
                  <c:v>50.419578999999999</c:v>
                </c:pt>
                <c:pt idx="74">
                  <c:v>50.408065999999998</c:v>
                </c:pt>
                <c:pt idx="75">
                  <c:v>50.408065999999998</c:v>
                </c:pt>
                <c:pt idx="76">
                  <c:v>50.418971999999997</c:v>
                </c:pt>
                <c:pt idx="77">
                  <c:v>50.408672000000003</c:v>
                </c:pt>
                <c:pt idx="78">
                  <c:v>50.419578999999999</c:v>
                </c:pt>
                <c:pt idx="79">
                  <c:v>50.408065999999998</c:v>
                </c:pt>
                <c:pt idx="80">
                  <c:v>50.418971999999997</c:v>
                </c:pt>
                <c:pt idx="81">
                  <c:v>50.408065999999998</c:v>
                </c:pt>
                <c:pt idx="82">
                  <c:v>50.408065999999998</c:v>
                </c:pt>
                <c:pt idx="83">
                  <c:v>50.408065999999998</c:v>
                </c:pt>
                <c:pt idx="84">
                  <c:v>50.408065999999998</c:v>
                </c:pt>
                <c:pt idx="85">
                  <c:v>50.418971999999997</c:v>
                </c:pt>
                <c:pt idx="86">
                  <c:v>50.419578999999999</c:v>
                </c:pt>
                <c:pt idx="87">
                  <c:v>49.185046999999997</c:v>
                </c:pt>
                <c:pt idx="88">
                  <c:v>50.408065999999998</c:v>
                </c:pt>
                <c:pt idx="89">
                  <c:v>50.418971999999997</c:v>
                </c:pt>
                <c:pt idx="90">
                  <c:v>50.419578999999999</c:v>
                </c:pt>
                <c:pt idx="91">
                  <c:v>50.408065999999998</c:v>
                </c:pt>
                <c:pt idx="92">
                  <c:v>50.408672000000003</c:v>
                </c:pt>
                <c:pt idx="93">
                  <c:v>50.408065999999998</c:v>
                </c:pt>
                <c:pt idx="94">
                  <c:v>50.419578999999999</c:v>
                </c:pt>
                <c:pt idx="95">
                  <c:v>50.408065999999998</c:v>
                </c:pt>
                <c:pt idx="96">
                  <c:v>50.418971999999997</c:v>
                </c:pt>
                <c:pt idx="97">
                  <c:v>50.419578999999999</c:v>
                </c:pt>
                <c:pt idx="98">
                  <c:v>50.408065999999998</c:v>
                </c:pt>
                <c:pt idx="99">
                  <c:v>50.408065999999998</c:v>
                </c:pt>
                <c:pt idx="100">
                  <c:v>50.408065999999998</c:v>
                </c:pt>
                <c:pt idx="101">
                  <c:v>50.408065999999998</c:v>
                </c:pt>
                <c:pt idx="102">
                  <c:v>50.408065999999998</c:v>
                </c:pt>
                <c:pt idx="103">
                  <c:v>50.418971999999997</c:v>
                </c:pt>
                <c:pt idx="104">
                  <c:v>50.408065999999998</c:v>
                </c:pt>
                <c:pt idx="105">
                  <c:v>50.418971999999997</c:v>
                </c:pt>
                <c:pt idx="106">
                  <c:v>50.408065999999998</c:v>
                </c:pt>
                <c:pt idx="107">
                  <c:v>50.408065999999998</c:v>
                </c:pt>
                <c:pt idx="108">
                  <c:v>50.408672000000003</c:v>
                </c:pt>
                <c:pt idx="109">
                  <c:v>50.408065999999998</c:v>
                </c:pt>
                <c:pt idx="110">
                  <c:v>50.419578999999999</c:v>
                </c:pt>
                <c:pt idx="111">
                  <c:v>50.408065999999998</c:v>
                </c:pt>
                <c:pt idx="112">
                  <c:v>50.418971999999997</c:v>
                </c:pt>
                <c:pt idx="113">
                  <c:v>50.408065999999998</c:v>
                </c:pt>
                <c:pt idx="114">
                  <c:v>50.419578999999999</c:v>
                </c:pt>
                <c:pt idx="115">
                  <c:v>50.408065999999998</c:v>
                </c:pt>
                <c:pt idx="116">
                  <c:v>50.408065999999998</c:v>
                </c:pt>
                <c:pt idx="117">
                  <c:v>50.408065999999998</c:v>
                </c:pt>
                <c:pt idx="118">
                  <c:v>50.419578999999999</c:v>
                </c:pt>
                <c:pt idx="119">
                  <c:v>50.408065999999998</c:v>
                </c:pt>
                <c:pt idx="120">
                  <c:v>50.408065999999998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PCIe1</c:v>
                </c:pt>
              </c:strCache>
            </c:strRef>
          </c:tx>
          <c:spPr>
            <a:ln w="28575" cap="rnd">
              <a:solidFill>
                <a:srgbClr val="00B050"/>
              </a:solidFill>
              <a:prstDash val="sysDot"/>
              <a:round/>
            </a:ln>
            <a:effectLst/>
          </c:spPr>
          <c:marker>
            <c:symbol val="none"/>
          </c:marker>
          <c:cat>
            <c:numRef>
              <c:f>Sheet1!$A$2:$A$122</c:f>
              <c:numCache>
                <c:formatCode>General</c:formatCode>
                <c:ptCount val="121"/>
              </c:numCache>
            </c:numRef>
          </c:cat>
          <c:val>
            <c:numRef>
              <c:f>Sheet1!$C$2:$C$122</c:f>
              <c:numCache>
                <c:formatCode>General</c:formatCode>
                <c:ptCount val="121"/>
                <c:pt idx="0">
                  <c:v>49.531222999999997</c:v>
                </c:pt>
                <c:pt idx="1">
                  <c:v>50.408065999999998</c:v>
                </c:pt>
                <c:pt idx="2">
                  <c:v>50.408065999999998</c:v>
                </c:pt>
                <c:pt idx="3">
                  <c:v>50.419578999999999</c:v>
                </c:pt>
                <c:pt idx="4">
                  <c:v>50.408065999999998</c:v>
                </c:pt>
                <c:pt idx="5">
                  <c:v>50.418971999999997</c:v>
                </c:pt>
                <c:pt idx="6">
                  <c:v>50.408065999999998</c:v>
                </c:pt>
                <c:pt idx="7">
                  <c:v>50.408065999999998</c:v>
                </c:pt>
                <c:pt idx="8">
                  <c:v>50.408065999999998</c:v>
                </c:pt>
                <c:pt idx="9">
                  <c:v>50.418971999999997</c:v>
                </c:pt>
                <c:pt idx="10">
                  <c:v>50.419578999999999</c:v>
                </c:pt>
                <c:pt idx="11">
                  <c:v>50.419578999999999</c:v>
                </c:pt>
                <c:pt idx="12">
                  <c:v>50.408065999999998</c:v>
                </c:pt>
                <c:pt idx="13">
                  <c:v>50.408065999999998</c:v>
                </c:pt>
                <c:pt idx="14">
                  <c:v>50.408065999999998</c:v>
                </c:pt>
                <c:pt idx="15">
                  <c:v>50.408065999999998</c:v>
                </c:pt>
                <c:pt idx="16">
                  <c:v>50.419578999999999</c:v>
                </c:pt>
                <c:pt idx="17">
                  <c:v>50.408065999999998</c:v>
                </c:pt>
                <c:pt idx="18">
                  <c:v>50.408065999999998</c:v>
                </c:pt>
                <c:pt idx="19">
                  <c:v>50.408065999999998</c:v>
                </c:pt>
                <c:pt idx="20">
                  <c:v>45.913150999999999</c:v>
                </c:pt>
                <c:pt idx="21">
                  <c:v>46.951340000000002</c:v>
                </c:pt>
                <c:pt idx="22">
                  <c:v>49.205818000000001</c:v>
                </c:pt>
                <c:pt idx="23">
                  <c:v>50.408065999999998</c:v>
                </c:pt>
                <c:pt idx="24">
                  <c:v>50.418971999999997</c:v>
                </c:pt>
                <c:pt idx="25">
                  <c:v>50.408065999999998</c:v>
                </c:pt>
                <c:pt idx="26">
                  <c:v>50.419578999999999</c:v>
                </c:pt>
                <c:pt idx="27">
                  <c:v>50.408065999999998</c:v>
                </c:pt>
                <c:pt idx="28">
                  <c:v>50.408065999999998</c:v>
                </c:pt>
                <c:pt idx="29">
                  <c:v>50.418971999999997</c:v>
                </c:pt>
                <c:pt idx="30">
                  <c:v>50.419578999999999</c:v>
                </c:pt>
                <c:pt idx="31">
                  <c:v>50.408065999999998</c:v>
                </c:pt>
                <c:pt idx="32">
                  <c:v>50.408065999999998</c:v>
                </c:pt>
                <c:pt idx="33">
                  <c:v>50.408065999999998</c:v>
                </c:pt>
                <c:pt idx="34">
                  <c:v>50.408065999999998</c:v>
                </c:pt>
                <c:pt idx="35">
                  <c:v>50.408065999999998</c:v>
                </c:pt>
                <c:pt idx="36">
                  <c:v>50.408065999999998</c:v>
                </c:pt>
                <c:pt idx="37">
                  <c:v>50.408065999999998</c:v>
                </c:pt>
                <c:pt idx="38">
                  <c:v>50.419578999999999</c:v>
                </c:pt>
                <c:pt idx="39">
                  <c:v>50.419578999999999</c:v>
                </c:pt>
                <c:pt idx="40">
                  <c:v>50.419578999999999</c:v>
                </c:pt>
                <c:pt idx="41">
                  <c:v>50.418971999999997</c:v>
                </c:pt>
                <c:pt idx="42">
                  <c:v>50.408065999999998</c:v>
                </c:pt>
                <c:pt idx="43">
                  <c:v>50.419578999999999</c:v>
                </c:pt>
                <c:pt idx="44">
                  <c:v>50.418971999999997</c:v>
                </c:pt>
                <c:pt idx="45">
                  <c:v>50.418971999999997</c:v>
                </c:pt>
                <c:pt idx="46">
                  <c:v>50.418971999999997</c:v>
                </c:pt>
                <c:pt idx="47">
                  <c:v>50.419578999999999</c:v>
                </c:pt>
                <c:pt idx="48">
                  <c:v>50.408065999999998</c:v>
                </c:pt>
                <c:pt idx="49">
                  <c:v>50.408065999999998</c:v>
                </c:pt>
                <c:pt idx="50">
                  <c:v>50.418971999999997</c:v>
                </c:pt>
                <c:pt idx="51">
                  <c:v>50.419578999999999</c:v>
                </c:pt>
                <c:pt idx="52">
                  <c:v>50.408065999999998</c:v>
                </c:pt>
                <c:pt idx="53">
                  <c:v>50.418971999999997</c:v>
                </c:pt>
                <c:pt idx="54">
                  <c:v>50.408065999999998</c:v>
                </c:pt>
                <c:pt idx="55">
                  <c:v>50.408065999999998</c:v>
                </c:pt>
                <c:pt idx="56">
                  <c:v>50.418971999999997</c:v>
                </c:pt>
                <c:pt idx="57">
                  <c:v>50.418971999999997</c:v>
                </c:pt>
                <c:pt idx="58">
                  <c:v>50.408065999999998</c:v>
                </c:pt>
                <c:pt idx="59">
                  <c:v>50.408065999999998</c:v>
                </c:pt>
                <c:pt idx="60">
                  <c:v>50.419578999999999</c:v>
                </c:pt>
                <c:pt idx="61">
                  <c:v>50.408065999999998</c:v>
                </c:pt>
                <c:pt idx="62">
                  <c:v>50.408065999999998</c:v>
                </c:pt>
                <c:pt idx="63">
                  <c:v>50.418971999999997</c:v>
                </c:pt>
                <c:pt idx="64">
                  <c:v>49.183315</c:v>
                </c:pt>
                <c:pt idx="65">
                  <c:v>50.418971999999997</c:v>
                </c:pt>
                <c:pt idx="66">
                  <c:v>50.408065999999998</c:v>
                </c:pt>
                <c:pt idx="67">
                  <c:v>50.418971999999997</c:v>
                </c:pt>
                <c:pt idx="68">
                  <c:v>50.408065999999998</c:v>
                </c:pt>
                <c:pt idx="69">
                  <c:v>50.408065999999998</c:v>
                </c:pt>
                <c:pt idx="70">
                  <c:v>49.789341</c:v>
                </c:pt>
                <c:pt idx="71">
                  <c:v>50.408065999999998</c:v>
                </c:pt>
                <c:pt idx="72">
                  <c:v>50.418971999999997</c:v>
                </c:pt>
                <c:pt idx="73">
                  <c:v>50.408065999999998</c:v>
                </c:pt>
                <c:pt idx="74">
                  <c:v>50.419578999999999</c:v>
                </c:pt>
                <c:pt idx="75">
                  <c:v>50.408065999999998</c:v>
                </c:pt>
                <c:pt idx="76">
                  <c:v>50.408065999999998</c:v>
                </c:pt>
                <c:pt idx="77">
                  <c:v>50.408065999999998</c:v>
                </c:pt>
                <c:pt idx="78">
                  <c:v>50.408065999999998</c:v>
                </c:pt>
                <c:pt idx="79">
                  <c:v>50.408065999999998</c:v>
                </c:pt>
                <c:pt idx="80">
                  <c:v>50.408065999999998</c:v>
                </c:pt>
                <c:pt idx="81">
                  <c:v>50.408065999999998</c:v>
                </c:pt>
                <c:pt idx="82">
                  <c:v>50.418971999999997</c:v>
                </c:pt>
                <c:pt idx="83">
                  <c:v>50.419578999999999</c:v>
                </c:pt>
                <c:pt idx="84">
                  <c:v>50.408065999999998</c:v>
                </c:pt>
                <c:pt idx="85">
                  <c:v>50.419578999999999</c:v>
                </c:pt>
                <c:pt idx="86">
                  <c:v>50.419578999999999</c:v>
                </c:pt>
                <c:pt idx="87">
                  <c:v>50.408065999999998</c:v>
                </c:pt>
                <c:pt idx="88">
                  <c:v>50.408065999999998</c:v>
                </c:pt>
                <c:pt idx="89">
                  <c:v>50.408065999999998</c:v>
                </c:pt>
                <c:pt idx="90">
                  <c:v>50.408065999999998</c:v>
                </c:pt>
                <c:pt idx="91">
                  <c:v>50.408065999999998</c:v>
                </c:pt>
                <c:pt idx="92">
                  <c:v>50.408065999999998</c:v>
                </c:pt>
                <c:pt idx="93">
                  <c:v>50.408065999999998</c:v>
                </c:pt>
                <c:pt idx="94">
                  <c:v>50.408065999999998</c:v>
                </c:pt>
                <c:pt idx="95">
                  <c:v>50.408065999999998</c:v>
                </c:pt>
                <c:pt idx="96">
                  <c:v>50.408065999999998</c:v>
                </c:pt>
                <c:pt idx="97">
                  <c:v>50.408065999999998</c:v>
                </c:pt>
                <c:pt idx="98">
                  <c:v>50.408065999999998</c:v>
                </c:pt>
                <c:pt idx="99">
                  <c:v>50.418971999999997</c:v>
                </c:pt>
                <c:pt idx="100">
                  <c:v>50.408065999999998</c:v>
                </c:pt>
                <c:pt idx="101">
                  <c:v>50.408065999999998</c:v>
                </c:pt>
                <c:pt idx="102">
                  <c:v>50.419578999999999</c:v>
                </c:pt>
                <c:pt idx="103">
                  <c:v>50.408065999999998</c:v>
                </c:pt>
                <c:pt idx="104">
                  <c:v>50.408065999999998</c:v>
                </c:pt>
                <c:pt idx="105">
                  <c:v>50.418971999999997</c:v>
                </c:pt>
                <c:pt idx="106">
                  <c:v>50.408065999999998</c:v>
                </c:pt>
                <c:pt idx="107">
                  <c:v>50.408065999999998</c:v>
                </c:pt>
                <c:pt idx="108">
                  <c:v>50.408065999999998</c:v>
                </c:pt>
                <c:pt idx="109">
                  <c:v>50.408065999999998</c:v>
                </c:pt>
                <c:pt idx="110">
                  <c:v>50.419578999999999</c:v>
                </c:pt>
                <c:pt idx="111">
                  <c:v>50.408065999999998</c:v>
                </c:pt>
                <c:pt idx="112">
                  <c:v>50.408065999999998</c:v>
                </c:pt>
                <c:pt idx="113">
                  <c:v>50.408065999999998</c:v>
                </c:pt>
                <c:pt idx="114">
                  <c:v>50.408065999999998</c:v>
                </c:pt>
                <c:pt idx="115">
                  <c:v>50.419578999999999</c:v>
                </c:pt>
                <c:pt idx="116">
                  <c:v>50.408065999999998</c:v>
                </c:pt>
                <c:pt idx="117">
                  <c:v>50.408065999999998</c:v>
                </c:pt>
                <c:pt idx="118">
                  <c:v>50.408065999999998</c:v>
                </c:pt>
                <c:pt idx="119">
                  <c:v>50.408065999999998</c:v>
                </c:pt>
                <c:pt idx="120">
                  <c:v>50.418971999999997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Total</c:v>
                </c:pt>
              </c:strCache>
            </c:strRef>
          </c:tx>
          <c:spPr>
            <a:ln w="28575" cap="rnd">
              <a:solidFill>
                <a:srgbClr val="0054A1"/>
              </a:solidFill>
              <a:round/>
            </a:ln>
            <a:effectLst/>
          </c:spPr>
          <c:marker>
            <c:symbol val="none"/>
          </c:marker>
          <c:cat>
            <c:numRef>
              <c:f>Sheet1!$A$2:$A$122</c:f>
              <c:numCache>
                <c:formatCode>General</c:formatCode>
                <c:ptCount val="121"/>
              </c:numCache>
            </c:numRef>
          </c:cat>
          <c:val>
            <c:numRef>
              <c:f>Sheet1!$D$2:$D$122</c:f>
              <c:numCache>
                <c:formatCode>General</c:formatCode>
                <c:ptCount val="121"/>
                <c:pt idx="0">
                  <c:v>97.225745999999987</c:v>
                </c:pt>
                <c:pt idx="1">
                  <c:v>100.82764499999999</c:v>
                </c:pt>
                <c:pt idx="2">
                  <c:v>100.816132</c:v>
                </c:pt>
                <c:pt idx="3">
                  <c:v>100.82764499999999</c:v>
                </c:pt>
                <c:pt idx="4">
                  <c:v>100.82764499999999</c:v>
                </c:pt>
                <c:pt idx="5">
                  <c:v>100.82703799999999</c:v>
                </c:pt>
                <c:pt idx="6">
                  <c:v>100.82764499999999</c:v>
                </c:pt>
                <c:pt idx="7">
                  <c:v>100.82764499999999</c:v>
                </c:pt>
                <c:pt idx="8">
                  <c:v>100.816132</c:v>
                </c:pt>
                <c:pt idx="9">
                  <c:v>100.82703799999999</c:v>
                </c:pt>
                <c:pt idx="10">
                  <c:v>100.82764499999999</c:v>
                </c:pt>
                <c:pt idx="11">
                  <c:v>100.82764499999999</c:v>
                </c:pt>
                <c:pt idx="12">
                  <c:v>100.816132</c:v>
                </c:pt>
                <c:pt idx="13">
                  <c:v>100.82764499999999</c:v>
                </c:pt>
                <c:pt idx="14">
                  <c:v>100.816132</c:v>
                </c:pt>
                <c:pt idx="15">
                  <c:v>100.82764499999999</c:v>
                </c:pt>
                <c:pt idx="16">
                  <c:v>100.82764499999999</c:v>
                </c:pt>
                <c:pt idx="17">
                  <c:v>100.816132</c:v>
                </c:pt>
                <c:pt idx="18">
                  <c:v>100.195637</c:v>
                </c:pt>
                <c:pt idx="19">
                  <c:v>100.82764499999999</c:v>
                </c:pt>
                <c:pt idx="20">
                  <c:v>91.306049999999999</c:v>
                </c:pt>
                <c:pt idx="21">
                  <c:v>92.343257999999992</c:v>
                </c:pt>
                <c:pt idx="22">
                  <c:v>97.259345999999994</c:v>
                </c:pt>
                <c:pt idx="23">
                  <c:v>100.82703799999999</c:v>
                </c:pt>
                <c:pt idx="24">
                  <c:v>100.83794399999999</c:v>
                </c:pt>
                <c:pt idx="25">
                  <c:v>100.816132</c:v>
                </c:pt>
                <c:pt idx="26">
                  <c:v>100.82764499999999</c:v>
                </c:pt>
                <c:pt idx="27">
                  <c:v>100.82703799999999</c:v>
                </c:pt>
                <c:pt idx="28">
                  <c:v>100.816132</c:v>
                </c:pt>
                <c:pt idx="29">
                  <c:v>100.82703799999999</c:v>
                </c:pt>
                <c:pt idx="30">
                  <c:v>100.82764499999999</c:v>
                </c:pt>
                <c:pt idx="31">
                  <c:v>100.816132</c:v>
                </c:pt>
                <c:pt idx="32">
                  <c:v>100.816132</c:v>
                </c:pt>
                <c:pt idx="33">
                  <c:v>100.82764499999999</c:v>
                </c:pt>
                <c:pt idx="34">
                  <c:v>100.82703799999999</c:v>
                </c:pt>
                <c:pt idx="35">
                  <c:v>100.82703799999999</c:v>
                </c:pt>
                <c:pt idx="36">
                  <c:v>100.816132</c:v>
                </c:pt>
                <c:pt idx="37">
                  <c:v>100.816132</c:v>
                </c:pt>
                <c:pt idx="38">
                  <c:v>100.839158</c:v>
                </c:pt>
                <c:pt idx="39">
                  <c:v>100.82764499999999</c:v>
                </c:pt>
                <c:pt idx="40">
                  <c:v>100.82764499999999</c:v>
                </c:pt>
                <c:pt idx="41">
                  <c:v>100.82703799999999</c:v>
                </c:pt>
                <c:pt idx="42">
                  <c:v>100.816132</c:v>
                </c:pt>
                <c:pt idx="43">
                  <c:v>100.839158</c:v>
                </c:pt>
                <c:pt idx="44">
                  <c:v>100.82703799999999</c:v>
                </c:pt>
                <c:pt idx="45">
                  <c:v>100.83794399999999</c:v>
                </c:pt>
                <c:pt idx="46">
                  <c:v>100.82703799999999</c:v>
                </c:pt>
                <c:pt idx="47">
                  <c:v>100.82764499999999</c:v>
                </c:pt>
                <c:pt idx="48">
                  <c:v>100.82764499999999</c:v>
                </c:pt>
                <c:pt idx="49">
                  <c:v>100.816132</c:v>
                </c:pt>
                <c:pt idx="50">
                  <c:v>100.82703799999999</c:v>
                </c:pt>
                <c:pt idx="51">
                  <c:v>100.82764499999999</c:v>
                </c:pt>
                <c:pt idx="52">
                  <c:v>100.816132</c:v>
                </c:pt>
                <c:pt idx="53">
                  <c:v>100.838551</c:v>
                </c:pt>
                <c:pt idx="54">
                  <c:v>100.82764499999999</c:v>
                </c:pt>
                <c:pt idx="55">
                  <c:v>100.816132</c:v>
                </c:pt>
                <c:pt idx="56">
                  <c:v>100.83794399999999</c:v>
                </c:pt>
                <c:pt idx="57">
                  <c:v>100.82703799999999</c:v>
                </c:pt>
                <c:pt idx="58">
                  <c:v>100.82764499999999</c:v>
                </c:pt>
                <c:pt idx="59">
                  <c:v>100.816132</c:v>
                </c:pt>
                <c:pt idx="60">
                  <c:v>100.839158</c:v>
                </c:pt>
                <c:pt idx="61">
                  <c:v>100.82764499999999</c:v>
                </c:pt>
                <c:pt idx="62">
                  <c:v>100.816132</c:v>
                </c:pt>
                <c:pt idx="63">
                  <c:v>100.82703799999999</c:v>
                </c:pt>
                <c:pt idx="64">
                  <c:v>99.602893999999992</c:v>
                </c:pt>
                <c:pt idx="65">
                  <c:v>100.82703799999999</c:v>
                </c:pt>
                <c:pt idx="66">
                  <c:v>100.82703799999999</c:v>
                </c:pt>
                <c:pt idx="67">
                  <c:v>100.82703799999999</c:v>
                </c:pt>
                <c:pt idx="68">
                  <c:v>100.816132</c:v>
                </c:pt>
                <c:pt idx="69">
                  <c:v>100.816132</c:v>
                </c:pt>
                <c:pt idx="70">
                  <c:v>100.20892000000001</c:v>
                </c:pt>
                <c:pt idx="71">
                  <c:v>100.82703799999999</c:v>
                </c:pt>
                <c:pt idx="72">
                  <c:v>100.82703799999999</c:v>
                </c:pt>
                <c:pt idx="73">
                  <c:v>100.82764499999999</c:v>
                </c:pt>
                <c:pt idx="74">
                  <c:v>100.82764499999999</c:v>
                </c:pt>
                <c:pt idx="75">
                  <c:v>100.816132</c:v>
                </c:pt>
                <c:pt idx="76">
                  <c:v>100.82703799999999</c:v>
                </c:pt>
                <c:pt idx="77">
                  <c:v>100.816738</c:v>
                </c:pt>
                <c:pt idx="78">
                  <c:v>100.82764499999999</c:v>
                </c:pt>
                <c:pt idx="79">
                  <c:v>100.816132</c:v>
                </c:pt>
                <c:pt idx="80">
                  <c:v>100.82703799999999</c:v>
                </c:pt>
                <c:pt idx="81">
                  <c:v>100.816132</c:v>
                </c:pt>
                <c:pt idx="82">
                  <c:v>100.82703799999999</c:v>
                </c:pt>
                <c:pt idx="83">
                  <c:v>100.82764499999999</c:v>
                </c:pt>
                <c:pt idx="84">
                  <c:v>100.816132</c:v>
                </c:pt>
                <c:pt idx="85">
                  <c:v>100.838551</c:v>
                </c:pt>
                <c:pt idx="86">
                  <c:v>100.839158</c:v>
                </c:pt>
                <c:pt idx="87">
                  <c:v>99.593112999999988</c:v>
                </c:pt>
                <c:pt idx="88">
                  <c:v>100.816132</c:v>
                </c:pt>
                <c:pt idx="89">
                  <c:v>100.82703799999999</c:v>
                </c:pt>
                <c:pt idx="90">
                  <c:v>100.82764499999999</c:v>
                </c:pt>
                <c:pt idx="91">
                  <c:v>100.816132</c:v>
                </c:pt>
                <c:pt idx="92">
                  <c:v>100.816738</c:v>
                </c:pt>
                <c:pt idx="93">
                  <c:v>100.816132</c:v>
                </c:pt>
                <c:pt idx="94">
                  <c:v>100.82764499999999</c:v>
                </c:pt>
                <c:pt idx="95">
                  <c:v>100.816132</c:v>
                </c:pt>
                <c:pt idx="96">
                  <c:v>100.82703799999999</c:v>
                </c:pt>
                <c:pt idx="97">
                  <c:v>100.82764499999999</c:v>
                </c:pt>
                <c:pt idx="98">
                  <c:v>100.816132</c:v>
                </c:pt>
                <c:pt idx="99">
                  <c:v>100.82703799999999</c:v>
                </c:pt>
                <c:pt idx="100">
                  <c:v>100.816132</c:v>
                </c:pt>
                <c:pt idx="101">
                  <c:v>100.816132</c:v>
                </c:pt>
                <c:pt idx="102">
                  <c:v>100.82764499999999</c:v>
                </c:pt>
                <c:pt idx="103">
                  <c:v>100.82703799999999</c:v>
                </c:pt>
                <c:pt idx="104">
                  <c:v>100.816132</c:v>
                </c:pt>
                <c:pt idx="105">
                  <c:v>100.83794399999999</c:v>
                </c:pt>
                <c:pt idx="106">
                  <c:v>100.816132</c:v>
                </c:pt>
                <c:pt idx="107">
                  <c:v>100.816132</c:v>
                </c:pt>
                <c:pt idx="108">
                  <c:v>100.816738</c:v>
                </c:pt>
                <c:pt idx="109">
                  <c:v>100.816132</c:v>
                </c:pt>
                <c:pt idx="110">
                  <c:v>100.839158</c:v>
                </c:pt>
                <c:pt idx="111">
                  <c:v>100.816132</c:v>
                </c:pt>
                <c:pt idx="112">
                  <c:v>100.82703799999999</c:v>
                </c:pt>
                <c:pt idx="113">
                  <c:v>100.816132</c:v>
                </c:pt>
                <c:pt idx="114">
                  <c:v>100.82764499999999</c:v>
                </c:pt>
                <c:pt idx="115">
                  <c:v>100.82764499999999</c:v>
                </c:pt>
                <c:pt idx="116">
                  <c:v>100.816132</c:v>
                </c:pt>
                <c:pt idx="117">
                  <c:v>100.816132</c:v>
                </c:pt>
                <c:pt idx="118">
                  <c:v>100.82764499999999</c:v>
                </c:pt>
                <c:pt idx="119">
                  <c:v>100.816132</c:v>
                </c:pt>
                <c:pt idx="120">
                  <c:v>100.82703799999999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0918168"/>
        <c:axId val="6352288"/>
      </c:lineChart>
      <c:catAx>
        <c:axId val="7091816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Time (s)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52288"/>
        <c:crosses val="autoZero"/>
        <c:auto val="1"/>
        <c:lblAlgn val="ctr"/>
        <c:lblOffset val="100"/>
        <c:noMultiLvlLbl val="0"/>
      </c:catAx>
      <c:valAx>
        <c:axId val="6352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DMA Throughput (</a:t>
                </a:r>
                <a:r>
                  <a:rPr lang="en-US" dirty="0" err="1" smtClean="0"/>
                  <a:t>Gbps</a:t>
                </a:r>
                <a:r>
                  <a:rPr lang="en-US" dirty="0" smtClean="0"/>
                  <a:t>)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>
            <a:solidFill>
              <a:schemeClr val="tx2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918168"/>
        <c:crosses val="autoZero"/>
        <c:crossBetween val="between"/>
        <c:minorUnit val="10"/>
      </c:valAx>
      <c:spPr>
        <a:noFill/>
        <a:ln>
          <a:solidFill>
            <a:schemeClr val="tx2"/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5CC297-A6B4-4289-B672-34F015947838}" type="doc">
      <dgm:prSet loTypeId="urn:microsoft.com/office/officeart/2005/8/layout/process2" loCatId="process" qsTypeId="urn:microsoft.com/office/officeart/2005/8/quickstyle/simple1" qsCatId="simple" csTypeId="urn:microsoft.com/office/officeart/2005/8/colors/colorful3" csCatId="colorful" phldr="1"/>
      <dgm:spPr/>
    </dgm:pt>
    <dgm:pt modelId="{98F2EBC6-D881-414A-9B0E-1901CA885579}">
      <dgm:prSet phldrT="[Text]"/>
      <dgm:spPr/>
      <dgm:t>
        <a:bodyPr/>
        <a:lstStyle/>
        <a:p>
          <a:r>
            <a:rPr lang="en-US" dirty="0" smtClean="0"/>
            <a:t>Detector</a:t>
          </a:r>
          <a:endParaRPr lang="en-US" dirty="0"/>
        </a:p>
      </dgm:t>
    </dgm:pt>
    <dgm:pt modelId="{F94DCEC2-11F8-427B-A580-3054F466C62D}" type="parTrans" cxnId="{73812CF3-65E3-43C5-B6AB-7F6F5B9A400A}">
      <dgm:prSet/>
      <dgm:spPr/>
      <dgm:t>
        <a:bodyPr/>
        <a:lstStyle/>
        <a:p>
          <a:endParaRPr lang="en-US"/>
        </a:p>
      </dgm:t>
    </dgm:pt>
    <dgm:pt modelId="{B3E51BB4-88CB-4406-BE3D-36AE9C0D4BDD}" type="sibTrans" cxnId="{73812CF3-65E3-43C5-B6AB-7F6F5B9A400A}">
      <dgm:prSet/>
      <dgm:spPr/>
      <dgm:t>
        <a:bodyPr/>
        <a:lstStyle/>
        <a:p>
          <a:endParaRPr lang="en-US"/>
        </a:p>
      </dgm:t>
    </dgm:pt>
    <dgm:pt modelId="{C7BBB9FC-9D84-4D80-B508-E6310D6F059C}">
      <dgm:prSet phldrT="[Text]"/>
      <dgm:spPr/>
      <dgm:t>
        <a:bodyPr/>
        <a:lstStyle/>
        <a:p>
          <a:r>
            <a:rPr lang="en-US" dirty="0" smtClean="0"/>
            <a:t>Hardware trigger</a:t>
          </a:r>
          <a:endParaRPr lang="en-US" dirty="0"/>
        </a:p>
      </dgm:t>
    </dgm:pt>
    <dgm:pt modelId="{3CF9ECA6-5967-49C5-ACAA-3DD34222FB88}" type="parTrans" cxnId="{F6C72917-DB0C-4951-B9D1-788767B6241C}">
      <dgm:prSet/>
      <dgm:spPr/>
      <dgm:t>
        <a:bodyPr/>
        <a:lstStyle/>
        <a:p>
          <a:endParaRPr lang="en-US"/>
        </a:p>
      </dgm:t>
    </dgm:pt>
    <dgm:pt modelId="{DE528465-EACF-45F8-B71F-E6A24AA154A9}" type="sibTrans" cxnId="{F6C72917-DB0C-4951-B9D1-788767B6241C}">
      <dgm:prSet/>
      <dgm:spPr/>
      <dgm:t>
        <a:bodyPr/>
        <a:lstStyle/>
        <a:p>
          <a:endParaRPr lang="en-US"/>
        </a:p>
      </dgm:t>
    </dgm:pt>
    <dgm:pt modelId="{E199920C-3BCE-4473-9147-A90D35CEDC13}">
      <dgm:prSet phldrT="[Text]"/>
      <dgm:spPr/>
      <dgm:t>
        <a:bodyPr/>
        <a:lstStyle/>
        <a:p>
          <a:r>
            <a:rPr lang="en-US" dirty="0" smtClean="0"/>
            <a:t>Data acquisition</a:t>
          </a:r>
        </a:p>
      </dgm:t>
    </dgm:pt>
    <dgm:pt modelId="{444B796F-5E02-418F-AD36-594429CAE15A}" type="parTrans" cxnId="{4BCD2649-1F47-4E18-876C-3F5076ADF3B5}">
      <dgm:prSet/>
      <dgm:spPr/>
      <dgm:t>
        <a:bodyPr/>
        <a:lstStyle/>
        <a:p>
          <a:endParaRPr lang="en-US"/>
        </a:p>
      </dgm:t>
    </dgm:pt>
    <dgm:pt modelId="{6BFAC499-F43B-477D-B65F-FF7E08F91006}" type="sibTrans" cxnId="{4BCD2649-1F47-4E18-876C-3F5076ADF3B5}">
      <dgm:prSet/>
      <dgm:spPr/>
      <dgm:t>
        <a:bodyPr/>
        <a:lstStyle/>
        <a:p>
          <a:endParaRPr lang="en-US"/>
        </a:p>
      </dgm:t>
    </dgm:pt>
    <dgm:pt modelId="{9DAED7B2-62B4-4ED2-8165-7CE70FFDFD57}">
      <dgm:prSet/>
      <dgm:spPr/>
      <dgm:t>
        <a:bodyPr/>
        <a:lstStyle/>
        <a:p>
          <a:r>
            <a:rPr lang="en-US" dirty="0" smtClean="0"/>
            <a:t>High Level Trigger farm</a:t>
          </a:r>
          <a:endParaRPr lang="en-US" dirty="0"/>
        </a:p>
      </dgm:t>
    </dgm:pt>
    <dgm:pt modelId="{E8A6C05F-FD5F-4117-AAAB-8F8916A8791F}" type="parTrans" cxnId="{5F524058-41B7-498A-B06D-91F086088F1F}">
      <dgm:prSet/>
      <dgm:spPr/>
      <dgm:t>
        <a:bodyPr/>
        <a:lstStyle/>
        <a:p>
          <a:endParaRPr lang="en-US"/>
        </a:p>
      </dgm:t>
    </dgm:pt>
    <dgm:pt modelId="{0869681C-2F53-4AC7-B908-BE5D1241C4C8}" type="sibTrans" cxnId="{5F524058-41B7-498A-B06D-91F086088F1F}">
      <dgm:prSet/>
      <dgm:spPr/>
      <dgm:t>
        <a:bodyPr/>
        <a:lstStyle/>
        <a:p>
          <a:endParaRPr lang="en-US"/>
        </a:p>
      </dgm:t>
    </dgm:pt>
    <dgm:pt modelId="{E148FBAC-6263-43B6-B4B9-1F738434F9E0}">
      <dgm:prSet/>
      <dgm:spPr/>
      <dgm:t>
        <a:bodyPr/>
        <a:lstStyle/>
        <a:p>
          <a:r>
            <a:rPr lang="en-US" dirty="0" smtClean="0"/>
            <a:t>CERN long term storage</a:t>
          </a:r>
          <a:endParaRPr lang="en-US" dirty="0"/>
        </a:p>
      </dgm:t>
    </dgm:pt>
    <dgm:pt modelId="{DF40AE00-EAF3-4912-AA94-9B270BB36A3E}" type="parTrans" cxnId="{70E29C97-1AFA-433F-BB51-646C0A93F8F8}">
      <dgm:prSet/>
      <dgm:spPr/>
      <dgm:t>
        <a:bodyPr/>
        <a:lstStyle/>
        <a:p>
          <a:endParaRPr lang="en-US"/>
        </a:p>
      </dgm:t>
    </dgm:pt>
    <dgm:pt modelId="{15DFDC35-DDEB-49BF-A3F5-CF2E8EAE9F29}" type="sibTrans" cxnId="{70E29C97-1AFA-433F-BB51-646C0A93F8F8}">
      <dgm:prSet/>
      <dgm:spPr/>
      <dgm:t>
        <a:bodyPr/>
        <a:lstStyle/>
        <a:p>
          <a:endParaRPr lang="en-US"/>
        </a:p>
      </dgm:t>
    </dgm:pt>
    <dgm:pt modelId="{3AE6E74E-D8CB-4910-A9A1-C8B0338486CB}">
      <dgm:prSet/>
      <dgm:spPr/>
      <dgm:t>
        <a:bodyPr/>
        <a:lstStyle/>
        <a:p>
          <a:r>
            <a:rPr lang="en-US" dirty="0" smtClean="0"/>
            <a:t>Offline physics analysis</a:t>
          </a:r>
          <a:endParaRPr lang="en-US" dirty="0"/>
        </a:p>
      </dgm:t>
    </dgm:pt>
    <dgm:pt modelId="{EE97FCF5-7D20-46AB-874E-31ECF1FD92C5}" type="parTrans" cxnId="{C93DA984-1DC5-4D71-A671-3403D80755B0}">
      <dgm:prSet/>
      <dgm:spPr/>
      <dgm:t>
        <a:bodyPr/>
        <a:lstStyle/>
        <a:p>
          <a:endParaRPr lang="en-US"/>
        </a:p>
      </dgm:t>
    </dgm:pt>
    <dgm:pt modelId="{C7B7C17A-5211-4918-AE95-011DA34BEE44}" type="sibTrans" cxnId="{C93DA984-1DC5-4D71-A671-3403D80755B0}">
      <dgm:prSet/>
      <dgm:spPr/>
      <dgm:t>
        <a:bodyPr/>
        <a:lstStyle/>
        <a:p>
          <a:endParaRPr lang="en-US"/>
        </a:p>
      </dgm:t>
    </dgm:pt>
    <dgm:pt modelId="{CBBFCBC9-E365-46E1-9927-41442237101E}" type="pres">
      <dgm:prSet presAssocID="{225CC297-A6B4-4289-B672-34F015947838}" presName="linearFlow" presStyleCnt="0">
        <dgm:presLayoutVars>
          <dgm:resizeHandles val="exact"/>
        </dgm:presLayoutVars>
      </dgm:prSet>
      <dgm:spPr/>
    </dgm:pt>
    <dgm:pt modelId="{DCC8DF19-7F91-45DB-B2B3-28ABAED35163}" type="pres">
      <dgm:prSet presAssocID="{98F2EBC6-D881-414A-9B0E-1901CA885579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690A51-F767-4860-8DDA-1CBA4A05474F}" type="pres">
      <dgm:prSet presAssocID="{B3E51BB4-88CB-4406-BE3D-36AE9C0D4BDD}" presName="sibTrans" presStyleLbl="sibTrans2D1" presStyleIdx="0" presStyleCnt="5"/>
      <dgm:spPr/>
      <dgm:t>
        <a:bodyPr/>
        <a:lstStyle/>
        <a:p>
          <a:endParaRPr lang="en-US"/>
        </a:p>
      </dgm:t>
    </dgm:pt>
    <dgm:pt modelId="{9E62169A-3307-46F0-8B12-D5E35A274CEE}" type="pres">
      <dgm:prSet presAssocID="{B3E51BB4-88CB-4406-BE3D-36AE9C0D4BDD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05D1E332-66B0-48CF-9A84-D81DBAD6500E}" type="pres">
      <dgm:prSet presAssocID="{C7BBB9FC-9D84-4D80-B508-E6310D6F059C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0E4C4F-2AF0-4F80-8BBA-41D4B3963F68}" type="pres">
      <dgm:prSet presAssocID="{DE528465-EACF-45F8-B71F-E6A24AA154A9}" presName="sibTrans" presStyleLbl="sibTrans2D1" presStyleIdx="1" presStyleCnt="5"/>
      <dgm:spPr/>
      <dgm:t>
        <a:bodyPr/>
        <a:lstStyle/>
        <a:p>
          <a:endParaRPr lang="en-US"/>
        </a:p>
      </dgm:t>
    </dgm:pt>
    <dgm:pt modelId="{5DDAA541-F149-47B8-8438-DCA31ADF2D23}" type="pres">
      <dgm:prSet presAssocID="{DE528465-EACF-45F8-B71F-E6A24AA154A9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4DE7439C-D387-448C-A885-E0C70B06B572}" type="pres">
      <dgm:prSet presAssocID="{E199920C-3BCE-4473-9147-A90D35CEDC13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FFF2A2-9105-4EA2-9966-4EA79A374B30}" type="pres">
      <dgm:prSet presAssocID="{6BFAC499-F43B-477D-B65F-FF7E08F91006}" presName="sibTrans" presStyleLbl="sibTrans2D1" presStyleIdx="2" presStyleCnt="5"/>
      <dgm:spPr/>
      <dgm:t>
        <a:bodyPr/>
        <a:lstStyle/>
        <a:p>
          <a:endParaRPr lang="en-US"/>
        </a:p>
      </dgm:t>
    </dgm:pt>
    <dgm:pt modelId="{F17FCD85-5B71-4471-A270-CD9A4DED4555}" type="pres">
      <dgm:prSet presAssocID="{6BFAC499-F43B-477D-B65F-FF7E08F91006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48E0BC93-97BF-4F44-8D87-821F361577D5}" type="pres">
      <dgm:prSet presAssocID="{9DAED7B2-62B4-4ED2-8165-7CE70FFDFD57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9B3660-F825-40EE-829F-2C043E9C8958}" type="pres">
      <dgm:prSet presAssocID="{0869681C-2F53-4AC7-B908-BE5D1241C4C8}" presName="sibTrans" presStyleLbl="sibTrans2D1" presStyleIdx="3" presStyleCnt="5"/>
      <dgm:spPr/>
      <dgm:t>
        <a:bodyPr/>
        <a:lstStyle/>
        <a:p>
          <a:endParaRPr lang="en-US"/>
        </a:p>
      </dgm:t>
    </dgm:pt>
    <dgm:pt modelId="{45BCC193-DF55-47BB-93E9-DBF8BD0C164C}" type="pres">
      <dgm:prSet presAssocID="{0869681C-2F53-4AC7-B908-BE5D1241C4C8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60BC6885-4A95-4E34-B3DE-78722BD8BF4D}" type="pres">
      <dgm:prSet presAssocID="{E148FBAC-6263-43B6-B4B9-1F738434F9E0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8508BA-9CBB-474D-B93E-F972E2DC92F0}" type="pres">
      <dgm:prSet presAssocID="{15DFDC35-DDEB-49BF-A3F5-CF2E8EAE9F29}" presName="sibTrans" presStyleLbl="sibTrans2D1" presStyleIdx="4" presStyleCnt="5"/>
      <dgm:spPr/>
      <dgm:t>
        <a:bodyPr/>
        <a:lstStyle/>
        <a:p>
          <a:endParaRPr lang="en-US"/>
        </a:p>
      </dgm:t>
    </dgm:pt>
    <dgm:pt modelId="{566F9341-C7AA-4DCE-B689-AFA66316B91E}" type="pres">
      <dgm:prSet presAssocID="{15DFDC35-DDEB-49BF-A3F5-CF2E8EAE9F29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DECBECBC-55F3-4EF9-AE57-D7E7AFC42FEB}" type="pres">
      <dgm:prSet presAssocID="{3AE6E74E-D8CB-4910-A9A1-C8B0338486CB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90FEF30-7432-47E8-BD4D-20CE50EAFA2A}" type="presOf" srcId="{0869681C-2F53-4AC7-B908-BE5D1241C4C8}" destId="{45BCC193-DF55-47BB-93E9-DBF8BD0C164C}" srcOrd="1" destOrd="0" presId="urn:microsoft.com/office/officeart/2005/8/layout/process2"/>
    <dgm:cxn modelId="{77DB69AC-F109-43A1-9638-7914939ADEC8}" type="presOf" srcId="{98F2EBC6-D881-414A-9B0E-1901CA885579}" destId="{DCC8DF19-7F91-45DB-B2B3-28ABAED35163}" srcOrd="0" destOrd="0" presId="urn:microsoft.com/office/officeart/2005/8/layout/process2"/>
    <dgm:cxn modelId="{98E45E84-F1C5-4915-A352-4A0A81A6EE83}" type="presOf" srcId="{6BFAC499-F43B-477D-B65F-FF7E08F91006}" destId="{FEFFF2A2-9105-4EA2-9966-4EA79A374B30}" srcOrd="0" destOrd="0" presId="urn:microsoft.com/office/officeart/2005/8/layout/process2"/>
    <dgm:cxn modelId="{70E29C97-1AFA-433F-BB51-646C0A93F8F8}" srcId="{225CC297-A6B4-4289-B672-34F015947838}" destId="{E148FBAC-6263-43B6-B4B9-1F738434F9E0}" srcOrd="4" destOrd="0" parTransId="{DF40AE00-EAF3-4912-AA94-9B270BB36A3E}" sibTransId="{15DFDC35-DDEB-49BF-A3F5-CF2E8EAE9F29}"/>
    <dgm:cxn modelId="{A0BA0C94-C4BC-4648-9EA1-21807D54D020}" type="presOf" srcId="{DE528465-EACF-45F8-B71F-E6A24AA154A9}" destId="{5DDAA541-F149-47B8-8438-DCA31ADF2D23}" srcOrd="1" destOrd="0" presId="urn:microsoft.com/office/officeart/2005/8/layout/process2"/>
    <dgm:cxn modelId="{5F524058-41B7-498A-B06D-91F086088F1F}" srcId="{225CC297-A6B4-4289-B672-34F015947838}" destId="{9DAED7B2-62B4-4ED2-8165-7CE70FFDFD57}" srcOrd="3" destOrd="0" parTransId="{E8A6C05F-FD5F-4117-AAAB-8F8916A8791F}" sibTransId="{0869681C-2F53-4AC7-B908-BE5D1241C4C8}"/>
    <dgm:cxn modelId="{C93DA984-1DC5-4D71-A671-3403D80755B0}" srcId="{225CC297-A6B4-4289-B672-34F015947838}" destId="{3AE6E74E-D8CB-4910-A9A1-C8B0338486CB}" srcOrd="5" destOrd="0" parTransId="{EE97FCF5-7D20-46AB-874E-31ECF1FD92C5}" sibTransId="{C7B7C17A-5211-4918-AE95-011DA34BEE44}"/>
    <dgm:cxn modelId="{CC221B3C-8C56-4841-B3C2-5D0B194AAAED}" type="presOf" srcId="{B3E51BB4-88CB-4406-BE3D-36AE9C0D4BDD}" destId="{D2690A51-F767-4860-8DDA-1CBA4A05474F}" srcOrd="0" destOrd="0" presId="urn:microsoft.com/office/officeart/2005/8/layout/process2"/>
    <dgm:cxn modelId="{35018AFA-9AD3-498B-8B81-CB6A5F06F124}" type="presOf" srcId="{E148FBAC-6263-43B6-B4B9-1F738434F9E0}" destId="{60BC6885-4A95-4E34-B3DE-78722BD8BF4D}" srcOrd="0" destOrd="0" presId="urn:microsoft.com/office/officeart/2005/8/layout/process2"/>
    <dgm:cxn modelId="{4BCD2649-1F47-4E18-876C-3F5076ADF3B5}" srcId="{225CC297-A6B4-4289-B672-34F015947838}" destId="{E199920C-3BCE-4473-9147-A90D35CEDC13}" srcOrd="2" destOrd="0" parTransId="{444B796F-5E02-418F-AD36-594429CAE15A}" sibTransId="{6BFAC499-F43B-477D-B65F-FF7E08F91006}"/>
    <dgm:cxn modelId="{486669EE-4538-4F47-8D22-71D316CF1963}" type="presOf" srcId="{0869681C-2F53-4AC7-B908-BE5D1241C4C8}" destId="{FB9B3660-F825-40EE-829F-2C043E9C8958}" srcOrd="0" destOrd="0" presId="urn:microsoft.com/office/officeart/2005/8/layout/process2"/>
    <dgm:cxn modelId="{925EB25A-9F53-4D28-8E3D-30AC657B811F}" type="presOf" srcId="{DE528465-EACF-45F8-B71F-E6A24AA154A9}" destId="{1E0E4C4F-2AF0-4F80-8BBA-41D4B3963F68}" srcOrd="0" destOrd="0" presId="urn:microsoft.com/office/officeart/2005/8/layout/process2"/>
    <dgm:cxn modelId="{40D3EAC7-6955-42A4-8A35-9D1F4C55E6C3}" type="presOf" srcId="{15DFDC35-DDEB-49BF-A3F5-CF2E8EAE9F29}" destId="{AD8508BA-9CBB-474D-B93E-F972E2DC92F0}" srcOrd="0" destOrd="0" presId="urn:microsoft.com/office/officeart/2005/8/layout/process2"/>
    <dgm:cxn modelId="{D4B1ED71-F3E1-43D8-BB07-3927529056FC}" type="presOf" srcId="{E199920C-3BCE-4473-9147-A90D35CEDC13}" destId="{4DE7439C-D387-448C-A885-E0C70B06B572}" srcOrd="0" destOrd="0" presId="urn:microsoft.com/office/officeart/2005/8/layout/process2"/>
    <dgm:cxn modelId="{43240005-1B0E-4D86-9A9E-1E11534EA444}" type="presOf" srcId="{15DFDC35-DDEB-49BF-A3F5-CF2E8EAE9F29}" destId="{566F9341-C7AA-4DCE-B689-AFA66316B91E}" srcOrd="1" destOrd="0" presId="urn:microsoft.com/office/officeart/2005/8/layout/process2"/>
    <dgm:cxn modelId="{3B8976D8-4AD8-4480-BE5D-DA24782C5387}" type="presOf" srcId="{225CC297-A6B4-4289-B672-34F015947838}" destId="{CBBFCBC9-E365-46E1-9927-41442237101E}" srcOrd="0" destOrd="0" presId="urn:microsoft.com/office/officeart/2005/8/layout/process2"/>
    <dgm:cxn modelId="{1F71F94D-9DC8-45D0-9BE6-86C65E1F62B9}" type="presOf" srcId="{B3E51BB4-88CB-4406-BE3D-36AE9C0D4BDD}" destId="{9E62169A-3307-46F0-8B12-D5E35A274CEE}" srcOrd="1" destOrd="0" presId="urn:microsoft.com/office/officeart/2005/8/layout/process2"/>
    <dgm:cxn modelId="{73812CF3-65E3-43C5-B6AB-7F6F5B9A400A}" srcId="{225CC297-A6B4-4289-B672-34F015947838}" destId="{98F2EBC6-D881-414A-9B0E-1901CA885579}" srcOrd="0" destOrd="0" parTransId="{F94DCEC2-11F8-427B-A580-3054F466C62D}" sibTransId="{B3E51BB4-88CB-4406-BE3D-36AE9C0D4BDD}"/>
    <dgm:cxn modelId="{C2EA5EB6-CA84-451A-985E-0D8745C0B5C9}" type="presOf" srcId="{6BFAC499-F43B-477D-B65F-FF7E08F91006}" destId="{F17FCD85-5B71-4471-A270-CD9A4DED4555}" srcOrd="1" destOrd="0" presId="urn:microsoft.com/office/officeart/2005/8/layout/process2"/>
    <dgm:cxn modelId="{D2C14AB9-C9EA-4163-B5D9-918607FA43FC}" type="presOf" srcId="{9DAED7B2-62B4-4ED2-8165-7CE70FFDFD57}" destId="{48E0BC93-97BF-4F44-8D87-821F361577D5}" srcOrd="0" destOrd="0" presId="urn:microsoft.com/office/officeart/2005/8/layout/process2"/>
    <dgm:cxn modelId="{007C567B-F70F-4D76-B50F-6E10F5E74E68}" type="presOf" srcId="{3AE6E74E-D8CB-4910-A9A1-C8B0338486CB}" destId="{DECBECBC-55F3-4EF9-AE57-D7E7AFC42FEB}" srcOrd="0" destOrd="0" presId="urn:microsoft.com/office/officeart/2005/8/layout/process2"/>
    <dgm:cxn modelId="{F6C72917-DB0C-4951-B9D1-788767B6241C}" srcId="{225CC297-A6B4-4289-B672-34F015947838}" destId="{C7BBB9FC-9D84-4D80-B508-E6310D6F059C}" srcOrd="1" destOrd="0" parTransId="{3CF9ECA6-5967-49C5-ACAA-3DD34222FB88}" sibTransId="{DE528465-EACF-45F8-B71F-E6A24AA154A9}"/>
    <dgm:cxn modelId="{037F4218-4523-4442-ADD3-9C9725E85981}" type="presOf" srcId="{C7BBB9FC-9D84-4D80-B508-E6310D6F059C}" destId="{05D1E332-66B0-48CF-9A84-D81DBAD6500E}" srcOrd="0" destOrd="0" presId="urn:microsoft.com/office/officeart/2005/8/layout/process2"/>
    <dgm:cxn modelId="{3CA6B267-1C82-4D3E-900A-C503B867214B}" type="presParOf" srcId="{CBBFCBC9-E365-46E1-9927-41442237101E}" destId="{DCC8DF19-7F91-45DB-B2B3-28ABAED35163}" srcOrd="0" destOrd="0" presId="urn:microsoft.com/office/officeart/2005/8/layout/process2"/>
    <dgm:cxn modelId="{F5C45017-FC90-4055-B9C2-850C17D75677}" type="presParOf" srcId="{CBBFCBC9-E365-46E1-9927-41442237101E}" destId="{D2690A51-F767-4860-8DDA-1CBA4A05474F}" srcOrd="1" destOrd="0" presId="urn:microsoft.com/office/officeart/2005/8/layout/process2"/>
    <dgm:cxn modelId="{F50F161A-ABA7-4E20-89EE-AEB315628D4D}" type="presParOf" srcId="{D2690A51-F767-4860-8DDA-1CBA4A05474F}" destId="{9E62169A-3307-46F0-8B12-D5E35A274CEE}" srcOrd="0" destOrd="0" presId="urn:microsoft.com/office/officeart/2005/8/layout/process2"/>
    <dgm:cxn modelId="{8477EEE1-591C-4C82-B83A-54396BFFC30B}" type="presParOf" srcId="{CBBFCBC9-E365-46E1-9927-41442237101E}" destId="{05D1E332-66B0-48CF-9A84-D81DBAD6500E}" srcOrd="2" destOrd="0" presId="urn:microsoft.com/office/officeart/2005/8/layout/process2"/>
    <dgm:cxn modelId="{3C2588BF-4AF3-46CC-BDB4-1B925B5A4D3C}" type="presParOf" srcId="{CBBFCBC9-E365-46E1-9927-41442237101E}" destId="{1E0E4C4F-2AF0-4F80-8BBA-41D4B3963F68}" srcOrd="3" destOrd="0" presId="urn:microsoft.com/office/officeart/2005/8/layout/process2"/>
    <dgm:cxn modelId="{0A34D160-5B6B-424B-912E-BC83FCB30A7A}" type="presParOf" srcId="{1E0E4C4F-2AF0-4F80-8BBA-41D4B3963F68}" destId="{5DDAA541-F149-47B8-8438-DCA31ADF2D23}" srcOrd="0" destOrd="0" presId="urn:microsoft.com/office/officeart/2005/8/layout/process2"/>
    <dgm:cxn modelId="{80B6DE62-2706-432F-A8EB-EB9AC9377AFF}" type="presParOf" srcId="{CBBFCBC9-E365-46E1-9927-41442237101E}" destId="{4DE7439C-D387-448C-A885-E0C70B06B572}" srcOrd="4" destOrd="0" presId="urn:microsoft.com/office/officeart/2005/8/layout/process2"/>
    <dgm:cxn modelId="{63C9B2B2-FDF6-48C3-80F3-615940EEC49F}" type="presParOf" srcId="{CBBFCBC9-E365-46E1-9927-41442237101E}" destId="{FEFFF2A2-9105-4EA2-9966-4EA79A374B30}" srcOrd="5" destOrd="0" presId="urn:microsoft.com/office/officeart/2005/8/layout/process2"/>
    <dgm:cxn modelId="{B86D0C0D-9D79-43E7-AFBB-D7CD53630DE4}" type="presParOf" srcId="{FEFFF2A2-9105-4EA2-9966-4EA79A374B30}" destId="{F17FCD85-5B71-4471-A270-CD9A4DED4555}" srcOrd="0" destOrd="0" presId="urn:microsoft.com/office/officeart/2005/8/layout/process2"/>
    <dgm:cxn modelId="{1667D2D6-6F28-445C-802E-7DB534C6B501}" type="presParOf" srcId="{CBBFCBC9-E365-46E1-9927-41442237101E}" destId="{48E0BC93-97BF-4F44-8D87-821F361577D5}" srcOrd="6" destOrd="0" presId="urn:microsoft.com/office/officeart/2005/8/layout/process2"/>
    <dgm:cxn modelId="{C8E9D1B7-E612-4DCA-A54A-DF33DF9F8B9F}" type="presParOf" srcId="{CBBFCBC9-E365-46E1-9927-41442237101E}" destId="{FB9B3660-F825-40EE-829F-2C043E9C8958}" srcOrd="7" destOrd="0" presId="urn:microsoft.com/office/officeart/2005/8/layout/process2"/>
    <dgm:cxn modelId="{EC967C64-06E0-4889-936A-20ABA15CAD36}" type="presParOf" srcId="{FB9B3660-F825-40EE-829F-2C043E9C8958}" destId="{45BCC193-DF55-47BB-93E9-DBF8BD0C164C}" srcOrd="0" destOrd="0" presId="urn:microsoft.com/office/officeart/2005/8/layout/process2"/>
    <dgm:cxn modelId="{000635B6-6C11-4F96-8A29-709965E9B7FE}" type="presParOf" srcId="{CBBFCBC9-E365-46E1-9927-41442237101E}" destId="{60BC6885-4A95-4E34-B3DE-78722BD8BF4D}" srcOrd="8" destOrd="0" presId="urn:microsoft.com/office/officeart/2005/8/layout/process2"/>
    <dgm:cxn modelId="{6A07F087-CB08-4C66-8E64-DF8E22187192}" type="presParOf" srcId="{CBBFCBC9-E365-46E1-9927-41442237101E}" destId="{AD8508BA-9CBB-474D-B93E-F972E2DC92F0}" srcOrd="9" destOrd="0" presId="urn:microsoft.com/office/officeart/2005/8/layout/process2"/>
    <dgm:cxn modelId="{89F28ABB-3808-4F91-883E-6CE54374F205}" type="presParOf" srcId="{AD8508BA-9CBB-474D-B93E-F972E2DC92F0}" destId="{566F9341-C7AA-4DCE-B689-AFA66316B91E}" srcOrd="0" destOrd="0" presId="urn:microsoft.com/office/officeart/2005/8/layout/process2"/>
    <dgm:cxn modelId="{32D0F959-2809-426E-9B0F-2DED3FA1C5E3}" type="presParOf" srcId="{CBBFCBC9-E365-46E1-9927-41442237101E}" destId="{DECBECBC-55F3-4EF9-AE57-D7E7AFC42FEB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C8DF19-7F91-45DB-B2B3-28ABAED35163}">
      <dsp:nvSpPr>
        <dsp:cNvPr id="0" name=""/>
        <dsp:cNvSpPr/>
      </dsp:nvSpPr>
      <dsp:spPr>
        <a:xfrm>
          <a:off x="669545" y="1942"/>
          <a:ext cx="2227068" cy="57560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Detector</a:t>
          </a:r>
          <a:endParaRPr lang="en-US" sz="1700" kern="1200" dirty="0"/>
        </a:p>
      </dsp:txBody>
      <dsp:txXfrm>
        <a:off x="686404" y="18801"/>
        <a:ext cx="2193350" cy="541888"/>
      </dsp:txXfrm>
    </dsp:sp>
    <dsp:sp modelId="{D2690A51-F767-4860-8DDA-1CBA4A05474F}">
      <dsp:nvSpPr>
        <dsp:cNvPr id="0" name=""/>
        <dsp:cNvSpPr/>
      </dsp:nvSpPr>
      <dsp:spPr>
        <a:xfrm rot="5400000">
          <a:off x="1675153" y="591939"/>
          <a:ext cx="215852" cy="2590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5400000">
        <a:off x="1705373" y="613524"/>
        <a:ext cx="155413" cy="151096"/>
      </dsp:txXfrm>
    </dsp:sp>
    <dsp:sp modelId="{05D1E332-66B0-48CF-9A84-D81DBAD6500E}">
      <dsp:nvSpPr>
        <dsp:cNvPr id="0" name=""/>
        <dsp:cNvSpPr/>
      </dsp:nvSpPr>
      <dsp:spPr>
        <a:xfrm>
          <a:off x="669545" y="865352"/>
          <a:ext cx="2227068" cy="575606"/>
        </a:xfrm>
        <a:prstGeom prst="roundRect">
          <a:avLst>
            <a:gd name="adj" fmla="val 10000"/>
          </a:avLst>
        </a:prstGeom>
        <a:solidFill>
          <a:schemeClr val="accent3">
            <a:hueOff val="-246813"/>
            <a:satOff val="-4334"/>
            <a:lumOff val="-7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Hardware trigger</a:t>
          </a:r>
          <a:endParaRPr lang="en-US" sz="1700" kern="1200" dirty="0"/>
        </a:p>
      </dsp:txBody>
      <dsp:txXfrm>
        <a:off x="686404" y="882211"/>
        <a:ext cx="2193350" cy="541888"/>
      </dsp:txXfrm>
    </dsp:sp>
    <dsp:sp modelId="{1E0E4C4F-2AF0-4F80-8BBA-41D4B3963F68}">
      <dsp:nvSpPr>
        <dsp:cNvPr id="0" name=""/>
        <dsp:cNvSpPr/>
      </dsp:nvSpPr>
      <dsp:spPr>
        <a:xfrm rot="5400000">
          <a:off x="1675153" y="1455350"/>
          <a:ext cx="215852" cy="2590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-308516"/>
            <a:satOff val="-5418"/>
            <a:lumOff val="-9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5400000">
        <a:off x="1705373" y="1476935"/>
        <a:ext cx="155413" cy="151096"/>
      </dsp:txXfrm>
    </dsp:sp>
    <dsp:sp modelId="{4DE7439C-D387-448C-A885-E0C70B06B572}">
      <dsp:nvSpPr>
        <dsp:cNvPr id="0" name=""/>
        <dsp:cNvSpPr/>
      </dsp:nvSpPr>
      <dsp:spPr>
        <a:xfrm>
          <a:off x="669545" y="1728763"/>
          <a:ext cx="2227068" cy="575606"/>
        </a:xfrm>
        <a:prstGeom prst="roundRect">
          <a:avLst>
            <a:gd name="adj" fmla="val 10000"/>
          </a:avLst>
        </a:prstGeom>
        <a:solidFill>
          <a:schemeClr val="accent3">
            <a:hueOff val="-493625"/>
            <a:satOff val="-8668"/>
            <a:lumOff val="-15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Data acquisition</a:t>
          </a:r>
        </a:p>
      </dsp:txBody>
      <dsp:txXfrm>
        <a:off x="686404" y="1745622"/>
        <a:ext cx="2193350" cy="541888"/>
      </dsp:txXfrm>
    </dsp:sp>
    <dsp:sp modelId="{FEFFF2A2-9105-4EA2-9966-4EA79A374B30}">
      <dsp:nvSpPr>
        <dsp:cNvPr id="0" name=""/>
        <dsp:cNvSpPr/>
      </dsp:nvSpPr>
      <dsp:spPr>
        <a:xfrm rot="5400000">
          <a:off x="1675153" y="2318760"/>
          <a:ext cx="215852" cy="2590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-617032"/>
            <a:satOff val="-10836"/>
            <a:lumOff val="-19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5400000">
        <a:off x="1705373" y="2340345"/>
        <a:ext cx="155413" cy="151096"/>
      </dsp:txXfrm>
    </dsp:sp>
    <dsp:sp modelId="{48E0BC93-97BF-4F44-8D87-821F361577D5}">
      <dsp:nvSpPr>
        <dsp:cNvPr id="0" name=""/>
        <dsp:cNvSpPr/>
      </dsp:nvSpPr>
      <dsp:spPr>
        <a:xfrm>
          <a:off x="669545" y="2592173"/>
          <a:ext cx="2227068" cy="575606"/>
        </a:xfrm>
        <a:prstGeom prst="roundRect">
          <a:avLst>
            <a:gd name="adj" fmla="val 10000"/>
          </a:avLst>
        </a:prstGeom>
        <a:solidFill>
          <a:schemeClr val="accent3">
            <a:hueOff val="-740438"/>
            <a:satOff val="-13003"/>
            <a:lumOff val="-23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High Level Trigger farm</a:t>
          </a:r>
          <a:endParaRPr lang="en-US" sz="1700" kern="1200" dirty="0"/>
        </a:p>
      </dsp:txBody>
      <dsp:txXfrm>
        <a:off x="686404" y="2609032"/>
        <a:ext cx="2193350" cy="541888"/>
      </dsp:txXfrm>
    </dsp:sp>
    <dsp:sp modelId="{FB9B3660-F825-40EE-829F-2C043E9C8958}">
      <dsp:nvSpPr>
        <dsp:cNvPr id="0" name=""/>
        <dsp:cNvSpPr/>
      </dsp:nvSpPr>
      <dsp:spPr>
        <a:xfrm rot="5400000">
          <a:off x="1675153" y="3182170"/>
          <a:ext cx="215852" cy="2590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-925547"/>
            <a:satOff val="-16253"/>
            <a:lumOff val="-29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5400000">
        <a:off x="1705373" y="3203755"/>
        <a:ext cx="155413" cy="151096"/>
      </dsp:txXfrm>
    </dsp:sp>
    <dsp:sp modelId="{60BC6885-4A95-4E34-B3DE-78722BD8BF4D}">
      <dsp:nvSpPr>
        <dsp:cNvPr id="0" name=""/>
        <dsp:cNvSpPr/>
      </dsp:nvSpPr>
      <dsp:spPr>
        <a:xfrm>
          <a:off x="669545" y="3455584"/>
          <a:ext cx="2227068" cy="575606"/>
        </a:xfrm>
        <a:prstGeom prst="roundRect">
          <a:avLst>
            <a:gd name="adj" fmla="val 10000"/>
          </a:avLst>
        </a:prstGeom>
        <a:solidFill>
          <a:schemeClr val="accent3">
            <a:hueOff val="-987251"/>
            <a:satOff val="-17337"/>
            <a:lumOff val="-31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CERN long term storage</a:t>
          </a:r>
          <a:endParaRPr lang="en-US" sz="1700" kern="1200" dirty="0"/>
        </a:p>
      </dsp:txBody>
      <dsp:txXfrm>
        <a:off x="686404" y="3472443"/>
        <a:ext cx="2193350" cy="541888"/>
      </dsp:txXfrm>
    </dsp:sp>
    <dsp:sp modelId="{AD8508BA-9CBB-474D-B93E-F972E2DC92F0}">
      <dsp:nvSpPr>
        <dsp:cNvPr id="0" name=""/>
        <dsp:cNvSpPr/>
      </dsp:nvSpPr>
      <dsp:spPr>
        <a:xfrm rot="5400000">
          <a:off x="1675153" y="4045581"/>
          <a:ext cx="215852" cy="2590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-1234063"/>
            <a:satOff val="-21671"/>
            <a:lumOff val="-39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5400000">
        <a:off x="1705373" y="4067166"/>
        <a:ext cx="155413" cy="151096"/>
      </dsp:txXfrm>
    </dsp:sp>
    <dsp:sp modelId="{DECBECBC-55F3-4EF9-AE57-D7E7AFC42FEB}">
      <dsp:nvSpPr>
        <dsp:cNvPr id="0" name=""/>
        <dsp:cNvSpPr/>
      </dsp:nvSpPr>
      <dsp:spPr>
        <a:xfrm>
          <a:off x="669545" y="4318994"/>
          <a:ext cx="2227068" cy="575606"/>
        </a:xfrm>
        <a:prstGeom prst="roundRect">
          <a:avLst>
            <a:gd name="adj" fmla="val 10000"/>
          </a:avLst>
        </a:prstGeom>
        <a:solidFill>
          <a:schemeClr val="accent3">
            <a:hueOff val="-1234063"/>
            <a:satOff val="-21671"/>
            <a:lumOff val="-39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Offline physics analysis</a:t>
          </a:r>
          <a:endParaRPr lang="en-US" sz="1700" kern="1200" dirty="0"/>
        </a:p>
      </dsp:txBody>
      <dsp:txXfrm>
        <a:off x="686404" y="4335853"/>
        <a:ext cx="2193350" cy="5418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7247B-8371-4EE6-AC2A-0D6816B9893B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E4ED5D-BF7E-42EB-86B7-A3EF613F6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4596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942423-2942-4A27-824A-F1FEDC7F00D5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A7683C-A6AB-452B-A5DB-2D2E36E34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381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A7683C-A6AB-452B-A5DB-2D2E36E3489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9914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A7683C-A6AB-452B-A5DB-2D2E36E3489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2288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25462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6928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A7683C-A6AB-452B-A5DB-2D2E36E3489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3624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A7683C-A6AB-452B-A5DB-2D2E36E3489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2055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A7683C-A6AB-452B-A5DB-2D2E36E3489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367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A7683C-A6AB-452B-A5DB-2D2E36E3489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791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A7683C-A6AB-452B-A5DB-2D2E36E3489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1847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A7683C-A6AB-452B-A5DB-2D2E36E3489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6453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A7683C-A6AB-452B-A5DB-2D2E36E3489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534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A7683C-A6AB-452B-A5DB-2D2E36E3489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142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96" y="14517"/>
            <a:ext cx="9147196" cy="491136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 flipV="1">
            <a:off x="0" y="4572001"/>
            <a:ext cx="9144000" cy="2285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Paolo Durante - LHCC Detector Upgrade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4259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Paolo Durante - LHCC Detector Upgrade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463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Paolo Durante - LHCC Detector Upgrade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03808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3"/>
          <p:cNvGraphicFramePr>
            <a:graphicFrameLocks noChangeAspect="1"/>
          </p:cNvGraphicFramePr>
          <p:nvPr userDrawn="1"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7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1825" y="0"/>
            <a:ext cx="7975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57200" y="151130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94525" y="6443663"/>
            <a:ext cx="2133600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78780124-17A8-4F91-A582-2D3E41816C6F}" type="slidenum">
              <a:rPr lang="en-GB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  <p:pic>
        <p:nvPicPr>
          <p:cNvPr id="8" name="Picture 7" descr="CERNLogoNew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lhcb-online-logo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68830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1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3E441-0865-4251-BBD2-33BBB4963740}" type="slidenum">
              <a:rPr lang="en-GB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2130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 userDrawn="1"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5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E518A-E61F-43F6-BA7F-DDE5185901E6}" type="slidenum">
              <a:rPr lang="en-GB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8015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9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9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1E9BD-3F1F-44CD-8612-609358EE83C7}" type="slidenum">
              <a:rPr lang="en-GB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915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3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C88F3-82FF-44A2-AF0A-3141A47DB24F}" type="slidenum">
              <a:rPr lang="en-GB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047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9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914400">
              <a:defRPr/>
            </a:pPr>
            <a:r>
              <a:rPr lang="pt-BR" smtClean="0">
                <a:solidFill>
                  <a:prstClr val="black"/>
                </a:solidFill>
              </a:rPr>
              <a:t>Paolo Durante - LHCC Detector Upgrade Review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76CC7-F237-4B72-AC59-4E2204C1D9DA}" type="slidenum">
              <a:rPr lang="en-GB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1468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3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914400">
              <a:defRPr/>
            </a:pPr>
            <a:r>
              <a:rPr lang="pt-BR" smtClean="0">
                <a:solidFill>
                  <a:prstClr val="black"/>
                </a:solidFill>
              </a:rPr>
              <a:t>Paolo Durante - LHCC Detector Upgrade Review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CC202-8743-451B-BE9E-C2DF303E05C0}" type="slidenum">
              <a:rPr lang="en-GB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2965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7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914400">
              <a:defRPr/>
            </a:pPr>
            <a:r>
              <a:rPr lang="pt-BR" smtClean="0">
                <a:solidFill>
                  <a:prstClr val="black"/>
                </a:solidFill>
              </a:rPr>
              <a:t>Paolo Durante - LHCC Detector Upgrade Review</a:t>
            </a:r>
            <a:endParaRPr lang="en-GB">
              <a:solidFill>
                <a:prstClr val="black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EB97D-9111-45E1-A9EF-4A95A903F1DB}" type="slidenum">
              <a:rPr lang="en-GB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903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Paolo Durante - LHCC Detector Upgrade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8781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1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914400">
              <a:defRPr/>
            </a:pPr>
            <a:r>
              <a:rPr lang="pt-BR" smtClean="0">
                <a:solidFill>
                  <a:prstClr val="black"/>
                </a:solidFill>
              </a:rPr>
              <a:t>Paolo Durante - LHCC Detector Upgrade Review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18A3E-2E87-483A-8219-71D3C01C6DCD}" type="slidenum">
              <a:rPr lang="en-GB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6916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5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0372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0372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914400">
              <a:defRPr/>
            </a:pPr>
            <a:r>
              <a:rPr lang="pt-BR" smtClean="0">
                <a:solidFill>
                  <a:prstClr val="black"/>
                </a:solidFill>
              </a:rPr>
              <a:t>Paolo Durante - LHCC Detector Upgrade Review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586BA-8384-43DE-AADA-A1A26B8B3783}" type="slidenum">
              <a:rPr lang="en-GB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5752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3"/>
          <p:cNvGraphicFramePr>
            <a:graphicFrameLocks noChangeAspect="1"/>
          </p:cNvGraphicFramePr>
          <p:nvPr userDrawn="1"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01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1825" y="0"/>
            <a:ext cx="7975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57200" y="151130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94525" y="6443663"/>
            <a:ext cx="2133600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78780124-17A8-4F91-A582-2D3E41816C6F}" type="slidenum">
              <a:rPr lang="en-GB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  <p:pic>
        <p:nvPicPr>
          <p:cNvPr id="8" name="Picture 7" descr="CERNLogoNew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lhcb-online-logo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481467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5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3E441-0865-4251-BBD2-33BBB4963740}" type="slidenum">
              <a:rPr lang="en-GB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1929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 userDrawn="1"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49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E518A-E61F-43F6-BA7F-DDE5185901E6}" type="slidenum">
              <a:rPr lang="en-GB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9013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73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9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1E9BD-3F1F-44CD-8612-609358EE83C7}" type="slidenum">
              <a:rPr lang="en-GB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8282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97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C88F3-82FF-44A2-AF0A-3141A47DB24F}" type="slidenum">
              <a:rPr lang="en-GB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1078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23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914400">
              <a:defRPr/>
            </a:pPr>
            <a:r>
              <a:rPr lang="pt-BR" smtClean="0">
                <a:solidFill>
                  <a:prstClr val="black"/>
                </a:solidFill>
              </a:rPr>
              <a:t>Paolo Durante - LHCC Detector Upgrade Review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76CC7-F237-4B72-AC59-4E2204C1D9DA}" type="slidenum">
              <a:rPr lang="en-GB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0112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47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914400">
              <a:defRPr/>
            </a:pPr>
            <a:r>
              <a:rPr lang="pt-BR" smtClean="0">
                <a:solidFill>
                  <a:prstClr val="black"/>
                </a:solidFill>
              </a:rPr>
              <a:t>Paolo Durante - LHCC Detector Upgrade Review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CC202-8743-451B-BE9E-C2DF303E05C0}" type="slidenum">
              <a:rPr lang="en-GB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3989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1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914400">
              <a:defRPr/>
            </a:pPr>
            <a:r>
              <a:rPr lang="pt-BR" smtClean="0">
                <a:solidFill>
                  <a:prstClr val="black"/>
                </a:solidFill>
              </a:rPr>
              <a:t>Paolo Durante - LHCC Detector Upgrade Review</a:t>
            </a:r>
            <a:endParaRPr lang="en-GB">
              <a:solidFill>
                <a:prstClr val="black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EB97D-9111-45E1-A9EF-4A95A903F1DB}" type="slidenum">
              <a:rPr lang="en-GB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917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Paolo Durante - LHCC Detector Upgrade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05462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95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914400">
              <a:defRPr/>
            </a:pPr>
            <a:r>
              <a:rPr lang="pt-BR" smtClean="0">
                <a:solidFill>
                  <a:prstClr val="black"/>
                </a:solidFill>
              </a:rPr>
              <a:t>Paolo Durante - LHCC Detector Upgrade Review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18A3E-2E87-483A-8219-71D3C01C6DCD}" type="slidenum">
              <a:rPr lang="en-GB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9985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9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0372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0372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914400">
              <a:defRPr/>
            </a:pPr>
            <a:r>
              <a:rPr lang="pt-BR" smtClean="0">
                <a:solidFill>
                  <a:prstClr val="black"/>
                </a:solidFill>
              </a:rPr>
              <a:t>Paolo Durante - LHCC Detector Upgrade Review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586BA-8384-43DE-AADA-A1A26B8B3783}" type="slidenum">
              <a:rPr lang="en-GB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4649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alphaModFix amt="67000"/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gradFill flip="none" rotWithShape="1">
            <a:gsLst>
              <a:gs pos="0">
                <a:schemeClr val="tx1">
                  <a:alpha val="56000"/>
                </a:schemeClr>
              </a:gs>
              <a:gs pos="75000">
                <a:schemeClr val="tx1">
                  <a:alpha val="56000"/>
                </a:schemeClr>
              </a:gs>
              <a:gs pos="100000">
                <a:schemeClr val="tx1">
                  <a:alpha val="0"/>
                </a:schemeClr>
              </a:gs>
            </a:gsLst>
            <a:path path="rect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6000" dirty="0">
                <a:solidFill>
                  <a:schemeClr val="bg1"/>
                </a:solidFill>
              </a:defRPr>
            </a:lvl1pPr>
          </a:lstStyle>
          <a:p>
            <a:pPr lvl="0" algn="ctr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gradFill flip="none" rotWithShape="1">
            <a:gsLst>
              <a:gs pos="0">
                <a:schemeClr val="tx1">
                  <a:alpha val="61000"/>
                </a:schemeClr>
              </a:gs>
              <a:gs pos="58000">
                <a:schemeClr val="tx1">
                  <a:alpha val="57000"/>
                </a:schemeClr>
              </a:gs>
              <a:gs pos="100000">
                <a:schemeClr val="tx1">
                  <a:alpha val="0"/>
                </a:schemeClr>
              </a:gs>
            </a:gsLst>
            <a:path path="rect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400" dirty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pPr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31/01/2016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ISOTDAQ2016 - Optical Links for TDAQ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7163-1DB2-4B4D-861C-53CB02AF43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3812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31/01/2016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ISOTDAQ2016 - Optical Links for TDAQ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7163-1DB2-4B4D-861C-53CB02AF43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209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31/01/2016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ISOTDAQ2016 - Optical Links for TDAQ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7163-1DB2-4B4D-861C-53CB02AF43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1651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31/01/2016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ISOTDAQ2016 - Optical Links for TDAQ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7163-1DB2-4B4D-861C-53CB02AF43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76219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31/01/2016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ISOTDAQ2016 - Optical Links for TDAQ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7163-1DB2-4B4D-861C-53CB02AF43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7760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31/01/2016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ISOTDAQ2016 - Optical Links for TDAQ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7163-1DB2-4B4D-861C-53CB02AF43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11234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31/01/2016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ISOTDAQ2016 - Optical Links for TDAQ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7163-1DB2-4B4D-861C-53CB02AF43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98590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31/01/2016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ISOTDAQ2016 - Optical Links for TDAQ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7163-1DB2-4B4D-861C-53CB02AF43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407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238" y="0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1499616"/>
            <a:ext cx="3566160" cy="480974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1499616"/>
            <a:ext cx="3566160" cy="480974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Paolo Durante - LHCC Detector Upgrade Review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2872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31/01/2016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ISOTDAQ2016 - Optical Links for TDAQ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7163-1DB2-4B4D-861C-53CB02AF43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0963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31/01/2016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ISOTDAQ2016 - Optical Links for TDAQ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7163-1DB2-4B4D-861C-53CB02AF43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1420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31/01/2016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ISOTDAQ2016 - Optical Links for TDAQ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7163-1DB2-4B4D-861C-53CB02AF43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550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05239" y="0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149961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322576"/>
            <a:ext cx="3566160" cy="3986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149961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322576"/>
            <a:ext cx="3566160" cy="3986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Paolo Durante - LHCC Detector Upgrade Review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013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Paolo Durante - LHCC Detector Upgrade Review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114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Paolo Durante - LHCC Detector Upgrade Review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668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Paolo Durante - LHCC Detector Upgrade Review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580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Paolo Durante - LHCC Detector Upgrade Review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091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vmlDrawing" Target="../drawings/vmlDrawing1.v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oleObject" Target="../embeddings/oleObject12.bin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vmlDrawing" Target="../drawings/vmlDrawing12.vml"/><Relationship Id="rId2" Type="http://schemas.openxmlformats.org/officeDocument/2006/relationships/slideLayout" Target="../slideLayouts/slideLayout23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6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image" Target="../media/image4.w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5671" y="0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1499616"/>
            <a:ext cx="7290055" cy="4809744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pt-BR" smtClean="0"/>
              <a:t>Paolo Durante - LHCC Detector Upgrade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19075" y="241108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725" y="0"/>
            <a:ext cx="1438275" cy="135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366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none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7" name="Object 33"/>
          <p:cNvGraphicFramePr>
            <a:graphicFrameLocks noChangeAspect="1"/>
          </p:cNvGraphicFramePr>
          <p:nvPr userDrawn="1"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5" name="Visio" r:id="rId13" imgW="10424417" imgH="7384551" progId="">
                  <p:embed/>
                </p:oleObj>
              </mc:Choice>
              <mc:Fallback>
                <p:oleObj name="Visio" r:id="rId13" imgW="10424417" imgH="738455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1825" y="0"/>
            <a:ext cx="7975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6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1130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01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94525" y="6443663"/>
            <a:ext cx="2133600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 defTabSz="914400">
              <a:defRPr/>
            </a:pPr>
            <a:fld id="{78780124-17A8-4F91-A582-2D3E41816C6F}" type="slidenum">
              <a:rPr lang="en-GB">
                <a:solidFill>
                  <a:prstClr val="black"/>
                </a:solidFill>
              </a:rPr>
              <a:pPr defTabSz="914400"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  <p:pic>
        <p:nvPicPr>
          <p:cNvPr id="1062" name="Picture 7" descr="CERNLogoNew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3" name="Picture 9" descr="lhcb-online-logo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5206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24" charset="-128"/>
          <a:cs typeface="ＭＳ Ｐゴシック" pitchFamily="24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ea typeface="ＭＳ Ｐゴシック" pitchFamily="24" charset="-128"/>
          <a:cs typeface="ＭＳ Ｐゴシック" pitchFamily="2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ea typeface="ＭＳ Ｐゴシック" pitchFamily="24" charset="-128"/>
          <a:cs typeface="ＭＳ Ｐゴシック" pitchFamily="2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ea typeface="ＭＳ Ｐゴシック" pitchFamily="24" charset="-128"/>
          <a:cs typeface="ＭＳ Ｐゴシック" pitchFamily="2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ea typeface="ＭＳ Ｐゴシック" pitchFamily="24" charset="-128"/>
          <a:cs typeface="ＭＳ Ｐゴシック" pitchFamily="2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24" charset="-128"/>
          <a:cs typeface="ＭＳ Ｐゴシック" pitchFamily="2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7" name="Object 33"/>
          <p:cNvGraphicFramePr>
            <a:graphicFrameLocks noChangeAspect="1"/>
          </p:cNvGraphicFramePr>
          <p:nvPr userDrawn="1"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79" name="Visio" r:id="rId13" imgW="10424417" imgH="7384551" progId="">
                  <p:embed/>
                </p:oleObj>
              </mc:Choice>
              <mc:Fallback>
                <p:oleObj name="Visio" r:id="rId13" imgW="10424417" imgH="738455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1825" y="0"/>
            <a:ext cx="7975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6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1130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01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94525" y="6443663"/>
            <a:ext cx="2133600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 defTabSz="914400">
              <a:defRPr/>
            </a:pPr>
            <a:fld id="{78780124-17A8-4F91-A582-2D3E41816C6F}" type="slidenum">
              <a:rPr lang="en-GB">
                <a:solidFill>
                  <a:prstClr val="black"/>
                </a:solidFill>
              </a:rPr>
              <a:pPr defTabSz="914400"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  <p:pic>
        <p:nvPicPr>
          <p:cNvPr id="1062" name="Picture 7" descr="CERNLogoNew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3" name="Picture 9" descr="lhcb-online-logo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62971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24" charset="-128"/>
          <a:cs typeface="ＭＳ Ｐゴシック" pitchFamily="24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ea typeface="ＭＳ Ｐゴシック" pitchFamily="24" charset="-128"/>
          <a:cs typeface="ＭＳ Ｐゴシック" pitchFamily="2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ea typeface="ＭＳ Ｐゴシック" pitchFamily="24" charset="-128"/>
          <a:cs typeface="ＭＳ Ｐゴシック" pitchFamily="2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ea typeface="ＭＳ Ｐゴシック" pitchFamily="24" charset="-128"/>
          <a:cs typeface="ＭＳ Ｐゴシック" pitchFamily="2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ea typeface="ＭＳ Ｐゴシック" pitchFamily="24" charset="-128"/>
          <a:cs typeface="ＭＳ Ｐゴシック" pitchFamily="2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24" charset="-128"/>
          <a:cs typeface="ＭＳ Ｐゴシック" pitchFamily="2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5000"/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31/01/2016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ISOTDAQ2016 - Optical Links for TDAQ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995F7163-1DB2-4B4D-861C-53CB02AF43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023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26" Type="http://schemas.openxmlformats.org/officeDocument/2006/relationships/tags" Target="../tags/tag27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34" Type="http://schemas.openxmlformats.org/officeDocument/2006/relationships/slideLayout" Target="../slideLayouts/slideLayout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tags" Target="../tags/tag26.xml"/><Relationship Id="rId33" Type="http://schemas.openxmlformats.org/officeDocument/2006/relationships/tags" Target="../tags/tag34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29" Type="http://schemas.openxmlformats.org/officeDocument/2006/relationships/tags" Target="../tags/tag30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tags" Target="../tags/tag25.xml"/><Relationship Id="rId32" Type="http://schemas.openxmlformats.org/officeDocument/2006/relationships/tags" Target="../tags/tag33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28" Type="http://schemas.openxmlformats.org/officeDocument/2006/relationships/tags" Target="../tags/tag29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31" Type="http://schemas.openxmlformats.org/officeDocument/2006/relationships/tags" Target="../tags/tag32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Relationship Id="rId27" Type="http://schemas.openxmlformats.org/officeDocument/2006/relationships/tags" Target="../tags/tag28.xml"/><Relationship Id="rId30" Type="http://schemas.openxmlformats.org/officeDocument/2006/relationships/tags" Target="../tags/tag31.xml"/><Relationship Id="rId35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26.jpeg"/><Relationship Id="rId11" Type="http://schemas.openxmlformats.org/officeDocument/2006/relationships/image" Target="../media/image31.jpeg"/><Relationship Id="rId5" Type="http://schemas.openxmlformats.org/officeDocument/2006/relationships/image" Target="../media/image25.png"/><Relationship Id="rId10" Type="http://schemas.openxmlformats.org/officeDocument/2006/relationships/image" Target="../media/image30.jpeg"/><Relationship Id="rId4" Type="http://schemas.openxmlformats.org/officeDocument/2006/relationships/image" Target="../media/image24.png"/><Relationship Id="rId9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37.emf"/><Relationship Id="rId4" Type="http://schemas.openxmlformats.org/officeDocument/2006/relationships/oleObject" Target="file:///C:\Users\pdurante\Dropbox\cern\presentations\160301\logs.xlsx!long!%5blogs.xlsx%5dlong%20Chart%202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5.xml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600" y="4960137"/>
            <a:ext cx="6070600" cy="1463040"/>
          </a:xfrm>
        </p:spPr>
        <p:txBody>
          <a:bodyPr>
            <a:normAutofit/>
          </a:bodyPr>
          <a:lstStyle/>
          <a:p>
            <a:r>
              <a:rPr lang="en-US" dirty="0" err="1"/>
              <a:t>LHCb</a:t>
            </a:r>
            <a:r>
              <a:rPr lang="en-US" dirty="0"/>
              <a:t>: </a:t>
            </a:r>
            <a:r>
              <a:rPr lang="en-US" dirty="0" smtClean="0"/>
              <a:t>status </a:t>
            </a:r>
            <a:r>
              <a:rPr lang="en-US" dirty="0"/>
              <a:t>and </a:t>
            </a:r>
            <a:r>
              <a:rPr lang="en-US" dirty="0" smtClean="0"/>
              <a:t>plans</a:t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dirty="0"/>
              <a:t>the online </a:t>
            </a:r>
            <a:r>
              <a:rPr lang="en-US" dirty="0" smtClean="0"/>
              <a:t>system upgrade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Paolo Durante</a:t>
            </a:r>
          </a:p>
          <a:p>
            <a:r>
              <a:rPr lang="en-US" sz="1200" i="1" dirty="0" smtClean="0"/>
              <a:t>paolo.durante@cern.ch</a:t>
            </a:r>
            <a:endParaRPr lang="en-US" sz="1200" dirty="0" smtClean="0"/>
          </a:p>
          <a:p>
            <a:r>
              <a:rPr lang="en-US" sz="1400" dirty="0" smtClean="0"/>
              <a:t>on behalf of the </a:t>
            </a:r>
            <a:r>
              <a:rPr lang="en-US" sz="1400" dirty="0" err="1" smtClean="0"/>
              <a:t>LHCb</a:t>
            </a:r>
            <a:r>
              <a:rPr lang="en-US" sz="1400" dirty="0" smtClean="0"/>
              <a:t> collaboration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5000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Readout board firmware</a:t>
            </a:r>
            <a:endParaRPr lang="en-US" dirty="0"/>
          </a:p>
        </p:txBody>
      </p:sp>
      <p:sp>
        <p:nvSpPr>
          <p:cNvPr id="121" name="Content Placeholder 120"/>
          <p:cNvSpPr>
            <a:spLocks noGrp="1"/>
          </p:cNvSpPr>
          <p:nvPr>
            <p:ph sz="half" idx="1"/>
          </p:nvPr>
        </p:nvSpPr>
        <p:spPr>
          <a:xfrm>
            <a:off x="768096" y="1499616"/>
            <a:ext cx="3566160" cy="1129627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Common architecture for all subdetectors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Joint </a:t>
            </a:r>
            <a:r>
              <a:rPr lang="en-US" dirty="0"/>
              <a:t>effort of LAPP, CERN, CPPM</a:t>
            </a:r>
            <a:endParaRPr lang="en-US" dirty="0" smtClean="0"/>
          </a:p>
        </p:txBody>
      </p:sp>
      <p:sp>
        <p:nvSpPr>
          <p:cNvPr id="241" name="Content Placeholder 240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Highly configurable through frontend-specific parameters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Handles </a:t>
            </a:r>
            <a:r>
              <a:rPr lang="en-US" dirty="0"/>
              <a:t>ECS, TFC &amp; DAQ, subdetector-specific </a:t>
            </a:r>
            <a:r>
              <a:rPr lang="en-US" dirty="0" smtClean="0"/>
              <a:t>logic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240" name="Slide Number Placeholder 2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10</a:t>
            </a:fld>
            <a:endParaRPr lang="en-US" dirty="0"/>
          </a:p>
        </p:txBody>
      </p:sp>
      <p:grpSp>
        <p:nvGrpSpPr>
          <p:cNvPr id="123" name="Group 122"/>
          <p:cNvGrpSpPr/>
          <p:nvPr/>
        </p:nvGrpSpPr>
        <p:grpSpPr>
          <a:xfrm>
            <a:off x="311348" y="2697481"/>
            <a:ext cx="8097632" cy="3867708"/>
            <a:chOff x="198455" y="807713"/>
            <a:chExt cx="8910049" cy="5645623"/>
          </a:xfrm>
        </p:grpSpPr>
        <p:sp>
          <p:nvSpPr>
            <p:cNvPr id="124" name="Rectangle 123"/>
            <p:cNvSpPr/>
            <p:nvPr/>
          </p:nvSpPr>
          <p:spPr>
            <a:xfrm>
              <a:off x="746268" y="1629419"/>
              <a:ext cx="7858180" cy="4022993"/>
            </a:xfrm>
            <a:prstGeom prst="rect">
              <a:avLst/>
            </a:prstGeom>
            <a:solidFill>
              <a:schemeClr val="bg1"/>
            </a:solidFill>
            <a:ln w="190500" cmpd="sng">
              <a:solidFill>
                <a:srgbClr val="E2823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2744396" y="4810853"/>
              <a:ext cx="329640" cy="327595"/>
            </a:xfrm>
            <a:prstGeom prst="rect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1691680" y="4797152"/>
              <a:ext cx="329640" cy="327595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grpSp>
          <p:nvGrpSpPr>
            <p:cNvPr id="127" name="Groupe 12"/>
            <p:cNvGrpSpPr/>
            <p:nvPr/>
          </p:nvGrpSpPr>
          <p:grpSpPr>
            <a:xfrm>
              <a:off x="6542376" y="3486200"/>
              <a:ext cx="798442" cy="1474118"/>
              <a:chOff x="3309937" y="3653155"/>
              <a:chExt cx="885825" cy="1504950"/>
            </a:xfrm>
          </p:grpSpPr>
          <p:sp>
            <p:nvSpPr>
              <p:cNvPr id="238" name="Rectangle 237"/>
              <p:cNvSpPr/>
              <p:nvPr/>
            </p:nvSpPr>
            <p:spPr>
              <a:xfrm>
                <a:off x="3309937" y="3653155"/>
                <a:ext cx="885825" cy="1504950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200" dirty="0"/>
              </a:p>
            </p:txBody>
          </p:sp>
          <p:sp>
            <p:nvSpPr>
              <p:cNvPr id="239" name="Zone de texte 54"/>
              <p:cNvSpPr txBox="1"/>
              <p:nvPr/>
            </p:nvSpPr>
            <p:spPr>
              <a:xfrm>
                <a:off x="3347864" y="4581128"/>
                <a:ext cx="828675" cy="552451"/>
              </a:xfrm>
              <a:prstGeom prst="rect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600" b="1" dirty="0">
                    <a:ea typeface="Calibri"/>
                    <a:cs typeface="Times New Roman"/>
                  </a:rPr>
                  <a:t>Event </a:t>
                </a:r>
                <a:br>
                  <a:rPr lang="en-US" sz="600" b="1" dirty="0">
                    <a:ea typeface="Calibri"/>
                    <a:cs typeface="Times New Roman"/>
                  </a:rPr>
                </a:br>
                <a:r>
                  <a:rPr lang="en-US" sz="600" b="1" dirty="0">
                    <a:ea typeface="Calibri"/>
                    <a:cs typeface="Times New Roman"/>
                  </a:rPr>
                  <a:t>ID</a:t>
                </a:r>
                <a:endParaRPr lang="en-US" sz="600" dirty="0">
                  <a:ea typeface="Calibri"/>
                  <a:cs typeface="Times New Roman"/>
                </a:endParaRPr>
              </a:p>
            </p:txBody>
          </p:sp>
        </p:grpSp>
        <p:grpSp>
          <p:nvGrpSpPr>
            <p:cNvPr id="128" name="Groupe 16"/>
            <p:cNvGrpSpPr/>
            <p:nvPr/>
          </p:nvGrpSpPr>
          <p:grpSpPr>
            <a:xfrm>
              <a:off x="4427984" y="3476656"/>
              <a:ext cx="783544" cy="1494540"/>
              <a:chOff x="5706566" y="3672205"/>
              <a:chExt cx="885686" cy="1494540"/>
            </a:xfrm>
          </p:grpSpPr>
          <p:sp>
            <p:nvSpPr>
              <p:cNvPr id="236" name="Rectangle 235"/>
              <p:cNvSpPr/>
              <p:nvPr/>
            </p:nvSpPr>
            <p:spPr>
              <a:xfrm>
                <a:off x="5706566" y="3672205"/>
                <a:ext cx="885686" cy="149454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900" dirty="0">
                    <a:ea typeface="Calibri"/>
                    <a:cs typeface="Times New Roman"/>
                  </a:rPr>
                  <a:t> </a:t>
                </a:r>
              </a:p>
            </p:txBody>
          </p:sp>
          <p:sp>
            <p:nvSpPr>
              <p:cNvPr id="237" name="Zone de texte 59"/>
              <p:cNvSpPr txBox="1"/>
              <p:nvPr/>
            </p:nvSpPr>
            <p:spPr>
              <a:xfrm>
                <a:off x="5728737" y="4576545"/>
                <a:ext cx="857103" cy="552123"/>
              </a:xfrm>
              <a:prstGeom prst="rect">
                <a:avLst/>
              </a:prstGeom>
              <a:ln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600" b="1" dirty="0">
                    <a:ea typeface="Calibri"/>
                    <a:cs typeface="Times New Roman"/>
                  </a:rPr>
                  <a:t>TFC </a:t>
                </a:r>
                <a:br>
                  <a:rPr lang="en-US" sz="600" b="1" dirty="0">
                    <a:ea typeface="Calibri"/>
                    <a:cs typeface="Times New Roman"/>
                  </a:rPr>
                </a:br>
                <a:r>
                  <a:rPr lang="en-US" sz="600" b="1" dirty="0">
                    <a:ea typeface="Calibri"/>
                    <a:cs typeface="Times New Roman"/>
                  </a:rPr>
                  <a:t>Processing</a:t>
                </a:r>
                <a:endParaRPr lang="en-US" sz="600" dirty="0">
                  <a:ea typeface="Calibri"/>
                  <a:cs typeface="Times New Roman"/>
                </a:endParaRPr>
              </a:p>
            </p:txBody>
          </p:sp>
        </p:grpSp>
        <p:grpSp>
          <p:nvGrpSpPr>
            <p:cNvPr id="129" name="Groupe 19"/>
            <p:cNvGrpSpPr/>
            <p:nvPr/>
          </p:nvGrpSpPr>
          <p:grpSpPr>
            <a:xfrm>
              <a:off x="1115616" y="3940343"/>
              <a:ext cx="817878" cy="1000825"/>
              <a:chOff x="1284770" y="3645024"/>
              <a:chExt cx="885825" cy="1504950"/>
            </a:xfrm>
          </p:grpSpPr>
          <p:sp>
            <p:nvSpPr>
              <p:cNvPr id="234" name="Rectangle 233"/>
              <p:cNvSpPr/>
              <p:nvPr/>
            </p:nvSpPr>
            <p:spPr>
              <a:xfrm>
                <a:off x="1284770" y="3645024"/>
                <a:ext cx="885825" cy="1504950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200" dirty="0"/>
              </a:p>
            </p:txBody>
          </p:sp>
          <p:sp>
            <p:nvSpPr>
              <p:cNvPr id="235" name="Zone de texte 53"/>
              <p:cNvSpPr txBox="1"/>
              <p:nvPr/>
            </p:nvSpPr>
            <p:spPr>
              <a:xfrm>
                <a:off x="1331640" y="4397498"/>
                <a:ext cx="792087" cy="723505"/>
              </a:xfrm>
              <a:prstGeom prst="rect">
                <a:avLst/>
              </a:prstGeom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500" b="1" dirty="0">
                    <a:ea typeface="Calibri"/>
                    <a:cs typeface="Times New Roman"/>
                  </a:rPr>
                  <a:t>Error</a:t>
                </a:r>
                <a:br>
                  <a:rPr lang="en-US" sz="500" b="1" dirty="0">
                    <a:ea typeface="Calibri"/>
                    <a:cs typeface="Times New Roman"/>
                  </a:rPr>
                </a:br>
                <a:r>
                  <a:rPr lang="en-US" sz="500" b="1" dirty="0">
                    <a:ea typeface="Calibri"/>
                    <a:cs typeface="Times New Roman"/>
                  </a:rPr>
                  <a:t>Recovering</a:t>
                </a:r>
                <a:endParaRPr lang="en-US" sz="500" dirty="0">
                  <a:ea typeface="Calibri"/>
                  <a:cs typeface="Times New Roman"/>
                </a:endParaRPr>
              </a:p>
            </p:txBody>
          </p:sp>
        </p:grpSp>
        <p:grpSp>
          <p:nvGrpSpPr>
            <p:cNvPr id="130" name="Groupe 24"/>
            <p:cNvGrpSpPr/>
            <p:nvPr/>
          </p:nvGrpSpPr>
          <p:grpSpPr>
            <a:xfrm>
              <a:off x="5508104" y="3464893"/>
              <a:ext cx="803469" cy="1495425"/>
              <a:chOff x="4500562" y="3653155"/>
              <a:chExt cx="885825" cy="1495425"/>
            </a:xfrm>
          </p:grpSpPr>
          <p:sp>
            <p:nvSpPr>
              <p:cNvPr id="232" name="Rectangle 231"/>
              <p:cNvSpPr/>
              <p:nvPr/>
            </p:nvSpPr>
            <p:spPr>
              <a:xfrm>
                <a:off x="4500562" y="3653155"/>
                <a:ext cx="885825" cy="1495425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200" dirty="0"/>
              </a:p>
            </p:txBody>
          </p:sp>
          <p:sp>
            <p:nvSpPr>
              <p:cNvPr id="233" name="Zone de texte 56"/>
              <p:cNvSpPr txBox="1"/>
              <p:nvPr/>
            </p:nvSpPr>
            <p:spPr>
              <a:xfrm>
                <a:off x="4538662" y="4558030"/>
                <a:ext cx="828675" cy="552450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600" b="1" dirty="0">
                    <a:ea typeface="Calibri"/>
                    <a:cs typeface="Times New Roman"/>
                  </a:rPr>
                  <a:t>Data</a:t>
                </a:r>
                <a:br>
                  <a:rPr lang="en-US" sz="600" b="1" dirty="0">
                    <a:ea typeface="Calibri"/>
                    <a:cs typeface="Times New Roman"/>
                  </a:rPr>
                </a:br>
                <a:r>
                  <a:rPr lang="en-US" sz="600" b="1" dirty="0">
                    <a:ea typeface="Calibri"/>
                    <a:cs typeface="Times New Roman"/>
                  </a:rPr>
                  <a:t>Processing</a:t>
                </a:r>
                <a:endParaRPr lang="en-US" sz="600" dirty="0">
                  <a:ea typeface="Calibri"/>
                  <a:cs typeface="Times New Roman"/>
                </a:endParaRPr>
              </a:p>
            </p:txBody>
          </p:sp>
        </p:grpSp>
        <p:grpSp>
          <p:nvGrpSpPr>
            <p:cNvPr id="131" name="Groupe 28"/>
            <p:cNvGrpSpPr/>
            <p:nvPr/>
          </p:nvGrpSpPr>
          <p:grpSpPr>
            <a:xfrm>
              <a:off x="7524329" y="3483871"/>
              <a:ext cx="766536" cy="1466850"/>
              <a:chOff x="7524328" y="3662671"/>
              <a:chExt cx="885825" cy="1466850"/>
            </a:xfrm>
          </p:grpSpPr>
          <p:sp>
            <p:nvSpPr>
              <p:cNvPr id="230" name="Rectangle 229"/>
              <p:cNvSpPr/>
              <p:nvPr/>
            </p:nvSpPr>
            <p:spPr>
              <a:xfrm>
                <a:off x="7524328" y="3662671"/>
                <a:ext cx="885825" cy="146685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900" dirty="0">
                    <a:ea typeface="Calibri"/>
                    <a:cs typeface="Times New Roman"/>
                  </a:rPr>
                  <a:t> </a:t>
                </a:r>
              </a:p>
            </p:txBody>
          </p:sp>
          <p:sp>
            <p:nvSpPr>
              <p:cNvPr id="231" name="Zone de texte 60"/>
              <p:cNvSpPr txBox="1"/>
              <p:nvPr/>
            </p:nvSpPr>
            <p:spPr>
              <a:xfrm>
                <a:off x="7552902" y="4532734"/>
                <a:ext cx="828675" cy="552450"/>
              </a:xfrm>
              <a:prstGeom prst="rect">
                <a:avLst/>
              </a:prstGeom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600" b="1" dirty="0">
                    <a:ea typeface="Calibri"/>
                    <a:cs typeface="Times New Roman"/>
                  </a:rPr>
                  <a:t>MEP building</a:t>
                </a:r>
                <a:endParaRPr lang="en-US" sz="600" dirty="0">
                  <a:ea typeface="Calibri"/>
                  <a:cs typeface="Times New Roman"/>
                </a:endParaRPr>
              </a:p>
            </p:txBody>
          </p:sp>
        </p:grpSp>
        <p:grpSp>
          <p:nvGrpSpPr>
            <p:cNvPr id="132" name="Groupe 33"/>
            <p:cNvGrpSpPr/>
            <p:nvPr/>
          </p:nvGrpSpPr>
          <p:grpSpPr>
            <a:xfrm>
              <a:off x="3275855" y="3460437"/>
              <a:ext cx="834257" cy="1504950"/>
              <a:chOff x="3309937" y="3653155"/>
              <a:chExt cx="885825" cy="1504950"/>
            </a:xfrm>
          </p:grpSpPr>
          <p:sp>
            <p:nvSpPr>
              <p:cNvPr id="228" name="Rectangle 227"/>
              <p:cNvSpPr/>
              <p:nvPr/>
            </p:nvSpPr>
            <p:spPr>
              <a:xfrm>
                <a:off x="3309937" y="3653155"/>
                <a:ext cx="885825" cy="1504950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200" dirty="0"/>
              </a:p>
            </p:txBody>
          </p:sp>
          <p:sp>
            <p:nvSpPr>
              <p:cNvPr id="229" name="Zone de texte 54"/>
              <p:cNvSpPr txBox="1"/>
              <p:nvPr/>
            </p:nvSpPr>
            <p:spPr>
              <a:xfrm>
                <a:off x="3347864" y="4581128"/>
                <a:ext cx="828675" cy="552450"/>
              </a:xfrm>
              <a:prstGeom prst="rect">
                <a:avLst/>
              </a:prstGeom>
              <a:ln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600" b="1" dirty="0">
                    <a:ea typeface="Calibri"/>
                    <a:cs typeface="Times New Roman"/>
                  </a:rPr>
                  <a:t>BCID</a:t>
                </a:r>
                <a:br>
                  <a:rPr lang="en-US" sz="600" b="1" dirty="0">
                    <a:ea typeface="Calibri"/>
                    <a:cs typeface="Times New Roman"/>
                  </a:rPr>
                </a:br>
                <a:r>
                  <a:rPr lang="en-US" sz="600" b="1" dirty="0">
                    <a:ea typeface="Calibri"/>
                    <a:cs typeface="Times New Roman"/>
                  </a:rPr>
                  <a:t>Alignment</a:t>
                </a:r>
                <a:endParaRPr lang="en-US" sz="600" dirty="0">
                  <a:ea typeface="Calibri"/>
                  <a:cs typeface="Times New Roman"/>
                </a:endParaRPr>
              </a:p>
            </p:txBody>
          </p:sp>
        </p:grpSp>
        <p:grpSp>
          <p:nvGrpSpPr>
            <p:cNvPr id="133" name="Groupe 36"/>
            <p:cNvGrpSpPr/>
            <p:nvPr/>
          </p:nvGrpSpPr>
          <p:grpSpPr>
            <a:xfrm>
              <a:off x="2180337" y="3446391"/>
              <a:ext cx="784655" cy="1504950"/>
              <a:chOff x="1284770" y="3645024"/>
              <a:chExt cx="885825" cy="1504950"/>
            </a:xfrm>
          </p:grpSpPr>
          <p:sp>
            <p:nvSpPr>
              <p:cNvPr id="226" name="Rectangle 225"/>
              <p:cNvSpPr/>
              <p:nvPr/>
            </p:nvSpPr>
            <p:spPr>
              <a:xfrm>
                <a:off x="1284770" y="3645024"/>
                <a:ext cx="885825" cy="150495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200" dirty="0"/>
              </a:p>
            </p:txBody>
          </p:sp>
          <p:sp>
            <p:nvSpPr>
              <p:cNvPr id="227" name="Zone de texte 53"/>
              <p:cNvSpPr txBox="1"/>
              <p:nvPr/>
            </p:nvSpPr>
            <p:spPr>
              <a:xfrm>
                <a:off x="1331640" y="4639221"/>
                <a:ext cx="792087" cy="481781"/>
              </a:xfrm>
              <a:prstGeom prst="rect">
                <a:avLst/>
              </a:prstGeom>
              <a:ln/>
              <a:effectLst>
                <a:softEdge rad="0"/>
              </a:effectLst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600" b="1" dirty="0">
                    <a:ea typeface="Calibri"/>
                    <a:cs typeface="Times New Roman"/>
                  </a:rPr>
                  <a:t>Raw Data</a:t>
                </a:r>
                <a:br>
                  <a:rPr lang="en-US" sz="600" b="1" dirty="0">
                    <a:ea typeface="Calibri"/>
                    <a:cs typeface="Times New Roman"/>
                  </a:rPr>
                </a:br>
                <a:r>
                  <a:rPr lang="en-US" sz="600" b="1" dirty="0">
                    <a:ea typeface="Calibri"/>
                    <a:cs typeface="Times New Roman"/>
                  </a:rPr>
                  <a:t>Decoding</a:t>
                </a:r>
                <a:endParaRPr lang="en-US" sz="800" dirty="0">
                  <a:ea typeface="Calibri"/>
                  <a:cs typeface="Times New Roman"/>
                </a:endParaRPr>
              </a:p>
            </p:txBody>
          </p:sp>
        </p:grpSp>
        <p:cxnSp>
          <p:nvCxnSpPr>
            <p:cNvPr id="134" name="Connecteur droit avec flèche 39"/>
            <p:cNvCxnSpPr/>
            <p:nvPr/>
          </p:nvCxnSpPr>
          <p:spPr>
            <a:xfrm>
              <a:off x="3923928" y="4016569"/>
              <a:ext cx="71951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5" name="Connecteur droit avec flèche 40"/>
            <p:cNvCxnSpPr/>
            <p:nvPr/>
          </p:nvCxnSpPr>
          <p:spPr>
            <a:xfrm>
              <a:off x="1013894" y="4201034"/>
              <a:ext cx="31774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6" name="Connecteur en angle 41"/>
            <p:cNvCxnSpPr/>
            <p:nvPr/>
          </p:nvCxnSpPr>
          <p:spPr>
            <a:xfrm rot="10800000" flipV="1">
              <a:off x="1691680" y="4016569"/>
              <a:ext cx="360040" cy="186881"/>
            </a:xfrm>
            <a:prstGeom prst="bentConnector3">
              <a:avLst>
                <a:gd name="adj1" fmla="val -794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7" name="Connecteur en angle 42"/>
            <p:cNvCxnSpPr/>
            <p:nvPr/>
          </p:nvCxnSpPr>
          <p:spPr>
            <a:xfrm rot="10800000">
              <a:off x="1007604" y="3717033"/>
              <a:ext cx="1044116" cy="299540"/>
            </a:xfrm>
            <a:prstGeom prst="bentConnector3">
              <a:avLst>
                <a:gd name="adj1" fmla="val -794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8" name="Connecteur droit 43"/>
            <p:cNvCxnSpPr/>
            <p:nvPr/>
          </p:nvCxnSpPr>
          <p:spPr>
            <a:xfrm flipH="1">
              <a:off x="1007604" y="3703201"/>
              <a:ext cx="6290" cy="50595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9" name="Connecteur droit 44"/>
            <p:cNvCxnSpPr/>
            <p:nvPr/>
          </p:nvCxnSpPr>
          <p:spPr>
            <a:xfrm flipH="1">
              <a:off x="539552" y="3968112"/>
              <a:ext cx="47434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0" name="Connecteur droit avec flèche 45"/>
            <p:cNvCxnSpPr/>
            <p:nvPr/>
          </p:nvCxnSpPr>
          <p:spPr>
            <a:xfrm>
              <a:off x="2692171" y="4035261"/>
              <a:ext cx="78001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1" name="Connecteur droit avec flèche 46"/>
            <p:cNvCxnSpPr/>
            <p:nvPr/>
          </p:nvCxnSpPr>
          <p:spPr>
            <a:xfrm>
              <a:off x="7148950" y="4021285"/>
              <a:ext cx="568334" cy="0"/>
            </a:xfrm>
            <a:prstGeom prst="straightConnector1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42" name="Rectangle à coins arrondis 47"/>
            <p:cNvSpPr/>
            <p:nvPr/>
          </p:nvSpPr>
          <p:spPr>
            <a:xfrm>
              <a:off x="7845109" y="5877272"/>
              <a:ext cx="1263395" cy="504056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prstClr val="white"/>
                  </a:solidFill>
                </a:rPr>
                <a:t>Computer Network</a:t>
              </a:r>
            </a:p>
          </p:txBody>
        </p:sp>
        <p:cxnSp>
          <p:nvCxnSpPr>
            <p:cNvPr id="143" name="Connecteur en angle 48"/>
            <p:cNvCxnSpPr/>
            <p:nvPr/>
          </p:nvCxnSpPr>
          <p:spPr>
            <a:xfrm rot="16200000" flipH="1">
              <a:off x="7592677" y="4581721"/>
              <a:ext cx="1842946" cy="712645"/>
            </a:xfrm>
            <a:prstGeom prst="bentConnector3">
              <a:avLst>
                <a:gd name="adj1" fmla="val -112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49"/>
            <p:cNvCxnSpPr/>
            <p:nvPr/>
          </p:nvCxnSpPr>
          <p:spPr>
            <a:xfrm>
              <a:off x="1524555" y="5301208"/>
              <a:ext cx="6383042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5" name="Connecteur droit avec flèche 50"/>
            <p:cNvCxnSpPr/>
            <p:nvPr/>
          </p:nvCxnSpPr>
          <p:spPr>
            <a:xfrm flipV="1">
              <a:off x="2572664" y="4955086"/>
              <a:ext cx="0" cy="34612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6" name="Connecteur droit avec flèche 51"/>
            <p:cNvCxnSpPr/>
            <p:nvPr/>
          </p:nvCxnSpPr>
          <p:spPr>
            <a:xfrm flipV="1">
              <a:off x="3779912" y="4951686"/>
              <a:ext cx="0" cy="34612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7" name="Connecteur droit avec flèche 52"/>
            <p:cNvCxnSpPr/>
            <p:nvPr/>
          </p:nvCxnSpPr>
          <p:spPr>
            <a:xfrm flipV="1">
              <a:off x="4860032" y="4961131"/>
              <a:ext cx="0" cy="34612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8" name="Connecteur droit avec flèche 53"/>
            <p:cNvCxnSpPr/>
            <p:nvPr/>
          </p:nvCxnSpPr>
          <p:spPr>
            <a:xfrm flipV="1">
              <a:off x="5940152" y="4951686"/>
              <a:ext cx="0" cy="34612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9" name="Connecteur droit avec flèche 54"/>
            <p:cNvCxnSpPr/>
            <p:nvPr/>
          </p:nvCxnSpPr>
          <p:spPr>
            <a:xfrm flipV="1">
              <a:off x="7907597" y="4951686"/>
              <a:ext cx="0" cy="34612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0" name="Connecteur droit avec flèche 55"/>
            <p:cNvCxnSpPr/>
            <p:nvPr/>
          </p:nvCxnSpPr>
          <p:spPr>
            <a:xfrm flipV="1">
              <a:off x="1527191" y="4961131"/>
              <a:ext cx="0" cy="34612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1" name="Connecteur droit avec flèche 56"/>
            <p:cNvCxnSpPr>
              <a:endCxn id="152" idx="0"/>
            </p:cNvCxnSpPr>
            <p:nvPr/>
          </p:nvCxnSpPr>
          <p:spPr>
            <a:xfrm flipH="1">
              <a:off x="3532242" y="5297808"/>
              <a:ext cx="208" cy="7954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52" name="Rectangle à coins arrondis 57"/>
            <p:cNvSpPr/>
            <p:nvPr/>
          </p:nvSpPr>
          <p:spPr>
            <a:xfrm>
              <a:off x="3100194" y="6093296"/>
              <a:ext cx="864096" cy="360040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prstClr val="white"/>
                  </a:solidFill>
                </a:rPr>
                <a:t>CCPC</a:t>
              </a:r>
            </a:p>
          </p:txBody>
        </p:sp>
        <p:cxnSp>
          <p:nvCxnSpPr>
            <p:cNvPr id="153" name="Connecteur droit 58"/>
            <p:cNvCxnSpPr/>
            <p:nvPr/>
          </p:nvCxnSpPr>
          <p:spPr>
            <a:xfrm flipH="1">
              <a:off x="3923929" y="3035641"/>
              <a:ext cx="2801980" cy="5070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4" name="Connecteur droit 59"/>
            <p:cNvCxnSpPr/>
            <p:nvPr/>
          </p:nvCxnSpPr>
          <p:spPr>
            <a:xfrm>
              <a:off x="7433117" y="2234352"/>
              <a:ext cx="0" cy="686681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5" name="Connecteur droit 60"/>
            <p:cNvCxnSpPr/>
            <p:nvPr/>
          </p:nvCxnSpPr>
          <p:spPr>
            <a:xfrm>
              <a:off x="1403648" y="2921033"/>
              <a:ext cx="6624736" cy="3911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56" name="ZoneTexte 61"/>
            <p:cNvSpPr txBox="1"/>
            <p:nvPr/>
          </p:nvSpPr>
          <p:spPr>
            <a:xfrm>
              <a:off x="2915815" y="2879357"/>
              <a:ext cx="710862" cy="373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accent2"/>
                  </a:solidFill>
                </a:rPr>
                <a:t>resets</a:t>
              </a:r>
              <a:endParaRPr lang="en-US" sz="1200" dirty="0">
                <a:solidFill>
                  <a:schemeClr val="accent2"/>
                </a:solidFill>
              </a:endParaRPr>
            </a:p>
          </p:txBody>
        </p:sp>
        <p:sp>
          <p:nvSpPr>
            <p:cNvPr id="157" name="ZoneTexte 62"/>
            <p:cNvSpPr txBox="1"/>
            <p:nvPr/>
          </p:nvSpPr>
          <p:spPr>
            <a:xfrm>
              <a:off x="2411758" y="5280367"/>
              <a:ext cx="939970" cy="373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accent2"/>
                  </a:solidFill>
                </a:rPr>
                <a:t>ECS - BAR0</a:t>
              </a:r>
              <a:endParaRPr lang="en-US" sz="1200" dirty="0">
                <a:solidFill>
                  <a:schemeClr val="accent2"/>
                </a:solidFill>
              </a:endParaRPr>
            </a:p>
          </p:txBody>
        </p:sp>
        <p:cxnSp>
          <p:nvCxnSpPr>
            <p:cNvPr id="158" name="Connecteur droit 63"/>
            <p:cNvCxnSpPr/>
            <p:nvPr/>
          </p:nvCxnSpPr>
          <p:spPr>
            <a:xfrm flipH="1">
              <a:off x="7481240" y="2217820"/>
              <a:ext cx="7826" cy="652536"/>
            </a:xfrm>
            <a:prstGeom prst="line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59" name="Connecteur droit 64"/>
            <p:cNvCxnSpPr/>
            <p:nvPr/>
          </p:nvCxnSpPr>
          <p:spPr>
            <a:xfrm>
              <a:off x="1593860" y="2852936"/>
              <a:ext cx="6264696" cy="0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60" name="Connecteur en angle 65"/>
            <p:cNvCxnSpPr/>
            <p:nvPr/>
          </p:nvCxnSpPr>
          <p:spPr>
            <a:xfrm rot="16200000" flipV="1">
              <a:off x="-996367" y="2426155"/>
              <a:ext cx="2741990" cy="323115"/>
            </a:xfrm>
            <a:prstGeom prst="bentConnector3">
              <a:avLst>
                <a:gd name="adj1" fmla="val 305"/>
              </a:avLst>
            </a:prstGeom>
            <a:ln>
              <a:headEnd type="none"/>
              <a:tailEnd type="non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1" name="Connecteur droit 66"/>
            <p:cNvCxnSpPr/>
            <p:nvPr/>
          </p:nvCxnSpPr>
          <p:spPr>
            <a:xfrm>
              <a:off x="198455" y="1196752"/>
              <a:ext cx="600584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62" name="ZoneTexte 68"/>
            <p:cNvSpPr txBox="1"/>
            <p:nvPr/>
          </p:nvSpPr>
          <p:spPr>
            <a:xfrm>
              <a:off x="683568" y="3948148"/>
              <a:ext cx="432048" cy="323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/>
                <a:t>x6</a:t>
              </a:r>
            </a:p>
          </p:txBody>
        </p:sp>
        <p:sp>
          <p:nvSpPr>
            <p:cNvPr id="163" name="ZoneTexte 69"/>
            <p:cNvSpPr txBox="1"/>
            <p:nvPr/>
          </p:nvSpPr>
          <p:spPr>
            <a:xfrm>
              <a:off x="2748965" y="4910971"/>
              <a:ext cx="432048" cy="323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err="1"/>
                <a:t>xM</a:t>
              </a:r>
              <a:endParaRPr lang="en-US" sz="700" b="1" dirty="0"/>
            </a:p>
          </p:txBody>
        </p:sp>
        <p:sp>
          <p:nvSpPr>
            <p:cNvPr id="164" name="ZoneTexte 70"/>
            <p:cNvSpPr txBox="1"/>
            <p:nvPr/>
          </p:nvSpPr>
          <p:spPr>
            <a:xfrm>
              <a:off x="2909215" y="4035261"/>
              <a:ext cx="432048" cy="323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err="1"/>
                <a:t>xM</a:t>
              </a:r>
              <a:endParaRPr lang="en-US" sz="700" b="1" dirty="0"/>
            </a:p>
          </p:txBody>
        </p:sp>
        <p:sp>
          <p:nvSpPr>
            <p:cNvPr id="165" name="ZoneTexte 71"/>
            <p:cNvSpPr txBox="1"/>
            <p:nvPr/>
          </p:nvSpPr>
          <p:spPr>
            <a:xfrm>
              <a:off x="971601" y="1530992"/>
              <a:ext cx="1798037" cy="323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/>
                <a:t>Low Level Interface</a:t>
              </a:r>
            </a:p>
          </p:txBody>
        </p:sp>
        <p:sp>
          <p:nvSpPr>
            <p:cNvPr id="166" name="ZoneTexte 72"/>
            <p:cNvSpPr txBox="1"/>
            <p:nvPr/>
          </p:nvSpPr>
          <p:spPr>
            <a:xfrm>
              <a:off x="1048599" y="5530364"/>
              <a:ext cx="1798037" cy="323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/>
                <a:t>Low Level Interface</a:t>
              </a:r>
            </a:p>
          </p:txBody>
        </p:sp>
        <p:sp>
          <p:nvSpPr>
            <p:cNvPr id="167" name="ZoneTexte 73"/>
            <p:cNvSpPr txBox="1"/>
            <p:nvPr/>
          </p:nvSpPr>
          <p:spPr>
            <a:xfrm>
              <a:off x="899591" y="3486200"/>
              <a:ext cx="1132986" cy="298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/>
                <a:t>If GBT mode</a:t>
              </a:r>
            </a:p>
          </p:txBody>
        </p:sp>
        <p:sp>
          <p:nvSpPr>
            <p:cNvPr id="168" name="ZoneTexte 74"/>
            <p:cNvSpPr txBox="1"/>
            <p:nvPr/>
          </p:nvSpPr>
          <p:spPr>
            <a:xfrm>
              <a:off x="899591" y="4221086"/>
              <a:ext cx="1132986" cy="298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/>
                <a:t>If </a:t>
              </a:r>
              <a:r>
                <a:rPr lang="en-US" sz="600" dirty="0" err="1"/>
                <a:t>Widebus</a:t>
              </a:r>
              <a:r>
                <a:rPr lang="en-US" sz="600" dirty="0"/>
                <a:t> mode</a:t>
              </a:r>
            </a:p>
          </p:txBody>
        </p:sp>
        <p:sp>
          <p:nvSpPr>
            <p:cNvPr id="169" name="ZoneTexte 75"/>
            <p:cNvSpPr txBox="1"/>
            <p:nvPr/>
          </p:nvSpPr>
          <p:spPr>
            <a:xfrm>
              <a:off x="4139953" y="2577028"/>
              <a:ext cx="922565" cy="373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accent5"/>
                  </a:solidFill>
                </a:rPr>
                <a:t>Throttle</a:t>
              </a:r>
              <a:endParaRPr lang="en-US" sz="1200" dirty="0">
                <a:solidFill>
                  <a:schemeClr val="accent5"/>
                </a:solidFill>
              </a:endParaRPr>
            </a:p>
          </p:txBody>
        </p:sp>
        <p:sp>
          <p:nvSpPr>
            <p:cNvPr id="170" name="Ellipse 76"/>
            <p:cNvSpPr/>
            <p:nvPr/>
          </p:nvSpPr>
          <p:spPr>
            <a:xfrm>
              <a:off x="650668" y="3916965"/>
              <a:ext cx="104908" cy="102294"/>
            </a:xfrm>
            <a:prstGeom prst="ellipse">
              <a:avLst/>
            </a:prstGeom>
            <a:solidFill>
              <a:schemeClr val="bg1"/>
            </a:solidFill>
            <a:ln w="12700" cmpd="sng">
              <a:solidFill>
                <a:schemeClr val="tx1"/>
              </a:solidFill>
              <a:prstDash val="solid"/>
            </a:ln>
            <a:effectLst>
              <a:innerShdw blurRad="317500" dir="85200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571472" y="3784480"/>
              <a:ext cx="285752" cy="357190"/>
            </a:xfrm>
            <a:prstGeom prst="rect">
              <a:avLst/>
            </a:prstGeom>
            <a:solidFill>
              <a:schemeClr val="bg1"/>
            </a:solidFill>
            <a:ln w="104775" cmpd="sng">
              <a:solidFill>
                <a:srgbClr val="E2823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3357554" y="5498992"/>
              <a:ext cx="357190" cy="285752"/>
            </a:xfrm>
            <a:prstGeom prst="rect">
              <a:avLst/>
            </a:prstGeom>
            <a:solidFill>
              <a:schemeClr val="bg1"/>
            </a:solidFill>
            <a:ln w="104775" cmpd="sng">
              <a:solidFill>
                <a:srgbClr val="E2823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173" name="Ellipse 79"/>
            <p:cNvSpPr/>
            <p:nvPr/>
          </p:nvSpPr>
          <p:spPr>
            <a:xfrm>
              <a:off x="954794" y="3916965"/>
              <a:ext cx="93804" cy="99604"/>
            </a:xfrm>
            <a:prstGeom prst="ellipse">
              <a:avLst/>
            </a:prstGeom>
            <a:solidFill>
              <a:schemeClr val="bg1"/>
            </a:solidFill>
            <a:ln w="12700" cmpd="sng">
              <a:solidFill>
                <a:schemeClr val="tx1"/>
              </a:solidFill>
              <a:prstDash val="solid"/>
            </a:ln>
            <a:effectLst>
              <a:innerShdw blurRad="317500" dir="85200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174" name="Ellipse 80"/>
            <p:cNvSpPr/>
            <p:nvPr/>
          </p:nvSpPr>
          <p:spPr>
            <a:xfrm>
              <a:off x="2021320" y="3976295"/>
              <a:ext cx="93804" cy="99604"/>
            </a:xfrm>
            <a:prstGeom prst="ellipse">
              <a:avLst/>
            </a:prstGeom>
            <a:solidFill>
              <a:schemeClr val="bg1"/>
            </a:solidFill>
            <a:ln w="12700" cmpd="sng">
              <a:solidFill>
                <a:schemeClr val="tx1"/>
              </a:solidFill>
              <a:prstDash val="solid"/>
            </a:ln>
            <a:effectLst>
              <a:innerShdw blurRad="317500" dir="85200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cxnSp>
          <p:nvCxnSpPr>
            <p:cNvPr id="175" name="Connecteur droit avec flèche 81"/>
            <p:cNvCxnSpPr>
              <a:stCxn id="174" idx="2"/>
            </p:cNvCxnSpPr>
            <p:nvPr/>
          </p:nvCxnSpPr>
          <p:spPr>
            <a:xfrm>
              <a:off x="2021320" y="4026097"/>
              <a:ext cx="48223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6" name="Connecteur droit avec flèche 82"/>
            <p:cNvCxnSpPr/>
            <p:nvPr/>
          </p:nvCxnSpPr>
          <p:spPr>
            <a:xfrm>
              <a:off x="1094259" y="3717032"/>
              <a:ext cx="45340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77" name="Rectangle à coins arrondis 83"/>
            <p:cNvSpPr/>
            <p:nvPr/>
          </p:nvSpPr>
          <p:spPr>
            <a:xfrm>
              <a:off x="6347374" y="1846666"/>
              <a:ext cx="1424648" cy="360040"/>
            </a:xfrm>
            <a:prstGeom prst="roundRect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prstClr val="white"/>
                  </a:solidFill>
                </a:rPr>
                <a:t>SOL 40</a:t>
              </a:r>
            </a:p>
          </p:txBody>
        </p:sp>
        <p:cxnSp>
          <p:nvCxnSpPr>
            <p:cNvPr id="178" name="Connecteur droit 84"/>
            <p:cNvCxnSpPr/>
            <p:nvPr/>
          </p:nvCxnSpPr>
          <p:spPr>
            <a:xfrm flipH="1">
              <a:off x="6725909" y="2198656"/>
              <a:ext cx="4697" cy="830772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79" name="Rectangle 178"/>
            <p:cNvSpPr/>
            <p:nvPr/>
          </p:nvSpPr>
          <p:spPr>
            <a:xfrm>
              <a:off x="8429652" y="3855918"/>
              <a:ext cx="285752" cy="357190"/>
            </a:xfrm>
            <a:prstGeom prst="rect">
              <a:avLst/>
            </a:prstGeom>
            <a:solidFill>
              <a:schemeClr val="bg1"/>
            </a:solidFill>
            <a:ln w="104775" cmpd="sng">
              <a:solidFill>
                <a:srgbClr val="E2823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cxnSp>
          <p:nvCxnSpPr>
            <p:cNvPr id="180" name="Connecteur droit avec flèche 86"/>
            <p:cNvCxnSpPr/>
            <p:nvPr/>
          </p:nvCxnSpPr>
          <p:spPr>
            <a:xfrm flipV="1">
              <a:off x="6089275" y="4019259"/>
              <a:ext cx="696892" cy="683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1" name="Connecteur droit avec flèche 87"/>
            <p:cNvCxnSpPr/>
            <p:nvPr/>
          </p:nvCxnSpPr>
          <p:spPr>
            <a:xfrm>
              <a:off x="5004048" y="4031114"/>
              <a:ext cx="720080" cy="414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182" name="ZoneTexte 88"/>
            <p:cNvSpPr txBox="1"/>
            <p:nvPr/>
          </p:nvSpPr>
          <p:spPr>
            <a:xfrm>
              <a:off x="4092008" y="4017872"/>
              <a:ext cx="432048" cy="323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err="1"/>
                <a:t>xM</a:t>
              </a:r>
              <a:endParaRPr lang="en-US" sz="700" b="1" dirty="0"/>
            </a:p>
          </p:txBody>
        </p:sp>
        <p:sp>
          <p:nvSpPr>
            <p:cNvPr id="183" name="ZoneTexte 89"/>
            <p:cNvSpPr txBox="1"/>
            <p:nvPr/>
          </p:nvSpPr>
          <p:spPr>
            <a:xfrm>
              <a:off x="5148063" y="4005065"/>
              <a:ext cx="432048" cy="323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err="1"/>
                <a:t>xM</a:t>
              </a:r>
              <a:endParaRPr lang="en-US" sz="700" b="1" dirty="0"/>
            </a:p>
          </p:txBody>
        </p:sp>
        <p:cxnSp>
          <p:nvCxnSpPr>
            <p:cNvPr id="184" name="Connecteur droit avec flèche 90"/>
            <p:cNvCxnSpPr/>
            <p:nvPr/>
          </p:nvCxnSpPr>
          <p:spPr>
            <a:xfrm flipV="1">
              <a:off x="6952292" y="4965387"/>
              <a:ext cx="0" cy="34612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85" name="ZoneTexte 91"/>
            <p:cNvSpPr txBox="1"/>
            <p:nvPr/>
          </p:nvSpPr>
          <p:spPr>
            <a:xfrm>
              <a:off x="1691679" y="4910015"/>
              <a:ext cx="432048" cy="323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err="1"/>
                <a:t>xM</a:t>
              </a:r>
              <a:endParaRPr lang="en-US" sz="700" b="1" dirty="0"/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6347374" y="2427235"/>
              <a:ext cx="1412997" cy="177563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92D050"/>
                </a:gs>
                <a:gs pos="100000">
                  <a:schemeClr val="accent3"/>
                </a:gs>
              </a:gsLst>
            </a:gradFill>
            <a:ln>
              <a:solidFill>
                <a:schemeClr val="accent3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TFC decoder</a:t>
              </a:r>
            </a:p>
          </p:txBody>
        </p:sp>
        <p:cxnSp>
          <p:nvCxnSpPr>
            <p:cNvPr id="187" name="Connecteur droit 94"/>
            <p:cNvCxnSpPr/>
            <p:nvPr/>
          </p:nvCxnSpPr>
          <p:spPr>
            <a:xfrm>
              <a:off x="1403648" y="2921033"/>
              <a:ext cx="0" cy="1008721"/>
            </a:xfrm>
            <a:prstGeom prst="line">
              <a:avLst/>
            </a:prstGeom>
            <a:ln>
              <a:solidFill>
                <a:schemeClr val="accent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Connecteur droit 95"/>
            <p:cNvCxnSpPr/>
            <p:nvPr/>
          </p:nvCxnSpPr>
          <p:spPr>
            <a:xfrm>
              <a:off x="2483768" y="2921033"/>
              <a:ext cx="0" cy="523517"/>
            </a:xfrm>
            <a:prstGeom prst="line">
              <a:avLst/>
            </a:prstGeom>
            <a:ln>
              <a:solidFill>
                <a:schemeClr val="accent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Connecteur droit 96"/>
            <p:cNvCxnSpPr/>
            <p:nvPr/>
          </p:nvCxnSpPr>
          <p:spPr>
            <a:xfrm>
              <a:off x="3532242" y="2921033"/>
              <a:ext cx="7727" cy="534821"/>
            </a:xfrm>
            <a:prstGeom prst="line">
              <a:avLst/>
            </a:prstGeom>
            <a:ln>
              <a:solidFill>
                <a:schemeClr val="accent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cteur droit 97"/>
            <p:cNvCxnSpPr/>
            <p:nvPr/>
          </p:nvCxnSpPr>
          <p:spPr>
            <a:xfrm>
              <a:off x="4926233" y="2921033"/>
              <a:ext cx="5807" cy="539780"/>
            </a:xfrm>
            <a:prstGeom prst="line">
              <a:avLst/>
            </a:prstGeom>
            <a:ln>
              <a:solidFill>
                <a:schemeClr val="accent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98"/>
            <p:cNvCxnSpPr/>
            <p:nvPr/>
          </p:nvCxnSpPr>
          <p:spPr>
            <a:xfrm flipH="1">
              <a:off x="5866548" y="2921033"/>
              <a:ext cx="1596" cy="529226"/>
            </a:xfrm>
            <a:prstGeom prst="line">
              <a:avLst/>
            </a:prstGeom>
            <a:ln>
              <a:solidFill>
                <a:schemeClr val="accent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99"/>
            <p:cNvCxnSpPr/>
            <p:nvPr/>
          </p:nvCxnSpPr>
          <p:spPr>
            <a:xfrm flipH="1">
              <a:off x="6870046" y="2921033"/>
              <a:ext cx="6210" cy="537447"/>
            </a:xfrm>
            <a:prstGeom prst="line">
              <a:avLst/>
            </a:prstGeom>
            <a:ln>
              <a:solidFill>
                <a:schemeClr val="accent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00"/>
            <p:cNvCxnSpPr/>
            <p:nvPr/>
          </p:nvCxnSpPr>
          <p:spPr>
            <a:xfrm>
              <a:off x="8028384" y="2921033"/>
              <a:ext cx="0" cy="543859"/>
            </a:xfrm>
            <a:prstGeom prst="line">
              <a:avLst/>
            </a:prstGeom>
            <a:ln>
              <a:solidFill>
                <a:schemeClr val="accent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01"/>
            <p:cNvCxnSpPr/>
            <p:nvPr/>
          </p:nvCxnSpPr>
          <p:spPr>
            <a:xfrm flipV="1">
              <a:off x="2692171" y="2852936"/>
              <a:ext cx="0" cy="577066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avec flèche 102"/>
            <p:cNvCxnSpPr/>
            <p:nvPr/>
          </p:nvCxnSpPr>
          <p:spPr>
            <a:xfrm flipV="1">
              <a:off x="2692171" y="3068960"/>
              <a:ext cx="0" cy="36859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03"/>
            <p:cNvCxnSpPr/>
            <p:nvPr/>
          </p:nvCxnSpPr>
          <p:spPr>
            <a:xfrm flipV="1">
              <a:off x="3702797" y="2852936"/>
              <a:ext cx="11947" cy="592791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avec flèche 104"/>
            <p:cNvCxnSpPr/>
            <p:nvPr/>
          </p:nvCxnSpPr>
          <p:spPr>
            <a:xfrm flipV="1">
              <a:off x="3707904" y="3103851"/>
              <a:ext cx="0" cy="36859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Connecteur droit 105"/>
            <p:cNvCxnSpPr/>
            <p:nvPr/>
          </p:nvCxnSpPr>
          <p:spPr>
            <a:xfrm flipV="1">
              <a:off x="5076056" y="2852936"/>
              <a:ext cx="0" cy="591614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avec flèche 106"/>
            <p:cNvCxnSpPr/>
            <p:nvPr/>
          </p:nvCxnSpPr>
          <p:spPr>
            <a:xfrm flipV="1">
              <a:off x="5076056" y="3083508"/>
              <a:ext cx="0" cy="36859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08"/>
            <p:cNvCxnSpPr/>
            <p:nvPr/>
          </p:nvCxnSpPr>
          <p:spPr>
            <a:xfrm flipV="1">
              <a:off x="6084168" y="2852936"/>
              <a:ext cx="0" cy="592791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avec flèche 109"/>
            <p:cNvCxnSpPr/>
            <p:nvPr/>
          </p:nvCxnSpPr>
          <p:spPr>
            <a:xfrm flipV="1">
              <a:off x="6084168" y="3084685"/>
              <a:ext cx="0" cy="36859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111"/>
            <p:cNvCxnSpPr/>
            <p:nvPr/>
          </p:nvCxnSpPr>
          <p:spPr>
            <a:xfrm flipV="1">
              <a:off x="7135411" y="2852936"/>
              <a:ext cx="13539" cy="610196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avec flèche 112"/>
            <p:cNvCxnSpPr/>
            <p:nvPr/>
          </p:nvCxnSpPr>
          <p:spPr>
            <a:xfrm flipV="1">
              <a:off x="7135411" y="3102090"/>
              <a:ext cx="0" cy="36859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114"/>
            <p:cNvCxnSpPr/>
            <p:nvPr/>
          </p:nvCxnSpPr>
          <p:spPr>
            <a:xfrm flipH="1" flipV="1">
              <a:off x="7845109" y="2852936"/>
              <a:ext cx="19233" cy="601827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avec flèche 115"/>
            <p:cNvCxnSpPr/>
            <p:nvPr/>
          </p:nvCxnSpPr>
          <p:spPr>
            <a:xfrm flipV="1">
              <a:off x="7864342" y="3093721"/>
              <a:ext cx="0" cy="36859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117"/>
            <p:cNvCxnSpPr/>
            <p:nvPr/>
          </p:nvCxnSpPr>
          <p:spPr>
            <a:xfrm flipV="1">
              <a:off x="1591306" y="2852936"/>
              <a:ext cx="0" cy="1076819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avec flèche 118"/>
            <p:cNvCxnSpPr/>
            <p:nvPr/>
          </p:nvCxnSpPr>
          <p:spPr>
            <a:xfrm flipV="1">
              <a:off x="1591306" y="3102090"/>
              <a:ext cx="0" cy="36859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8" name="ZoneTexte 119"/>
            <p:cNvSpPr txBox="1"/>
            <p:nvPr/>
          </p:nvSpPr>
          <p:spPr>
            <a:xfrm>
              <a:off x="4180207" y="3032342"/>
              <a:ext cx="746027" cy="373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accent3">
                      <a:lumMod val="75000"/>
                    </a:schemeClr>
                  </a:solidFill>
                </a:rPr>
                <a:t>TFC data</a:t>
              </a:r>
              <a:endParaRPr lang="en-US" sz="12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cxnSp>
          <p:nvCxnSpPr>
            <p:cNvPr id="209" name="Connecteur droit avec flèche 120"/>
            <p:cNvCxnSpPr/>
            <p:nvPr/>
          </p:nvCxnSpPr>
          <p:spPr>
            <a:xfrm>
              <a:off x="3889560" y="3789219"/>
              <a:ext cx="75387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10" name="Connecteur droit avec flèche 121"/>
            <p:cNvCxnSpPr/>
            <p:nvPr/>
          </p:nvCxnSpPr>
          <p:spPr>
            <a:xfrm>
              <a:off x="4974176" y="3789219"/>
              <a:ext cx="75387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11" name="Connecteur droit avec flèche 122"/>
            <p:cNvCxnSpPr/>
            <p:nvPr/>
          </p:nvCxnSpPr>
          <p:spPr>
            <a:xfrm>
              <a:off x="3923928" y="3032342"/>
              <a:ext cx="0" cy="56090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212" name="Rectangle à coins arrondis 135"/>
            <p:cNvSpPr/>
            <p:nvPr/>
          </p:nvSpPr>
          <p:spPr>
            <a:xfrm>
              <a:off x="4448642" y="1846666"/>
              <a:ext cx="1424648" cy="360040"/>
            </a:xfrm>
            <a:prstGeom prst="roundRect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prstClr val="white"/>
                  </a:solidFill>
                </a:rPr>
                <a:t>ODIN 40</a:t>
              </a:r>
            </a:p>
          </p:txBody>
        </p:sp>
        <p:cxnSp>
          <p:nvCxnSpPr>
            <p:cNvPr id="213" name="Connecteur droit 136"/>
            <p:cNvCxnSpPr>
              <a:stCxn id="177" idx="1"/>
              <a:endCxn id="212" idx="3"/>
            </p:cNvCxnSpPr>
            <p:nvPr/>
          </p:nvCxnSpPr>
          <p:spPr>
            <a:xfrm flipH="1">
              <a:off x="5873290" y="2026686"/>
              <a:ext cx="474084" cy="0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4" name="Connecteur droit 141"/>
            <p:cNvCxnSpPr/>
            <p:nvPr/>
          </p:nvCxnSpPr>
          <p:spPr>
            <a:xfrm>
              <a:off x="951508" y="2348880"/>
              <a:ext cx="5564708" cy="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15" name="Connecteur droit 144"/>
            <p:cNvCxnSpPr/>
            <p:nvPr/>
          </p:nvCxnSpPr>
          <p:spPr>
            <a:xfrm flipH="1" flipV="1">
              <a:off x="6515826" y="2194370"/>
              <a:ext cx="391" cy="154511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16" name="Connecteur en angle 147"/>
            <p:cNvCxnSpPr>
              <a:stCxn id="217" idx="1"/>
            </p:cNvCxnSpPr>
            <p:nvPr/>
          </p:nvCxnSpPr>
          <p:spPr>
            <a:xfrm rot="10800000">
              <a:off x="341464" y="1337805"/>
              <a:ext cx="272377" cy="1029853"/>
            </a:xfrm>
            <a:prstGeom prst="bentConnector2">
              <a:avLst/>
            </a:prstGeom>
            <a:ln>
              <a:headEnd type="none"/>
              <a:tailEnd type="non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217" name="Rectangle 216"/>
            <p:cNvSpPr/>
            <p:nvPr/>
          </p:nvSpPr>
          <p:spPr>
            <a:xfrm>
              <a:off x="613840" y="2189062"/>
              <a:ext cx="285752" cy="357190"/>
            </a:xfrm>
            <a:prstGeom prst="rect">
              <a:avLst/>
            </a:prstGeom>
            <a:solidFill>
              <a:schemeClr val="bg1"/>
            </a:solidFill>
            <a:ln w="104775" cmpd="sng">
              <a:solidFill>
                <a:srgbClr val="E2823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cxnSp>
          <p:nvCxnSpPr>
            <p:cNvPr id="218" name="Connecteur droit 149"/>
            <p:cNvCxnSpPr/>
            <p:nvPr/>
          </p:nvCxnSpPr>
          <p:spPr>
            <a:xfrm>
              <a:off x="334887" y="1340768"/>
              <a:ext cx="600584" cy="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219" name="Rectangle 218"/>
            <p:cNvSpPr/>
            <p:nvPr/>
          </p:nvSpPr>
          <p:spPr>
            <a:xfrm>
              <a:off x="789402" y="1083641"/>
              <a:ext cx="1726831" cy="371475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900" b="1" dirty="0">
                  <a:ea typeface="Calibri"/>
                  <a:cs typeface="Times New Roman"/>
                </a:rPr>
                <a:t>FE(s) data</a:t>
              </a:r>
              <a:endParaRPr lang="en-US" sz="1200" b="1" dirty="0">
                <a:ea typeface="Calibri"/>
                <a:cs typeface="Times New Roman"/>
              </a:endParaRPr>
            </a:p>
          </p:txBody>
        </p:sp>
        <p:sp>
          <p:nvSpPr>
            <p:cNvPr id="220" name="ZoneTexte 153"/>
            <p:cNvSpPr txBox="1"/>
            <p:nvPr/>
          </p:nvSpPr>
          <p:spPr>
            <a:xfrm>
              <a:off x="271073" y="987752"/>
              <a:ext cx="432048" cy="323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err="1"/>
                <a:t>xM</a:t>
              </a:r>
              <a:endParaRPr lang="en-US" sz="700" b="1" dirty="0"/>
            </a:p>
          </p:txBody>
        </p:sp>
        <p:sp>
          <p:nvSpPr>
            <p:cNvPr id="221" name="ZoneTexte 154"/>
            <p:cNvSpPr txBox="1"/>
            <p:nvPr/>
          </p:nvSpPr>
          <p:spPr>
            <a:xfrm>
              <a:off x="374626" y="1407943"/>
              <a:ext cx="432048" cy="323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err="1">
                  <a:solidFill>
                    <a:schemeClr val="accent3"/>
                  </a:solidFill>
                </a:rPr>
                <a:t>xN</a:t>
              </a:r>
              <a:endParaRPr lang="en-US" sz="700" b="1" dirty="0">
                <a:solidFill>
                  <a:schemeClr val="accent3"/>
                </a:solidFill>
              </a:endParaRPr>
            </a:p>
          </p:txBody>
        </p:sp>
        <p:sp>
          <p:nvSpPr>
            <p:cNvPr id="222" name="ZoneTexte 155"/>
            <p:cNvSpPr txBox="1"/>
            <p:nvPr/>
          </p:nvSpPr>
          <p:spPr>
            <a:xfrm>
              <a:off x="546608" y="3828908"/>
              <a:ext cx="432048" cy="323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err="1"/>
                <a:t>xM</a:t>
              </a:r>
              <a:endParaRPr lang="en-US" sz="700" b="1" dirty="0"/>
            </a:p>
          </p:txBody>
        </p:sp>
        <p:sp>
          <p:nvSpPr>
            <p:cNvPr id="223" name="ZoneTexte 157"/>
            <p:cNvSpPr txBox="1"/>
            <p:nvPr/>
          </p:nvSpPr>
          <p:spPr>
            <a:xfrm>
              <a:off x="589965" y="2235966"/>
              <a:ext cx="432048" cy="323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err="1">
                  <a:solidFill>
                    <a:schemeClr val="accent3"/>
                  </a:solidFill>
                </a:rPr>
                <a:t>xN</a:t>
              </a:r>
              <a:endParaRPr lang="en-US" sz="700" b="1" dirty="0">
                <a:solidFill>
                  <a:schemeClr val="accent3"/>
                </a:solidFill>
              </a:endParaRPr>
            </a:p>
          </p:txBody>
        </p:sp>
        <p:sp>
          <p:nvSpPr>
            <p:cNvPr id="224" name="ZoneTexte 124"/>
            <p:cNvSpPr txBox="1"/>
            <p:nvPr/>
          </p:nvSpPr>
          <p:spPr>
            <a:xfrm>
              <a:off x="8412394" y="3910076"/>
              <a:ext cx="432048" cy="323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/>
                <a:t>x1</a:t>
              </a:r>
            </a:p>
          </p:txBody>
        </p:sp>
        <p:sp>
          <p:nvSpPr>
            <p:cNvPr id="225" name="ZoneTexte 125"/>
            <p:cNvSpPr txBox="1"/>
            <p:nvPr/>
          </p:nvSpPr>
          <p:spPr>
            <a:xfrm>
              <a:off x="2300894" y="807713"/>
              <a:ext cx="1760244" cy="547797"/>
            </a:xfrm>
            <a:prstGeom prst="rect">
              <a:avLst/>
            </a:prstGeom>
            <a:solidFill>
              <a:srgbClr val="FFC000"/>
            </a:soli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N+M = 24</a:t>
              </a: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Paolo Durante - LHCC Detector Upgrade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6666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Readout unit dataflow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A single Readout unit must sustain ~400Gbps IO bandwidth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Optimize memory bandwidth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Design for zero-copy operations and RDMA over the network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Organize dataflow according to topology and IO </a:t>
            </a:r>
            <a:r>
              <a:rPr lang="en-US" dirty="0" smtClean="0"/>
              <a:t>resources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Exploit full network bandwidth</a:t>
            </a:r>
            <a:endParaRPr lang="en-US" dirty="0"/>
          </a:p>
        </p:txBody>
      </p:sp>
      <p:sp>
        <p:nvSpPr>
          <p:cNvPr id="6" name="Rectangle 5"/>
          <p:cNvSpPr/>
          <p:nvPr>
            <p:custDataLst>
              <p:tags r:id="rId1"/>
            </p:custDataLst>
          </p:nvPr>
        </p:nvSpPr>
        <p:spPr>
          <a:xfrm>
            <a:off x="980403" y="3732217"/>
            <a:ext cx="3360712" cy="219310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>
            <p:custDataLst>
              <p:tags r:id="rId2"/>
            </p:custDataLst>
          </p:nvPr>
        </p:nvSpPr>
        <p:spPr>
          <a:xfrm>
            <a:off x="2765477" y="3732217"/>
            <a:ext cx="936104" cy="79208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PCIe40</a:t>
            </a:r>
            <a:endParaRPr lang="en-US" dirty="0"/>
          </a:p>
        </p:txBody>
      </p:sp>
      <p:sp>
        <p:nvSpPr>
          <p:cNvPr id="10" name="Down Arrow 9"/>
          <p:cNvSpPr/>
          <p:nvPr>
            <p:custDataLst>
              <p:tags r:id="rId3"/>
            </p:custDataLst>
          </p:nvPr>
        </p:nvSpPr>
        <p:spPr>
          <a:xfrm>
            <a:off x="2811197" y="3372177"/>
            <a:ext cx="216024" cy="360040"/>
          </a:xfrm>
          <a:prstGeom prst="downArrow">
            <a:avLst/>
          </a:prstGeom>
          <a:ln>
            <a:noFill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>
            <p:custDataLst>
              <p:tags r:id="rId4"/>
            </p:custDataLst>
          </p:nvPr>
        </p:nvSpPr>
        <p:spPr>
          <a:xfrm>
            <a:off x="3015389" y="3372177"/>
            <a:ext cx="216024" cy="360040"/>
          </a:xfrm>
          <a:prstGeom prst="downArrow">
            <a:avLst/>
          </a:prstGeom>
          <a:ln>
            <a:noFill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>
            <p:custDataLst>
              <p:tags r:id="rId5"/>
            </p:custDataLst>
          </p:nvPr>
        </p:nvSpPr>
        <p:spPr>
          <a:xfrm>
            <a:off x="3227201" y="3372089"/>
            <a:ext cx="216024" cy="360040"/>
          </a:xfrm>
          <a:prstGeom prst="downArrow">
            <a:avLst/>
          </a:prstGeom>
          <a:ln>
            <a:noFill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>
            <p:custDataLst>
              <p:tags r:id="rId6"/>
            </p:custDataLst>
          </p:nvPr>
        </p:nvSpPr>
        <p:spPr>
          <a:xfrm>
            <a:off x="3446356" y="3372177"/>
            <a:ext cx="216024" cy="360040"/>
          </a:xfrm>
          <a:prstGeom prst="downArrow">
            <a:avLst/>
          </a:prstGeom>
          <a:ln>
            <a:noFill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>
            <p:custDataLst>
              <p:tags r:id="rId7"/>
            </p:custDataLst>
          </p:nvPr>
        </p:nvSpPr>
        <p:spPr>
          <a:xfrm>
            <a:off x="2765477" y="5164758"/>
            <a:ext cx="936104" cy="76065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DAQ</a:t>
            </a:r>
          </a:p>
          <a:p>
            <a:pPr algn="ctr"/>
            <a:r>
              <a:rPr lang="en-US" sz="1600" dirty="0"/>
              <a:t>network</a:t>
            </a:r>
          </a:p>
        </p:txBody>
      </p:sp>
      <p:cxnSp>
        <p:nvCxnSpPr>
          <p:cNvPr id="20" name="Curved Connector 19"/>
          <p:cNvCxnSpPr>
            <a:stCxn id="18" idx="2"/>
            <a:endCxn id="62" idx="2"/>
          </p:cNvCxnSpPr>
          <p:nvPr>
            <p:custDataLst>
              <p:tags r:id="rId8"/>
            </p:custDataLst>
          </p:nvPr>
        </p:nvCxnSpPr>
        <p:spPr>
          <a:xfrm rot="16200000" flipH="1">
            <a:off x="4435150" y="4723792"/>
            <a:ext cx="12700" cy="2403243"/>
          </a:xfrm>
          <a:prstGeom prst="bentConnector3">
            <a:avLst>
              <a:gd name="adj1" fmla="val 3060000"/>
            </a:avLst>
          </a:prstGeom>
          <a:ln w="76200"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>
            <p:custDataLst>
              <p:tags r:id="rId9"/>
            </p:custDataLst>
          </p:nvPr>
        </p:nvSpPr>
        <p:spPr>
          <a:xfrm>
            <a:off x="1604294" y="5164466"/>
            <a:ext cx="936104" cy="76065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FILTER</a:t>
            </a:r>
          </a:p>
          <a:p>
            <a:pPr algn="ctr"/>
            <a:r>
              <a:rPr lang="en-US" sz="1600" dirty="0"/>
              <a:t>network</a:t>
            </a:r>
          </a:p>
        </p:txBody>
      </p:sp>
      <p:sp>
        <p:nvSpPr>
          <p:cNvPr id="23" name="Down Arrow 22"/>
          <p:cNvSpPr/>
          <p:nvPr>
            <p:custDataLst>
              <p:tags r:id="rId10"/>
            </p:custDataLst>
          </p:nvPr>
        </p:nvSpPr>
        <p:spPr>
          <a:xfrm>
            <a:off x="1856322" y="5948372"/>
            <a:ext cx="432048" cy="360040"/>
          </a:xfrm>
          <a:prstGeom prst="downArrow">
            <a:avLst/>
          </a:prstGeom>
          <a:ln>
            <a:noFill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/>
          <p:cNvSpPr/>
          <p:nvPr>
            <p:custDataLst>
              <p:tags r:id="rId11"/>
            </p:custDataLst>
          </p:nvPr>
        </p:nvSpPr>
        <p:spPr>
          <a:xfrm>
            <a:off x="1864423" y="4596313"/>
            <a:ext cx="683096" cy="504056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CPU</a:t>
            </a:r>
          </a:p>
        </p:txBody>
      </p:sp>
      <p:sp>
        <p:nvSpPr>
          <p:cNvPr id="26" name="Rounded Rectangle 25"/>
          <p:cNvSpPr/>
          <p:nvPr>
            <p:custDataLst>
              <p:tags r:id="rId12"/>
            </p:custDataLst>
          </p:nvPr>
        </p:nvSpPr>
        <p:spPr>
          <a:xfrm>
            <a:off x="2764227" y="4593643"/>
            <a:ext cx="683096" cy="504056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CPU</a:t>
            </a:r>
          </a:p>
        </p:txBody>
      </p:sp>
      <p:cxnSp>
        <p:nvCxnSpPr>
          <p:cNvPr id="29" name="Straight Arrow Connector 28"/>
          <p:cNvCxnSpPr>
            <a:stCxn id="8" idx="3"/>
            <a:endCxn id="39" idx="0"/>
          </p:cNvCxnSpPr>
          <p:nvPr>
            <p:custDataLst>
              <p:tags r:id="rId13"/>
            </p:custDataLst>
          </p:nvPr>
        </p:nvCxnSpPr>
        <p:spPr>
          <a:xfrm>
            <a:off x="3701581" y="4128261"/>
            <a:ext cx="208081" cy="464570"/>
          </a:xfrm>
          <a:prstGeom prst="bentConnector2">
            <a:avLst/>
          </a:prstGeom>
          <a:ln>
            <a:solidFill>
              <a:schemeClr val="accent4"/>
            </a:solidFill>
            <a:prstDash val="sysDot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>
            <p:custDataLst>
              <p:tags r:id="rId14"/>
            </p:custDataLst>
          </p:nvPr>
        </p:nvSpPr>
        <p:spPr>
          <a:xfrm>
            <a:off x="979334" y="4584054"/>
            <a:ext cx="864096" cy="50405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Memory</a:t>
            </a:r>
            <a:endParaRPr lang="en-US" sz="1600" dirty="0"/>
          </a:p>
        </p:txBody>
      </p:sp>
      <p:cxnSp>
        <p:nvCxnSpPr>
          <p:cNvPr id="33" name="Straight Arrow Connector 32"/>
          <p:cNvCxnSpPr>
            <a:stCxn id="18" idx="1"/>
            <a:endCxn id="31" idx="3"/>
          </p:cNvCxnSpPr>
          <p:nvPr>
            <p:custDataLst>
              <p:tags r:id="rId15"/>
            </p:custDataLst>
          </p:nvPr>
        </p:nvCxnSpPr>
        <p:spPr>
          <a:xfrm rot="10800000">
            <a:off x="1843431" y="4836082"/>
            <a:ext cx="922047" cy="709004"/>
          </a:xfrm>
          <a:prstGeom prst="bentConnector3">
            <a:avLst>
              <a:gd name="adj1" fmla="val 11985"/>
            </a:avLst>
          </a:prstGeom>
          <a:ln>
            <a:prstDash val="sysDot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31" idx="2"/>
            <a:endCxn id="21" idx="1"/>
          </p:cNvCxnSpPr>
          <p:nvPr>
            <p:custDataLst>
              <p:tags r:id="rId16"/>
            </p:custDataLst>
          </p:nvPr>
        </p:nvCxnSpPr>
        <p:spPr>
          <a:xfrm rot="16200000" flipH="1">
            <a:off x="1279496" y="5219996"/>
            <a:ext cx="456684" cy="192912"/>
          </a:xfrm>
          <a:prstGeom prst="bentConnector2">
            <a:avLst/>
          </a:prstGeom>
          <a:ln>
            <a:solidFill>
              <a:schemeClr val="accent5"/>
            </a:solidFill>
            <a:prstDash val="sysDot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>
            <p:custDataLst>
              <p:tags r:id="rId17"/>
            </p:custDataLst>
          </p:nvPr>
        </p:nvSpPr>
        <p:spPr>
          <a:xfrm>
            <a:off x="3477614" y="4592831"/>
            <a:ext cx="864096" cy="50405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Memory</a:t>
            </a:r>
            <a:endParaRPr lang="en-US" dirty="0"/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11</a:t>
            </a:fld>
            <a:endParaRPr lang="en-US" dirty="0"/>
          </a:p>
        </p:txBody>
      </p:sp>
      <p:cxnSp>
        <p:nvCxnSpPr>
          <p:cNvPr id="53" name="Elbow Connector 52"/>
          <p:cNvCxnSpPr>
            <a:stCxn id="39" idx="2"/>
            <a:endCxn id="18" idx="3"/>
          </p:cNvCxnSpPr>
          <p:nvPr/>
        </p:nvCxnSpPr>
        <p:spPr>
          <a:xfrm rot="5400000">
            <a:off x="3581523" y="5216946"/>
            <a:ext cx="448199" cy="208081"/>
          </a:xfrm>
          <a:prstGeom prst="bentConnector2">
            <a:avLst/>
          </a:prstGeom>
          <a:ln>
            <a:solidFill>
              <a:schemeClr val="accent5"/>
            </a:solidFill>
            <a:prstDash val="sysDot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>
            <p:custDataLst>
              <p:tags r:id="rId18"/>
            </p:custDataLst>
          </p:nvPr>
        </p:nvSpPr>
        <p:spPr>
          <a:xfrm flipH="1">
            <a:off x="4529186" y="3732217"/>
            <a:ext cx="3360712" cy="219310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>
            <p:custDataLst>
              <p:tags r:id="rId19"/>
            </p:custDataLst>
          </p:nvPr>
        </p:nvSpPr>
        <p:spPr>
          <a:xfrm flipH="1">
            <a:off x="5168720" y="3732217"/>
            <a:ext cx="936104" cy="79208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PCIe40</a:t>
            </a:r>
            <a:endParaRPr lang="en-US" dirty="0"/>
          </a:p>
        </p:txBody>
      </p:sp>
      <p:sp>
        <p:nvSpPr>
          <p:cNvPr id="58" name="Down Arrow 57"/>
          <p:cNvSpPr/>
          <p:nvPr>
            <p:custDataLst>
              <p:tags r:id="rId20"/>
            </p:custDataLst>
          </p:nvPr>
        </p:nvSpPr>
        <p:spPr>
          <a:xfrm flipH="1">
            <a:off x="5850700" y="3372177"/>
            <a:ext cx="216024" cy="360040"/>
          </a:xfrm>
          <a:prstGeom prst="downArrow">
            <a:avLst/>
          </a:prstGeom>
          <a:ln>
            <a:noFill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Down Arrow 58"/>
          <p:cNvSpPr/>
          <p:nvPr>
            <p:custDataLst>
              <p:tags r:id="rId21"/>
            </p:custDataLst>
          </p:nvPr>
        </p:nvSpPr>
        <p:spPr>
          <a:xfrm flipH="1">
            <a:off x="5646508" y="3372177"/>
            <a:ext cx="216024" cy="360040"/>
          </a:xfrm>
          <a:prstGeom prst="downArrow">
            <a:avLst/>
          </a:prstGeom>
          <a:ln>
            <a:noFill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Down Arrow 59"/>
          <p:cNvSpPr/>
          <p:nvPr>
            <p:custDataLst>
              <p:tags r:id="rId22"/>
            </p:custDataLst>
          </p:nvPr>
        </p:nvSpPr>
        <p:spPr>
          <a:xfrm flipH="1">
            <a:off x="5434696" y="3372089"/>
            <a:ext cx="216024" cy="360040"/>
          </a:xfrm>
          <a:prstGeom prst="downArrow">
            <a:avLst/>
          </a:prstGeom>
          <a:ln>
            <a:noFill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Down Arrow 60"/>
          <p:cNvSpPr/>
          <p:nvPr>
            <p:custDataLst>
              <p:tags r:id="rId23"/>
            </p:custDataLst>
          </p:nvPr>
        </p:nvSpPr>
        <p:spPr>
          <a:xfrm flipH="1">
            <a:off x="5215541" y="3372177"/>
            <a:ext cx="216024" cy="360040"/>
          </a:xfrm>
          <a:prstGeom prst="downArrow">
            <a:avLst/>
          </a:prstGeom>
          <a:ln>
            <a:noFill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>
            <p:custDataLst>
              <p:tags r:id="rId24"/>
            </p:custDataLst>
          </p:nvPr>
        </p:nvSpPr>
        <p:spPr>
          <a:xfrm flipH="1">
            <a:off x="5168720" y="5164758"/>
            <a:ext cx="936104" cy="76065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DAQ</a:t>
            </a:r>
          </a:p>
          <a:p>
            <a:pPr algn="ctr"/>
            <a:r>
              <a:rPr lang="en-US" sz="1600" dirty="0"/>
              <a:t>network</a:t>
            </a:r>
          </a:p>
        </p:txBody>
      </p:sp>
      <p:sp>
        <p:nvSpPr>
          <p:cNvPr id="63" name="Rectangle 62"/>
          <p:cNvSpPr/>
          <p:nvPr>
            <p:custDataLst>
              <p:tags r:id="rId25"/>
            </p:custDataLst>
          </p:nvPr>
        </p:nvSpPr>
        <p:spPr>
          <a:xfrm flipH="1">
            <a:off x="6329903" y="5164466"/>
            <a:ext cx="936104" cy="76065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FILTER</a:t>
            </a:r>
          </a:p>
          <a:p>
            <a:pPr algn="ctr"/>
            <a:r>
              <a:rPr lang="en-US" sz="1600" dirty="0"/>
              <a:t>network</a:t>
            </a:r>
          </a:p>
        </p:txBody>
      </p:sp>
      <p:sp>
        <p:nvSpPr>
          <p:cNvPr id="64" name="Down Arrow 63"/>
          <p:cNvSpPr/>
          <p:nvPr>
            <p:custDataLst>
              <p:tags r:id="rId26"/>
            </p:custDataLst>
          </p:nvPr>
        </p:nvSpPr>
        <p:spPr>
          <a:xfrm flipH="1">
            <a:off x="6581931" y="5948372"/>
            <a:ext cx="432048" cy="360040"/>
          </a:xfrm>
          <a:prstGeom prst="downArrow">
            <a:avLst/>
          </a:prstGeom>
          <a:ln>
            <a:noFill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ounded Rectangle 64"/>
          <p:cNvSpPr/>
          <p:nvPr>
            <p:custDataLst>
              <p:tags r:id="rId27"/>
            </p:custDataLst>
          </p:nvPr>
        </p:nvSpPr>
        <p:spPr>
          <a:xfrm flipH="1">
            <a:off x="6322782" y="4596313"/>
            <a:ext cx="683096" cy="504056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CPU</a:t>
            </a:r>
          </a:p>
        </p:txBody>
      </p:sp>
      <p:sp>
        <p:nvSpPr>
          <p:cNvPr id="66" name="Rounded Rectangle 65"/>
          <p:cNvSpPr/>
          <p:nvPr>
            <p:custDataLst>
              <p:tags r:id="rId28"/>
            </p:custDataLst>
          </p:nvPr>
        </p:nvSpPr>
        <p:spPr>
          <a:xfrm flipH="1">
            <a:off x="5422978" y="4593643"/>
            <a:ext cx="683096" cy="504056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CPU</a:t>
            </a:r>
          </a:p>
        </p:txBody>
      </p:sp>
      <p:cxnSp>
        <p:nvCxnSpPr>
          <p:cNvPr id="67" name="Straight Arrow Connector 28"/>
          <p:cNvCxnSpPr>
            <a:stCxn id="57" idx="3"/>
            <a:endCxn id="71" idx="0"/>
          </p:cNvCxnSpPr>
          <p:nvPr>
            <p:custDataLst>
              <p:tags r:id="rId29"/>
            </p:custDataLst>
          </p:nvPr>
        </p:nvCxnSpPr>
        <p:spPr>
          <a:xfrm flipH="1">
            <a:off x="4960639" y="4128261"/>
            <a:ext cx="208081" cy="464570"/>
          </a:xfrm>
          <a:prstGeom prst="bentConnector2">
            <a:avLst/>
          </a:prstGeom>
          <a:ln>
            <a:solidFill>
              <a:schemeClr val="accent4"/>
            </a:solidFill>
            <a:prstDash val="sysDot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>
            <p:custDataLst>
              <p:tags r:id="rId30"/>
            </p:custDataLst>
          </p:nvPr>
        </p:nvSpPr>
        <p:spPr>
          <a:xfrm flipH="1">
            <a:off x="7026871" y="4584054"/>
            <a:ext cx="864096" cy="50405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Memory</a:t>
            </a:r>
            <a:endParaRPr lang="en-US" sz="1600" dirty="0"/>
          </a:p>
        </p:txBody>
      </p:sp>
      <p:cxnSp>
        <p:nvCxnSpPr>
          <p:cNvPr id="69" name="Straight Arrow Connector 32"/>
          <p:cNvCxnSpPr>
            <a:stCxn id="62" idx="1"/>
            <a:endCxn id="68" idx="3"/>
          </p:cNvCxnSpPr>
          <p:nvPr>
            <p:custDataLst>
              <p:tags r:id="rId31"/>
            </p:custDataLst>
          </p:nvPr>
        </p:nvCxnSpPr>
        <p:spPr>
          <a:xfrm flipV="1">
            <a:off x="6104824" y="4836082"/>
            <a:ext cx="922047" cy="709004"/>
          </a:xfrm>
          <a:prstGeom prst="bentConnector3">
            <a:avLst>
              <a:gd name="adj1" fmla="val 11985"/>
            </a:avLst>
          </a:prstGeom>
          <a:ln>
            <a:prstDash val="sysDot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0" name="Straight Arrow Connector 34"/>
          <p:cNvCxnSpPr>
            <a:stCxn id="68" idx="2"/>
            <a:endCxn id="63" idx="1"/>
          </p:cNvCxnSpPr>
          <p:nvPr>
            <p:custDataLst>
              <p:tags r:id="rId32"/>
            </p:custDataLst>
          </p:nvPr>
        </p:nvCxnSpPr>
        <p:spPr>
          <a:xfrm rot="5400000">
            <a:off x="7134121" y="5219996"/>
            <a:ext cx="456684" cy="192912"/>
          </a:xfrm>
          <a:prstGeom prst="bentConnector2">
            <a:avLst/>
          </a:prstGeom>
          <a:ln>
            <a:solidFill>
              <a:schemeClr val="accent5"/>
            </a:solidFill>
            <a:prstDash val="sysDot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>
            <p:custDataLst>
              <p:tags r:id="rId33"/>
            </p:custDataLst>
          </p:nvPr>
        </p:nvSpPr>
        <p:spPr>
          <a:xfrm flipH="1">
            <a:off x="4528591" y="4592831"/>
            <a:ext cx="864096" cy="50405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Memory</a:t>
            </a:r>
            <a:endParaRPr lang="en-US" dirty="0"/>
          </a:p>
        </p:txBody>
      </p:sp>
      <p:cxnSp>
        <p:nvCxnSpPr>
          <p:cNvPr id="72" name="Elbow Connector 71"/>
          <p:cNvCxnSpPr>
            <a:stCxn id="71" idx="2"/>
            <a:endCxn id="62" idx="3"/>
          </p:cNvCxnSpPr>
          <p:nvPr/>
        </p:nvCxnSpPr>
        <p:spPr>
          <a:xfrm rot="16200000" flipH="1">
            <a:off x="4840579" y="5216946"/>
            <a:ext cx="448199" cy="208081"/>
          </a:xfrm>
          <a:prstGeom prst="bentConnector2">
            <a:avLst/>
          </a:prstGeom>
          <a:ln>
            <a:solidFill>
              <a:schemeClr val="accent5"/>
            </a:solidFill>
            <a:prstDash val="sysDot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Paolo Durante - LHCC Detector Upgrade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78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Event-building software (DAQPIPE)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Recreate distributed event-building dataflow of </a:t>
            </a:r>
            <a:r>
              <a:rPr lang="en-US" dirty="0" err="1" smtClean="0"/>
              <a:t>LHCb</a:t>
            </a:r>
            <a:r>
              <a:rPr lang="en-US" dirty="0" smtClean="0"/>
              <a:t> Run3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Modular architecture, “drivers” for each network technology under evaluation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Leverage existing HPC sites to assess scalability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Close collaboration with the industry through CERN </a:t>
            </a:r>
            <a:r>
              <a:rPr lang="en-US" dirty="0" err="1" smtClean="0"/>
              <a:t>OpenLab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Already achieving ~86Gbps with </a:t>
            </a:r>
            <a:r>
              <a:rPr lang="en-US" dirty="0" err="1" smtClean="0"/>
              <a:t>Infiniband</a:t>
            </a:r>
            <a:r>
              <a:rPr lang="en-US" dirty="0" smtClean="0"/>
              <a:t> EDR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Meets our target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Reduced scale setup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Off-site tests for </a:t>
            </a:r>
            <a:r>
              <a:rPr lang="en-US" dirty="0" err="1" smtClean="0"/>
              <a:t>Infiniband</a:t>
            </a:r>
            <a:r>
              <a:rPr lang="en-US" dirty="0" smtClean="0"/>
              <a:t> EDR and Intel </a:t>
            </a:r>
            <a:r>
              <a:rPr lang="en-US" dirty="0"/>
              <a:t>Omni-Path </a:t>
            </a:r>
            <a:r>
              <a:rPr lang="en-US" dirty="0" smtClean="0"/>
              <a:t>currently ongoing…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12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491990" y="3505200"/>
            <a:ext cx="3566160" cy="130302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Event-builder core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491990" y="4937760"/>
            <a:ext cx="1173480" cy="63246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Ethernet</a:t>
            </a:r>
          </a:p>
          <a:p>
            <a:pPr algn="ctr"/>
            <a:r>
              <a:rPr lang="en-US" dirty="0" smtClean="0"/>
              <a:t>driver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688330" y="4937760"/>
            <a:ext cx="1173480" cy="63246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InfiniBand</a:t>
            </a:r>
          </a:p>
          <a:p>
            <a:pPr algn="ctr"/>
            <a:r>
              <a:rPr lang="en-US" dirty="0" smtClean="0"/>
              <a:t>driver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884670" y="4937760"/>
            <a:ext cx="1173480" cy="63246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Omni-Path</a:t>
            </a:r>
          </a:p>
          <a:p>
            <a:pPr algn="ctr"/>
            <a:r>
              <a:rPr lang="en-US" dirty="0" smtClean="0"/>
              <a:t>driver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491990" y="2743200"/>
            <a:ext cx="1173480" cy="63246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Readout module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688330" y="2743200"/>
            <a:ext cx="1173480" cy="63246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Dataflow</a:t>
            </a:r>
          </a:p>
          <a:p>
            <a:pPr algn="ctr"/>
            <a:r>
              <a:rPr lang="en-US" dirty="0" smtClean="0"/>
              <a:t>manager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884670" y="2743200"/>
            <a:ext cx="1173480" cy="63246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Builder</a:t>
            </a:r>
          </a:p>
          <a:p>
            <a:pPr algn="ctr"/>
            <a:r>
              <a:rPr lang="en-US" dirty="0" smtClean="0"/>
              <a:t>unit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491990" y="1981200"/>
            <a:ext cx="1173480" cy="63246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</a:t>
            </a:r>
          </a:p>
          <a:p>
            <a:pPr algn="ctr"/>
            <a:r>
              <a:rPr lang="en-US" dirty="0" smtClean="0"/>
              <a:t>generator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Paolo Durante - LHCC Detector Upgrade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8559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128node InfiniBand scalability (CINECA)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68350" y="1611838"/>
            <a:ext cx="7289800" cy="4585236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Paolo Durante - LHCC Detector Upgrade Review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13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791200" y="3886200"/>
            <a:ext cx="2009461" cy="9233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Performance limited</a:t>
            </a:r>
          </a:p>
          <a:p>
            <a:pPr algn="ctr"/>
            <a:r>
              <a:rPr lang="en-US" dirty="0" smtClean="0"/>
              <a:t>by non-exclusive</a:t>
            </a:r>
          </a:p>
          <a:p>
            <a:pPr algn="ctr"/>
            <a:r>
              <a:rPr lang="en-US" dirty="0" smtClean="0"/>
              <a:t>utilization of cluster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4841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data </a:t>
            </a:r>
            <a:r>
              <a:rPr lang="en-US" dirty="0" err="1" smtClean="0"/>
              <a:t>centre</a:t>
            </a:r>
            <a:r>
              <a:rPr lang="en-US" dirty="0" smtClean="0"/>
              <a:t> at Point 8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0152678"/>
              </p:ext>
            </p:extLst>
          </p:nvPr>
        </p:nvGraphicFramePr>
        <p:xfrm>
          <a:off x="768350" y="1500188"/>
          <a:ext cx="7289799" cy="38606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1390"/>
                <a:gridCol w="3017520"/>
                <a:gridCol w="3310889"/>
              </a:tblGrid>
              <a:tr h="841798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dirty="0" smtClean="0"/>
                        <a:t>Turnkey commercial solution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(</a:t>
                      </a:r>
                      <a:r>
                        <a:rPr lang="en-US" sz="1600" b="0" dirty="0" smtClean="0"/>
                        <a:t>Requires minimal support from CERN engineering groups</a:t>
                      </a:r>
                      <a:r>
                        <a:rPr lang="en-US" b="0" dirty="0" smtClean="0"/>
                        <a:t>)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Leverage existing infrastructure at Point 8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841798">
                <a:tc>
                  <a:txBody>
                    <a:bodyPr/>
                    <a:lstStyle/>
                    <a:p>
                      <a:r>
                        <a:rPr lang="en-US" dirty="0" smtClean="0"/>
                        <a:t>Building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Buy pre-fabricated containers from a commercial supplier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Accommodate the farm in an existing building (SX8 hall)</a:t>
                      </a:r>
                    </a:p>
                  </a:txBody>
                  <a:tcPr/>
                </a:tc>
              </a:tr>
              <a:tr h="2104496">
                <a:tc>
                  <a:txBody>
                    <a:bodyPr/>
                    <a:lstStyle/>
                    <a:p>
                      <a:r>
                        <a:rPr lang="en-US" dirty="0" smtClean="0"/>
                        <a:t>Cooling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Cooling solution depends on the vendor (e. g. free air cooling)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en-US" sz="1600" dirty="0" smtClean="0"/>
                        <a:t>Passive rear-door heat exchangers using primary water from existing cooling towers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600" dirty="0" smtClean="0"/>
                        <a:t>Compatible with DCLC for hot spots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600" dirty="0" smtClean="0"/>
                        <a:t>Test setup at the pit to evaluate performance with on site “warm” cooling water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96241" y="5615940"/>
            <a:ext cx="695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review to decide the most cost-effective solution will take place in April.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Paolo Durante - LHCC Detector Upgrade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1894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mile-stones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2400" dirty="0" smtClean="0"/>
              <a:t> Q1 </a:t>
            </a:r>
            <a:r>
              <a:rPr lang="en-GB" sz="2400" dirty="0"/>
              <a:t>2016: long-distance fibres </a:t>
            </a:r>
            <a:r>
              <a:rPr lang="en-GB" sz="2400" dirty="0" smtClean="0"/>
              <a:t>validation (successful)</a:t>
            </a:r>
            <a:endParaRPr lang="en-GB" sz="2400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sz="2400" dirty="0" smtClean="0"/>
              <a:t> Q2 </a:t>
            </a:r>
            <a:r>
              <a:rPr lang="en-GB" sz="2400" dirty="0"/>
              <a:t>2016: event-building with 32-port </a:t>
            </a:r>
            <a:r>
              <a:rPr lang="en-GB" sz="2400" dirty="0" smtClean="0"/>
              <a:t>switch </a:t>
            </a:r>
            <a:r>
              <a:rPr lang="en-GB" sz="2400" dirty="0"/>
              <a:t>(successful)</a:t>
            </a:r>
            <a:endParaRPr lang="en-GB" sz="24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smtClean="0"/>
              <a:t>Thanks </a:t>
            </a:r>
            <a:r>
              <a:rPr lang="en-GB" dirty="0"/>
              <a:t>to the Bologna, CNAF and Ferrara teams</a:t>
            </a:r>
          </a:p>
          <a:p>
            <a:pPr marL="128016" lvl="1" indent="0">
              <a:buNone/>
            </a:pPr>
            <a:r>
              <a:rPr lang="en-GB" dirty="0" smtClean="0">
                <a:sym typeface="Wingdings"/>
              </a:rPr>
              <a:t> </a:t>
            </a:r>
            <a:r>
              <a:rPr lang="en-GB" dirty="0">
                <a:sym typeface="Wingdings"/>
              </a:rPr>
              <a:t>would be good to repeat this in a lab-setup (better tuning </a:t>
            </a:r>
            <a:r>
              <a:rPr lang="en-GB" dirty="0" err="1">
                <a:sym typeface="Wingdings"/>
              </a:rPr>
              <a:t>etc</a:t>
            </a:r>
            <a:r>
              <a:rPr lang="en-GB" dirty="0">
                <a:sym typeface="Wingdings"/>
              </a:rPr>
              <a:t>…)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 smtClean="0">
                <a:sym typeface="Wingdings"/>
              </a:rPr>
              <a:t> Q2 </a:t>
            </a:r>
            <a:r>
              <a:rPr lang="en-GB" sz="2400" dirty="0">
                <a:sym typeface="Wingdings"/>
              </a:rPr>
              <a:t>2016: event-builder </a:t>
            </a:r>
            <a:r>
              <a:rPr lang="en-GB" sz="2400" dirty="0" smtClean="0">
                <a:sym typeface="Wingdings"/>
              </a:rPr>
              <a:t>scalability </a:t>
            </a:r>
            <a:r>
              <a:rPr lang="en-GB" sz="2400" dirty="0">
                <a:sym typeface="Wingdings"/>
              </a:rPr>
              <a:t>to 600 </a:t>
            </a:r>
            <a:r>
              <a:rPr lang="en-GB" sz="2400" dirty="0" smtClean="0">
                <a:sym typeface="Wingdings"/>
              </a:rPr>
              <a:t>nodes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>
                <a:sym typeface="Wingdings"/>
              </a:rPr>
              <a:t>Achieved </a:t>
            </a:r>
            <a:r>
              <a:rPr lang="en-GB" dirty="0">
                <a:sym typeface="Wingdings"/>
              </a:rPr>
              <a:t>with 128 nodes, larger scale test still this </a:t>
            </a:r>
            <a:r>
              <a:rPr lang="en-GB" dirty="0" smtClean="0">
                <a:sym typeface="Wingdings"/>
              </a:rPr>
              <a:t>year</a:t>
            </a:r>
            <a:br>
              <a:rPr lang="en-GB" dirty="0" smtClean="0">
                <a:sym typeface="Wingdings"/>
              </a:rPr>
            </a:br>
            <a:r>
              <a:rPr lang="en-GB" dirty="0" smtClean="0">
                <a:sym typeface="Wingdings"/>
              </a:rPr>
              <a:t>need </a:t>
            </a:r>
            <a:r>
              <a:rPr lang="en-GB" dirty="0">
                <a:sym typeface="Wingdings"/>
              </a:rPr>
              <a:t>to get a slot </a:t>
            </a:r>
            <a:r>
              <a:rPr lang="en-GB" dirty="0" smtClean="0">
                <a:sym typeface="Wingdings"/>
              </a:rPr>
              <a:t>from external </a:t>
            </a:r>
            <a:r>
              <a:rPr lang="en-GB" dirty="0">
                <a:sym typeface="Wingdings"/>
              </a:rPr>
              <a:t>HPC </a:t>
            </a:r>
            <a:r>
              <a:rPr lang="en-GB" dirty="0" smtClean="0">
                <a:sym typeface="Wingdings"/>
              </a:rPr>
              <a:t>sites (France, US…)</a:t>
            </a:r>
            <a:endParaRPr lang="en-GB" dirty="0">
              <a:sym typeface="Wingdings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 smtClean="0">
                <a:sym typeface="Wingdings"/>
              </a:rPr>
              <a:t> Q2 </a:t>
            </a:r>
            <a:r>
              <a:rPr lang="en-GB" sz="2400" dirty="0">
                <a:sym typeface="Wingdings"/>
              </a:rPr>
              <a:t>2017: data-centre solution defined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 smtClean="0">
                <a:sym typeface="Wingdings"/>
              </a:rPr>
              <a:t> Q4 </a:t>
            </a:r>
            <a:r>
              <a:rPr lang="en-GB" sz="2400" dirty="0">
                <a:sym typeface="Wingdings"/>
              </a:rPr>
              <a:t>2017: full DAQ network test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 smtClean="0">
                <a:sym typeface="Wingdings"/>
              </a:rPr>
              <a:t> Q3 </a:t>
            </a:r>
            <a:r>
              <a:rPr lang="en-GB" sz="2400" dirty="0">
                <a:sym typeface="Wingdings"/>
              </a:rPr>
              <a:t>2018: network technology decision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 smtClean="0">
                <a:sym typeface="Wingdings"/>
              </a:rPr>
              <a:t> Q3 </a:t>
            </a:r>
            <a:r>
              <a:rPr lang="en-GB" sz="2400" dirty="0">
                <a:sym typeface="Wingdings"/>
              </a:rPr>
              <a:t>2019: ready for commissioning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Paolo Durante - LHCC Detector Upgrade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2032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 for your time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49113" y="260648"/>
            <a:ext cx="82296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/>
                <a:cs typeface="ＭＳ Ｐゴシック"/>
              </a:rPr>
              <a:t>Setup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2564904"/>
            <a:ext cx="8363272" cy="4038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defTabSz="914400" eaLnBrk="1" hangingPunct="1">
              <a:lnSpc>
                <a:spcPct val="80000"/>
              </a:lnSpc>
            </a:pPr>
            <a:r>
              <a:rPr lang="en-US" sz="2200" kern="0" dirty="0" smtClean="0">
                <a:solidFill>
                  <a:prstClr val="black"/>
                </a:solidFill>
                <a:ea typeface="ＭＳ Ｐゴシック"/>
              </a:rPr>
              <a:t>Review of TDR suggested a test installation at P8 to ensure the viability of the long distance read-out</a:t>
            </a:r>
          </a:p>
          <a:p>
            <a:pPr defTabSz="914400" eaLnBrk="1" hangingPunct="1">
              <a:lnSpc>
                <a:spcPct val="80000"/>
              </a:lnSpc>
            </a:pPr>
            <a:r>
              <a:rPr lang="en-US" sz="2200" kern="0" dirty="0" smtClean="0">
                <a:solidFill>
                  <a:prstClr val="black"/>
                </a:solidFill>
                <a:ea typeface="ＭＳ Ｐゴシック"/>
              </a:rPr>
              <a:t>Installed 3 </a:t>
            </a:r>
            <a:r>
              <a:rPr lang="en-US" sz="2200" kern="0" dirty="0">
                <a:solidFill>
                  <a:prstClr val="black"/>
                </a:solidFill>
                <a:ea typeface="ＭＳ Ｐゴシック"/>
              </a:rPr>
              <a:t>Trunk cables </a:t>
            </a:r>
            <a:r>
              <a:rPr lang="en-US" sz="2200" kern="0" dirty="0" smtClean="0">
                <a:solidFill>
                  <a:prstClr val="black"/>
                </a:solidFill>
                <a:ea typeface="ＭＳ Ｐゴシック"/>
              </a:rPr>
              <a:t>with 144 fibers each from different providers at P8</a:t>
            </a:r>
          </a:p>
          <a:p>
            <a:pPr lvl="1" defTabSz="914400" eaLnBrk="1" hangingPunct="1">
              <a:lnSpc>
                <a:spcPct val="80000"/>
              </a:lnSpc>
            </a:pPr>
            <a:r>
              <a:rPr lang="en-US" sz="2000" kern="0" dirty="0" smtClean="0">
                <a:solidFill>
                  <a:prstClr val="black"/>
                </a:solidFill>
                <a:ea typeface="ＭＳ Ｐゴシック"/>
              </a:rPr>
              <a:t>1 x 144 Fibers from </a:t>
            </a:r>
            <a:r>
              <a:rPr lang="en-US" sz="2000" kern="0" dirty="0" err="1" smtClean="0">
                <a:solidFill>
                  <a:prstClr val="black"/>
                </a:solidFill>
                <a:ea typeface="ＭＳ Ｐゴシック"/>
              </a:rPr>
              <a:t>Fibernet</a:t>
            </a:r>
            <a:r>
              <a:rPr lang="en-US" sz="2000" kern="0" dirty="0" smtClean="0">
                <a:solidFill>
                  <a:prstClr val="black"/>
                </a:solidFill>
                <a:ea typeface="ＭＳ Ｐゴシック"/>
              </a:rPr>
              <a:t>, pre-</a:t>
            </a:r>
            <a:r>
              <a:rPr lang="en-US" sz="2000" kern="0" dirty="0" err="1" smtClean="0">
                <a:solidFill>
                  <a:prstClr val="black"/>
                </a:solidFill>
                <a:ea typeface="ＭＳ Ｐゴシック"/>
              </a:rPr>
              <a:t>connectorized</a:t>
            </a:r>
            <a:endParaRPr lang="en-US" sz="2000" kern="0" dirty="0" smtClean="0">
              <a:solidFill>
                <a:prstClr val="black"/>
              </a:solidFill>
              <a:ea typeface="ＭＳ Ｐゴシック"/>
            </a:endParaRPr>
          </a:p>
          <a:p>
            <a:pPr lvl="1" defTabSz="914400" eaLnBrk="1" hangingPunct="1">
              <a:lnSpc>
                <a:spcPct val="80000"/>
              </a:lnSpc>
            </a:pPr>
            <a:r>
              <a:rPr lang="en-US" sz="2000" kern="0" dirty="0" smtClean="0">
                <a:solidFill>
                  <a:prstClr val="black"/>
                </a:solidFill>
                <a:ea typeface="ＭＳ Ｐゴシック"/>
              </a:rPr>
              <a:t>1 x 144 Fibers from CERN, pre-</a:t>
            </a:r>
            <a:r>
              <a:rPr lang="en-US" sz="2000" kern="0" dirty="0" err="1" smtClean="0">
                <a:solidFill>
                  <a:prstClr val="black"/>
                </a:solidFill>
                <a:ea typeface="ＭＳ Ｐゴシック"/>
              </a:rPr>
              <a:t>connectorized</a:t>
            </a:r>
            <a:endParaRPr lang="en-US" sz="2000" kern="0" dirty="0" smtClean="0">
              <a:solidFill>
                <a:prstClr val="black"/>
              </a:solidFill>
              <a:ea typeface="ＭＳ Ｐゴシック"/>
            </a:endParaRPr>
          </a:p>
          <a:p>
            <a:pPr lvl="1" defTabSz="914400" eaLnBrk="1" hangingPunct="1">
              <a:lnSpc>
                <a:spcPct val="80000"/>
              </a:lnSpc>
            </a:pPr>
            <a:r>
              <a:rPr lang="en-US" sz="2000" kern="0" dirty="0" smtClean="0">
                <a:solidFill>
                  <a:prstClr val="black"/>
                </a:solidFill>
                <a:ea typeface="ＭＳ Ｐゴシック"/>
              </a:rPr>
              <a:t>1 x 144 Fibers from CERN, spliced</a:t>
            </a:r>
          </a:p>
          <a:p>
            <a:pPr defTabSz="914400" eaLnBrk="1" hangingPunct="1">
              <a:lnSpc>
                <a:spcPct val="80000"/>
              </a:lnSpc>
            </a:pPr>
            <a:r>
              <a:rPr lang="en-US" sz="2200" kern="0" dirty="0" smtClean="0">
                <a:solidFill>
                  <a:prstClr val="black"/>
                </a:solidFill>
                <a:ea typeface="ＭＳ Ｐゴシック"/>
              </a:rPr>
              <a:t>All 432 Fibers have been tested and have expected Attenuation</a:t>
            </a:r>
          </a:p>
          <a:p>
            <a:pPr defTabSz="914400" eaLnBrk="1" hangingPunct="1">
              <a:lnSpc>
                <a:spcPct val="80000"/>
              </a:lnSpc>
            </a:pPr>
            <a:r>
              <a:rPr lang="en-US" sz="2200" kern="0" dirty="0" smtClean="0">
                <a:solidFill>
                  <a:prstClr val="black"/>
                </a:solidFill>
                <a:ea typeface="ＭＳ Ｐゴシック"/>
              </a:rPr>
              <a:t>Currently Measuring the spliced fibers</a:t>
            </a:r>
          </a:p>
          <a:p>
            <a:pPr lvl="1" defTabSz="914400" eaLnBrk="1" hangingPunct="1">
              <a:lnSpc>
                <a:spcPct val="80000"/>
              </a:lnSpc>
            </a:pPr>
            <a:r>
              <a:rPr lang="en-US" sz="2000" kern="0" dirty="0" smtClean="0">
                <a:solidFill>
                  <a:prstClr val="black"/>
                </a:solidFill>
                <a:ea typeface="ＭＳ Ｐゴシック"/>
              </a:rPr>
              <a:t>Worst case scenario due to additional attenuation of splice point</a:t>
            </a:r>
          </a:p>
          <a:p>
            <a:pPr defTabSz="914400" eaLnBrk="1" hangingPunct="1">
              <a:lnSpc>
                <a:spcPct val="80000"/>
              </a:lnSpc>
            </a:pPr>
            <a:r>
              <a:rPr lang="en-US" sz="2200" kern="0" dirty="0" smtClean="0">
                <a:solidFill>
                  <a:prstClr val="black"/>
                </a:solidFill>
                <a:ea typeface="ＭＳ Ｐゴシック"/>
              </a:rPr>
              <a:t>Testing on loop with 2 x 350m</a:t>
            </a:r>
          </a:p>
          <a:p>
            <a:pPr lvl="1" defTabSz="914400" eaLnBrk="1" hangingPunct="1">
              <a:lnSpc>
                <a:spcPct val="80000"/>
              </a:lnSpc>
            </a:pPr>
            <a:r>
              <a:rPr lang="en-US" sz="2000" kern="0" dirty="0" smtClean="0">
                <a:solidFill>
                  <a:prstClr val="black"/>
                </a:solidFill>
                <a:ea typeface="ＭＳ Ｐゴシック"/>
              </a:rPr>
              <a:t>Higher attenuation than in final setup</a:t>
            </a:r>
          </a:p>
          <a:p>
            <a:pPr lvl="1" defTabSz="914400" eaLnBrk="1" hangingPunct="1">
              <a:lnSpc>
                <a:spcPct val="80000"/>
              </a:lnSpc>
            </a:pPr>
            <a:r>
              <a:rPr lang="en-US" sz="2000" kern="0" dirty="0" smtClean="0">
                <a:solidFill>
                  <a:prstClr val="black"/>
                </a:solidFill>
                <a:ea typeface="ＭＳ Ｐゴシック"/>
              </a:rPr>
              <a:t>AMC40 transmitter has more optical power though</a:t>
            </a:r>
          </a:p>
          <a:p>
            <a:pPr lvl="1" defTabSz="914400" eaLnBrk="1" hangingPunct="1">
              <a:lnSpc>
                <a:spcPct val="80000"/>
              </a:lnSpc>
            </a:pPr>
            <a:r>
              <a:rPr lang="en-US" sz="2000" kern="0" dirty="0" smtClean="0">
                <a:solidFill>
                  <a:prstClr val="black"/>
                </a:solidFill>
                <a:ea typeface="ＭＳ Ｐゴシック"/>
              </a:rPr>
              <a:t>Longer fiber just about compensates for the stronger transmitter</a:t>
            </a:r>
          </a:p>
          <a:p>
            <a:pPr defTabSz="914400" eaLnBrk="1" hangingPunct="1">
              <a:lnSpc>
                <a:spcPct val="80000"/>
              </a:lnSpc>
            </a:pPr>
            <a:endParaRPr lang="en-US" kern="0" dirty="0" smtClean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6994525" y="6443663"/>
            <a:ext cx="2133600" cy="3190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 defTabSz="914400">
              <a:defRPr/>
            </a:pPr>
            <a:fld id="{92FE518A-E61F-43F6-BA7F-DDE5185901E6}" type="slidenum">
              <a:rPr lang="en-GB" sz="1400" smtClean="0">
                <a:solidFill>
                  <a:prstClr val="black"/>
                </a:solidFill>
              </a:rPr>
              <a:pPr algn="r" defTabSz="914400">
                <a:defRPr/>
              </a:pPr>
              <a:t>17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99592" y="1484784"/>
            <a:ext cx="936104" cy="792088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</a:rPr>
              <a:t>AMC40</a:t>
            </a:r>
            <a:endParaRPr lang="en-GB" dirty="0" smtClean="0">
              <a:solidFill>
                <a:prstClr val="black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835696" y="1628800"/>
            <a:ext cx="72008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555776" y="1628800"/>
            <a:ext cx="453650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2555776" y="2144482"/>
            <a:ext cx="4536504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1835696" y="2144482"/>
            <a:ext cx="72008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555776" y="1412776"/>
            <a:ext cx="0" cy="108012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100388" y="1412776"/>
            <a:ext cx="0" cy="108012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Arc 15"/>
          <p:cNvSpPr/>
          <p:nvPr/>
        </p:nvSpPr>
        <p:spPr>
          <a:xfrm>
            <a:off x="6769741" y="1633930"/>
            <a:ext cx="711972" cy="515683"/>
          </a:xfrm>
          <a:prstGeom prst="arc">
            <a:avLst>
              <a:gd name="adj1" fmla="val 16200000"/>
              <a:gd name="adj2" fmla="val 5581268"/>
            </a:avLst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051720" y="908720"/>
            <a:ext cx="1008112" cy="504056"/>
          </a:xfrm>
          <a:prstGeom prst="rect">
            <a:avLst/>
          </a:prstGeom>
          <a:noFill/>
        </p:spPr>
        <p:txBody>
          <a:bodyPr wrap="none" rtlCol="0">
            <a:normAutofit fontScale="92500" lnSpcReduction="20000"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black"/>
                </a:solidFill>
              </a:rPr>
              <a:t>Patch Panel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black"/>
                </a:solidFill>
              </a:rPr>
              <a:t>SX8 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black"/>
                </a:solidFill>
              </a:rPr>
              <a:t>(Gas Building)</a:t>
            </a:r>
            <a:endParaRPr lang="en-GB" sz="1200" dirty="0" smtClean="0">
              <a:solidFill>
                <a:prstClr val="black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596332" y="908720"/>
            <a:ext cx="1008112" cy="504056"/>
          </a:xfrm>
          <a:prstGeom prst="rect">
            <a:avLst/>
          </a:prstGeom>
          <a:noFill/>
        </p:spPr>
        <p:txBody>
          <a:bodyPr wrap="none" rtlCol="0">
            <a:normAutofit fontScale="92500" lnSpcReduction="20000"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black"/>
                </a:solidFill>
              </a:rPr>
              <a:t>Patch Panel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black"/>
                </a:solidFill>
              </a:rPr>
              <a:t>UX8 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black"/>
                </a:solidFill>
              </a:rPr>
              <a:t>Bunker</a:t>
            </a:r>
            <a:endParaRPr lang="en-GB" sz="1200" dirty="0" smtClean="0">
              <a:solidFill>
                <a:prstClr val="black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65625" y="1160748"/>
            <a:ext cx="1008112" cy="324036"/>
          </a:xfrm>
          <a:prstGeom prst="rect">
            <a:avLst/>
          </a:prstGeom>
          <a:noFill/>
        </p:spPr>
        <p:txBody>
          <a:bodyPr wrap="none" rtlCol="0">
            <a:normAutofit fontScale="92500" lnSpcReduction="20000"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</a:rPr>
              <a:t>BER tester</a:t>
            </a:r>
            <a:endParaRPr lang="en-GB" dirty="0" smtClean="0">
              <a:solidFill>
                <a:prstClr val="black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2987824" y="1484784"/>
            <a:ext cx="36004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163380" y="1252134"/>
            <a:ext cx="817240" cy="281406"/>
          </a:xfrm>
          <a:prstGeom prst="rect">
            <a:avLst/>
          </a:prstGeom>
          <a:noFill/>
        </p:spPr>
        <p:txBody>
          <a:bodyPr wrap="none" rtlCol="0">
            <a:normAutofit fontScale="92500" lnSpcReduction="10000"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/>
                </a:solidFill>
              </a:rPr>
              <a:t>~ 350 m</a:t>
            </a:r>
            <a:endParaRPr lang="en-GB" sz="1400" dirty="0" smtClean="0">
              <a:solidFill>
                <a:prstClr val="black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13E441-0865-4251-BBD2-33BBB4963740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36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8600"/>
            <a:ext cx="82296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/>
                <a:cs typeface="ＭＳ Ｐゴシック"/>
              </a:rPr>
              <a:t>Result so far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1268761"/>
            <a:ext cx="8229600" cy="1728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defTabSz="914400" eaLnBrk="1" hangingPunct="1">
              <a:lnSpc>
                <a:spcPct val="80000"/>
              </a:lnSpc>
            </a:pPr>
            <a:r>
              <a:rPr lang="en-US" sz="2800" kern="0" dirty="0" smtClean="0">
                <a:solidFill>
                  <a:prstClr val="black"/>
                </a:solidFill>
                <a:ea typeface="ＭＳ Ｐゴシック"/>
              </a:rPr>
              <a:t>Setup has been running for over 9 months now</a:t>
            </a:r>
          </a:p>
          <a:p>
            <a:pPr defTabSz="914400" eaLnBrk="1" hangingPunct="1">
              <a:lnSpc>
                <a:spcPct val="80000"/>
              </a:lnSpc>
            </a:pPr>
            <a:r>
              <a:rPr lang="en-US" sz="2800" kern="0" dirty="0" smtClean="0">
                <a:solidFill>
                  <a:prstClr val="black"/>
                </a:solidFill>
                <a:ea typeface="ＭＳ Ｐゴシック"/>
              </a:rPr>
              <a:t>10</a:t>
            </a:r>
            <a:r>
              <a:rPr lang="en-US" sz="2800" kern="0" baseline="30000" dirty="0" smtClean="0">
                <a:solidFill>
                  <a:prstClr val="black"/>
                </a:solidFill>
                <a:ea typeface="ＭＳ Ｐゴシック"/>
              </a:rPr>
              <a:t>18</a:t>
            </a:r>
            <a:r>
              <a:rPr lang="en-US" sz="2800" kern="0" dirty="0" smtClean="0">
                <a:solidFill>
                  <a:prstClr val="black"/>
                </a:solidFill>
                <a:ea typeface="ＭＳ Ｐゴシック"/>
              </a:rPr>
              <a:t> bits tested so far</a:t>
            </a:r>
          </a:p>
          <a:p>
            <a:pPr defTabSz="914400" eaLnBrk="1" hangingPunct="1">
              <a:lnSpc>
                <a:spcPct val="80000"/>
              </a:lnSpc>
            </a:pPr>
            <a:r>
              <a:rPr lang="en-US" sz="2800" kern="0" dirty="0" smtClean="0">
                <a:solidFill>
                  <a:prstClr val="black"/>
                </a:solidFill>
                <a:ea typeface="ＭＳ Ｐゴシック"/>
              </a:rPr>
              <a:t>0 Errors</a:t>
            </a:r>
          </a:p>
          <a:p>
            <a:pPr defTabSz="914400" eaLnBrk="1" hangingPunct="1">
              <a:lnSpc>
                <a:spcPct val="80000"/>
              </a:lnSpc>
            </a:pPr>
            <a:r>
              <a:rPr lang="en-US" sz="2800" kern="0" dirty="0" smtClean="0">
                <a:solidFill>
                  <a:prstClr val="black"/>
                </a:solidFill>
                <a:ea typeface="ＭＳ Ｐゴシック"/>
              </a:rPr>
              <a:t>BER &lt; 10</a:t>
            </a:r>
            <a:r>
              <a:rPr lang="en-US" sz="2800" kern="0" baseline="30000" dirty="0" smtClean="0">
                <a:solidFill>
                  <a:prstClr val="black"/>
                </a:solidFill>
                <a:ea typeface="ＭＳ Ｐゴシック"/>
              </a:rPr>
              <a:t>-18 </a:t>
            </a:r>
            <a:r>
              <a:rPr lang="en-US" sz="2800" kern="0" dirty="0" smtClean="0">
                <a:solidFill>
                  <a:prstClr val="black"/>
                </a:solidFill>
                <a:ea typeface="ＭＳ Ｐゴシック"/>
              </a:rPr>
              <a:t>with 95% confidence</a:t>
            </a:r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6994525" y="6443663"/>
            <a:ext cx="2133600" cy="3190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 defTabSz="914400">
              <a:defRPr/>
            </a:pPr>
            <a:fld id="{92FE518A-E61F-43F6-BA7F-DDE5185901E6}" type="slidenum">
              <a:rPr lang="en-GB" sz="1400" smtClean="0">
                <a:solidFill>
                  <a:prstClr val="black"/>
                </a:solidFill>
              </a:rPr>
              <a:pPr algn="r" defTabSz="914400">
                <a:defRPr/>
              </a:pPr>
              <a:t>18</a:t>
            </a:fld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209922" name="Picture 2" descr="https://www.jitterlabs.com/jl/images/calc_bercl/eqn_ber_c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889" y="3212976"/>
            <a:ext cx="295275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921696" y="3212976"/>
            <a:ext cx="253062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47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defTabSz="914400" eaLnBrk="1" hangingPunct="1">
              <a:lnSpc>
                <a:spcPct val="80000"/>
              </a:lnSpc>
              <a:buFontTx/>
              <a:buNone/>
            </a:pPr>
            <a:r>
              <a:rPr lang="en-US" sz="2800" kern="0" dirty="0" smtClean="0">
                <a:solidFill>
                  <a:prstClr val="black"/>
                </a:solidFill>
                <a:ea typeface="ＭＳ Ｐゴシック"/>
              </a:rPr>
              <a:t>CL = Confidence Level</a:t>
            </a:r>
          </a:p>
          <a:p>
            <a:pPr marL="0" indent="0" defTabSz="914400" eaLnBrk="1" hangingPunct="1">
              <a:lnSpc>
                <a:spcPct val="80000"/>
              </a:lnSpc>
              <a:buFontTx/>
              <a:buNone/>
            </a:pPr>
            <a:r>
              <a:rPr lang="en-US" sz="2800" kern="0" dirty="0" smtClean="0">
                <a:solidFill>
                  <a:prstClr val="black"/>
                </a:solidFill>
                <a:ea typeface="ＭＳ Ｐゴシック"/>
              </a:rPr>
              <a:t>N = Number of bits tested</a:t>
            </a:r>
          </a:p>
          <a:p>
            <a:pPr marL="0" indent="0" defTabSz="914400" eaLnBrk="1" hangingPunct="1">
              <a:lnSpc>
                <a:spcPct val="80000"/>
              </a:lnSpc>
              <a:buFontTx/>
              <a:buNone/>
            </a:pPr>
            <a:r>
              <a:rPr lang="en-US" sz="2800" kern="0" dirty="0" smtClean="0">
                <a:solidFill>
                  <a:prstClr val="black"/>
                </a:solidFill>
                <a:ea typeface="ＭＳ Ｐゴシック"/>
              </a:rPr>
              <a:t>E = Errors</a:t>
            </a:r>
          </a:p>
          <a:p>
            <a:pPr marL="0" indent="0" defTabSz="914400" eaLnBrk="1" hangingPunct="1">
              <a:lnSpc>
                <a:spcPct val="80000"/>
              </a:lnSpc>
              <a:buFontTx/>
              <a:buNone/>
            </a:pPr>
            <a:r>
              <a:rPr lang="en-US" sz="2800" kern="0" dirty="0" smtClean="0">
                <a:solidFill>
                  <a:prstClr val="black"/>
                </a:solidFill>
                <a:ea typeface="ＭＳ Ｐゴシック"/>
              </a:rPr>
              <a:t>BER</a:t>
            </a:r>
            <a:r>
              <a:rPr lang="en-US" sz="2800" kern="0" baseline="-25000" dirty="0" smtClean="0">
                <a:solidFill>
                  <a:prstClr val="black"/>
                </a:solidFill>
                <a:ea typeface="ＭＳ Ｐゴシック"/>
              </a:rPr>
              <a:t>s</a:t>
            </a:r>
            <a:r>
              <a:rPr lang="en-US" sz="2800" kern="0" dirty="0" smtClean="0">
                <a:solidFill>
                  <a:prstClr val="black"/>
                </a:solidFill>
                <a:ea typeface="ＭＳ Ｐゴシック"/>
              </a:rPr>
              <a:t> = Specific Error Rate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755576" y="4332704"/>
          <a:ext cx="777686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1872208"/>
                <a:gridCol w="1584176"/>
                <a:gridCol w="19442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Confidence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63%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74%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95%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Aggregated BER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&lt; 3.1 x 10</a:t>
                      </a:r>
                      <a:r>
                        <a:rPr lang="en-GB" baseline="30000" dirty="0" smtClean="0"/>
                        <a:t>-18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&lt; 4 x 10</a:t>
                      </a:r>
                      <a:r>
                        <a:rPr lang="en-GB" baseline="30000" dirty="0" smtClean="0"/>
                        <a:t>-18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&lt; 9 x 10</a:t>
                      </a:r>
                      <a:r>
                        <a:rPr lang="en-GB" baseline="30000" dirty="0" smtClean="0"/>
                        <a:t>-18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Error rate for 12k fibers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 16 / day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 20 / day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 45</a:t>
                      </a:r>
                      <a:r>
                        <a:rPr lang="en-US" baseline="0" dirty="0" smtClean="0"/>
                        <a:t> / day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13E441-0865-4251-BBD2-33BBB4963740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07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15874"/>
            <a:ext cx="7886700" cy="1325563"/>
          </a:xfrm>
        </p:spPr>
        <p:txBody>
          <a:bodyPr/>
          <a:lstStyle/>
          <a:p>
            <a:r>
              <a:rPr lang="en-US" dirty="0" smtClean="0"/>
              <a:t>Timing distribution at </a:t>
            </a:r>
            <a:r>
              <a:rPr lang="en-US" dirty="0" err="1" smtClean="0"/>
              <a:t>LHCb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31/01/2016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7163-1DB2-4B4D-861C-53CB02AF43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AutoShape 373"/>
          <p:cNvSpPr>
            <a:spLocks noChangeArrowheads="1"/>
          </p:cNvSpPr>
          <p:nvPr/>
        </p:nvSpPr>
        <p:spPr bwMode="auto">
          <a:xfrm>
            <a:off x="3135312" y="957263"/>
            <a:ext cx="5695950" cy="4057650"/>
          </a:xfrm>
          <a:prstGeom prst="roundRect">
            <a:avLst>
              <a:gd name="adj" fmla="val 16667"/>
            </a:avLst>
          </a:prstGeom>
          <a:solidFill>
            <a:srgbClr val="FFFF99">
              <a:alpha val="50000"/>
            </a:srgbClr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346450" y="3883026"/>
            <a:ext cx="5186362" cy="957262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4049712" y="4660901"/>
            <a:ext cx="0" cy="1200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049712" y="5861051"/>
            <a:ext cx="2936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3878262" y="5383213"/>
            <a:ext cx="171450" cy="1412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3" name="Line 8"/>
          <p:cNvSpPr>
            <a:spLocks noChangeShapeType="1"/>
          </p:cNvSpPr>
          <p:nvPr/>
        </p:nvSpPr>
        <p:spPr bwMode="auto">
          <a:xfrm>
            <a:off x="4814887" y="4656138"/>
            <a:ext cx="0" cy="561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4783137" y="4648201"/>
            <a:ext cx="0" cy="520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4611687" y="4867276"/>
            <a:ext cx="171450" cy="139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4643437" y="4894263"/>
            <a:ext cx="171450" cy="1412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4360862" y="5773738"/>
            <a:ext cx="588963" cy="430213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4437062" y="5940426"/>
            <a:ext cx="384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 defTabSz="914400"/>
            <a:r>
              <a:rPr lang="en-US" altLang="it-IT" sz="700">
                <a:solidFill>
                  <a:prstClr val="black"/>
                </a:solidFill>
                <a:latin typeface="Arial Narrow" panose="020B0606020202030204" pitchFamily="34" charset="0"/>
              </a:rPr>
              <a:t>VELO</a:t>
            </a:r>
          </a:p>
          <a:p>
            <a:pPr algn="l" defTabSz="914400"/>
            <a:r>
              <a:rPr lang="en-US" altLang="it-IT" sz="700">
                <a:solidFill>
                  <a:prstClr val="black"/>
                </a:solidFill>
                <a:latin typeface="Arial Narrow" panose="020B0606020202030204" pitchFamily="34" charset="0"/>
              </a:rPr>
              <a:t>L1 FE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4357687" y="5773738"/>
            <a:ext cx="323850" cy="134938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4322762" y="5800726"/>
            <a:ext cx="363538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 defTabSz="914400"/>
            <a:r>
              <a:rPr lang="en-US" altLang="it-IT" sz="600">
                <a:solidFill>
                  <a:prstClr val="black"/>
                </a:solidFill>
                <a:latin typeface="Arial Narrow" panose="020B0606020202030204" pitchFamily="34" charset="0"/>
              </a:rPr>
              <a:t>TTCrx</a:t>
            </a: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4410075" y="5207001"/>
            <a:ext cx="588962" cy="455612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2" name="Text Box 17"/>
          <p:cNvSpPr txBox="1">
            <a:spLocks noChangeArrowheads="1"/>
          </p:cNvSpPr>
          <p:nvPr/>
        </p:nvSpPr>
        <p:spPr bwMode="auto">
          <a:xfrm>
            <a:off x="4486275" y="5380038"/>
            <a:ext cx="384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 defTabSz="914400"/>
            <a:r>
              <a:rPr lang="en-US" altLang="it-IT" sz="700">
                <a:solidFill>
                  <a:prstClr val="black"/>
                </a:solidFill>
                <a:latin typeface="Arial Narrow" panose="020B0606020202030204" pitchFamily="34" charset="0"/>
              </a:rPr>
              <a:t>VELO</a:t>
            </a:r>
          </a:p>
          <a:p>
            <a:pPr algn="l" defTabSz="914400"/>
            <a:r>
              <a:rPr lang="en-US" altLang="it-IT" sz="700">
                <a:solidFill>
                  <a:prstClr val="black"/>
                </a:solidFill>
                <a:latin typeface="Arial Narrow" panose="020B0606020202030204" pitchFamily="34" charset="0"/>
              </a:rPr>
              <a:t>L0 FE</a:t>
            </a: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4406900" y="5207001"/>
            <a:ext cx="323850" cy="144462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4" name="Text Box 19"/>
          <p:cNvSpPr txBox="1">
            <a:spLocks noChangeArrowheads="1"/>
          </p:cNvSpPr>
          <p:nvPr/>
        </p:nvSpPr>
        <p:spPr bwMode="auto">
          <a:xfrm>
            <a:off x="4370387" y="5232401"/>
            <a:ext cx="363538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 defTabSz="914400"/>
            <a:r>
              <a:rPr lang="en-US" altLang="it-IT" sz="600">
                <a:solidFill>
                  <a:prstClr val="black"/>
                </a:solidFill>
                <a:latin typeface="Arial Narrow" panose="020B0606020202030204" pitchFamily="34" charset="0"/>
              </a:rPr>
              <a:t>TTCrx</a:t>
            </a: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4368800" y="5178426"/>
            <a:ext cx="588962" cy="4508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6" name="Text Box 21"/>
          <p:cNvSpPr txBox="1">
            <a:spLocks noChangeArrowheads="1"/>
          </p:cNvSpPr>
          <p:nvPr/>
        </p:nvSpPr>
        <p:spPr bwMode="auto">
          <a:xfrm>
            <a:off x="4445000" y="5349876"/>
            <a:ext cx="384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 defTabSz="914400"/>
            <a:r>
              <a:rPr lang="en-US" altLang="it-IT" sz="700">
                <a:solidFill>
                  <a:prstClr val="black"/>
                </a:solidFill>
                <a:latin typeface="Arial Narrow" panose="020B0606020202030204" pitchFamily="34" charset="0"/>
              </a:rPr>
              <a:t>VELO</a:t>
            </a:r>
          </a:p>
          <a:p>
            <a:pPr algn="l" defTabSz="914400"/>
            <a:r>
              <a:rPr lang="en-US" altLang="it-IT" sz="700">
                <a:solidFill>
                  <a:prstClr val="black"/>
                </a:solidFill>
                <a:latin typeface="Arial Narrow" panose="020B0606020202030204" pitchFamily="34" charset="0"/>
              </a:rPr>
              <a:t>L0 FE</a:t>
            </a: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4365625" y="5178426"/>
            <a:ext cx="323850" cy="142875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8" name="Text Box 23"/>
          <p:cNvSpPr txBox="1">
            <a:spLocks noChangeArrowheads="1"/>
          </p:cNvSpPr>
          <p:nvPr/>
        </p:nvSpPr>
        <p:spPr bwMode="auto">
          <a:xfrm>
            <a:off x="4329112" y="5203826"/>
            <a:ext cx="363538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 defTabSz="914400"/>
            <a:r>
              <a:rPr lang="en-US" altLang="it-IT" sz="600">
                <a:solidFill>
                  <a:prstClr val="black"/>
                </a:solidFill>
                <a:latin typeface="Arial Narrow" panose="020B0606020202030204" pitchFamily="34" charset="0"/>
              </a:rPr>
              <a:t>TTCrx</a:t>
            </a:r>
          </a:p>
        </p:txBody>
      </p:sp>
      <p:sp>
        <p:nvSpPr>
          <p:cNvPr id="29" name="Line 24"/>
          <p:cNvSpPr>
            <a:spLocks noChangeShapeType="1"/>
          </p:cNvSpPr>
          <p:nvPr/>
        </p:nvSpPr>
        <p:spPr bwMode="auto">
          <a:xfrm>
            <a:off x="4646612" y="5629276"/>
            <a:ext cx="0" cy="174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30" name="Line 25"/>
          <p:cNvSpPr>
            <a:spLocks noChangeShapeType="1"/>
          </p:cNvSpPr>
          <p:nvPr/>
        </p:nvSpPr>
        <p:spPr bwMode="auto">
          <a:xfrm>
            <a:off x="4737100" y="5664201"/>
            <a:ext cx="0" cy="1397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5472112" y="2544763"/>
            <a:ext cx="777875" cy="322263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r>
              <a:rPr lang="en-US" altLang="it-IT" sz="1000">
                <a:solidFill>
                  <a:prstClr val="black"/>
                </a:solidFill>
                <a:latin typeface="Arial Narrow" panose="020B0606020202030204" pitchFamily="34" charset="0"/>
              </a:rPr>
              <a:t>ODIN</a:t>
            </a:r>
          </a:p>
          <a:p>
            <a:pPr defTabSz="914400"/>
            <a:r>
              <a:rPr lang="en-US" altLang="it-IT" sz="600">
                <a:solidFill>
                  <a:prstClr val="black"/>
                </a:solidFill>
                <a:latin typeface="Arial Narrow" panose="020B0606020202030204" pitchFamily="34" charset="0"/>
              </a:rPr>
              <a:t>Readout Supervisor</a:t>
            </a:r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3509962" y="2544763"/>
            <a:ext cx="777875" cy="322263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r>
              <a:rPr lang="en-US" altLang="it-IT" sz="1000">
                <a:solidFill>
                  <a:prstClr val="black"/>
                </a:solidFill>
                <a:latin typeface="Arial Narrow" panose="020B0606020202030204" pitchFamily="34" charset="0"/>
              </a:rPr>
              <a:t>ODIN</a:t>
            </a:r>
          </a:p>
          <a:p>
            <a:pPr defTabSz="914400"/>
            <a:r>
              <a:rPr lang="en-US" altLang="it-IT" sz="600">
                <a:solidFill>
                  <a:prstClr val="black"/>
                </a:solidFill>
                <a:latin typeface="Arial Narrow" panose="020B0606020202030204" pitchFamily="34" charset="0"/>
              </a:rPr>
              <a:t>Readout Supervisor</a:t>
            </a:r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3608387" y="2032001"/>
            <a:ext cx="595313" cy="239712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r>
              <a:rPr lang="en-US" altLang="it-IT">
                <a:solidFill>
                  <a:prstClr val="black"/>
                </a:solidFill>
                <a:latin typeface="Arial Narrow" panose="020B0606020202030204" pitchFamily="34" charset="0"/>
              </a:rPr>
              <a:t>Local  trigger</a:t>
            </a:r>
          </a:p>
        </p:txBody>
      </p:sp>
      <p:sp>
        <p:nvSpPr>
          <p:cNvPr id="34" name="Line 29"/>
          <p:cNvSpPr>
            <a:spLocks noChangeShapeType="1"/>
          </p:cNvSpPr>
          <p:nvPr/>
        </p:nvSpPr>
        <p:spPr bwMode="auto">
          <a:xfrm>
            <a:off x="3886200" y="2271713"/>
            <a:ext cx="0" cy="273050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35" name="Text Box 30"/>
          <p:cNvSpPr txBox="1">
            <a:spLocks noChangeArrowheads="1"/>
          </p:cNvSpPr>
          <p:nvPr/>
        </p:nvSpPr>
        <p:spPr bwMode="auto">
          <a:xfrm rot="16200000">
            <a:off x="3683793" y="2282033"/>
            <a:ext cx="2762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 defTabSz="914400"/>
            <a:r>
              <a:rPr lang="en-US" altLang="it-IT" b="0">
                <a:solidFill>
                  <a:prstClr val="black"/>
                </a:solidFill>
                <a:latin typeface="Arial Narrow" panose="020B0606020202030204" pitchFamily="34" charset="0"/>
              </a:rPr>
              <a:t>L0</a:t>
            </a:r>
          </a:p>
        </p:txBody>
      </p:sp>
      <p:sp>
        <p:nvSpPr>
          <p:cNvPr id="36" name="Rectangle 35"/>
          <p:cNvSpPr>
            <a:spLocks noChangeArrowheads="1"/>
          </p:cNvSpPr>
          <p:nvPr/>
        </p:nvSpPr>
        <p:spPr bwMode="auto">
          <a:xfrm>
            <a:off x="7453312" y="2544763"/>
            <a:ext cx="777875" cy="322263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r>
              <a:rPr lang="en-US" altLang="it-IT" sz="1000">
                <a:solidFill>
                  <a:prstClr val="black"/>
                </a:solidFill>
                <a:latin typeface="Arial Narrow" panose="020B0606020202030204" pitchFamily="34" charset="0"/>
              </a:rPr>
              <a:t>ODIN</a:t>
            </a:r>
          </a:p>
          <a:p>
            <a:pPr defTabSz="914400"/>
            <a:r>
              <a:rPr lang="en-US" altLang="it-IT" sz="600">
                <a:solidFill>
                  <a:prstClr val="black"/>
                </a:solidFill>
                <a:latin typeface="Arial Narrow" panose="020B0606020202030204" pitchFamily="34" charset="0"/>
              </a:rPr>
              <a:t>Readout Supervisor</a:t>
            </a:r>
          </a:p>
        </p:txBody>
      </p: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6240462" y="3275013"/>
            <a:ext cx="981075" cy="354013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r>
              <a:rPr lang="en-US" altLang="it-IT" sz="1000">
                <a:solidFill>
                  <a:prstClr val="black"/>
                </a:solidFill>
                <a:latin typeface="Arial Narrow" panose="020B0606020202030204" pitchFamily="34" charset="0"/>
              </a:rPr>
              <a:t>THOR</a:t>
            </a:r>
          </a:p>
          <a:p>
            <a:pPr defTabSz="914400"/>
            <a:r>
              <a:rPr lang="en-US" altLang="it-IT" sz="600">
                <a:solidFill>
                  <a:prstClr val="black"/>
                </a:solidFill>
                <a:latin typeface="Arial Narrow" panose="020B0606020202030204" pitchFamily="34" charset="0"/>
              </a:rPr>
              <a:t>TFC Switch</a:t>
            </a:r>
          </a:p>
        </p:txBody>
      </p:sp>
      <p:sp>
        <p:nvSpPr>
          <p:cNvPr id="38" name="Rectangle 37"/>
          <p:cNvSpPr>
            <a:spLocks noChangeArrowheads="1"/>
          </p:cNvSpPr>
          <p:nvPr/>
        </p:nvSpPr>
        <p:spPr bwMode="auto">
          <a:xfrm>
            <a:off x="4576762" y="3275013"/>
            <a:ext cx="981075" cy="354013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r>
              <a:rPr lang="en-US" altLang="it-IT" sz="1000">
                <a:solidFill>
                  <a:prstClr val="black"/>
                </a:solidFill>
                <a:latin typeface="Arial Narrow" panose="020B0606020202030204" pitchFamily="34" charset="0"/>
              </a:rPr>
              <a:t>MUNIN</a:t>
            </a:r>
          </a:p>
          <a:p>
            <a:pPr defTabSz="914400"/>
            <a:r>
              <a:rPr lang="en-US" altLang="it-IT" sz="600">
                <a:solidFill>
                  <a:prstClr val="black"/>
                </a:solidFill>
                <a:latin typeface="Arial Narrow" panose="020B0606020202030204" pitchFamily="34" charset="0"/>
              </a:rPr>
              <a:t>Throttle Switch</a:t>
            </a: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3587750" y="4078288"/>
            <a:ext cx="615950" cy="2540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r>
              <a:rPr lang="en-US" altLang="it-IT" sz="1000">
                <a:solidFill>
                  <a:prstClr val="black"/>
                </a:solidFill>
                <a:latin typeface="Arial Narrow" panose="020B0606020202030204" pitchFamily="34" charset="0"/>
              </a:rPr>
              <a:t>TTCtx</a:t>
            </a:r>
          </a:p>
          <a:p>
            <a:pPr defTabSz="914400"/>
            <a:r>
              <a:rPr lang="en-US" altLang="it-IT" sz="600">
                <a:solidFill>
                  <a:prstClr val="black"/>
                </a:solidFill>
                <a:latin typeface="Arial Narrow" panose="020B0606020202030204" pitchFamily="34" charset="0"/>
              </a:rPr>
              <a:t>Optical transmitter</a:t>
            </a:r>
          </a:p>
        </p:txBody>
      </p:sp>
      <p:sp>
        <p:nvSpPr>
          <p:cNvPr id="40" name="Line 35"/>
          <p:cNvSpPr>
            <a:spLocks noChangeShapeType="1"/>
          </p:cNvSpPr>
          <p:nvPr/>
        </p:nvSpPr>
        <p:spPr bwMode="auto">
          <a:xfrm>
            <a:off x="4498975" y="4332288"/>
            <a:ext cx="0" cy="223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41" name="Line 36"/>
          <p:cNvSpPr>
            <a:spLocks noChangeShapeType="1"/>
          </p:cNvSpPr>
          <p:nvPr/>
        </p:nvSpPr>
        <p:spPr bwMode="auto">
          <a:xfrm>
            <a:off x="4792662" y="4332288"/>
            <a:ext cx="0" cy="223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42" name="Line 37"/>
          <p:cNvSpPr>
            <a:spLocks noChangeShapeType="1"/>
          </p:cNvSpPr>
          <p:nvPr/>
        </p:nvSpPr>
        <p:spPr bwMode="auto">
          <a:xfrm>
            <a:off x="4467225" y="433228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43" name="Line 38"/>
          <p:cNvSpPr>
            <a:spLocks noChangeShapeType="1"/>
          </p:cNvSpPr>
          <p:nvPr/>
        </p:nvSpPr>
        <p:spPr bwMode="auto">
          <a:xfrm>
            <a:off x="4532312" y="433228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44" name="Line 39"/>
          <p:cNvSpPr>
            <a:spLocks noChangeShapeType="1"/>
          </p:cNvSpPr>
          <p:nvPr/>
        </p:nvSpPr>
        <p:spPr bwMode="auto">
          <a:xfrm>
            <a:off x="4564062" y="433228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45" name="Line 40"/>
          <p:cNvSpPr>
            <a:spLocks noChangeShapeType="1"/>
          </p:cNvSpPr>
          <p:nvPr/>
        </p:nvSpPr>
        <p:spPr bwMode="auto">
          <a:xfrm>
            <a:off x="4597400" y="433228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46" name="Line 41"/>
          <p:cNvSpPr>
            <a:spLocks noChangeShapeType="1"/>
          </p:cNvSpPr>
          <p:nvPr/>
        </p:nvSpPr>
        <p:spPr bwMode="auto">
          <a:xfrm>
            <a:off x="4630737" y="433228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47" name="Line 42"/>
          <p:cNvSpPr>
            <a:spLocks noChangeShapeType="1"/>
          </p:cNvSpPr>
          <p:nvPr/>
        </p:nvSpPr>
        <p:spPr bwMode="auto">
          <a:xfrm>
            <a:off x="4662487" y="433228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48" name="Line 43"/>
          <p:cNvSpPr>
            <a:spLocks noChangeShapeType="1"/>
          </p:cNvSpPr>
          <p:nvPr/>
        </p:nvSpPr>
        <p:spPr bwMode="auto">
          <a:xfrm>
            <a:off x="4694237" y="433228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49" name="Line 44"/>
          <p:cNvSpPr>
            <a:spLocks noChangeShapeType="1"/>
          </p:cNvSpPr>
          <p:nvPr/>
        </p:nvSpPr>
        <p:spPr bwMode="auto">
          <a:xfrm>
            <a:off x="4729162" y="433228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50" name="Line 45"/>
          <p:cNvSpPr>
            <a:spLocks noChangeShapeType="1"/>
          </p:cNvSpPr>
          <p:nvPr/>
        </p:nvSpPr>
        <p:spPr bwMode="auto">
          <a:xfrm>
            <a:off x="4760912" y="433228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51" name="Line 46"/>
          <p:cNvSpPr>
            <a:spLocks noChangeShapeType="1"/>
          </p:cNvSpPr>
          <p:nvPr/>
        </p:nvSpPr>
        <p:spPr bwMode="auto">
          <a:xfrm>
            <a:off x="4827587" y="433228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grpSp>
        <p:nvGrpSpPr>
          <p:cNvPr id="52" name="Group 51"/>
          <p:cNvGrpSpPr>
            <a:grpSpLocks/>
          </p:cNvGrpSpPr>
          <p:nvPr/>
        </p:nvGrpSpPr>
        <p:grpSpPr bwMode="auto">
          <a:xfrm>
            <a:off x="3092269" y="4337051"/>
            <a:ext cx="264" cy="71437"/>
            <a:chOff x="468" y="3468"/>
            <a:chExt cx="264" cy="60"/>
          </a:xfrm>
        </p:grpSpPr>
        <p:sp>
          <p:nvSpPr>
            <p:cNvPr id="347" name="Line 48"/>
            <p:cNvSpPr>
              <a:spLocks noChangeShapeType="1"/>
            </p:cNvSpPr>
            <p:nvPr/>
          </p:nvSpPr>
          <p:spPr bwMode="auto">
            <a:xfrm>
              <a:off x="492" y="3468"/>
              <a:ext cx="0" cy="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348" name="Line 49"/>
            <p:cNvSpPr>
              <a:spLocks noChangeShapeType="1"/>
            </p:cNvSpPr>
            <p:nvPr/>
          </p:nvSpPr>
          <p:spPr bwMode="auto">
            <a:xfrm>
              <a:off x="516" y="3468"/>
              <a:ext cx="0" cy="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349" name="Line 50"/>
            <p:cNvSpPr>
              <a:spLocks noChangeShapeType="1"/>
            </p:cNvSpPr>
            <p:nvPr/>
          </p:nvSpPr>
          <p:spPr bwMode="auto">
            <a:xfrm>
              <a:off x="540" y="3468"/>
              <a:ext cx="0" cy="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350" name="Line 51"/>
            <p:cNvSpPr>
              <a:spLocks noChangeShapeType="1"/>
            </p:cNvSpPr>
            <p:nvPr/>
          </p:nvSpPr>
          <p:spPr bwMode="auto">
            <a:xfrm>
              <a:off x="564" y="3468"/>
              <a:ext cx="0" cy="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351" name="Line 52"/>
            <p:cNvSpPr>
              <a:spLocks noChangeShapeType="1"/>
            </p:cNvSpPr>
            <p:nvPr/>
          </p:nvSpPr>
          <p:spPr bwMode="auto">
            <a:xfrm>
              <a:off x="588" y="3468"/>
              <a:ext cx="0" cy="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352" name="Line 53"/>
            <p:cNvSpPr>
              <a:spLocks noChangeShapeType="1"/>
            </p:cNvSpPr>
            <p:nvPr/>
          </p:nvSpPr>
          <p:spPr bwMode="auto">
            <a:xfrm>
              <a:off x="612" y="3468"/>
              <a:ext cx="0" cy="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353" name="Line 54"/>
            <p:cNvSpPr>
              <a:spLocks noChangeShapeType="1"/>
            </p:cNvSpPr>
            <p:nvPr/>
          </p:nvSpPr>
          <p:spPr bwMode="auto">
            <a:xfrm>
              <a:off x="636" y="3468"/>
              <a:ext cx="0" cy="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354" name="Line 55"/>
            <p:cNvSpPr>
              <a:spLocks noChangeShapeType="1"/>
            </p:cNvSpPr>
            <p:nvPr/>
          </p:nvSpPr>
          <p:spPr bwMode="auto">
            <a:xfrm>
              <a:off x="660" y="3468"/>
              <a:ext cx="0" cy="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355" name="Line 56"/>
            <p:cNvSpPr>
              <a:spLocks noChangeShapeType="1"/>
            </p:cNvSpPr>
            <p:nvPr/>
          </p:nvSpPr>
          <p:spPr bwMode="auto">
            <a:xfrm>
              <a:off x="684" y="3468"/>
              <a:ext cx="0" cy="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356" name="Line 57"/>
            <p:cNvSpPr>
              <a:spLocks noChangeShapeType="1"/>
            </p:cNvSpPr>
            <p:nvPr/>
          </p:nvSpPr>
          <p:spPr bwMode="auto">
            <a:xfrm>
              <a:off x="708" y="3468"/>
              <a:ext cx="0" cy="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357" name="Line 58"/>
            <p:cNvSpPr>
              <a:spLocks noChangeShapeType="1"/>
            </p:cNvSpPr>
            <p:nvPr/>
          </p:nvSpPr>
          <p:spPr bwMode="auto">
            <a:xfrm>
              <a:off x="468" y="3468"/>
              <a:ext cx="0" cy="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358" name="Line 59"/>
            <p:cNvSpPr>
              <a:spLocks noChangeShapeType="1"/>
            </p:cNvSpPr>
            <p:nvPr/>
          </p:nvSpPr>
          <p:spPr bwMode="auto">
            <a:xfrm>
              <a:off x="732" y="3468"/>
              <a:ext cx="0" cy="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endParaRPr lang="it-IT">
                <a:solidFill>
                  <a:prstClr val="white"/>
                </a:solidFill>
              </a:endParaRPr>
            </a:p>
          </p:txBody>
        </p:sp>
      </p:grpSp>
      <p:sp>
        <p:nvSpPr>
          <p:cNvPr id="53" name="Line 60"/>
          <p:cNvSpPr>
            <a:spLocks noChangeShapeType="1"/>
          </p:cNvSpPr>
          <p:nvPr/>
        </p:nvSpPr>
        <p:spPr bwMode="auto">
          <a:xfrm>
            <a:off x="6413500" y="4337051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54" name="Line 61"/>
          <p:cNvSpPr>
            <a:spLocks noChangeShapeType="1"/>
          </p:cNvSpPr>
          <p:nvPr/>
        </p:nvSpPr>
        <p:spPr bwMode="auto">
          <a:xfrm>
            <a:off x="6445250" y="4337051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55" name="Line 62"/>
          <p:cNvSpPr>
            <a:spLocks noChangeShapeType="1"/>
          </p:cNvSpPr>
          <p:nvPr/>
        </p:nvSpPr>
        <p:spPr bwMode="auto">
          <a:xfrm>
            <a:off x="6480175" y="4337051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56" name="Line 63"/>
          <p:cNvSpPr>
            <a:spLocks noChangeShapeType="1"/>
          </p:cNvSpPr>
          <p:nvPr/>
        </p:nvSpPr>
        <p:spPr bwMode="auto">
          <a:xfrm>
            <a:off x="6511925" y="4337051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57" name="Line 64"/>
          <p:cNvSpPr>
            <a:spLocks noChangeShapeType="1"/>
          </p:cNvSpPr>
          <p:nvPr/>
        </p:nvSpPr>
        <p:spPr bwMode="auto">
          <a:xfrm>
            <a:off x="6543675" y="4337051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58" name="Line 65"/>
          <p:cNvSpPr>
            <a:spLocks noChangeShapeType="1"/>
          </p:cNvSpPr>
          <p:nvPr/>
        </p:nvSpPr>
        <p:spPr bwMode="auto">
          <a:xfrm>
            <a:off x="6578600" y="4337051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59" name="Line 66"/>
          <p:cNvSpPr>
            <a:spLocks noChangeShapeType="1"/>
          </p:cNvSpPr>
          <p:nvPr/>
        </p:nvSpPr>
        <p:spPr bwMode="auto">
          <a:xfrm>
            <a:off x="6610350" y="4337051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60" name="Line 67"/>
          <p:cNvSpPr>
            <a:spLocks noChangeShapeType="1"/>
          </p:cNvSpPr>
          <p:nvPr/>
        </p:nvSpPr>
        <p:spPr bwMode="auto">
          <a:xfrm>
            <a:off x="6642100" y="4337051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61" name="Line 68"/>
          <p:cNvSpPr>
            <a:spLocks noChangeShapeType="1"/>
          </p:cNvSpPr>
          <p:nvPr/>
        </p:nvSpPr>
        <p:spPr bwMode="auto">
          <a:xfrm>
            <a:off x="6675437" y="4337051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62" name="Line 69"/>
          <p:cNvSpPr>
            <a:spLocks noChangeShapeType="1"/>
          </p:cNvSpPr>
          <p:nvPr/>
        </p:nvSpPr>
        <p:spPr bwMode="auto">
          <a:xfrm>
            <a:off x="6708775" y="4337051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63" name="Line 70"/>
          <p:cNvSpPr>
            <a:spLocks noChangeShapeType="1"/>
          </p:cNvSpPr>
          <p:nvPr/>
        </p:nvSpPr>
        <p:spPr bwMode="auto">
          <a:xfrm>
            <a:off x="6381750" y="4337051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64" name="Line 71"/>
          <p:cNvSpPr>
            <a:spLocks noChangeShapeType="1"/>
          </p:cNvSpPr>
          <p:nvPr/>
        </p:nvSpPr>
        <p:spPr bwMode="auto">
          <a:xfrm>
            <a:off x="6740525" y="4337051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65" name="Line 72"/>
          <p:cNvSpPr>
            <a:spLocks noChangeShapeType="1"/>
          </p:cNvSpPr>
          <p:nvPr/>
        </p:nvSpPr>
        <p:spPr bwMode="auto">
          <a:xfrm>
            <a:off x="7159625" y="4337051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66" name="Line 73"/>
          <p:cNvSpPr>
            <a:spLocks noChangeShapeType="1"/>
          </p:cNvSpPr>
          <p:nvPr/>
        </p:nvSpPr>
        <p:spPr bwMode="auto">
          <a:xfrm>
            <a:off x="7191375" y="4337051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67" name="Line 74"/>
          <p:cNvSpPr>
            <a:spLocks noChangeShapeType="1"/>
          </p:cNvSpPr>
          <p:nvPr/>
        </p:nvSpPr>
        <p:spPr bwMode="auto">
          <a:xfrm>
            <a:off x="7223125" y="4337051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68" name="Line 75"/>
          <p:cNvSpPr>
            <a:spLocks noChangeShapeType="1"/>
          </p:cNvSpPr>
          <p:nvPr/>
        </p:nvSpPr>
        <p:spPr bwMode="auto">
          <a:xfrm>
            <a:off x="7256462" y="4337051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69" name="Line 76"/>
          <p:cNvSpPr>
            <a:spLocks noChangeShapeType="1"/>
          </p:cNvSpPr>
          <p:nvPr/>
        </p:nvSpPr>
        <p:spPr bwMode="auto">
          <a:xfrm>
            <a:off x="7289800" y="4337051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70" name="Line 77"/>
          <p:cNvSpPr>
            <a:spLocks noChangeShapeType="1"/>
          </p:cNvSpPr>
          <p:nvPr/>
        </p:nvSpPr>
        <p:spPr bwMode="auto">
          <a:xfrm>
            <a:off x="7321550" y="4337051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71" name="Line 78"/>
          <p:cNvSpPr>
            <a:spLocks noChangeShapeType="1"/>
          </p:cNvSpPr>
          <p:nvPr/>
        </p:nvSpPr>
        <p:spPr bwMode="auto">
          <a:xfrm>
            <a:off x="7354887" y="4337051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72" name="Line 79"/>
          <p:cNvSpPr>
            <a:spLocks noChangeShapeType="1"/>
          </p:cNvSpPr>
          <p:nvPr/>
        </p:nvSpPr>
        <p:spPr bwMode="auto">
          <a:xfrm flipH="1">
            <a:off x="7388225" y="4337051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73" name="Line 80"/>
          <p:cNvSpPr>
            <a:spLocks noChangeShapeType="1"/>
          </p:cNvSpPr>
          <p:nvPr/>
        </p:nvSpPr>
        <p:spPr bwMode="auto">
          <a:xfrm>
            <a:off x="7419975" y="4337051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74" name="Line 81"/>
          <p:cNvSpPr>
            <a:spLocks noChangeShapeType="1"/>
          </p:cNvSpPr>
          <p:nvPr/>
        </p:nvSpPr>
        <p:spPr bwMode="auto">
          <a:xfrm>
            <a:off x="7453312" y="4337051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75" name="Line 82"/>
          <p:cNvSpPr>
            <a:spLocks noChangeShapeType="1"/>
          </p:cNvSpPr>
          <p:nvPr/>
        </p:nvSpPr>
        <p:spPr bwMode="auto">
          <a:xfrm>
            <a:off x="7124700" y="4337051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76" name="Line 83"/>
          <p:cNvSpPr>
            <a:spLocks noChangeShapeType="1"/>
          </p:cNvSpPr>
          <p:nvPr/>
        </p:nvSpPr>
        <p:spPr bwMode="auto">
          <a:xfrm>
            <a:off x="7485062" y="4337051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77" name="Line 84"/>
          <p:cNvSpPr>
            <a:spLocks noChangeShapeType="1"/>
          </p:cNvSpPr>
          <p:nvPr/>
        </p:nvSpPr>
        <p:spPr bwMode="auto">
          <a:xfrm>
            <a:off x="7926387" y="433228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78" name="Line 85"/>
          <p:cNvSpPr>
            <a:spLocks noChangeShapeType="1"/>
          </p:cNvSpPr>
          <p:nvPr/>
        </p:nvSpPr>
        <p:spPr bwMode="auto">
          <a:xfrm>
            <a:off x="7961312" y="433228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79" name="Line 86"/>
          <p:cNvSpPr>
            <a:spLocks noChangeShapeType="1"/>
          </p:cNvSpPr>
          <p:nvPr/>
        </p:nvSpPr>
        <p:spPr bwMode="auto">
          <a:xfrm>
            <a:off x="7993062" y="433228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80" name="Line 87"/>
          <p:cNvSpPr>
            <a:spLocks noChangeShapeType="1"/>
          </p:cNvSpPr>
          <p:nvPr/>
        </p:nvSpPr>
        <p:spPr bwMode="auto">
          <a:xfrm>
            <a:off x="8024812" y="433228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81" name="Line 88"/>
          <p:cNvSpPr>
            <a:spLocks noChangeShapeType="1"/>
          </p:cNvSpPr>
          <p:nvPr/>
        </p:nvSpPr>
        <p:spPr bwMode="auto">
          <a:xfrm>
            <a:off x="8059737" y="433228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82" name="Line 89"/>
          <p:cNvSpPr>
            <a:spLocks noChangeShapeType="1"/>
          </p:cNvSpPr>
          <p:nvPr/>
        </p:nvSpPr>
        <p:spPr bwMode="auto">
          <a:xfrm>
            <a:off x="8091487" y="433228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83" name="Line 90"/>
          <p:cNvSpPr>
            <a:spLocks noChangeShapeType="1"/>
          </p:cNvSpPr>
          <p:nvPr/>
        </p:nvSpPr>
        <p:spPr bwMode="auto">
          <a:xfrm>
            <a:off x="8123237" y="433228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84" name="Line 91"/>
          <p:cNvSpPr>
            <a:spLocks noChangeShapeType="1"/>
          </p:cNvSpPr>
          <p:nvPr/>
        </p:nvSpPr>
        <p:spPr bwMode="auto">
          <a:xfrm>
            <a:off x="8156575" y="433228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85" name="Line 92"/>
          <p:cNvSpPr>
            <a:spLocks noChangeShapeType="1"/>
          </p:cNvSpPr>
          <p:nvPr/>
        </p:nvSpPr>
        <p:spPr bwMode="auto">
          <a:xfrm>
            <a:off x="8189912" y="433228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86" name="Line 93"/>
          <p:cNvSpPr>
            <a:spLocks noChangeShapeType="1"/>
          </p:cNvSpPr>
          <p:nvPr/>
        </p:nvSpPr>
        <p:spPr bwMode="auto">
          <a:xfrm>
            <a:off x="8221662" y="433228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87" name="Line 94"/>
          <p:cNvSpPr>
            <a:spLocks noChangeShapeType="1"/>
          </p:cNvSpPr>
          <p:nvPr/>
        </p:nvSpPr>
        <p:spPr bwMode="auto">
          <a:xfrm>
            <a:off x="7894637" y="433228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88" name="Line 95"/>
          <p:cNvSpPr>
            <a:spLocks noChangeShapeType="1"/>
          </p:cNvSpPr>
          <p:nvPr/>
        </p:nvSpPr>
        <p:spPr bwMode="auto">
          <a:xfrm>
            <a:off x="8255000" y="433228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89" name="Line 96"/>
          <p:cNvSpPr>
            <a:spLocks noChangeShapeType="1"/>
          </p:cNvSpPr>
          <p:nvPr/>
        </p:nvSpPr>
        <p:spPr bwMode="auto">
          <a:xfrm>
            <a:off x="4883150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90" name="Line 97"/>
          <p:cNvSpPr>
            <a:spLocks noChangeShapeType="1"/>
          </p:cNvSpPr>
          <p:nvPr/>
        </p:nvSpPr>
        <p:spPr bwMode="auto">
          <a:xfrm>
            <a:off x="4918075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91" name="Line 98"/>
          <p:cNvSpPr>
            <a:spLocks noChangeShapeType="1"/>
          </p:cNvSpPr>
          <p:nvPr/>
        </p:nvSpPr>
        <p:spPr bwMode="auto">
          <a:xfrm>
            <a:off x="4949825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92" name="Line 99"/>
          <p:cNvSpPr>
            <a:spLocks noChangeShapeType="1"/>
          </p:cNvSpPr>
          <p:nvPr/>
        </p:nvSpPr>
        <p:spPr bwMode="auto">
          <a:xfrm>
            <a:off x="4981575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93" name="Line 100"/>
          <p:cNvSpPr>
            <a:spLocks noChangeShapeType="1"/>
          </p:cNvSpPr>
          <p:nvPr/>
        </p:nvSpPr>
        <p:spPr bwMode="auto">
          <a:xfrm>
            <a:off x="5014912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94" name="Line 101"/>
          <p:cNvSpPr>
            <a:spLocks noChangeShapeType="1"/>
          </p:cNvSpPr>
          <p:nvPr/>
        </p:nvSpPr>
        <p:spPr bwMode="auto">
          <a:xfrm>
            <a:off x="5048250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95" name="Line 102"/>
          <p:cNvSpPr>
            <a:spLocks noChangeShapeType="1"/>
          </p:cNvSpPr>
          <p:nvPr/>
        </p:nvSpPr>
        <p:spPr bwMode="auto">
          <a:xfrm>
            <a:off x="5080000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96" name="Line 103"/>
          <p:cNvSpPr>
            <a:spLocks noChangeShapeType="1"/>
          </p:cNvSpPr>
          <p:nvPr/>
        </p:nvSpPr>
        <p:spPr bwMode="auto">
          <a:xfrm>
            <a:off x="5113337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97" name="Line 104"/>
          <p:cNvSpPr>
            <a:spLocks noChangeShapeType="1"/>
          </p:cNvSpPr>
          <p:nvPr/>
        </p:nvSpPr>
        <p:spPr bwMode="auto">
          <a:xfrm>
            <a:off x="4343400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98" name="Line 105"/>
          <p:cNvSpPr>
            <a:spLocks noChangeShapeType="1"/>
          </p:cNvSpPr>
          <p:nvPr/>
        </p:nvSpPr>
        <p:spPr bwMode="auto">
          <a:xfrm>
            <a:off x="4376737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99" name="Line 106"/>
          <p:cNvSpPr>
            <a:spLocks noChangeShapeType="1"/>
          </p:cNvSpPr>
          <p:nvPr/>
        </p:nvSpPr>
        <p:spPr bwMode="auto">
          <a:xfrm>
            <a:off x="4851400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00" name="Line 107"/>
          <p:cNvSpPr>
            <a:spLocks noChangeShapeType="1"/>
          </p:cNvSpPr>
          <p:nvPr/>
        </p:nvSpPr>
        <p:spPr bwMode="auto">
          <a:xfrm>
            <a:off x="4410075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01" name="Line 108"/>
          <p:cNvSpPr>
            <a:spLocks noChangeShapeType="1"/>
          </p:cNvSpPr>
          <p:nvPr/>
        </p:nvSpPr>
        <p:spPr bwMode="auto">
          <a:xfrm>
            <a:off x="4081462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02" name="Line 109"/>
          <p:cNvSpPr>
            <a:spLocks noChangeShapeType="1"/>
          </p:cNvSpPr>
          <p:nvPr/>
        </p:nvSpPr>
        <p:spPr bwMode="auto">
          <a:xfrm>
            <a:off x="4114800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03" name="Line 110"/>
          <p:cNvSpPr>
            <a:spLocks noChangeShapeType="1"/>
          </p:cNvSpPr>
          <p:nvPr/>
        </p:nvSpPr>
        <p:spPr bwMode="auto">
          <a:xfrm>
            <a:off x="4148137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04" name="Line 111"/>
          <p:cNvSpPr>
            <a:spLocks noChangeShapeType="1"/>
          </p:cNvSpPr>
          <p:nvPr/>
        </p:nvSpPr>
        <p:spPr bwMode="auto">
          <a:xfrm>
            <a:off x="4179887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05" name="Line 112"/>
          <p:cNvSpPr>
            <a:spLocks noChangeShapeType="1"/>
          </p:cNvSpPr>
          <p:nvPr/>
        </p:nvSpPr>
        <p:spPr bwMode="auto">
          <a:xfrm>
            <a:off x="4213225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06" name="Line 113"/>
          <p:cNvSpPr>
            <a:spLocks noChangeShapeType="1"/>
          </p:cNvSpPr>
          <p:nvPr/>
        </p:nvSpPr>
        <p:spPr bwMode="auto">
          <a:xfrm>
            <a:off x="4244975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07" name="Line 114"/>
          <p:cNvSpPr>
            <a:spLocks noChangeShapeType="1"/>
          </p:cNvSpPr>
          <p:nvPr/>
        </p:nvSpPr>
        <p:spPr bwMode="auto">
          <a:xfrm>
            <a:off x="4278312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08" name="Line 115"/>
          <p:cNvSpPr>
            <a:spLocks noChangeShapeType="1"/>
          </p:cNvSpPr>
          <p:nvPr/>
        </p:nvSpPr>
        <p:spPr bwMode="auto">
          <a:xfrm>
            <a:off x="4311650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09" name="Line 116"/>
          <p:cNvSpPr>
            <a:spLocks noChangeShapeType="1"/>
          </p:cNvSpPr>
          <p:nvPr/>
        </p:nvSpPr>
        <p:spPr bwMode="auto">
          <a:xfrm>
            <a:off x="4017962" y="4668838"/>
            <a:ext cx="0" cy="1149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10" name="Line 117"/>
          <p:cNvSpPr>
            <a:spLocks noChangeShapeType="1"/>
          </p:cNvSpPr>
          <p:nvPr/>
        </p:nvSpPr>
        <p:spPr bwMode="auto">
          <a:xfrm>
            <a:off x="4017962" y="5818188"/>
            <a:ext cx="2936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11" name="Line 118"/>
          <p:cNvSpPr>
            <a:spLocks noChangeShapeType="1"/>
          </p:cNvSpPr>
          <p:nvPr/>
        </p:nvSpPr>
        <p:spPr bwMode="auto">
          <a:xfrm>
            <a:off x="4751387" y="4664076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12" name="Line 119"/>
          <p:cNvSpPr>
            <a:spLocks noChangeShapeType="1"/>
          </p:cNvSpPr>
          <p:nvPr/>
        </p:nvSpPr>
        <p:spPr bwMode="auto">
          <a:xfrm>
            <a:off x="4716462" y="4664076"/>
            <a:ext cx="0" cy="4556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13" name="Line 120"/>
          <p:cNvSpPr>
            <a:spLocks noChangeShapeType="1"/>
          </p:cNvSpPr>
          <p:nvPr/>
        </p:nvSpPr>
        <p:spPr bwMode="auto">
          <a:xfrm flipH="1">
            <a:off x="6370637" y="3629026"/>
            <a:ext cx="0" cy="3508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14" name="Line 121"/>
          <p:cNvSpPr>
            <a:spLocks noChangeShapeType="1"/>
          </p:cNvSpPr>
          <p:nvPr/>
        </p:nvSpPr>
        <p:spPr bwMode="auto">
          <a:xfrm flipH="1">
            <a:off x="7024687" y="3629026"/>
            <a:ext cx="0" cy="358775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15" name="Line 122"/>
          <p:cNvSpPr>
            <a:spLocks noChangeShapeType="1"/>
          </p:cNvSpPr>
          <p:nvPr/>
        </p:nvSpPr>
        <p:spPr bwMode="auto">
          <a:xfrm>
            <a:off x="6435725" y="3636963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16" name="Line 123"/>
          <p:cNvSpPr>
            <a:spLocks noChangeShapeType="1"/>
          </p:cNvSpPr>
          <p:nvPr/>
        </p:nvSpPr>
        <p:spPr bwMode="auto">
          <a:xfrm>
            <a:off x="6502400" y="3636963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17" name="Line 124"/>
          <p:cNvSpPr>
            <a:spLocks noChangeShapeType="1"/>
          </p:cNvSpPr>
          <p:nvPr/>
        </p:nvSpPr>
        <p:spPr bwMode="auto">
          <a:xfrm>
            <a:off x="6565900" y="3636963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18" name="Line 125"/>
          <p:cNvSpPr>
            <a:spLocks noChangeShapeType="1"/>
          </p:cNvSpPr>
          <p:nvPr/>
        </p:nvSpPr>
        <p:spPr bwMode="auto">
          <a:xfrm>
            <a:off x="6632575" y="3636963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19" name="Line 126"/>
          <p:cNvSpPr>
            <a:spLocks noChangeShapeType="1"/>
          </p:cNvSpPr>
          <p:nvPr/>
        </p:nvSpPr>
        <p:spPr bwMode="auto">
          <a:xfrm>
            <a:off x="6305550" y="3636963"/>
            <a:ext cx="7937" cy="3079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20" name="Line 127"/>
          <p:cNvSpPr>
            <a:spLocks noChangeShapeType="1"/>
          </p:cNvSpPr>
          <p:nvPr/>
        </p:nvSpPr>
        <p:spPr bwMode="auto">
          <a:xfrm>
            <a:off x="6762750" y="3636963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21" name="Line 128"/>
          <p:cNvSpPr>
            <a:spLocks noChangeShapeType="1"/>
          </p:cNvSpPr>
          <p:nvPr/>
        </p:nvSpPr>
        <p:spPr bwMode="auto">
          <a:xfrm>
            <a:off x="6827837" y="3636963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22" name="Line 129"/>
          <p:cNvSpPr>
            <a:spLocks noChangeShapeType="1"/>
          </p:cNvSpPr>
          <p:nvPr/>
        </p:nvSpPr>
        <p:spPr bwMode="auto">
          <a:xfrm>
            <a:off x="6894512" y="3636963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23" name="Line 130"/>
          <p:cNvSpPr>
            <a:spLocks noChangeShapeType="1"/>
          </p:cNvSpPr>
          <p:nvPr/>
        </p:nvSpPr>
        <p:spPr bwMode="auto">
          <a:xfrm>
            <a:off x="6959600" y="3636963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24" name="Line 131"/>
          <p:cNvSpPr>
            <a:spLocks noChangeShapeType="1"/>
          </p:cNvSpPr>
          <p:nvPr/>
        </p:nvSpPr>
        <p:spPr bwMode="auto">
          <a:xfrm>
            <a:off x="6697662" y="3636963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25" name="Line 132"/>
          <p:cNvSpPr>
            <a:spLocks noChangeShapeType="1"/>
          </p:cNvSpPr>
          <p:nvPr/>
        </p:nvSpPr>
        <p:spPr bwMode="auto">
          <a:xfrm flipH="1">
            <a:off x="7091362" y="3636963"/>
            <a:ext cx="0" cy="3286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26" name="Line 133"/>
          <p:cNvSpPr>
            <a:spLocks noChangeShapeType="1"/>
          </p:cNvSpPr>
          <p:nvPr/>
        </p:nvSpPr>
        <p:spPr bwMode="auto">
          <a:xfrm>
            <a:off x="7154862" y="3636963"/>
            <a:ext cx="0" cy="301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grpSp>
        <p:nvGrpSpPr>
          <p:cNvPr id="127" name="Group 126"/>
          <p:cNvGrpSpPr>
            <a:grpSpLocks/>
          </p:cNvGrpSpPr>
          <p:nvPr/>
        </p:nvGrpSpPr>
        <p:grpSpPr bwMode="auto">
          <a:xfrm>
            <a:off x="1086994" y="3636963"/>
            <a:ext cx="624" cy="69850"/>
            <a:chOff x="2610" y="2556"/>
            <a:chExt cx="624" cy="60"/>
          </a:xfrm>
        </p:grpSpPr>
        <p:sp>
          <p:nvSpPr>
            <p:cNvPr id="333" name="Line 135"/>
            <p:cNvSpPr>
              <a:spLocks noChangeShapeType="1"/>
            </p:cNvSpPr>
            <p:nvPr/>
          </p:nvSpPr>
          <p:spPr bwMode="auto">
            <a:xfrm>
              <a:off x="2658" y="2556"/>
              <a:ext cx="0" cy="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334" name="Line 136"/>
            <p:cNvSpPr>
              <a:spLocks noChangeShapeType="1"/>
            </p:cNvSpPr>
            <p:nvPr/>
          </p:nvSpPr>
          <p:spPr bwMode="auto">
            <a:xfrm>
              <a:off x="2706" y="2556"/>
              <a:ext cx="0" cy="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335" name="Line 137"/>
            <p:cNvSpPr>
              <a:spLocks noChangeShapeType="1"/>
            </p:cNvSpPr>
            <p:nvPr/>
          </p:nvSpPr>
          <p:spPr bwMode="auto">
            <a:xfrm>
              <a:off x="2754" y="2556"/>
              <a:ext cx="0" cy="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336" name="Line 138"/>
            <p:cNvSpPr>
              <a:spLocks noChangeShapeType="1"/>
            </p:cNvSpPr>
            <p:nvPr/>
          </p:nvSpPr>
          <p:spPr bwMode="auto">
            <a:xfrm>
              <a:off x="2802" y="2556"/>
              <a:ext cx="0" cy="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337" name="Line 139"/>
            <p:cNvSpPr>
              <a:spLocks noChangeShapeType="1"/>
            </p:cNvSpPr>
            <p:nvPr/>
          </p:nvSpPr>
          <p:spPr bwMode="auto">
            <a:xfrm>
              <a:off x="2850" y="2556"/>
              <a:ext cx="0" cy="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338" name="Line 140"/>
            <p:cNvSpPr>
              <a:spLocks noChangeShapeType="1"/>
            </p:cNvSpPr>
            <p:nvPr/>
          </p:nvSpPr>
          <p:spPr bwMode="auto">
            <a:xfrm>
              <a:off x="2610" y="2556"/>
              <a:ext cx="0" cy="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339" name="Line 141"/>
            <p:cNvSpPr>
              <a:spLocks noChangeShapeType="1"/>
            </p:cNvSpPr>
            <p:nvPr/>
          </p:nvSpPr>
          <p:spPr bwMode="auto">
            <a:xfrm>
              <a:off x="2946" y="2556"/>
              <a:ext cx="0" cy="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340" name="Line 142"/>
            <p:cNvSpPr>
              <a:spLocks noChangeShapeType="1"/>
            </p:cNvSpPr>
            <p:nvPr/>
          </p:nvSpPr>
          <p:spPr bwMode="auto">
            <a:xfrm>
              <a:off x="2994" y="2556"/>
              <a:ext cx="0" cy="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341" name="Line 143"/>
            <p:cNvSpPr>
              <a:spLocks noChangeShapeType="1"/>
            </p:cNvSpPr>
            <p:nvPr/>
          </p:nvSpPr>
          <p:spPr bwMode="auto">
            <a:xfrm>
              <a:off x="3042" y="2556"/>
              <a:ext cx="0" cy="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342" name="Line 144"/>
            <p:cNvSpPr>
              <a:spLocks noChangeShapeType="1"/>
            </p:cNvSpPr>
            <p:nvPr/>
          </p:nvSpPr>
          <p:spPr bwMode="auto">
            <a:xfrm>
              <a:off x="3090" y="2556"/>
              <a:ext cx="0" cy="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343" name="Line 145"/>
            <p:cNvSpPr>
              <a:spLocks noChangeShapeType="1"/>
            </p:cNvSpPr>
            <p:nvPr/>
          </p:nvSpPr>
          <p:spPr bwMode="auto">
            <a:xfrm>
              <a:off x="3138" y="2556"/>
              <a:ext cx="0" cy="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344" name="Line 146"/>
            <p:cNvSpPr>
              <a:spLocks noChangeShapeType="1"/>
            </p:cNvSpPr>
            <p:nvPr/>
          </p:nvSpPr>
          <p:spPr bwMode="auto">
            <a:xfrm>
              <a:off x="2898" y="2556"/>
              <a:ext cx="0" cy="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345" name="Line 147"/>
            <p:cNvSpPr>
              <a:spLocks noChangeShapeType="1"/>
            </p:cNvSpPr>
            <p:nvPr/>
          </p:nvSpPr>
          <p:spPr bwMode="auto">
            <a:xfrm>
              <a:off x="3186" y="2556"/>
              <a:ext cx="0" cy="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346" name="Line 148"/>
            <p:cNvSpPr>
              <a:spLocks noChangeShapeType="1"/>
            </p:cNvSpPr>
            <p:nvPr/>
          </p:nvSpPr>
          <p:spPr bwMode="auto">
            <a:xfrm>
              <a:off x="3234" y="2556"/>
              <a:ext cx="0" cy="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endParaRPr lang="it-IT">
                <a:solidFill>
                  <a:prstClr val="white"/>
                </a:solidFill>
              </a:endParaRPr>
            </a:p>
          </p:txBody>
        </p:sp>
      </p:grpSp>
      <p:sp>
        <p:nvSpPr>
          <p:cNvPr id="128" name="Line 149"/>
          <p:cNvSpPr>
            <a:spLocks noChangeShapeType="1"/>
          </p:cNvSpPr>
          <p:nvPr/>
        </p:nvSpPr>
        <p:spPr bwMode="auto">
          <a:xfrm>
            <a:off x="6370637" y="3197226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29" name="Line 150"/>
          <p:cNvSpPr>
            <a:spLocks noChangeShapeType="1"/>
          </p:cNvSpPr>
          <p:nvPr/>
        </p:nvSpPr>
        <p:spPr bwMode="auto">
          <a:xfrm flipH="1">
            <a:off x="6697662" y="3113088"/>
            <a:ext cx="0" cy="155575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30" name="Line 151"/>
          <p:cNvSpPr>
            <a:spLocks noChangeShapeType="1"/>
          </p:cNvSpPr>
          <p:nvPr/>
        </p:nvSpPr>
        <p:spPr bwMode="auto">
          <a:xfrm>
            <a:off x="6502400" y="3197226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31" name="Line 152"/>
          <p:cNvSpPr>
            <a:spLocks noChangeShapeType="1"/>
          </p:cNvSpPr>
          <p:nvPr/>
        </p:nvSpPr>
        <p:spPr bwMode="auto">
          <a:xfrm>
            <a:off x="6565900" y="3197226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32" name="Line 153"/>
          <p:cNvSpPr>
            <a:spLocks noChangeShapeType="1"/>
          </p:cNvSpPr>
          <p:nvPr/>
        </p:nvSpPr>
        <p:spPr bwMode="auto">
          <a:xfrm>
            <a:off x="6632575" y="3197226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33" name="Line 154"/>
          <p:cNvSpPr>
            <a:spLocks noChangeShapeType="1"/>
          </p:cNvSpPr>
          <p:nvPr/>
        </p:nvSpPr>
        <p:spPr bwMode="auto">
          <a:xfrm>
            <a:off x="6305550" y="3197226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34" name="Line 155"/>
          <p:cNvSpPr>
            <a:spLocks noChangeShapeType="1"/>
          </p:cNvSpPr>
          <p:nvPr/>
        </p:nvSpPr>
        <p:spPr bwMode="auto">
          <a:xfrm>
            <a:off x="6762750" y="3197226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35" name="Line 156"/>
          <p:cNvSpPr>
            <a:spLocks noChangeShapeType="1"/>
          </p:cNvSpPr>
          <p:nvPr/>
        </p:nvSpPr>
        <p:spPr bwMode="auto">
          <a:xfrm>
            <a:off x="6827837" y="3197226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36" name="Line 157"/>
          <p:cNvSpPr>
            <a:spLocks noChangeShapeType="1"/>
          </p:cNvSpPr>
          <p:nvPr/>
        </p:nvSpPr>
        <p:spPr bwMode="auto">
          <a:xfrm>
            <a:off x="6894512" y="3197226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37" name="Line 158"/>
          <p:cNvSpPr>
            <a:spLocks noChangeShapeType="1"/>
          </p:cNvSpPr>
          <p:nvPr/>
        </p:nvSpPr>
        <p:spPr bwMode="auto">
          <a:xfrm>
            <a:off x="6959600" y="3197226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38" name="Line 159"/>
          <p:cNvSpPr>
            <a:spLocks noChangeShapeType="1"/>
          </p:cNvSpPr>
          <p:nvPr/>
        </p:nvSpPr>
        <p:spPr bwMode="auto">
          <a:xfrm>
            <a:off x="7024687" y="3197226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39" name="Line 160"/>
          <p:cNvSpPr>
            <a:spLocks noChangeShapeType="1"/>
          </p:cNvSpPr>
          <p:nvPr/>
        </p:nvSpPr>
        <p:spPr bwMode="auto">
          <a:xfrm>
            <a:off x="6442075" y="2962276"/>
            <a:ext cx="0" cy="3079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40" name="Line 161"/>
          <p:cNvSpPr>
            <a:spLocks noChangeShapeType="1"/>
          </p:cNvSpPr>
          <p:nvPr/>
        </p:nvSpPr>
        <p:spPr bwMode="auto">
          <a:xfrm>
            <a:off x="7154862" y="3197226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41" name="Line 162"/>
          <p:cNvSpPr>
            <a:spLocks noChangeShapeType="1"/>
          </p:cNvSpPr>
          <p:nvPr/>
        </p:nvSpPr>
        <p:spPr bwMode="auto">
          <a:xfrm>
            <a:off x="4708525" y="3197226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42" name="Line 163"/>
          <p:cNvSpPr>
            <a:spLocks noChangeShapeType="1"/>
          </p:cNvSpPr>
          <p:nvPr/>
        </p:nvSpPr>
        <p:spPr bwMode="auto">
          <a:xfrm>
            <a:off x="5040312" y="3084513"/>
            <a:ext cx="0" cy="182563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43" name="Line 164"/>
          <p:cNvSpPr>
            <a:spLocks noChangeShapeType="1"/>
          </p:cNvSpPr>
          <p:nvPr/>
        </p:nvSpPr>
        <p:spPr bwMode="auto">
          <a:xfrm>
            <a:off x="4838700" y="3197226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44" name="Line 165"/>
          <p:cNvSpPr>
            <a:spLocks noChangeShapeType="1"/>
          </p:cNvSpPr>
          <p:nvPr/>
        </p:nvSpPr>
        <p:spPr bwMode="auto">
          <a:xfrm>
            <a:off x="4905375" y="3197226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45" name="Line 166"/>
          <p:cNvSpPr>
            <a:spLocks noChangeShapeType="1"/>
          </p:cNvSpPr>
          <p:nvPr/>
        </p:nvSpPr>
        <p:spPr bwMode="auto">
          <a:xfrm>
            <a:off x="4972050" y="3197226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46" name="Line 167"/>
          <p:cNvSpPr>
            <a:spLocks noChangeShapeType="1"/>
          </p:cNvSpPr>
          <p:nvPr/>
        </p:nvSpPr>
        <p:spPr bwMode="auto">
          <a:xfrm>
            <a:off x="4643437" y="3197226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47" name="Line 168"/>
          <p:cNvSpPr>
            <a:spLocks noChangeShapeType="1"/>
          </p:cNvSpPr>
          <p:nvPr/>
        </p:nvSpPr>
        <p:spPr bwMode="auto">
          <a:xfrm>
            <a:off x="5102225" y="3197226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48" name="Line 169"/>
          <p:cNvSpPr>
            <a:spLocks noChangeShapeType="1"/>
          </p:cNvSpPr>
          <p:nvPr/>
        </p:nvSpPr>
        <p:spPr bwMode="auto">
          <a:xfrm>
            <a:off x="5167312" y="3197226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49" name="Line 170"/>
          <p:cNvSpPr>
            <a:spLocks noChangeShapeType="1"/>
          </p:cNvSpPr>
          <p:nvPr/>
        </p:nvSpPr>
        <p:spPr bwMode="auto">
          <a:xfrm>
            <a:off x="5233987" y="3197226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50" name="Line 171"/>
          <p:cNvSpPr>
            <a:spLocks noChangeShapeType="1"/>
          </p:cNvSpPr>
          <p:nvPr/>
        </p:nvSpPr>
        <p:spPr bwMode="auto">
          <a:xfrm>
            <a:off x="5297487" y="3197226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51" name="Line 172"/>
          <p:cNvSpPr>
            <a:spLocks noChangeShapeType="1"/>
          </p:cNvSpPr>
          <p:nvPr/>
        </p:nvSpPr>
        <p:spPr bwMode="auto">
          <a:xfrm>
            <a:off x="5364162" y="3197226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52" name="Line 173"/>
          <p:cNvSpPr>
            <a:spLocks noChangeShapeType="1"/>
          </p:cNvSpPr>
          <p:nvPr/>
        </p:nvSpPr>
        <p:spPr bwMode="auto">
          <a:xfrm flipH="1">
            <a:off x="4711700" y="2959101"/>
            <a:ext cx="0" cy="3159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53" name="Line 174"/>
          <p:cNvSpPr>
            <a:spLocks noChangeShapeType="1"/>
          </p:cNvSpPr>
          <p:nvPr/>
        </p:nvSpPr>
        <p:spPr bwMode="auto">
          <a:xfrm>
            <a:off x="5494337" y="3197226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54" name="Line 175"/>
          <p:cNvSpPr>
            <a:spLocks noChangeShapeType="1"/>
          </p:cNvSpPr>
          <p:nvPr/>
        </p:nvSpPr>
        <p:spPr bwMode="auto">
          <a:xfrm flipV="1">
            <a:off x="4662487" y="3973513"/>
            <a:ext cx="0" cy="1047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55" name="Line 176"/>
          <p:cNvSpPr>
            <a:spLocks noChangeShapeType="1"/>
          </p:cNvSpPr>
          <p:nvPr/>
        </p:nvSpPr>
        <p:spPr bwMode="auto">
          <a:xfrm flipV="1">
            <a:off x="4656137" y="3968751"/>
            <a:ext cx="1701800" cy="47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56" name="Line 177"/>
          <p:cNvSpPr>
            <a:spLocks noChangeShapeType="1"/>
          </p:cNvSpPr>
          <p:nvPr/>
        </p:nvSpPr>
        <p:spPr bwMode="auto">
          <a:xfrm flipV="1">
            <a:off x="6569075" y="3994151"/>
            <a:ext cx="0" cy="84137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57" name="Line 178"/>
          <p:cNvSpPr>
            <a:spLocks noChangeShapeType="1"/>
          </p:cNvSpPr>
          <p:nvPr/>
        </p:nvSpPr>
        <p:spPr bwMode="auto">
          <a:xfrm flipH="1">
            <a:off x="6564312" y="3987801"/>
            <a:ext cx="455613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58" name="Line 179"/>
          <p:cNvSpPr>
            <a:spLocks noChangeShapeType="1"/>
          </p:cNvSpPr>
          <p:nvPr/>
        </p:nvSpPr>
        <p:spPr bwMode="auto">
          <a:xfrm flipV="1">
            <a:off x="3919537" y="3938588"/>
            <a:ext cx="0" cy="1397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59" name="Line 180"/>
          <p:cNvSpPr>
            <a:spLocks noChangeShapeType="1"/>
          </p:cNvSpPr>
          <p:nvPr/>
        </p:nvSpPr>
        <p:spPr bwMode="auto">
          <a:xfrm flipH="1">
            <a:off x="3913187" y="3938588"/>
            <a:ext cx="2387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60" name="Line 181"/>
          <p:cNvSpPr>
            <a:spLocks noChangeShapeType="1"/>
          </p:cNvSpPr>
          <p:nvPr/>
        </p:nvSpPr>
        <p:spPr bwMode="auto">
          <a:xfrm flipH="1">
            <a:off x="7321550" y="3959226"/>
            <a:ext cx="0" cy="1190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61" name="Line 182"/>
          <p:cNvSpPr>
            <a:spLocks noChangeShapeType="1"/>
          </p:cNvSpPr>
          <p:nvPr/>
        </p:nvSpPr>
        <p:spPr bwMode="auto">
          <a:xfrm>
            <a:off x="7081837" y="3959226"/>
            <a:ext cx="2397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62" name="Line 183"/>
          <p:cNvSpPr>
            <a:spLocks noChangeShapeType="1"/>
          </p:cNvSpPr>
          <p:nvPr/>
        </p:nvSpPr>
        <p:spPr bwMode="auto">
          <a:xfrm flipV="1">
            <a:off x="7153275" y="3930651"/>
            <a:ext cx="8953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63" name="Line 184"/>
          <p:cNvSpPr>
            <a:spLocks noChangeShapeType="1"/>
          </p:cNvSpPr>
          <p:nvPr/>
        </p:nvSpPr>
        <p:spPr bwMode="auto">
          <a:xfrm>
            <a:off x="8050212" y="3930651"/>
            <a:ext cx="0" cy="1476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64" name="Text Box 185"/>
          <p:cNvSpPr txBox="1">
            <a:spLocks noChangeArrowheads="1"/>
          </p:cNvSpPr>
          <p:nvPr/>
        </p:nvSpPr>
        <p:spPr bwMode="auto">
          <a:xfrm rot="16200000">
            <a:off x="3148806" y="4252120"/>
            <a:ext cx="60007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r>
              <a:rPr lang="en-US" altLang="it-IT" sz="700">
                <a:solidFill>
                  <a:prstClr val="black"/>
                </a:solidFill>
                <a:latin typeface="Arial Narrow" panose="020B0606020202030204" pitchFamily="34" charset="0"/>
              </a:rPr>
              <a:t>TTC system</a:t>
            </a:r>
          </a:p>
        </p:txBody>
      </p:sp>
      <p:sp>
        <p:nvSpPr>
          <p:cNvPr id="165" name="Line 186"/>
          <p:cNvSpPr>
            <a:spLocks noChangeShapeType="1"/>
          </p:cNvSpPr>
          <p:nvPr/>
        </p:nvSpPr>
        <p:spPr bwMode="auto">
          <a:xfrm>
            <a:off x="3886200" y="2867026"/>
            <a:ext cx="0" cy="252412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66" name="Line 187"/>
          <p:cNvSpPr>
            <a:spLocks noChangeShapeType="1"/>
          </p:cNvSpPr>
          <p:nvPr/>
        </p:nvSpPr>
        <p:spPr bwMode="auto">
          <a:xfrm>
            <a:off x="3886200" y="3119438"/>
            <a:ext cx="2811462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67" name="Line 188"/>
          <p:cNvSpPr>
            <a:spLocks noChangeShapeType="1"/>
          </p:cNvSpPr>
          <p:nvPr/>
        </p:nvSpPr>
        <p:spPr bwMode="auto">
          <a:xfrm>
            <a:off x="3948112" y="3076576"/>
            <a:ext cx="109220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68" name="Line 189"/>
          <p:cNvSpPr>
            <a:spLocks noChangeShapeType="1"/>
          </p:cNvSpPr>
          <p:nvPr/>
        </p:nvSpPr>
        <p:spPr bwMode="auto">
          <a:xfrm flipV="1">
            <a:off x="3959225" y="2867026"/>
            <a:ext cx="0" cy="20320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69" name="Line 190"/>
          <p:cNvSpPr>
            <a:spLocks noChangeShapeType="1"/>
          </p:cNvSpPr>
          <p:nvPr/>
        </p:nvSpPr>
        <p:spPr bwMode="auto">
          <a:xfrm flipV="1">
            <a:off x="5800725" y="2860676"/>
            <a:ext cx="0" cy="1047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70" name="Line 191"/>
          <p:cNvSpPr>
            <a:spLocks noChangeShapeType="1"/>
          </p:cNvSpPr>
          <p:nvPr/>
        </p:nvSpPr>
        <p:spPr bwMode="auto">
          <a:xfrm flipH="1" flipV="1">
            <a:off x="4711700" y="2965451"/>
            <a:ext cx="10890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71" name="Line 192"/>
          <p:cNvSpPr>
            <a:spLocks noChangeShapeType="1"/>
          </p:cNvSpPr>
          <p:nvPr/>
        </p:nvSpPr>
        <p:spPr bwMode="auto">
          <a:xfrm>
            <a:off x="7089775" y="3117851"/>
            <a:ext cx="801687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72" name="Line 193"/>
          <p:cNvSpPr>
            <a:spLocks noChangeShapeType="1"/>
          </p:cNvSpPr>
          <p:nvPr/>
        </p:nvSpPr>
        <p:spPr bwMode="auto">
          <a:xfrm flipH="1">
            <a:off x="7870825" y="2860676"/>
            <a:ext cx="0" cy="25400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73" name="Line 201"/>
          <p:cNvSpPr>
            <a:spLocks noChangeShapeType="1"/>
          </p:cNvSpPr>
          <p:nvPr/>
        </p:nvSpPr>
        <p:spPr bwMode="auto">
          <a:xfrm flipH="1">
            <a:off x="7388225" y="4337051"/>
            <a:ext cx="0" cy="65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74" name="Line 202"/>
          <p:cNvSpPr>
            <a:spLocks noChangeShapeType="1"/>
          </p:cNvSpPr>
          <p:nvPr/>
        </p:nvSpPr>
        <p:spPr bwMode="auto">
          <a:xfrm>
            <a:off x="8123237" y="4332288"/>
            <a:ext cx="0" cy="111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75" name="Oval 174"/>
          <p:cNvSpPr>
            <a:spLocks noChangeArrowheads="1"/>
          </p:cNvSpPr>
          <p:nvPr/>
        </p:nvSpPr>
        <p:spPr bwMode="auto">
          <a:xfrm>
            <a:off x="4545012" y="4816476"/>
            <a:ext cx="171450" cy="14128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76" name="Oval 175"/>
          <p:cNvSpPr>
            <a:spLocks noChangeArrowheads="1"/>
          </p:cNvSpPr>
          <p:nvPr/>
        </p:nvSpPr>
        <p:spPr bwMode="auto">
          <a:xfrm>
            <a:off x="4578350" y="4846638"/>
            <a:ext cx="173037" cy="13811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77" name="Oval 176"/>
          <p:cNvSpPr>
            <a:spLocks noChangeArrowheads="1"/>
          </p:cNvSpPr>
          <p:nvPr/>
        </p:nvSpPr>
        <p:spPr bwMode="auto">
          <a:xfrm>
            <a:off x="3843337" y="5341938"/>
            <a:ext cx="174625" cy="139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78" name="Oval 177"/>
          <p:cNvSpPr>
            <a:spLocks noChangeArrowheads="1"/>
          </p:cNvSpPr>
          <p:nvPr/>
        </p:nvSpPr>
        <p:spPr bwMode="auto">
          <a:xfrm>
            <a:off x="4435475" y="4416426"/>
            <a:ext cx="63500" cy="53975"/>
          </a:xfrm>
          <a:prstGeom prst="ellipse">
            <a:avLst/>
          </a:prstGeom>
          <a:solidFill>
            <a:srgbClr val="EAEAE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79" name="Oval 178"/>
          <p:cNvSpPr>
            <a:spLocks noChangeArrowheads="1"/>
          </p:cNvSpPr>
          <p:nvPr/>
        </p:nvSpPr>
        <p:spPr bwMode="auto">
          <a:xfrm>
            <a:off x="4730750" y="4416426"/>
            <a:ext cx="61912" cy="53975"/>
          </a:xfrm>
          <a:prstGeom prst="ellipse">
            <a:avLst/>
          </a:prstGeom>
          <a:solidFill>
            <a:srgbClr val="EAEAE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80" name="Oval 179"/>
          <p:cNvSpPr>
            <a:spLocks noChangeArrowheads="1"/>
          </p:cNvSpPr>
          <p:nvPr/>
        </p:nvSpPr>
        <p:spPr bwMode="auto">
          <a:xfrm>
            <a:off x="6348412" y="4416426"/>
            <a:ext cx="65088" cy="53975"/>
          </a:xfrm>
          <a:prstGeom prst="ellipse">
            <a:avLst/>
          </a:prstGeom>
          <a:solidFill>
            <a:srgbClr val="EAEAE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81" name="Oval 180"/>
          <p:cNvSpPr>
            <a:spLocks noChangeArrowheads="1"/>
          </p:cNvSpPr>
          <p:nvPr/>
        </p:nvSpPr>
        <p:spPr bwMode="auto">
          <a:xfrm>
            <a:off x="6677025" y="4416426"/>
            <a:ext cx="63500" cy="53975"/>
          </a:xfrm>
          <a:prstGeom prst="ellipse">
            <a:avLst/>
          </a:prstGeom>
          <a:solidFill>
            <a:srgbClr val="EAEAE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82" name="Rectangle 181"/>
          <p:cNvSpPr>
            <a:spLocks noChangeArrowheads="1"/>
          </p:cNvSpPr>
          <p:nvPr/>
        </p:nvSpPr>
        <p:spPr bwMode="auto">
          <a:xfrm>
            <a:off x="5489575" y="1106488"/>
            <a:ext cx="776287" cy="328613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r>
              <a:rPr lang="en-US" altLang="it-IT" sz="1000">
                <a:solidFill>
                  <a:prstClr val="black"/>
                </a:solidFill>
                <a:latin typeface="Arial Narrow" panose="020B0606020202030204" pitchFamily="34" charset="0"/>
              </a:rPr>
              <a:t>RF2TTC</a:t>
            </a:r>
            <a:endParaRPr lang="en-US" altLang="it-IT" sz="60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183" name="Text Box 211"/>
          <p:cNvSpPr txBox="1">
            <a:spLocks noChangeArrowheads="1"/>
          </p:cNvSpPr>
          <p:nvPr/>
        </p:nvSpPr>
        <p:spPr bwMode="auto">
          <a:xfrm>
            <a:off x="4814887" y="1181101"/>
            <a:ext cx="5651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 defTabSz="914400"/>
            <a:r>
              <a:rPr lang="en-US" altLang="it-IT" b="0">
                <a:solidFill>
                  <a:prstClr val="black"/>
                </a:solidFill>
                <a:latin typeface="Arial Narrow" panose="020B0606020202030204" pitchFamily="34" charset="0"/>
              </a:rPr>
              <a:t>LHC clock</a:t>
            </a:r>
          </a:p>
        </p:txBody>
      </p:sp>
      <p:sp>
        <p:nvSpPr>
          <p:cNvPr id="184" name="Line 220"/>
          <p:cNvSpPr>
            <a:spLocks noChangeShapeType="1"/>
          </p:cNvSpPr>
          <p:nvPr/>
        </p:nvSpPr>
        <p:spPr bwMode="auto">
          <a:xfrm flipH="1">
            <a:off x="6200775" y="1681163"/>
            <a:ext cx="0" cy="7588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85" name="Text Box 221"/>
          <p:cNvSpPr txBox="1">
            <a:spLocks noChangeArrowheads="1"/>
          </p:cNvSpPr>
          <p:nvPr/>
        </p:nvSpPr>
        <p:spPr bwMode="auto">
          <a:xfrm rot="16200000">
            <a:off x="5694362" y="1874839"/>
            <a:ext cx="83343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 defTabSz="914400"/>
            <a:r>
              <a:rPr lang="en-US" altLang="it-IT" b="0">
                <a:solidFill>
                  <a:prstClr val="black"/>
                </a:solidFill>
                <a:latin typeface="Arial Narrow" panose="020B0606020202030204" pitchFamily="34" charset="0"/>
              </a:rPr>
              <a:t>MEP Req. (GbE) </a:t>
            </a:r>
          </a:p>
        </p:txBody>
      </p:sp>
      <p:sp>
        <p:nvSpPr>
          <p:cNvPr id="186" name="Line 222"/>
          <p:cNvSpPr>
            <a:spLocks noChangeShapeType="1"/>
          </p:cNvSpPr>
          <p:nvPr/>
        </p:nvSpPr>
        <p:spPr bwMode="auto">
          <a:xfrm flipH="1">
            <a:off x="5626100" y="1709738"/>
            <a:ext cx="0" cy="3159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87" name="Text Box 223"/>
          <p:cNvSpPr txBox="1">
            <a:spLocks noChangeArrowheads="1"/>
          </p:cNvSpPr>
          <p:nvPr/>
        </p:nvSpPr>
        <p:spPr bwMode="auto">
          <a:xfrm rot="16200000">
            <a:off x="5261769" y="1689894"/>
            <a:ext cx="5715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 defTabSz="914400"/>
            <a:r>
              <a:rPr lang="en-US" altLang="it-IT" b="0">
                <a:solidFill>
                  <a:prstClr val="black"/>
                </a:solidFill>
                <a:latin typeface="Arial Narrow" panose="020B0606020202030204" pitchFamily="34" charset="0"/>
              </a:rPr>
              <a:t>L0 (LVDS)</a:t>
            </a:r>
          </a:p>
        </p:txBody>
      </p:sp>
      <p:sp>
        <p:nvSpPr>
          <p:cNvPr id="188" name="Rectangle 187"/>
          <p:cNvSpPr>
            <a:spLocks noChangeArrowheads="1"/>
          </p:cNvSpPr>
          <p:nvPr/>
        </p:nvSpPr>
        <p:spPr bwMode="auto">
          <a:xfrm>
            <a:off x="5283200" y="2011363"/>
            <a:ext cx="719137" cy="239713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r>
              <a:rPr lang="en-US" altLang="it-IT">
                <a:solidFill>
                  <a:prstClr val="black"/>
                </a:solidFill>
                <a:latin typeface="Arial Narrow" panose="020B0606020202030204" pitchFamily="34" charset="0"/>
              </a:rPr>
              <a:t>Trigger</a:t>
            </a:r>
          </a:p>
          <a:p>
            <a:pPr defTabSz="914400"/>
            <a:r>
              <a:rPr lang="en-US" altLang="it-IT">
                <a:solidFill>
                  <a:prstClr val="black"/>
                </a:solidFill>
                <a:latin typeface="Arial Narrow" panose="020B0606020202030204" pitchFamily="34" charset="0"/>
              </a:rPr>
              <a:t>splitter</a:t>
            </a:r>
          </a:p>
        </p:txBody>
      </p:sp>
      <p:sp>
        <p:nvSpPr>
          <p:cNvPr id="189" name="Line 225"/>
          <p:cNvSpPr>
            <a:spLocks noChangeShapeType="1"/>
          </p:cNvSpPr>
          <p:nvPr/>
        </p:nvSpPr>
        <p:spPr bwMode="auto">
          <a:xfrm flipH="1">
            <a:off x="5759450" y="2255838"/>
            <a:ext cx="0" cy="984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90" name="Line 226"/>
          <p:cNvSpPr>
            <a:spLocks noChangeShapeType="1"/>
          </p:cNvSpPr>
          <p:nvPr/>
        </p:nvSpPr>
        <p:spPr bwMode="auto">
          <a:xfrm>
            <a:off x="5751512" y="2362201"/>
            <a:ext cx="20367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91" name="Line 227"/>
          <p:cNvSpPr>
            <a:spLocks noChangeShapeType="1"/>
          </p:cNvSpPr>
          <p:nvPr/>
        </p:nvSpPr>
        <p:spPr bwMode="auto">
          <a:xfrm>
            <a:off x="7943850" y="1768476"/>
            <a:ext cx="0" cy="7762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92" name="Line 228"/>
          <p:cNvSpPr>
            <a:spLocks noChangeShapeType="1"/>
          </p:cNvSpPr>
          <p:nvPr/>
        </p:nvSpPr>
        <p:spPr bwMode="auto">
          <a:xfrm>
            <a:off x="7780337" y="2362201"/>
            <a:ext cx="0" cy="1825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93" name="Line 229"/>
          <p:cNvSpPr>
            <a:spLocks noChangeShapeType="1"/>
          </p:cNvSpPr>
          <p:nvPr/>
        </p:nvSpPr>
        <p:spPr bwMode="auto">
          <a:xfrm flipH="1">
            <a:off x="5980112" y="2424113"/>
            <a:ext cx="23018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94" name="Line 230"/>
          <p:cNvSpPr>
            <a:spLocks noChangeShapeType="1"/>
          </p:cNvSpPr>
          <p:nvPr/>
        </p:nvSpPr>
        <p:spPr bwMode="auto">
          <a:xfrm>
            <a:off x="5980112" y="2424113"/>
            <a:ext cx="0" cy="128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95" name="Line 231"/>
          <p:cNvSpPr>
            <a:spLocks noChangeShapeType="1"/>
          </p:cNvSpPr>
          <p:nvPr/>
        </p:nvSpPr>
        <p:spPr bwMode="auto">
          <a:xfrm>
            <a:off x="5668962" y="2255838"/>
            <a:ext cx="0" cy="1682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96" name="Line 232"/>
          <p:cNvSpPr>
            <a:spLocks noChangeShapeType="1"/>
          </p:cNvSpPr>
          <p:nvPr/>
        </p:nvSpPr>
        <p:spPr bwMode="auto">
          <a:xfrm>
            <a:off x="5668962" y="2419351"/>
            <a:ext cx="1222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97" name="Line 233"/>
          <p:cNvSpPr>
            <a:spLocks noChangeShapeType="1"/>
          </p:cNvSpPr>
          <p:nvPr/>
        </p:nvSpPr>
        <p:spPr bwMode="auto">
          <a:xfrm>
            <a:off x="5783262" y="2419351"/>
            <a:ext cx="0" cy="1254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98" name="Line 234"/>
          <p:cNvSpPr>
            <a:spLocks noChangeShapeType="1"/>
          </p:cNvSpPr>
          <p:nvPr/>
        </p:nvSpPr>
        <p:spPr bwMode="auto">
          <a:xfrm>
            <a:off x="5580062" y="2255838"/>
            <a:ext cx="0" cy="635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199" name="Rectangle 198"/>
          <p:cNvSpPr>
            <a:spLocks noChangeArrowheads="1"/>
          </p:cNvSpPr>
          <p:nvPr/>
        </p:nvSpPr>
        <p:spPr bwMode="auto">
          <a:xfrm>
            <a:off x="4319587" y="5143501"/>
            <a:ext cx="588963" cy="455612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00" name="Text Box 236"/>
          <p:cNvSpPr txBox="1">
            <a:spLocks noChangeArrowheads="1"/>
          </p:cNvSpPr>
          <p:nvPr/>
        </p:nvSpPr>
        <p:spPr bwMode="auto">
          <a:xfrm>
            <a:off x="4394200" y="5316538"/>
            <a:ext cx="384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 defTabSz="914400"/>
            <a:r>
              <a:rPr lang="en-US" altLang="it-IT" sz="700">
                <a:solidFill>
                  <a:prstClr val="black"/>
                </a:solidFill>
                <a:latin typeface="Arial Narrow" panose="020B0606020202030204" pitchFamily="34" charset="0"/>
              </a:rPr>
              <a:t>VELO</a:t>
            </a:r>
          </a:p>
          <a:p>
            <a:pPr algn="l" defTabSz="914400"/>
            <a:r>
              <a:rPr lang="en-US" altLang="it-IT" sz="700">
                <a:solidFill>
                  <a:prstClr val="black"/>
                </a:solidFill>
                <a:latin typeface="Arial Narrow" panose="020B0606020202030204" pitchFamily="34" charset="0"/>
              </a:rPr>
              <a:t>L0 FE</a:t>
            </a:r>
          </a:p>
        </p:txBody>
      </p:sp>
      <p:sp>
        <p:nvSpPr>
          <p:cNvPr id="201" name="Rectangle 200"/>
          <p:cNvSpPr>
            <a:spLocks noChangeArrowheads="1"/>
          </p:cNvSpPr>
          <p:nvPr/>
        </p:nvSpPr>
        <p:spPr bwMode="auto">
          <a:xfrm>
            <a:off x="4316412" y="5143501"/>
            <a:ext cx="323850" cy="144462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02" name="Text Box 238"/>
          <p:cNvSpPr txBox="1">
            <a:spLocks noChangeArrowheads="1"/>
          </p:cNvSpPr>
          <p:nvPr/>
        </p:nvSpPr>
        <p:spPr bwMode="auto">
          <a:xfrm>
            <a:off x="4279900" y="5168901"/>
            <a:ext cx="363537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 defTabSz="914400"/>
            <a:r>
              <a:rPr lang="en-US" altLang="it-IT" sz="600">
                <a:solidFill>
                  <a:prstClr val="black"/>
                </a:solidFill>
                <a:latin typeface="Arial Narrow" panose="020B0606020202030204" pitchFamily="34" charset="0"/>
              </a:rPr>
              <a:t>TTCrx</a:t>
            </a:r>
          </a:p>
        </p:txBody>
      </p:sp>
      <p:sp>
        <p:nvSpPr>
          <p:cNvPr id="203" name="Rectangle 202"/>
          <p:cNvSpPr>
            <a:spLocks noChangeArrowheads="1"/>
          </p:cNvSpPr>
          <p:nvPr/>
        </p:nvSpPr>
        <p:spPr bwMode="auto">
          <a:xfrm>
            <a:off x="4278312" y="5116513"/>
            <a:ext cx="590550" cy="44767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r>
              <a:rPr lang="en-US" altLang="it-IT">
                <a:solidFill>
                  <a:prstClr val="black"/>
                </a:solidFill>
                <a:latin typeface="Arial Narrow" panose="020B0606020202030204" pitchFamily="34" charset="0"/>
              </a:rPr>
              <a:t>VELO</a:t>
            </a:r>
          </a:p>
          <a:p>
            <a:pPr defTabSz="914400"/>
            <a:r>
              <a:rPr lang="en-US" altLang="it-IT">
                <a:solidFill>
                  <a:prstClr val="black"/>
                </a:solidFill>
                <a:latin typeface="Arial Narrow" panose="020B0606020202030204" pitchFamily="34" charset="0"/>
              </a:rPr>
              <a:t>L0 FE</a:t>
            </a:r>
          </a:p>
        </p:txBody>
      </p:sp>
      <p:sp>
        <p:nvSpPr>
          <p:cNvPr id="204" name="Rectangle 203"/>
          <p:cNvSpPr>
            <a:spLocks noChangeArrowheads="1"/>
          </p:cNvSpPr>
          <p:nvPr/>
        </p:nvSpPr>
        <p:spPr bwMode="auto">
          <a:xfrm>
            <a:off x="4545012" y="5114926"/>
            <a:ext cx="325438" cy="141287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r>
              <a:rPr lang="en-US" altLang="it-IT">
                <a:solidFill>
                  <a:prstClr val="black"/>
                </a:solidFill>
                <a:latin typeface="Arial Narrow" panose="020B0606020202030204" pitchFamily="34" charset="0"/>
              </a:rPr>
              <a:t>TTCrx</a:t>
            </a:r>
          </a:p>
        </p:txBody>
      </p:sp>
      <p:sp>
        <p:nvSpPr>
          <p:cNvPr id="205" name="Rectangle 204"/>
          <p:cNvSpPr>
            <a:spLocks noChangeArrowheads="1"/>
          </p:cNvSpPr>
          <p:nvPr/>
        </p:nvSpPr>
        <p:spPr bwMode="auto">
          <a:xfrm>
            <a:off x="4311650" y="5738813"/>
            <a:ext cx="588962" cy="430213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r>
              <a:rPr lang="en-US" altLang="it-IT">
                <a:solidFill>
                  <a:prstClr val="black"/>
                </a:solidFill>
                <a:latin typeface="Arial Narrow" panose="020B0606020202030204" pitchFamily="34" charset="0"/>
              </a:rPr>
              <a:t>VELO</a:t>
            </a:r>
          </a:p>
          <a:p>
            <a:pPr defTabSz="914400"/>
            <a:r>
              <a:rPr lang="en-US" altLang="it-IT">
                <a:solidFill>
                  <a:prstClr val="black"/>
                </a:solidFill>
                <a:latin typeface="Arial Narrow" panose="020B0606020202030204" pitchFamily="34" charset="0"/>
              </a:rPr>
              <a:t>TELL1</a:t>
            </a:r>
          </a:p>
        </p:txBody>
      </p:sp>
      <p:sp>
        <p:nvSpPr>
          <p:cNvPr id="206" name="Rectangle 205"/>
          <p:cNvSpPr>
            <a:spLocks noChangeArrowheads="1"/>
          </p:cNvSpPr>
          <p:nvPr/>
        </p:nvSpPr>
        <p:spPr bwMode="auto">
          <a:xfrm>
            <a:off x="4308475" y="5738813"/>
            <a:ext cx="325437" cy="134938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r>
              <a:rPr lang="en-US" altLang="it-IT">
                <a:solidFill>
                  <a:prstClr val="black"/>
                </a:solidFill>
                <a:latin typeface="Arial Narrow" panose="020B0606020202030204" pitchFamily="34" charset="0"/>
              </a:rPr>
              <a:t>TTCrx</a:t>
            </a:r>
          </a:p>
        </p:txBody>
      </p:sp>
      <p:sp>
        <p:nvSpPr>
          <p:cNvPr id="207" name="Line 243"/>
          <p:cNvSpPr>
            <a:spLocks noChangeShapeType="1"/>
          </p:cNvSpPr>
          <p:nvPr/>
        </p:nvSpPr>
        <p:spPr bwMode="auto">
          <a:xfrm>
            <a:off x="4557712" y="5564188"/>
            <a:ext cx="0" cy="1762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08" name="Line 244"/>
          <p:cNvSpPr>
            <a:spLocks noChangeShapeType="1"/>
          </p:cNvSpPr>
          <p:nvPr/>
        </p:nvSpPr>
        <p:spPr bwMode="auto">
          <a:xfrm>
            <a:off x="4646612" y="5600701"/>
            <a:ext cx="0" cy="1397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09" name="Rectangle 208"/>
          <p:cNvSpPr>
            <a:spLocks noChangeArrowheads="1"/>
          </p:cNvSpPr>
          <p:nvPr/>
        </p:nvSpPr>
        <p:spPr bwMode="auto">
          <a:xfrm>
            <a:off x="3857625" y="4545013"/>
            <a:ext cx="738187" cy="22225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r>
              <a:rPr lang="en-US" altLang="it-IT" sz="1000">
                <a:solidFill>
                  <a:prstClr val="black"/>
                </a:solidFill>
                <a:latin typeface="Arial Narrow" panose="020B0606020202030204" pitchFamily="34" charset="0"/>
              </a:rPr>
              <a:t>TTCoc</a:t>
            </a:r>
          </a:p>
          <a:p>
            <a:pPr defTabSz="914400"/>
            <a:r>
              <a:rPr lang="en-US" altLang="it-IT" sz="600">
                <a:solidFill>
                  <a:prstClr val="black"/>
                </a:solidFill>
                <a:latin typeface="Arial Narrow" panose="020B0606020202030204" pitchFamily="34" charset="0"/>
              </a:rPr>
              <a:t>Optical splitter</a:t>
            </a:r>
          </a:p>
        </p:txBody>
      </p:sp>
      <p:sp>
        <p:nvSpPr>
          <p:cNvPr id="210" name="Line 246"/>
          <p:cNvSpPr>
            <a:spLocks noChangeShapeType="1"/>
          </p:cNvSpPr>
          <p:nvPr/>
        </p:nvSpPr>
        <p:spPr bwMode="auto">
          <a:xfrm>
            <a:off x="6045200" y="4660901"/>
            <a:ext cx="0" cy="1200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11" name="Line 247"/>
          <p:cNvSpPr>
            <a:spLocks noChangeShapeType="1"/>
          </p:cNvSpPr>
          <p:nvPr/>
        </p:nvSpPr>
        <p:spPr bwMode="auto">
          <a:xfrm>
            <a:off x="6045200" y="5861051"/>
            <a:ext cx="2952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12" name="Oval 211"/>
          <p:cNvSpPr>
            <a:spLocks noChangeArrowheads="1"/>
          </p:cNvSpPr>
          <p:nvPr/>
        </p:nvSpPr>
        <p:spPr bwMode="auto">
          <a:xfrm>
            <a:off x="5873750" y="5383213"/>
            <a:ext cx="171450" cy="1412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13" name="Line 249"/>
          <p:cNvSpPr>
            <a:spLocks noChangeShapeType="1"/>
          </p:cNvSpPr>
          <p:nvPr/>
        </p:nvSpPr>
        <p:spPr bwMode="auto">
          <a:xfrm>
            <a:off x="6816725" y="4662488"/>
            <a:ext cx="0" cy="560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14" name="Line 250"/>
          <p:cNvSpPr>
            <a:spLocks noChangeShapeType="1"/>
          </p:cNvSpPr>
          <p:nvPr/>
        </p:nvSpPr>
        <p:spPr bwMode="auto">
          <a:xfrm>
            <a:off x="6781800" y="4654551"/>
            <a:ext cx="0" cy="520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15" name="Oval 214"/>
          <p:cNvSpPr>
            <a:spLocks noChangeArrowheads="1"/>
          </p:cNvSpPr>
          <p:nvPr/>
        </p:nvSpPr>
        <p:spPr bwMode="auto">
          <a:xfrm>
            <a:off x="6610350" y="4873626"/>
            <a:ext cx="171450" cy="139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16" name="Oval 215"/>
          <p:cNvSpPr>
            <a:spLocks noChangeArrowheads="1"/>
          </p:cNvSpPr>
          <p:nvPr/>
        </p:nvSpPr>
        <p:spPr bwMode="auto">
          <a:xfrm>
            <a:off x="6642100" y="4900613"/>
            <a:ext cx="174625" cy="1412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17" name="Rectangle 216"/>
          <p:cNvSpPr>
            <a:spLocks noChangeArrowheads="1"/>
          </p:cNvSpPr>
          <p:nvPr/>
        </p:nvSpPr>
        <p:spPr bwMode="auto">
          <a:xfrm>
            <a:off x="6356350" y="5773738"/>
            <a:ext cx="588962" cy="430213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18" name="Text Box 254"/>
          <p:cNvSpPr txBox="1">
            <a:spLocks noChangeArrowheads="1"/>
          </p:cNvSpPr>
          <p:nvPr/>
        </p:nvSpPr>
        <p:spPr bwMode="auto">
          <a:xfrm>
            <a:off x="6432550" y="5940426"/>
            <a:ext cx="384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 defTabSz="914400"/>
            <a:r>
              <a:rPr lang="en-US" altLang="it-IT" sz="700">
                <a:solidFill>
                  <a:prstClr val="black"/>
                </a:solidFill>
                <a:latin typeface="Arial Narrow" panose="020B0606020202030204" pitchFamily="34" charset="0"/>
              </a:rPr>
              <a:t>VELO</a:t>
            </a:r>
          </a:p>
          <a:p>
            <a:pPr algn="l" defTabSz="914400"/>
            <a:r>
              <a:rPr lang="en-US" altLang="it-IT" sz="700">
                <a:solidFill>
                  <a:prstClr val="black"/>
                </a:solidFill>
                <a:latin typeface="Arial Narrow" panose="020B0606020202030204" pitchFamily="34" charset="0"/>
              </a:rPr>
              <a:t>L1 FE</a:t>
            </a:r>
          </a:p>
        </p:txBody>
      </p:sp>
      <p:sp>
        <p:nvSpPr>
          <p:cNvPr id="219" name="Rectangle 218"/>
          <p:cNvSpPr>
            <a:spLocks noChangeArrowheads="1"/>
          </p:cNvSpPr>
          <p:nvPr/>
        </p:nvSpPr>
        <p:spPr bwMode="auto">
          <a:xfrm>
            <a:off x="6354762" y="5773738"/>
            <a:ext cx="323850" cy="134938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20" name="Text Box 256"/>
          <p:cNvSpPr txBox="1">
            <a:spLocks noChangeArrowheads="1"/>
          </p:cNvSpPr>
          <p:nvPr/>
        </p:nvSpPr>
        <p:spPr bwMode="auto">
          <a:xfrm>
            <a:off x="6318250" y="5800726"/>
            <a:ext cx="363537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 defTabSz="914400"/>
            <a:r>
              <a:rPr lang="en-US" altLang="it-IT" sz="600">
                <a:solidFill>
                  <a:prstClr val="black"/>
                </a:solidFill>
                <a:latin typeface="Arial Narrow" panose="020B0606020202030204" pitchFamily="34" charset="0"/>
              </a:rPr>
              <a:t>TTCrx</a:t>
            </a:r>
          </a:p>
        </p:txBody>
      </p:sp>
      <p:sp>
        <p:nvSpPr>
          <p:cNvPr id="221" name="Rectangle 220"/>
          <p:cNvSpPr>
            <a:spLocks noChangeArrowheads="1"/>
          </p:cNvSpPr>
          <p:nvPr/>
        </p:nvSpPr>
        <p:spPr bwMode="auto">
          <a:xfrm>
            <a:off x="6405562" y="5207001"/>
            <a:ext cx="588963" cy="455612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22" name="Text Box 258"/>
          <p:cNvSpPr txBox="1">
            <a:spLocks noChangeArrowheads="1"/>
          </p:cNvSpPr>
          <p:nvPr/>
        </p:nvSpPr>
        <p:spPr bwMode="auto">
          <a:xfrm>
            <a:off x="6481762" y="5380038"/>
            <a:ext cx="384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 defTabSz="914400"/>
            <a:r>
              <a:rPr lang="en-US" altLang="it-IT" sz="700">
                <a:solidFill>
                  <a:prstClr val="black"/>
                </a:solidFill>
                <a:latin typeface="Arial Narrow" panose="020B0606020202030204" pitchFamily="34" charset="0"/>
              </a:rPr>
              <a:t>VELO</a:t>
            </a:r>
          </a:p>
          <a:p>
            <a:pPr algn="l" defTabSz="914400"/>
            <a:r>
              <a:rPr lang="en-US" altLang="it-IT" sz="700">
                <a:solidFill>
                  <a:prstClr val="black"/>
                </a:solidFill>
                <a:latin typeface="Arial Narrow" panose="020B0606020202030204" pitchFamily="34" charset="0"/>
              </a:rPr>
              <a:t>L0 FE</a:t>
            </a:r>
          </a:p>
        </p:txBody>
      </p:sp>
      <p:sp>
        <p:nvSpPr>
          <p:cNvPr id="223" name="Rectangle 222"/>
          <p:cNvSpPr>
            <a:spLocks noChangeArrowheads="1"/>
          </p:cNvSpPr>
          <p:nvPr/>
        </p:nvSpPr>
        <p:spPr bwMode="auto">
          <a:xfrm>
            <a:off x="6403975" y="5207001"/>
            <a:ext cx="323850" cy="144462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24" name="Text Box 260"/>
          <p:cNvSpPr txBox="1">
            <a:spLocks noChangeArrowheads="1"/>
          </p:cNvSpPr>
          <p:nvPr/>
        </p:nvSpPr>
        <p:spPr bwMode="auto">
          <a:xfrm>
            <a:off x="6367462" y="5232401"/>
            <a:ext cx="363538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 defTabSz="914400"/>
            <a:r>
              <a:rPr lang="en-US" altLang="it-IT" sz="600">
                <a:solidFill>
                  <a:prstClr val="black"/>
                </a:solidFill>
                <a:latin typeface="Arial Narrow" panose="020B0606020202030204" pitchFamily="34" charset="0"/>
              </a:rPr>
              <a:t>TTCrx</a:t>
            </a:r>
          </a:p>
        </p:txBody>
      </p:sp>
      <p:sp>
        <p:nvSpPr>
          <p:cNvPr id="225" name="Rectangle 224"/>
          <p:cNvSpPr>
            <a:spLocks noChangeArrowheads="1"/>
          </p:cNvSpPr>
          <p:nvPr/>
        </p:nvSpPr>
        <p:spPr bwMode="auto">
          <a:xfrm>
            <a:off x="6364287" y="5178426"/>
            <a:ext cx="588963" cy="4508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26" name="Text Box 262"/>
          <p:cNvSpPr txBox="1">
            <a:spLocks noChangeArrowheads="1"/>
          </p:cNvSpPr>
          <p:nvPr/>
        </p:nvSpPr>
        <p:spPr bwMode="auto">
          <a:xfrm>
            <a:off x="6440487" y="5349876"/>
            <a:ext cx="384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 defTabSz="914400"/>
            <a:r>
              <a:rPr lang="en-US" altLang="it-IT" sz="700">
                <a:solidFill>
                  <a:prstClr val="black"/>
                </a:solidFill>
                <a:latin typeface="Arial Narrow" panose="020B0606020202030204" pitchFamily="34" charset="0"/>
              </a:rPr>
              <a:t>VELO</a:t>
            </a:r>
          </a:p>
          <a:p>
            <a:pPr algn="l" defTabSz="914400"/>
            <a:r>
              <a:rPr lang="en-US" altLang="it-IT" sz="700">
                <a:solidFill>
                  <a:prstClr val="black"/>
                </a:solidFill>
                <a:latin typeface="Arial Narrow" panose="020B0606020202030204" pitchFamily="34" charset="0"/>
              </a:rPr>
              <a:t>L0 FE</a:t>
            </a:r>
          </a:p>
        </p:txBody>
      </p:sp>
      <p:sp>
        <p:nvSpPr>
          <p:cNvPr id="227" name="Rectangle 226"/>
          <p:cNvSpPr>
            <a:spLocks noChangeArrowheads="1"/>
          </p:cNvSpPr>
          <p:nvPr/>
        </p:nvSpPr>
        <p:spPr bwMode="auto">
          <a:xfrm>
            <a:off x="6362700" y="5178426"/>
            <a:ext cx="323850" cy="142875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28" name="Text Box 264"/>
          <p:cNvSpPr txBox="1">
            <a:spLocks noChangeArrowheads="1"/>
          </p:cNvSpPr>
          <p:nvPr/>
        </p:nvSpPr>
        <p:spPr bwMode="auto">
          <a:xfrm>
            <a:off x="6326187" y="5203826"/>
            <a:ext cx="363538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 defTabSz="914400"/>
            <a:r>
              <a:rPr lang="en-US" altLang="it-IT" sz="600">
                <a:solidFill>
                  <a:prstClr val="black"/>
                </a:solidFill>
                <a:latin typeface="Arial Narrow" panose="020B0606020202030204" pitchFamily="34" charset="0"/>
              </a:rPr>
              <a:t>TTCrx</a:t>
            </a:r>
          </a:p>
        </p:txBody>
      </p:sp>
      <p:sp>
        <p:nvSpPr>
          <p:cNvPr id="229" name="Line 265"/>
          <p:cNvSpPr>
            <a:spLocks noChangeShapeType="1"/>
          </p:cNvSpPr>
          <p:nvPr/>
        </p:nvSpPr>
        <p:spPr bwMode="auto">
          <a:xfrm>
            <a:off x="6642100" y="5629276"/>
            <a:ext cx="0" cy="174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30" name="Line 266"/>
          <p:cNvSpPr>
            <a:spLocks noChangeShapeType="1"/>
          </p:cNvSpPr>
          <p:nvPr/>
        </p:nvSpPr>
        <p:spPr bwMode="auto">
          <a:xfrm>
            <a:off x="6732587" y="5664201"/>
            <a:ext cx="0" cy="1397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31" name="Line 267"/>
          <p:cNvSpPr>
            <a:spLocks noChangeShapeType="1"/>
          </p:cNvSpPr>
          <p:nvPr/>
        </p:nvSpPr>
        <p:spPr bwMode="auto">
          <a:xfrm>
            <a:off x="6880225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32" name="Line 268"/>
          <p:cNvSpPr>
            <a:spLocks noChangeShapeType="1"/>
          </p:cNvSpPr>
          <p:nvPr/>
        </p:nvSpPr>
        <p:spPr bwMode="auto">
          <a:xfrm>
            <a:off x="6911975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33" name="Line 269"/>
          <p:cNvSpPr>
            <a:spLocks noChangeShapeType="1"/>
          </p:cNvSpPr>
          <p:nvPr/>
        </p:nvSpPr>
        <p:spPr bwMode="auto">
          <a:xfrm>
            <a:off x="6945312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34" name="Line 270"/>
          <p:cNvSpPr>
            <a:spLocks noChangeShapeType="1"/>
          </p:cNvSpPr>
          <p:nvPr/>
        </p:nvSpPr>
        <p:spPr bwMode="auto">
          <a:xfrm>
            <a:off x="6978650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35" name="Line 271"/>
          <p:cNvSpPr>
            <a:spLocks noChangeShapeType="1"/>
          </p:cNvSpPr>
          <p:nvPr/>
        </p:nvSpPr>
        <p:spPr bwMode="auto">
          <a:xfrm>
            <a:off x="7011987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36" name="Line 272"/>
          <p:cNvSpPr>
            <a:spLocks noChangeShapeType="1"/>
          </p:cNvSpPr>
          <p:nvPr/>
        </p:nvSpPr>
        <p:spPr bwMode="auto">
          <a:xfrm>
            <a:off x="7043737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37" name="Line 273"/>
          <p:cNvSpPr>
            <a:spLocks noChangeShapeType="1"/>
          </p:cNvSpPr>
          <p:nvPr/>
        </p:nvSpPr>
        <p:spPr bwMode="auto">
          <a:xfrm>
            <a:off x="7075487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38" name="Line 274"/>
          <p:cNvSpPr>
            <a:spLocks noChangeShapeType="1"/>
          </p:cNvSpPr>
          <p:nvPr/>
        </p:nvSpPr>
        <p:spPr bwMode="auto">
          <a:xfrm>
            <a:off x="7110412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39" name="Line 275"/>
          <p:cNvSpPr>
            <a:spLocks noChangeShapeType="1"/>
          </p:cNvSpPr>
          <p:nvPr/>
        </p:nvSpPr>
        <p:spPr bwMode="auto">
          <a:xfrm>
            <a:off x="6848475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40" name="Line 276"/>
          <p:cNvSpPr>
            <a:spLocks noChangeShapeType="1"/>
          </p:cNvSpPr>
          <p:nvPr/>
        </p:nvSpPr>
        <p:spPr bwMode="auto">
          <a:xfrm>
            <a:off x="6078537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41" name="Line 277"/>
          <p:cNvSpPr>
            <a:spLocks noChangeShapeType="1"/>
          </p:cNvSpPr>
          <p:nvPr/>
        </p:nvSpPr>
        <p:spPr bwMode="auto">
          <a:xfrm>
            <a:off x="6111875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42" name="Line 278"/>
          <p:cNvSpPr>
            <a:spLocks noChangeShapeType="1"/>
          </p:cNvSpPr>
          <p:nvPr/>
        </p:nvSpPr>
        <p:spPr bwMode="auto">
          <a:xfrm>
            <a:off x="6143625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43" name="Line 279"/>
          <p:cNvSpPr>
            <a:spLocks noChangeShapeType="1"/>
          </p:cNvSpPr>
          <p:nvPr/>
        </p:nvSpPr>
        <p:spPr bwMode="auto">
          <a:xfrm>
            <a:off x="6175375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44" name="Line 280"/>
          <p:cNvSpPr>
            <a:spLocks noChangeShapeType="1"/>
          </p:cNvSpPr>
          <p:nvPr/>
        </p:nvSpPr>
        <p:spPr bwMode="auto">
          <a:xfrm>
            <a:off x="6210300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45" name="Line 281"/>
          <p:cNvSpPr>
            <a:spLocks noChangeShapeType="1"/>
          </p:cNvSpPr>
          <p:nvPr/>
        </p:nvSpPr>
        <p:spPr bwMode="auto">
          <a:xfrm>
            <a:off x="6242050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46" name="Line 282"/>
          <p:cNvSpPr>
            <a:spLocks noChangeShapeType="1"/>
          </p:cNvSpPr>
          <p:nvPr/>
        </p:nvSpPr>
        <p:spPr bwMode="auto">
          <a:xfrm>
            <a:off x="6273800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47" name="Line 283"/>
          <p:cNvSpPr>
            <a:spLocks noChangeShapeType="1"/>
          </p:cNvSpPr>
          <p:nvPr/>
        </p:nvSpPr>
        <p:spPr bwMode="auto">
          <a:xfrm>
            <a:off x="6308725" y="4770438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48" name="Line 284"/>
          <p:cNvSpPr>
            <a:spLocks noChangeShapeType="1"/>
          </p:cNvSpPr>
          <p:nvPr/>
        </p:nvSpPr>
        <p:spPr bwMode="auto">
          <a:xfrm>
            <a:off x="6013450" y="4668838"/>
            <a:ext cx="0" cy="1149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49" name="Line 285"/>
          <p:cNvSpPr>
            <a:spLocks noChangeShapeType="1"/>
          </p:cNvSpPr>
          <p:nvPr/>
        </p:nvSpPr>
        <p:spPr bwMode="auto">
          <a:xfrm>
            <a:off x="6013450" y="5818188"/>
            <a:ext cx="2952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50" name="Line 286"/>
          <p:cNvSpPr>
            <a:spLocks noChangeShapeType="1"/>
          </p:cNvSpPr>
          <p:nvPr/>
        </p:nvSpPr>
        <p:spPr bwMode="auto">
          <a:xfrm>
            <a:off x="6750050" y="4670426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51" name="Line 287"/>
          <p:cNvSpPr>
            <a:spLocks noChangeShapeType="1"/>
          </p:cNvSpPr>
          <p:nvPr/>
        </p:nvSpPr>
        <p:spPr bwMode="auto">
          <a:xfrm>
            <a:off x="6716712" y="4670426"/>
            <a:ext cx="0" cy="454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52" name="Oval 251"/>
          <p:cNvSpPr>
            <a:spLocks noChangeArrowheads="1"/>
          </p:cNvSpPr>
          <p:nvPr/>
        </p:nvSpPr>
        <p:spPr bwMode="auto">
          <a:xfrm>
            <a:off x="6545262" y="4822826"/>
            <a:ext cx="171450" cy="14128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53" name="Oval 252"/>
          <p:cNvSpPr>
            <a:spLocks noChangeArrowheads="1"/>
          </p:cNvSpPr>
          <p:nvPr/>
        </p:nvSpPr>
        <p:spPr bwMode="auto">
          <a:xfrm>
            <a:off x="6578600" y="4851401"/>
            <a:ext cx="171450" cy="139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54" name="Oval 253"/>
          <p:cNvSpPr>
            <a:spLocks noChangeArrowheads="1"/>
          </p:cNvSpPr>
          <p:nvPr/>
        </p:nvSpPr>
        <p:spPr bwMode="auto">
          <a:xfrm>
            <a:off x="5840412" y="5341938"/>
            <a:ext cx="173038" cy="139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55" name="Rectangle 254"/>
          <p:cNvSpPr>
            <a:spLocks noChangeArrowheads="1"/>
          </p:cNvSpPr>
          <p:nvPr/>
        </p:nvSpPr>
        <p:spPr bwMode="auto">
          <a:xfrm>
            <a:off x="6315075" y="5143501"/>
            <a:ext cx="588962" cy="455612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56" name="Text Box 292"/>
          <p:cNvSpPr txBox="1">
            <a:spLocks noChangeArrowheads="1"/>
          </p:cNvSpPr>
          <p:nvPr/>
        </p:nvSpPr>
        <p:spPr bwMode="auto">
          <a:xfrm>
            <a:off x="6392862" y="5316538"/>
            <a:ext cx="384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 defTabSz="914400"/>
            <a:r>
              <a:rPr lang="en-US" altLang="it-IT" sz="700">
                <a:solidFill>
                  <a:prstClr val="black"/>
                </a:solidFill>
                <a:latin typeface="Arial Narrow" panose="020B0606020202030204" pitchFamily="34" charset="0"/>
              </a:rPr>
              <a:t>VELO</a:t>
            </a:r>
          </a:p>
          <a:p>
            <a:pPr algn="l" defTabSz="914400"/>
            <a:r>
              <a:rPr lang="en-US" altLang="it-IT" sz="700">
                <a:solidFill>
                  <a:prstClr val="black"/>
                </a:solidFill>
                <a:latin typeface="Arial Narrow" panose="020B0606020202030204" pitchFamily="34" charset="0"/>
              </a:rPr>
              <a:t>L0 FE</a:t>
            </a:r>
          </a:p>
        </p:txBody>
      </p:sp>
      <p:sp>
        <p:nvSpPr>
          <p:cNvPr id="257" name="Rectangle 256"/>
          <p:cNvSpPr>
            <a:spLocks noChangeArrowheads="1"/>
          </p:cNvSpPr>
          <p:nvPr/>
        </p:nvSpPr>
        <p:spPr bwMode="auto">
          <a:xfrm>
            <a:off x="6313487" y="5143501"/>
            <a:ext cx="323850" cy="144462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58" name="Text Box 294"/>
          <p:cNvSpPr txBox="1">
            <a:spLocks noChangeArrowheads="1"/>
          </p:cNvSpPr>
          <p:nvPr/>
        </p:nvSpPr>
        <p:spPr bwMode="auto">
          <a:xfrm>
            <a:off x="6276975" y="5168901"/>
            <a:ext cx="363537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 defTabSz="914400"/>
            <a:r>
              <a:rPr lang="en-US" altLang="it-IT" sz="600">
                <a:solidFill>
                  <a:prstClr val="black"/>
                </a:solidFill>
                <a:latin typeface="Arial Narrow" panose="020B0606020202030204" pitchFamily="34" charset="0"/>
              </a:rPr>
              <a:t>TTCrx</a:t>
            </a:r>
          </a:p>
        </p:txBody>
      </p:sp>
      <p:sp>
        <p:nvSpPr>
          <p:cNvPr id="259" name="Rectangle 258"/>
          <p:cNvSpPr>
            <a:spLocks noChangeArrowheads="1"/>
          </p:cNvSpPr>
          <p:nvPr/>
        </p:nvSpPr>
        <p:spPr bwMode="auto">
          <a:xfrm>
            <a:off x="6273800" y="5116513"/>
            <a:ext cx="588962" cy="44767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r>
              <a:rPr lang="en-US" altLang="it-IT">
                <a:solidFill>
                  <a:prstClr val="black"/>
                </a:solidFill>
                <a:latin typeface="Arial Narrow" panose="020B0606020202030204" pitchFamily="34" charset="0"/>
              </a:rPr>
              <a:t>ECAL</a:t>
            </a:r>
          </a:p>
          <a:p>
            <a:pPr defTabSz="914400"/>
            <a:r>
              <a:rPr lang="en-US" altLang="it-IT">
                <a:solidFill>
                  <a:prstClr val="black"/>
                </a:solidFill>
                <a:latin typeface="Arial Narrow" panose="020B0606020202030204" pitchFamily="34" charset="0"/>
              </a:rPr>
              <a:t>L0 FE</a:t>
            </a:r>
          </a:p>
        </p:txBody>
      </p:sp>
      <p:sp>
        <p:nvSpPr>
          <p:cNvPr id="260" name="Rectangle 259"/>
          <p:cNvSpPr>
            <a:spLocks noChangeArrowheads="1"/>
          </p:cNvSpPr>
          <p:nvPr/>
        </p:nvSpPr>
        <p:spPr bwMode="auto">
          <a:xfrm>
            <a:off x="6538912" y="5114926"/>
            <a:ext cx="323850" cy="141287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r>
              <a:rPr lang="en-US" altLang="it-IT">
                <a:solidFill>
                  <a:prstClr val="black"/>
                </a:solidFill>
                <a:latin typeface="Arial Narrow" panose="020B0606020202030204" pitchFamily="34" charset="0"/>
              </a:rPr>
              <a:t>TTCrx</a:t>
            </a:r>
          </a:p>
        </p:txBody>
      </p:sp>
      <p:sp>
        <p:nvSpPr>
          <p:cNvPr id="261" name="Rectangle 260"/>
          <p:cNvSpPr>
            <a:spLocks noChangeArrowheads="1"/>
          </p:cNvSpPr>
          <p:nvPr/>
        </p:nvSpPr>
        <p:spPr bwMode="auto">
          <a:xfrm>
            <a:off x="6308725" y="5738813"/>
            <a:ext cx="587375" cy="430213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r>
              <a:rPr lang="en-US" altLang="it-IT">
                <a:solidFill>
                  <a:prstClr val="black"/>
                </a:solidFill>
                <a:latin typeface="Arial Narrow" panose="020B0606020202030204" pitchFamily="34" charset="0"/>
              </a:rPr>
              <a:t>ECAL </a:t>
            </a:r>
          </a:p>
          <a:p>
            <a:pPr defTabSz="914400"/>
            <a:r>
              <a:rPr lang="en-US" altLang="it-IT">
                <a:solidFill>
                  <a:prstClr val="black"/>
                </a:solidFill>
                <a:latin typeface="Arial Narrow" panose="020B0606020202030204" pitchFamily="34" charset="0"/>
              </a:rPr>
              <a:t>TELL1</a:t>
            </a:r>
          </a:p>
        </p:txBody>
      </p:sp>
      <p:sp>
        <p:nvSpPr>
          <p:cNvPr id="262" name="Rectangle 261"/>
          <p:cNvSpPr>
            <a:spLocks noChangeArrowheads="1"/>
          </p:cNvSpPr>
          <p:nvPr/>
        </p:nvSpPr>
        <p:spPr bwMode="auto">
          <a:xfrm>
            <a:off x="6305550" y="5738813"/>
            <a:ext cx="323850" cy="134938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r>
              <a:rPr lang="en-US" altLang="it-IT">
                <a:solidFill>
                  <a:prstClr val="black"/>
                </a:solidFill>
                <a:latin typeface="Arial Narrow" panose="020B0606020202030204" pitchFamily="34" charset="0"/>
              </a:rPr>
              <a:t>TTCrx</a:t>
            </a:r>
          </a:p>
        </p:txBody>
      </p:sp>
      <p:sp>
        <p:nvSpPr>
          <p:cNvPr id="263" name="Line 299"/>
          <p:cNvSpPr>
            <a:spLocks noChangeShapeType="1"/>
          </p:cNvSpPr>
          <p:nvPr/>
        </p:nvSpPr>
        <p:spPr bwMode="auto">
          <a:xfrm>
            <a:off x="6553200" y="5564188"/>
            <a:ext cx="0" cy="1762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64" name="Line 300"/>
          <p:cNvSpPr>
            <a:spLocks noChangeShapeType="1"/>
          </p:cNvSpPr>
          <p:nvPr/>
        </p:nvSpPr>
        <p:spPr bwMode="auto">
          <a:xfrm>
            <a:off x="6642100" y="5600701"/>
            <a:ext cx="0" cy="1397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65" name="Line 301"/>
          <p:cNvSpPr>
            <a:spLocks noChangeShapeType="1"/>
          </p:cNvSpPr>
          <p:nvPr/>
        </p:nvSpPr>
        <p:spPr bwMode="auto">
          <a:xfrm>
            <a:off x="6634162" y="6169026"/>
            <a:ext cx="0" cy="2524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66" name="Line 302"/>
          <p:cNvSpPr>
            <a:spLocks noChangeShapeType="1"/>
          </p:cNvSpPr>
          <p:nvPr/>
        </p:nvSpPr>
        <p:spPr bwMode="auto">
          <a:xfrm>
            <a:off x="6683375" y="6211888"/>
            <a:ext cx="0" cy="250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67" name="Line 303"/>
          <p:cNvSpPr>
            <a:spLocks noChangeShapeType="1"/>
          </p:cNvSpPr>
          <p:nvPr/>
        </p:nvSpPr>
        <p:spPr bwMode="auto">
          <a:xfrm>
            <a:off x="4605337" y="6169026"/>
            <a:ext cx="0" cy="2524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68" name="Line 304"/>
          <p:cNvSpPr>
            <a:spLocks noChangeShapeType="1"/>
          </p:cNvSpPr>
          <p:nvPr/>
        </p:nvSpPr>
        <p:spPr bwMode="auto">
          <a:xfrm>
            <a:off x="4654550" y="6211888"/>
            <a:ext cx="0" cy="250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69" name="Line 305"/>
          <p:cNvSpPr>
            <a:spLocks noChangeShapeType="1"/>
          </p:cNvSpPr>
          <p:nvPr/>
        </p:nvSpPr>
        <p:spPr bwMode="auto">
          <a:xfrm>
            <a:off x="6896100" y="6000751"/>
            <a:ext cx="334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70" name="Line 306"/>
          <p:cNvSpPr>
            <a:spLocks noChangeShapeType="1"/>
          </p:cNvSpPr>
          <p:nvPr/>
        </p:nvSpPr>
        <p:spPr bwMode="auto">
          <a:xfrm>
            <a:off x="6953250" y="5895976"/>
            <a:ext cx="2778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71" name="Line 307"/>
          <p:cNvSpPr>
            <a:spLocks noChangeShapeType="1"/>
          </p:cNvSpPr>
          <p:nvPr/>
        </p:nvSpPr>
        <p:spPr bwMode="auto">
          <a:xfrm flipV="1">
            <a:off x="7419975" y="5994401"/>
            <a:ext cx="474662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72" name="Line 308"/>
          <p:cNvSpPr>
            <a:spLocks noChangeShapeType="1"/>
          </p:cNvSpPr>
          <p:nvPr/>
        </p:nvSpPr>
        <p:spPr bwMode="auto">
          <a:xfrm flipH="1" flipV="1">
            <a:off x="4708525" y="3629026"/>
            <a:ext cx="0" cy="1555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73" name="Line 309"/>
          <p:cNvSpPr>
            <a:spLocks noChangeShapeType="1"/>
          </p:cNvSpPr>
          <p:nvPr/>
        </p:nvSpPr>
        <p:spPr bwMode="auto">
          <a:xfrm flipH="1">
            <a:off x="5372100" y="3629026"/>
            <a:ext cx="0" cy="190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74" name="Line 310"/>
          <p:cNvSpPr>
            <a:spLocks noChangeShapeType="1"/>
          </p:cNvSpPr>
          <p:nvPr/>
        </p:nvSpPr>
        <p:spPr bwMode="auto">
          <a:xfrm flipV="1">
            <a:off x="5432425" y="6084888"/>
            <a:ext cx="3508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75" name="Line 311"/>
          <p:cNvSpPr>
            <a:spLocks noChangeShapeType="1"/>
          </p:cNvSpPr>
          <p:nvPr/>
        </p:nvSpPr>
        <p:spPr bwMode="auto">
          <a:xfrm>
            <a:off x="7885112" y="6007101"/>
            <a:ext cx="0" cy="576262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76" name="Line 312"/>
          <p:cNvSpPr>
            <a:spLocks noChangeShapeType="1"/>
          </p:cNvSpPr>
          <p:nvPr/>
        </p:nvSpPr>
        <p:spPr bwMode="auto">
          <a:xfrm flipH="1">
            <a:off x="3271837" y="6583363"/>
            <a:ext cx="4598988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77" name="Line 313"/>
          <p:cNvSpPr>
            <a:spLocks noChangeShapeType="1"/>
          </p:cNvSpPr>
          <p:nvPr/>
        </p:nvSpPr>
        <p:spPr bwMode="auto">
          <a:xfrm>
            <a:off x="5775325" y="6076951"/>
            <a:ext cx="0" cy="5540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78" name="Line 314"/>
          <p:cNvSpPr>
            <a:spLocks noChangeShapeType="1"/>
          </p:cNvSpPr>
          <p:nvPr/>
        </p:nvSpPr>
        <p:spPr bwMode="auto">
          <a:xfrm flipH="1">
            <a:off x="3206750" y="6630988"/>
            <a:ext cx="25685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79" name="Line 315"/>
          <p:cNvSpPr>
            <a:spLocks noChangeShapeType="1"/>
          </p:cNvSpPr>
          <p:nvPr/>
        </p:nvSpPr>
        <p:spPr bwMode="auto">
          <a:xfrm flipV="1">
            <a:off x="3198812" y="3776663"/>
            <a:ext cx="0" cy="28622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80" name="Line 316"/>
          <p:cNvSpPr>
            <a:spLocks noChangeShapeType="1"/>
          </p:cNvSpPr>
          <p:nvPr/>
        </p:nvSpPr>
        <p:spPr bwMode="auto">
          <a:xfrm flipV="1">
            <a:off x="3255962" y="3825876"/>
            <a:ext cx="0" cy="2763837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81" name="Line 317"/>
          <p:cNvSpPr>
            <a:spLocks noChangeShapeType="1"/>
          </p:cNvSpPr>
          <p:nvPr/>
        </p:nvSpPr>
        <p:spPr bwMode="auto">
          <a:xfrm flipH="1">
            <a:off x="3241675" y="3825876"/>
            <a:ext cx="2130425" cy="4762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82" name="Line 318"/>
          <p:cNvSpPr>
            <a:spLocks noChangeShapeType="1"/>
          </p:cNvSpPr>
          <p:nvPr/>
        </p:nvSpPr>
        <p:spPr bwMode="auto">
          <a:xfrm flipH="1">
            <a:off x="3198812" y="3776663"/>
            <a:ext cx="15033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83" name="Line 320"/>
          <p:cNvSpPr>
            <a:spLocks noChangeShapeType="1"/>
          </p:cNvSpPr>
          <p:nvPr/>
        </p:nvSpPr>
        <p:spPr bwMode="auto">
          <a:xfrm rot="5400000" flipH="1" flipV="1">
            <a:off x="5183187" y="1038226"/>
            <a:ext cx="0" cy="62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84" name="Rectangle 283"/>
          <p:cNvSpPr>
            <a:spLocks noChangeArrowheads="1"/>
          </p:cNvSpPr>
          <p:nvPr/>
        </p:nvSpPr>
        <p:spPr bwMode="auto">
          <a:xfrm rot="16200000">
            <a:off x="5079999" y="5848351"/>
            <a:ext cx="714375" cy="4064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r>
              <a:rPr lang="en-US" altLang="it-IT" sz="1000">
                <a:solidFill>
                  <a:prstClr val="black"/>
                </a:solidFill>
                <a:latin typeface="Arial Narrow" panose="020B0606020202030204" pitchFamily="34" charset="0"/>
              </a:rPr>
              <a:t>HUGIN</a:t>
            </a:r>
          </a:p>
          <a:p>
            <a:pPr defTabSz="914400"/>
            <a:r>
              <a:rPr lang="en-US" altLang="it-IT" sz="600" b="0">
                <a:solidFill>
                  <a:prstClr val="black"/>
                </a:solidFill>
                <a:latin typeface="Arial Narrow" panose="020B0606020202030204" pitchFamily="34" charset="0"/>
              </a:rPr>
              <a:t>Throttle OR</a:t>
            </a:r>
          </a:p>
        </p:txBody>
      </p:sp>
      <p:sp>
        <p:nvSpPr>
          <p:cNvPr id="285" name="Line 322"/>
          <p:cNvSpPr>
            <a:spLocks noChangeShapeType="1"/>
          </p:cNvSpPr>
          <p:nvPr/>
        </p:nvSpPr>
        <p:spPr bwMode="auto">
          <a:xfrm>
            <a:off x="4900612" y="6076951"/>
            <a:ext cx="334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86" name="Line 323"/>
          <p:cNvSpPr>
            <a:spLocks noChangeShapeType="1"/>
          </p:cNvSpPr>
          <p:nvPr/>
        </p:nvSpPr>
        <p:spPr bwMode="auto">
          <a:xfrm>
            <a:off x="4957762" y="5973763"/>
            <a:ext cx="2778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87" name="Text Box 324"/>
          <p:cNvSpPr txBox="1">
            <a:spLocks noChangeArrowheads="1"/>
          </p:cNvSpPr>
          <p:nvPr/>
        </p:nvSpPr>
        <p:spPr bwMode="auto">
          <a:xfrm rot="16200000">
            <a:off x="7443787" y="1998664"/>
            <a:ext cx="83343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 defTabSz="914400"/>
            <a:r>
              <a:rPr lang="en-US" altLang="it-IT" b="0">
                <a:solidFill>
                  <a:prstClr val="black"/>
                </a:solidFill>
                <a:latin typeface="Arial Narrow" panose="020B0606020202030204" pitchFamily="34" charset="0"/>
              </a:rPr>
              <a:t>MEP Req. (GbE) </a:t>
            </a:r>
          </a:p>
        </p:txBody>
      </p:sp>
      <p:sp>
        <p:nvSpPr>
          <p:cNvPr id="288" name="Rectangle 287"/>
          <p:cNvSpPr>
            <a:spLocks noChangeArrowheads="1"/>
          </p:cNvSpPr>
          <p:nvPr/>
        </p:nvSpPr>
        <p:spPr bwMode="auto">
          <a:xfrm>
            <a:off x="7575550" y="5172076"/>
            <a:ext cx="842962" cy="288925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r>
              <a:rPr lang="en-US" altLang="it-IT" sz="1000">
                <a:solidFill>
                  <a:prstClr val="black"/>
                </a:solidFill>
                <a:latin typeface="Arial Narrow" panose="020B0606020202030204" pitchFamily="34" charset="0"/>
              </a:rPr>
              <a:t>FREJA</a:t>
            </a:r>
          </a:p>
          <a:p>
            <a:pPr defTabSz="914400"/>
            <a:r>
              <a:rPr lang="en-US" altLang="it-IT" sz="600" b="0">
                <a:solidFill>
                  <a:prstClr val="black"/>
                </a:solidFill>
                <a:latin typeface="Arial Narrow" panose="020B0606020202030204" pitchFamily="34" charset="0"/>
              </a:rPr>
              <a:t>TTC monitoring</a:t>
            </a:r>
          </a:p>
        </p:txBody>
      </p:sp>
      <p:sp>
        <p:nvSpPr>
          <p:cNvPr id="289" name="Oval 288"/>
          <p:cNvSpPr>
            <a:spLocks noChangeArrowheads="1"/>
          </p:cNvSpPr>
          <p:nvPr/>
        </p:nvSpPr>
        <p:spPr bwMode="auto">
          <a:xfrm>
            <a:off x="8083550" y="4872038"/>
            <a:ext cx="171450" cy="139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90" name="Line 327"/>
          <p:cNvSpPr>
            <a:spLocks noChangeShapeType="1"/>
          </p:cNvSpPr>
          <p:nvPr/>
        </p:nvSpPr>
        <p:spPr bwMode="auto">
          <a:xfrm>
            <a:off x="8255000" y="4337051"/>
            <a:ext cx="0" cy="828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91" name="Rectangle 290"/>
          <p:cNvSpPr>
            <a:spLocks noChangeArrowheads="1"/>
          </p:cNvSpPr>
          <p:nvPr/>
        </p:nvSpPr>
        <p:spPr bwMode="auto">
          <a:xfrm rot="16200000">
            <a:off x="7083424" y="5753101"/>
            <a:ext cx="715963" cy="427038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r>
              <a:rPr lang="en-US" altLang="it-IT" sz="1000">
                <a:solidFill>
                  <a:prstClr val="black"/>
                </a:solidFill>
                <a:latin typeface="Arial Narrow" panose="020B0606020202030204" pitchFamily="34" charset="0"/>
              </a:rPr>
              <a:t>HUGIN</a:t>
            </a:r>
          </a:p>
          <a:p>
            <a:pPr defTabSz="914400"/>
            <a:r>
              <a:rPr lang="en-US" altLang="it-IT" sz="600" b="0">
                <a:solidFill>
                  <a:prstClr val="black"/>
                </a:solidFill>
                <a:latin typeface="Arial Narrow" panose="020B0606020202030204" pitchFamily="34" charset="0"/>
              </a:rPr>
              <a:t>Throttle OR</a:t>
            </a:r>
          </a:p>
        </p:txBody>
      </p:sp>
      <p:sp>
        <p:nvSpPr>
          <p:cNvPr id="292" name="Rectangle 291"/>
          <p:cNvSpPr>
            <a:spLocks noChangeArrowheads="1"/>
          </p:cNvSpPr>
          <p:nvPr/>
        </p:nvSpPr>
        <p:spPr bwMode="auto">
          <a:xfrm>
            <a:off x="6789737" y="2611438"/>
            <a:ext cx="319088" cy="354013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r>
              <a:rPr lang="en-US" altLang="it-IT" sz="1000">
                <a:solidFill>
                  <a:prstClr val="black"/>
                </a:solidFill>
                <a:latin typeface="Arial Narrow" panose="020B0606020202030204" pitchFamily="34" charset="0"/>
              </a:rPr>
              <a:t>BPIM</a:t>
            </a:r>
          </a:p>
        </p:txBody>
      </p:sp>
      <p:sp>
        <p:nvSpPr>
          <p:cNvPr id="293" name="Line 330"/>
          <p:cNvSpPr>
            <a:spLocks noChangeShapeType="1"/>
          </p:cNvSpPr>
          <p:nvPr/>
        </p:nvSpPr>
        <p:spPr bwMode="auto">
          <a:xfrm flipH="1" flipV="1">
            <a:off x="6234112" y="2790826"/>
            <a:ext cx="547688" cy="1587"/>
          </a:xfrm>
          <a:prstGeom prst="line">
            <a:avLst/>
          </a:prstGeom>
          <a:noFill/>
          <a:ln w="12700">
            <a:solidFill>
              <a:srgbClr val="0099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294" name="Rectangle 293"/>
          <p:cNvSpPr>
            <a:spLocks noChangeArrowheads="1"/>
          </p:cNvSpPr>
          <p:nvPr/>
        </p:nvSpPr>
        <p:spPr bwMode="auto">
          <a:xfrm>
            <a:off x="4325937" y="4068763"/>
            <a:ext cx="617538" cy="2540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r>
              <a:rPr lang="en-US" altLang="it-IT" sz="1000">
                <a:solidFill>
                  <a:prstClr val="black"/>
                </a:solidFill>
                <a:latin typeface="Arial Narrow" panose="020B0606020202030204" pitchFamily="34" charset="0"/>
              </a:rPr>
              <a:t>TTCtx</a:t>
            </a:r>
          </a:p>
          <a:p>
            <a:pPr defTabSz="914400"/>
            <a:r>
              <a:rPr lang="en-US" altLang="it-IT" sz="600">
                <a:solidFill>
                  <a:prstClr val="black"/>
                </a:solidFill>
                <a:latin typeface="Arial Narrow" panose="020B0606020202030204" pitchFamily="34" charset="0"/>
              </a:rPr>
              <a:t>Optical transmitter</a:t>
            </a:r>
          </a:p>
        </p:txBody>
      </p:sp>
      <p:sp>
        <p:nvSpPr>
          <p:cNvPr id="295" name="Rectangle 294"/>
          <p:cNvSpPr>
            <a:spLocks noChangeArrowheads="1"/>
          </p:cNvSpPr>
          <p:nvPr/>
        </p:nvSpPr>
        <p:spPr bwMode="auto">
          <a:xfrm>
            <a:off x="6257925" y="4068763"/>
            <a:ext cx="615950" cy="2540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r>
              <a:rPr lang="en-US" altLang="it-IT" sz="1000">
                <a:solidFill>
                  <a:prstClr val="black"/>
                </a:solidFill>
                <a:latin typeface="Arial Narrow" panose="020B0606020202030204" pitchFamily="34" charset="0"/>
              </a:rPr>
              <a:t>TTCtx</a:t>
            </a:r>
          </a:p>
          <a:p>
            <a:pPr defTabSz="914400"/>
            <a:r>
              <a:rPr lang="en-US" altLang="it-IT" sz="600">
                <a:solidFill>
                  <a:prstClr val="black"/>
                </a:solidFill>
                <a:latin typeface="Arial Narrow" panose="020B0606020202030204" pitchFamily="34" charset="0"/>
              </a:rPr>
              <a:t>Optical transmitter</a:t>
            </a:r>
          </a:p>
        </p:txBody>
      </p:sp>
      <p:sp>
        <p:nvSpPr>
          <p:cNvPr id="296" name="Rectangle 295"/>
          <p:cNvSpPr>
            <a:spLocks noChangeArrowheads="1"/>
          </p:cNvSpPr>
          <p:nvPr/>
        </p:nvSpPr>
        <p:spPr bwMode="auto">
          <a:xfrm>
            <a:off x="6997700" y="4068763"/>
            <a:ext cx="615950" cy="2540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r>
              <a:rPr lang="en-US" altLang="it-IT" sz="1000">
                <a:solidFill>
                  <a:prstClr val="black"/>
                </a:solidFill>
                <a:latin typeface="Arial Narrow" panose="020B0606020202030204" pitchFamily="34" charset="0"/>
              </a:rPr>
              <a:t>TTCtx</a:t>
            </a:r>
          </a:p>
          <a:p>
            <a:pPr defTabSz="914400"/>
            <a:r>
              <a:rPr lang="en-US" altLang="it-IT" sz="600">
                <a:solidFill>
                  <a:prstClr val="black"/>
                </a:solidFill>
                <a:latin typeface="Arial Narrow" panose="020B0606020202030204" pitchFamily="34" charset="0"/>
              </a:rPr>
              <a:t>Optical transmitter</a:t>
            </a:r>
          </a:p>
        </p:txBody>
      </p:sp>
      <p:sp>
        <p:nvSpPr>
          <p:cNvPr id="297" name="Rectangle 296"/>
          <p:cNvSpPr>
            <a:spLocks noChangeArrowheads="1"/>
          </p:cNvSpPr>
          <p:nvPr/>
        </p:nvSpPr>
        <p:spPr bwMode="auto">
          <a:xfrm>
            <a:off x="7735887" y="4068763"/>
            <a:ext cx="617538" cy="2540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r>
              <a:rPr lang="en-US" altLang="it-IT" sz="1000">
                <a:solidFill>
                  <a:prstClr val="black"/>
                </a:solidFill>
                <a:latin typeface="Arial Narrow" panose="020B0606020202030204" pitchFamily="34" charset="0"/>
              </a:rPr>
              <a:t>TTCtx</a:t>
            </a:r>
          </a:p>
          <a:p>
            <a:pPr defTabSz="914400"/>
            <a:r>
              <a:rPr lang="en-US" altLang="it-IT" sz="600">
                <a:solidFill>
                  <a:prstClr val="black"/>
                </a:solidFill>
                <a:latin typeface="Arial Narrow" panose="020B0606020202030204" pitchFamily="34" charset="0"/>
              </a:rPr>
              <a:t>Optical transmitter</a:t>
            </a:r>
          </a:p>
        </p:txBody>
      </p:sp>
      <p:sp>
        <p:nvSpPr>
          <p:cNvPr id="298" name="Rectangle 297"/>
          <p:cNvSpPr>
            <a:spLocks noChangeArrowheads="1"/>
          </p:cNvSpPr>
          <p:nvPr/>
        </p:nvSpPr>
        <p:spPr bwMode="auto">
          <a:xfrm>
            <a:off x="4621212" y="4546601"/>
            <a:ext cx="739775" cy="22225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r>
              <a:rPr lang="en-US" altLang="it-IT" sz="1000">
                <a:solidFill>
                  <a:prstClr val="black"/>
                </a:solidFill>
                <a:latin typeface="Arial Narrow" panose="020B0606020202030204" pitchFamily="34" charset="0"/>
              </a:rPr>
              <a:t>TTCoc</a:t>
            </a:r>
          </a:p>
          <a:p>
            <a:pPr defTabSz="914400"/>
            <a:r>
              <a:rPr lang="en-US" altLang="it-IT" sz="600">
                <a:solidFill>
                  <a:prstClr val="black"/>
                </a:solidFill>
                <a:latin typeface="Arial Narrow" panose="020B0606020202030204" pitchFamily="34" charset="0"/>
              </a:rPr>
              <a:t>Optical splitter</a:t>
            </a:r>
          </a:p>
        </p:txBody>
      </p:sp>
      <p:sp>
        <p:nvSpPr>
          <p:cNvPr id="299" name="Rectangle 298"/>
          <p:cNvSpPr>
            <a:spLocks noChangeArrowheads="1"/>
          </p:cNvSpPr>
          <p:nvPr/>
        </p:nvSpPr>
        <p:spPr bwMode="auto">
          <a:xfrm>
            <a:off x="5822950" y="4546601"/>
            <a:ext cx="738187" cy="22225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r>
              <a:rPr lang="en-US" altLang="it-IT" sz="1000">
                <a:solidFill>
                  <a:prstClr val="black"/>
                </a:solidFill>
                <a:latin typeface="Arial Narrow" panose="020B0606020202030204" pitchFamily="34" charset="0"/>
              </a:rPr>
              <a:t>TTCoc</a:t>
            </a:r>
          </a:p>
          <a:p>
            <a:pPr defTabSz="914400"/>
            <a:r>
              <a:rPr lang="en-US" altLang="it-IT" sz="600">
                <a:solidFill>
                  <a:prstClr val="black"/>
                </a:solidFill>
                <a:latin typeface="Arial Narrow" panose="020B0606020202030204" pitchFamily="34" charset="0"/>
              </a:rPr>
              <a:t>Optical splitter</a:t>
            </a:r>
          </a:p>
        </p:txBody>
      </p:sp>
      <p:sp>
        <p:nvSpPr>
          <p:cNvPr id="300" name="Rectangle 299"/>
          <p:cNvSpPr>
            <a:spLocks noChangeArrowheads="1"/>
          </p:cNvSpPr>
          <p:nvPr/>
        </p:nvSpPr>
        <p:spPr bwMode="auto">
          <a:xfrm>
            <a:off x="6586537" y="4546601"/>
            <a:ext cx="738188" cy="22225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r>
              <a:rPr lang="en-US" altLang="it-IT" sz="1000">
                <a:solidFill>
                  <a:prstClr val="black"/>
                </a:solidFill>
                <a:latin typeface="Arial Narrow" panose="020B0606020202030204" pitchFamily="34" charset="0"/>
              </a:rPr>
              <a:t>TTCoc</a:t>
            </a:r>
          </a:p>
          <a:p>
            <a:pPr defTabSz="914400"/>
            <a:r>
              <a:rPr lang="en-US" altLang="it-IT" sz="600">
                <a:solidFill>
                  <a:prstClr val="black"/>
                </a:solidFill>
                <a:latin typeface="Arial Narrow" panose="020B0606020202030204" pitchFamily="34" charset="0"/>
              </a:rPr>
              <a:t>Optical splitter</a:t>
            </a:r>
          </a:p>
        </p:txBody>
      </p:sp>
      <p:sp>
        <p:nvSpPr>
          <p:cNvPr id="301" name="Line 338"/>
          <p:cNvSpPr>
            <a:spLocks noChangeShapeType="1"/>
          </p:cNvSpPr>
          <p:nvPr/>
        </p:nvSpPr>
        <p:spPr bwMode="auto">
          <a:xfrm flipH="1">
            <a:off x="7092950" y="3116263"/>
            <a:ext cx="0" cy="15557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302" name="Line 339"/>
          <p:cNvSpPr>
            <a:spLocks noChangeShapeType="1"/>
          </p:cNvSpPr>
          <p:nvPr/>
        </p:nvSpPr>
        <p:spPr bwMode="auto">
          <a:xfrm flipV="1">
            <a:off x="5880100" y="2863851"/>
            <a:ext cx="0" cy="1031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303" name="Line 340"/>
          <p:cNvSpPr>
            <a:spLocks noChangeShapeType="1"/>
          </p:cNvSpPr>
          <p:nvPr/>
        </p:nvSpPr>
        <p:spPr bwMode="auto">
          <a:xfrm flipH="1" flipV="1">
            <a:off x="5872162" y="2963863"/>
            <a:ext cx="5730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304" name="Line 341"/>
          <p:cNvSpPr>
            <a:spLocks noChangeShapeType="1"/>
          </p:cNvSpPr>
          <p:nvPr/>
        </p:nvSpPr>
        <p:spPr bwMode="auto">
          <a:xfrm>
            <a:off x="4778375" y="3200401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305" name="Line 342"/>
          <p:cNvSpPr>
            <a:spLocks noChangeShapeType="1"/>
          </p:cNvSpPr>
          <p:nvPr/>
        </p:nvSpPr>
        <p:spPr bwMode="auto">
          <a:xfrm flipH="1">
            <a:off x="5429250" y="3057526"/>
            <a:ext cx="0" cy="21590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306" name="Line 343"/>
          <p:cNvSpPr>
            <a:spLocks noChangeShapeType="1"/>
          </p:cNvSpPr>
          <p:nvPr/>
        </p:nvSpPr>
        <p:spPr bwMode="auto">
          <a:xfrm flipV="1">
            <a:off x="7783512" y="2870201"/>
            <a:ext cx="0" cy="20320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307" name="Line 344"/>
          <p:cNvSpPr>
            <a:spLocks noChangeShapeType="1"/>
          </p:cNvSpPr>
          <p:nvPr/>
        </p:nvSpPr>
        <p:spPr bwMode="auto">
          <a:xfrm flipH="1" flipV="1">
            <a:off x="5429250" y="3059113"/>
            <a:ext cx="235585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308" name="Line 345"/>
          <p:cNvSpPr>
            <a:spLocks noChangeShapeType="1"/>
          </p:cNvSpPr>
          <p:nvPr/>
        </p:nvSpPr>
        <p:spPr bwMode="auto">
          <a:xfrm>
            <a:off x="6338887" y="4768851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309" name="Line 346"/>
          <p:cNvSpPr>
            <a:spLocks noChangeShapeType="1"/>
          </p:cNvSpPr>
          <p:nvPr/>
        </p:nvSpPr>
        <p:spPr bwMode="auto">
          <a:xfrm>
            <a:off x="6370637" y="4768851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310" name="Line 347"/>
          <p:cNvSpPr>
            <a:spLocks noChangeShapeType="1"/>
          </p:cNvSpPr>
          <p:nvPr/>
        </p:nvSpPr>
        <p:spPr bwMode="auto">
          <a:xfrm>
            <a:off x="6405562" y="4768851"/>
            <a:ext cx="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311" name="Text Box 349"/>
          <p:cNvSpPr txBox="1">
            <a:spLocks noChangeArrowheads="1"/>
          </p:cNvSpPr>
          <p:nvPr/>
        </p:nvSpPr>
        <p:spPr bwMode="auto">
          <a:xfrm>
            <a:off x="4821237" y="1022351"/>
            <a:ext cx="5365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 defTabSz="914400"/>
            <a:r>
              <a:rPr lang="en-US" altLang="it-IT" b="0">
                <a:solidFill>
                  <a:prstClr val="black"/>
                </a:solidFill>
                <a:latin typeface="Arial Narrow" panose="020B0606020202030204" pitchFamily="34" charset="0"/>
              </a:rPr>
              <a:t>LHC orbit</a:t>
            </a:r>
          </a:p>
        </p:txBody>
      </p:sp>
      <p:sp>
        <p:nvSpPr>
          <p:cNvPr id="312" name="Line 350"/>
          <p:cNvSpPr>
            <a:spLocks noChangeShapeType="1"/>
          </p:cNvSpPr>
          <p:nvPr/>
        </p:nvSpPr>
        <p:spPr bwMode="auto">
          <a:xfrm rot="5400000" flipH="1" flipV="1">
            <a:off x="5189537" y="889001"/>
            <a:ext cx="0" cy="62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313" name="Rectangle 312"/>
          <p:cNvSpPr>
            <a:spLocks noChangeArrowheads="1"/>
          </p:cNvSpPr>
          <p:nvPr/>
        </p:nvSpPr>
        <p:spPr bwMode="auto">
          <a:xfrm>
            <a:off x="6272212" y="1108076"/>
            <a:ext cx="776288" cy="328612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r>
              <a:rPr lang="en-US" altLang="it-IT" sz="1000">
                <a:solidFill>
                  <a:prstClr val="black"/>
                </a:solidFill>
                <a:latin typeface="Arial Narrow" panose="020B0606020202030204" pitchFamily="34" charset="0"/>
              </a:rPr>
              <a:t>TTCoc(BST)</a:t>
            </a:r>
            <a:endParaRPr lang="en-US" altLang="it-IT" sz="60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314" name="Line 354"/>
          <p:cNvSpPr>
            <a:spLocks noChangeShapeType="1"/>
          </p:cNvSpPr>
          <p:nvPr/>
        </p:nvSpPr>
        <p:spPr bwMode="auto">
          <a:xfrm rot="16200000" flipV="1">
            <a:off x="7362825" y="957263"/>
            <a:ext cx="0" cy="62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315" name="Text Box 355"/>
          <p:cNvSpPr txBox="1">
            <a:spLocks noChangeArrowheads="1"/>
          </p:cNvSpPr>
          <p:nvPr/>
        </p:nvSpPr>
        <p:spPr bwMode="auto">
          <a:xfrm>
            <a:off x="7131050" y="1109663"/>
            <a:ext cx="3460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 defTabSz="914400"/>
            <a:r>
              <a:rPr lang="en-US" altLang="it-IT" b="0">
                <a:solidFill>
                  <a:prstClr val="black"/>
                </a:solidFill>
                <a:latin typeface="Arial Narrow" panose="020B0606020202030204" pitchFamily="34" charset="0"/>
              </a:rPr>
              <a:t>BST</a:t>
            </a:r>
          </a:p>
        </p:txBody>
      </p:sp>
      <p:sp>
        <p:nvSpPr>
          <p:cNvPr id="316" name="Freeform 315"/>
          <p:cNvSpPr>
            <a:spLocks/>
          </p:cNvSpPr>
          <p:nvPr/>
        </p:nvSpPr>
        <p:spPr bwMode="auto">
          <a:xfrm>
            <a:off x="6850062" y="1452563"/>
            <a:ext cx="596900" cy="1139825"/>
          </a:xfrm>
          <a:custGeom>
            <a:avLst/>
            <a:gdLst>
              <a:gd name="T0" fmla="*/ 0 w 376"/>
              <a:gd name="T1" fmla="*/ 0 h 718"/>
              <a:gd name="T2" fmla="*/ 0 w 376"/>
              <a:gd name="T3" fmla="*/ 46 h 718"/>
              <a:gd name="T4" fmla="*/ 268 w 376"/>
              <a:gd name="T5" fmla="*/ 46 h 718"/>
              <a:gd name="T6" fmla="*/ 268 w 376"/>
              <a:gd name="T7" fmla="*/ 718 h 718"/>
              <a:gd name="T8" fmla="*/ 376 w 376"/>
              <a:gd name="T9" fmla="*/ 718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6" h="718">
                <a:moveTo>
                  <a:pt x="0" y="0"/>
                </a:moveTo>
                <a:lnTo>
                  <a:pt x="0" y="46"/>
                </a:lnTo>
                <a:lnTo>
                  <a:pt x="268" y="46"/>
                </a:lnTo>
                <a:lnTo>
                  <a:pt x="268" y="718"/>
                </a:lnTo>
                <a:lnTo>
                  <a:pt x="376" y="718"/>
                </a:lnTo>
              </a:path>
            </a:pathLst>
          </a:custGeom>
          <a:noFill/>
          <a:ln w="12700" cap="flat" cmpd="sng">
            <a:solidFill>
              <a:srgbClr val="0099F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99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317" name="Freeform 316"/>
          <p:cNvSpPr>
            <a:spLocks/>
          </p:cNvSpPr>
          <p:nvPr/>
        </p:nvSpPr>
        <p:spPr bwMode="auto">
          <a:xfrm>
            <a:off x="6249987" y="1439863"/>
            <a:ext cx="412750" cy="1219200"/>
          </a:xfrm>
          <a:custGeom>
            <a:avLst/>
            <a:gdLst>
              <a:gd name="T0" fmla="*/ 260 w 260"/>
              <a:gd name="T1" fmla="*/ 0 h 768"/>
              <a:gd name="T2" fmla="*/ 260 w 260"/>
              <a:gd name="T3" fmla="*/ 768 h 768"/>
              <a:gd name="T4" fmla="*/ 0 w 260"/>
              <a:gd name="T5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0" h="768">
                <a:moveTo>
                  <a:pt x="260" y="0"/>
                </a:moveTo>
                <a:lnTo>
                  <a:pt x="260" y="768"/>
                </a:lnTo>
                <a:lnTo>
                  <a:pt x="0" y="768"/>
                </a:lnTo>
              </a:path>
            </a:pathLst>
          </a:custGeom>
          <a:noFill/>
          <a:ln w="12700" cap="flat" cmpd="sng">
            <a:solidFill>
              <a:srgbClr val="0099F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99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318" name="Freeform 317"/>
          <p:cNvSpPr>
            <a:spLocks/>
          </p:cNvSpPr>
          <p:nvPr/>
        </p:nvSpPr>
        <p:spPr bwMode="auto">
          <a:xfrm>
            <a:off x="4284662" y="1446213"/>
            <a:ext cx="2171700" cy="1181100"/>
          </a:xfrm>
          <a:custGeom>
            <a:avLst/>
            <a:gdLst>
              <a:gd name="T0" fmla="*/ 1368 w 1368"/>
              <a:gd name="T1" fmla="*/ 0 h 744"/>
              <a:gd name="T2" fmla="*/ 1368 w 1368"/>
              <a:gd name="T3" fmla="*/ 152 h 744"/>
              <a:gd name="T4" fmla="*/ 362 w 1368"/>
              <a:gd name="T5" fmla="*/ 152 h 744"/>
              <a:gd name="T6" fmla="*/ 360 w 1368"/>
              <a:gd name="T7" fmla="*/ 744 h 744"/>
              <a:gd name="T8" fmla="*/ 0 w 1368"/>
              <a:gd name="T9" fmla="*/ 744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8" h="744">
                <a:moveTo>
                  <a:pt x="1368" y="0"/>
                </a:moveTo>
                <a:lnTo>
                  <a:pt x="1368" y="152"/>
                </a:lnTo>
                <a:lnTo>
                  <a:pt x="362" y="152"/>
                </a:lnTo>
                <a:lnTo>
                  <a:pt x="360" y="744"/>
                </a:lnTo>
                <a:lnTo>
                  <a:pt x="0" y="744"/>
                </a:lnTo>
              </a:path>
            </a:pathLst>
          </a:custGeom>
          <a:noFill/>
          <a:ln w="12700" cap="flat" cmpd="sng">
            <a:solidFill>
              <a:srgbClr val="0099F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99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319" name="Freeform 318"/>
          <p:cNvSpPr>
            <a:spLocks/>
          </p:cNvSpPr>
          <p:nvPr/>
        </p:nvSpPr>
        <p:spPr bwMode="auto">
          <a:xfrm>
            <a:off x="4197350" y="1439863"/>
            <a:ext cx="1368425" cy="711200"/>
          </a:xfrm>
          <a:custGeom>
            <a:avLst/>
            <a:gdLst>
              <a:gd name="T0" fmla="*/ 862 w 862"/>
              <a:gd name="T1" fmla="*/ 0 h 448"/>
              <a:gd name="T2" fmla="*/ 862 w 862"/>
              <a:gd name="T3" fmla="*/ 60 h 448"/>
              <a:gd name="T4" fmla="*/ 154 w 862"/>
              <a:gd name="T5" fmla="*/ 62 h 448"/>
              <a:gd name="T6" fmla="*/ 154 w 862"/>
              <a:gd name="T7" fmla="*/ 448 h 448"/>
              <a:gd name="T8" fmla="*/ 0 w 862"/>
              <a:gd name="T9" fmla="*/ 448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2" h="448">
                <a:moveTo>
                  <a:pt x="862" y="0"/>
                </a:moveTo>
                <a:lnTo>
                  <a:pt x="862" y="60"/>
                </a:lnTo>
                <a:lnTo>
                  <a:pt x="154" y="62"/>
                </a:lnTo>
                <a:lnTo>
                  <a:pt x="154" y="448"/>
                </a:lnTo>
                <a:lnTo>
                  <a:pt x="0" y="448"/>
                </a:lnTo>
              </a:path>
            </a:pathLst>
          </a:custGeom>
          <a:noFill/>
          <a:ln w="12700" cap="flat" cmpd="sng">
            <a:solidFill>
              <a:srgbClr val="0099F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99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320" name="Freeform 319"/>
          <p:cNvSpPr>
            <a:spLocks/>
          </p:cNvSpPr>
          <p:nvPr/>
        </p:nvSpPr>
        <p:spPr bwMode="auto">
          <a:xfrm>
            <a:off x="4281487" y="1439863"/>
            <a:ext cx="1336675" cy="1289050"/>
          </a:xfrm>
          <a:custGeom>
            <a:avLst/>
            <a:gdLst>
              <a:gd name="T0" fmla="*/ 842 w 842"/>
              <a:gd name="T1" fmla="*/ 0 h 812"/>
              <a:gd name="T2" fmla="*/ 842 w 842"/>
              <a:gd name="T3" fmla="*/ 88 h 812"/>
              <a:gd name="T4" fmla="*/ 312 w 842"/>
              <a:gd name="T5" fmla="*/ 88 h 812"/>
              <a:gd name="T6" fmla="*/ 312 w 842"/>
              <a:gd name="T7" fmla="*/ 812 h 812"/>
              <a:gd name="T8" fmla="*/ 0 w 842"/>
              <a:gd name="T9" fmla="*/ 810 h 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2" h="812">
                <a:moveTo>
                  <a:pt x="842" y="0"/>
                </a:moveTo>
                <a:lnTo>
                  <a:pt x="842" y="88"/>
                </a:lnTo>
                <a:lnTo>
                  <a:pt x="312" y="88"/>
                </a:lnTo>
                <a:lnTo>
                  <a:pt x="312" y="812"/>
                </a:lnTo>
                <a:lnTo>
                  <a:pt x="0" y="810"/>
                </a:lnTo>
              </a:path>
            </a:pathLst>
          </a:custGeom>
          <a:noFill/>
          <a:ln w="12700" cap="flat" cmpd="sng">
            <a:solidFill>
              <a:srgbClr val="0099F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99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321" name="Freeform 320"/>
          <p:cNvSpPr>
            <a:spLocks/>
          </p:cNvSpPr>
          <p:nvPr/>
        </p:nvSpPr>
        <p:spPr bwMode="auto">
          <a:xfrm>
            <a:off x="5026025" y="1438276"/>
            <a:ext cx="844550" cy="1273175"/>
          </a:xfrm>
          <a:custGeom>
            <a:avLst/>
            <a:gdLst>
              <a:gd name="T0" fmla="*/ 532 w 532"/>
              <a:gd name="T1" fmla="*/ 0 h 802"/>
              <a:gd name="T2" fmla="*/ 532 w 532"/>
              <a:gd name="T3" fmla="*/ 120 h 802"/>
              <a:gd name="T4" fmla="*/ 0 w 532"/>
              <a:gd name="T5" fmla="*/ 122 h 802"/>
              <a:gd name="T6" fmla="*/ 0 w 532"/>
              <a:gd name="T7" fmla="*/ 802 h 802"/>
              <a:gd name="T8" fmla="*/ 282 w 532"/>
              <a:gd name="T9" fmla="*/ 802 h 8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2" h="802">
                <a:moveTo>
                  <a:pt x="532" y="0"/>
                </a:moveTo>
                <a:lnTo>
                  <a:pt x="532" y="120"/>
                </a:lnTo>
                <a:lnTo>
                  <a:pt x="0" y="122"/>
                </a:lnTo>
                <a:lnTo>
                  <a:pt x="0" y="802"/>
                </a:lnTo>
                <a:lnTo>
                  <a:pt x="282" y="802"/>
                </a:lnTo>
              </a:path>
            </a:pathLst>
          </a:custGeom>
          <a:noFill/>
          <a:ln w="12700" cap="flat" cmpd="sng">
            <a:solidFill>
              <a:srgbClr val="0099F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99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322" name="Freeform 321"/>
          <p:cNvSpPr>
            <a:spLocks/>
          </p:cNvSpPr>
          <p:nvPr/>
        </p:nvSpPr>
        <p:spPr bwMode="auto">
          <a:xfrm>
            <a:off x="6137275" y="1446213"/>
            <a:ext cx="1311275" cy="1247775"/>
          </a:xfrm>
          <a:custGeom>
            <a:avLst/>
            <a:gdLst>
              <a:gd name="T0" fmla="*/ 0 w 826"/>
              <a:gd name="T1" fmla="*/ 0 h 786"/>
              <a:gd name="T2" fmla="*/ 0 w 826"/>
              <a:gd name="T3" fmla="*/ 94 h 786"/>
              <a:gd name="T4" fmla="*/ 692 w 826"/>
              <a:gd name="T5" fmla="*/ 94 h 786"/>
              <a:gd name="T6" fmla="*/ 692 w 826"/>
              <a:gd name="T7" fmla="*/ 786 h 786"/>
              <a:gd name="T8" fmla="*/ 826 w 826"/>
              <a:gd name="T9" fmla="*/ 786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6" h="786">
                <a:moveTo>
                  <a:pt x="0" y="0"/>
                </a:moveTo>
                <a:lnTo>
                  <a:pt x="0" y="94"/>
                </a:lnTo>
                <a:lnTo>
                  <a:pt x="692" y="94"/>
                </a:lnTo>
                <a:lnTo>
                  <a:pt x="692" y="786"/>
                </a:lnTo>
                <a:lnTo>
                  <a:pt x="826" y="786"/>
                </a:lnTo>
              </a:path>
            </a:pathLst>
          </a:custGeom>
          <a:noFill/>
          <a:ln w="12700" cap="flat" cmpd="sng">
            <a:solidFill>
              <a:srgbClr val="0099F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99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grpSp>
        <p:nvGrpSpPr>
          <p:cNvPr id="323" name="Group 322"/>
          <p:cNvGrpSpPr>
            <a:grpSpLocks/>
          </p:cNvGrpSpPr>
          <p:nvPr/>
        </p:nvGrpSpPr>
        <p:grpSpPr bwMode="auto">
          <a:xfrm>
            <a:off x="312737" y="1589088"/>
            <a:ext cx="2743200" cy="1970088"/>
            <a:chOff x="1086" y="1293"/>
            <a:chExt cx="3822" cy="2528"/>
          </a:xfrm>
        </p:grpSpPr>
        <p:pic>
          <p:nvPicPr>
            <p:cNvPr id="328" name="Picture 32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6" y="1293"/>
              <a:ext cx="3822" cy="25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9" name="Line 368"/>
            <p:cNvSpPr>
              <a:spLocks noChangeShapeType="1"/>
            </p:cNvSpPr>
            <p:nvPr/>
          </p:nvSpPr>
          <p:spPr bwMode="auto">
            <a:xfrm flipH="1" flipV="1">
              <a:off x="1462" y="2700"/>
              <a:ext cx="1594" cy="1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330" name="Line 369"/>
            <p:cNvSpPr>
              <a:spLocks noChangeShapeType="1"/>
            </p:cNvSpPr>
            <p:nvPr/>
          </p:nvSpPr>
          <p:spPr bwMode="auto">
            <a:xfrm flipV="1">
              <a:off x="1457" y="2200"/>
              <a:ext cx="0" cy="501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331" name="Line 370"/>
            <p:cNvSpPr>
              <a:spLocks noChangeShapeType="1"/>
            </p:cNvSpPr>
            <p:nvPr/>
          </p:nvSpPr>
          <p:spPr bwMode="auto">
            <a:xfrm>
              <a:off x="1457" y="2200"/>
              <a:ext cx="49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332" name="Text Box 371"/>
            <p:cNvSpPr txBox="1">
              <a:spLocks noChangeArrowheads="1"/>
            </p:cNvSpPr>
            <p:nvPr/>
          </p:nvSpPr>
          <p:spPr bwMode="auto">
            <a:xfrm>
              <a:off x="1270" y="2631"/>
              <a:ext cx="966" cy="2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9900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99CC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00" b="1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r>
                <a:rPr lang="en-US" altLang="it-IT" sz="700">
                  <a:solidFill>
                    <a:prstClr val="black"/>
                  </a:solidFill>
                  <a:latin typeface="Arial Narrow" panose="020B0606020202030204" pitchFamily="34" charset="0"/>
                </a:rPr>
                <a:t>MEP Requests</a:t>
              </a:r>
            </a:p>
          </p:txBody>
        </p:sp>
      </p:grpSp>
      <p:sp>
        <p:nvSpPr>
          <p:cNvPr id="324" name="Line 374"/>
          <p:cNvSpPr>
            <a:spLocks noChangeShapeType="1"/>
          </p:cNvSpPr>
          <p:nvPr/>
        </p:nvSpPr>
        <p:spPr bwMode="auto">
          <a:xfrm flipV="1">
            <a:off x="954087" y="1004888"/>
            <a:ext cx="2657475" cy="1019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325" name="Line 375"/>
          <p:cNvSpPr>
            <a:spLocks noChangeShapeType="1"/>
          </p:cNvSpPr>
          <p:nvPr/>
        </p:nvSpPr>
        <p:spPr bwMode="auto">
          <a:xfrm>
            <a:off x="935037" y="2414588"/>
            <a:ext cx="2409825" cy="2428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326" name="Line 377"/>
          <p:cNvSpPr>
            <a:spLocks noChangeShapeType="1"/>
          </p:cNvSpPr>
          <p:nvPr/>
        </p:nvSpPr>
        <p:spPr bwMode="auto">
          <a:xfrm flipV="1">
            <a:off x="1258887" y="1843088"/>
            <a:ext cx="1876425" cy="2095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327" name="Line 378"/>
          <p:cNvSpPr>
            <a:spLocks noChangeShapeType="1"/>
          </p:cNvSpPr>
          <p:nvPr/>
        </p:nvSpPr>
        <p:spPr bwMode="auto">
          <a:xfrm>
            <a:off x="1258887" y="2414588"/>
            <a:ext cx="1876425" cy="647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defTabSz="914400"/>
            <a:endParaRPr lang="it-IT">
              <a:solidFill>
                <a:prstClr val="white"/>
              </a:solidFill>
            </a:endParaRPr>
          </a:p>
        </p:txBody>
      </p:sp>
      <p:sp>
        <p:nvSpPr>
          <p:cNvPr id="359" name="Rectangle 358"/>
          <p:cNvSpPr/>
          <p:nvPr/>
        </p:nvSpPr>
        <p:spPr>
          <a:xfrm>
            <a:off x="366713" y="4494075"/>
            <a:ext cx="294798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prstClr val="black"/>
                </a:solidFill>
              </a:rPr>
              <a:t>Unidirectional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prstClr val="black"/>
                </a:solidFill>
              </a:rPr>
              <a:t>1:32 </a:t>
            </a:r>
            <a:r>
              <a:rPr lang="it-IT" dirty="0">
                <a:solidFill>
                  <a:prstClr val="black"/>
                </a:solidFill>
              </a:rPr>
              <a:t>max split </a:t>
            </a:r>
            <a:r>
              <a:rPr lang="it-IT" dirty="0" smtClean="0">
                <a:solidFill>
                  <a:prstClr val="black"/>
                </a:solidFill>
              </a:rPr>
              <a:t>ratio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prstClr val="black"/>
                </a:solidFill>
              </a:rPr>
              <a:t>Low bandwidth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it-IT" dirty="0">
                <a:solidFill>
                  <a:prstClr val="black"/>
                </a:solidFill>
              </a:rPr>
              <a:t>Obsolete </a:t>
            </a:r>
            <a:r>
              <a:rPr lang="it-IT" dirty="0" smtClean="0">
                <a:solidFill>
                  <a:prstClr val="black"/>
                </a:solidFill>
              </a:rPr>
              <a:t>components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prstClr val="black"/>
                </a:solidFill>
              </a:rPr>
              <a:t>Very </a:t>
            </a:r>
            <a:r>
              <a:rPr lang="it-IT" dirty="0">
                <a:solidFill>
                  <a:prstClr val="black"/>
                </a:solidFill>
              </a:rPr>
              <a:t>low payload </a:t>
            </a:r>
            <a:r>
              <a:rPr lang="it-IT" dirty="0" smtClean="0">
                <a:solidFill>
                  <a:prstClr val="black"/>
                </a:solidFill>
              </a:rPr>
              <a:t>for</a:t>
            </a:r>
            <a:br>
              <a:rPr lang="it-IT" dirty="0" smtClean="0">
                <a:solidFill>
                  <a:prstClr val="black"/>
                </a:solidFill>
              </a:rPr>
            </a:br>
            <a:r>
              <a:rPr lang="it-IT" dirty="0" smtClean="0">
                <a:solidFill>
                  <a:prstClr val="black"/>
                </a:solidFill>
              </a:rPr>
              <a:t>Bunch </a:t>
            </a:r>
            <a:r>
              <a:rPr lang="it-IT" dirty="0">
                <a:solidFill>
                  <a:prstClr val="black"/>
                </a:solidFill>
              </a:rPr>
              <a:t>synchronous </a:t>
            </a:r>
            <a:r>
              <a:rPr lang="it-IT" dirty="0" smtClean="0">
                <a:solidFill>
                  <a:prstClr val="black"/>
                </a:solidFill>
              </a:rPr>
              <a:t>data</a:t>
            </a:r>
            <a:endParaRPr lang="it-IT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19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US" sz="36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3600" dirty="0" smtClean="0"/>
              <a:t> New readout system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200" dirty="0" smtClean="0"/>
              <a:t> Slow &amp; fast control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200" dirty="0" smtClean="0"/>
              <a:t> Optical links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200" dirty="0"/>
              <a:t> </a:t>
            </a:r>
            <a:r>
              <a:rPr lang="en-US" sz="3200" dirty="0" smtClean="0"/>
              <a:t>Readout board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200" dirty="0"/>
              <a:t> </a:t>
            </a:r>
            <a:r>
              <a:rPr lang="en-US" sz="3200" dirty="0" smtClean="0"/>
              <a:t>Event building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200" dirty="0"/>
              <a:t> </a:t>
            </a:r>
            <a:r>
              <a:rPr lang="en-US" sz="3200" dirty="0" smtClean="0"/>
              <a:t>Data </a:t>
            </a:r>
            <a:r>
              <a:rPr lang="en-US" sz="3200" dirty="0" err="1" smtClean="0"/>
              <a:t>centre</a:t>
            </a:r>
            <a:endParaRPr lang="en-US" sz="32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3600" dirty="0" smtClean="0"/>
              <a:t> Online mile-stones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Paolo Durante - LHCC Detector Upgrade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71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Upgrade proposal 1:TTC over GBT</a:t>
            </a:r>
            <a:endParaRPr lang="it-IT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31/01/2016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7163-1DB2-4B4D-861C-53CB02AF43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906" y="1700855"/>
            <a:ext cx="6671734" cy="4476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28650" y="5899964"/>
            <a:ext cx="23836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>
              <a:buFont typeface="Arial" pitchFamily="34" charset="0"/>
              <a:buNone/>
            </a:pPr>
            <a:r>
              <a:rPr lang="en-US" altLang="en-US" sz="1200" b="1" dirty="0" smtClean="0">
                <a:solidFill>
                  <a:srgbClr val="0D0D0D"/>
                </a:solidFill>
                <a:latin typeface="Tw Cen MT" pitchFamily="34" charset="0"/>
              </a:rPr>
              <a:t>Courtesy: Federico </a:t>
            </a:r>
            <a:r>
              <a:rPr lang="en-US" altLang="en-US" sz="1200" b="1" dirty="0" err="1" smtClean="0">
                <a:solidFill>
                  <a:srgbClr val="0D0D0D"/>
                </a:solidFill>
                <a:latin typeface="Tw Cen MT" pitchFamily="34" charset="0"/>
              </a:rPr>
              <a:t>Alessio</a:t>
            </a:r>
            <a:r>
              <a:rPr lang="en-US" altLang="en-US" sz="1200" b="1" dirty="0" smtClean="0">
                <a:solidFill>
                  <a:srgbClr val="0D0D0D"/>
                </a:solidFill>
                <a:latin typeface="Tw Cen MT" pitchFamily="34" charset="0"/>
              </a:rPr>
              <a:t> (CERN</a:t>
            </a:r>
            <a:r>
              <a:rPr lang="en-US" altLang="en-US" sz="1200" b="1" dirty="0">
                <a:solidFill>
                  <a:srgbClr val="0D0D0D"/>
                </a:solidFill>
                <a:latin typeface="Tw Cen MT" pitchFamily="34" charset="0"/>
              </a:rPr>
              <a:t>)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2678363" y="1365654"/>
            <a:ext cx="4433637" cy="738664"/>
          </a:xfrm>
          <a:prstGeom prst="rect">
            <a:avLst/>
          </a:prstGeom>
          <a:noFill/>
          <a:ln w="28575">
            <a:solidFill>
              <a:schemeClr val="accent6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defTabSz="914400">
              <a:spcBef>
                <a:spcPts val="0"/>
              </a:spcBef>
              <a:defRPr/>
            </a:pP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From TFC </a:t>
            </a:r>
            <a:r>
              <a:rPr lang="it-IT" sz="14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point</a:t>
            </a: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of </a:t>
            </a:r>
            <a:r>
              <a:rPr lang="it-IT" sz="14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view</a:t>
            </a: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, </a:t>
            </a:r>
            <a:r>
              <a:rPr lang="it-IT" sz="14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we</a:t>
            </a: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ensure</a:t>
            </a: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constant</a:t>
            </a: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:</a:t>
            </a:r>
          </a:p>
          <a:p>
            <a:pPr marL="285750" indent="-285750" defTabSz="91440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LATENCY: </a:t>
            </a:r>
            <a:r>
              <a:rPr lang="it-IT" sz="14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Alignment</a:t>
            </a:r>
            <a:r>
              <a:rPr lang="it-IT" sz="14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with BXID</a:t>
            </a:r>
          </a:p>
          <a:p>
            <a:pPr marL="285750" indent="-285750" defTabSz="91440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FINE PHASE: </a:t>
            </a:r>
            <a:r>
              <a:rPr lang="it-IT" sz="14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Alignment</a:t>
            </a:r>
            <a:r>
              <a:rPr lang="it-IT" sz="14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with best </a:t>
            </a:r>
            <a:r>
              <a:rPr lang="it-IT" sz="14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sampling</a:t>
            </a:r>
            <a:r>
              <a:rPr lang="it-IT" sz="1400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point</a:t>
            </a:r>
            <a:endParaRPr lang="it-IT" sz="1400" dirty="0" smtClean="0">
              <a:solidFill>
                <a:srgbClr val="FF6600"/>
              </a:solidFill>
              <a:latin typeface="Arial Unicode MS" pitchFamily="34" charset="-128"/>
              <a:sym typeface="Wingdings" pitchFamily="2" charset="2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5749226" y="3354133"/>
            <a:ext cx="2927617" cy="1169551"/>
          </a:xfrm>
          <a:prstGeom prst="rect">
            <a:avLst/>
          </a:prstGeom>
          <a:noFill/>
          <a:ln w="28575">
            <a:solidFill>
              <a:schemeClr val="accent6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defTabSz="914400">
              <a:spcBef>
                <a:spcPts val="0"/>
              </a:spcBef>
              <a:defRPr/>
            </a:pP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Some </a:t>
            </a:r>
            <a:r>
              <a:rPr lang="it-IT" sz="14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resynchronization</a:t>
            </a: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mechanisms</a:t>
            </a: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envisaged</a:t>
            </a: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:</a:t>
            </a:r>
          </a:p>
          <a:p>
            <a:pPr marL="285750" indent="-285750" defTabSz="914400">
              <a:spcBef>
                <a:spcPts val="0"/>
              </a:spcBef>
              <a:buFont typeface="Wingdings"/>
              <a:buChar char="à"/>
              <a:defRPr/>
            </a:pPr>
            <a:r>
              <a:rPr lang="it-IT" sz="1400" dirty="0" err="1" smtClean="0">
                <a:solidFill>
                  <a:prstClr val="black"/>
                </a:solidFill>
                <a:latin typeface="Arial Unicode MS" pitchFamily="34" charset="-128"/>
                <a:sym typeface="Wingdings" pitchFamily="2" charset="2"/>
              </a:rPr>
              <a:t>Within</a:t>
            </a:r>
            <a:r>
              <a:rPr lang="it-IT" sz="1400" dirty="0" smtClean="0">
                <a:solidFill>
                  <a:prstClr val="black"/>
                </a:solidFill>
                <a:latin typeface="Arial Unicode MS" pitchFamily="34" charset="-128"/>
                <a:sym typeface="Wingdings" pitchFamily="2" charset="2"/>
              </a:rPr>
              <a:t> TFC </a:t>
            </a:r>
            <a:r>
              <a:rPr lang="it-IT" sz="1400" dirty="0" err="1" smtClean="0">
                <a:solidFill>
                  <a:prstClr val="black"/>
                </a:solidFill>
                <a:latin typeface="Arial Unicode MS" pitchFamily="34" charset="-128"/>
                <a:sym typeface="Wingdings" pitchFamily="2" charset="2"/>
              </a:rPr>
              <a:t>boards</a:t>
            </a:r>
            <a:r>
              <a:rPr lang="it-IT" sz="1400" dirty="0" smtClean="0">
                <a:solidFill>
                  <a:prstClr val="black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endParaRPr lang="it-IT" sz="1400" dirty="0">
              <a:solidFill>
                <a:prstClr val="black"/>
              </a:solidFill>
              <a:latin typeface="Arial Unicode MS" pitchFamily="34" charset="-128"/>
              <a:sym typeface="Wingdings" pitchFamily="2" charset="2"/>
            </a:endParaRPr>
          </a:p>
          <a:p>
            <a:pPr marL="285750" indent="-285750" defTabSz="914400">
              <a:spcBef>
                <a:spcPts val="0"/>
              </a:spcBef>
              <a:buFont typeface="Wingdings"/>
              <a:buChar char="à"/>
              <a:defRPr/>
            </a:pPr>
            <a:r>
              <a:rPr lang="it-IT" sz="1400" dirty="0" smtClean="0">
                <a:solidFill>
                  <a:prstClr val="black"/>
                </a:solidFill>
                <a:latin typeface="Arial Unicode MS" pitchFamily="34" charset="-128"/>
                <a:sym typeface="Wingdings" pitchFamily="2" charset="2"/>
              </a:rPr>
              <a:t>With GBT</a:t>
            </a:r>
          </a:p>
          <a:p>
            <a:pPr marL="742950" lvl="1" indent="-285750" defTabSz="91440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it-IT" sz="1400" dirty="0" smtClean="0">
                <a:solidFill>
                  <a:prstClr val="black"/>
                </a:solidFill>
                <a:latin typeface="Arial Unicode MS" pitchFamily="34" charset="-128"/>
                <a:sym typeface="Wingdings" pitchFamily="2" charset="2"/>
              </a:rPr>
              <a:t>No impact on FE </a:t>
            </a:r>
            <a:r>
              <a:rPr lang="it-IT" sz="1400" dirty="0" err="1" smtClean="0">
                <a:solidFill>
                  <a:prstClr val="black"/>
                </a:solidFill>
                <a:latin typeface="Arial Unicode MS" pitchFamily="34" charset="-128"/>
                <a:sym typeface="Wingdings" pitchFamily="2" charset="2"/>
              </a:rPr>
              <a:t>itself</a:t>
            </a:r>
            <a:endParaRPr lang="it-IT" sz="1400" dirty="0" smtClean="0">
              <a:solidFill>
                <a:prstClr val="black"/>
              </a:solidFill>
              <a:latin typeface="Arial Unicode MS" pitchFamily="34" charset="-128"/>
              <a:sym typeface="Wingdings" pitchFamily="2" charset="2"/>
            </a:endParaRP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313553" y="4668858"/>
            <a:ext cx="2372497" cy="1231106"/>
          </a:xfrm>
          <a:prstGeom prst="rect">
            <a:avLst/>
          </a:prstGeom>
          <a:solidFill>
            <a:schemeClr val="bg1"/>
          </a:solidFill>
          <a:ln w="38100">
            <a:solidFill>
              <a:srgbClr val="0066FF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defTabSz="914400">
              <a:spcBef>
                <a:spcPts val="0"/>
              </a:spcBef>
              <a:defRPr/>
            </a:pPr>
            <a:r>
              <a:rPr lang="it-IT" sz="1400" u="sng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Loopback</a:t>
            </a:r>
            <a:r>
              <a:rPr lang="it-IT" sz="1400" u="sng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400" u="sng" dirty="0" err="1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mechanism</a:t>
            </a:r>
            <a:r>
              <a:rPr lang="it-IT" sz="1400" u="sng" dirty="0" smtClean="0">
                <a:solidFill>
                  <a:srgbClr val="FF6600"/>
                </a:solidFill>
                <a:latin typeface="Arial Unicode MS" pitchFamily="34" charset="-128"/>
                <a:sym typeface="Wingdings" pitchFamily="2" charset="2"/>
              </a:rPr>
              <a:t>:</a:t>
            </a:r>
          </a:p>
          <a:p>
            <a:pPr marL="285750" indent="-285750" defTabSz="914400">
              <a:spcBef>
                <a:spcPts val="0"/>
              </a:spcBef>
              <a:buFont typeface="Wingdings"/>
              <a:buChar char="à"/>
              <a:defRPr/>
            </a:pPr>
            <a:r>
              <a:rPr lang="it-IT" sz="1200" dirty="0" smtClean="0">
                <a:solidFill>
                  <a:prstClr val="black"/>
                </a:solidFill>
                <a:latin typeface="Arial Unicode MS" pitchFamily="34" charset="-128"/>
                <a:sym typeface="Wingdings" pitchFamily="2" charset="2"/>
              </a:rPr>
              <a:t>re-</a:t>
            </a:r>
            <a:r>
              <a:rPr lang="it-IT" sz="1200" dirty="0" err="1" smtClean="0">
                <a:solidFill>
                  <a:prstClr val="black"/>
                </a:solidFill>
                <a:latin typeface="Arial Unicode MS" pitchFamily="34" charset="-128"/>
                <a:sym typeface="Wingdings" pitchFamily="2" charset="2"/>
              </a:rPr>
              <a:t>transmit</a:t>
            </a:r>
            <a:r>
              <a:rPr lang="it-IT" sz="1200" dirty="0" smtClean="0">
                <a:solidFill>
                  <a:prstClr val="black"/>
                </a:solidFill>
                <a:latin typeface="Arial Unicode MS" pitchFamily="34" charset="-128"/>
                <a:sym typeface="Wingdings" pitchFamily="2" charset="2"/>
              </a:rPr>
              <a:t> TFC word back</a:t>
            </a:r>
          </a:p>
          <a:p>
            <a:pPr marL="285750" indent="-285750" defTabSz="914400">
              <a:spcBef>
                <a:spcPts val="0"/>
              </a:spcBef>
              <a:buFont typeface="Wingdings"/>
              <a:buChar char="à"/>
              <a:defRPr/>
            </a:pPr>
            <a:r>
              <a:rPr lang="it-IT" sz="1200" dirty="0" err="1">
                <a:solidFill>
                  <a:prstClr val="black"/>
                </a:solidFill>
                <a:latin typeface="Arial Unicode MS" pitchFamily="34" charset="-128"/>
                <a:sym typeface="Wingdings" pitchFamily="2" charset="2"/>
              </a:rPr>
              <a:t>a</a:t>
            </a:r>
            <a:r>
              <a:rPr lang="it-IT" sz="1200" dirty="0" err="1" smtClean="0">
                <a:solidFill>
                  <a:prstClr val="black"/>
                </a:solidFill>
                <a:latin typeface="Arial Unicode MS" pitchFamily="34" charset="-128"/>
                <a:sym typeface="Wingdings" pitchFamily="2" charset="2"/>
              </a:rPr>
              <a:t>llows</a:t>
            </a:r>
            <a:r>
              <a:rPr lang="it-IT" sz="1200" dirty="0" smtClean="0">
                <a:solidFill>
                  <a:prstClr val="black"/>
                </a:solidFill>
                <a:latin typeface="Arial Unicode MS" pitchFamily="34" charset="-128"/>
                <a:sym typeface="Wingdings" pitchFamily="2" charset="2"/>
              </a:rPr>
              <a:t> for </a:t>
            </a:r>
            <a:r>
              <a:rPr lang="it-IT" sz="1200" dirty="0" err="1" smtClean="0">
                <a:solidFill>
                  <a:prstClr val="black"/>
                </a:solidFill>
                <a:latin typeface="Arial Unicode MS" pitchFamily="34" charset="-128"/>
                <a:sym typeface="Wingdings" pitchFamily="2" charset="2"/>
              </a:rPr>
              <a:t>latency</a:t>
            </a:r>
            <a:r>
              <a:rPr lang="it-IT" sz="1200" dirty="0" smtClean="0">
                <a:solidFill>
                  <a:prstClr val="black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200" dirty="0" err="1" smtClean="0">
                <a:solidFill>
                  <a:prstClr val="black"/>
                </a:solidFill>
                <a:latin typeface="Arial Unicode MS" pitchFamily="34" charset="-128"/>
                <a:sym typeface="Wingdings" pitchFamily="2" charset="2"/>
              </a:rPr>
              <a:t>measurement</a:t>
            </a:r>
            <a:r>
              <a:rPr lang="it-IT" sz="1200" dirty="0" smtClean="0">
                <a:solidFill>
                  <a:prstClr val="black"/>
                </a:solidFill>
                <a:latin typeface="Arial Unicode MS" pitchFamily="34" charset="-128"/>
                <a:sym typeface="Wingdings" pitchFamily="2" charset="2"/>
              </a:rPr>
              <a:t> + </a:t>
            </a:r>
            <a:r>
              <a:rPr lang="it-IT" sz="1200" dirty="0" err="1" smtClean="0">
                <a:solidFill>
                  <a:prstClr val="black"/>
                </a:solidFill>
                <a:latin typeface="Arial Unicode MS" pitchFamily="34" charset="-128"/>
                <a:sym typeface="Wingdings" pitchFamily="2" charset="2"/>
              </a:rPr>
              <a:t>monitoring</a:t>
            </a:r>
            <a:r>
              <a:rPr lang="it-IT" sz="1200" dirty="0" smtClean="0">
                <a:solidFill>
                  <a:prstClr val="black"/>
                </a:solidFill>
                <a:latin typeface="Arial Unicode MS" pitchFamily="34" charset="-128"/>
                <a:sym typeface="Wingdings" pitchFamily="2" charset="2"/>
              </a:rPr>
              <a:t> of TFC </a:t>
            </a:r>
            <a:r>
              <a:rPr lang="it-IT" sz="1200" dirty="0" err="1" smtClean="0">
                <a:solidFill>
                  <a:prstClr val="black"/>
                </a:solidFill>
                <a:latin typeface="Arial Unicode MS" pitchFamily="34" charset="-128"/>
                <a:sym typeface="Wingdings" pitchFamily="2" charset="2"/>
              </a:rPr>
              <a:t>commands</a:t>
            </a:r>
            <a:r>
              <a:rPr lang="it-IT" sz="1200" dirty="0" smtClean="0">
                <a:solidFill>
                  <a:prstClr val="black"/>
                </a:solidFill>
                <a:latin typeface="Arial Unicode MS" pitchFamily="34" charset="-128"/>
                <a:sym typeface="Wingdings" pitchFamily="2" charset="2"/>
              </a:rPr>
              <a:t> and </a:t>
            </a:r>
            <a:r>
              <a:rPr lang="it-IT" sz="1200" dirty="0" err="1" smtClean="0">
                <a:solidFill>
                  <a:prstClr val="black"/>
                </a:solidFill>
                <a:latin typeface="Arial Unicode MS" pitchFamily="34" charset="-128"/>
                <a:sym typeface="Wingdings" pitchFamily="2" charset="2"/>
              </a:rPr>
              <a:t>synchronization</a:t>
            </a:r>
            <a:endParaRPr lang="it-IT" sz="1200" dirty="0" smtClean="0">
              <a:solidFill>
                <a:prstClr val="black"/>
              </a:solidFill>
              <a:latin typeface="Arial Unicode MS" pitchFamily="34" charset="-128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0482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Upgrade proposal 2:TTC over PON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31/01/2016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7163-1DB2-4B4D-861C-53CB02AF43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67430" y="3009560"/>
            <a:ext cx="8135938" cy="3371850"/>
            <a:chOff x="276225" y="2636838"/>
            <a:chExt cx="8135938" cy="3371850"/>
          </a:xfrm>
        </p:grpSpPr>
        <p:sp>
          <p:nvSpPr>
            <p:cNvPr id="8" name="Cube 7"/>
            <p:cNvSpPr/>
            <p:nvPr/>
          </p:nvSpPr>
          <p:spPr>
            <a:xfrm>
              <a:off x="665163" y="4251325"/>
              <a:ext cx="617537" cy="242888"/>
            </a:xfrm>
            <a:prstGeom prst="cube">
              <a:avLst/>
            </a:prstGeom>
            <a:solidFill>
              <a:srgbClr val="FFFFCC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914400">
                <a:defRPr/>
              </a:pPr>
              <a:r>
                <a:rPr lang="fr-FR" sz="800" dirty="0">
                  <a:solidFill>
                    <a:sysClr val="windowText" lastClr="000000"/>
                  </a:solidFill>
                </a:rPr>
                <a:t>OLT</a:t>
              </a:r>
            </a:p>
          </p:txBody>
        </p:sp>
        <p:sp>
          <p:nvSpPr>
            <p:cNvPr id="9" name="Cube 8"/>
            <p:cNvSpPr/>
            <p:nvPr/>
          </p:nvSpPr>
          <p:spPr>
            <a:xfrm>
              <a:off x="4962525" y="3203575"/>
              <a:ext cx="533400" cy="222250"/>
            </a:xfrm>
            <a:prstGeom prst="cube">
              <a:avLst/>
            </a:prstGeom>
            <a:solidFill>
              <a:srgbClr val="FFFFCC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914400">
                <a:defRPr/>
              </a:pPr>
              <a:r>
                <a:rPr lang="fr-FR" sz="800" dirty="0">
                  <a:solidFill>
                    <a:sysClr val="windowText" lastClr="000000"/>
                  </a:solidFill>
                </a:rPr>
                <a:t>ONU1</a:t>
              </a:r>
            </a:p>
          </p:txBody>
        </p:sp>
        <p:sp>
          <p:nvSpPr>
            <p:cNvPr id="10" name="Cube 9"/>
            <p:cNvSpPr/>
            <p:nvPr/>
          </p:nvSpPr>
          <p:spPr>
            <a:xfrm>
              <a:off x="5584825" y="4198938"/>
              <a:ext cx="533400" cy="220662"/>
            </a:xfrm>
            <a:prstGeom prst="cube">
              <a:avLst/>
            </a:prstGeom>
            <a:solidFill>
              <a:srgbClr val="FFFFCC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914400">
                <a:defRPr/>
              </a:pPr>
              <a:r>
                <a:rPr lang="fr-FR" sz="800" dirty="0">
                  <a:solidFill>
                    <a:sysClr val="windowText" lastClr="000000"/>
                  </a:solidFill>
                </a:rPr>
                <a:t>ONU2</a:t>
              </a:r>
            </a:p>
          </p:txBody>
        </p:sp>
        <p:sp>
          <p:nvSpPr>
            <p:cNvPr id="11" name="Cube 10"/>
            <p:cNvSpPr/>
            <p:nvPr/>
          </p:nvSpPr>
          <p:spPr>
            <a:xfrm>
              <a:off x="4930775" y="5241925"/>
              <a:ext cx="533400" cy="222250"/>
            </a:xfrm>
            <a:prstGeom prst="cube">
              <a:avLst/>
            </a:prstGeom>
            <a:solidFill>
              <a:srgbClr val="FFFFCC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914400">
                <a:defRPr/>
              </a:pPr>
              <a:r>
                <a:rPr lang="fr-FR" sz="800" dirty="0">
                  <a:solidFill>
                    <a:sysClr val="windowText" lastClr="000000"/>
                  </a:solidFill>
                </a:rPr>
                <a:t>ONU3</a:t>
              </a:r>
            </a:p>
          </p:txBody>
        </p:sp>
        <p:cxnSp>
          <p:nvCxnSpPr>
            <p:cNvPr id="12" name="Straight Connector 11"/>
            <p:cNvCxnSpPr>
              <a:stCxn id="8" idx="5"/>
            </p:cNvCxnSpPr>
            <p:nvPr/>
          </p:nvCxnSpPr>
          <p:spPr>
            <a:xfrm flipV="1">
              <a:off x="1282700" y="4341813"/>
              <a:ext cx="1674813" cy="0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Elbow Connector 12"/>
            <p:cNvCxnSpPr>
              <a:endCxn id="10" idx="2"/>
            </p:cNvCxnSpPr>
            <p:nvPr/>
          </p:nvCxnSpPr>
          <p:spPr>
            <a:xfrm flipV="1">
              <a:off x="3389313" y="4337050"/>
              <a:ext cx="2195512" cy="1588"/>
            </a:xfrm>
            <a:prstGeom prst="bentConnector3">
              <a:avLst>
                <a:gd name="adj1" fmla="val 50000"/>
              </a:avLst>
            </a:prstGeom>
            <a:ln w="31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12" descr="C:\Documents and Settings\ipapakon\Local Settings\Temporary Internet Files\Content.IE5\E17AAP2G\MCj02024940000[1].wm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1800" y="4991100"/>
              <a:ext cx="608013" cy="663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5" name="Straight Connector 14"/>
            <p:cNvCxnSpPr>
              <a:endCxn id="11" idx="2"/>
            </p:cNvCxnSpPr>
            <p:nvPr/>
          </p:nvCxnSpPr>
          <p:spPr>
            <a:xfrm>
              <a:off x="3317875" y="4410075"/>
              <a:ext cx="1612900" cy="969963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endCxn id="9" idx="2"/>
            </p:cNvCxnSpPr>
            <p:nvPr/>
          </p:nvCxnSpPr>
          <p:spPr>
            <a:xfrm flipV="1">
              <a:off x="3317875" y="3341688"/>
              <a:ext cx="1644650" cy="923925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9" idx="5"/>
            </p:cNvCxnSpPr>
            <p:nvPr/>
          </p:nvCxnSpPr>
          <p:spPr>
            <a:xfrm>
              <a:off x="5495925" y="3287713"/>
              <a:ext cx="1665288" cy="15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10" idx="5"/>
            </p:cNvCxnSpPr>
            <p:nvPr/>
          </p:nvCxnSpPr>
          <p:spPr>
            <a:xfrm>
              <a:off x="6118225" y="4281488"/>
              <a:ext cx="2022475" cy="47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7161213" y="4019550"/>
              <a:ext cx="4762" cy="2698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8132763" y="4103688"/>
              <a:ext cx="4762" cy="1825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 flipV="1">
              <a:off x="7531100" y="4292600"/>
              <a:ext cx="1588" cy="1635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11" idx="5"/>
            </p:cNvCxnSpPr>
            <p:nvPr/>
          </p:nvCxnSpPr>
          <p:spPr>
            <a:xfrm flipV="1">
              <a:off x="5464175" y="5322888"/>
              <a:ext cx="1317625" cy="3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78"/>
            <p:cNvSpPr txBox="1">
              <a:spLocks noChangeArrowheads="1"/>
            </p:cNvSpPr>
            <p:nvPr/>
          </p:nvSpPr>
          <p:spPr bwMode="auto">
            <a:xfrm>
              <a:off x="7150100" y="2901950"/>
              <a:ext cx="50482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914400"/>
              <a:r>
                <a:rPr lang="fr-FR" altLang="en-US" sz="1200">
                  <a:solidFill>
                    <a:prstClr val="black"/>
                  </a:solidFill>
                  <a:latin typeface="Tw Cen MT" pitchFamily="34" charset="0"/>
                </a:rPr>
                <a:t>FTTH</a:t>
              </a:r>
            </a:p>
          </p:txBody>
        </p:sp>
        <p:sp>
          <p:nvSpPr>
            <p:cNvPr id="24" name="TextBox 79"/>
            <p:cNvSpPr txBox="1">
              <a:spLocks noChangeArrowheads="1"/>
            </p:cNvSpPr>
            <p:nvPr/>
          </p:nvSpPr>
          <p:spPr bwMode="auto">
            <a:xfrm>
              <a:off x="7353300" y="3981450"/>
              <a:ext cx="48736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914400"/>
              <a:r>
                <a:rPr lang="fr-FR" altLang="en-US" sz="1200">
                  <a:solidFill>
                    <a:prstClr val="black"/>
                  </a:solidFill>
                  <a:latin typeface="Tw Cen MT" pitchFamily="34" charset="0"/>
                </a:rPr>
                <a:t>FTTC</a:t>
              </a:r>
            </a:p>
          </p:txBody>
        </p:sp>
        <p:sp>
          <p:nvSpPr>
            <p:cNvPr id="25" name="TextBox 80"/>
            <p:cNvSpPr txBox="1">
              <a:spLocks noChangeArrowheads="1"/>
            </p:cNvSpPr>
            <p:nvPr/>
          </p:nvSpPr>
          <p:spPr bwMode="auto">
            <a:xfrm>
              <a:off x="6813550" y="5562600"/>
              <a:ext cx="49212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914400"/>
              <a:r>
                <a:rPr lang="fr-FR" altLang="en-US" sz="1200">
                  <a:solidFill>
                    <a:prstClr val="black"/>
                  </a:solidFill>
                  <a:latin typeface="Tw Cen MT" pitchFamily="34" charset="0"/>
                </a:rPr>
                <a:t>FTTB</a:t>
              </a:r>
            </a:p>
          </p:txBody>
        </p:sp>
        <p:grpSp>
          <p:nvGrpSpPr>
            <p:cNvPr id="26" name="Group 170"/>
            <p:cNvGrpSpPr>
              <a:grpSpLocks/>
            </p:cNvGrpSpPr>
            <p:nvPr/>
          </p:nvGrpSpPr>
          <p:grpSpPr bwMode="auto">
            <a:xfrm>
              <a:off x="5694363" y="3181350"/>
              <a:ext cx="1011237" cy="80963"/>
              <a:chOff x="2849218" y="2896787"/>
              <a:chExt cx="1132570" cy="92333"/>
            </a:xfrm>
          </p:grpSpPr>
          <p:sp>
            <p:nvSpPr>
              <p:cNvPr id="119" name="TextBox 118"/>
              <p:cNvSpPr txBox="1"/>
              <p:nvPr/>
            </p:nvSpPr>
            <p:spPr>
              <a:xfrm>
                <a:off x="2849218" y="2896787"/>
                <a:ext cx="126236" cy="92333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lIns="0" tIns="0" rIns="0" bIns="0">
                <a:spAutoFit/>
              </a:bodyPr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1</a:t>
                </a:r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3501735" y="2896787"/>
                <a:ext cx="209801" cy="92333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lIns="0" tIns="0" rIns="0" bIns="0">
                <a:spAutoFit/>
              </a:bodyPr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1</a:t>
                </a:r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3855552" y="2896787"/>
                <a:ext cx="126236" cy="92333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lIns="0" tIns="0" rIns="0" bIns="0">
                <a:spAutoFit/>
              </a:bodyPr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1</a:t>
                </a:r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6272213" y="4171950"/>
              <a:ext cx="266700" cy="8096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txBody>
            <a:bodyPr lIns="0" tIns="0" rIns="0" bIns="0">
              <a:spAutoFit/>
            </a:bodyPr>
            <a:lstStyle/>
            <a:p>
              <a:pPr algn="ctr" defTabSz="914400">
                <a:defRPr/>
              </a:pPr>
              <a:r>
                <a:rPr lang="fr-FR" sz="600" dirty="0">
                  <a:solidFill>
                    <a:prstClr val="black"/>
                  </a:solidFill>
                </a:rPr>
                <a:t>2</a:t>
              </a:r>
            </a:p>
          </p:txBody>
        </p:sp>
        <p:grpSp>
          <p:nvGrpSpPr>
            <p:cNvPr id="28" name="Group 184"/>
            <p:cNvGrpSpPr>
              <a:grpSpLocks/>
            </p:cNvGrpSpPr>
            <p:nvPr/>
          </p:nvGrpSpPr>
          <p:grpSpPr bwMode="auto">
            <a:xfrm>
              <a:off x="5943600" y="5219700"/>
              <a:ext cx="496888" cy="80963"/>
              <a:chOff x="3292475" y="2896787"/>
              <a:chExt cx="555964" cy="92333"/>
            </a:xfrm>
          </p:grpSpPr>
          <p:sp>
            <p:nvSpPr>
              <p:cNvPr id="117" name="TextBox 116"/>
              <p:cNvSpPr txBox="1"/>
              <p:nvPr/>
            </p:nvSpPr>
            <p:spPr>
              <a:xfrm>
                <a:off x="3292475" y="2896787"/>
                <a:ext cx="200716" cy="92333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lIns="0" tIns="0" rIns="0" bIns="0">
                <a:spAutoFit/>
              </a:bodyPr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3</a:t>
                </a:r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>
                <a:off x="3722325" y="2896787"/>
                <a:ext cx="126114" cy="92333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lIns="0" tIns="0" rIns="0" bIns="0">
                <a:spAutoFit/>
              </a:bodyPr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3</a:t>
                </a:r>
              </a:p>
            </p:txBody>
          </p:sp>
        </p:grpSp>
        <p:cxnSp>
          <p:nvCxnSpPr>
            <p:cNvPr id="29" name="Straight Arrow Connector 28"/>
            <p:cNvCxnSpPr/>
            <p:nvPr/>
          </p:nvCxnSpPr>
          <p:spPr>
            <a:xfrm>
              <a:off x="1739900" y="4121150"/>
              <a:ext cx="1003300" cy="0"/>
            </a:xfrm>
            <a:prstGeom prst="straightConnector1">
              <a:avLst/>
            </a:prstGeom>
            <a:ln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193"/>
            <p:cNvSpPr txBox="1">
              <a:spLocks noChangeArrowheads="1"/>
            </p:cNvSpPr>
            <p:nvPr/>
          </p:nvSpPr>
          <p:spPr bwMode="auto">
            <a:xfrm>
              <a:off x="1841500" y="3924300"/>
              <a:ext cx="658813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914400"/>
              <a:r>
                <a:rPr lang="fr-FR" altLang="en-US" sz="1100">
                  <a:solidFill>
                    <a:srgbClr val="5B9BD5"/>
                  </a:solidFill>
                  <a:latin typeface="Tw Cen MT" pitchFamily="34" charset="0"/>
                </a:rPr>
                <a:t>1490nm</a:t>
              </a:r>
            </a:p>
          </p:txBody>
        </p:sp>
        <p:grpSp>
          <p:nvGrpSpPr>
            <p:cNvPr id="31" name="Group 115"/>
            <p:cNvGrpSpPr>
              <a:grpSpLocks/>
            </p:cNvGrpSpPr>
            <p:nvPr/>
          </p:nvGrpSpPr>
          <p:grpSpPr bwMode="auto">
            <a:xfrm>
              <a:off x="4208463" y="4368800"/>
              <a:ext cx="395287" cy="80963"/>
              <a:chOff x="2087460" y="4375150"/>
              <a:chExt cx="395153" cy="80820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2087460" y="4375150"/>
                <a:ext cx="133305" cy="8082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</p:spPr>
            <p:txBody>
              <a:bodyPr lIns="0" tIns="0" rIns="0" bIns="0"/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2</a:t>
                </a:r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2369939" y="4375150"/>
                <a:ext cx="112674" cy="8082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</p:spPr>
            <p:txBody>
              <a:bodyPr lIns="0" tIns="0" rIns="0" bIns="0"/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2</a:t>
                </a: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2228699" y="4375150"/>
                <a:ext cx="133305" cy="8082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</p:spPr>
            <p:txBody>
              <a:bodyPr lIns="0" tIns="0" rIns="0" bIns="0"/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2</a:t>
                </a:r>
              </a:p>
            </p:txBody>
          </p:sp>
        </p:grpSp>
        <p:grpSp>
          <p:nvGrpSpPr>
            <p:cNvPr id="32" name="Group 137"/>
            <p:cNvGrpSpPr>
              <a:grpSpLocks/>
            </p:cNvGrpSpPr>
            <p:nvPr/>
          </p:nvGrpSpPr>
          <p:grpSpPr bwMode="auto">
            <a:xfrm rot="-1781633">
              <a:off x="3709988" y="3978275"/>
              <a:ext cx="387350" cy="82550"/>
              <a:chOff x="1731417" y="4375150"/>
              <a:chExt cx="388531" cy="82358"/>
            </a:xfrm>
          </p:grpSpPr>
          <p:sp>
            <p:nvSpPr>
              <p:cNvPr id="111" name="TextBox 110"/>
              <p:cNvSpPr txBox="1"/>
              <p:nvPr/>
            </p:nvSpPr>
            <p:spPr>
              <a:xfrm>
                <a:off x="1731770" y="4374970"/>
                <a:ext cx="143311" cy="80775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txBody>
              <a:bodyPr lIns="0" tIns="0" rIns="0" bIns="0"/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1</a:t>
                </a:r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1885459" y="4374259"/>
                <a:ext cx="109872" cy="8077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txBody>
              <a:bodyPr lIns="0" tIns="0" rIns="0" bIns="0"/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1</a:t>
                </a:r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2007901" y="4375328"/>
                <a:ext cx="113056" cy="8077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txBody>
              <a:bodyPr lIns="0" tIns="0" rIns="0" bIns="0"/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1</a:t>
                </a:r>
              </a:p>
            </p:txBody>
          </p:sp>
        </p:grpSp>
        <p:grpSp>
          <p:nvGrpSpPr>
            <p:cNvPr id="33" name="Group 149"/>
            <p:cNvGrpSpPr>
              <a:grpSpLocks/>
            </p:cNvGrpSpPr>
            <p:nvPr/>
          </p:nvGrpSpPr>
          <p:grpSpPr bwMode="auto">
            <a:xfrm rot="1851501">
              <a:off x="4278313" y="5099050"/>
              <a:ext cx="236537" cy="80963"/>
              <a:chOff x="2018125" y="4375150"/>
              <a:chExt cx="237573" cy="81093"/>
            </a:xfrm>
          </p:grpSpPr>
          <p:sp>
            <p:nvSpPr>
              <p:cNvPr id="108" name="TextBox 107"/>
              <p:cNvSpPr txBox="1"/>
              <p:nvPr/>
            </p:nvSpPr>
            <p:spPr>
              <a:xfrm>
                <a:off x="2097143" y="4374193"/>
                <a:ext cx="76534" cy="81092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</p:spPr>
            <p:txBody>
              <a:bodyPr lIns="0" tIns="0" rIns="0" bIns="0"/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3</a:t>
                </a:r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2177261" y="4374613"/>
                <a:ext cx="76534" cy="81092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</p:spPr>
            <p:txBody>
              <a:bodyPr lIns="0" tIns="0" rIns="0" bIns="0"/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3</a:t>
                </a:r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2017023" y="4373774"/>
                <a:ext cx="76534" cy="81092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</p:spPr>
            <p:txBody>
              <a:bodyPr lIns="0" tIns="0" rIns="0" bIns="0"/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3</a:t>
                </a:r>
              </a:p>
            </p:txBody>
          </p:sp>
        </p:grpSp>
        <p:grpSp>
          <p:nvGrpSpPr>
            <p:cNvPr id="34" name="Group 159"/>
            <p:cNvGrpSpPr>
              <a:grpSpLocks/>
            </p:cNvGrpSpPr>
            <p:nvPr/>
          </p:nvGrpSpPr>
          <p:grpSpPr bwMode="auto">
            <a:xfrm>
              <a:off x="5694363" y="3321050"/>
              <a:ext cx="1011237" cy="80963"/>
              <a:chOff x="1731417" y="4375150"/>
              <a:chExt cx="1011783" cy="80820"/>
            </a:xfrm>
          </p:grpSpPr>
          <p:sp>
            <p:nvSpPr>
              <p:cNvPr id="105" name="TextBox 104"/>
              <p:cNvSpPr txBox="1"/>
              <p:nvPr/>
            </p:nvSpPr>
            <p:spPr>
              <a:xfrm>
                <a:off x="1731417" y="4375150"/>
                <a:ext cx="142952" cy="8082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txBody>
              <a:bodyPr lIns="0" tIns="0" rIns="0" bIns="0"/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1</a:t>
                </a:r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2398527" y="4375150"/>
                <a:ext cx="109596" cy="8082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txBody>
              <a:bodyPr lIns="0" tIns="0" rIns="0" bIns="0"/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1</a:t>
                </a:r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2630427" y="4375150"/>
                <a:ext cx="112773" cy="8082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txBody>
              <a:bodyPr lIns="0" tIns="0" rIns="0" bIns="0"/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1</a:t>
                </a:r>
              </a:p>
            </p:txBody>
          </p:sp>
        </p:grpSp>
        <p:grpSp>
          <p:nvGrpSpPr>
            <p:cNvPr id="35" name="Group 181"/>
            <p:cNvGrpSpPr>
              <a:grpSpLocks/>
            </p:cNvGrpSpPr>
            <p:nvPr/>
          </p:nvGrpSpPr>
          <p:grpSpPr bwMode="auto">
            <a:xfrm>
              <a:off x="6411913" y="4318000"/>
              <a:ext cx="665162" cy="80963"/>
              <a:chOff x="1960244" y="4375150"/>
              <a:chExt cx="665487" cy="80820"/>
            </a:xfrm>
          </p:grpSpPr>
          <p:sp>
            <p:nvSpPr>
              <p:cNvPr id="102" name="TextBox 101"/>
              <p:cNvSpPr txBox="1"/>
              <p:nvPr/>
            </p:nvSpPr>
            <p:spPr>
              <a:xfrm>
                <a:off x="1960244" y="4375150"/>
                <a:ext cx="133415" cy="8082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</p:spPr>
            <p:txBody>
              <a:bodyPr lIns="0" tIns="0" rIns="0" bIns="0"/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2</a:t>
                </a: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2512964" y="4375150"/>
                <a:ext cx="112767" cy="8082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</p:spPr>
            <p:txBody>
              <a:bodyPr lIns="0" tIns="0" rIns="0" bIns="0"/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2</a:t>
                </a:r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2260428" y="4375150"/>
                <a:ext cx="133415" cy="8082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</p:spPr>
            <p:txBody>
              <a:bodyPr lIns="0" tIns="0" rIns="0" bIns="0"/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2</a:t>
                </a:r>
              </a:p>
            </p:txBody>
          </p:sp>
        </p:grpSp>
        <p:grpSp>
          <p:nvGrpSpPr>
            <p:cNvPr id="36" name="Group 195"/>
            <p:cNvGrpSpPr>
              <a:grpSpLocks/>
            </p:cNvGrpSpPr>
            <p:nvPr/>
          </p:nvGrpSpPr>
          <p:grpSpPr bwMode="auto">
            <a:xfrm>
              <a:off x="5791200" y="5359400"/>
              <a:ext cx="376238" cy="80963"/>
              <a:chOff x="1879044" y="4375150"/>
              <a:chExt cx="376654" cy="80836"/>
            </a:xfrm>
          </p:grpSpPr>
          <p:sp>
            <p:nvSpPr>
              <p:cNvPr id="99" name="TextBox 98"/>
              <p:cNvSpPr txBox="1"/>
              <p:nvPr/>
            </p:nvSpPr>
            <p:spPr>
              <a:xfrm>
                <a:off x="2098361" y="4375150"/>
                <a:ext cx="76284" cy="80836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</p:spPr>
            <p:txBody>
              <a:bodyPr lIns="0" tIns="0" rIns="0" bIns="0"/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3</a:t>
                </a: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2179414" y="4375150"/>
                <a:ext cx="76284" cy="80836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</p:spPr>
            <p:txBody>
              <a:bodyPr lIns="0" tIns="0" rIns="0" bIns="0"/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3</a:t>
                </a:r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1879044" y="4375150"/>
                <a:ext cx="76284" cy="80836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</p:spPr>
            <p:txBody>
              <a:bodyPr lIns="0" tIns="0" rIns="0" bIns="0"/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3</a:t>
                </a:r>
              </a:p>
            </p:txBody>
          </p:sp>
        </p:grpSp>
        <p:cxnSp>
          <p:nvCxnSpPr>
            <p:cNvPr id="37" name="Straight Arrow Connector 36"/>
            <p:cNvCxnSpPr/>
            <p:nvPr/>
          </p:nvCxnSpPr>
          <p:spPr>
            <a:xfrm>
              <a:off x="1741488" y="4567238"/>
              <a:ext cx="1003300" cy="0"/>
            </a:xfrm>
            <a:prstGeom prst="straightConnector1">
              <a:avLst/>
            </a:prstGeom>
            <a:ln>
              <a:solidFill>
                <a:schemeClr val="accent4">
                  <a:lumMod val="50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1843088" y="4513263"/>
              <a:ext cx="658812" cy="261937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defTabSz="914400">
                <a:defRPr/>
              </a:pPr>
              <a:r>
                <a:rPr lang="fr-FR" sz="1100" dirty="0">
                  <a:solidFill>
                    <a:srgbClr val="FFC000">
                      <a:lumMod val="50000"/>
                    </a:srgbClr>
                  </a:solidFill>
                </a:rPr>
                <a:t>1310nm</a:t>
              </a:r>
            </a:p>
          </p:txBody>
        </p:sp>
        <p:grpSp>
          <p:nvGrpSpPr>
            <p:cNvPr id="39" name="Group 219"/>
            <p:cNvGrpSpPr>
              <a:grpSpLocks/>
            </p:cNvGrpSpPr>
            <p:nvPr/>
          </p:nvGrpSpPr>
          <p:grpSpPr bwMode="auto">
            <a:xfrm>
              <a:off x="1727200" y="4392613"/>
              <a:ext cx="1044575" cy="82550"/>
              <a:chOff x="2661197" y="5387291"/>
              <a:chExt cx="1044340" cy="83328"/>
            </a:xfrm>
          </p:grpSpPr>
          <p:sp>
            <p:nvSpPr>
              <p:cNvPr id="90" name="TextBox 89"/>
              <p:cNvSpPr txBox="1"/>
              <p:nvPr/>
            </p:nvSpPr>
            <p:spPr>
              <a:xfrm>
                <a:off x="3053222" y="5387291"/>
                <a:ext cx="133320" cy="81725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</p:spPr>
            <p:txBody>
              <a:bodyPr lIns="0" tIns="0" rIns="0" bIns="0"/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2</a:t>
                </a: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3337320" y="5387291"/>
                <a:ext cx="112688" cy="81725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</p:spPr>
            <p:txBody>
              <a:bodyPr lIns="0" tIns="0" rIns="0" bIns="0"/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2</a:t>
                </a: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3194477" y="5387291"/>
                <a:ext cx="133320" cy="81725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</p:spPr>
            <p:txBody>
              <a:bodyPr lIns="0" tIns="0" rIns="0" bIns="0"/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2</a:t>
                </a: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2661197" y="5387291"/>
                <a:ext cx="142843" cy="80123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txBody>
              <a:bodyPr lIns="0" tIns="0" rIns="0" bIns="0"/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1</a:t>
                </a:r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2813563" y="5387291"/>
                <a:ext cx="109513" cy="81725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txBody>
              <a:bodyPr lIns="0" tIns="0" rIns="0" bIns="0"/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1</a:t>
                </a:r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2931011" y="5388893"/>
                <a:ext cx="112688" cy="80123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txBody>
              <a:bodyPr lIns="0" tIns="0" rIns="0" bIns="0"/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1</a:t>
                </a: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3543648" y="5388893"/>
                <a:ext cx="76183" cy="81726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</p:spPr>
            <p:txBody>
              <a:bodyPr lIns="0" tIns="0" rIns="0" bIns="0"/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3</a:t>
                </a: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3629354" y="5388893"/>
                <a:ext cx="76183" cy="81726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</p:spPr>
            <p:txBody>
              <a:bodyPr lIns="0" tIns="0" rIns="0" bIns="0"/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3</a:t>
                </a: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3459530" y="5390496"/>
                <a:ext cx="76183" cy="80123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</p:spPr>
            <p:txBody>
              <a:bodyPr lIns="0" tIns="0" rIns="0" bIns="0"/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3</a:t>
                </a:r>
              </a:p>
            </p:txBody>
          </p:sp>
        </p:grpSp>
        <p:pic>
          <p:nvPicPr>
            <p:cNvPr id="4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8850" y="3113088"/>
              <a:ext cx="781050" cy="382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63891">
              <a:off x="5373688" y="4100513"/>
              <a:ext cx="782637" cy="382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4875" y="5199063"/>
              <a:ext cx="781050" cy="414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336449" flipH="1">
              <a:off x="573088" y="4084638"/>
              <a:ext cx="930275" cy="473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0" y="2786063"/>
              <a:ext cx="287338" cy="280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Picture 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6925" y="3876675"/>
              <a:ext cx="287338" cy="280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" name="Picture 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1775" y="5641975"/>
              <a:ext cx="287338" cy="280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" name="Picture 4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525" y="3916363"/>
              <a:ext cx="287338" cy="280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" name="Picture 2" descr="http://www.omron.com/ecb/products/opt/img/1-4/g10.jp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29405">
              <a:off x="2767013" y="4014788"/>
              <a:ext cx="698500" cy="622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" name="Picture 3" descr="C:\Documents and Settings\ipapakon\Local Settings\Temporary Internet Files\Content.IE5\GPWGV1IG\MPj04385130000[1]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2638" y="3127375"/>
              <a:ext cx="508000" cy="403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" name="Picture 3" descr="C:\Documents and Settings\ipapakon\Local Settings\Temporary Internet Files\Content.IE5\GPWGV1IG\MPj04385130000[1]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7050" y="3605213"/>
              <a:ext cx="509588" cy="401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" name="Picture 3" descr="C:\Documents and Settings\ipapakon\Local Settings\Temporary Internet Files\Content.IE5\GPWGV1IG\MPj04385130000[1]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02575" y="3684588"/>
              <a:ext cx="509588" cy="401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" name="Picture 3" descr="C:\Documents and Settings\ipapakon\Local Settings\Temporary Internet Files\Content.IE5\GPWGV1IG\MPj04385130000[1].jp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43763" y="4503738"/>
              <a:ext cx="508000" cy="401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3" name="Group 85"/>
            <p:cNvGrpSpPr>
              <a:grpSpLocks/>
            </p:cNvGrpSpPr>
            <p:nvPr/>
          </p:nvGrpSpPr>
          <p:grpSpPr bwMode="auto">
            <a:xfrm>
              <a:off x="1731963" y="4210050"/>
              <a:ext cx="1011237" cy="92075"/>
              <a:chOff x="2849218" y="2896787"/>
              <a:chExt cx="1132570" cy="105486"/>
            </a:xfrm>
          </p:grpSpPr>
          <p:sp>
            <p:nvSpPr>
              <p:cNvPr id="84" name="TextBox 83"/>
              <p:cNvSpPr txBox="1"/>
              <p:nvPr/>
            </p:nvSpPr>
            <p:spPr>
              <a:xfrm>
                <a:off x="2849218" y="2896787"/>
                <a:ext cx="126236" cy="927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lIns="0" tIns="0" rIns="0" bIns="0">
                <a:spAutoFit/>
              </a:bodyPr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1</a:t>
                </a:r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2984344" y="2896787"/>
                <a:ext cx="298700" cy="927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</p:spPr>
            <p:txBody>
              <a:bodyPr lIns="0" tIns="0" rIns="0" bIns="0">
                <a:spAutoFit/>
              </a:bodyPr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2</a:t>
                </a:r>
              </a:p>
            </p:txBody>
          </p:sp>
          <p:sp>
            <p:nvSpPr>
              <p:cNvPr id="86" name="TextBox 148"/>
              <p:cNvSpPr txBox="1">
                <a:spLocks noChangeArrowheads="1"/>
              </p:cNvSpPr>
              <p:nvPr/>
            </p:nvSpPr>
            <p:spPr bwMode="auto">
              <a:xfrm>
                <a:off x="3292475" y="2896787"/>
                <a:ext cx="200163" cy="1054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 defTabSz="914400"/>
                <a:r>
                  <a:rPr lang="fr-FR" altLang="en-US" sz="600">
                    <a:solidFill>
                      <a:prstClr val="white"/>
                    </a:solidFill>
                    <a:latin typeface="Tw Cen MT" pitchFamily="34" charset="0"/>
                  </a:rPr>
                  <a:t>B</a:t>
                </a: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3501735" y="2896787"/>
                <a:ext cx="209801" cy="927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lIns="0" tIns="0" rIns="0" bIns="0">
                <a:spAutoFit/>
              </a:bodyPr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1</a:t>
                </a: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3855552" y="2896787"/>
                <a:ext cx="126236" cy="927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lIns="0" tIns="0" rIns="0" bIns="0">
                <a:spAutoFit/>
              </a:bodyPr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1</a:t>
                </a: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3722204" y="2896787"/>
                <a:ext cx="126237" cy="9275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lIns="0" tIns="0" rIns="0" bIns="0">
                <a:spAutoFit/>
              </a:bodyPr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3</a:t>
                </a:r>
              </a:p>
            </p:txBody>
          </p:sp>
        </p:grpSp>
        <p:grpSp>
          <p:nvGrpSpPr>
            <p:cNvPr id="54" name="Group 109"/>
            <p:cNvGrpSpPr>
              <a:grpSpLocks/>
            </p:cNvGrpSpPr>
            <p:nvPr/>
          </p:nvGrpSpPr>
          <p:grpSpPr bwMode="auto">
            <a:xfrm>
              <a:off x="3795713" y="4235450"/>
              <a:ext cx="1004887" cy="92075"/>
              <a:chOff x="2849217" y="2896787"/>
              <a:chExt cx="1125465" cy="105486"/>
            </a:xfrm>
          </p:grpSpPr>
          <p:sp>
            <p:nvSpPr>
              <p:cNvPr id="78" name="TextBox 77"/>
              <p:cNvSpPr txBox="1"/>
              <p:nvPr/>
            </p:nvSpPr>
            <p:spPr>
              <a:xfrm>
                <a:off x="2849217" y="2896787"/>
                <a:ext cx="126236" cy="927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lIns="0" tIns="0" rIns="0" bIns="0">
                <a:spAutoFit/>
              </a:bodyPr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1</a:t>
                </a: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2984344" y="2896787"/>
                <a:ext cx="298702" cy="927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</p:spPr>
            <p:txBody>
              <a:bodyPr lIns="0" tIns="0" rIns="0" bIns="0">
                <a:spAutoFit/>
              </a:bodyPr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2</a:t>
                </a:r>
              </a:p>
            </p:txBody>
          </p:sp>
          <p:sp>
            <p:nvSpPr>
              <p:cNvPr id="80" name="TextBox 158"/>
              <p:cNvSpPr txBox="1">
                <a:spLocks noChangeArrowheads="1"/>
              </p:cNvSpPr>
              <p:nvPr/>
            </p:nvSpPr>
            <p:spPr bwMode="auto">
              <a:xfrm>
                <a:off x="3292475" y="2896787"/>
                <a:ext cx="200163" cy="1054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 defTabSz="914400"/>
                <a:r>
                  <a:rPr lang="fr-FR" altLang="en-US" sz="600">
                    <a:solidFill>
                      <a:prstClr val="white"/>
                    </a:solidFill>
                    <a:latin typeface="Tw Cen MT" pitchFamily="34" charset="0"/>
                  </a:rPr>
                  <a:t>B</a:t>
                </a: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3501738" y="2896787"/>
                <a:ext cx="209802" cy="927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lIns="0" tIns="0" rIns="0" bIns="0">
                <a:spAutoFit/>
              </a:bodyPr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1</a:t>
                </a: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3848446" y="2896787"/>
                <a:ext cx="126236" cy="927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lIns="0" tIns="0" rIns="0" bIns="0">
                <a:spAutoFit/>
              </a:bodyPr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1</a:t>
                </a: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3715096" y="2896787"/>
                <a:ext cx="126238" cy="9275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lIns="0" tIns="0" rIns="0" bIns="0">
                <a:spAutoFit/>
              </a:bodyPr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3</a:t>
                </a:r>
              </a:p>
            </p:txBody>
          </p:sp>
        </p:grpSp>
        <p:grpSp>
          <p:nvGrpSpPr>
            <p:cNvPr id="55" name="Group 122"/>
            <p:cNvGrpSpPr>
              <a:grpSpLocks/>
            </p:cNvGrpSpPr>
            <p:nvPr/>
          </p:nvGrpSpPr>
          <p:grpSpPr bwMode="auto">
            <a:xfrm rot="-1764723">
              <a:off x="3611563" y="3702050"/>
              <a:ext cx="1008062" cy="93663"/>
              <a:chOff x="2849218" y="2890211"/>
              <a:chExt cx="1128327" cy="105484"/>
            </a:xfrm>
          </p:grpSpPr>
          <p:sp>
            <p:nvSpPr>
              <p:cNvPr id="72" name="TextBox 71"/>
              <p:cNvSpPr txBox="1"/>
              <p:nvPr/>
            </p:nvSpPr>
            <p:spPr>
              <a:xfrm>
                <a:off x="2849106" y="2896300"/>
                <a:ext cx="126159" cy="91181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lIns="0" tIns="0" rIns="0" bIns="0">
                <a:spAutoFit/>
              </a:bodyPr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1</a:t>
                </a: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2984099" y="2896560"/>
                <a:ext cx="298518" cy="9118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</p:spPr>
            <p:txBody>
              <a:bodyPr lIns="0" tIns="0" rIns="0" bIns="0">
                <a:spAutoFit/>
              </a:bodyPr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2</a:t>
                </a:r>
              </a:p>
            </p:txBody>
          </p:sp>
          <p:sp>
            <p:nvSpPr>
              <p:cNvPr id="74" name="TextBox 166"/>
              <p:cNvSpPr txBox="1">
                <a:spLocks noChangeArrowheads="1"/>
              </p:cNvSpPr>
              <p:nvPr/>
            </p:nvSpPr>
            <p:spPr bwMode="auto">
              <a:xfrm>
                <a:off x="3292475" y="2890211"/>
                <a:ext cx="200163" cy="105484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 defTabSz="914400"/>
                <a:r>
                  <a:rPr lang="fr-FR" altLang="en-US" sz="600">
                    <a:solidFill>
                      <a:prstClr val="white"/>
                    </a:solidFill>
                    <a:latin typeface="Tw Cen MT" pitchFamily="34" charset="0"/>
                  </a:rPr>
                  <a:t>B</a:t>
                </a: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3501939" y="2896232"/>
                <a:ext cx="209673" cy="91181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lIns="0" tIns="0" rIns="0" bIns="0">
                <a:spAutoFit/>
              </a:bodyPr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1</a:t>
                </a: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3850386" y="2895875"/>
                <a:ext cx="126160" cy="9296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lIns="0" tIns="0" rIns="0" bIns="0">
                <a:spAutoFit/>
              </a:bodyPr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1</a:t>
                </a: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3717489" y="2896429"/>
                <a:ext cx="126159" cy="9296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lIns="0" tIns="0" rIns="0" bIns="0">
                <a:spAutoFit/>
              </a:bodyPr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3</a:t>
                </a:r>
              </a:p>
            </p:txBody>
          </p:sp>
        </p:grpSp>
        <p:grpSp>
          <p:nvGrpSpPr>
            <p:cNvPr id="56" name="Group 131"/>
            <p:cNvGrpSpPr>
              <a:grpSpLocks/>
            </p:cNvGrpSpPr>
            <p:nvPr/>
          </p:nvGrpSpPr>
          <p:grpSpPr bwMode="auto">
            <a:xfrm rot="1860113">
              <a:off x="3643313" y="4795838"/>
              <a:ext cx="1009650" cy="92075"/>
              <a:chOff x="2849217" y="2890212"/>
              <a:chExt cx="1130757" cy="105485"/>
            </a:xfrm>
          </p:grpSpPr>
          <p:sp>
            <p:nvSpPr>
              <p:cNvPr id="66" name="TextBox 65"/>
              <p:cNvSpPr txBox="1"/>
              <p:nvPr/>
            </p:nvSpPr>
            <p:spPr>
              <a:xfrm>
                <a:off x="2848224" y="2897050"/>
                <a:ext cx="126232" cy="9093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lIns="0" tIns="0" rIns="0" bIns="0">
                <a:spAutoFit/>
              </a:bodyPr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1</a:t>
                </a: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2982903" y="2897055"/>
                <a:ext cx="298691" cy="90935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</p:spPr>
            <p:txBody>
              <a:bodyPr lIns="0" tIns="0" rIns="0" bIns="0">
                <a:spAutoFit/>
              </a:bodyPr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2</a:t>
                </a:r>
              </a:p>
            </p:txBody>
          </p:sp>
          <p:sp>
            <p:nvSpPr>
              <p:cNvPr id="68" name="TextBox 178"/>
              <p:cNvSpPr txBox="1">
                <a:spLocks noChangeArrowheads="1"/>
              </p:cNvSpPr>
              <p:nvPr/>
            </p:nvSpPr>
            <p:spPr bwMode="auto">
              <a:xfrm>
                <a:off x="3292475" y="2890212"/>
                <a:ext cx="200163" cy="105485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 defTabSz="914400"/>
                <a:r>
                  <a:rPr lang="fr-FR" altLang="en-US" sz="600">
                    <a:solidFill>
                      <a:prstClr val="white"/>
                    </a:solidFill>
                    <a:latin typeface="Tw Cen MT" pitchFamily="34" charset="0"/>
                  </a:rPr>
                  <a:t>B</a:t>
                </a: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3500266" y="2897045"/>
                <a:ext cx="209795" cy="9093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lIns="0" tIns="0" rIns="0" bIns="0">
                <a:spAutoFit/>
              </a:bodyPr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1</a:t>
                </a: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3851837" y="2895613"/>
                <a:ext cx="126232" cy="92753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lIns="0" tIns="0" rIns="0" bIns="0">
                <a:spAutoFit/>
              </a:bodyPr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1</a:t>
                </a: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3719506" y="2896327"/>
                <a:ext cx="126232" cy="92753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lIns="0" tIns="0" rIns="0" bIns="0">
                <a:spAutoFit/>
              </a:bodyPr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3</a:t>
                </a:r>
              </a:p>
            </p:txBody>
          </p:sp>
        </p:grpSp>
        <p:grpSp>
          <p:nvGrpSpPr>
            <p:cNvPr id="57" name="Group 184"/>
            <p:cNvGrpSpPr>
              <a:grpSpLocks/>
            </p:cNvGrpSpPr>
            <p:nvPr/>
          </p:nvGrpSpPr>
          <p:grpSpPr bwMode="auto">
            <a:xfrm>
              <a:off x="5943600" y="5219700"/>
              <a:ext cx="496888" cy="92075"/>
              <a:chOff x="3292475" y="2896787"/>
              <a:chExt cx="555964" cy="105486"/>
            </a:xfrm>
          </p:grpSpPr>
          <p:sp>
            <p:nvSpPr>
              <p:cNvPr id="64" name="TextBox 185"/>
              <p:cNvSpPr txBox="1">
                <a:spLocks noChangeArrowheads="1"/>
              </p:cNvSpPr>
              <p:nvPr/>
            </p:nvSpPr>
            <p:spPr bwMode="auto">
              <a:xfrm>
                <a:off x="3292475" y="2896787"/>
                <a:ext cx="200163" cy="1054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 defTabSz="914400"/>
                <a:r>
                  <a:rPr lang="fr-FR" altLang="en-US" sz="600">
                    <a:solidFill>
                      <a:prstClr val="white"/>
                    </a:solidFill>
                    <a:latin typeface="Tw Cen MT" pitchFamily="34" charset="0"/>
                  </a:rPr>
                  <a:t>B</a:t>
                </a: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3722325" y="2896787"/>
                <a:ext cx="126114" cy="9275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lIns="0" tIns="0" rIns="0" bIns="0">
                <a:spAutoFit/>
              </a:bodyPr>
              <a:lstStyle/>
              <a:p>
                <a:pPr algn="ctr" defTabSz="914400">
                  <a:defRPr/>
                </a:pPr>
                <a:r>
                  <a:rPr lang="fr-FR" sz="600" dirty="0">
                    <a:solidFill>
                      <a:prstClr val="black"/>
                    </a:solidFill>
                  </a:rPr>
                  <a:t>3</a:t>
                </a:r>
              </a:p>
            </p:txBody>
          </p:sp>
        </p:grpSp>
        <p:sp>
          <p:nvSpPr>
            <p:cNvPr id="58" name="TextBox 189"/>
            <p:cNvSpPr txBox="1">
              <a:spLocks noChangeArrowheads="1"/>
            </p:cNvSpPr>
            <p:nvPr/>
          </p:nvSpPr>
          <p:spPr bwMode="auto">
            <a:xfrm>
              <a:off x="6542088" y="4171950"/>
              <a:ext cx="177800" cy="9207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defTabSz="914400"/>
              <a:r>
                <a:rPr lang="fr-FR" altLang="en-US" sz="600">
                  <a:solidFill>
                    <a:prstClr val="white"/>
                  </a:solidFill>
                  <a:latin typeface="Tw Cen MT" pitchFamily="34" charset="0"/>
                </a:rPr>
                <a:t>B</a:t>
              </a:r>
            </a:p>
          </p:txBody>
        </p:sp>
        <p:sp>
          <p:nvSpPr>
            <p:cNvPr id="59" name="TextBox 191"/>
            <p:cNvSpPr txBox="1">
              <a:spLocks noChangeArrowheads="1"/>
            </p:cNvSpPr>
            <p:nvPr/>
          </p:nvSpPr>
          <p:spPr bwMode="auto">
            <a:xfrm>
              <a:off x="6088063" y="3178175"/>
              <a:ext cx="179387" cy="9207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defTabSz="914400"/>
              <a:r>
                <a:rPr lang="fr-FR" altLang="en-US" sz="600">
                  <a:solidFill>
                    <a:prstClr val="white"/>
                  </a:solidFill>
                  <a:latin typeface="Tw Cen MT" pitchFamily="34" charset="0"/>
                </a:rPr>
                <a:t>B</a:t>
              </a: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687888" y="2636838"/>
              <a:ext cx="1006475" cy="893762"/>
            </a:xfrm>
            <a:prstGeom prst="rect">
              <a:avLst/>
            </a:prstGeom>
            <a:noFill/>
            <a:ln w="317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5272088" y="3779838"/>
              <a:ext cx="1004887" cy="893762"/>
            </a:xfrm>
            <a:prstGeom prst="rect">
              <a:avLst/>
            </a:prstGeom>
            <a:noFill/>
            <a:ln w="317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689475" y="5116513"/>
              <a:ext cx="1006475" cy="892175"/>
            </a:xfrm>
            <a:prstGeom prst="rect">
              <a:avLst/>
            </a:prstGeom>
            <a:noFill/>
            <a:ln w="317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76225" y="3738563"/>
              <a:ext cx="1006475" cy="893762"/>
            </a:xfrm>
            <a:prstGeom prst="rect">
              <a:avLst/>
            </a:prstGeom>
            <a:noFill/>
            <a:ln w="317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</p:grpSp>
      <p:sp>
        <p:nvSpPr>
          <p:cNvPr id="237" name="Rectangle 236"/>
          <p:cNvSpPr/>
          <p:nvPr/>
        </p:nvSpPr>
        <p:spPr>
          <a:xfrm>
            <a:off x="348367" y="5810432"/>
            <a:ext cx="2800351" cy="461665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defTabSz="914400">
              <a:buFont typeface="Arial" pitchFamily="34" charset="0"/>
              <a:buNone/>
            </a:pPr>
            <a:r>
              <a:rPr lang="en-US" altLang="en-US" sz="1200" b="1" dirty="0" smtClean="0">
                <a:solidFill>
                  <a:srgbClr val="0D0D0D"/>
                </a:solidFill>
                <a:latin typeface="Tw Cen MT" pitchFamily="34" charset="0"/>
              </a:rPr>
              <a:t>Courtesy </a:t>
            </a:r>
            <a:r>
              <a:rPr lang="hu-HU" altLang="en-US" sz="1200" b="1" dirty="0" smtClean="0">
                <a:solidFill>
                  <a:srgbClr val="0D0D0D"/>
                </a:solidFill>
                <a:latin typeface="Tw Cen MT" pitchFamily="34" charset="0"/>
              </a:rPr>
              <a:t>S</a:t>
            </a:r>
            <a:r>
              <a:rPr lang="hu-HU" altLang="en-US" sz="1200" b="1" dirty="0">
                <a:solidFill>
                  <a:srgbClr val="0D0D0D"/>
                </a:solidFill>
                <a:latin typeface="Tw Cen MT" pitchFamily="34" charset="0"/>
              </a:rPr>
              <a:t>. Baron et al</a:t>
            </a:r>
            <a:r>
              <a:rPr lang="hu-HU" altLang="en-US" sz="1200" b="1" dirty="0" smtClean="0">
                <a:solidFill>
                  <a:srgbClr val="0D0D0D"/>
                </a:solidFill>
                <a:latin typeface="Tw Cen MT" pitchFamily="34" charset="0"/>
              </a:rPr>
              <a:t>.</a:t>
            </a:r>
            <a:r>
              <a:rPr lang="en-US" altLang="en-US" sz="1200" b="1" dirty="0" smtClean="0">
                <a:solidFill>
                  <a:srgbClr val="0D0D0D"/>
                </a:solidFill>
                <a:latin typeface="Tw Cen MT" pitchFamily="34" charset="0"/>
              </a:rPr>
              <a:t> (CERN)</a:t>
            </a:r>
          </a:p>
          <a:p>
            <a:pPr algn="ctr" defTabSz="914400"/>
            <a:r>
              <a:rPr lang="en-GB" sz="1200" dirty="0">
                <a:solidFill>
                  <a:prstClr val="black"/>
                </a:solidFill>
              </a:rPr>
              <a:t>https://indico.cern.ch/event/400951/</a:t>
            </a:r>
            <a:endParaRPr lang="en-US" altLang="en-US" sz="1200" b="1" dirty="0">
              <a:solidFill>
                <a:srgbClr val="525B7E"/>
              </a:solidFill>
              <a:latin typeface="Tw Cen MT" pitchFamily="34" charset="0"/>
            </a:endParaRPr>
          </a:p>
        </p:txBody>
      </p:sp>
      <p:sp>
        <p:nvSpPr>
          <p:cNvPr id="238" name="Content Placeholder 237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</a:pPr>
            <a:r>
              <a:rPr lang="en-GB" altLang="en-US" sz="1900" dirty="0" smtClean="0">
                <a:latin typeface="+mn-lt"/>
                <a:cs typeface="+mn-cs"/>
              </a:rPr>
              <a:t>Major topology of growing Access Network Market known as:</a:t>
            </a:r>
          </a:p>
          <a:p>
            <a:pPr marL="1108075" lvl="1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</a:pPr>
            <a:r>
              <a:rPr lang="en-GB" altLang="en-US" sz="1900" dirty="0" err="1" smtClean="0">
                <a:latin typeface="+mn-lt"/>
                <a:cs typeface="+mn-cs"/>
              </a:rPr>
              <a:t>Fiber</a:t>
            </a:r>
            <a:r>
              <a:rPr lang="en-GB" altLang="en-US" sz="1900" dirty="0" smtClean="0">
                <a:latin typeface="+mn-lt"/>
                <a:cs typeface="+mn-cs"/>
              </a:rPr>
              <a:t> To The X (</a:t>
            </a:r>
            <a:r>
              <a:rPr lang="en-GB" altLang="en-US" sz="1900" dirty="0" err="1" smtClean="0">
                <a:latin typeface="+mn-lt"/>
                <a:cs typeface="+mn-cs"/>
              </a:rPr>
              <a:t>FTTx</a:t>
            </a:r>
            <a:r>
              <a:rPr lang="en-GB" altLang="en-US" sz="1900" dirty="0">
                <a:latin typeface="+mn-lt"/>
                <a:cs typeface="+mn-cs"/>
              </a:rPr>
              <a:t>) (</a:t>
            </a:r>
            <a:r>
              <a:rPr lang="en-GB" altLang="en-US" sz="1200" dirty="0">
                <a:latin typeface="+mn-lt"/>
                <a:cs typeface="+mn-cs"/>
              </a:rPr>
              <a:t>http://</a:t>
            </a:r>
            <a:r>
              <a:rPr lang="en-GB" altLang="en-US" sz="1200" dirty="0" smtClean="0">
                <a:latin typeface="+mn-lt"/>
                <a:cs typeface="+mn-cs"/>
              </a:rPr>
              <a:t>en.wikipedia.org/wiki/Fiber_to_the_x</a:t>
            </a:r>
            <a:r>
              <a:rPr lang="en-GB" altLang="en-US" sz="1900" dirty="0" smtClean="0">
                <a:latin typeface="+mn-lt"/>
                <a:cs typeface="+mn-cs"/>
              </a:rPr>
              <a:t>)</a:t>
            </a:r>
          </a:p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</a:pPr>
            <a:r>
              <a:rPr lang="en-GB" altLang="en-US" sz="1900" dirty="0" smtClean="0">
                <a:latin typeface="+mn-lt"/>
                <a:cs typeface="+mn-cs"/>
              </a:rPr>
              <a:t>Point-to-</a:t>
            </a:r>
            <a:r>
              <a:rPr lang="en-GB" altLang="en-US" sz="1900" dirty="0" err="1" smtClean="0">
                <a:latin typeface="+mn-lt"/>
                <a:cs typeface="+mn-cs"/>
              </a:rPr>
              <a:t>MultiPoint</a:t>
            </a:r>
            <a:r>
              <a:rPr lang="en-GB" altLang="en-US" sz="1900" dirty="0" smtClean="0">
                <a:latin typeface="+mn-lt"/>
                <a:cs typeface="+mn-cs"/>
              </a:rPr>
              <a:t> (P2M)</a:t>
            </a:r>
          </a:p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</a:pPr>
            <a:r>
              <a:rPr lang="en-GB" altLang="en-US" sz="1900" dirty="0" smtClean="0">
                <a:latin typeface="+mn-lt"/>
                <a:cs typeface="+mn-cs"/>
              </a:rPr>
              <a:t>One single fibre in charge of both downstream and upstream transmissions (using wavelength multiplexing technique)</a:t>
            </a:r>
            <a:endParaRPr lang="en-GB" altLang="en-US" sz="1900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966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TTC-PON</a:t>
            </a:r>
            <a:endParaRPr 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Standard: XG-PON1</a:t>
            </a:r>
          </a:p>
          <a:p>
            <a:r>
              <a:rPr lang="en-US" dirty="0"/>
              <a:t>Fixed latency </a:t>
            </a:r>
            <a:r>
              <a:rPr lang="en-US" dirty="0" smtClean="0"/>
              <a:t>downstream</a:t>
            </a:r>
          </a:p>
          <a:p>
            <a:r>
              <a:rPr lang="en-US" dirty="0" smtClean="0"/>
              <a:t>Line rate</a:t>
            </a:r>
          </a:p>
          <a:p>
            <a:pPr lvl="1"/>
            <a:r>
              <a:rPr lang="en-US" dirty="0" smtClean="0"/>
              <a:t>Down: 9.6 Gb/s</a:t>
            </a:r>
          </a:p>
          <a:p>
            <a:pPr lvl="1"/>
            <a:r>
              <a:rPr lang="en-US" dirty="0" smtClean="0"/>
              <a:t>Up: 2.4 Gb/s</a:t>
            </a:r>
          </a:p>
          <a:p>
            <a:r>
              <a:rPr lang="en-US" dirty="0" smtClean="0"/>
              <a:t>Wavelength:</a:t>
            </a:r>
          </a:p>
          <a:p>
            <a:pPr lvl="1"/>
            <a:r>
              <a:rPr lang="it-IT" dirty="0" smtClean="0"/>
              <a:t>Down: 1577nm</a:t>
            </a:r>
          </a:p>
          <a:p>
            <a:pPr lvl="1"/>
            <a:r>
              <a:rPr lang="en-US" dirty="0" smtClean="0"/>
              <a:t>Up: 1270nm</a:t>
            </a:r>
          </a:p>
          <a:p>
            <a:r>
              <a:rPr lang="en-US" dirty="0" smtClean="0"/>
              <a:t>Bidirectional</a:t>
            </a:r>
          </a:p>
          <a:p>
            <a:r>
              <a:rPr lang="en-US" dirty="0" smtClean="0"/>
              <a:t>Range: 1-1000m</a:t>
            </a:r>
          </a:p>
          <a:p>
            <a:r>
              <a:rPr lang="en-US" dirty="0" smtClean="0"/>
              <a:t>Split ratio: 1:128</a:t>
            </a:r>
          </a:p>
          <a:p>
            <a:r>
              <a:rPr lang="en-US" dirty="0" smtClean="0"/>
              <a:t>Error detection</a:t>
            </a:r>
            <a:endParaRPr lang="it-IT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31/01/2016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7163-1DB2-4B4D-861C-53CB02AF43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1229886"/>
            <a:ext cx="6614316" cy="4855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8"/>
          <p:cNvSpPr txBox="1"/>
          <p:nvPr/>
        </p:nvSpPr>
        <p:spPr>
          <a:xfrm>
            <a:off x="6572250" y="1167469"/>
            <a:ext cx="21627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400" dirty="0" smtClean="0">
                <a:solidFill>
                  <a:srgbClr val="44546A"/>
                </a:solidFill>
              </a:rPr>
              <a:t>OLT: Optical Line Terminal</a:t>
            </a:r>
          </a:p>
          <a:p>
            <a:r>
              <a:rPr lang="fr-CH" sz="1400" dirty="0" smtClean="0">
                <a:solidFill>
                  <a:srgbClr val="44546A"/>
                </a:solidFill>
              </a:rPr>
              <a:t>ONU: Optical Network Unit</a:t>
            </a:r>
            <a:endParaRPr lang="en-GB" sz="1400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1211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AMC40 readout board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Philosophy: </a:t>
            </a:r>
            <a:r>
              <a:rPr lang="en-US" dirty="0"/>
              <a:t>o</a:t>
            </a:r>
            <a:r>
              <a:rPr lang="en-US" dirty="0" smtClean="0"/>
              <a:t>ne common board for DAQ and timing/control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generation readout board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Developed at CPP Marseille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Mezzanine for ATCA crate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Altera </a:t>
            </a:r>
            <a:r>
              <a:rPr lang="en-US" dirty="0" err="1" smtClean="0"/>
              <a:t>Stratix</a:t>
            </a:r>
            <a:r>
              <a:rPr lang="en-US" dirty="0" smtClean="0"/>
              <a:t> V FPGA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≤36 bidirectional optical links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Avago </a:t>
            </a:r>
            <a:r>
              <a:rPr lang="en-US" dirty="0" err="1" smtClean="0"/>
              <a:t>MiniPODs</a:t>
            </a:r>
            <a:endParaRPr lang="en-US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GBT / GWT / 10GbE protocols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Produced and made available to the collaboration (MiniDAQ1)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Firmware designed for migration to 2</a:t>
            </a:r>
            <a:r>
              <a:rPr lang="en-US" baseline="30000" dirty="0" smtClean="0"/>
              <a:t>nd</a:t>
            </a:r>
            <a:r>
              <a:rPr lang="en-US" dirty="0" smtClean="0"/>
              <a:t> generation readout board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625" y="1499616"/>
            <a:ext cx="3565525" cy="267414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23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625" y="4173758"/>
            <a:ext cx="3565525" cy="2002033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Paolo Durante - LHCC Detector Upgrade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9427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PCIe40 status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460" b="1" dirty="0"/>
              <a:t>Current status</a:t>
            </a:r>
          </a:p>
          <a:p>
            <a:pPr lvl="1"/>
            <a:r>
              <a:rPr lang="en-US" sz="1291" dirty="0"/>
              <a:t>Low-Level Interface available</a:t>
            </a:r>
          </a:p>
          <a:p>
            <a:pPr lvl="2"/>
            <a:r>
              <a:rPr lang="en-US" sz="1131" dirty="0"/>
              <a:t>Slow control through </a:t>
            </a:r>
            <a:r>
              <a:rPr lang="en-US" sz="1131" dirty="0" err="1"/>
              <a:t>PCIe</a:t>
            </a:r>
            <a:endParaRPr lang="en-US" sz="1131" dirty="0"/>
          </a:p>
          <a:p>
            <a:pPr lvl="2"/>
            <a:r>
              <a:rPr lang="en-US" sz="1131" dirty="0"/>
              <a:t>100Gbps DMA</a:t>
            </a:r>
          </a:p>
          <a:p>
            <a:pPr lvl="2"/>
            <a:r>
              <a:rPr lang="en-US" sz="1131" dirty="0"/>
              <a:t>On-board communication (I2C, SPI)</a:t>
            </a:r>
          </a:p>
          <a:p>
            <a:pPr lvl="2"/>
            <a:r>
              <a:rPr lang="en-US" sz="1131" dirty="0"/>
              <a:t>Filtered PLL clock</a:t>
            </a:r>
          </a:p>
          <a:p>
            <a:pPr lvl="2"/>
            <a:r>
              <a:rPr lang="en-US" sz="1131" dirty="0" err="1"/>
              <a:t>CvP</a:t>
            </a:r>
            <a:r>
              <a:rPr lang="en-US" sz="1131" dirty="0"/>
              <a:t> (programming via </a:t>
            </a:r>
            <a:r>
              <a:rPr lang="en-US" sz="1131" dirty="0" err="1"/>
              <a:t>PCIe</a:t>
            </a:r>
            <a:r>
              <a:rPr lang="en-US" sz="1131" dirty="0"/>
              <a:t>)</a:t>
            </a:r>
          </a:p>
          <a:p>
            <a:pPr lvl="2"/>
            <a:r>
              <a:rPr lang="en-US" sz="1131" dirty="0"/>
              <a:t>Temperature and current monitoring</a:t>
            </a:r>
          </a:p>
          <a:p>
            <a:pPr lvl="1"/>
            <a:r>
              <a:rPr lang="en-US" sz="1291" dirty="0"/>
              <a:t>New custom heat-sink design</a:t>
            </a:r>
          </a:p>
          <a:p>
            <a:pPr lvl="1"/>
            <a:r>
              <a:rPr lang="en-US" sz="1291" dirty="0"/>
              <a:t>Procurement ongoing after </a:t>
            </a:r>
            <a:r>
              <a:rPr lang="en-US" sz="1291" dirty="0" smtClean="0"/>
              <a:t>tender</a:t>
            </a:r>
          </a:p>
          <a:p>
            <a:r>
              <a:rPr lang="en-US" sz="1460" b="1" dirty="0"/>
              <a:t>Next plans</a:t>
            </a:r>
          </a:p>
          <a:p>
            <a:pPr lvl="1"/>
            <a:r>
              <a:rPr lang="en-US" sz="1291" dirty="0"/>
              <a:t>x24 GBT integration</a:t>
            </a:r>
          </a:p>
          <a:p>
            <a:pPr lvl="1"/>
            <a:r>
              <a:rPr lang="en-US" sz="1291" dirty="0"/>
              <a:t>PON tests for timing distribution</a:t>
            </a:r>
          </a:p>
          <a:p>
            <a:pPr lvl="1"/>
            <a:r>
              <a:rPr lang="en-US" sz="1291" dirty="0"/>
              <a:t>Optical links characterization</a:t>
            </a:r>
          </a:p>
          <a:p>
            <a:pPr lvl="2"/>
            <a:r>
              <a:rPr lang="en-US" sz="1131" dirty="0"/>
              <a:t>Eye aperture</a:t>
            </a:r>
          </a:p>
          <a:p>
            <a:pPr lvl="2"/>
            <a:r>
              <a:rPr lang="en-US" sz="1131" dirty="0"/>
              <a:t>BER</a:t>
            </a:r>
          </a:p>
          <a:p>
            <a:pPr lvl="1"/>
            <a:r>
              <a:rPr lang="en-US" sz="1291" dirty="0"/>
              <a:t>Cooling characterization</a:t>
            </a:r>
          </a:p>
          <a:p>
            <a:pPr lvl="2"/>
            <a:r>
              <a:rPr lang="en-US" sz="1131" i="1" dirty="0"/>
              <a:t>f( </a:t>
            </a:r>
            <a:r>
              <a:rPr lang="en-US" sz="1131" dirty="0"/>
              <a:t>firmware, airflow, heat-sink </a:t>
            </a:r>
            <a:r>
              <a:rPr lang="en-US" sz="1131" i="1" dirty="0"/>
              <a:t>)</a:t>
            </a:r>
          </a:p>
          <a:p>
            <a:pPr lvl="1"/>
            <a:r>
              <a:rPr lang="en-US" sz="1291" dirty="0"/>
              <a:t>Monitoring via </a:t>
            </a:r>
            <a:r>
              <a:rPr lang="en-US" sz="1291" dirty="0" smtClean="0"/>
              <a:t>IPMI</a:t>
            </a:r>
            <a:endParaRPr lang="en-US" sz="1691" dirty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sz="1131" dirty="0"/>
          </a:p>
        </p:txBody>
      </p:sp>
      <p:pic>
        <p:nvPicPr>
          <p:cNvPr id="6" name="Content Placeholder 9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4503294" y="1499617"/>
            <a:ext cx="3554855" cy="236753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4514742" y="3917951"/>
            <a:ext cx="3540232" cy="235786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24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Paolo Durante - LHCC Detector Upgrade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4937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PCIe</a:t>
            </a:r>
            <a:r>
              <a:rPr lang="en-US" dirty="0" smtClean="0"/>
              <a:t> Gen3 DMA performance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 interface (optimized)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 interfaces (</a:t>
            </a:r>
            <a:r>
              <a:rPr lang="en-US" dirty="0" err="1" smtClean="0"/>
              <a:t>unoptimized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Paolo Durante - LHCC Detector Upgrade Review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25</a:t>
            </a:fld>
            <a:endParaRPr lang="en-US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849457191"/>
              </p:ext>
            </p:extLst>
          </p:nvPr>
        </p:nvGraphicFramePr>
        <p:xfrm>
          <a:off x="4492625" y="2322513"/>
          <a:ext cx="3565525" cy="3986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Content Placeholder 13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94083751"/>
              </p:ext>
            </p:extLst>
          </p:nvPr>
        </p:nvGraphicFramePr>
        <p:xfrm>
          <a:off x="915153" y="2322513"/>
          <a:ext cx="3271919" cy="3986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8" name="Worksheet" r:id="rId4" imgW="4057533" imgH="4943564" progId="Excel.Sheet.12">
                  <p:link updateAutomatic="1"/>
                </p:oleObj>
              </mc:Choice>
              <mc:Fallback>
                <p:oleObj name="Worksheet" r:id="rId4" imgW="4057533" imgH="4943564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5153" y="2322513"/>
                        <a:ext cx="3271919" cy="3986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685986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Firmware status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AMC40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Readout over GBT / </a:t>
            </a:r>
            <a:r>
              <a:rPr lang="en-US" dirty="0" err="1" smtClean="0"/>
              <a:t>WideBus</a:t>
            </a: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Fixed-size frontend protocol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6 optical links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Front-end configuration via</a:t>
            </a:r>
            <a:br>
              <a:rPr lang="en-US" dirty="0" smtClean="0"/>
            </a:br>
            <a:r>
              <a:rPr lang="en-US" dirty="0" smtClean="0"/>
              <a:t>GBT-SCA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Data monitoring inside FPGA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UDP output protocol over 10GBASE-R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Embedded FE data generator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Data verification outside FPGA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Configurable data rate throttle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Variable-size FE protocol 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PCIe40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 vert="horz" lIns="45720" tIns="45720" rIns="45720" bIns="45720" rtlCol="0">
            <a:normAutofit/>
          </a:bodyPr>
          <a:lstStyle/>
          <a:p>
            <a:pPr marL="0" indent="0">
              <a:buNone/>
            </a:pPr>
            <a:r>
              <a:rPr lang="en-US" dirty="0"/>
              <a:t>… all of the previous, plus: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HW-specific low level </a:t>
            </a:r>
            <a:r>
              <a:rPr lang="en-US" dirty="0" smtClean="0"/>
              <a:t>interface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PCI Express Gen3 DMA interface &amp; driver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Increase number of optical links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Integrate LLI &amp; DMA into firmware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Implement remaining frontend protocols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26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Paolo Durante - LHCC Detector Upgrade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025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Event-building software performance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defTabSz="457200">
              <a:buFont typeface="Wingdings" panose="05000000000000000000" pitchFamily="2" charset="2"/>
              <a:buChar char="§"/>
              <a:defRPr sz="1600">
                <a:solidFill>
                  <a:srgbClr val="2E327B"/>
                </a:solidFill>
              </a:defRPr>
            </a:pPr>
            <a:r>
              <a:rPr lang="en-US" dirty="0"/>
              <a:t>DAQPIPE now supports following APIs:</a:t>
            </a:r>
          </a:p>
          <a:p>
            <a:pPr marL="160421" indent="-160421" defTabSz="457200">
              <a:buChar char="-"/>
              <a:defRPr sz="1600">
                <a:solidFill>
                  <a:srgbClr val="2E327B"/>
                </a:solidFill>
              </a:defRPr>
            </a:pPr>
            <a:r>
              <a:rPr lang="en-US" b="1" dirty="0" err="1"/>
              <a:t>Libfabric</a:t>
            </a:r>
            <a:r>
              <a:rPr lang="en-US" dirty="0"/>
              <a:t> </a:t>
            </a:r>
          </a:p>
          <a:p>
            <a:pPr marL="160421" indent="-160421" defTabSz="457200">
              <a:buChar char="-"/>
              <a:defRPr sz="1600">
                <a:solidFill>
                  <a:srgbClr val="2E327B"/>
                </a:solidFill>
              </a:defRPr>
            </a:pPr>
            <a:r>
              <a:rPr lang="en-US" b="1" dirty="0"/>
              <a:t>MPI</a:t>
            </a:r>
            <a:r>
              <a:rPr lang="en-US" dirty="0"/>
              <a:t> </a:t>
            </a:r>
          </a:p>
          <a:p>
            <a:pPr marL="160421" indent="-160421" defTabSz="457200">
              <a:buChar char="-"/>
              <a:defRPr sz="1600">
                <a:solidFill>
                  <a:srgbClr val="2E327B"/>
                </a:solidFill>
              </a:defRPr>
            </a:pPr>
            <a:r>
              <a:rPr lang="en-US" b="1" dirty="0" smtClean="0"/>
              <a:t>TCP</a:t>
            </a:r>
            <a:endParaRPr lang="en-US" b="1" dirty="0"/>
          </a:p>
          <a:p>
            <a:pPr defTabSz="457200">
              <a:buFont typeface="Wingdings" panose="05000000000000000000" pitchFamily="2" charset="2"/>
              <a:buChar char="§"/>
              <a:defRPr sz="1600">
                <a:solidFill>
                  <a:srgbClr val="2E327B"/>
                </a:solidFill>
              </a:defRPr>
            </a:pPr>
            <a:r>
              <a:rPr lang="en-US" dirty="0"/>
              <a:t>Implemented automatic benchmarking and reporting</a:t>
            </a:r>
          </a:p>
          <a:p>
            <a:pPr defTabSz="457200">
              <a:buFont typeface="Wingdings" panose="05000000000000000000" pitchFamily="2" charset="2"/>
              <a:buChar char="§"/>
              <a:defRPr sz="1600">
                <a:solidFill>
                  <a:srgbClr val="2E327B"/>
                </a:solidFill>
              </a:defRPr>
            </a:pPr>
            <a:r>
              <a:rPr lang="en-US" dirty="0"/>
              <a:t>(with web-based interface)</a:t>
            </a:r>
          </a:p>
          <a:p>
            <a:pPr defTabSz="457200">
              <a:buFont typeface="Wingdings" panose="05000000000000000000" pitchFamily="2" charset="2"/>
              <a:buChar char="§"/>
              <a:defRPr sz="1600">
                <a:solidFill>
                  <a:srgbClr val="2E327B"/>
                </a:solidFill>
              </a:defRPr>
            </a:pPr>
            <a:r>
              <a:rPr lang="en-US" dirty="0"/>
              <a:t>On-the-fly monitoring (</a:t>
            </a:r>
            <a:r>
              <a:rPr lang="en-US" dirty="0" err="1"/>
              <a:t>htopml</a:t>
            </a:r>
            <a:r>
              <a:rPr lang="en-US" dirty="0" smtClean="0"/>
              <a:t>)</a:t>
            </a:r>
            <a:endParaRPr lang="en-US" dirty="0"/>
          </a:p>
          <a:p>
            <a:pPr defTabSz="457200">
              <a:buFont typeface="Wingdings" panose="05000000000000000000" pitchFamily="2" charset="2"/>
              <a:buChar char="§"/>
              <a:defRPr sz="1600">
                <a:solidFill>
                  <a:srgbClr val="2E327B"/>
                </a:solidFill>
              </a:defRPr>
            </a:pPr>
            <a:r>
              <a:rPr lang="en-US" dirty="0"/>
              <a:t>Benchmarks of </a:t>
            </a:r>
          </a:p>
          <a:p>
            <a:pPr marL="160421" indent="-160421" defTabSz="457200">
              <a:buChar char="-"/>
              <a:defRPr sz="1600">
                <a:solidFill>
                  <a:srgbClr val="2E327B"/>
                </a:solidFill>
              </a:defRPr>
            </a:pPr>
            <a:r>
              <a:rPr lang="en-US" dirty="0"/>
              <a:t>Intel </a:t>
            </a:r>
            <a:r>
              <a:rPr lang="en-US" b="1" dirty="0"/>
              <a:t>Omni-Path</a:t>
            </a:r>
          </a:p>
          <a:p>
            <a:pPr marL="160421" indent="-160421" defTabSz="457200">
              <a:buChar char="-"/>
              <a:defRPr sz="1600">
                <a:solidFill>
                  <a:srgbClr val="2E327B"/>
                </a:solidFill>
              </a:defRPr>
            </a:pPr>
            <a:r>
              <a:rPr lang="en-US" dirty="0" err="1"/>
              <a:t>Infiniband</a:t>
            </a:r>
            <a:r>
              <a:rPr lang="en-US" dirty="0"/>
              <a:t> </a:t>
            </a:r>
            <a:r>
              <a:rPr lang="en-US" b="1" dirty="0"/>
              <a:t>EDR</a:t>
            </a:r>
          </a:p>
          <a:p>
            <a:pPr marL="342900" indent="-342900" defTabSz="457200">
              <a:defRPr sz="1600">
                <a:solidFill>
                  <a:srgbClr val="2E327B"/>
                </a:solidFill>
              </a:defRPr>
            </a:pPr>
            <a:r>
              <a:rPr lang="en-US" dirty="0" smtClean="0"/>
              <a:t>currently in </a:t>
            </a:r>
            <a:r>
              <a:rPr lang="en-US" dirty="0"/>
              <a:t>progress</a:t>
            </a:r>
            <a:r>
              <a:rPr lang="en-US" dirty="0" smtClean="0"/>
              <a:t>!</a:t>
            </a:r>
            <a:endParaRPr lang="en-US" b="1" dirty="0"/>
          </a:p>
          <a:p>
            <a:pPr defTabSz="457200">
              <a:buFont typeface="Wingdings" panose="05000000000000000000" pitchFamily="2" charset="2"/>
              <a:buChar char="§"/>
              <a:defRPr sz="1600">
                <a:solidFill>
                  <a:srgbClr val="2E327B"/>
                </a:solidFill>
              </a:defRPr>
            </a:pPr>
            <a:r>
              <a:rPr lang="en-US" dirty="0"/>
              <a:t>Already </a:t>
            </a:r>
            <a:r>
              <a:rPr lang="en-US"/>
              <a:t>observing </a:t>
            </a:r>
            <a:r>
              <a:rPr lang="en-US" b="1" smtClean="0"/>
              <a:t>86 </a:t>
            </a:r>
            <a:r>
              <a:rPr lang="en-US" b="1" dirty="0"/>
              <a:t>Gb/s </a:t>
            </a:r>
            <a:r>
              <a:rPr lang="en-US" dirty="0"/>
              <a:t>on </a:t>
            </a:r>
            <a:r>
              <a:rPr lang="en-US" b="1" dirty="0" smtClean="0"/>
              <a:t>EDR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27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pic>
        <p:nvPicPr>
          <p:cNvPr id="9" name="Content Placeholder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990" y="1499616"/>
            <a:ext cx="3566160" cy="2701637"/>
          </a:xfrm>
          <a:prstGeom prst="rect">
            <a:avLst/>
          </a:prstGeom>
        </p:spPr>
      </p:pic>
      <p:pic>
        <p:nvPicPr>
          <p:cNvPr id="10" name="Espace réservé du contenu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4585" y="4317775"/>
            <a:ext cx="3540595" cy="1991585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Paolo Durante - LHCC Detector Upgrade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384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Run3 upgrade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8096" y="1499617"/>
            <a:ext cx="3566160" cy="3171444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chemeClr val="bg2">
                    <a:lumMod val="75000"/>
                  </a:schemeClr>
                </a:solidFill>
              </a:rPr>
              <a:t> Higher luminosity from LHC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bg2">
                    <a:lumMod val="75000"/>
                  </a:schemeClr>
                </a:solidFill>
              </a:rPr>
              <a:t>Sub-detectors will upgrade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 smtClean="0"/>
              <a:t> Removal </a:t>
            </a:r>
            <a:r>
              <a:rPr lang="en-US" sz="1800" dirty="0"/>
              <a:t>of hardware trigger</a:t>
            </a:r>
          </a:p>
          <a:p>
            <a:pPr lvl="1"/>
            <a:r>
              <a:rPr lang="en-US" sz="1400" dirty="0" smtClean="0"/>
              <a:t>Inefficient at high luminosity</a:t>
            </a:r>
          </a:p>
          <a:p>
            <a:pPr lvl="1"/>
            <a:r>
              <a:rPr lang="en-US" sz="1400" dirty="0" smtClean="0"/>
              <a:t>New readout electronics</a:t>
            </a:r>
            <a:endParaRPr lang="en-US" sz="1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 smtClean="0"/>
              <a:t> Filter </a:t>
            </a:r>
            <a:r>
              <a:rPr lang="en-US" sz="1800" dirty="0"/>
              <a:t>farm will need to </a:t>
            </a:r>
            <a:r>
              <a:rPr lang="en-US" sz="1800" dirty="0" smtClean="0"/>
              <a:t>handle:</a:t>
            </a:r>
            <a:endParaRPr lang="en-US" sz="1800" dirty="0"/>
          </a:p>
          <a:p>
            <a:pPr lvl="1"/>
            <a:r>
              <a:rPr lang="en-US" sz="1400" dirty="0"/>
              <a:t>Larger </a:t>
            </a:r>
            <a:r>
              <a:rPr lang="en-US" sz="1400" b="1" dirty="0"/>
              <a:t>event </a:t>
            </a:r>
            <a:r>
              <a:rPr lang="en-US" sz="1400" b="1" dirty="0" smtClean="0"/>
              <a:t>size </a:t>
            </a:r>
            <a:r>
              <a:rPr lang="en-US" sz="1400" dirty="0"/>
              <a:t>(~50KB to ~100KB)</a:t>
            </a:r>
          </a:p>
          <a:p>
            <a:pPr lvl="1"/>
            <a:r>
              <a:rPr lang="en-US" sz="1400" dirty="0" smtClean="0"/>
              <a:t>Larger </a:t>
            </a:r>
            <a:r>
              <a:rPr lang="en-US" sz="1400" b="1" dirty="0" smtClean="0"/>
              <a:t>event rate </a:t>
            </a:r>
            <a:r>
              <a:rPr lang="en-US" sz="1400" dirty="0"/>
              <a:t>(~1MHz to ~</a:t>
            </a:r>
            <a:r>
              <a:rPr lang="en-US" sz="1400" dirty="0" smtClean="0"/>
              <a:t>40MHz)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 smtClean="0"/>
              <a:t> New challenges for</a:t>
            </a:r>
            <a:br>
              <a:rPr lang="en-US" sz="1800" dirty="0" smtClean="0"/>
            </a:br>
            <a:r>
              <a:rPr lang="en-US" sz="1800" dirty="0" smtClean="0"/>
              <a:t>DAQ &amp; High-Level Trigger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8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graphicFrame>
        <p:nvGraphicFramePr>
          <p:cNvPr id="6" name="Diagram 5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614452207"/>
              </p:ext>
            </p:extLst>
          </p:nvPr>
        </p:nvGraphicFramePr>
        <p:xfrm>
          <a:off x="4491991" y="1448985"/>
          <a:ext cx="356616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  <p:sp>
        <p:nvSpPr>
          <p:cNvPr id="9" name="Multiply 8"/>
          <p:cNvSpPr/>
          <p:nvPr/>
        </p:nvSpPr>
        <p:spPr>
          <a:xfrm>
            <a:off x="3954780" y="1851660"/>
            <a:ext cx="4622338" cy="1490980"/>
          </a:xfrm>
          <a:prstGeom prst="mathMultiply">
            <a:avLst>
              <a:gd name="adj1" fmla="val 8699"/>
            </a:avLst>
          </a:prstGeom>
          <a:solidFill>
            <a:srgbClr val="FF0000">
              <a:alpha val="6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asted-image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811999" y="4564381"/>
            <a:ext cx="3364669" cy="2253127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Shape 247"/>
          <p:cNvSpPr/>
          <p:nvPr/>
        </p:nvSpPr>
        <p:spPr>
          <a:xfrm>
            <a:off x="2160102" y="6437683"/>
            <a:ext cx="464603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400" b="1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dirty="0"/>
              <a:t>2020</a:t>
            </a:r>
          </a:p>
        </p:txBody>
      </p:sp>
      <p:sp>
        <p:nvSpPr>
          <p:cNvPr id="3" name="Right Bracket 2"/>
          <p:cNvSpPr/>
          <p:nvPr/>
        </p:nvSpPr>
        <p:spPr>
          <a:xfrm rot="5400000">
            <a:off x="2322829" y="5562655"/>
            <a:ext cx="55882" cy="1760219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Paolo Durante - LHCC Detector Upgrade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40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Run3 Online System</a:t>
            </a:r>
            <a:endParaRPr lang="en-US" dirty="0"/>
          </a:p>
        </p:txBody>
      </p:sp>
      <p:sp>
        <p:nvSpPr>
          <p:cNvPr id="95" name="Content Placeholder 94"/>
          <p:cNvSpPr>
            <a:spLocks noGrp="1"/>
          </p:cNvSpPr>
          <p:nvPr>
            <p:ph sz="half" idx="1"/>
          </p:nvPr>
        </p:nvSpPr>
        <p:spPr>
          <a:xfrm>
            <a:off x="768096" y="1499616"/>
            <a:ext cx="2827805" cy="4809744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/>
              <a:t> Dimensioning the system:</a:t>
            </a:r>
            <a:endParaRPr lang="en-US" sz="2000" dirty="0"/>
          </a:p>
          <a:p>
            <a:pPr lvl="1"/>
            <a:r>
              <a:rPr lang="en-US" sz="1600" b="1" dirty="0"/>
              <a:t>~10 000</a:t>
            </a:r>
            <a:r>
              <a:rPr lang="en-US" sz="1600" dirty="0"/>
              <a:t> optical </a:t>
            </a:r>
            <a:r>
              <a:rPr lang="en-US" sz="1600" dirty="0" smtClean="0"/>
              <a:t>links</a:t>
            </a:r>
          </a:p>
          <a:p>
            <a:pPr lvl="2"/>
            <a:r>
              <a:rPr lang="en-US" sz="1200" dirty="0" smtClean="0"/>
              <a:t>detector </a:t>
            </a:r>
            <a:r>
              <a:rPr lang="en-US" sz="1200" dirty="0"/>
              <a:t>to </a:t>
            </a:r>
            <a:r>
              <a:rPr lang="en-US" sz="1200" dirty="0" smtClean="0"/>
              <a:t>surface </a:t>
            </a:r>
            <a:r>
              <a:rPr lang="en-US" sz="1200" b="1" dirty="0" smtClean="0"/>
              <a:t>(~350 </a:t>
            </a:r>
            <a:r>
              <a:rPr lang="en-US" sz="1200" b="1" dirty="0"/>
              <a:t>m</a:t>
            </a:r>
            <a:r>
              <a:rPr lang="en-US" sz="1200" b="1" dirty="0" smtClean="0"/>
              <a:t>)</a:t>
            </a:r>
            <a:endParaRPr lang="en-US" sz="1200" dirty="0" smtClean="0"/>
          </a:p>
          <a:p>
            <a:pPr lvl="2"/>
            <a:r>
              <a:rPr lang="en-US" sz="1200" dirty="0" smtClean="0"/>
              <a:t>up to </a:t>
            </a:r>
            <a:r>
              <a:rPr lang="en-US" sz="1200" b="1" dirty="0" smtClean="0"/>
              <a:t>4.8 </a:t>
            </a:r>
            <a:r>
              <a:rPr lang="en-US" sz="1200" b="1" dirty="0" err="1" smtClean="0"/>
              <a:t>Gbps</a:t>
            </a:r>
            <a:r>
              <a:rPr lang="en-US" sz="1200" b="1" dirty="0" smtClean="0"/>
              <a:t>/link</a:t>
            </a:r>
            <a:endParaRPr lang="en-US" sz="1200" dirty="0"/>
          </a:p>
          <a:p>
            <a:pPr lvl="1"/>
            <a:r>
              <a:rPr lang="en-US" sz="1600" b="1" dirty="0"/>
              <a:t>~500</a:t>
            </a:r>
            <a:r>
              <a:rPr lang="en-US" sz="1600" dirty="0"/>
              <a:t> readout nodes </a:t>
            </a:r>
            <a:br>
              <a:rPr lang="en-US" sz="1600" dirty="0"/>
            </a:br>
            <a:r>
              <a:rPr lang="en-US" sz="1600" dirty="0"/>
              <a:t>(up to </a:t>
            </a:r>
            <a:r>
              <a:rPr lang="en-US" sz="1600" dirty="0" smtClean="0"/>
              <a:t>~24 links/node)</a:t>
            </a:r>
            <a:endParaRPr lang="en-US" sz="1600" dirty="0"/>
          </a:p>
          <a:p>
            <a:pPr lvl="1"/>
            <a:r>
              <a:rPr lang="en-US" b="1" dirty="0"/>
              <a:t>~</a:t>
            </a:r>
            <a:r>
              <a:rPr lang="en-US" sz="1600" b="1" dirty="0" smtClean="0"/>
              <a:t>40 </a:t>
            </a:r>
            <a:r>
              <a:rPr lang="en-US" sz="1600" b="1" dirty="0"/>
              <a:t>MHz</a:t>
            </a:r>
            <a:r>
              <a:rPr lang="en-US" sz="1600" dirty="0"/>
              <a:t> </a:t>
            </a:r>
            <a:r>
              <a:rPr lang="en-US" sz="1600" dirty="0" smtClean="0"/>
              <a:t>event rate</a:t>
            </a:r>
          </a:p>
          <a:p>
            <a:pPr lvl="1"/>
            <a:r>
              <a:rPr lang="en-US" sz="1600" b="1" dirty="0" smtClean="0"/>
              <a:t>~</a:t>
            </a:r>
            <a:r>
              <a:rPr lang="en-US" sz="1600" b="1" dirty="0"/>
              <a:t>100 KB</a:t>
            </a:r>
            <a:r>
              <a:rPr lang="en-US" sz="1600" dirty="0"/>
              <a:t> </a:t>
            </a:r>
            <a:r>
              <a:rPr lang="en-US" sz="1600" dirty="0" smtClean="0"/>
              <a:t>event size</a:t>
            </a:r>
            <a:endParaRPr lang="en-US" sz="1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High bisection bandwidth in event builder network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~32 Tb/s aggregate </a:t>
            </a:r>
            <a:r>
              <a:rPr lang="en-US" dirty="0" smtClean="0"/>
              <a:t>bandwidth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Leverage emerging 100G technologies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Global configuration and control</a:t>
            </a:r>
            <a:r>
              <a:rPr lang="en-US" dirty="0"/>
              <a:t> </a:t>
            </a:r>
            <a:r>
              <a:rPr lang="en-US" dirty="0" smtClean="0"/>
              <a:t>via ECS subsystem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Global </a:t>
            </a:r>
            <a:r>
              <a:rPr lang="en-US" dirty="0"/>
              <a:t>synchronization via TFC subsystem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000" dirty="0" smtClean="0"/>
          </a:p>
        </p:txBody>
      </p:sp>
      <p:sp>
        <p:nvSpPr>
          <p:cNvPr id="96" name="Content Placeholder 9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434942" y="1452945"/>
            <a:ext cx="5704180" cy="4974006"/>
            <a:chOff x="660650" y="1268760"/>
            <a:chExt cx="5704179" cy="4974008"/>
          </a:xfrm>
        </p:grpSpPr>
        <p:cxnSp>
          <p:nvCxnSpPr>
            <p:cNvPr id="5" name="Straight Arrow Connector 143"/>
            <p:cNvCxnSpPr>
              <a:stCxn id="55" idx="2"/>
              <a:endCxn id="18" idx="3"/>
            </p:cNvCxnSpPr>
            <p:nvPr/>
          </p:nvCxnSpPr>
          <p:spPr>
            <a:xfrm rot="5400000">
              <a:off x="4526030" y="2999744"/>
              <a:ext cx="555018" cy="1943719"/>
            </a:xfrm>
            <a:prstGeom prst="bentConnector2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flipH="1">
              <a:off x="1280956" y="3693043"/>
              <a:ext cx="794" cy="1005562"/>
            </a:xfrm>
            <a:prstGeom prst="straightConnector1">
              <a:avLst/>
            </a:prstGeom>
            <a:ln w="38100" cmpd="dbl">
              <a:tailEnd type="arrow" w="sm" len="sm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H="1">
              <a:off x="1281750" y="3693043"/>
              <a:ext cx="504056" cy="976260"/>
            </a:xfrm>
            <a:prstGeom prst="straightConnector1">
              <a:avLst/>
            </a:prstGeom>
            <a:ln w="38100" cmpd="dbl">
              <a:tailEnd type="arrow" w="sm" len="sm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8" name="Straight Arrow Connector 7"/>
            <p:cNvCxnSpPr>
              <a:stCxn id="17" idx="2"/>
            </p:cNvCxnSpPr>
            <p:nvPr/>
          </p:nvCxnSpPr>
          <p:spPr>
            <a:xfrm>
              <a:off x="4514608" y="3698260"/>
              <a:ext cx="366101" cy="1000347"/>
            </a:xfrm>
            <a:prstGeom prst="straightConnector1">
              <a:avLst/>
            </a:prstGeom>
            <a:ln w="38100" cmpd="dbl">
              <a:tailEnd type="arrow" w="sm" len="sm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sp>
          <p:nvSpPr>
            <p:cNvPr id="9" name="Rounded Rectangle 8"/>
            <p:cNvSpPr/>
            <p:nvPr/>
          </p:nvSpPr>
          <p:spPr>
            <a:xfrm>
              <a:off x="1219880" y="1268760"/>
              <a:ext cx="3528392" cy="720080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dirty="0">
                  <a:solidFill>
                    <a:prstClr val="black"/>
                  </a:solidFill>
                  <a:latin typeface="Calibri"/>
                </a:rPr>
                <a:t>Detector front-end electronics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202240" y="3266212"/>
              <a:ext cx="432048" cy="432048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1644575" y="3266212"/>
              <a:ext cx="432048" cy="432048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2086910" y="3266212"/>
              <a:ext cx="432048" cy="432048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2529245" y="3266212"/>
              <a:ext cx="432048" cy="432048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2971580" y="3266212"/>
              <a:ext cx="432048" cy="432048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3413915" y="3266212"/>
              <a:ext cx="432048" cy="432048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3856250" y="3266212"/>
              <a:ext cx="432048" cy="432048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4298584" y="3266212"/>
              <a:ext cx="432048" cy="432048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2238752" y="4058301"/>
              <a:ext cx="1592927" cy="381622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r>
                <a:rPr lang="en-US" dirty="0">
                  <a:solidFill>
                    <a:prstClr val="black"/>
                  </a:solidFill>
                  <a:latin typeface="Calibri"/>
                </a:rPr>
                <a:t>Event Builder network</a:t>
              </a: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738830" y="5229200"/>
              <a:ext cx="216024" cy="1008112"/>
              <a:chOff x="683568" y="4653136"/>
              <a:chExt cx="216024" cy="1008112"/>
            </a:xfrm>
          </p:grpSpPr>
          <p:sp>
            <p:nvSpPr>
              <p:cNvPr id="92" name="Rounded Rectangle 91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93" name="Rounded Rectangle 92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94" name="Rounded Rectangle 93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1020712" y="5229200"/>
              <a:ext cx="216024" cy="1008112"/>
              <a:chOff x="683568" y="4653136"/>
              <a:chExt cx="216024" cy="1008112"/>
            </a:xfrm>
          </p:grpSpPr>
          <p:sp>
            <p:nvSpPr>
              <p:cNvPr id="89" name="Rounded Rectangle 88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90" name="Rounded Rectangle 89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91" name="Rounded Rectangle 90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1331457" y="5229200"/>
              <a:ext cx="216024" cy="1008112"/>
              <a:chOff x="683568" y="4653136"/>
              <a:chExt cx="216024" cy="1008112"/>
            </a:xfrm>
          </p:grpSpPr>
          <p:sp>
            <p:nvSpPr>
              <p:cNvPr id="86" name="Rounded Rectangle 85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7" name="Rounded Rectangle 86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8" name="Rounded Rectangle 87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4532248" y="5229200"/>
              <a:ext cx="216024" cy="1008112"/>
              <a:chOff x="683568" y="4653136"/>
              <a:chExt cx="216024" cy="1008112"/>
            </a:xfrm>
          </p:grpSpPr>
          <p:sp>
            <p:nvSpPr>
              <p:cNvPr id="83" name="Rounded Rectangle 82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4" name="Rounded Rectangle 83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5" name="Rounded Rectangle 84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1211341" y="2119922"/>
              <a:ext cx="3479254" cy="1001391"/>
              <a:chOff x="3620909" y="3866381"/>
              <a:chExt cx="3479254" cy="1001391"/>
            </a:xfrm>
          </p:grpSpPr>
          <p:sp>
            <p:nvSpPr>
              <p:cNvPr id="81" name="Freeform 80"/>
              <p:cNvSpPr/>
              <p:nvPr/>
            </p:nvSpPr>
            <p:spPr>
              <a:xfrm rot="10800000">
                <a:off x="3620909" y="4298429"/>
                <a:ext cx="3467819" cy="569343"/>
              </a:xfrm>
              <a:custGeom>
                <a:avLst/>
                <a:gdLst>
                  <a:gd name="connsiteX0" fmla="*/ 60385 w 3467819"/>
                  <a:gd name="connsiteY0" fmla="*/ 198407 h 569343"/>
                  <a:gd name="connsiteX1" fmla="*/ 60385 w 3467819"/>
                  <a:gd name="connsiteY1" fmla="*/ 198407 h 569343"/>
                  <a:gd name="connsiteX2" fmla="*/ 146649 w 3467819"/>
                  <a:gd name="connsiteY2" fmla="*/ 189781 h 569343"/>
                  <a:gd name="connsiteX3" fmla="*/ 198407 w 3467819"/>
                  <a:gd name="connsiteY3" fmla="*/ 155275 h 569343"/>
                  <a:gd name="connsiteX4" fmla="*/ 224287 w 3467819"/>
                  <a:gd name="connsiteY4" fmla="*/ 138022 h 569343"/>
                  <a:gd name="connsiteX5" fmla="*/ 250166 w 3467819"/>
                  <a:gd name="connsiteY5" fmla="*/ 120769 h 569343"/>
                  <a:gd name="connsiteX6" fmla="*/ 276045 w 3467819"/>
                  <a:gd name="connsiteY6" fmla="*/ 112143 h 569343"/>
                  <a:gd name="connsiteX7" fmla="*/ 379562 w 3467819"/>
                  <a:gd name="connsiteY7" fmla="*/ 60384 h 569343"/>
                  <a:gd name="connsiteX8" fmla="*/ 405441 w 3467819"/>
                  <a:gd name="connsiteY8" fmla="*/ 51758 h 569343"/>
                  <a:gd name="connsiteX9" fmla="*/ 431321 w 3467819"/>
                  <a:gd name="connsiteY9" fmla="*/ 60384 h 569343"/>
                  <a:gd name="connsiteX10" fmla="*/ 508958 w 3467819"/>
                  <a:gd name="connsiteY10" fmla="*/ 103517 h 569343"/>
                  <a:gd name="connsiteX11" fmla="*/ 552090 w 3467819"/>
                  <a:gd name="connsiteY11" fmla="*/ 94890 h 569343"/>
                  <a:gd name="connsiteX12" fmla="*/ 603849 w 3467819"/>
                  <a:gd name="connsiteY12" fmla="*/ 60384 h 569343"/>
                  <a:gd name="connsiteX13" fmla="*/ 629728 w 3467819"/>
                  <a:gd name="connsiteY13" fmla="*/ 51758 h 569343"/>
                  <a:gd name="connsiteX14" fmla="*/ 681487 w 3467819"/>
                  <a:gd name="connsiteY14" fmla="*/ 77637 h 569343"/>
                  <a:gd name="connsiteX15" fmla="*/ 733245 w 3467819"/>
                  <a:gd name="connsiteY15" fmla="*/ 103517 h 569343"/>
                  <a:gd name="connsiteX16" fmla="*/ 1000664 w 3467819"/>
                  <a:gd name="connsiteY16" fmla="*/ 103517 h 569343"/>
                  <a:gd name="connsiteX17" fmla="*/ 1017917 w 3467819"/>
                  <a:gd name="connsiteY17" fmla="*/ 129396 h 569343"/>
                  <a:gd name="connsiteX18" fmla="*/ 1069675 w 3467819"/>
                  <a:gd name="connsiteY18" fmla="*/ 146649 h 569343"/>
                  <a:gd name="connsiteX19" fmla="*/ 1173192 w 3467819"/>
                  <a:gd name="connsiteY19" fmla="*/ 138022 h 569343"/>
                  <a:gd name="connsiteX20" fmla="*/ 1216324 w 3467819"/>
                  <a:gd name="connsiteY20" fmla="*/ 94890 h 569343"/>
                  <a:gd name="connsiteX21" fmla="*/ 1242204 w 3467819"/>
                  <a:gd name="connsiteY21" fmla="*/ 86264 h 569343"/>
                  <a:gd name="connsiteX22" fmla="*/ 1285336 w 3467819"/>
                  <a:gd name="connsiteY22" fmla="*/ 94890 h 569343"/>
                  <a:gd name="connsiteX23" fmla="*/ 1311215 w 3467819"/>
                  <a:gd name="connsiteY23" fmla="*/ 112143 h 569343"/>
                  <a:gd name="connsiteX24" fmla="*/ 1354347 w 3467819"/>
                  <a:gd name="connsiteY24" fmla="*/ 129396 h 569343"/>
                  <a:gd name="connsiteX25" fmla="*/ 1380226 w 3467819"/>
                  <a:gd name="connsiteY25" fmla="*/ 155275 h 569343"/>
                  <a:gd name="connsiteX26" fmla="*/ 1457864 w 3467819"/>
                  <a:gd name="connsiteY26" fmla="*/ 94890 h 569343"/>
                  <a:gd name="connsiteX27" fmla="*/ 1475117 w 3467819"/>
                  <a:gd name="connsiteY27" fmla="*/ 69011 h 569343"/>
                  <a:gd name="connsiteX28" fmla="*/ 1500996 w 3467819"/>
                  <a:gd name="connsiteY28" fmla="*/ 60384 h 569343"/>
                  <a:gd name="connsiteX29" fmla="*/ 1544128 w 3467819"/>
                  <a:gd name="connsiteY29" fmla="*/ 94890 h 569343"/>
                  <a:gd name="connsiteX30" fmla="*/ 1570007 w 3467819"/>
                  <a:gd name="connsiteY30" fmla="*/ 103517 h 569343"/>
                  <a:gd name="connsiteX31" fmla="*/ 1578634 w 3467819"/>
                  <a:gd name="connsiteY31" fmla="*/ 129396 h 569343"/>
                  <a:gd name="connsiteX32" fmla="*/ 1682151 w 3467819"/>
                  <a:gd name="connsiteY32" fmla="*/ 77637 h 569343"/>
                  <a:gd name="connsiteX33" fmla="*/ 1708030 w 3467819"/>
                  <a:gd name="connsiteY33" fmla="*/ 60384 h 569343"/>
                  <a:gd name="connsiteX34" fmla="*/ 1725283 w 3467819"/>
                  <a:gd name="connsiteY34" fmla="*/ 34505 h 569343"/>
                  <a:gd name="connsiteX35" fmla="*/ 1733909 w 3467819"/>
                  <a:gd name="connsiteY35" fmla="*/ 60384 h 569343"/>
                  <a:gd name="connsiteX36" fmla="*/ 1759788 w 3467819"/>
                  <a:gd name="connsiteY36" fmla="*/ 77637 h 569343"/>
                  <a:gd name="connsiteX37" fmla="*/ 1785668 w 3467819"/>
                  <a:gd name="connsiteY37" fmla="*/ 86264 h 569343"/>
                  <a:gd name="connsiteX38" fmla="*/ 1811547 w 3467819"/>
                  <a:gd name="connsiteY38" fmla="*/ 103517 h 569343"/>
                  <a:gd name="connsiteX39" fmla="*/ 1863305 w 3467819"/>
                  <a:gd name="connsiteY39" fmla="*/ 112143 h 569343"/>
                  <a:gd name="connsiteX40" fmla="*/ 1975449 w 3467819"/>
                  <a:gd name="connsiteY40" fmla="*/ 155275 h 569343"/>
                  <a:gd name="connsiteX41" fmla="*/ 2018581 w 3467819"/>
                  <a:gd name="connsiteY41" fmla="*/ 146649 h 569343"/>
                  <a:gd name="connsiteX42" fmla="*/ 2044460 w 3467819"/>
                  <a:gd name="connsiteY42" fmla="*/ 120769 h 569343"/>
                  <a:gd name="connsiteX43" fmla="*/ 2070339 w 3467819"/>
                  <a:gd name="connsiteY43" fmla="*/ 103517 h 569343"/>
                  <a:gd name="connsiteX44" fmla="*/ 2130724 w 3467819"/>
                  <a:gd name="connsiteY44" fmla="*/ 60384 h 569343"/>
                  <a:gd name="connsiteX45" fmla="*/ 2208362 w 3467819"/>
                  <a:gd name="connsiteY45" fmla="*/ 0 h 569343"/>
                  <a:gd name="connsiteX46" fmla="*/ 2260121 w 3467819"/>
                  <a:gd name="connsiteY46" fmla="*/ 8626 h 569343"/>
                  <a:gd name="connsiteX47" fmla="*/ 2277373 w 3467819"/>
                  <a:gd name="connsiteY47" fmla="*/ 34505 h 569343"/>
                  <a:gd name="connsiteX48" fmla="*/ 2303253 w 3467819"/>
                  <a:gd name="connsiteY48" fmla="*/ 43132 h 569343"/>
                  <a:gd name="connsiteX49" fmla="*/ 2363638 w 3467819"/>
                  <a:gd name="connsiteY49" fmla="*/ 120769 h 569343"/>
                  <a:gd name="connsiteX50" fmla="*/ 2389517 w 3467819"/>
                  <a:gd name="connsiteY50" fmla="*/ 129396 h 569343"/>
                  <a:gd name="connsiteX51" fmla="*/ 2493034 w 3467819"/>
                  <a:gd name="connsiteY51" fmla="*/ 112143 h 569343"/>
                  <a:gd name="connsiteX52" fmla="*/ 2518913 w 3467819"/>
                  <a:gd name="connsiteY52" fmla="*/ 94890 h 569343"/>
                  <a:gd name="connsiteX53" fmla="*/ 2536166 w 3467819"/>
                  <a:gd name="connsiteY53" fmla="*/ 69011 h 569343"/>
                  <a:gd name="connsiteX54" fmla="*/ 2544792 w 3467819"/>
                  <a:gd name="connsiteY54" fmla="*/ 43132 h 569343"/>
                  <a:gd name="connsiteX55" fmla="*/ 2579298 w 3467819"/>
                  <a:gd name="connsiteY55" fmla="*/ 51758 h 569343"/>
                  <a:gd name="connsiteX56" fmla="*/ 2613804 w 3467819"/>
                  <a:gd name="connsiteY56" fmla="*/ 86264 h 569343"/>
                  <a:gd name="connsiteX57" fmla="*/ 2639683 w 3467819"/>
                  <a:gd name="connsiteY57" fmla="*/ 103517 h 569343"/>
                  <a:gd name="connsiteX58" fmla="*/ 2656936 w 3467819"/>
                  <a:gd name="connsiteY58" fmla="*/ 129396 h 569343"/>
                  <a:gd name="connsiteX59" fmla="*/ 2734573 w 3467819"/>
                  <a:gd name="connsiteY59" fmla="*/ 146649 h 569343"/>
                  <a:gd name="connsiteX60" fmla="*/ 2794958 w 3467819"/>
                  <a:gd name="connsiteY60" fmla="*/ 120769 h 569343"/>
                  <a:gd name="connsiteX61" fmla="*/ 2872596 w 3467819"/>
                  <a:gd name="connsiteY61" fmla="*/ 86264 h 569343"/>
                  <a:gd name="connsiteX62" fmla="*/ 2924354 w 3467819"/>
                  <a:gd name="connsiteY62" fmla="*/ 51758 h 569343"/>
                  <a:gd name="connsiteX63" fmla="*/ 2984739 w 3467819"/>
                  <a:gd name="connsiteY63" fmla="*/ 34505 h 569343"/>
                  <a:gd name="connsiteX64" fmla="*/ 3071004 w 3467819"/>
                  <a:gd name="connsiteY64" fmla="*/ 86264 h 569343"/>
                  <a:gd name="connsiteX65" fmla="*/ 3096883 w 3467819"/>
                  <a:gd name="connsiteY65" fmla="*/ 103517 h 569343"/>
                  <a:gd name="connsiteX66" fmla="*/ 3131388 w 3467819"/>
                  <a:gd name="connsiteY66" fmla="*/ 112143 h 569343"/>
                  <a:gd name="connsiteX67" fmla="*/ 3174521 w 3467819"/>
                  <a:gd name="connsiteY67" fmla="*/ 103517 h 569343"/>
                  <a:gd name="connsiteX68" fmla="*/ 3278038 w 3467819"/>
                  <a:gd name="connsiteY68" fmla="*/ 60384 h 569343"/>
                  <a:gd name="connsiteX69" fmla="*/ 3303917 w 3467819"/>
                  <a:gd name="connsiteY69" fmla="*/ 77637 h 569343"/>
                  <a:gd name="connsiteX70" fmla="*/ 3329796 w 3467819"/>
                  <a:gd name="connsiteY70" fmla="*/ 129396 h 569343"/>
                  <a:gd name="connsiteX71" fmla="*/ 3355675 w 3467819"/>
                  <a:gd name="connsiteY71" fmla="*/ 138022 h 569343"/>
                  <a:gd name="connsiteX72" fmla="*/ 3424687 w 3467819"/>
                  <a:gd name="connsiteY72" fmla="*/ 120769 h 569343"/>
                  <a:gd name="connsiteX73" fmla="*/ 3467819 w 3467819"/>
                  <a:gd name="connsiteY73" fmla="*/ 103517 h 569343"/>
                  <a:gd name="connsiteX74" fmla="*/ 3467819 w 3467819"/>
                  <a:gd name="connsiteY74" fmla="*/ 293298 h 569343"/>
                  <a:gd name="connsiteX75" fmla="*/ 3200400 w 3467819"/>
                  <a:gd name="connsiteY75" fmla="*/ 457200 h 569343"/>
                  <a:gd name="connsiteX76" fmla="*/ 3105509 w 3467819"/>
                  <a:gd name="connsiteY76" fmla="*/ 370935 h 569343"/>
                  <a:gd name="connsiteX77" fmla="*/ 2838090 w 3467819"/>
                  <a:gd name="connsiteY77" fmla="*/ 414067 h 569343"/>
                  <a:gd name="connsiteX78" fmla="*/ 2579298 w 3467819"/>
                  <a:gd name="connsiteY78" fmla="*/ 569343 h 569343"/>
                  <a:gd name="connsiteX79" fmla="*/ 2501660 w 3467819"/>
                  <a:gd name="connsiteY79" fmla="*/ 491705 h 569343"/>
                  <a:gd name="connsiteX80" fmla="*/ 2216988 w 3467819"/>
                  <a:gd name="connsiteY80" fmla="*/ 388188 h 569343"/>
                  <a:gd name="connsiteX81" fmla="*/ 2182483 w 3467819"/>
                  <a:gd name="connsiteY81" fmla="*/ 448573 h 569343"/>
                  <a:gd name="connsiteX82" fmla="*/ 1871932 w 3467819"/>
                  <a:gd name="connsiteY82" fmla="*/ 508958 h 569343"/>
                  <a:gd name="connsiteX83" fmla="*/ 1802921 w 3467819"/>
                  <a:gd name="connsiteY83" fmla="*/ 431320 h 569343"/>
                  <a:gd name="connsiteX84" fmla="*/ 1518249 w 3467819"/>
                  <a:gd name="connsiteY84" fmla="*/ 353683 h 569343"/>
                  <a:gd name="connsiteX85" fmla="*/ 1406105 w 3467819"/>
                  <a:gd name="connsiteY85" fmla="*/ 414067 h 569343"/>
                  <a:gd name="connsiteX86" fmla="*/ 1026543 w 3467819"/>
                  <a:gd name="connsiteY86" fmla="*/ 327803 h 569343"/>
                  <a:gd name="connsiteX87" fmla="*/ 776377 w 3467819"/>
                  <a:gd name="connsiteY87" fmla="*/ 422694 h 569343"/>
                  <a:gd name="connsiteX88" fmla="*/ 448573 w 3467819"/>
                  <a:gd name="connsiteY88" fmla="*/ 405441 h 569343"/>
                  <a:gd name="connsiteX89" fmla="*/ 345056 w 3467819"/>
                  <a:gd name="connsiteY89" fmla="*/ 310550 h 569343"/>
                  <a:gd name="connsiteX90" fmla="*/ 198407 w 3467819"/>
                  <a:gd name="connsiteY90" fmla="*/ 379562 h 569343"/>
                  <a:gd name="connsiteX91" fmla="*/ 69011 w 3467819"/>
                  <a:gd name="connsiteY91" fmla="*/ 388188 h 569343"/>
                  <a:gd name="connsiteX92" fmla="*/ 0 w 3467819"/>
                  <a:gd name="connsiteY92" fmla="*/ 224286 h 569343"/>
                  <a:gd name="connsiteX93" fmla="*/ 60385 w 3467819"/>
                  <a:gd name="connsiteY93" fmla="*/ 198407 h 569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</a:cxnLst>
                <a:rect l="l" t="t" r="r" b="b"/>
                <a:pathLst>
                  <a:path w="3467819" h="569343">
                    <a:moveTo>
                      <a:pt x="60385" y="198407"/>
                    </a:moveTo>
                    <a:lnTo>
                      <a:pt x="60385" y="198407"/>
                    </a:lnTo>
                    <a:cubicBezTo>
                      <a:pt x="89140" y="195532"/>
                      <a:pt x="119066" y="198401"/>
                      <a:pt x="146649" y="189781"/>
                    </a:cubicBezTo>
                    <a:cubicBezTo>
                      <a:pt x="166440" y="183596"/>
                      <a:pt x="181154" y="166777"/>
                      <a:pt x="198407" y="155275"/>
                    </a:cubicBezTo>
                    <a:lnTo>
                      <a:pt x="224287" y="138022"/>
                    </a:lnTo>
                    <a:cubicBezTo>
                      <a:pt x="232913" y="132271"/>
                      <a:pt x="240330" y="124047"/>
                      <a:pt x="250166" y="120769"/>
                    </a:cubicBezTo>
                    <a:lnTo>
                      <a:pt x="276045" y="112143"/>
                    </a:lnTo>
                    <a:cubicBezTo>
                      <a:pt x="342934" y="67550"/>
                      <a:pt x="308134" y="84193"/>
                      <a:pt x="379562" y="60384"/>
                    </a:cubicBezTo>
                    <a:lnTo>
                      <a:pt x="405441" y="51758"/>
                    </a:lnTo>
                    <a:cubicBezTo>
                      <a:pt x="414068" y="54633"/>
                      <a:pt x="423372" y="55968"/>
                      <a:pt x="431321" y="60384"/>
                    </a:cubicBezTo>
                    <a:cubicBezTo>
                      <a:pt x="520315" y="109825"/>
                      <a:pt x="450397" y="83995"/>
                      <a:pt x="508958" y="103517"/>
                    </a:cubicBezTo>
                    <a:cubicBezTo>
                      <a:pt x="523335" y="100641"/>
                      <a:pt x="538742" y="100957"/>
                      <a:pt x="552090" y="94890"/>
                    </a:cubicBezTo>
                    <a:cubicBezTo>
                      <a:pt x="570967" y="86309"/>
                      <a:pt x="584177" y="66941"/>
                      <a:pt x="603849" y="60384"/>
                    </a:cubicBezTo>
                    <a:lnTo>
                      <a:pt x="629728" y="51758"/>
                    </a:lnTo>
                    <a:cubicBezTo>
                      <a:pt x="694768" y="73437"/>
                      <a:pt x="614604" y="44195"/>
                      <a:pt x="681487" y="77637"/>
                    </a:cubicBezTo>
                    <a:cubicBezTo>
                      <a:pt x="752912" y="113350"/>
                      <a:pt x="659084" y="54075"/>
                      <a:pt x="733245" y="103517"/>
                    </a:cubicBezTo>
                    <a:cubicBezTo>
                      <a:pt x="782368" y="100931"/>
                      <a:pt x="937153" y="85371"/>
                      <a:pt x="1000664" y="103517"/>
                    </a:cubicBezTo>
                    <a:cubicBezTo>
                      <a:pt x="1010633" y="106365"/>
                      <a:pt x="1009125" y="123901"/>
                      <a:pt x="1017917" y="129396"/>
                    </a:cubicBezTo>
                    <a:cubicBezTo>
                      <a:pt x="1033339" y="139035"/>
                      <a:pt x="1069675" y="146649"/>
                      <a:pt x="1069675" y="146649"/>
                    </a:cubicBezTo>
                    <a:cubicBezTo>
                      <a:pt x="1104181" y="143773"/>
                      <a:pt x="1139239" y="144813"/>
                      <a:pt x="1173192" y="138022"/>
                    </a:cubicBezTo>
                    <a:cubicBezTo>
                      <a:pt x="1207698" y="131121"/>
                      <a:pt x="1193320" y="113293"/>
                      <a:pt x="1216324" y="94890"/>
                    </a:cubicBezTo>
                    <a:cubicBezTo>
                      <a:pt x="1223425" y="89210"/>
                      <a:pt x="1233577" y="89139"/>
                      <a:pt x="1242204" y="86264"/>
                    </a:cubicBezTo>
                    <a:cubicBezTo>
                      <a:pt x="1256581" y="89139"/>
                      <a:pt x="1271608" y="89742"/>
                      <a:pt x="1285336" y="94890"/>
                    </a:cubicBezTo>
                    <a:cubicBezTo>
                      <a:pt x="1295044" y="98530"/>
                      <a:pt x="1301942" y="107506"/>
                      <a:pt x="1311215" y="112143"/>
                    </a:cubicBezTo>
                    <a:cubicBezTo>
                      <a:pt x="1325065" y="119068"/>
                      <a:pt x="1339970" y="123645"/>
                      <a:pt x="1354347" y="129396"/>
                    </a:cubicBezTo>
                    <a:cubicBezTo>
                      <a:pt x="1362973" y="138022"/>
                      <a:pt x="1368101" y="156622"/>
                      <a:pt x="1380226" y="155275"/>
                    </a:cubicBezTo>
                    <a:cubicBezTo>
                      <a:pt x="1397893" y="153312"/>
                      <a:pt x="1443352" y="112304"/>
                      <a:pt x="1457864" y="94890"/>
                    </a:cubicBezTo>
                    <a:cubicBezTo>
                      <a:pt x="1464501" y="86925"/>
                      <a:pt x="1467021" y="75488"/>
                      <a:pt x="1475117" y="69011"/>
                    </a:cubicBezTo>
                    <a:cubicBezTo>
                      <a:pt x="1482217" y="63331"/>
                      <a:pt x="1492370" y="63260"/>
                      <a:pt x="1500996" y="60384"/>
                    </a:cubicBezTo>
                    <a:cubicBezTo>
                      <a:pt x="1566044" y="82068"/>
                      <a:pt x="1488386" y="50296"/>
                      <a:pt x="1544128" y="94890"/>
                    </a:cubicBezTo>
                    <a:cubicBezTo>
                      <a:pt x="1551228" y="100570"/>
                      <a:pt x="1561381" y="100641"/>
                      <a:pt x="1570007" y="103517"/>
                    </a:cubicBezTo>
                    <a:cubicBezTo>
                      <a:pt x="1572883" y="112143"/>
                      <a:pt x="1569632" y="128110"/>
                      <a:pt x="1578634" y="129396"/>
                    </a:cubicBezTo>
                    <a:cubicBezTo>
                      <a:pt x="1608046" y="133597"/>
                      <a:pt x="1663169" y="90292"/>
                      <a:pt x="1682151" y="77637"/>
                    </a:cubicBezTo>
                    <a:lnTo>
                      <a:pt x="1708030" y="60384"/>
                    </a:lnTo>
                    <a:cubicBezTo>
                      <a:pt x="1713781" y="51758"/>
                      <a:pt x="1714915" y="34505"/>
                      <a:pt x="1725283" y="34505"/>
                    </a:cubicBezTo>
                    <a:cubicBezTo>
                      <a:pt x="1734376" y="34505"/>
                      <a:pt x="1728229" y="53284"/>
                      <a:pt x="1733909" y="60384"/>
                    </a:cubicBezTo>
                    <a:cubicBezTo>
                      <a:pt x="1740386" y="68480"/>
                      <a:pt x="1750515" y="73000"/>
                      <a:pt x="1759788" y="77637"/>
                    </a:cubicBezTo>
                    <a:cubicBezTo>
                      <a:pt x="1767921" y="81704"/>
                      <a:pt x="1777535" y="82197"/>
                      <a:pt x="1785668" y="86264"/>
                    </a:cubicBezTo>
                    <a:cubicBezTo>
                      <a:pt x="1794941" y="90901"/>
                      <a:pt x="1801711" y="100238"/>
                      <a:pt x="1811547" y="103517"/>
                    </a:cubicBezTo>
                    <a:cubicBezTo>
                      <a:pt x="1828140" y="109048"/>
                      <a:pt x="1846052" y="109268"/>
                      <a:pt x="1863305" y="112143"/>
                    </a:cubicBezTo>
                    <a:cubicBezTo>
                      <a:pt x="1953143" y="142089"/>
                      <a:pt x="1916544" y="125822"/>
                      <a:pt x="1975449" y="155275"/>
                    </a:cubicBezTo>
                    <a:cubicBezTo>
                      <a:pt x="1989826" y="152400"/>
                      <a:pt x="2005467" y="153206"/>
                      <a:pt x="2018581" y="146649"/>
                    </a:cubicBezTo>
                    <a:cubicBezTo>
                      <a:pt x="2029493" y="141193"/>
                      <a:pt x="2035088" y="128579"/>
                      <a:pt x="2044460" y="120769"/>
                    </a:cubicBezTo>
                    <a:cubicBezTo>
                      <a:pt x="2052424" y="114132"/>
                      <a:pt x="2062467" y="110264"/>
                      <a:pt x="2070339" y="103517"/>
                    </a:cubicBezTo>
                    <a:cubicBezTo>
                      <a:pt x="2122441" y="58859"/>
                      <a:pt x="2083172" y="76236"/>
                      <a:pt x="2130724" y="60384"/>
                    </a:cubicBezTo>
                    <a:cubicBezTo>
                      <a:pt x="2188913" y="2196"/>
                      <a:pt x="2159336" y="16341"/>
                      <a:pt x="2208362" y="0"/>
                    </a:cubicBezTo>
                    <a:cubicBezTo>
                      <a:pt x="2225615" y="2875"/>
                      <a:pt x="2244477" y="804"/>
                      <a:pt x="2260121" y="8626"/>
                    </a:cubicBezTo>
                    <a:cubicBezTo>
                      <a:pt x="2269394" y="13262"/>
                      <a:pt x="2269277" y="28028"/>
                      <a:pt x="2277373" y="34505"/>
                    </a:cubicBezTo>
                    <a:cubicBezTo>
                      <a:pt x="2284474" y="40186"/>
                      <a:pt x="2294626" y="40256"/>
                      <a:pt x="2303253" y="43132"/>
                    </a:cubicBezTo>
                    <a:cubicBezTo>
                      <a:pt x="2316966" y="63702"/>
                      <a:pt x="2339311" y="104551"/>
                      <a:pt x="2363638" y="120769"/>
                    </a:cubicBezTo>
                    <a:cubicBezTo>
                      <a:pt x="2371204" y="125813"/>
                      <a:pt x="2380891" y="126520"/>
                      <a:pt x="2389517" y="129396"/>
                    </a:cubicBezTo>
                    <a:cubicBezTo>
                      <a:pt x="2404727" y="127495"/>
                      <a:pt x="2469568" y="122200"/>
                      <a:pt x="2493034" y="112143"/>
                    </a:cubicBezTo>
                    <a:cubicBezTo>
                      <a:pt x="2502563" y="108059"/>
                      <a:pt x="2510287" y="100641"/>
                      <a:pt x="2518913" y="94890"/>
                    </a:cubicBezTo>
                    <a:cubicBezTo>
                      <a:pt x="2524664" y="86264"/>
                      <a:pt x="2531529" y="78284"/>
                      <a:pt x="2536166" y="69011"/>
                    </a:cubicBezTo>
                    <a:cubicBezTo>
                      <a:pt x="2540232" y="60878"/>
                      <a:pt x="2536349" y="46509"/>
                      <a:pt x="2544792" y="43132"/>
                    </a:cubicBezTo>
                    <a:cubicBezTo>
                      <a:pt x="2555800" y="38729"/>
                      <a:pt x="2567796" y="48883"/>
                      <a:pt x="2579298" y="51758"/>
                    </a:cubicBezTo>
                    <a:cubicBezTo>
                      <a:pt x="2590800" y="63260"/>
                      <a:pt x="2601454" y="75678"/>
                      <a:pt x="2613804" y="86264"/>
                    </a:cubicBezTo>
                    <a:cubicBezTo>
                      <a:pt x="2621676" y="93011"/>
                      <a:pt x="2632352" y="96186"/>
                      <a:pt x="2639683" y="103517"/>
                    </a:cubicBezTo>
                    <a:cubicBezTo>
                      <a:pt x="2647014" y="110848"/>
                      <a:pt x="2648310" y="123645"/>
                      <a:pt x="2656936" y="129396"/>
                    </a:cubicBezTo>
                    <a:cubicBezTo>
                      <a:pt x="2662155" y="132875"/>
                      <a:pt x="2733626" y="146460"/>
                      <a:pt x="2734573" y="146649"/>
                    </a:cubicBezTo>
                    <a:cubicBezTo>
                      <a:pt x="2806393" y="128693"/>
                      <a:pt x="2735380" y="150558"/>
                      <a:pt x="2794958" y="120769"/>
                    </a:cubicBezTo>
                    <a:cubicBezTo>
                      <a:pt x="2846877" y="94810"/>
                      <a:pt x="2826858" y="113707"/>
                      <a:pt x="2872596" y="86264"/>
                    </a:cubicBezTo>
                    <a:cubicBezTo>
                      <a:pt x="2890376" y="75596"/>
                      <a:pt x="2904238" y="56787"/>
                      <a:pt x="2924354" y="51758"/>
                    </a:cubicBezTo>
                    <a:cubicBezTo>
                      <a:pt x="2967682" y="40927"/>
                      <a:pt x="2947613" y="46881"/>
                      <a:pt x="2984739" y="34505"/>
                    </a:cubicBezTo>
                    <a:cubicBezTo>
                      <a:pt x="3037790" y="61031"/>
                      <a:pt x="3008547" y="44626"/>
                      <a:pt x="3071004" y="86264"/>
                    </a:cubicBezTo>
                    <a:cubicBezTo>
                      <a:pt x="3079630" y="92015"/>
                      <a:pt x="3086825" y="101003"/>
                      <a:pt x="3096883" y="103517"/>
                    </a:cubicBezTo>
                    <a:lnTo>
                      <a:pt x="3131388" y="112143"/>
                    </a:lnTo>
                    <a:cubicBezTo>
                      <a:pt x="3145766" y="109268"/>
                      <a:pt x="3160836" y="108780"/>
                      <a:pt x="3174521" y="103517"/>
                    </a:cubicBezTo>
                    <a:cubicBezTo>
                      <a:pt x="3322393" y="46644"/>
                      <a:pt x="3187116" y="83116"/>
                      <a:pt x="3278038" y="60384"/>
                    </a:cubicBezTo>
                    <a:cubicBezTo>
                      <a:pt x="3286664" y="66135"/>
                      <a:pt x="3297441" y="69541"/>
                      <a:pt x="3303917" y="77637"/>
                    </a:cubicBezTo>
                    <a:cubicBezTo>
                      <a:pt x="3331698" y="112365"/>
                      <a:pt x="3289397" y="97077"/>
                      <a:pt x="3329796" y="129396"/>
                    </a:cubicBezTo>
                    <a:cubicBezTo>
                      <a:pt x="3336896" y="135076"/>
                      <a:pt x="3347049" y="135147"/>
                      <a:pt x="3355675" y="138022"/>
                    </a:cubicBezTo>
                    <a:cubicBezTo>
                      <a:pt x="3372086" y="134740"/>
                      <a:pt x="3407000" y="129612"/>
                      <a:pt x="3424687" y="120769"/>
                    </a:cubicBezTo>
                    <a:cubicBezTo>
                      <a:pt x="3465572" y="100327"/>
                      <a:pt x="3434529" y="103517"/>
                      <a:pt x="3467819" y="103517"/>
                    </a:cubicBezTo>
                    <a:lnTo>
                      <a:pt x="3467819" y="293298"/>
                    </a:lnTo>
                    <a:lnTo>
                      <a:pt x="3200400" y="457200"/>
                    </a:lnTo>
                    <a:lnTo>
                      <a:pt x="3105509" y="370935"/>
                    </a:lnTo>
                    <a:lnTo>
                      <a:pt x="2838090" y="414067"/>
                    </a:lnTo>
                    <a:lnTo>
                      <a:pt x="2579298" y="569343"/>
                    </a:lnTo>
                    <a:lnTo>
                      <a:pt x="2501660" y="491705"/>
                    </a:lnTo>
                    <a:lnTo>
                      <a:pt x="2216988" y="388188"/>
                    </a:lnTo>
                    <a:lnTo>
                      <a:pt x="2182483" y="448573"/>
                    </a:lnTo>
                    <a:lnTo>
                      <a:pt x="1871932" y="508958"/>
                    </a:lnTo>
                    <a:lnTo>
                      <a:pt x="1802921" y="431320"/>
                    </a:lnTo>
                    <a:lnTo>
                      <a:pt x="1518249" y="353683"/>
                    </a:lnTo>
                    <a:lnTo>
                      <a:pt x="1406105" y="414067"/>
                    </a:lnTo>
                    <a:lnTo>
                      <a:pt x="1026543" y="327803"/>
                    </a:lnTo>
                    <a:lnTo>
                      <a:pt x="776377" y="422694"/>
                    </a:lnTo>
                    <a:lnTo>
                      <a:pt x="448573" y="405441"/>
                    </a:lnTo>
                    <a:lnTo>
                      <a:pt x="345056" y="310550"/>
                    </a:lnTo>
                    <a:lnTo>
                      <a:pt x="198407" y="379562"/>
                    </a:lnTo>
                    <a:cubicBezTo>
                      <a:pt x="103623" y="390093"/>
                      <a:pt x="146808" y="388188"/>
                      <a:pt x="69011" y="388188"/>
                    </a:cubicBezTo>
                    <a:lnTo>
                      <a:pt x="0" y="224286"/>
                    </a:lnTo>
                    <a:lnTo>
                      <a:pt x="60385" y="198407"/>
                    </a:lnTo>
                    <a:close/>
                  </a:path>
                </a:pathLst>
              </a:cu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2" name="Freeform 81"/>
              <p:cNvSpPr/>
              <p:nvPr/>
            </p:nvSpPr>
            <p:spPr>
              <a:xfrm>
                <a:off x="3632344" y="3866381"/>
                <a:ext cx="3467819" cy="569343"/>
              </a:xfrm>
              <a:custGeom>
                <a:avLst/>
                <a:gdLst>
                  <a:gd name="connsiteX0" fmla="*/ 60385 w 3467819"/>
                  <a:gd name="connsiteY0" fmla="*/ 198407 h 569343"/>
                  <a:gd name="connsiteX1" fmla="*/ 60385 w 3467819"/>
                  <a:gd name="connsiteY1" fmla="*/ 198407 h 569343"/>
                  <a:gd name="connsiteX2" fmla="*/ 146649 w 3467819"/>
                  <a:gd name="connsiteY2" fmla="*/ 189781 h 569343"/>
                  <a:gd name="connsiteX3" fmla="*/ 198407 w 3467819"/>
                  <a:gd name="connsiteY3" fmla="*/ 155275 h 569343"/>
                  <a:gd name="connsiteX4" fmla="*/ 224287 w 3467819"/>
                  <a:gd name="connsiteY4" fmla="*/ 138022 h 569343"/>
                  <a:gd name="connsiteX5" fmla="*/ 250166 w 3467819"/>
                  <a:gd name="connsiteY5" fmla="*/ 120769 h 569343"/>
                  <a:gd name="connsiteX6" fmla="*/ 276045 w 3467819"/>
                  <a:gd name="connsiteY6" fmla="*/ 112143 h 569343"/>
                  <a:gd name="connsiteX7" fmla="*/ 379562 w 3467819"/>
                  <a:gd name="connsiteY7" fmla="*/ 60384 h 569343"/>
                  <a:gd name="connsiteX8" fmla="*/ 405441 w 3467819"/>
                  <a:gd name="connsiteY8" fmla="*/ 51758 h 569343"/>
                  <a:gd name="connsiteX9" fmla="*/ 431321 w 3467819"/>
                  <a:gd name="connsiteY9" fmla="*/ 60384 h 569343"/>
                  <a:gd name="connsiteX10" fmla="*/ 508958 w 3467819"/>
                  <a:gd name="connsiteY10" fmla="*/ 103517 h 569343"/>
                  <a:gd name="connsiteX11" fmla="*/ 552090 w 3467819"/>
                  <a:gd name="connsiteY11" fmla="*/ 94890 h 569343"/>
                  <a:gd name="connsiteX12" fmla="*/ 603849 w 3467819"/>
                  <a:gd name="connsiteY12" fmla="*/ 60384 h 569343"/>
                  <a:gd name="connsiteX13" fmla="*/ 629728 w 3467819"/>
                  <a:gd name="connsiteY13" fmla="*/ 51758 h 569343"/>
                  <a:gd name="connsiteX14" fmla="*/ 681487 w 3467819"/>
                  <a:gd name="connsiteY14" fmla="*/ 77637 h 569343"/>
                  <a:gd name="connsiteX15" fmla="*/ 733245 w 3467819"/>
                  <a:gd name="connsiteY15" fmla="*/ 103517 h 569343"/>
                  <a:gd name="connsiteX16" fmla="*/ 1000664 w 3467819"/>
                  <a:gd name="connsiteY16" fmla="*/ 103517 h 569343"/>
                  <a:gd name="connsiteX17" fmla="*/ 1017917 w 3467819"/>
                  <a:gd name="connsiteY17" fmla="*/ 129396 h 569343"/>
                  <a:gd name="connsiteX18" fmla="*/ 1069675 w 3467819"/>
                  <a:gd name="connsiteY18" fmla="*/ 146649 h 569343"/>
                  <a:gd name="connsiteX19" fmla="*/ 1173192 w 3467819"/>
                  <a:gd name="connsiteY19" fmla="*/ 138022 h 569343"/>
                  <a:gd name="connsiteX20" fmla="*/ 1216324 w 3467819"/>
                  <a:gd name="connsiteY20" fmla="*/ 94890 h 569343"/>
                  <a:gd name="connsiteX21" fmla="*/ 1242204 w 3467819"/>
                  <a:gd name="connsiteY21" fmla="*/ 86264 h 569343"/>
                  <a:gd name="connsiteX22" fmla="*/ 1285336 w 3467819"/>
                  <a:gd name="connsiteY22" fmla="*/ 94890 h 569343"/>
                  <a:gd name="connsiteX23" fmla="*/ 1311215 w 3467819"/>
                  <a:gd name="connsiteY23" fmla="*/ 112143 h 569343"/>
                  <a:gd name="connsiteX24" fmla="*/ 1354347 w 3467819"/>
                  <a:gd name="connsiteY24" fmla="*/ 129396 h 569343"/>
                  <a:gd name="connsiteX25" fmla="*/ 1380226 w 3467819"/>
                  <a:gd name="connsiteY25" fmla="*/ 155275 h 569343"/>
                  <a:gd name="connsiteX26" fmla="*/ 1457864 w 3467819"/>
                  <a:gd name="connsiteY26" fmla="*/ 94890 h 569343"/>
                  <a:gd name="connsiteX27" fmla="*/ 1475117 w 3467819"/>
                  <a:gd name="connsiteY27" fmla="*/ 69011 h 569343"/>
                  <a:gd name="connsiteX28" fmla="*/ 1500996 w 3467819"/>
                  <a:gd name="connsiteY28" fmla="*/ 60384 h 569343"/>
                  <a:gd name="connsiteX29" fmla="*/ 1544128 w 3467819"/>
                  <a:gd name="connsiteY29" fmla="*/ 94890 h 569343"/>
                  <a:gd name="connsiteX30" fmla="*/ 1570007 w 3467819"/>
                  <a:gd name="connsiteY30" fmla="*/ 103517 h 569343"/>
                  <a:gd name="connsiteX31" fmla="*/ 1578634 w 3467819"/>
                  <a:gd name="connsiteY31" fmla="*/ 129396 h 569343"/>
                  <a:gd name="connsiteX32" fmla="*/ 1682151 w 3467819"/>
                  <a:gd name="connsiteY32" fmla="*/ 77637 h 569343"/>
                  <a:gd name="connsiteX33" fmla="*/ 1708030 w 3467819"/>
                  <a:gd name="connsiteY33" fmla="*/ 60384 h 569343"/>
                  <a:gd name="connsiteX34" fmla="*/ 1725283 w 3467819"/>
                  <a:gd name="connsiteY34" fmla="*/ 34505 h 569343"/>
                  <a:gd name="connsiteX35" fmla="*/ 1733909 w 3467819"/>
                  <a:gd name="connsiteY35" fmla="*/ 60384 h 569343"/>
                  <a:gd name="connsiteX36" fmla="*/ 1759788 w 3467819"/>
                  <a:gd name="connsiteY36" fmla="*/ 77637 h 569343"/>
                  <a:gd name="connsiteX37" fmla="*/ 1785668 w 3467819"/>
                  <a:gd name="connsiteY37" fmla="*/ 86264 h 569343"/>
                  <a:gd name="connsiteX38" fmla="*/ 1811547 w 3467819"/>
                  <a:gd name="connsiteY38" fmla="*/ 103517 h 569343"/>
                  <a:gd name="connsiteX39" fmla="*/ 1863305 w 3467819"/>
                  <a:gd name="connsiteY39" fmla="*/ 112143 h 569343"/>
                  <a:gd name="connsiteX40" fmla="*/ 1975449 w 3467819"/>
                  <a:gd name="connsiteY40" fmla="*/ 155275 h 569343"/>
                  <a:gd name="connsiteX41" fmla="*/ 2018581 w 3467819"/>
                  <a:gd name="connsiteY41" fmla="*/ 146649 h 569343"/>
                  <a:gd name="connsiteX42" fmla="*/ 2044460 w 3467819"/>
                  <a:gd name="connsiteY42" fmla="*/ 120769 h 569343"/>
                  <a:gd name="connsiteX43" fmla="*/ 2070339 w 3467819"/>
                  <a:gd name="connsiteY43" fmla="*/ 103517 h 569343"/>
                  <a:gd name="connsiteX44" fmla="*/ 2130724 w 3467819"/>
                  <a:gd name="connsiteY44" fmla="*/ 60384 h 569343"/>
                  <a:gd name="connsiteX45" fmla="*/ 2208362 w 3467819"/>
                  <a:gd name="connsiteY45" fmla="*/ 0 h 569343"/>
                  <a:gd name="connsiteX46" fmla="*/ 2260121 w 3467819"/>
                  <a:gd name="connsiteY46" fmla="*/ 8626 h 569343"/>
                  <a:gd name="connsiteX47" fmla="*/ 2277373 w 3467819"/>
                  <a:gd name="connsiteY47" fmla="*/ 34505 h 569343"/>
                  <a:gd name="connsiteX48" fmla="*/ 2303253 w 3467819"/>
                  <a:gd name="connsiteY48" fmla="*/ 43132 h 569343"/>
                  <a:gd name="connsiteX49" fmla="*/ 2363638 w 3467819"/>
                  <a:gd name="connsiteY49" fmla="*/ 120769 h 569343"/>
                  <a:gd name="connsiteX50" fmla="*/ 2389517 w 3467819"/>
                  <a:gd name="connsiteY50" fmla="*/ 129396 h 569343"/>
                  <a:gd name="connsiteX51" fmla="*/ 2493034 w 3467819"/>
                  <a:gd name="connsiteY51" fmla="*/ 112143 h 569343"/>
                  <a:gd name="connsiteX52" fmla="*/ 2518913 w 3467819"/>
                  <a:gd name="connsiteY52" fmla="*/ 94890 h 569343"/>
                  <a:gd name="connsiteX53" fmla="*/ 2536166 w 3467819"/>
                  <a:gd name="connsiteY53" fmla="*/ 69011 h 569343"/>
                  <a:gd name="connsiteX54" fmla="*/ 2544792 w 3467819"/>
                  <a:gd name="connsiteY54" fmla="*/ 43132 h 569343"/>
                  <a:gd name="connsiteX55" fmla="*/ 2579298 w 3467819"/>
                  <a:gd name="connsiteY55" fmla="*/ 51758 h 569343"/>
                  <a:gd name="connsiteX56" fmla="*/ 2613804 w 3467819"/>
                  <a:gd name="connsiteY56" fmla="*/ 86264 h 569343"/>
                  <a:gd name="connsiteX57" fmla="*/ 2639683 w 3467819"/>
                  <a:gd name="connsiteY57" fmla="*/ 103517 h 569343"/>
                  <a:gd name="connsiteX58" fmla="*/ 2656936 w 3467819"/>
                  <a:gd name="connsiteY58" fmla="*/ 129396 h 569343"/>
                  <a:gd name="connsiteX59" fmla="*/ 2734573 w 3467819"/>
                  <a:gd name="connsiteY59" fmla="*/ 146649 h 569343"/>
                  <a:gd name="connsiteX60" fmla="*/ 2794958 w 3467819"/>
                  <a:gd name="connsiteY60" fmla="*/ 120769 h 569343"/>
                  <a:gd name="connsiteX61" fmla="*/ 2872596 w 3467819"/>
                  <a:gd name="connsiteY61" fmla="*/ 86264 h 569343"/>
                  <a:gd name="connsiteX62" fmla="*/ 2924354 w 3467819"/>
                  <a:gd name="connsiteY62" fmla="*/ 51758 h 569343"/>
                  <a:gd name="connsiteX63" fmla="*/ 2984739 w 3467819"/>
                  <a:gd name="connsiteY63" fmla="*/ 34505 h 569343"/>
                  <a:gd name="connsiteX64" fmla="*/ 3071004 w 3467819"/>
                  <a:gd name="connsiteY64" fmla="*/ 86264 h 569343"/>
                  <a:gd name="connsiteX65" fmla="*/ 3096883 w 3467819"/>
                  <a:gd name="connsiteY65" fmla="*/ 103517 h 569343"/>
                  <a:gd name="connsiteX66" fmla="*/ 3131388 w 3467819"/>
                  <a:gd name="connsiteY66" fmla="*/ 112143 h 569343"/>
                  <a:gd name="connsiteX67" fmla="*/ 3174521 w 3467819"/>
                  <a:gd name="connsiteY67" fmla="*/ 103517 h 569343"/>
                  <a:gd name="connsiteX68" fmla="*/ 3278038 w 3467819"/>
                  <a:gd name="connsiteY68" fmla="*/ 60384 h 569343"/>
                  <a:gd name="connsiteX69" fmla="*/ 3303917 w 3467819"/>
                  <a:gd name="connsiteY69" fmla="*/ 77637 h 569343"/>
                  <a:gd name="connsiteX70" fmla="*/ 3329796 w 3467819"/>
                  <a:gd name="connsiteY70" fmla="*/ 129396 h 569343"/>
                  <a:gd name="connsiteX71" fmla="*/ 3355675 w 3467819"/>
                  <a:gd name="connsiteY71" fmla="*/ 138022 h 569343"/>
                  <a:gd name="connsiteX72" fmla="*/ 3424687 w 3467819"/>
                  <a:gd name="connsiteY72" fmla="*/ 120769 h 569343"/>
                  <a:gd name="connsiteX73" fmla="*/ 3467819 w 3467819"/>
                  <a:gd name="connsiteY73" fmla="*/ 103517 h 569343"/>
                  <a:gd name="connsiteX74" fmla="*/ 3467819 w 3467819"/>
                  <a:gd name="connsiteY74" fmla="*/ 293298 h 569343"/>
                  <a:gd name="connsiteX75" fmla="*/ 3200400 w 3467819"/>
                  <a:gd name="connsiteY75" fmla="*/ 457200 h 569343"/>
                  <a:gd name="connsiteX76" fmla="*/ 3105509 w 3467819"/>
                  <a:gd name="connsiteY76" fmla="*/ 370935 h 569343"/>
                  <a:gd name="connsiteX77" fmla="*/ 2838090 w 3467819"/>
                  <a:gd name="connsiteY77" fmla="*/ 414067 h 569343"/>
                  <a:gd name="connsiteX78" fmla="*/ 2579298 w 3467819"/>
                  <a:gd name="connsiteY78" fmla="*/ 569343 h 569343"/>
                  <a:gd name="connsiteX79" fmla="*/ 2501660 w 3467819"/>
                  <a:gd name="connsiteY79" fmla="*/ 491705 h 569343"/>
                  <a:gd name="connsiteX80" fmla="*/ 2216988 w 3467819"/>
                  <a:gd name="connsiteY80" fmla="*/ 388188 h 569343"/>
                  <a:gd name="connsiteX81" fmla="*/ 2182483 w 3467819"/>
                  <a:gd name="connsiteY81" fmla="*/ 448573 h 569343"/>
                  <a:gd name="connsiteX82" fmla="*/ 1871932 w 3467819"/>
                  <a:gd name="connsiteY82" fmla="*/ 508958 h 569343"/>
                  <a:gd name="connsiteX83" fmla="*/ 1802921 w 3467819"/>
                  <a:gd name="connsiteY83" fmla="*/ 431320 h 569343"/>
                  <a:gd name="connsiteX84" fmla="*/ 1518249 w 3467819"/>
                  <a:gd name="connsiteY84" fmla="*/ 353683 h 569343"/>
                  <a:gd name="connsiteX85" fmla="*/ 1406105 w 3467819"/>
                  <a:gd name="connsiteY85" fmla="*/ 414067 h 569343"/>
                  <a:gd name="connsiteX86" fmla="*/ 1026543 w 3467819"/>
                  <a:gd name="connsiteY86" fmla="*/ 327803 h 569343"/>
                  <a:gd name="connsiteX87" fmla="*/ 776377 w 3467819"/>
                  <a:gd name="connsiteY87" fmla="*/ 422694 h 569343"/>
                  <a:gd name="connsiteX88" fmla="*/ 448573 w 3467819"/>
                  <a:gd name="connsiteY88" fmla="*/ 405441 h 569343"/>
                  <a:gd name="connsiteX89" fmla="*/ 345056 w 3467819"/>
                  <a:gd name="connsiteY89" fmla="*/ 310550 h 569343"/>
                  <a:gd name="connsiteX90" fmla="*/ 198407 w 3467819"/>
                  <a:gd name="connsiteY90" fmla="*/ 379562 h 569343"/>
                  <a:gd name="connsiteX91" fmla="*/ 69011 w 3467819"/>
                  <a:gd name="connsiteY91" fmla="*/ 388188 h 569343"/>
                  <a:gd name="connsiteX92" fmla="*/ 0 w 3467819"/>
                  <a:gd name="connsiteY92" fmla="*/ 224286 h 569343"/>
                  <a:gd name="connsiteX93" fmla="*/ 60385 w 3467819"/>
                  <a:gd name="connsiteY93" fmla="*/ 198407 h 569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</a:cxnLst>
                <a:rect l="l" t="t" r="r" b="b"/>
                <a:pathLst>
                  <a:path w="3467819" h="569343">
                    <a:moveTo>
                      <a:pt x="60385" y="198407"/>
                    </a:moveTo>
                    <a:lnTo>
                      <a:pt x="60385" y="198407"/>
                    </a:lnTo>
                    <a:cubicBezTo>
                      <a:pt x="89140" y="195532"/>
                      <a:pt x="119066" y="198401"/>
                      <a:pt x="146649" y="189781"/>
                    </a:cubicBezTo>
                    <a:cubicBezTo>
                      <a:pt x="166440" y="183596"/>
                      <a:pt x="181154" y="166777"/>
                      <a:pt x="198407" y="155275"/>
                    </a:cubicBezTo>
                    <a:lnTo>
                      <a:pt x="224287" y="138022"/>
                    </a:lnTo>
                    <a:cubicBezTo>
                      <a:pt x="232913" y="132271"/>
                      <a:pt x="240330" y="124047"/>
                      <a:pt x="250166" y="120769"/>
                    </a:cubicBezTo>
                    <a:lnTo>
                      <a:pt x="276045" y="112143"/>
                    </a:lnTo>
                    <a:cubicBezTo>
                      <a:pt x="342934" y="67550"/>
                      <a:pt x="308134" y="84193"/>
                      <a:pt x="379562" y="60384"/>
                    </a:cubicBezTo>
                    <a:lnTo>
                      <a:pt x="405441" y="51758"/>
                    </a:lnTo>
                    <a:cubicBezTo>
                      <a:pt x="414068" y="54633"/>
                      <a:pt x="423372" y="55968"/>
                      <a:pt x="431321" y="60384"/>
                    </a:cubicBezTo>
                    <a:cubicBezTo>
                      <a:pt x="520315" y="109825"/>
                      <a:pt x="450397" y="83995"/>
                      <a:pt x="508958" y="103517"/>
                    </a:cubicBezTo>
                    <a:cubicBezTo>
                      <a:pt x="523335" y="100641"/>
                      <a:pt x="538742" y="100957"/>
                      <a:pt x="552090" y="94890"/>
                    </a:cubicBezTo>
                    <a:cubicBezTo>
                      <a:pt x="570967" y="86309"/>
                      <a:pt x="584177" y="66941"/>
                      <a:pt x="603849" y="60384"/>
                    </a:cubicBezTo>
                    <a:lnTo>
                      <a:pt x="629728" y="51758"/>
                    </a:lnTo>
                    <a:cubicBezTo>
                      <a:pt x="694768" y="73437"/>
                      <a:pt x="614604" y="44195"/>
                      <a:pt x="681487" y="77637"/>
                    </a:cubicBezTo>
                    <a:cubicBezTo>
                      <a:pt x="752912" y="113350"/>
                      <a:pt x="659084" y="54075"/>
                      <a:pt x="733245" y="103517"/>
                    </a:cubicBezTo>
                    <a:cubicBezTo>
                      <a:pt x="782368" y="100931"/>
                      <a:pt x="937153" y="85371"/>
                      <a:pt x="1000664" y="103517"/>
                    </a:cubicBezTo>
                    <a:cubicBezTo>
                      <a:pt x="1010633" y="106365"/>
                      <a:pt x="1009125" y="123901"/>
                      <a:pt x="1017917" y="129396"/>
                    </a:cubicBezTo>
                    <a:cubicBezTo>
                      <a:pt x="1033339" y="139035"/>
                      <a:pt x="1069675" y="146649"/>
                      <a:pt x="1069675" y="146649"/>
                    </a:cubicBezTo>
                    <a:cubicBezTo>
                      <a:pt x="1104181" y="143773"/>
                      <a:pt x="1139239" y="144813"/>
                      <a:pt x="1173192" y="138022"/>
                    </a:cubicBezTo>
                    <a:cubicBezTo>
                      <a:pt x="1207698" y="131121"/>
                      <a:pt x="1193320" y="113293"/>
                      <a:pt x="1216324" y="94890"/>
                    </a:cubicBezTo>
                    <a:cubicBezTo>
                      <a:pt x="1223425" y="89210"/>
                      <a:pt x="1233577" y="89139"/>
                      <a:pt x="1242204" y="86264"/>
                    </a:cubicBezTo>
                    <a:cubicBezTo>
                      <a:pt x="1256581" y="89139"/>
                      <a:pt x="1271608" y="89742"/>
                      <a:pt x="1285336" y="94890"/>
                    </a:cubicBezTo>
                    <a:cubicBezTo>
                      <a:pt x="1295044" y="98530"/>
                      <a:pt x="1301942" y="107506"/>
                      <a:pt x="1311215" y="112143"/>
                    </a:cubicBezTo>
                    <a:cubicBezTo>
                      <a:pt x="1325065" y="119068"/>
                      <a:pt x="1339970" y="123645"/>
                      <a:pt x="1354347" y="129396"/>
                    </a:cubicBezTo>
                    <a:cubicBezTo>
                      <a:pt x="1362973" y="138022"/>
                      <a:pt x="1368101" y="156622"/>
                      <a:pt x="1380226" y="155275"/>
                    </a:cubicBezTo>
                    <a:cubicBezTo>
                      <a:pt x="1397893" y="153312"/>
                      <a:pt x="1443352" y="112304"/>
                      <a:pt x="1457864" y="94890"/>
                    </a:cubicBezTo>
                    <a:cubicBezTo>
                      <a:pt x="1464501" y="86925"/>
                      <a:pt x="1467021" y="75488"/>
                      <a:pt x="1475117" y="69011"/>
                    </a:cubicBezTo>
                    <a:cubicBezTo>
                      <a:pt x="1482217" y="63331"/>
                      <a:pt x="1492370" y="63260"/>
                      <a:pt x="1500996" y="60384"/>
                    </a:cubicBezTo>
                    <a:cubicBezTo>
                      <a:pt x="1566044" y="82068"/>
                      <a:pt x="1488386" y="50296"/>
                      <a:pt x="1544128" y="94890"/>
                    </a:cubicBezTo>
                    <a:cubicBezTo>
                      <a:pt x="1551228" y="100570"/>
                      <a:pt x="1561381" y="100641"/>
                      <a:pt x="1570007" y="103517"/>
                    </a:cubicBezTo>
                    <a:cubicBezTo>
                      <a:pt x="1572883" y="112143"/>
                      <a:pt x="1569632" y="128110"/>
                      <a:pt x="1578634" y="129396"/>
                    </a:cubicBezTo>
                    <a:cubicBezTo>
                      <a:pt x="1608046" y="133597"/>
                      <a:pt x="1663169" y="90292"/>
                      <a:pt x="1682151" y="77637"/>
                    </a:cubicBezTo>
                    <a:lnTo>
                      <a:pt x="1708030" y="60384"/>
                    </a:lnTo>
                    <a:cubicBezTo>
                      <a:pt x="1713781" y="51758"/>
                      <a:pt x="1714915" y="34505"/>
                      <a:pt x="1725283" y="34505"/>
                    </a:cubicBezTo>
                    <a:cubicBezTo>
                      <a:pt x="1734376" y="34505"/>
                      <a:pt x="1728229" y="53284"/>
                      <a:pt x="1733909" y="60384"/>
                    </a:cubicBezTo>
                    <a:cubicBezTo>
                      <a:pt x="1740386" y="68480"/>
                      <a:pt x="1750515" y="73000"/>
                      <a:pt x="1759788" y="77637"/>
                    </a:cubicBezTo>
                    <a:cubicBezTo>
                      <a:pt x="1767921" y="81704"/>
                      <a:pt x="1777535" y="82197"/>
                      <a:pt x="1785668" y="86264"/>
                    </a:cubicBezTo>
                    <a:cubicBezTo>
                      <a:pt x="1794941" y="90901"/>
                      <a:pt x="1801711" y="100238"/>
                      <a:pt x="1811547" y="103517"/>
                    </a:cubicBezTo>
                    <a:cubicBezTo>
                      <a:pt x="1828140" y="109048"/>
                      <a:pt x="1846052" y="109268"/>
                      <a:pt x="1863305" y="112143"/>
                    </a:cubicBezTo>
                    <a:cubicBezTo>
                      <a:pt x="1953143" y="142089"/>
                      <a:pt x="1916544" y="125822"/>
                      <a:pt x="1975449" y="155275"/>
                    </a:cubicBezTo>
                    <a:cubicBezTo>
                      <a:pt x="1989826" y="152400"/>
                      <a:pt x="2005467" y="153206"/>
                      <a:pt x="2018581" y="146649"/>
                    </a:cubicBezTo>
                    <a:cubicBezTo>
                      <a:pt x="2029493" y="141193"/>
                      <a:pt x="2035088" y="128579"/>
                      <a:pt x="2044460" y="120769"/>
                    </a:cubicBezTo>
                    <a:cubicBezTo>
                      <a:pt x="2052424" y="114132"/>
                      <a:pt x="2062467" y="110264"/>
                      <a:pt x="2070339" y="103517"/>
                    </a:cubicBezTo>
                    <a:cubicBezTo>
                      <a:pt x="2122441" y="58859"/>
                      <a:pt x="2083172" y="76236"/>
                      <a:pt x="2130724" y="60384"/>
                    </a:cubicBezTo>
                    <a:cubicBezTo>
                      <a:pt x="2188913" y="2196"/>
                      <a:pt x="2159336" y="16341"/>
                      <a:pt x="2208362" y="0"/>
                    </a:cubicBezTo>
                    <a:cubicBezTo>
                      <a:pt x="2225615" y="2875"/>
                      <a:pt x="2244477" y="804"/>
                      <a:pt x="2260121" y="8626"/>
                    </a:cubicBezTo>
                    <a:cubicBezTo>
                      <a:pt x="2269394" y="13262"/>
                      <a:pt x="2269277" y="28028"/>
                      <a:pt x="2277373" y="34505"/>
                    </a:cubicBezTo>
                    <a:cubicBezTo>
                      <a:pt x="2284474" y="40186"/>
                      <a:pt x="2294626" y="40256"/>
                      <a:pt x="2303253" y="43132"/>
                    </a:cubicBezTo>
                    <a:cubicBezTo>
                      <a:pt x="2316966" y="63702"/>
                      <a:pt x="2339311" y="104551"/>
                      <a:pt x="2363638" y="120769"/>
                    </a:cubicBezTo>
                    <a:cubicBezTo>
                      <a:pt x="2371204" y="125813"/>
                      <a:pt x="2380891" y="126520"/>
                      <a:pt x="2389517" y="129396"/>
                    </a:cubicBezTo>
                    <a:cubicBezTo>
                      <a:pt x="2404727" y="127495"/>
                      <a:pt x="2469568" y="122200"/>
                      <a:pt x="2493034" y="112143"/>
                    </a:cubicBezTo>
                    <a:cubicBezTo>
                      <a:pt x="2502563" y="108059"/>
                      <a:pt x="2510287" y="100641"/>
                      <a:pt x="2518913" y="94890"/>
                    </a:cubicBezTo>
                    <a:cubicBezTo>
                      <a:pt x="2524664" y="86264"/>
                      <a:pt x="2531529" y="78284"/>
                      <a:pt x="2536166" y="69011"/>
                    </a:cubicBezTo>
                    <a:cubicBezTo>
                      <a:pt x="2540232" y="60878"/>
                      <a:pt x="2536349" y="46509"/>
                      <a:pt x="2544792" y="43132"/>
                    </a:cubicBezTo>
                    <a:cubicBezTo>
                      <a:pt x="2555800" y="38729"/>
                      <a:pt x="2567796" y="48883"/>
                      <a:pt x="2579298" y="51758"/>
                    </a:cubicBezTo>
                    <a:cubicBezTo>
                      <a:pt x="2590800" y="63260"/>
                      <a:pt x="2601454" y="75678"/>
                      <a:pt x="2613804" y="86264"/>
                    </a:cubicBezTo>
                    <a:cubicBezTo>
                      <a:pt x="2621676" y="93011"/>
                      <a:pt x="2632352" y="96186"/>
                      <a:pt x="2639683" y="103517"/>
                    </a:cubicBezTo>
                    <a:cubicBezTo>
                      <a:pt x="2647014" y="110848"/>
                      <a:pt x="2648310" y="123645"/>
                      <a:pt x="2656936" y="129396"/>
                    </a:cubicBezTo>
                    <a:cubicBezTo>
                      <a:pt x="2662155" y="132875"/>
                      <a:pt x="2733626" y="146460"/>
                      <a:pt x="2734573" y="146649"/>
                    </a:cubicBezTo>
                    <a:cubicBezTo>
                      <a:pt x="2806393" y="128693"/>
                      <a:pt x="2735380" y="150558"/>
                      <a:pt x="2794958" y="120769"/>
                    </a:cubicBezTo>
                    <a:cubicBezTo>
                      <a:pt x="2846877" y="94810"/>
                      <a:pt x="2826858" y="113707"/>
                      <a:pt x="2872596" y="86264"/>
                    </a:cubicBezTo>
                    <a:cubicBezTo>
                      <a:pt x="2890376" y="75596"/>
                      <a:pt x="2904238" y="56787"/>
                      <a:pt x="2924354" y="51758"/>
                    </a:cubicBezTo>
                    <a:cubicBezTo>
                      <a:pt x="2967682" y="40927"/>
                      <a:pt x="2947613" y="46881"/>
                      <a:pt x="2984739" y="34505"/>
                    </a:cubicBezTo>
                    <a:cubicBezTo>
                      <a:pt x="3037790" y="61031"/>
                      <a:pt x="3008547" y="44626"/>
                      <a:pt x="3071004" y="86264"/>
                    </a:cubicBezTo>
                    <a:cubicBezTo>
                      <a:pt x="3079630" y="92015"/>
                      <a:pt x="3086825" y="101003"/>
                      <a:pt x="3096883" y="103517"/>
                    </a:cubicBezTo>
                    <a:lnTo>
                      <a:pt x="3131388" y="112143"/>
                    </a:lnTo>
                    <a:cubicBezTo>
                      <a:pt x="3145766" y="109268"/>
                      <a:pt x="3160836" y="108780"/>
                      <a:pt x="3174521" y="103517"/>
                    </a:cubicBezTo>
                    <a:cubicBezTo>
                      <a:pt x="3322393" y="46644"/>
                      <a:pt x="3187116" y="83116"/>
                      <a:pt x="3278038" y="60384"/>
                    </a:cubicBezTo>
                    <a:cubicBezTo>
                      <a:pt x="3286664" y="66135"/>
                      <a:pt x="3297441" y="69541"/>
                      <a:pt x="3303917" y="77637"/>
                    </a:cubicBezTo>
                    <a:cubicBezTo>
                      <a:pt x="3331698" y="112365"/>
                      <a:pt x="3289397" y="97077"/>
                      <a:pt x="3329796" y="129396"/>
                    </a:cubicBezTo>
                    <a:cubicBezTo>
                      <a:pt x="3336896" y="135076"/>
                      <a:pt x="3347049" y="135147"/>
                      <a:pt x="3355675" y="138022"/>
                    </a:cubicBezTo>
                    <a:cubicBezTo>
                      <a:pt x="3372086" y="134740"/>
                      <a:pt x="3407000" y="129612"/>
                      <a:pt x="3424687" y="120769"/>
                    </a:cubicBezTo>
                    <a:cubicBezTo>
                      <a:pt x="3465572" y="100327"/>
                      <a:pt x="3434529" y="103517"/>
                      <a:pt x="3467819" y="103517"/>
                    </a:cubicBezTo>
                    <a:lnTo>
                      <a:pt x="3467819" y="293298"/>
                    </a:lnTo>
                    <a:lnTo>
                      <a:pt x="3200400" y="457200"/>
                    </a:lnTo>
                    <a:lnTo>
                      <a:pt x="3105509" y="370935"/>
                    </a:lnTo>
                    <a:lnTo>
                      <a:pt x="2838090" y="414067"/>
                    </a:lnTo>
                    <a:lnTo>
                      <a:pt x="2579298" y="569343"/>
                    </a:lnTo>
                    <a:lnTo>
                      <a:pt x="2501660" y="491705"/>
                    </a:lnTo>
                    <a:lnTo>
                      <a:pt x="2216988" y="388188"/>
                    </a:lnTo>
                    <a:lnTo>
                      <a:pt x="2182483" y="448573"/>
                    </a:lnTo>
                    <a:lnTo>
                      <a:pt x="1871932" y="508958"/>
                    </a:lnTo>
                    <a:lnTo>
                      <a:pt x="1802921" y="431320"/>
                    </a:lnTo>
                    <a:lnTo>
                      <a:pt x="1518249" y="353683"/>
                    </a:lnTo>
                    <a:lnTo>
                      <a:pt x="1406105" y="414067"/>
                    </a:lnTo>
                    <a:lnTo>
                      <a:pt x="1026543" y="327803"/>
                    </a:lnTo>
                    <a:lnTo>
                      <a:pt x="776377" y="422694"/>
                    </a:lnTo>
                    <a:lnTo>
                      <a:pt x="448573" y="405441"/>
                    </a:lnTo>
                    <a:lnTo>
                      <a:pt x="345056" y="310550"/>
                    </a:lnTo>
                    <a:lnTo>
                      <a:pt x="198407" y="379562"/>
                    </a:lnTo>
                    <a:cubicBezTo>
                      <a:pt x="103623" y="390093"/>
                      <a:pt x="146808" y="388188"/>
                      <a:pt x="69011" y="388188"/>
                    </a:cubicBezTo>
                    <a:lnTo>
                      <a:pt x="0" y="224286"/>
                    </a:lnTo>
                    <a:lnTo>
                      <a:pt x="60385" y="198407"/>
                    </a:lnTo>
                    <a:close/>
                  </a:path>
                </a:pathLst>
              </a:cu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cxnSp>
          <p:nvCxnSpPr>
            <p:cNvPr id="24" name="Straight Arrow Connector 23"/>
            <p:cNvCxnSpPr/>
            <p:nvPr/>
          </p:nvCxnSpPr>
          <p:spPr>
            <a:xfrm rot="5400000">
              <a:off x="805904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rot="5400000">
              <a:off x="1027128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5400000">
              <a:off x="1248352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5400000">
              <a:off x="1469576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rot="5400000">
              <a:off x="1690800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rot="5400000">
              <a:off x="1912024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rot="5400000">
              <a:off x="2796920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5400000">
              <a:off x="3460592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rot="5400000">
              <a:off x="3681816" y="2618046"/>
              <a:ext cx="1260000" cy="1588"/>
            </a:xfrm>
            <a:prstGeom prst="straightConnector1">
              <a:avLst/>
            </a:prstGeom>
            <a:ln>
              <a:headEnd type="none"/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rot="5400000">
              <a:off x="3903042" y="2618046"/>
              <a:ext cx="1260000" cy="1588"/>
            </a:xfrm>
            <a:prstGeom prst="straightConnector1">
              <a:avLst/>
            </a:prstGeom>
            <a:ln>
              <a:headEnd type="none"/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rot="5400000">
              <a:off x="2133248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rot="5400000">
              <a:off x="2354472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1242844" y="3291742"/>
              <a:ext cx="3523079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latin typeface="Calibri"/>
                </a:rPr>
                <a:t>Event </a:t>
              </a:r>
              <a:r>
                <a:rPr lang="en-US" dirty="0" smtClean="0">
                  <a:solidFill>
                    <a:srgbClr val="000000"/>
                  </a:solidFill>
                  <a:latin typeface="Calibri"/>
                </a:rPr>
                <a:t>Builders (PC + readout board)</a:t>
              </a:r>
              <a:endParaRPr lang="en-US" sz="1200" dirty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294575" y="5517232"/>
              <a:ext cx="1679434" cy="646331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alibri"/>
                </a:rPr>
                <a:t>Eventfilter Farm</a:t>
              </a:r>
            </a:p>
            <a:p>
              <a:r>
                <a:rPr lang="en-US" dirty="0">
                  <a:solidFill>
                    <a:prstClr val="black"/>
                  </a:solidFill>
                  <a:latin typeface="Calibri"/>
                </a:rPr>
                <a:t>~ 80 subfarms</a:t>
              </a:r>
            </a:p>
          </p:txBody>
        </p:sp>
        <p:cxnSp>
          <p:nvCxnSpPr>
            <p:cNvPr id="38" name="Straight Arrow Connector 37"/>
            <p:cNvCxnSpPr>
              <a:endCxn id="18" idx="1"/>
            </p:cNvCxnSpPr>
            <p:nvPr/>
          </p:nvCxnSpPr>
          <p:spPr>
            <a:xfrm>
              <a:off x="1419058" y="3698260"/>
              <a:ext cx="819694" cy="550852"/>
            </a:xfrm>
            <a:prstGeom prst="straightConnector1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39" name="Straight Arrow Connector 38"/>
            <p:cNvCxnSpPr>
              <a:endCxn id="18" idx="1"/>
            </p:cNvCxnSpPr>
            <p:nvPr/>
          </p:nvCxnSpPr>
          <p:spPr>
            <a:xfrm>
              <a:off x="1771185" y="3698260"/>
              <a:ext cx="467567" cy="550852"/>
            </a:xfrm>
            <a:prstGeom prst="straightConnector1">
              <a:avLst/>
            </a:prstGeom>
            <a:ln w="38100" cmpd="sng">
              <a:noFill/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2123312" y="3698260"/>
              <a:ext cx="261992" cy="360041"/>
            </a:xfrm>
            <a:prstGeom prst="straightConnector1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rot="5400000">
              <a:off x="2294625" y="3877486"/>
              <a:ext cx="360040" cy="1588"/>
            </a:xfrm>
            <a:prstGeom prst="straightConnector1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rot="5400000">
              <a:off x="2646752" y="3877486"/>
              <a:ext cx="360040" cy="1588"/>
            </a:xfrm>
            <a:prstGeom prst="straightConnector1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rot="5400000">
              <a:off x="2998879" y="3877486"/>
              <a:ext cx="360040" cy="1588"/>
            </a:xfrm>
            <a:prstGeom prst="straightConnector1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rot="5400000">
              <a:off x="3351006" y="3877486"/>
              <a:ext cx="360040" cy="1588"/>
            </a:xfrm>
            <a:prstGeom prst="straightConnector1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H="1">
              <a:off x="3831679" y="3698260"/>
              <a:ext cx="52268" cy="372331"/>
            </a:xfrm>
            <a:prstGeom prst="straightConnector1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6" name="Straight Arrow Connector 45"/>
            <p:cNvCxnSpPr>
              <a:endCxn id="18" idx="3"/>
            </p:cNvCxnSpPr>
            <p:nvPr/>
          </p:nvCxnSpPr>
          <p:spPr>
            <a:xfrm flipH="1">
              <a:off x="3831679" y="3698260"/>
              <a:ext cx="404395" cy="550852"/>
            </a:xfrm>
            <a:prstGeom prst="straightConnector1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rot="5400000">
              <a:off x="2575696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rot="5400000">
              <a:off x="3018144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rot="5400000">
              <a:off x="3239368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rot="5400000">
              <a:off x="881912" y="5089420"/>
              <a:ext cx="313141" cy="794"/>
            </a:xfrm>
            <a:prstGeom prst="straightConnector1">
              <a:avLst/>
            </a:prstGeom>
            <a:ln w="38100" cmpd="sng">
              <a:prstDash val="sysDash"/>
              <a:headEnd type="none"/>
              <a:tailEnd type="arrow" w="sm" len="sm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rot="5400000">
              <a:off x="1174306" y="5089420"/>
              <a:ext cx="313141" cy="794"/>
            </a:xfrm>
            <a:prstGeom prst="straightConnector1">
              <a:avLst/>
            </a:prstGeom>
            <a:ln w="38100" cmpd="sng">
              <a:prstDash val="sysDash"/>
              <a:headEnd type="none"/>
              <a:tailEnd type="arrow" w="sm" len="sm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sp>
          <p:nvSpPr>
            <p:cNvPr id="52" name="TextBox 51"/>
            <p:cNvSpPr txBox="1"/>
            <p:nvPr/>
          </p:nvSpPr>
          <p:spPr>
            <a:xfrm rot="16200000">
              <a:off x="5751267" y="1594735"/>
              <a:ext cx="8194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UX85B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 rot="16200000">
              <a:off x="4870603" y="4383047"/>
              <a:ext cx="26191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Point 8 surface</a:t>
              </a:r>
            </a:p>
          </p:txBody>
        </p:sp>
        <p:sp>
          <p:nvSpPr>
            <p:cNvPr id="54" name="Rounded Rectangle 53"/>
            <p:cNvSpPr/>
            <p:nvPr/>
          </p:nvSpPr>
          <p:spPr>
            <a:xfrm>
              <a:off x="738830" y="4669059"/>
              <a:ext cx="808651" cy="353565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subfarm switch</a:t>
              </a:r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5520642" y="3262046"/>
              <a:ext cx="509512" cy="432048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prstClr val="black"/>
                  </a:solidFill>
                  <a:latin typeface="Calibri"/>
                </a:rPr>
                <a:t>TFC</a:t>
              </a:r>
            </a:p>
          </p:txBody>
        </p:sp>
        <p:cxnSp>
          <p:nvCxnSpPr>
            <p:cNvPr id="56" name="Elbow Connector 55"/>
            <p:cNvCxnSpPr>
              <a:stCxn id="9" idx="3"/>
              <a:endCxn id="55" idx="0"/>
            </p:cNvCxnSpPr>
            <p:nvPr/>
          </p:nvCxnSpPr>
          <p:spPr>
            <a:xfrm>
              <a:off x="4748272" y="1628800"/>
              <a:ext cx="1027126" cy="1633246"/>
            </a:xfrm>
            <a:prstGeom prst="bentConnector2">
              <a:avLst/>
            </a:prstGeom>
            <a:ln w="19050" cmpd="sng">
              <a:solidFill>
                <a:schemeClr val="tx1"/>
              </a:solidFill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7" name="Group 56"/>
            <p:cNvGrpSpPr/>
            <p:nvPr/>
          </p:nvGrpSpPr>
          <p:grpSpPr>
            <a:xfrm>
              <a:off x="4810588" y="5234656"/>
              <a:ext cx="216024" cy="1008112"/>
              <a:chOff x="683568" y="4653136"/>
              <a:chExt cx="216024" cy="1008112"/>
            </a:xfrm>
          </p:grpSpPr>
          <p:sp>
            <p:nvSpPr>
              <p:cNvPr id="78" name="Rounded Rectangle 77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9" name="Rounded Rectangle 78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0" name="Rounded Rectangle 79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>
              <a:off x="5115302" y="5229200"/>
              <a:ext cx="216024" cy="1008112"/>
              <a:chOff x="683568" y="4653136"/>
              <a:chExt cx="216024" cy="1008112"/>
            </a:xfrm>
          </p:grpSpPr>
          <p:sp>
            <p:nvSpPr>
              <p:cNvPr id="75" name="Rounded Rectangle 74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6" name="Rounded Rectangle 75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7" name="Rounded Rectangle 76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cxnSp>
          <p:nvCxnSpPr>
            <p:cNvPr id="59" name="Straight Arrow Connector 58"/>
            <p:cNvCxnSpPr/>
            <p:nvPr/>
          </p:nvCxnSpPr>
          <p:spPr>
            <a:xfrm rot="5400000">
              <a:off x="4633505" y="5099338"/>
              <a:ext cx="360040" cy="1588"/>
            </a:xfrm>
            <a:prstGeom prst="straightConnector1">
              <a:avLst/>
            </a:prstGeom>
            <a:ln w="28575" cmpd="sng">
              <a:solidFill>
                <a:srgbClr val="000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660650" y="3317117"/>
              <a:ext cx="635110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00"/>
                  </a:solidFill>
                  <a:latin typeface="Calibri"/>
                </a:rPr>
                <a:t>x500</a:t>
              </a:r>
              <a:endParaRPr lang="en-US" dirty="0">
                <a:solidFill>
                  <a:srgbClr val="000000"/>
                </a:solidFill>
                <a:latin typeface="Calibri"/>
              </a:endParaRPr>
            </a:p>
          </p:txBody>
        </p:sp>
        <p:cxnSp>
          <p:nvCxnSpPr>
            <p:cNvPr id="61" name="Straight Arrow Connector 60"/>
            <p:cNvCxnSpPr/>
            <p:nvPr/>
          </p:nvCxnSpPr>
          <p:spPr>
            <a:xfrm rot="5400000">
              <a:off x="4930220" y="5088164"/>
              <a:ext cx="360040" cy="1588"/>
            </a:xfrm>
            <a:prstGeom prst="straightConnector1">
              <a:avLst/>
            </a:prstGeom>
            <a:ln w="28575" cmpd="sng">
              <a:solidFill>
                <a:srgbClr val="000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>
              <a:stCxn id="16" idx="2"/>
              <a:endCxn id="63" idx="0"/>
            </p:cNvCxnSpPr>
            <p:nvPr/>
          </p:nvCxnSpPr>
          <p:spPr>
            <a:xfrm>
              <a:off x="4072274" y="3698260"/>
              <a:ext cx="850399" cy="988491"/>
            </a:xfrm>
            <a:prstGeom prst="straightConnector1">
              <a:avLst/>
            </a:prstGeom>
            <a:ln w="38100" cmpd="dbl">
              <a:tailEnd type="arrow" w="sm" len="sm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sp>
          <p:nvSpPr>
            <p:cNvPr id="63" name="Rounded Rectangle 62"/>
            <p:cNvSpPr/>
            <p:nvPr/>
          </p:nvSpPr>
          <p:spPr>
            <a:xfrm>
              <a:off x="4518347" y="4686751"/>
              <a:ext cx="808651" cy="353565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subfarm switch</a:t>
              </a:r>
            </a:p>
          </p:txBody>
        </p:sp>
        <p:sp>
          <p:nvSpPr>
            <p:cNvPr id="64" name="Magnetic Disk 69"/>
            <p:cNvSpPr/>
            <p:nvPr/>
          </p:nvSpPr>
          <p:spPr>
            <a:xfrm>
              <a:off x="2655136" y="4845843"/>
              <a:ext cx="663672" cy="671390"/>
            </a:xfrm>
            <a:prstGeom prst="flowChartMagneticDisk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r>
                <a:rPr lang="en-GB" dirty="0">
                  <a:solidFill>
                    <a:srgbClr val="000000"/>
                  </a:solidFill>
                </a:rPr>
                <a:t>Online storage</a:t>
              </a:r>
            </a:p>
          </p:txBody>
        </p:sp>
        <p:cxnSp>
          <p:nvCxnSpPr>
            <p:cNvPr id="65" name="Straight Arrow Connector 64"/>
            <p:cNvCxnSpPr>
              <a:stCxn id="54" idx="3"/>
              <a:endCxn id="64" idx="2"/>
            </p:cNvCxnSpPr>
            <p:nvPr/>
          </p:nvCxnSpPr>
          <p:spPr>
            <a:xfrm>
              <a:off x="1547481" y="4845842"/>
              <a:ext cx="1107655" cy="335696"/>
            </a:xfrm>
            <a:prstGeom prst="straightConnector1">
              <a:avLst/>
            </a:prstGeom>
            <a:ln w="28575" cmpd="sng">
              <a:solidFill>
                <a:srgbClr val="000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>
              <a:stCxn id="63" idx="1"/>
              <a:endCxn id="64" idx="4"/>
            </p:cNvCxnSpPr>
            <p:nvPr/>
          </p:nvCxnSpPr>
          <p:spPr>
            <a:xfrm flipH="1">
              <a:off x="3318808" y="4863534"/>
              <a:ext cx="1199539" cy="318004"/>
            </a:xfrm>
            <a:prstGeom prst="straightConnector1">
              <a:avLst/>
            </a:prstGeom>
            <a:ln w="28575" cmpd="sng">
              <a:solidFill>
                <a:srgbClr val="000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 rot="5400000">
              <a:off x="4834500" y="2293013"/>
              <a:ext cx="16047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</a:rPr>
                <a:t>Clock &amp; fast commands</a:t>
              </a:r>
            </a:p>
          </p:txBody>
        </p:sp>
        <p:cxnSp>
          <p:nvCxnSpPr>
            <p:cNvPr id="69" name="Straight Arrow Connector 68"/>
            <p:cNvCxnSpPr/>
            <p:nvPr/>
          </p:nvCxnSpPr>
          <p:spPr>
            <a:xfrm flipH="1">
              <a:off x="4723999" y="3390176"/>
              <a:ext cx="790010" cy="0"/>
            </a:xfrm>
            <a:prstGeom prst="straightConnector1">
              <a:avLst/>
            </a:prstGeom>
            <a:ln>
              <a:headEnd type="none"/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 flipH="1" flipV="1">
              <a:off x="4729097" y="3634636"/>
              <a:ext cx="791545" cy="908"/>
            </a:xfrm>
            <a:prstGeom prst="straightConnector1">
              <a:avLst/>
            </a:prstGeom>
            <a:ln>
              <a:headEnd type="arrow"/>
              <a:tailEnd type="non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4648412" y="3649390"/>
              <a:ext cx="1144064" cy="31393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>
                <a:lnSpc>
                  <a:spcPct val="60000"/>
                </a:lnSpc>
              </a:pPr>
              <a:r>
                <a:rPr lang="en-US" sz="1200" dirty="0">
                  <a:solidFill>
                    <a:srgbClr val="000000"/>
                  </a:solidFill>
                  <a:latin typeface="Calibri"/>
                </a:rPr>
                <a:t>throttle from PCIe40s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724708" y="3113864"/>
              <a:ext cx="942297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60000"/>
                </a:lnSpc>
              </a:pPr>
              <a:r>
                <a:rPr lang="en-US" sz="1200" dirty="0">
                  <a:solidFill>
                    <a:srgbClr val="000000"/>
                  </a:solidFill>
                </a:rPr>
                <a:t>Clock &amp; fast commands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020712" y="4138983"/>
              <a:ext cx="869084" cy="18466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latin typeface="Calibri"/>
                </a:rPr>
                <a:t>6 x 100 Gbit/s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4211338" y="3985211"/>
              <a:ext cx="869084" cy="18466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latin typeface="Calibri"/>
                </a:rPr>
                <a:t>6 x 100 Gbit/s</a:t>
              </a:r>
            </a:p>
          </p:txBody>
        </p:sp>
      </p:grpSp>
      <p:sp>
        <p:nvSpPr>
          <p:cNvPr id="97" name="Slide Number Placeholder 9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4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68" name="Footer Placeholder 6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Paolo Durante - LHCC Detector Upgrade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00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ECS (Experiment Control System)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/>
            <a:r>
              <a:rPr lang="en-US" dirty="0" smtClean="0"/>
              <a:t>Controls and monitors </a:t>
            </a:r>
            <a:r>
              <a:rPr lang="en-US" u="sng" dirty="0" smtClean="0"/>
              <a:t>all subsystems</a:t>
            </a:r>
          </a:p>
          <a:p>
            <a:pPr lvl="2"/>
            <a:r>
              <a:rPr lang="en-US" dirty="0" smtClean="0"/>
              <a:t>DAQ, TFC, HLT, farm…</a:t>
            </a:r>
          </a:p>
          <a:p>
            <a:pPr lvl="1"/>
            <a:r>
              <a:rPr lang="en-US" dirty="0" smtClean="0"/>
              <a:t>Continuity from current implementation</a:t>
            </a:r>
            <a:endParaRPr lang="en-US" dirty="0"/>
          </a:p>
          <a:p>
            <a:pPr lvl="2"/>
            <a:r>
              <a:rPr lang="en-US" dirty="0"/>
              <a:t>JCOP </a:t>
            </a:r>
            <a:r>
              <a:rPr lang="en-US" dirty="0" smtClean="0"/>
              <a:t>/ DIM </a:t>
            </a:r>
            <a:r>
              <a:rPr lang="en-US" dirty="0"/>
              <a:t>/ </a:t>
            </a:r>
            <a:r>
              <a:rPr lang="en-US" dirty="0" err="1"/>
              <a:t>WinCCOA</a:t>
            </a:r>
            <a:r>
              <a:rPr lang="en-US" dirty="0"/>
              <a:t> / SMI++ / </a:t>
            </a:r>
            <a:r>
              <a:rPr lang="en-US" dirty="0" smtClean="0"/>
              <a:t>Recipes</a:t>
            </a:r>
          </a:p>
          <a:p>
            <a:pPr lvl="1"/>
            <a:r>
              <a:rPr lang="en-US" dirty="0" smtClean="0"/>
              <a:t>Already able to drive current readout board prototype, from input to output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1"/>
            <a:r>
              <a:rPr lang="en-US" dirty="0" smtClean="0"/>
              <a:t>Frontends rely on GBT-SCA hardware by EP-ESE</a:t>
            </a:r>
          </a:p>
          <a:p>
            <a:pPr lvl="1"/>
            <a:r>
              <a:rPr lang="en-US" dirty="0"/>
              <a:t>Low-level </a:t>
            </a:r>
            <a:r>
              <a:rPr lang="en-US" dirty="0" smtClean="0"/>
              <a:t>components are </a:t>
            </a:r>
            <a:r>
              <a:rPr lang="en-US" dirty="0"/>
              <a:t>being implemented</a:t>
            </a:r>
          </a:p>
          <a:p>
            <a:pPr lvl="1"/>
            <a:endParaRPr 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529243" y="2674684"/>
            <a:ext cx="8389792" cy="4099501"/>
            <a:chOff x="457199" y="2112897"/>
            <a:chExt cx="8389790" cy="4099499"/>
          </a:xfrm>
        </p:grpSpPr>
        <p:sp>
          <p:nvSpPr>
            <p:cNvPr id="6" name="TextBox 42"/>
            <p:cNvSpPr txBox="1"/>
            <p:nvPr/>
          </p:nvSpPr>
          <p:spPr>
            <a:xfrm>
              <a:off x="2133457" y="5873842"/>
              <a:ext cx="14712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 rtl="0" eaLnBrk="0" fontAlgn="base" hangingPunct="0">
                <a:spcBef>
                  <a:spcPct val="50000"/>
                </a:spcBef>
                <a:spcAft>
                  <a:spcPct val="0"/>
                </a:spcAft>
                <a:buFont typeface="Monotype Sorts" pitchFamily="2" charset="2"/>
                <a:defRPr kumimoji="1" sz="2400" kern="1200">
                  <a:solidFill>
                    <a:schemeClr val="tx1"/>
                  </a:solidFill>
                  <a:latin typeface="Comic Sans MS" pitchFamily="66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50000"/>
                </a:spcBef>
                <a:spcAft>
                  <a:spcPct val="0"/>
                </a:spcAft>
                <a:buFont typeface="Monotype Sorts" pitchFamily="2" charset="2"/>
                <a:defRPr kumimoji="1" sz="2400" kern="1200">
                  <a:solidFill>
                    <a:schemeClr val="tx1"/>
                  </a:solidFill>
                  <a:latin typeface="Comic Sans MS" pitchFamily="66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50000"/>
                </a:spcBef>
                <a:spcAft>
                  <a:spcPct val="0"/>
                </a:spcAft>
                <a:buFont typeface="Monotype Sorts" pitchFamily="2" charset="2"/>
                <a:defRPr kumimoji="1" sz="2400" kern="1200">
                  <a:solidFill>
                    <a:schemeClr val="tx1"/>
                  </a:solidFill>
                  <a:latin typeface="Comic Sans MS" pitchFamily="66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50000"/>
                </a:spcBef>
                <a:spcAft>
                  <a:spcPct val="0"/>
                </a:spcAft>
                <a:buFont typeface="Monotype Sorts" pitchFamily="2" charset="2"/>
                <a:defRPr kumimoji="1" sz="2400" kern="1200">
                  <a:solidFill>
                    <a:schemeClr val="tx1"/>
                  </a:solidFill>
                  <a:latin typeface="Comic Sans MS" pitchFamily="66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50000"/>
                </a:spcBef>
                <a:spcAft>
                  <a:spcPct val="0"/>
                </a:spcAft>
                <a:buFont typeface="Monotype Sorts" pitchFamily="2" charset="2"/>
                <a:defRPr kumimoji="1" sz="2400" kern="1200">
                  <a:solidFill>
                    <a:schemeClr val="tx1"/>
                  </a:solidFill>
                  <a:latin typeface="Comic Sans MS" pitchFamily="66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omic Sans MS" pitchFamily="66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omic Sans MS" pitchFamily="66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omic Sans MS" pitchFamily="66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omic Sans MS" pitchFamily="66" charset="0"/>
                  <a:ea typeface="+mn-ea"/>
                  <a:cs typeface="+mn-cs"/>
                </a:defRPr>
              </a:lvl9pPr>
            </a:lstStyle>
            <a:p>
              <a:r>
                <a:rPr lang="en-US" sz="1600">
                  <a:solidFill>
                    <a:srgbClr val="006666"/>
                  </a:solidFill>
                </a:rPr>
                <a:t>Test UI</a:t>
              </a:r>
              <a:endParaRPr lang="en-US" sz="1600" dirty="0">
                <a:solidFill>
                  <a:srgbClr val="006666"/>
                </a:solidFill>
              </a:endParaRPr>
            </a:p>
          </p:txBody>
        </p:sp>
        <p:sp>
          <p:nvSpPr>
            <p:cNvPr id="7" name="TextBox 47"/>
            <p:cNvSpPr txBox="1"/>
            <p:nvPr/>
          </p:nvSpPr>
          <p:spPr>
            <a:xfrm>
              <a:off x="2774502" y="2806910"/>
              <a:ext cx="2538037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 rtl="0" eaLnBrk="0" fontAlgn="base" hangingPunct="0">
                <a:spcBef>
                  <a:spcPct val="50000"/>
                </a:spcBef>
                <a:spcAft>
                  <a:spcPct val="0"/>
                </a:spcAft>
                <a:buFont typeface="Monotype Sorts" pitchFamily="2" charset="2"/>
                <a:defRPr kumimoji="1" sz="2400" kern="1200">
                  <a:solidFill>
                    <a:schemeClr val="tx1"/>
                  </a:solidFill>
                  <a:latin typeface="Comic Sans MS" pitchFamily="66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50000"/>
                </a:spcBef>
                <a:spcAft>
                  <a:spcPct val="0"/>
                </a:spcAft>
                <a:buFont typeface="Monotype Sorts" pitchFamily="2" charset="2"/>
                <a:defRPr kumimoji="1" sz="2400" kern="1200">
                  <a:solidFill>
                    <a:schemeClr val="tx1"/>
                  </a:solidFill>
                  <a:latin typeface="Comic Sans MS" pitchFamily="66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50000"/>
                </a:spcBef>
                <a:spcAft>
                  <a:spcPct val="0"/>
                </a:spcAft>
                <a:buFont typeface="Monotype Sorts" pitchFamily="2" charset="2"/>
                <a:defRPr kumimoji="1" sz="2400" kern="1200">
                  <a:solidFill>
                    <a:schemeClr val="tx1"/>
                  </a:solidFill>
                  <a:latin typeface="Comic Sans MS" pitchFamily="66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50000"/>
                </a:spcBef>
                <a:spcAft>
                  <a:spcPct val="0"/>
                </a:spcAft>
                <a:buFont typeface="Monotype Sorts" pitchFamily="2" charset="2"/>
                <a:defRPr kumimoji="1" sz="2400" kern="1200">
                  <a:solidFill>
                    <a:schemeClr val="tx1"/>
                  </a:solidFill>
                  <a:latin typeface="Comic Sans MS" pitchFamily="66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50000"/>
                </a:spcBef>
                <a:spcAft>
                  <a:spcPct val="0"/>
                </a:spcAft>
                <a:buFont typeface="Monotype Sorts" pitchFamily="2" charset="2"/>
                <a:defRPr kumimoji="1" sz="2400" kern="1200">
                  <a:solidFill>
                    <a:schemeClr val="tx1"/>
                  </a:solidFill>
                  <a:latin typeface="Comic Sans MS" pitchFamily="66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omic Sans MS" pitchFamily="66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omic Sans MS" pitchFamily="66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omic Sans MS" pitchFamily="66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omic Sans MS" pitchFamily="66" charset="0"/>
                  <a:ea typeface="+mn-ea"/>
                  <a:cs typeface="+mn-cs"/>
                </a:defRPr>
              </a:lvl9pPr>
            </a:lstStyle>
            <a:p>
              <a:r>
                <a:rPr lang="en-US" sz="1600" dirty="0">
                  <a:solidFill>
                    <a:srgbClr val="006666"/>
                  </a:solidFill>
                </a:rPr>
                <a:t>HW Description UI</a:t>
              </a:r>
            </a:p>
          </p:txBody>
        </p:sp>
        <p:cxnSp>
          <p:nvCxnSpPr>
            <p:cNvPr id="8" name="Straight Arrow Connector 7"/>
            <p:cNvCxnSpPr/>
            <p:nvPr/>
          </p:nvCxnSpPr>
          <p:spPr bwMode="auto">
            <a:xfrm>
              <a:off x="3087635" y="3685033"/>
              <a:ext cx="953223" cy="295341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pic>
          <p:nvPicPr>
            <p:cNvPr id="9" name="Picture 8" descr="FwSpecs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57199" y="3953885"/>
              <a:ext cx="2010918" cy="2209800"/>
            </a:xfrm>
            <a:prstGeom prst="rect">
              <a:avLst/>
            </a:prstGeom>
          </p:spPr>
        </p:pic>
        <p:pic>
          <p:nvPicPr>
            <p:cNvPr id="10" name="Picture 9" descr="FwHw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80389" y="2798176"/>
              <a:ext cx="2107246" cy="2209800"/>
            </a:xfrm>
            <a:prstGeom prst="rect">
              <a:avLst/>
            </a:prstGeom>
          </p:spPr>
        </p:pic>
        <p:pic>
          <p:nvPicPr>
            <p:cNvPr id="11" name="Picture 10" descr="EC15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256190" y="2420674"/>
              <a:ext cx="2590799" cy="2211408"/>
            </a:xfrm>
            <a:prstGeom prst="rect">
              <a:avLst/>
            </a:prstGeom>
          </p:spPr>
        </p:pic>
        <p:cxnSp>
          <p:nvCxnSpPr>
            <p:cNvPr id="12" name="Straight Arrow Connector 11"/>
            <p:cNvCxnSpPr/>
            <p:nvPr/>
          </p:nvCxnSpPr>
          <p:spPr bwMode="auto">
            <a:xfrm flipH="1">
              <a:off x="5283495" y="3141077"/>
              <a:ext cx="958105" cy="58800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 flipV="1">
              <a:off x="2450307" y="4364276"/>
              <a:ext cx="1777667" cy="1204159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grpSp>
          <p:nvGrpSpPr>
            <p:cNvPr id="14" name="Group 13"/>
            <p:cNvGrpSpPr/>
            <p:nvPr/>
          </p:nvGrpSpPr>
          <p:grpSpPr>
            <a:xfrm>
              <a:off x="3406925" y="4859923"/>
              <a:ext cx="5432276" cy="1329154"/>
              <a:chOff x="3406925" y="4859923"/>
              <a:chExt cx="5432276" cy="1329154"/>
            </a:xfrm>
          </p:grpSpPr>
          <p:sp>
            <p:nvSpPr>
              <p:cNvPr id="15" name="Rectangle 14"/>
              <p:cNvSpPr/>
              <p:nvPr/>
            </p:nvSpPr>
            <p:spPr bwMode="auto">
              <a:xfrm>
                <a:off x="3711725" y="4859923"/>
                <a:ext cx="5105400" cy="129540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1pPr>
                <a:lvl2pPr marL="4572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2pPr>
                <a:lvl3pPr marL="9144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3pPr>
                <a:lvl4pPr marL="13716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4pPr>
                <a:lvl5pPr marL="18288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9pPr>
              </a:lstStyle>
              <a:p>
                <a:pPr defTabSz="914354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 bwMode="auto">
              <a:xfrm>
                <a:off x="3864125" y="5012323"/>
                <a:ext cx="1447800" cy="762000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1pPr>
                <a:lvl2pPr marL="4572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2pPr>
                <a:lvl3pPr marL="9144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3pPr>
                <a:lvl4pPr marL="13716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4pPr>
                <a:lvl5pPr marL="18288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9pPr>
              </a:lstStyle>
              <a:p>
                <a:pPr defTabSz="914354"/>
                <a:endParaRPr lang="en-US"/>
              </a:p>
            </p:txBody>
          </p:sp>
          <p:sp>
            <p:nvSpPr>
              <p:cNvPr id="17" name="TextBox 31"/>
              <p:cNvSpPr txBox="1"/>
              <p:nvPr/>
            </p:nvSpPr>
            <p:spPr>
              <a:xfrm>
                <a:off x="3483125" y="5481191"/>
                <a:ext cx="147123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1pPr>
                <a:lvl2pPr marL="4572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2pPr>
                <a:lvl3pPr marL="9144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3pPr>
                <a:lvl4pPr marL="13716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4pPr>
                <a:lvl5pPr marL="18288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9pPr>
              </a:lstStyle>
              <a:p>
                <a:r>
                  <a:rPr lang="en-US" sz="1600" dirty="0"/>
                  <a:t>FPGA</a:t>
                </a:r>
              </a:p>
            </p:txBody>
          </p:sp>
          <p:sp>
            <p:nvSpPr>
              <p:cNvPr id="18" name="Rectangle 17"/>
              <p:cNvSpPr/>
              <p:nvPr/>
            </p:nvSpPr>
            <p:spPr bwMode="auto">
              <a:xfrm>
                <a:off x="5640113" y="5012323"/>
                <a:ext cx="3024612" cy="762000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1pPr>
                <a:lvl2pPr marL="4572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2pPr>
                <a:lvl3pPr marL="9144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3pPr>
                <a:lvl4pPr marL="13716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4pPr>
                <a:lvl5pPr marL="18288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9pPr>
              </a:lstStyle>
              <a:p>
                <a:pPr defTabSz="914354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 bwMode="auto">
              <a:xfrm>
                <a:off x="4304175" y="5088523"/>
                <a:ext cx="914400" cy="533400"/>
              </a:xfrm>
              <a:prstGeom prst="ellipse">
                <a:avLst/>
              </a:prstGeom>
              <a:noFill/>
              <a:ln w="28575" cap="flat" cmpd="sng" algn="ctr">
                <a:solidFill>
                  <a:srgbClr val="0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1pPr>
                <a:lvl2pPr marL="4572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2pPr>
                <a:lvl3pPr marL="9144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3pPr>
                <a:lvl4pPr marL="13716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4pPr>
                <a:lvl5pPr marL="18288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9pPr>
              </a:lstStyle>
              <a:p>
                <a:pPr defTabSz="914354"/>
                <a:endParaRPr lang="en-US">
                  <a:ln w="381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0" name="TextBox 39"/>
              <p:cNvSpPr txBox="1"/>
              <p:nvPr/>
            </p:nvSpPr>
            <p:spPr>
              <a:xfrm>
                <a:off x="4227977" y="5164723"/>
                <a:ext cx="1083950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1pPr>
                <a:lvl2pPr marL="4572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2pPr>
                <a:lvl3pPr marL="9144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3pPr>
                <a:lvl4pPr marL="13716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4pPr>
                <a:lvl5pPr marL="18288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9pPr>
              </a:lstStyle>
              <a:p>
                <a:r>
                  <a:rPr lang="en-US" sz="1600" dirty="0">
                    <a:solidFill>
                      <a:srgbClr val="006666"/>
                    </a:solidFill>
                  </a:rPr>
                  <a:t>Firmware</a:t>
                </a:r>
              </a:p>
            </p:txBody>
          </p:sp>
          <p:sp>
            <p:nvSpPr>
              <p:cNvPr id="21" name="Oval 20"/>
              <p:cNvSpPr/>
              <p:nvPr/>
            </p:nvSpPr>
            <p:spPr bwMode="auto">
              <a:xfrm>
                <a:off x="5692925" y="5012323"/>
                <a:ext cx="2667000" cy="533400"/>
              </a:xfrm>
              <a:prstGeom prst="ellipse">
                <a:avLst/>
              </a:prstGeom>
              <a:noFill/>
              <a:ln w="28575" cap="flat" cmpd="sng" algn="ctr">
                <a:solidFill>
                  <a:srgbClr val="0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1pPr>
                <a:lvl2pPr marL="4572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2pPr>
                <a:lvl3pPr marL="9144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3pPr>
                <a:lvl4pPr marL="13716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4pPr>
                <a:lvl5pPr marL="18288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9pPr>
              </a:lstStyle>
              <a:p>
                <a:pPr defTabSz="914354"/>
                <a:endParaRPr lang="en-US">
                  <a:ln w="381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2" name="TextBox 41"/>
              <p:cNvSpPr txBox="1"/>
              <p:nvPr/>
            </p:nvSpPr>
            <p:spPr>
              <a:xfrm>
                <a:off x="7140724" y="5088523"/>
                <a:ext cx="1290738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1pPr>
                <a:lvl2pPr marL="4572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2pPr>
                <a:lvl3pPr marL="9144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3pPr>
                <a:lvl4pPr marL="13716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4pPr>
                <a:lvl5pPr marL="18288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9pPr>
              </a:lstStyle>
              <a:p>
                <a:r>
                  <a:rPr lang="en-US" sz="1600" dirty="0" err="1">
                    <a:solidFill>
                      <a:srgbClr val="006666"/>
                    </a:solidFill>
                  </a:rPr>
                  <a:t>DIMServer</a:t>
                </a:r>
                <a:endParaRPr lang="en-US" sz="1600" dirty="0">
                  <a:solidFill>
                    <a:srgbClr val="006666"/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3406925" y="5850523"/>
                <a:ext cx="147123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1pPr>
                <a:lvl2pPr marL="4572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2pPr>
                <a:lvl3pPr marL="9144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3pPr>
                <a:lvl4pPr marL="13716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4pPr>
                <a:lvl5pPr marL="18288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9pPr>
              </a:lstStyle>
              <a:p>
                <a:r>
                  <a:rPr lang="en-US" sz="1600" dirty="0"/>
                  <a:t>PCIe40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5898087" y="5511716"/>
                <a:ext cx="1318838" cy="22016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1pPr>
                <a:lvl2pPr marL="4572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2pPr>
                <a:lvl3pPr marL="9144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3pPr>
                <a:lvl4pPr marL="13716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4pPr>
                <a:lvl5pPr marL="18288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GB" sz="1200" dirty="0" err="1"/>
                  <a:t>PCIe</a:t>
                </a:r>
                <a:r>
                  <a:rPr lang="en-GB" sz="1200" dirty="0"/>
                  <a:t> driver    </a:t>
                </a:r>
                <a:r>
                  <a:rPr lang="en-US" sz="1200" b="1" dirty="0">
                    <a:solidFill>
                      <a:srgbClr val="009999"/>
                    </a:solidFill>
                    <a:latin typeface="Wingdings 2" pitchFamily="18" charset="2"/>
                  </a:rPr>
                  <a:t>P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  <a:p>
                <a:pPr algn="l"/>
                <a:endParaRPr lang="en-GB" sz="1400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898087" y="5288577"/>
                <a:ext cx="1318838" cy="22313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1pPr>
                <a:lvl2pPr marL="4572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2pPr>
                <a:lvl3pPr marL="9144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3pPr>
                <a:lvl4pPr marL="13716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4pPr>
                <a:lvl5pPr marL="18288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GB" sz="1200" dirty="0" err="1"/>
                  <a:t>PCIe</a:t>
                </a:r>
                <a:r>
                  <a:rPr lang="en-GB" sz="1200" dirty="0"/>
                  <a:t> </a:t>
                </a:r>
                <a:r>
                  <a:rPr lang="en-GB" sz="1200" dirty="0" smtClean="0"/>
                  <a:t>library  </a:t>
                </a:r>
                <a:r>
                  <a:rPr lang="en-US" sz="1200" b="1" dirty="0">
                    <a:solidFill>
                      <a:srgbClr val="009999"/>
                    </a:solidFill>
                    <a:latin typeface="Wingdings 2" pitchFamily="18" charset="2"/>
                  </a:rPr>
                  <a:t>P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  <a:p>
                <a:pPr algn="l"/>
                <a:endParaRPr lang="en-GB" sz="1400" dirty="0"/>
              </a:p>
            </p:txBody>
          </p:sp>
          <p:sp>
            <p:nvSpPr>
              <p:cNvPr id="26" name="TextBox 55"/>
              <p:cNvSpPr txBox="1"/>
              <p:nvPr/>
            </p:nvSpPr>
            <p:spPr>
              <a:xfrm>
                <a:off x="5898087" y="5054516"/>
                <a:ext cx="1318837" cy="23406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1pPr>
                <a:lvl2pPr marL="4572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2pPr>
                <a:lvl3pPr marL="9144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3pPr>
                <a:lvl4pPr marL="13716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4pPr>
                <a:lvl5pPr marL="18288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GB" sz="1200" dirty="0"/>
                  <a:t>      </a:t>
                </a:r>
                <a:r>
                  <a:rPr lang="en-GB" sz="1200" dirty="0" err="1"/>
                  <a:t>GbtServ</a:t>
                </a:r>
                <a:endParaRPr lang="en-GB" sz="1200" dirty="0"/>
              </a:p>
            </p:txBody>
          </p:sp>
          <p:sp>
            <p:nvSpPr>
              <p:cNvPr id="27" name="Left-Right Arrow Callout 26"/>
              <p:cNvSpPr/>
              <p:nvPr/>
            </p:nvSpPr>
            <p:spPr bwMode="auto">
              <a:xfrm>
                <a:off x="5311924" y="4910554"/>
                <a:ext cx="328188" cy="461665"/>
              </a:xfrm>
              <a:prstGeom prst="leftRightArrowCallout">
                <a:avLst>
                  <a:gd name="adj1" fmla="val 8991"/>
                  <a:gd name="adj2" fmla="val 33300"/>
                  <a:gd name="adj3" fmla="val 25827"/>
                  <a:gd name="adj4" fmla="val 22531"/>
                </a:avLst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1pPr>
                <a:lvl2pPr marL="4572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2pPr>
                <a:lvl3pPr marL="9144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3pPr>
                <a:lvl4pPr marL="13716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4pPr>
                <a:lvl5pPr marL="18288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9pPr>
              </a:lstStyle>
              <a:p>
                <a:pPr defTabSz="914354"/>
                <a:endParaRPr lang="en-GB"/>
              </a:p>
            </p:txBody>
          </p:sp>
          <p:sp>
            <p:nvSpPr>
              <p:cNvPr id="28" name="TextBox 57"/>
              <p:cNvSpPr txBox="1"/>
              <p:nvPr/>
            </p:nvSpPr>
            <p:spPr>
              <a:xfrm>
                <a:off x="5471620" y="5835877"/>
                <a:ext cx="52610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1pPr>
                <a:lvl2pPr marL="4572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2pPr>
                <a:lvl3pPr marL="9144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3pPr>
                <a:lvl4pPr marL="13716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4pPr>
                <a:lvl5pPr marL="18288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9pPr>
              </a:lstStyle>
              <a:p>
                <a:r>
                  <a:rPr lang="en-US" sz="1200" dirty="0" err="1"/>
                  <a:t>PCIe</a:t>
                </a:r>
                <a:endParaRPr lang="en-US" sz="1200" dirty="0"/>
              </a:p>
            </p:txBody>
          </p:sp>
          <p:sp>
            <p:nvSpPr>
              <p:cNvPr id="29" name="TextBox 58"/>
              <p:cNvSpPr txBox="1"/>
              <p:nvPr/>
            </p:nvSpPr>
            <p:spPr>
              <a:xfrm>
                <a:off x="7902727" y="5850523"/>
                <a:ext cx="93647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1pPr>
                <a:lvl2pPr marL="4572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2pPr>
                <a:lvl3pPr marL="9144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3pPr>
                <a:lvl4pPr marL="13716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4pPr>
                <a:lvl5pPr marL="18288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9pPr>
              </a:lstStyle>
              <a:p>
                <a:r>
                  <a:rPr lang="en-US" sz="1600" dirty="0"/>
                  <a:t>Host PC</a:t>
                </a:r>
              </a:p>
            </p:txBody>
          </p:sp>
        </p:grpSp>
        <p:cxnSp>
          <p:nvCxnSpPr>
            <p:cNvPr id="30" name="Straight Arrow Connector 29"/>
            <p:cNvCxnSpPr/>
            <p:nvPr/>
          </p:nvCxnSpPr>
          <p:spPr bwMode="auto">
            <a:xfrm flipH="1" flipV="1">
              <a:off x="5283495" y="4314222"/>
              <a:ext cx="1498305" cy="698101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grpSp>
          <p:nvGrpSpPr>
            <p:cNvPr id="31" name="Group 30"/>
            <p:cNvGrpSpPr/>
            <p:nvPr/>
          </p:nvGrpSpPr>
          <p:grpSpPr>
            <a:xfrm>
              <a:off x="3098282" y="3504550"/>
              <a:ext cx="2895600" cy="1219200"/>
              <a:chOff x="2362200" y="3293477"/>
              <a:chExt cx="2895600" cy="1219200"/>
            </a:xfrm>
          </p:grpSpPr>
          <p:sp>
            <p:nvSpPr>
              <p:cNvPr id="32" name="Rectangle 31"/>
              <p:cNvSpPr/>
              <p:nvPr/>
            </p:nvSpPr>
            <p:spPr bwMode="auto">
              <a:xfrm>
                <a:off x="2590800" y="3293477"/>
                <a:ext cx="2667000" cy="1143000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1pPr>
                <a:lvl2pPr marL="4572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2pPr>
                <a:lvl3pPr marL="9144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3pPr>
                <a:lvl4pPr marL="13716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4pPr>
                <a:lvl5pPr marL="18288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9pPr>
              </a:lstStyle>
              <a:p>
                <a:pPr defTabSz="914354"/>
                <a:endParaRPr lang="en-US"/>
              </a:p>
            </p:txBody>
          </p:sp>
          <p:sp>
            <p:nvSpPr>
              <p:cNvPr id="33" name="TextBox 15"/>
              <p:cNvSpPr txBox="1"/>
              <p:nvPr/>
            </p:nvSpPr>
            <p:spPr>
              <a:xfrm>
                <a:off x="2362200" y="4174123"/>
                <a:ext cx="147123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1pPr>
                <a:lvl2pPr marL="4572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2pPr>
                <a:lvl3pPr marL="9144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3pPr>
                <a:lvl4pPr marL="13716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4pPr>
                <a:lvl5pPr marL="18288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9pPr>
              </a:lstStyle>
              <a:p>
                <a:r>
                  <a:rPr lang="en-US" sz="1600" dirty="0"/>
                  <a:t>Control PC</a:t>
                </a:r>
              </a:p>
            </p:txBody>
          </p:sp>
          <p:sp>
            <p:nvSpPr>
              <p:cNvPr id="34" name="Cloud 33"/>
              <p:cNvSpPr/>
              <p:nvPr/>
            </p:nvSpPr>
            <p:spPr bwMode="auto">
              <a:xfrm>
                <a:off x="3375448" y="3522077"/>
                <a:ext cx="1272753" cy="702765"/>
              </a:xfrm>
              <a:prstGeom prst="cloud">
                <a:avLst/>
              </a:prstGeom>
              <a:noFill/>
              <a:ln w="28575" cap="flat" cmpd="sng" algn="ctr">
                <a:solidFill>
                  <a:srgbClr val="0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1pPr>
                <a:lvl2pPr marL="4572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2pPr>
                <a:lvl3pPr marL="9144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3pPr>
                <a:lvl4pPr marL="13716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4pPr>
                <a:lvl5pPr marL="18288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9pPr>
              </a:lstStyle>
              <a:p>
                <a:pPr defTabSz="914354"/>
                <a:endParaRPr lang="en-US">
                  <a:ln w="381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5" name="TextBox 63"/>
              <p:cNvSpPr txBox="1"/>
              <p:nvPr/>
            </p:nvSpPr>
            <p:spPr>
              <a:xfrm>
                <a:off x="3439217" y="3691444"/>
                <a:ext cx="1208985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1pPr>
                <a:lvl2pPr marL="4572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2pPr>
                <a:lvl3pPr marL="9144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3pPr>
                <a:lvl4pPr marL="13716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4pPr>
                <a:lvl5pPr marL="1828800" algn="ctr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omic Sans MS" pitchFamily="66" charset="0"/>
                    <a:ea typeface="+mn-ea"/>
                    <a:cs typeface="+mn-cs"/>
                  </a:defRPr>
                </a:lvl9pPr>
              </a:lstStyle>
              <a:p>
                <a:r>
                  <a:rPr lang="en-US" sz="1600" dirty="0" err="1">
                    <a:solidFill>
                      <a:srgbClr val="006666"/>
                    </a:solidFill>
                  </a:rPr>
                  <a:t>WinCC</a:t>
                </a:r>
                <a:r>
                  <a:rPr lang="en-US" sz="1600" dirty="0">
                    <a:solidFill>
                      <a:srgbClr val="006666"/>
                    </a:solidFill>
                  </a:rPr>
                  <a:t>-OA</a:t>
                </a:r>
              </a:p>
            </p:txBody>
          </p:sp>
        </p:grpSp>
        <p:sp>
          <p:nvSpPr>
            <p:cNvPr id="36" name="TextBox 48"/>
            <p:cNvSpPr txBox="1"/>
            <p:nvPr/>
          </p:nvSpPr>
          <p:spPr>
            <a:xfrm>
              <a:off x="6241602" y="2112897"/>
              <a:ext cx="25380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 rtl="0" eaLnBrk="0" fontAlgn="base" hangingPunct="0">
                <a:spcBef>
                  <a:spcPct val="50000"/>
                </a:spcBef>
                <a:spcAft>
                  <a:spcPct val="0"/>
                </a:spcAft>
                <a:buFont typeface="Monotype Sorts" pitchFamily="2" charset="2"/>
                <a:defRPr kumimoji="1" sz="2400" kern="1200">
                  <a:solidFill>
                    <a:schemeClr val="tx1"/>
                  </a:solidFill>
                  <a:latin typeface="Comic Sans MS" pitchFamily="66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50000"/>
                </a:spcBef>
                <a:spcAft>
                  <a:spcPct val="0"/>
                </a:spcAft>
                <a:buFont typeface="Monotype Sorts" pitchFamily="2" charset="2"/>
                <a:defRPr kumimoji="1" sz="2400" kern="1200">
                  <a:solidFill>
                    <a:schemeClr val="tx1"/>
                  </a:solidFill>
                  <a:latin typeface="Comic Sans MS" pitchFamily="66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50000"/>
                </a:spcBef>
                <a:spcAft>
                  <a:spcPct val="0"/>
                </a:spcAft>
                <a:buFont typeface="Monotype Sorts" pitchFamily="2" charset="2"/>
                <a:defRPr kumimoji="1" sz="2400" kern="1200">
                  <a:solidFill>
                    <a:schemeClr val="tx1"/>
                  </a:solidFill>
                  <a:latin typeface="Comic Sans MS" pitchFamily="66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50000"/>
                </a:spcBef>
                <a:spcAft>
                  <a:spcPct val="0"/>
                </a:spcAft>
                <a:buFont typeface="Monotype Sorts" pitchFamily="2" charset="2"/>
                <a:defRPr kumimoji="1" sz="2400" kern="1200">
                  <a:solidFill>
                    <a:schemeClr val="tx1"/>
                  </a:solidFill>
                  <a:latin typeface="Comic Sans MS" pitchFamily="66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50000"/>
                </a:spcBef>
                <a:spcAft>
                  <a:spcPct val="0"/>
                </a:spcAft>
                <a:buFont typeface="Monotype Sorts" pitchFamily="2" charset="2"/>
                <a:defRPr kumimoji="1" sz="2400" kern="1200">
                  <a:solidFill>
                    <a:schemeClr val="tx1"/>
                  </a:solidFill>
                  <a:latin typeface="Comic Sans MS" pitchFamily="66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omic Sans MS" pitchFamily="66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omic Sans MS" pitchFamily="66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omic Sans MS" pitchFamily="66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omic Sans MS" pitchFamily="66" charset="0"/>
                  <a:ea typeface="+mn-ea"/>
                  <a:cs typeface="+mn-cs"/>
                </a:defRPr>
              </a:lvl9pPr>
            </a:lstStyle>
            <a:p>
              <a:r>
                <a:rPr lang="en-US" sz="1600" dirty="0">
                  <a:solidFill>
                    <a:srgbClr val="006666"/>
                  </a:solidFill>
                </a:rPr>
                <a:t>Operation UI</a:t>
              </a:r>
            </a:p>
          </p:txBody>
        </p:sp>
      </p:grpSp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39" name="Footer Placeholder 3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Paolo Durante - LHCC Detector Upgrade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743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TFC (Timing &amp; Fast Control)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/>
              <a:t>Current status</a:t>
            </a:r>
          </a:p>
          <a:p>
            <a:pPr lvl="1"/>
            <a:r>
              <a:rPr lang="en-US" dirty="0" smtClean="0"/>
              <a:t>Already integrated in firmware</a:t>
            </a:r>
          </a:p>
          <a:p>
            <a:pPr lvl="1"/>
            <a:r>
              <a:rPr lang="en-US" dirty="0"/>
              <a:t>Uses same </a:t>
            </a:r>
            <a:r>
              <a:rPr lang="en-US" dirty="0" smtClean="0"/>
              <a:t>readout </a:t>
            </a:r>
            <a:r>
              <a:rPr lang="en-US" dirty="0"/>
              <a:t>board </a:t>
            </a:r>
            <a:r>
              <a:rPr lang="en-US" dirty="0" smtClean="0"/>
              <a:t>hardware</a:t>
            </a:r>
            <a:br>
              <a:rPr lang="en-US" dirty="0" smtClean="0"/>
            </a:br>
            <a:r>
              <a:rPr lang="en-US" dirty="0" smtClean="0"/>
              <a:t>as the DAQ (PCIe40)</a:t>
            </a:r>
          </a:p>
          <a:p>
            <a:pPr lvl="1"/>
            <a:r>
              <a:rPr lang="en-US" dirty="0"/>
              <a:t>Can send fast commands to frontends</a:t>
            </a:r>
          </a:p>
          <a:p>
            <a:pPr lvl="2"/>
            <a:r>
              <a:rPr lang="en-US" dirty="0" err="1"/>
              <a:t>SciFi</a:t>
            </a:r>
            <a:r>
              <a:rPr lang="en-US" dirty="0"/>
              <a:t>, UT, Muon ASICS already being </a:t>
            </a:r>
            <a:r>
              <a:rPr lang="en-US" dirty="0" smtClean="0"/>
              <a:t>tested</a:t>
            </a:r>
          </a:p>
          <a:p>
            <a:pPr lvl="1"/>
            <a:r>
              <a:rPr lang="en-US" dirty="0" smtClean="0"/>
              <a:t>Programmable internal throttle for bandwidth regulation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Ongoing work</a:t>
            </a:r>
            <a:endParaRPr lang="en-US" b="1" dirty="0"/>
          </a:p>
          <a:p>
            <a:pPr lvl="1"/>
            <a:r>
              <a:rPr lang="en-US" dirty="0" smtClean="0"/>
              <a:t>PON (Passive Optical Network)</a:t>
            </a:r>
            <a:br>
              <a:rPr lang="en-US" dirty="0" smtClean="0"/>
            </a:br>
            <a:r>
              <a:rPr lang="en-US" dirty="0" smtClean="0"/>
              <a:t>technology integration</a:t>
            </a:r>
            <a:br>
              <a:rPr lang="en-US" dirty="0" smtClean="0"/>
            </a:br>
            <a:r>
              <a:rPr lang="en-US" dirty="0" smtClean="0"/>
              <a:t>(with EP-ESE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Clock </a:t>
            </a:r>
            <a:r>
              <a:rPr lang="en-US" dirty="0" smtClean="0"/>
              <a:t>phase tests </a:t>
            </a:r>
            <a:r>
              <a:rPr lang="en-US" dirty="0"/>
              <a:t>on </a:t>
            </a:r>
            <a:r>
              <a:rPr lang="en-US" dirty="0" smtClean="0"/>
              <a:t>readout board</a:t>
            </a:r>
            <a:br>
              <a:rPr lang="en-US" dirty="0" smtClean="0"/>
            </a:br>
            <a:r>
              <a:rPr lang="en-US" dirty="0" smtClean="0"/>
              <a:t>(with </a:t>
            </a:r>
            <a:r>
              <a:rPr lang="en-US" dirty="0"/>
              <a:t>CPPM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Continue feedback </a:t>
            </a:r>
            <a:r>
              <a:rPr lang="en-US" dirty="0"/>
              <a:t>and compliance testing with frontend experts</a:t>
            </a:r>
          </a:p>
          <a:p>
            <a:pPr lvl="1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7332" r="20208" b="3536"/>
          <a:stretch/>
        </p:blipFill>
        <p:spPr>
          <a:xfrm>
            <a:off x="3131249" y="3595567"/>
            <a:ext cx="5677475" cy="32624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4996" t="8824" r="72583" b="5470"/>
          <a:stretch/>
        </p:blipFill>
        <p:spPr>
          <a:xfrm>
            <a:off x="639191" y="3872743"/>
            <a:ext cx="2381383" cy="2844655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6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Paolo Durante - LHCC Detector Upgrade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108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Long-distance optics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Counting room on surface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Power, cooling, space constraints in underground area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~</a:t>
            </a:r>
            <a:r>
              <a:rPr lang="en-US" dirty="0" smtClean="0"/>
              <a:t>350 meter distance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Based on EP-ESE technology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Rad-hard Versatile Link on frontends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Initially qualified for ~100m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Fiber infrastructure by EN-EL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Pilot installation at end 2014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Loopback tests in 2015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~9 months, ~700 meters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Avago </a:t>
            </a:r>
            <a:r>
              <a:rPr lang="en-US" dirty="0" err="1" smtClean="0"/>
              <a:t>MiniPOD</a:t>
            </a:r>
            <a:r>
              <a:rPr lang="en-US" dirty="0" smtClean="0"/>
              <a:t> transceivers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Bit Error Rate &lt; 10</a:t>
            </a:r>
            <a:r>
              <a:rPr lang="en-US" baseline="30000" dirty="0" smtClean="0"/>
              <a:t>-18</a:t>
            </a: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Full system equivalent: &lt; 5 errors/day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/>
              <a:t> LHCC milestone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Continued tests in 2016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Versatile TX on frontend prototype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err="1" smtClean="0"/>
              <a:t>MiniPOD</a:t>
            </a:r>
            <a:r>
              <a:rPr lang="en-US" dirty="0" smtClean="0"/>
              <a:t> RX on readout board prototype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754880" y="-15499"/>
            <a:ext cx="1590357" cy="1474322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7</a:t>
            </a:fld>
            <a:endParaRPr lang="en-US" dirty="0"/>
          </a:p>
        </p:txBody>
      </p:sp>
      <p:pic>
        <p:nvPicPr>
          <p:cNvPr id="6" name="Picture 2" descr="P:\B-Fysica\Upgrade\SciFi\docs\meetings\20150903_LHCb_Upgrade_Meeting\IMG_5948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4256" y="4270375"/>
            <a:ext cx="4054602" cy="2038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617" y="27922"/>
            <a:ext cx="934686" cy="1283835"/>
          </a:xfrm>
          <a:prstGeom prst="rect">
            <a:avLst/>
          </a:prstGeom>
        </p:spPr>
      </p:pic>
      <p:pic>
        <p:nvPicPr>
          <p:cNvPr id="8" name="Content Placeholder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562475" y="1518708"/>
            <a:ext cx="3565525" cy="26741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695665" y="1026529"/>
            <a:ext cx="8611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/>
              <a:t>MiniPOD</a:t>
            </a:r>
            <a:r>
              <a:rPr lang="en-US" sz="1100" dirty="0"/>
              <a:t>™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20784" y="1150358"/>
            <a:ext cx="4732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/>
              <a:t>VTRx</a:t>
            </a:r>
            <a:endParaRPr lang="en-US" sz="11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Paolo Durante - LHCC Detector Upgrade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070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itle 9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Readout boards / Event builders</a:t>
            </a:r>
            <a:endParaRPr lang="en-US" dirty="0"/>
          </a:p>
        </p:txBody>
      </p:sp>
      <p:sp>
        <p:nvSpPr>
          <p:cNvPr id="100" name="Content Placeholder 9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Paolo Durante - LHCC Detector Upgrade Review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8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796642" y="1403934"/>
            <a:ext cx="5704180" cy="4974006"/>
            <a:chOff x="660650" y="1268760"/>
            <a:chExt cx="5704179" cy="4974008"/>
          </a:xfrm>
        </p:grpSpPr>
        <p:cxnSp>
          <p:nvCxnSpPr>
            <p:cNvPr id="9" name="Straight Arrow Connector 143"/>
            <p:cNvCxnSpPr>
              <a:stCxn id="59" idx="2"/>
              <a:endCxn id="22" idx="3"/>
            </p:cNvCxnSpPr>
            <p:nvPr/>
          </p:nvCxnSpPr>
          <p:spPr>
            <a:xfrm rot="5400000">
              <a:off x="4526030" y="2999744"/>
              <a:ext cx="555018" cy="1943719"/>
            </a:xfrm>
            <a:prstGeom prst="bentConnector2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H="1">
              <a:off x="1280956" y="3693043"/>
              <a:ext cx="794" cy="1005562"/>
            </a:xfrm>
            <a:prstGeom prst="straightConnector1">
              <a:avLst/>
            </a:prstGeom>
            <a:ln w="38100" cmpd="dbl">
              <a:tailEnd type="arrow" w="sm" len="sm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H="1">
              <a:off x="1281750" y="3693043"/>
              <a:ext cx="504056" cy="976260"/>
            </a:xfrm>
            <a:prstGeom prst="straightConnector1">
              <a:avLst/>
            </a:prstGeom>
            <a:ln w="38100" cmpd="dbl">
              <a:tailEnd type="arrow" w="sm" len="sm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12" name="Straight Arrow Connector 11"/>
            <p:cNvCxnSpPr>
              <a:stCxn id="21" idx="2"/>
            </p:cNvCxnSpPr>
            <p:nvPr/>
          </p:nvCxnSpPr>
          <p:spPr>
            <a:xfrm>
              <a:off x="4514608" y="3698260"/>
              <a:ext cx="366101" cy="1000347"/>
            </a:xfrm>
            <a:prstGeom prst="straightConnector1">
              <a:avLst/>
            </a:prstGeom>
            <a:ln w="38100" cmpd="dbl">
              <a:tailEnd type="arrow" w="sm" len="sm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sp>
          <p:nvSpPr>
            <p:cNvPr id="13" name="Rounded Rectangle 12"/>
            <p:cNvSpPr/>
            <p:nvPr/>
          </p:nvSpPr>
          <p:spPr>
            <a:xfrm>
              <a:off x="1219880" y="1268760"/>
              <a:ext cx="3528392" cy="720080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dirty="0">
                  <a:solidFill>
                    <a:prstClr val="black"/>
                  </a:solidFill>
                  <a:latin typeface="Calibri"/>
                </a:rPr>
                <a:t>Detector front-end electronics</a:t>
              </a: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1202240" y="3266212"/>
              <a:ext cx="432048" cy="432048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1644575" y="3266212"/>
              <a:ext cx="432048" cy="432048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2086910" y="3266212"/>
              <a:ext cx="432048" cy="432048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2529245" y="3266212"/>
              <a:ext cx="432048" cy="432048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2971580" y="3266212"/>
              <a:ext cx="432048" cy="432048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3413915" y="3266212"/>
              <a:ext cx="432048" cy="432048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3856250" y="3266212"/>
              <a:ext cx="432048" cy="432048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4298584" y="3266212"/>
              <a:ext cx="432048" cy="432048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2238752" y="4058301"/>
              <a:ext cx="1592927" cy="381622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r>
                <a:rPr lang="en-US" dirty="0">
                  <a:solidFill>
                    <a:prstClr val="black"/>
                  </a:solidFill>
                  <a:latin typeface="Calibri"/>
                </a:rPr>
                <a:t>Event Builder network</a:t>
              </a: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738830" y="5229200"/>
              <a:ext cx="216024" cy="1008112"/>
              <a:chOff x="683568" y="4653136"/>
              <a:chExt cx="216024" cy="1008112"/>
            </a:xfrm>
          </p:grpSpPr>
          <p:sp>
            <p:nvSpPr>
              <p:cNvPr id="95" name="Rounded Rectangle 94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96" name="Rounded Rectangle 95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97" name="Rounded Rectangle 96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1020712" y="5229200"/>
              <a:ext cx="216024" cy="1008112"/>
              <a:chOff x="683568" y="4653136"/>
              <a:chExt cx="216024" cy="1008112"/>
            </a:xfrm>
          </p:grpSpPr>
          <p:sp>
            <p:nvSpPr>
              <p:cNvPr id="92" name="Rounded Rectangle 91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93" name="Rounded Rectangle 92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94" name="Rounded Rectangle 93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1331457" y="5229200"/>
              <a:ext cx="216024" cy="1008112"/>
              <a:chOff x="683568" y="4653136"/>
              <a:chExt cx="216024" cy="1008112"/>
            </a:xfrm>
          </p:grpSpPr>
          <p:sp>
            <p:nvSpPr>
              <p:cNvPr id="89" name="Rounded Rectangle 88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90" name="Rounded Rectangle 89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91" name="Rounded Rectangle 90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4532248" y="5229200"/>
              <a:ext cx="216024" cy="1008112"/>
              <a:chOff x="683568" y="4653136"/>
              <a:chExt cx="216024" cy="1008112"/>
            </a:xfrm>
          </p:grpSpPr>
          <p:sp>
            <p:nvSpPr>
              <p:cNvPr id="86" name="Rounded Rectangle 85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7" name="Rounded Rectangle 86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8" name="Rounded Rectangle 87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1211341" y="2119922"/>
              <a:ext cx="3479254" cy="1001391"/>
              <a:chOff x="3620909" y="3866381"/>
              <a:chExt cx="3479254" cy="1001391"/>
            </a:xfrm>
          </p:grpSpPr>
          <p:sp>
            <p:nvSpPr>
              <p:cNvPr id="84" name="Freeform 83"/>
              <p:cNvSpPr/>
              <p:nvPr/>
            </p:nvSpPr>
            <p:spPr>
              <a:xfrm rot="10800000">
                <a:off x="3620909" y="4298429"/>
                <a:ext cx="3467819" cy="569343"/>
              </a:xfrm>
              <a:custGeom>
                <a:avLst/>
                <a:gdLst>
                  <a:gd name="connsiteX0" fmla="*/ 60385 w 3467819"/>
                  <a:gd name="connsiteY0" fmla="*/ 198407 h 569343"/>
                  <a:gd name="connsiteX1" fmla="*/ 60385 w 3467819"/>
                  <a:gd name="connsiteY1" fmla="*/ 198407 h 569343"/>
                  <a:gd name="connsiteX2" fmla="*/ 146649 w 3467819"/>
                  <a:gd name="connsiteY2" fmla="*/ 189781 h 569343"/>
                  <a:gd name="connsiteX3" fmla="*/ 198407 w 3467819"/>
                  <a:gd name="connsiteY3" fmla="*/ 155275 h 569343"/>
                  <a:gd name="connsiteX4" fmla="*/ 224287 w 3467819"/>
                  <a:gd name="connsiteY4" fmla="*/ 138022 h 569343"/>
                  <a:gd name="connsiteX5" fmla="*/ 250166 w 3467819"/>
                  <a:gd name="connsiteY5" fmla="*/ 120769 h 569343"/>
                  <a:gd name="connsiteX6" fmla="*/ 276045 w 3467819"/>
                  <a:gd name="connsiteY6" fmla="*/ 112143 h 569343"/>
                  <a:gd name="connsiteX7" fmla="*/ 379562 w 3467819"/>
                  <a:gd name="connsiteY7" fmla="*/ 60384 h 569343"/>
                  <a:gd name="connsiteX8" fmla="*/ 405441 w 3467819"/>
                  <a:gd name="connsiteY8" fmla="*/ 51758 h 569343"/>
                  <a:gd name="connsiteX9" fmla="*/ 431321 w 3467819"/>
                  <a:gd name="connsiteY9" fmla="*/ 60384 h 569343"/>
                  <a:gd name="connsiteX10" fmla="*/ 508958 w 3467819"/>
                  <a:gd name="connsiteY10" fmla="*/ 103517 h 569343"/>
                  <a:gd name="connsiteX11" fmla="*/ 552090 w 3467819"/>
                  <a:gd name="connsiteY11" fmla="*/ 94890 h 569343"/>
                  <a:gd name="connsiteX12" fmla="*/ 603849 w 3467819"/>
                  <a:gd name="connsiteY12" fmla="*/ 60384 h 569343"/>
                  <a:gd name="connsiteX13" fmla="*/ 629728 w 3467819"/>
                  <a:gd name="connsiteY13" fmla="*/ 51758 h 569343"/>
                  <a:gd name="connsiteX14" fmla="*/ 681487 w 3467819"/>
                  <a:gd name="connsiteY14" fmla="*/ 77637 h 569343"/>
                  <a:gd name="connsiteX15" fmla="*/ 733245 w 3467819"/>
                  <a:gd name="connsiteY15" fmla="*/ 103517 h 569343"/>
                  <a:gd name="connsiteX16" fmla="*/ 1000664 w 3467819"/>
                  <a:gd name="connsiteY16" fmla="*/ 103517 h 569343"/>
                  <a:gd name="connsiteX17" fmla="*/ 1017917 w 3467819"/>
                  <a:gd name="connsiteY17" fmla="*/ 129396 h 569343"/>
                  <a:gd name="connsiteX18" fmla="*/ 1069675 w 3467819"/>
                  <a:gd name="connsiteY18" fmla="*/ 146649 h 569343"/>
                  <a:gd name="connsiteX19" fmla="*/ 1173192 w 3467819"/>
                  <a:gd name="connsiteY19" fmla="*/ 138022 h 569343"/>
                  <a:gd name="connsiteX20" fmla="*/ 1216324 w 3467819"/>
                  <a:gd name="connsiteY20" fmla="*/ 94890 h 569343"/>
                  <a:gd name="connsiteX21" fmla="*/ 1242204 w 3467819"/>
                  <a:gd name="connsiteY21" fmla="*/ 86264 h 569343"/>
                  <a:gd name="connsiteX22" fmla="*/ 1285336 w 3467819"/>
                  <a:gd name="connsiteY22" fmla="*/ 94890 h 569343"/>
                  <a:gd name="connsiteX23" fmla="*/ 1311215 w 3467819"/>
                  <a:gd name="connsiteY23" fmla="*/ 112143 h 569343"/>
                  <a:gd name="connsiteX24" fmla="*/ 1354347 w 3467819"/>
                  <a:gd name="connsiteY24" fmla="*/ 129396 h 569343"/>
                  <a:gd name="connsiteX25" fmla="*/ 1380226 w 3467819"/>
                  <a:gd name="connsiteY25" fmla="*/ 155275 h 569343"/>
                  <a:gd name="connsiteX26" fmla="*/ 1457864 w 3467819"/>
                  <a:gd name="connsiteY26" fmla="*/ 94890 h 569343"/>
                  <a:gd name="connsiteX27" fmla="*/ 1475117 w 3467819"/>
                  <a:gd name="connsiteY27" fmla="*/ 69011 h 569343"/>
                  <a:gd name="connsiteX28" fmla="*/ 1500996 w 3467819"/>
                  <a:gd name="connsiteY28" fmla="*/ 60384 h 569343"/>
                  <a:gd name="connsiteX29" fmla="*/ 1544128 w 3467819"/>
                  <a:gd name="connsiteY29" fmla="*/ 94890 h 569343"/>
                  <a:gd name="connsiteX30" fmla="*/ 1570007 w 3467819"/>
                  <a:gd name="connsiteY30" fmla="*/ 103517 h 569343"/>
                  <a:gd name="connsiteX31" fmla="*/ 1578634 w 3467819"/>
                  <a:gd name="connsiteY31" fmla="*/ 129396 h 569343"/>
                  <a:gd name="connsiteX32" fmla="*/ 1682151 w 3467819"/>
                  <a:gd name="connsiteY32" fmla="*/ 77637 h 569343"/>
                  <a:gd name="connsiteX33" fmla="*/ 1708030 w 3467819"/>
                  <a:gd name="connsiteY33" fmla="*/ 60384 h 569343"/>
                  <a:gd name="connsiteX34" fmla="*/ 1725283 w 3467819"/>
                  <a:gd name="connsiteY34" fmla="*/ 34505 h 569343"/>
                  <a:gd name="connsiteX35" fmla="*/ 1733909 w 3467819"/>
                  <a:gd name="connsiteY35" fmla="*/ 60384 h 569343"/>
                  <a:gd name="connsiteX36" fmla="*/ 1759788 w 3467819"/>
                  <a:gd name="connsiteY36" fmla="*/ 77637 h 569343"/>
                  <a:gd name="connsiteX37" fmla="*/ 1785668 w 3467819"/>
                  <a:gd name="connsiteY37" fmla="*/ 86264 h 569343"/>
                  <a:gd name="connsiteX38" fmla="*/ 1811547 w 3467819"/>
                  <a:gd name="connsiteY38" fmla="*/ 103517 h 569343"/>
                  <a:gd name="connsiteX39" fmla="*/ 1863305 w 3467819"/>
                  <a:gd name="connsiteY39" fmla="*/ 112143 h 569343"/>
                  <a:gd name="connsiteX40" fmla="*/ 1975449 w 3467819"/>
                  <a:gd name="connsiteY40" fmla="*/ 155275 h 569343"/>
                  <a:gd name="connsiteX41" fmla="*/ 2018581 w 3467819"/>
                  <a:gd name="connsiteY41" fmla="*/ 146649 h 569343"/>
                  <a:gd name="connsiteX42" fmla="*/ 2044460 w 3467819"/>
                  <a:gd name="connsiteY42" fmla="*/ 120769 h 569343"/>
                  <a:gd name="connsiteX43" fmla="*/ 2070339 w 3467819"/>
                  <a:gd name="connsiteY43" fmla="*/ 103517 h 569343"/>
                  <a:gd name="connsiteX44" fmla="*/ 2130724 w 3467819"/>
                  <a:gd name="connsiteY44" fmla="*/ 60384 h 569343"/>
                  <a:gd name="connsiteX45" fmla="*/ 2208362 w 3467819"/>
                  <a:gd name="connsiteY45" fmla="*/ 0 h 569343"/>
                  <a:gd name="connsiteX46" fmla="*/ 2260121 w 3467819"/>
                  <a:gd name="connsiteY46" fmla="*/ 8626 h 569343"/>
                  <a:gd name="connsiteX47" fmla="*/ 2277373 w 3467819"/>
                  <a:gd name="connsiteY47" fmla="*/ 34505 h 569343"/>
                  <a:gd name="connsiteX48" fmla="*/ 2303253 w 3467819"/>
                  <a:gd name="connsiteY48" fmla="*/ 43132 h 569343"/>
                  <a:gd name="connsiteX49" fmla="*/ 2363638 w 3467819"/>
                  <a:gd name="connsiteY49" fmla="*/ 120769 h 569343"/>
                  <a:gd name="connsiteX50" fmla="*/ 2389517 w 3467819"/>
                  <a:gd name="connsiteY50" fmla="*/ 129396 h 569343"/>
                  <a:gd name="connsiteX51" fmla="*/ 2493034 w 3467819"/>
                  <a:gd name="connsiteY51" fmla="*/ 112143 h 569343"/>
                  <a:gd name="connsiteX52" fmla="*/ 2518913 w 3467819"/>
                  <a:gd name="connsiteY52" fmla="*/ 94890 h 569343"/>
                  <a:gd name="connsiteX53" fmla="*/ 2536166 w 3467819"/>
                  <a:gd name="connsiteY53" fmla="*/ 69011 h 569343"/>
                  <a:gd name="connsiteX54" fmla="*/ 2544792 w 3467819"/>
                  <a:gd name="connsiteY54" fmla="*/ 43132 h 569343"/>
                  <a:gd name="connsiteX55" fmla="*/ 2579298 w 3467819"/>
                  <a:gd name="connsiteY55" fmla="*/ 51758 h 569343"/>
                  <a:gd name="connsiteX56" fmla="*/ 2613804 w 3467819"/>
                  <a:gd name="connsiteY56" fmla="*/ 86264 h 569343"/>
                  <a:gd name="connsiteX57" fmla="*/ 2639683 w 3467819"/>
                  <a:gd name="connsiteY57" fmla="*/ 103517 h 569343"/>
                  <a:gd name="connsiteX58" fmla="*/ 2656936 w 3467819"/>
                  <a:gd name="connsiteY58" fmla="*/ 129396 h 569343"/>
                  <a:gd name="connsiteX59" fmla="*/ 2734573 w 3467819"/>
                  <a:gd name="connsiteY59" fmla="*/ 146649 h 569343"/>
                  <a:gd name="connsiteX60" fmla="*/ 2794958 w 3467819"/>
                  <a:gd name="connsiteY60" fmla="*/ 120769 h 569343"/>
                  <a:gd name="connsiteX61" fmla="*/ 2872596 w 3467819"/>
                  <a:gd name="connsiteY61" fmla="*/ 86264 h 569343"/>
                  <a:gd name="connsiteX62" fmla="*/ 2924354 w 3467819"/>
                  <a:gd name="connsiteY62" fmla="*/ 51758 h 569343"/>
                  <a:gd name="connsiteX63" fmla="*/ 2984739 w 3467819"/>
                  <a:gd name="connsiteY63" fmla="*/ 34505 h 569343"/>
                  <a:gd name="connsiteX64" fmla="*/ 3071004 w 3467819"/>
                  <a:gd name="connsiteY64" fmla="*/ 86264 h 569343"/>
                  <a:gd name="connsiteX65" fmla="*/ 3096883 w 3467819"/>
                  <a:gd name="connsiteY65" fmla="*/ 103517 h 569343"/>
                  <a:gd name="connsiteX66" fmla="*/ 3131388 w 3467819"/>
                  <a:gd name="connsiteY66" fmla="*/ 112143 h 569343"/>
                  <a:gd name="connsiteX67" fmla="*/ 3174521 w 3467819"/>
                  <a:gd name="connsiteY67" fmla="*/ 103517 h 569343"/>
                  <a:gd name="connsiteX68" fmla="*/ 3278038 w 3467819"/>
                  <a:gd name="connsiteY68" fmla="*/ 60384 h 569343"/>
                  <a:gd name="connsiteX69" fmla="*/ 3303917 w 3467819"/>
                  <a:gd name="connsiteY69" fmla="*/ 77637 h 569343"/>
                  <a:gd name="connsiteX70" fmla="*/ 3329796 w 3467819"/>
                  <a:gd name="connsiteY70" fmla="*/ 129396 h 569343"/>
                  <a:gd name="connsiteX71" fmla="*/ 3355675 w 3467819"/>
                  <a:gd name="connsiteY71" fmla="*/ 138022 h 569343"/>
                  <a:gd name="connsiteX72" fmla="*/ 3424687 w 3467819"/>
                  <a:gd name="connsiteY72" fmla="*/ 120769 h 569343"/>
                  <a:gd name="connsiteX73" fmla="*/ 3467819 w 3467819"/>
                  <a:gd name="connsiteY73" fmla="*/ 103517 h 569343"/>
                  <a:gd name="connsiteX74" fmla="*/ 3467819 w 3467819"/>
                  <a:gd name="connsiteY74" fmla="*/ 293298 h 569343"/>
                  <a:gd name="connsiteX75" fmla="*/ 3200400 w 3467819"/>
                  <a:gd name="connsiteY75" fmla="*/ 457200 h 569343"/>
                  <a:gd name="connsiteX76" fmla="*/ 3105509 w 3467819"/>
                  <a:gd name="connsiteY76" fmla="*/ 370935 h 569343"/>
                  <a:gd name="connsiteX77" fmla="*/ 2838090 w 3467819"/>
                  <a:gd name="connsiteY77" fmla="*/ 414067 h 569343"/>
                  <a:gd name="connsiteX78" fmla="*/ 2579298 w 3467819"/>
                  <a:gd name="connsiteY78" fmla="*/ 569343 h 569343"/>
                  <a:gd name="connsiteX79" fmla="*/ 2501660 w 3467819"/>
                  <a:gd name="connsiteY79" fmla="*/ 491705 h 569343"/>
                  <a:gd name="connsiteX80" fmla="*/ 2216988 w 3467819"/>
                  <a:gd name="connsiteY80" fmla="*/ 388188 h 569343"/>
                  <a:gd name="connsiteX81" fmla="*/ 2182483 w 3467819"/>
                  <a:gd name="connsiteY81" fmla="*/ 448573 h 569343"/>
                  <a:gd name="connsiteX82" fmla="*/ 1871932 w 3467819"/>
                  <a:gd name="connsiteY82" fmla="*/ 508958 h 569343"/>
                  <a:gd name="connsiteX83" fmla="*/ 1802921 w 3467819"/>
                  <a:gd name="connsiteY83" fmla="*/ 431320 h 569343"/>
                  <a:gd name="connsiteX84" fmla="*/ 1518249 w 3467819"/>
                  <a:gd name="connsiteY84" fmla="*/ 353683 h 569343"/>
                  <a:gd name="connsiteX85" fmla="*/ 1406105 w 3467819"/>
                  <a:gd name="connsiteY85" fmla="*/ 414067 h 569343"/>
                  <a:gd name="connsiteX86" fmla="*/ 1026543 w 3467819"/>
                  <a:gd name="connsiteY86" fmla="*/ 327803 h 569343"/>
                  <a:gd name="connsiteX87" fmla="*/ 776377 w 3467819"/>
                  <a:gd name="connsiteY87" fmla="*/ 422694 h 569343"/>
                  <a:gd name="connsiteX88" fmla="*/ 448573 w 3467819"/>
                  <a:gd name="connsiteY88" fmla="*/ 405441 h 569343"/>
                  <a:gd name="connsiteX89" fmla="*/ 345056 w 3467819"/>
                  <a:gd name="connsiteY89" fmla="*/ 310550 h 569343"/>
                  <a:gd name="connsiteX90" fmla="*/ 198407 w 3467819"/>
                  <a:gd name="connsiteY90" fmla="*/ 379562 h 569343"/>
                  <a:gd name="connsiteX91" fmla="*/ 69011 w 3467819"/>
                  <a:gd name="connsiteY91" fmla="*/ 388188 h 569343"/>
                  <a:gd name="connsiteX92" fmla="*/ 0 w 3467819"/>
                  <a:gd name="connsiteY92" fmla="*/ 224286 h 569343"/>
                  <a:gd name="connsiteX93" fmla="*/ 60385 w 3467819"/>
                  <a:gd name="connsiteY93" fmla="*/ 198407 h 569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</a:cxnLst>
                <a:rect l="l" t="t" r="r" b="b"/>
                <a:pathLst>
                  <a:path w="3467819" h="569343">
                    <a:moveTo>
                      <a:pt x="60385" y="198407"/>
                    </a:moveTo>
                    <a:lnTo>
                      <a:pt x="60385" y="198407"/>
                    </a:lnTo>
                    <a:cubicBezTo>
                      <a:pt x="89140" y="195532"/>
                      <a:pt x="119066" y="198401"/>
                      <a:pt x="146649" y="189781"/>
                    </a:cubicBezTo>
                    <a:cubicBezTo>
                      <a:pt x="166440" y="183596"/>
                      <a:pt x="181154" y="166777"/>
                      <a:pt x="198407" y="155275"/>
                    </a:cubicBezTo>
                    <a:lnTo>
                      <a:pt x="224287" y="138022"/>
                    </a:lnTo>
                    <a:cubicBezTo>
                      <a:pt x="232913" y="132271"/>
                      <a:pt x="240330" y="124047"/>
                      <a:pt x="250166" y="120769"/>
                    </a:cubicBezTo>
                    <a:lnTo>
                      <a:pt x="276045" y="112143"/>
                    </a:lnTo>
                    <a:cubicBezTo>
                      <a:pt x="342934" y="67550"/>
                      <a:pt x="308134" y="84193"/>
                      <a:pt x="379562" y="60384"/>
                    </a:cubicBezTo>
                    <a:lnTo>
                      <a:pt x="405441" y="51758"/>
                    </a:lnTo>
                    <a:cubicBezTo>
                      <a:pt x="414068" y="54633"/>
                      <a:pt x="423372" y="55968"/>
                      <a:pt x="431321" y="60384"/>
                    </a:cubicBezTo>
                    <a:cubicBezTo>
                      <a:pt x="520315" y="109825"/>
                      <a:pt x="450397" y="83995"/>
                      <a:pt x="508958" y="103517"/>
                    </a:cubicBezTo>
                    <a:cubicBezTo>
                      <a:pt x="523335" y="100641"/>
                      <a:pt x="538742" y="100957"/>
                      <a:pt x="552090" y="94890"/>
                    </a:cubicBezTo>
                    <a:cubicBezTo>
                      <a:pt x="570967" y="86309"/>
                      <a:pt x="584177" y="66941"/>
                      <a:pt x="603849" y="60384"/>
                    </a:cubicBezTo>
                    <a:lnTo>
                      <a:pt x="629728" y="51758"/>
                    </a:lnTo>
                    <a:cubicBezTo>
                      <a:pt x="694768" y="73437"/>
                      <a:pt x="614604" y="44195"/>
                      <a:pt x="681487" y="77637"/>
                    </a:cubicBezTo>
                    <a:cubicBezTo>
                      <a:pt x="752912" y="113350"/>
                      <a:pt x="659084" y="54075"/>
                      <a:pt x="733245" y="103517"/>
                    </a:cubicBezTo>
                    <a:cubicBezTo>
                      <a:pt x="782368" y="100931"/>
                      <a:pt x="937153" y="85371"/>
                      <a:pt x="1000664" y="103517"/>
                    </a:cubicBezTo>
                    <a:cubicBezTo>
                      <a:pt x="1010633" y="106365"/>
                      <a:pt x="1009125" y="123901"/>
                      <a:pt x="1017917" y="129396"/>
                    </a:cubicBezTo>
                    <a:cubicBezTo>
                      <a:pt x="1033339" y="139035"/>
                      <a:pt x="1069675" y="146649"/>
                      <a:pt x="1069675" y="146649"/>
                    </a:cubicBezTo>
                    <a:cubicBezTo>
                      <a:pt x="1104181" y="143773"/>
                      <a:pt x="1139239" y="144813"/>
                      <a:pt x="1173192" y="138022"/>
                    </a:cubicBezTo>
                    <a:cubicBezTo>
                      <a:pt x="1207698" y="131121"/>
                      <a:pt x="1193320" y="113293"/>
                      <a:pt x="1216324" y="94890"/>
                    </a:cubicBezTo>
                    <a:cubicBezTo>
                      <a:pt x="1223425" y="89210"/>
                      <a:pt x="1233577" y="89139"/>
                      <a:pt x="1242204" y="86264"/>
                    </a:cubicBezTo>
                    <a:cubicBezTo>
                      <a:pt x="1256581" y="89139"/>
                      <a:pt x="1271608" y="89742"/>
                      <a:pt x="1285336" y="94890"/>
                    </a:cubicBezTo>
                    <a:cubicBezTo>
                      <a:pt x="1295044" y="98530"/>
                      <a:pt x="1301942" y="107506"/>
                      <a:pt x="1311215" y="112143"/>
                    </a:cubicBezTo>
                    <a:cubicBezTo>
                      <a:pt x="1325065" y="119068"/>
                      <a:pt x="1339970" y="123645"/>
                      <a:pt x="1354347" y="129396"/>
                    </a:cubicBezTo>
                    <a:cubicBezTo>
                      <a:pt x="1362973" y="138022"/>
                      <a:pt x="1368101" y="156622"/>
                      <a:pt x="1380226" y="155275"/>
                    </a:cubicBezTo>
                    <a:cubicBezTo>
                      <a:pt x="1397893" y="153312"/>
                      <a:pt x="1443352" y="112304"/>
                      <a:pt x="1457864" y="94890"/>
                    </a:cubicBezTo>
                    <a:cubicBezTo>
                      <a:pt x="1464501" y="86925"/>
                      <a:pt x="1467021" y="75488"/>
                      <a:pt x="1475117" y="69011"/>
                    </a:cubicBezTo>
                    <a:cubicBezTo>
                      <a:pt x="1482217" y="63331"/>
                      <a:pt x="1492370" y="63260"/>
                      <a:pt x="1500996" y="60384"/>
                    </a:cubicBezTo>
                    <a:cubicBezTo>
                      <a:pt x="1566044" y="82068"/>
                      <a:pt x="1488386" y="50296"/>
                      <a:pt x="1544128" y="94890"/>
                    </a:cubicBezTo>
                    <a:cubicBezTo>
                      <a:pt x="1551228" y="100570"/>
                      <a:pt x="1561381" y="100641"/>
                      <a:pt x="1570007" y="103517"/>
                    </a:cubicBezTo>
                    <a:cubicBezTo>
                      <a:pt x="1572883" y="112143"/>
                      <a:pt x="1569632" y="128110"/>
                      <a:pt x="1578634" y="129396"/>
                    </a:cubicBezTo>
                    <a:cubicBezTo>
                      <a:pt x="1608046" y="133597"/>
                      <a:pt x="1663169" y="90292"/>
                      <a:pt x="1682151" y="77637"/>
                    </a:cubicBezTo>
                    <a:lnTo>
                      <a:pt x="1708030" y="60384"/>
                    </a:lnTo>
                    <a:cubicBezTo>
                      <a:pt x="1713781" y="51758"/>
                      <a:pt x="1714915" y="34505"/>
                      <a:pt x="1725283" y="34505"/>
                    </a:cubicBezTo>
                    <a:cubicBezTo>
                      <a:pt x="1734376" y="34505"/>
                      <a:pt x="1728229" y="53284"/>
                      <a:pt x="1733909" y="60384"/>
                    </a:cubicBezTo>
                    <a:cubicBezTo>
                      <a:pt x="1740386" y="68480"/>
                      <a:pt x="1750515" y="73000"/>
                      <a:pt x="1759788" y="77637"/>
                    </a:cubicBezTo>
                    <a:cubicBezTo>
                      <a:pt x="1767921" y="81704"/>
                      <a:pt x="1777535" y="82197"/>
                      <a:pt x="1785668" y="86264"/>
                    </a:cubicBezTo>
                    <a:cubicBezTo>
                      <a:pt x="1794941" y="90901"/>
                      <a:pt x="1801711" y="100238"/>
                      <a:pt x="1811547" y="103517"/>
                    </a:cubicBezTo>
                    <a:cubicBezTo>
                      <a:pt x="1828140" y="109048"/>
                      <a:pt x="1846052" y="109268"/>
                      <a:pt x="1863305" y="112143"/>
                    </a:cubicBezTo>
                    <a:cubicBezTo>
                      <a:pt x="1953143" y="142089"/>
                      <a:pt x="1916544" y="125822"/>
                      <a:pt x="1975449" y="155275"/>
                    </a:cubicBezTo>
                    <a:cubicBezTo>
                      <a:pt x="1989826" y="152400"/>
                      <a:pt x="2005467" y="153206"/>
                      <a:pt x="2018581" y="146649"/>
                    </a:cubicBezTo>
                    <a:cubicBezTo>
                      <a:pt x="2029493" y="141193"/>
                      <a:pt x="2035088" y="128579"/>
                      <a:pt x="2044460" y="120769"/>
                    </a:cubicBezTo>
                    <a:cubicBezTo>
                      <a:pt x="2052424" y="114132"/>
                      <a:pt x="2062467" y="110264"/>
                      <a:pt x="2070339" y="103517"/>
                    </a:cubicBezTo>
                    <a:cubicBezTo>
                      <a:pt x="2122441" y="58859"/>
                      <a:pt x="2083172" y="76236"/>
                      <a:pt x="2130724" y="60384"/>
                    </a:cubicBezTo>
                    <a:cubicBezTo>
                      <a:pt x="2188913" y="2196"/>
                      <a:pt x="2159336" y="16341"/>
                      <a:pt x="2208362" y="0"/>
                    </a:cubicBezTo>
                    <a:cubicBezTo>
                      <a:pt x="2225615" y="2875"/>
                      <a:pt x="2244477" y="804"/>
                      <a:pt x="2260121" y="8626"/>
                    </a:cubicBezTo>
                    <a:cubicBezTo>
                      <a:pt x="2269394" y="13262"/>
                      <a:pt x="2269277" y="28028"/>
                      <a:pt x="2277373" y="34505"/>
                    </a:cubicBezTo>
                    <a:cubicBezTo>
                      <a:pt x="2284474" y="40186"/>
                      <a:pt x="2294626" y="40256"/>
                      <a:pt x="2303253" y="43132"/>
                    </a:cubicBezTo>
                    <a:cubicBezTo>
                      <a:pt x="2316966" y="63702"/>
                      <a:pt x="2339311" y="104551"/>
                      <a:pt x="2363638" y="120769"/>
                    </a:cubicBezTo>
                    <a:cubicBezTo>
                      <a:pt x="2371204" y="125813"/>
                      <a:pt x="2380891" y="126520"/>
                      <a:pt x="2389517" y="129396"/>
                    </a:cubicBezTo>
                    <a:cubicBezTo>
                      <a:pt x="2404727" y="127495"/>
                      <a:pt x="2469568" y="122200"/>
                      <a:pt x="2493034" y="112143"/>
                    </a:cubicBezTo>
                    <a:cubicBezTo>
                      <a:pt x="2502563" y="108059"/>
                      <a:pt x="2510287" y="100641"/>
                      <a:pt x="2518913" y="94890"/>
                    </a:cubicBezTo>
                    <a:cubicBezTo>
                      <a:pt x="2524664" y="86264"/>
                      <a:pt x="2531529" y="78284"/>
                      <a:pt x="2536166" y="69011"/>
                    </a:cubicBezTo>
                    <a:cubicBezTo>
                      <a:pt x="2540232" y="60878"/>
                      <a:pt x="2536349" y="46509"/>
                      <a:pt x="2544792" y="43132"/>
                    </a:cubicBezTo>
                    <a:cubicBezTo>
                      <a:pt x="2555800" y="38729"/>
                      <a:pt x="2567796" y="48883"/>
                      <a:pt x="2579298" y="51758"/>
                    </a:cubicBezTo>
                    <a:cubicBezTo>
                      <a:pt x="2590800" y="63260"/>
                      <a:pt x="2601454" y="75678"/>
                      <a:pt x="2613804" y="86264"/>
                    </a:cubicBezTo>
                    <a:cubicBezTo>
                      <a:pt x="2621676" y="93011"/>
                      <a:pt x="2632352" y="96186"/>
                      <a:pt x="2639683" y="103517"/>
                    </a:cubicBezTo>
                    <a:cubicBezTo>
                      <a:pt x="2647014" y="110848"/>
                      <a:pt x="2648310" y="123645"/>
                      <a:pt x="2656936" y="129396"/>
                    </a:cubicBezTo>
                    <a:cubicBezTo>
                      <a:pt x="2662155" y="132875"/>
                      <a:pt x="2733626" y="146460"/>
                      <a:pt x="2734573" y="146649"/>
                    </a:cubicBezTo>
                    <a:cubicBezTo>
                      <a:pt x="2806393" y="128693"/>
                      <a:pt x="2735380" y="150558"/>
                      <a:pt x="2794958" y="120769"/>
                    </a:cubicBezTo>
                    <a:cubicBezTo>
                      <a:pt x="2846877" y="94810"/>
                      <a:pt x="2826858" y="113707"/>
                      <a:pt x="2872596" y="86264"/>
                    </a:cubicBezTo>
                    <a:cubicBezTo>
                      <a:pt x="2890376" y="75596"/>
                      <a:pt x="2904238" y="56787"/>
                      <a:pt x="2924354" y="51758"/>
                    </a:cubicBezTo>
                    <a:cubicBezTo>
                      <a:pt x="2967682" y="40927"/>
                      <a:pt x="2947613" y="46881"/>
                      <a:pt x="2984739" y="34505"/>
                    </a:cubicBezTo>
                    <a:cubicBezTo>
                      <a:pt x="3037790" y="61031"/>
                      <a:pt x="3008547" y="44626"/>
                      <a:pt x="3071004" y="86264"/>
                    </a:cubicBezTo>
                    <a:cubicBezTo>
                      <a:pt x="3079630" y="92015"/>
                      <a:pt x="3086825" y="101003"/>
                      <a:pt x="3096883" y="103517"/>
                    </a:cubicBezTo>
                    <a:lnTo>
                      <a:pt x="3131388" y="112143"/>
                    </a:lnTo>
                    <a:cubicBezTo>
                      <a:pt x="3145766" y="109268"/>
                      <a:pt x="3160836" y="108780"/>
                      <a:pt x="3174521" y="103517"/>
                    </a:cubicBezTo>
                    <a:cubicBezTo>
                      <a:pt x="3322393" y="46644"/>
                      <a:pt x="3187116" y="83116"/>
                      <a:pt x="3278038" y="60384"/>
                    </a:cubicBezTo>
                    <a:cubicBezTo>
                      <a:pt x="3286664" y="66135"/>
                      <a:pt x="3297441" y="69541"/>
                      <a:pt x="3303917" y="77637"/>
                    </a:cubicBezTo>
                    <a:cubicBezTo>
                      <a:pt x="3331698" y="112365"/>
                      <a:pt x="3289397" y="97077"/>
                      <a:pt x="3329796" y="129396"/>
                    </a:cubicBezTo>
                    <a:cubicBezTo>
                      <a:pt x="3336896" y="135076"/>
                      <a:pt x="3347049" y="135147"/>
                      <a:pt x="3355675" y="138022"/>
                    </a:cubicBezTo>
                    <a:cubicBezTo>
                      <a:pt x="3372086" y="134740"/>
                      <a:pt x="3407000" y="129612"/>
                      <a:pt x="3424687" y="120769"/>
                    </a:cubicBezTo>
                    <a:cubicBezTo>
                      <a:pt x="3465572" y="100327"/>
                      <a:pt x="3434529" y="103517"/>
                      <a:pt x="3467819" y="103517"/>
                    </a:cubicBezTo>
                    <a:lnTo>
                      <a:pt x="3467819" y="293298"/>
                    </a:lnTo>
                    <a:lnTo>
                      <a:pt x="3200400" y="457200"/>
                    </a:lnTo>
                    <a:lnTo>
                      <a:pt x="3105509" y="370935"/>
                    </a:lnTo>
                    <a:lnTo>
                      <a:pt x="2838090" y="414067"/>
                    </a:lnTo>
                    <a:lnTo>
                      <a:pt x="2579298" y="569343"/>
                    </a:lnTo>
                    <a:lnTo>
                      <a:pt x="2501660" y="491705"/>
                    </a:lnTo>
                    <a:lnTo>
                      <a:pt x="2216988" y="388188"/>
                    </a:lnTo>
                    <a:lnTo>
                      <a:pt x="2182483" y="448573"/>
                    </a:lnTo>
                    <a:lnTo>
                      <a:pt x="1871932" y="508958"/>
                    </a:lnTo>
                    <a:lnTo>
                      <a:pt x="1802921" y="431320"/>
                    </a:lnTo>
                    <a:lnTo>
                      <a:pt x="1518249" y="353683"/>
                    </a:lnTo>
                    <a:lnTo>
                      <a:pt x="1406105" y="414067"/>
                    </a:lnTo>
                    <a:lnTo>
                      <a:pt x="1026543" y="327803"/>
                    </a:lnTo>
                    <a:lnTo>
                      <a:pt x="776377" y="422694"/>
                    </a:lnTo>
                    <a:lnTo>
                      <a:pt x="448573" y="405441"/>
                    </a:lnTo>
                    <a:lnTo>
                      <a:pt x="345056" y="310550"/>
                    </a:lnTo>
                    <a:lnTo>
                      <a:pt x="198407" y="379562"/>
                    </a:lnTo>
                    <a:cubicBezTo>
                      <a:pt x="103623" y="390093"/>
                      <a:pt x="146808" y="388188"/>
                      <a:pt x="69011" y="388188"/>
                    </a:cubicBezTo>
                    <a:lnTo>
                      <a:pt x="0" y="224286"/>
                    </a:lnTo>
                    <a:lnTo>
                      <a:pt x="60385" y="198407"/>
                    </a:lnTo>
                    <a:close/>
                  </a:path>
                </a:pathLst>
              </a:cu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5" name="Freeform 84"/>
              <p:cNvSpPr/>
              <p:nvPr/>
            </p:nvSpPr>
            <p:spPr>
              <a:xfrm>
                <a:off x="3632344" y="3866381"/>
                <a:ext cx="3467819" cy="569343"/>
              </a:xfrm>
              <a:custGeom>
                <a:avLst/>
                <a:gdLst>
                  <a:gd name="connsiteX0" fmla="*/ 60385 w 3467819"/>
                  <a:gd name="connsiteY0" fmla="*/ 198407 h 569343"/>
                  <a:gd name="connsiteX1" fmla="*/ 60385 w 3467819"/>
                  <a:gd name="connsiteY1" fmla="*/ 198407 h 569343"/>
                  <a:gd name="connsiteX2" fmla="*/ 146649 w 3467819"/>
                  <a:gd name="connsiteY2" fmla="*/ 189781 h 569343"/>
                  <a:gd name="connsiteX3" fmla="*/ 198407 w 3467819"/>
                  <a:gd name="connsiteY3" fmla="*/ 155275 h 569343"/>
                  <a:gd name="connsiteX4" fmla="*/ 224287 w 3467819"/>
                  <a:gd name="connsiteY4" fmla="*/ 138022 h 569343"/>
                  <a:gd name="connsiteX5" fmla="*/ 250166 w 3467819"/>
                  <a:gd name="connsiteY5" fmla="*/ 120769 h 569343"/>
                  <a:gd name="connsiteX6" fmla="*/ 276045 w 3467819"/>
                  <a:gd name="connsiteY6" fmla="*/ 112143 h 569343"/>
                  <a:gd name="connsiteX7" fmla="*/ 379562 w 3467819"/>
                  <a:gd name="connsiteY7" fmla="*/ 60384 h 569343"/>
                  <a:gd name="connsiteX8" fmla="*/ 405441 w 3467819"/>
                  <a:gd name="connsiteY8" fmla="*/ 51758 h 569343"/>
                  <a:gd name="connsiteX9" fmla="*/ 431321 w 3467819"/>
                  <a:gd name="connsiteY9" fmla="*/ 60384 h 569343"/>
                  <a:gd name="connsiteX10" fmla="*/ 508958 w 3467819"/>
                  <a:gd name="connsiteY10" fmla="*/ 103517 h 569343"/>
                  <a:gd name="connsiteX11" fmla="*/ 552090 w 3467819"/>
                  <a:gd name="connsiteY11" fmla="*/ 94890 h 569343"/>
                  <a:gd name="connsiteX12" fmla="*/ 603849 w 3467819"/>
                  <a:gd name="connsiteY12" fmla="*/ 60384 h 569343"/>
                  <a:gd name="connsiteX13" fmla="*/ 629728 w 3467819"/>
                  <a:gd name="connsiteY13" fmla="*/ 51758 h 569343"/>
                  <a:gd name="connsiteX14" fmla="*/ 681487 w 3467819"/>
                  <a:gd name="connsiteY14" fmla="*/ 77637 h 569343"/>
                  <a:gd name="connsiteX15" fmla="*/ 733245 w 3467819"/>
                  <a:gd name="connsiteY15" fmla="*/ 103517 h 569343"/>
                  <a:gd name="connsiteX16" fmla="*/ 1000664 w 3467819"/>
                  <a:gd name="connsiteY16" fmla="*/ 103517 h 569343"/>
                  <a:gd name="connsiteX17" fmla="*/ 1017917 w 3467819"/>
                  <a:gd name="connsiteY17" fmla="*/ 129396 h 569343"/>
                  <a:gd name="connsiteX18" fmla="*/ 1069675 w 3467819"/>
                  <a:gd name="connsiteY18" fmla="*/ 146649 h 569343"/>
                  <a:gd name="connsiteX19" fmla="*/ 1173192 w 3467819"/>
                  <a:gd name="connsiteY19" fmla="*/ 138022 h 569343"/>
                  <a:gd name="connsiteX20" fmla="*/ 1216324 w 3467819"/>
                  <a:gd name="connsiteY20" fmla="*/ 94890 h 569343"/>
                  <a:gd name="connsiteX21" fmla="*/ 1242204 w 3467819"/>
                  <a:gd name="connsiteY21" fmla="*/ 86264 h 569343"/>
                  <a:gd name="connsiteX22" fmla="*/ 1285336 w 3467819"/>
                  <a:gd name="connsiteY22" fmla="*/ 94890 h 569343"/>
                  <a:gd name="connsiteX23" fmla="*/ 1311215 w 3467819"/>
                  <a:gd name="connsiteY23" fmla="*/ 112143 h 569343"/>
                  <a:gd name="connsiteX24" fmla="*/ 1354347 w 3467819"/>
                  <a:gd name="connsiteY24" fmla="*/ 129396 h 569343"/>
                  <a:gd name="connsiteX25" fmla="*/ 1380226 w 3467819"/>
                  <a:gd name="connsiteY25" fmla="*/ 155275 h 569343"/>
                  <a:gd name="connsiteX26" fmla="*/ 1457864 w 3467819"/>
                  <a:gd name="connsiteY26" fmla="*/ 94890 h 569343"/>
                  <a:gd name="connsiteX27" fmla="*/ 1475117 w 3467819"/>
                  <a:gd name="connsiteY27" fmla="*/ 69011 h 569343"/>
                  <a:gd name="connsiteX28" fmla="*/ 1500996 w 3467819"/>
                  <a:gd name="connsiteY28" fmla="*/ 60384 h 569343"/>
                  <a:gd name="connsiteX29" fmla="*/ 1544128 w 3467819"/>
                  <a:gd name="connsiteY29" fmla="*/ 94890 h 569343"/>
                  <a:gd name="connsiteX30" fmla="*/ 1570007 w 3467819"/>
                  <a:gd name="connsiteY30" fmla="*/ 103517 h 569343"/>
                  <a:gd name="connsiteX31" fmla="*/ 1578634 w 3467819"/>
                  <a:gd name="connsiteY31" fmla="*/ 129396 h 569343"/>
                  <a:gd name="connsiteX32" fmla="*/ 1682151 w 3467819"/>
                  <a:gd name="connsiteY32" fmla="*/ 77637 h 569343"/>
                  <a:gd name="connsiteX33" fmla="*/ 1708030 w 3467819"/>
                  <a:gd name="connsiteY33" fmla="*/ 60384 h 569343"/>
                  <a:gd name="connsiteX34" fmla="*/ 1725283 w 3467819"/>
                  <a:gd name="connsiteY34" fmla="*/ 34505 h 569343"/>
                  <a:gd name="connsiteX35" fmla="*/ 1733909 w 3467819"/>
                  <a:gd name="connsiteY35" fmla="*/ 60384 h 569343"/>
                  <a:gd name="connsiteX36" fmla="*/ 1759788 w 3467819"/>
                  <a:gd name="connsiteY36" fmla="*/ 77637 h 569343"/>
                  <a:gd name="connsiteX37" fmla="*/ 1785668 w 3467819"/>
                  <a:gd name="connsiteY37" fmla="*/ 86264 h 569343"/>
                  <a:gd name="connsiteX38" fmla="*/ 1811547 w 3467819"/>
                  <a:gd name="connsiteY38" fmla="*/ 103517 h 569343"/>
                  <a:gd name="connsiteX39" fmla="*/ 1863305 w 3467819"/>
                  <a:gd name="connsiteY39" fmla="*/ 112143 h 569343"/>
                  <a:gd name="connsiteX40" fmla="*/ 1975449 w 3467819"/>
                  <a:gd name="connsiteY40" fmla="*/ 155275 h 569343"/>
                  <a:gd name="connsiteX41" fmla="*/ 2018581 w 3467819"/>
                  <a:gd name="connsiteY41" fmla="*/ 146649 h 569343"/>
                  <a:gd name="connsiteX42" fmla="*/ 2044460 w 3467819"/>
                  <a:gd name="connsiteY42" fmla="*/ 120769 h 569343"/>
                  <a:gd name="connsiteX43" fmla="*/ 2070339 w 3467819"/>
                  <a:gd name="connsiteY43" fmla="*/ 103517 h 569343"/>
                  <a:gd name="connsiteX44" fmla="*/ 2130724 w 3467819"/>
                  <a:gd name="connsiteY44" fmla="*/ 60384 h 569343"/>
                  <a:gd name="connsiteX45" fmla="*/ 2208362 w 3467819"/>
                  <a:gd name="connsiteY45" fmla="*/ 0 h 569343"/>
                  <a:gd name="connsiteX46" fmla="*/ 2260121 w 3467819"/>
                  <a:gd name="connsiteY46" fmla="*/ 8626 h 569343"/>
                  <a:gd name="connsiteX47" fmla="*/ 2277373 w 3467819"/>
                  <a:gd name="connsiteY47" fmla="*/ 34505 h 569343"/>
                  <a:gd name="connsiteX48" fmla="*/ 2303253 w 3467819"/>
                  <a:gd name="connsiteY48" fmla="*/ 43132 h 569343"/>
                  <a:gd name="connsiteX49" fmla="*/ 2363638 w 3467819"/>
                  <a:gd name="connsiteY49" fmla="*/ 120769 h 569343"/>
                  <a:gd name="connsiteX50" fmla="*/ 2389517 w 3467819"/>
                  <a:gd name="connsiteY50" fmla="*/ 129396 h 569343"/>
                  <a:gd name="connsiteX51" fmla="*/ 2493034 w 3467819"/>
                  <a:gd name="connsiteY51" fmla="*/ 112143 h 569343"/>
                  <a:gd name="connsiteX52" fmla="*/ 2518913 w 3467819"/>
                  <a:gd name="connsiteY52" fmla="*/ 94890 h 569343"/>
                  <a:gd name="connsiteX53" fmla="*/ 2536166 w 3467819"/>
                  <a:gd name="connsiteY53" fmla="*/ 69011 h 569343"/>
                  <a:gd name="connsiteX54" fmla="*/ 2544792 w 3467819"/>
                  <a:gd name="connsiteY54" fmla="*/ 43132 h 569343"/>
                  <a:gd name="connsiteX55" fmla="*/ 2579298 w 3467819"/>
                  <a:gd name="connsiteY55" fmla="*/ 51758 h 569343"/>
                  <a:gd name="connsiteX56" fmla="*/ 2613804 w 3467819"/>
                  <a:gd name="connsiteY56" fmla="*/ 86264 h 569343"/>
                  <a:gd name="connsiteX57" fmla="*/ 2639683 w 3467819"/>
                  <a:gd name="connsiteY57" fmla="*/ 103517 h 569343"/>
                  <a:gd name="connsiteX58" fmla="*/ 2656936 w 3467819"/>
                  <a:gd name="connsiteY58" fmla="*/ 129396 h 569343"/>
                  <a:gd name="connsiteX59" fmla="*/ 2734573 w 3467819"/>
                  <a:gd name="connsiteY59" fmla="*/ 146649 h 569343"/>
                  <a:gd name="connsiteX60" fmla="*/ 2794958 w 3467819"/>
                  <a:gd name="connsiteY60" fmla="*/ 120769 h 569343"/>
                  <a:gd name="connsiteX61" fmla="*/ 2872596 w 3467819"/>
                  <a:gd name="connsiteY61" fmla="*/ 86264 h 569343"/>
                  <a:gd name="connsiteX62" fmla="*/ 2924354 w 3467819"/>
                  <a:gd name="connsiteY62" fmla="*/ 51758 h 569343"/>
                  <a:gd name="connsiteX63" fmla="*/ 2984739 w 3467819"/>
                  <a:gd name="connsiteY63" fmla="*/ 34505 h 569343"/>
                  <a:gd name="connsiteX64" fmla="*/ 3071004 w 3467819"/>
                  <a:gd name="connsiteY64" fmla="*/ 86264 h 569343"/>
                  <a:gd name="connsiteX65" fmla="*/ 3096883 w 3467819"/>
                  <a:gd name="connsiteY65" fmla="*/ 103517 h 569343"/>
                  <a:gd name="connsiteX66" fmla="*/ 3131388 w 3467819"/>
                  <a:gd name="connsiteY66" fmla="*/ 112143 h 569343"/>
                  <a:gd name="connsiteX67" fmla="*/ 3174521 w 3467819"/>
                  <a:gd name="connsiteY67" fmla="*/ 103517 h 569343"/>
                  <a:gd name="connsiteX68" fmla="*/ 3278038 w 3467819"/>
                  <a:gd name="connsiteY68" fmla="*/ 60384 h 569343"/>
                  <a:gd name="connsiteX69" fmla="*/ 3303917 w 3467819"/>
                  <a:gd name="connsiteY69" fmla="*/ 77637 h 569343"/>
                  <a:gd name="connsiteX70" fmla="*/ 3329796 w 3467819"/>
                  <a:gd name="connsiteY70" fmla="*/ 129396 h 569343"/>
                  <a:gd name="connsiteX71" fmla="*/ 3355675 w 3467819"/>
                  <a:gd name="connsiteY71" fmla="*/ 138022 h 569343"/>
                  <a:gd name="connsiteX72" fmla="*/ 3424687 w 3467819"/>
                  <a:gd name="connsiteY72" fmla="*/ 120769 h 569343"/>
                  <a:gd name="connsiteX73" fmla="*/ 3467819 w 3467819"/>
                  <a:gd name="connsiteY73" fmla="*/ 103517 h 569343"/>
                  <a:gd name="connsiteX74" fmla="*/ 3467819 w 3467819"/>
                  <a:gd name="connsiteY74" fmla="*/ 293298 h 569343"/>
                  <a:gd name="connsiteX75" fmla="*/ 3200400 w 3467819"/>
                  <a:gd name="connsiteY75" fmla="*/ 457200 h 569343"/>
                  <a:gd name="connsiteX76" fmla="*/ 3105509 w 3467819"/>
                  <a:gd name="connsiteY76" fmla="*/ 370935 h 569343"/>
                  <a:gd name="connsiteX77" fmla="*/ 2838090 w 3467819"/>
                  <a:gd name="connsiteY77" fmla="*/ 414067 h 569343"/>
                  <a:gd name="connsiteX78" fmla="*/ 2579298 w 3467819"/>
                  <a:gd name="connsiteY78" fmla="*/ 569343 h 569343"/>
                  <a:gd name="connsiteX79" fmla="*/ 2501660 w 3467819"/>
                  <a:gd name="connsiteY79" fmla="*/ 491705 h 569343"/>
                  <a:gd name="connsiteX80" fmla="*/ 2216988 w 3467819"/>
                  <a:gd name="connsiteY80" fmla="*/ 388188 h 569343"/>
                  <a:gd name="connsiteX81" fmla="*/ 2182483 w 3467819"/>
                  <a:gd name="connsiteY81" fmla="*/ 448573 h 569343"/>
                  <a:gd name="connsiteX82" fmla="*/ 1871932 w 3467819"/>
                  <a:gd name="connsiteY82" fmla="*/ 508958 h 569343"/>
                  <a:gd name="connsiteX83" fmla="*/ 1802921 w 3467819"/>
                  <a:gd name="connsiteY83" fmla="*/ 431320 h 569343"/>
                  <a:gd name="connsiteX84" fmla="*/ 1518249 w 3467819"/>
                  <a:gd name="connsiteY84" fmla="*/ 353683 h 569343"/>
                  <a:gd name="connsiteX85" fmla="*/ 1406105 w 3467819"/>
                  <a:gd name="connsiteY85" fmla="*/ 414067 h 569343"/>
                  <a:gd name="connsiteX86" fmla="*/ 1026543 w 3467819"/>
                  <a:gd name="connsiteY86" fmla="*/ 327803 h 569343"/>
                  <a:gd name="connsiteX87" fmla="*/ 776377 w 3467819"/>
                  <a:gd name="connsiteY87" fmla="*/ 422694 h 569343"/>
                  <a:gd name="connsiteX88" fmla="*/ 448573 w 3467819"/>
                  <a:gd name="connsiteY88" fmla="*/ 405441 h 569343"/>
                  <a:gd name="connsiteX89" fmla="*/ 345056 w 3467819"/>
                  <a:gd name="connsiteY89" fmla="*/ 310550 h 569343"/>
                  <a:gd name="connsiteX90" fmla="*/ 198407 w 3467819"/>
                  <a:gd name="connsiteY90" fmla="*/ 379562 h 569343"/>
                  <a:gd name="connsiteX91" fmla="*/ 69011 w 3467819"/>
                  <a:gd name="connsiteY91" fmla="*/ 388188 h 569343"/>
                  <a:gd name="connsiteX92" fmla="*/ 0 w 3467819"/>
                  <a:gd name="connsiteY92" fmla="*/ 224286 h 569343"/>
                  <a:gd name="connsiteX93" fmla="*/ 60385 w 3467819"/>
                  <a:gd name="connsiteY93" fmla="*/ 198407 h 569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</a:cxnLst>
                <a:rect l="l" t="t" r="r" b="b"/>
                <a:pathLst>
                  <a:path w="3467819" h="569343">
                    <a:moveTo>
                      <a:pt x="60385" y="198407"/>
                    </a:moveTo>
                    <a:lnTo>
                      <a:pt x="60385" y="198407"/>
                    </a:lnTo>
                    <a:cubicBezTo>
                      <a:pt x="89140" y="195532"/>
                      <a:pt x="119066" y="198401"/>
                      <a:pt x="146649" y="189781"/>
                    </a:cubicBezTo>
                    <a:cubicBezTo>
                      <a:pt x="166440" y="183596"/>
                      <a:pt x="181154" y="166777"/>
                      <a:pt x="198407" y="155275"/>
                    </a:cubicBezTo>
                    <a:lnTo>
                      <a:pt x="224287" y="138022"/>
                    </a:lnTo>
                    <a:cubicBezTo>
                      <a:pt x="232913" y="132271"/>
                      <a:pt x="240330" y="124047"/>
                      <a:pt x="250166" y="120769"/>
                    </a:cubicBezTo>
                    <a:lnTo>
                      <a:pt x="276045" y="112143"/>
                    </a:lnTo>
                    <a:cubicBezTo>
                      <a:pt x="342934" y="67550"/>
                      <a:pt x="308134" y="84193"/>
                      <a:pt x="379562" y="60384"/>
                    </a:cubicBezTo>
                    <a:lnTo>
                      <a:pt x="405441" y="51758"/>
                    </a:lnTo>
                    <a:cubicBezTo>
                      <a:pt x="414068" y="54633"/>
                      <a:pt x="423372" y="55968"/>
                      <a:pt x="431321" y="60384"/>
                    </a:cubicBezTo>
                    <a:cubicBezTo>
                      <a:pt x="520315" y="109825"/>
                      <a:pt x="450397" y="83995"/>
                      <a:pt x="508958" y="103517"/>
                    </a:cubicBezTo>
                    <a:cubicBezTo>
                      <a:pt x="523335" y="100641"/>
                      <a:pt x="538742" y="100957"/>
                      <a:pt x="552090" y="94890"/>
                    </a:cubicBezTo>
                    <a:cubicBezTo>
                      <a:pt x="570967" y="86309"/>
                      <a:pt x="584177" y="66941"/>
                      <a:pt x="603849" y="60384"/>
                    </a:cubicBezTo>
                    <a:lnTo>
                      <a:pt x="629728" y="51758"/>
                    </a:lnTo>
                    <a:cubicBezTo>
                      <a:pt x="694768" y="73437"/>
                      <a:pt x="614604" y="44195"/>
                      <a:pt x="681487" y="77637"/>
                    </a:cubicBezTo>
                    <a:cubicBezTo>
                      <a:pt x="752912" y="113350"/>
                      <a:pt x="659084" y="54075"/>
                      <a:pt x="733245" y="103517"/>
                    </a:cubicBezTo>
                    <a:cubicBezTo>
                      <a:pt x="782368" y="100931"/>
                      <a:pt x="937153" y="85371"/>
                      <a:pt x="1000664" y="103517"/>
                    </a:cubicBezTo>
                    <a:cubicBezTo>
                      <a:pt x="1010633" y="106365"/>
                      <a:pt x="1009125" y="123901"/>
                      <a:pt x="1017917" y="129396"/>
                    </a:cubicBezTo>
                    <a:cubicBezTo>
                      <a:pt x="1033339" y="139035"/>
                      <a:pt x="1069675" y="146649"/>
                      <a:pt x="1069675" y="146649"/>
                    </a:cubicBezTo>
                    <a:cubicBezTo>
                      <a:pt x="1104181" y="143773"/>
                      <a:pt x="1139239" y="144813"/>
                      <a:pt x="1173192" y="138022"/>
                    </a:cubicBezTo>
                    <a:cubicBezTo>
                      <a:pt x="1207698" y="131121"/>
                      <a:pt x="1193320" y="113293"/>
                      <a:pt x="1216324" y="94890"/>
                    </a:cubicBezTo>
                    <a:cubicBezTo>
                      <a:pt x="1223425" y="89210"/>
                      <a:pt x="1233577" y="89139"/>
                      <a:pt x="1242204" y="86264"/>
                    </a:cubicBezTo>
                    <a:cubicBezTo>
                      <a:pt x="1256581" y="89139"/>
                      <a:pt x="1271608" y="89742"/>
                      <a:pt x="1285336" y="94890"/>
                    </a:cubicBezTo>
                    <a:cubicBezTo>
                      <a:pt x="1295044" y="98530"/>
                      <a:pt x="1301942" y="107506"/>
                      <a:pt x="1311215" y="112143"/>
                    </a:cubicBezTo>
                    <a:cubicBezTo>
                      <a:pt x="1325065" y="119068"/>
                      <a:pt x="1339970" y="123645"/>
                      <a:pt x="1354347" y="129396"/>
                    </a:cubicBezTo>
                    <a:cubicBezTo>
                      <a:pt x="1362973" y="138022"/>
                      <a:pt x="1368101" y="156622"/>
                      <a:pt x="1380226" y="155275"/>
                    </a:cubicBezTo>
                    <a:cubicBezTo>
                      <a:pt x="1397893" y="153312"/>
                      <a:pt x="1443352" y="112304"/>
                      <a:pt x="1457864" y="94890"/>
                    </a:cubicBezTo>
                    <a:cubicBezTo>
                      <a:pt x="1464501" y="86925"/>
                      <a:pt x="1467021" y="75488"/>
                      <a:pt x="1475117" y="69011"/>
                    </a:cubicBezTo>
                    <a:cubicBezTo>
                      <a:pt x="1482217" y="63331"/>
                      <a:pt x="1492370" y="63260"/>
                      <a:pt x="1500996" y="60384"/>
                    </a:cubicBezTo>
                    <a:cubicBezTo>
                      <a:pt x="1566044" y="82068"/>
                      <a:pt x="1488386" y="50296"/>
                      <a:pt x="1544128" y="94890"/>
                    </a:cubicBezTo>
                    <a:cubicBezTo>
                      <a:pt x="1551228" y="100570"/>
                      <a:pt x="1561381" y="100641"/>
                      <a:pt x="1570007" y="103517"/>
                    </a:cubicBezTo>
                    <a:cubicBezTo>
                      <a:pt x="1572883" y="112143"/>
                      <a:pt x="1569632" y="128110"/>
                      <a:pt x="1578634" y="129396"/>
                    </a:cubicBezTo>
                    <a:cubicBezTo>
                      <a:pt x="1608046" y="133597"/>
                      <a:pt x="1663169" y="90292"/>
                      <a:pt x="1682151" y="77637"/>
                    </a:cubicBezTo>
                    <a:lnTo>
                      <a:pt x="1708030" y="60384"/>
                    </a:lnTo>
                    <a:cubicBezTo>
                      <a:pt x="1713781" y="51758"/>
                      <a:pt x="1714915" y="34505"/>
                      <a:pt x="1725283" y="34505"/>
                    </a:cubicBezTo>
                    <a:cubicBezTo>
                      <a:pt x="1734376" y="34505"/>
                      <a:pt x="1728229" y="53284"/>
                      <a:pt x="1733909" y="60384"/>
                    </a:cubicBezTo>
                    <a:cubicBezTo>
                      <a:pt x="1740386" y="68480"/>
                      <a:pt x="1750515" y="73000"/>
                      <a:pt x="1759788" y="77637"/>
                    </a:cubicBezTo>
                    <a:cubicBezTo>
                      <a:pt x="1767921" y="81704"/>
                      <a:pt x="1777535" y="82197"/>
                      <a:pt x="1785668" y="86264"/>
                    </a:cubicBezTo>
                    <a:cubicBezTo>
                      <a:pt x="1794941" y="90901"/>
                      <a:pt x="1801711" y="100238"/>
                      <a:pt x="1811547" y="103517"/>
                    </a:cubicBezTo>
                    <a:cubicBezTo>
                      <a:pt x="1828140" y="109048"/>
                      <a:pt x="1846052" y="109268"/>
                      <a:pt x="1863305" y="112143"/>
                    </a:cubicBezTo>
                    <a:cubicBezTo>
                      <a:pt x="1953143" y="142089"/>
                      <a:pt x="1916544" y="125822"/>
                      <a:pt x="1975449" y="155275"/>
                    </a:cubicBezTo>
                    <a:cubicBezTo>
                      <a:pt x="1989826" y="152400"/>
                      <a:pt x="2005467" y="153206"/>
                      <a:pt x="2018581" y="146649"/>
                    </a:cubicBezTo>
                    <a:cubicBezTo>
                      <a:pt x="2029493" y="141193"/>
                      <a:pt x="2035088" y="128579"/>
                      <a:pt x="2044460" y="120769"/>
                    </a:cubicBezTo>
                    <a:cubicBezTo>
                      <a:pt x="2052424" y="114132"/>
                      <a:pt x="2062467" y="110264"/>
                      <a:pt x="2070339" y="103517"/>
                    </a:cubicBezTo>
                    <a:cubicBezTo>
                      <a:pt x="2122441" y="58859"/>
                      <a:pt x="2083172" y="76236"/>
                      <a:pt x="2130724" y="60384"/>
                    </a:cubicBezTo>
                    <a:cubicBezTo>
                      <a:pt x="2188913" y="2196"/>
                      <a:pt x="2159336" y="16341"/>
                      <a:pt x="2208362" y="0"/>
                    </a:cubicBezTo>
                    <a:cubicBezTo>
                      <a:pt x="2225615" y="2875"/>
                      <a:pt x="2244477" y="804"/>
                      <a:pt x="2260121" y="8626"/>
                    </a:cubicBezTo>
                    <a:cubicBezTo>
                      <a:pt x="2269394" y="13262"/>
                      <a:pt x="2269277" y="28028"/>
                      <a:pt x="2277373" y="34505"/>
                    </a:cubicBezTo>
                    <a:cubicBezTo>
                      <a:pt x="2284474" y="40186"/>
                      <a:pt x="2294626" y="40256"/>
                      <a:pt x="2303253" y="43132"/>
                    </a:cubicBezTo>
                    <a:cubicBezTo>
                      <a:pt x="2316966" y="63702"/>
                      <a:pt x="2339311" y="104551"/>
                      <a:pt x="2363638" y="120769"/>
                    </a:cubicBezTo>
                    <a:cubicBezTo>
                      <a:pt x="2371204" y="125813"/>
                      <a:pt x="2380891" y="126520"/>
                      <a:pt x="2389517" y="129396"/>
                    </a:cubicBezTo>
                    <a:cubicBezTo>
                      <a:pt x="2404727" y="127495"/>
                      <a:pt x="2469568" y="122200"/>
                      <a:pt x="2493034" y="112143"/>
                    </a:cubicBezTo>
                    <a:cubicBezTo>
                      <a:pt x="2502563" y="108059"/>
                      <a:pt x="2510287" y="100641"/>
                      <a:pt x="2518913" y="94890"/>
                    </a:cubicBezTo>
                    <a:cubicBezTo>
                      <a:pt x="2524664" y="86264"/>
                      <a:pt x="2531529" y="78284"/>
                      <a:pt x="2536166" y="69011"/>
                    </a:cubicBezTo>
                    <a:cubicBezTo>
                      <a:pt x="2540232" y="60878"/>
                      <a:pt x="2536349" y="46509"/>
                      <a:pt x="2544792" y="43132"/>
                    </a:cubicBezTo>
                    <a:cubicBezTo>
                      <a:pt x="2555800" y="38729"/>
                      <a:pt x="2567796" y="48883"/>
                      <a:pt x="2579298" y="51758"/>
                    </a:cubicBezTo>
                    <a:cubicBezTo>
                      <a:pt x="2590800" y="63260"/>
                      <a:pt x="2601454" y="75678"/>
                      <a:pt x="2613804" y="86264"/>
                    </a:cubicBezTo>
                    <a:cubicBezTo>
                      <a:pt x="2621676" y="93011"/>
                      <a:pt x="2632352" y="96186"/>
                      <a:pt x="2639683" y="103517"/>
                    </a:cubicBezTo>
                    <a:cubicBezTo>
                      <a:pt x="2647014" y="110848"/>
                      <a:pt x="2648310" y="123645"/>
                      <a:pt x="2656936" y="129396"/>
                    </a:cubicBezTo>
                    <a:cubicBezTo>
                      <a:pt x="2662155" y="132875"/>
                      <a:pt x="2733626" y="146460"/>
                      <a:pt x="2734573" y="146649"/>
                    </a:cubicBezTo>
                    <a:cubicBezTo>
                      <a:pt x="2806393" y="128693"/>
                      <a:pt x="2735380" y="150558"/>
                      <a:pt x="2794958" y="120769"/>
                    </a:cubicBezTo>
                    <a:cubicBezTo>
                      <a:pt x="2846877" y="94810"/>
                      <a:pt x="2826858" y="113707"/>
                      <a:pt x="2872596" y="86264"/>
                    </a:cubicBezTo>
                    <a:cubicBezTo>
                      <a:pt x="2890376" y="75596"/>
                      <a:pt x="2904238" y="56787"/>
                      <a:pt x="2924354" y="51758"/>
                    </a:cubicBezTo>
                    <a:cubicBezTo>
                      <a:pt x="2967682" y="40927"/>
                      <a:pt x="2947613" y="46881"/>
                      <a:pt x="2984739" y="34505"/>
                    </a:cubicBezTo>
                    <a:cubicBezTo>
                      <a:pt x="3037790" y="61031"/>
                      <a:pt x="3008547" y="44626"/>
                      <a:pt x="3071004" y="86264"/>
                    </a:cubicBezTo>
                    <a:cubicBezTo>
                      <a:pt x="3079630" y="92015"/>
                      <a:pt x="3086825" y="101003"/>
                      <a:pt x="3096883" y="103517"/>
                    </a:cubicBezTo>
                    <a:lnTo>
                      <a:pt x="3131388" y="112143"/>
                    </a:lnTo>
                    <a:cubicBezTo>
                      <a:pt x="3145766" y="109268"/>
                      <a:pt x="3160836" y="108780"/>
                      <a:pt x="3174521" y="103517"/>
                    </a:cubicBezTo>
                    <a:cubicBezTo>
                      <a:pt x="3322393" y="46644"/>
                      <a:pt x="3187116" y="83116"/>
                      <a:pt x="3278038" y="60384"/>
                    </a:cubicBezTo>
                    <a:cubicBezTo>
                      <a:pt x="3286664" y="66135"/>
                      <a:pt x="3297441" y="69541"/>
                      <a:pt x="3303917" y="77637"/>
                    </a:cubicBezTo>
                    <a:cubicBezTo>
                      <a:pt x="3331698" y="112365"/>
                      <a:pt x="3289397" y="97077"/>
                      <a:pt x="3329796" y="129396"/>
                    </a:cubicBezTo>
                    <a:cubicBezTo>
                      <a:pt x="3336896" y="135076"/>
                      <a:pt x="3347049" y="135147"/>
                      <a:pt x="3355675" y="138022"/>
                    </a:cubicBezTo>
                    <a:cubicBezTo>
                      <a:pt x="3372086" y="134740"/>
                      <a:pt x="3407000" y="129612"/>
                      <a:pt x="3424687" y="120769"/>
                    </a:cubicBezTo>
                    <a:cubicBezTo>
                      <a:pt x="3465572" y="100327"/>
                      <a:pt x="3434529" y="103517"/>
                      <a:pt x="3467819" y="103517"/>
                    </a:cubicBezTo>
                    <a:lnTo>
                      <a:pt x="3467819" y="293298"/>
                    </a:lnTo>
                    <a:lnTo>
                      <a:pt x="3200400" y="457200"/>
                    </a:lnTo>
                    <a:lnTo>
                      <a:pt x="3105509" y="370935"/>
                    </a:lnTo>
                    <a:lnTo>
                      <a:pt x="2838090" y="414067"/>
                    </a:lnTo>
                    <a:lnTo>
                      <a:pt x="2579298" y="569343"/>
                    </a:lnTo>
                    <a:lnTo>
                      <a:pt x="2501660" y="491705"/>
                    </a:lnTo>
                    <a:lnTo>
                      <a:pt x="2216988" y="388188"/>
                    </a:lnTo>
                    <a:lnTo>
                      <a:pt x="2182483" y="448573"/>
                    </a:lnTo>
                    <a:lnTo>
                      <a:pt x="1871932" y="508958"/>
                    </a:lnTo>
                    <a:lnTo>
                      <a:pt x="1802921" y="431320"/>
                    </a:lnTo>
                    <a:lnTo>
                      <a:pt x="1518249" y="353683"/>
                    </a:lnTo>
                    <a:lnTo>
                      <a:pt x="1406105" y="414067"/>
                    </a:lnTo>
                    <a:lnTo>
                      <a:pt x="1026543" y="327803"/>
                    </a:lnTo>
                    <a:lnTo>
                      <a:pt x="776377" y="422694"/>
                    </a:lnTo>
                    <a:lnTo>
                      <a:pt x="448573" y="405441"/>
                    </a:lnTo>
                    <a:lnTo>
                      <a:pt x="345056" y="310550"/>
                    </a:lnTo>
                    <a:lnTo>
                      <a:pt x="198407" y="379562"/>
                    </a:lnTo>
                    <a:cubicBezTo>
                      <a:pt x="103623" y="390093"/>
                      <a:pt x="146808" y="388188"/>
                      <a:pt x="69011" y="388188"/>
                    </a:cubicBezTo>
                    <a:lnTo>
                      <a:pt x="0" y="224286"/>
                    </a:lnTo>
                    <a:lnTo>
                      <a:pt x="60385" y="198407"/>
                    </a:lnTo>
                    <a:close/>
                  </a:path>
                </a:pathLst>
              </a:cu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cxnSp>
          <p:nvCxnSpPr>
            <p:cNvPr id="28" name="Straight Arrow Connector 27"/>
            <p:cNvCxnSpPr/>
            <p:nvPr/>
          </p:nvCxnSpPr>
          <p:spPr>
            <a:xfrm rot="5400000">
              <a:off x="805904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rot="5400000">
              <a:off x="1027128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rot="5400000">
              <a:off x="1248352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5400000">
              <a:off x="1469576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rot="5400000">
              <a:off x="1690800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rot="5400000">
              <a:off x="1912024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rot="5400000">
              <a:off x="2796920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rot="5400000">
              <a:off x="3460592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rot="5400000">
              <a:off x="3681816" y="2618046"/>
              <a:ext cx="1260000" cy="1588"/>
            </a:xfrm>
            <a:prstGeom prst="straightConnector1">
              <a:avLst/>
            </a:prstGeom>
            <a:ln>
              <a:headEnd type="none"/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rot="5400000">
              <a:off x="3903042" y="2618046"/>
              <a:ext cx="1260000" cy="1588"/>
            </a:xfrm>
            <a:prstGeom prst="straightConnector1">
              <a:avLst/>
            </a:prstGeom>
            <a:ln>
              <a:headEnd type="none"/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rot="5400000">
              <a:off x="2133248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rot="5400000">
              <a:off x="2354472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1242844" y="3291742"/>
              <a:ext cx="3523079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latin typeface="Calibri"/>
                </a:rPr>
                <a:t>Event </a:t>
              </a:r>
              <a:r>
                <a:rPr lang="en-US" dirty="0" smtClean="0">
                  <a:solidFill>
                    <a:srgbClr val="000000"/>
                  </a:solidFill>
                  <a:latin typeface="Calibri"/>
                </a:rPr>
                <a:t>Builders (PC + readout board)</a:t>
              </a:r>
              <a:endParaRPr lang="en-US" sz="1200" dirty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294575" y="5517232"/>
              <a:ext cx="1679434" cy="646331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alibri"/>
                </a:rPr>
                <a:t>Eventfilter Farm</a:t>
              </a:r>
            </a:p>
            <a:p>
              <a:r>
                <a:rPr lang="en-US" dirty="0">
                  <a:solidFill>
                    <a:prstClr val="black"/>
                  </a:solidFill>
                  <a:latin typeface="Calibri"/>
                </a:rPr>
                <a:t>~ 80 subfarms</a:t>
              </a:r>
            </a:p>
          </p:txBody>
        </p:sp>
        <p:cxnSp>
          <p:nvCxnSpPr>
            <p:cNvPr id="42" name="Straight Arrow Connector 41"/>
            <p:cNvCxnSpPr>
              <a:endCxn id="22" idx="1"/>
            </p:cNvCxnSpPr>
            <p:nvPr/>
          </p:nvCxnSpPr>
          <p:spPr>
            <a:xfrm>
              <a:off x="1419058" y="3698260"/>
              <a:ext cx="819694" cy="550852"/>
            </a:xfrm>
            <a:prstGeom prst="straightConnector1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3" name="Straight Arrow Connector 42"/>
            <p:cNvCxnSpPr>
              <a:endCxn id="22" idx="1"/>
            </p:cNvCxnSpPr>
            <p:nvPr/>
          </p:nvCxnSpPr>
          <p:spPr>
            <a:xfrm>
              <a:off x="1771185" y="3698260"/>
              <a:ext cx="467567" cy="550852"/>
            </a:xfrm>
            <a:prstGeom prst="straightConnector1">
              <a:avLst/>
            </a:prstGeom>
            <a:ln w="38100" cmpd="sng">
              <a:noFill/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2123312" y="3698260"/>
              <a:ext cx="261992" cy="360041"/>
            </a:xfrm>
            <a:prstGeom prst="straightConnector1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rot="5400000">
              <a:off x="2294625" y="3877486"/>
              <a:ext cx="360040" cy="1588"/>
            </a:xfrm>
            <a:prstGeom prst="straightConnector1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rot="5400000">
              <a:off x="2646752" y="3877486"/>
              <a:ext cx="360040" cy="1588"/>
            </a:xfrm>
            <a:prstGeom prst="straightConnector1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rot="5400000">
              <a:off x="2998879" y="3877486"/>
              <a:ext cx="360040" cy="1588"/>
            </a:xfrm>
            <a:prstGeom prst="straightConnector1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rot="5400000">
              <a:off x="3351006" y="3877486"/>
              <a:ext cx="360040" cy="1588"/>
            </a:xfrm>
            <a:prstGeom prst="straightConnector1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H="1">
              <a:off x="3831679" y="3698260"/>
              <a:ext cx="52268" cy="372331"/>
            </a:xfrm>
            <a:prstGeom prst="straightConnector1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50" name="Straight Arrow Connector 49"/>
            <p:cNvCxnSpPr>
              <a:endCxn id="22" idx="3"/>
            </p:cNvCxnSpPr>
            <p:nvPr/>
          </p:nvCxnSpPr>
          <p:spPr>
            <a:xfrm flipH="1">
              <a:off x="3831679" y="3698260"/>
              <a:ext cx="404395" cy="550852"/>
            </a:xfrm>
            <a:prstGeom prst="straightConnector1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rot="5400000">
              <a:off x="2575696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rot="5400000">
              <a:off x="3018144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rot="5400000">
              <a:off x="3239368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rot="5400000">
              <a:off x="881912" y="5089420"/>
              <a:ext cx="313141" cy="794"/>
            </a:xfrm>
            <a:prstGeom prst="straightConnector1">
              <a:avLst/>
            </a:prstGeom>
            <a:ln w="38100" cmpd="sng">
              <a:prstDash val="sysDash"/>
              <a:headEnd type="none"/>
              <a:tailEnd type="arrow" w="sm" len="sm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rot="5400000">
              <a:off x="1174306" y="5089420"/>
              <a:ext cx="313141" cy="794"/>
            </a:xfrm>
            <a:prstGeom prst="straightConnector1">
              <a:avLst/>
            </a:prstGeom>
            <a:ln w="38100" cmpd="sng">
              <a:prstDash val="sysDash"/>
              <a:headEnd type="none"/>
              <a:tailEnd type="arrow" w="sm" len="sm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sp>
          <p:nvSpPr>
            <p:cNvPr id="56" name="TextBox 55"/>
            <p:cNvSpPr txBox="1"/>
            <p:nvPr/>
          </p:nvSpPr>
          <p:spPr>
            <a:xfrm rot="16200000">
              <a:off x="5751267" y="1594735"/>
              <a:ext cx="8194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UX85B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 rot="16200000">
              <a:off x="4870603" y="4383047"/>
              <a:ext cx="26191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Point 8 surface</a:t>
              </a:r>
            </a:p>
          </p:txBody>
        </p:sp>
        <p:sp>
          <p:nvSpPr>
            <p:cNvPr id="58" name="Rounded Rectangle 57"/>
            <p:cNvSpPr/>
            <p:nvPr/>
          </p:nvSpPr>
          <p:spPr>
            <a:xfrm>
              <a:off x="738830" y="4669059"/>
              <a:ext cx="808651" cy="353565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subfarm switch</a:t>
              </a:r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5520642" y="3262046"/>
              <a:ext cx="509512" cy="432048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US" sz="1400" dirty="0">
                  <a:solidFill>
                    <a:prstClr val="black"/>
                  </a:solidFill>
                  <a:latin typeface="Calibri"/>
                </a:rPr>
                <a:t>TFC</a:t>
              </a:r>
            </a:p>
          </p:txBody>
        </p:sp>
        <p:cxnSp>
          <p:nvCxnSpPr>
            <p:cNvPr id="60" name="Elbow Connector 59"/>
            <p:cNvCxnSpPr>
              <a:stCxn id="13" idx="3"/>
              <a:endCxn id="59" idx="0"/>
            </p:cNvCxnSpPr>
            <p:nvPr/>
          </p:nvCxnSpPr>
          <p:spPr>
            <a:xfrm>
              <a:off x="4748272" y="1628800"/>
              <a:ext cx="1027126" cy="1633246"/>
            </a:xfrm>
            <a:prstGeom prst="bentConnector2">
              <a:avLst/>
            </a:prstGeom>
            <a:ln w="19050" cmpd="sng">
              <a:solidFill>
                <a:schemeClr val="tx1"/>
              </a:solidFill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Group 60"/>
            <p:cNvGrpSpPr/>
            <p:nvPr/>
          </p:nvGrpSpPr>
          <p:grpSpPr>
            <a:xfrm>
              <a:off x="4810588" y="5234656"/>
              <a:ext cx="216024" cy="1008112"/>
              <a:chOff x="683568" y="4653136"/>
              <a:chExt cx="216024" cy="1008112"/>
            </a:xfrm>
          </p:grpSpPr>
          <p:sp>
            <p:nvSpPr>
              <p:cNvPr id="81" name="Rounded Rectangle 80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2" name="Rounded Rectangle 81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3" name="Rounded Rectangle 82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5115302" y="5229200"/>
              <a:ext cx="216024" cy="1008112"/>
              <a:chOff x="683568" y="4653136"/>
              <a:chExt cx="216024" cy="1008112"/>
            </a:xfrm>
          </p:grpSpPr>
          <p:sp>
            <p:nvSpPr>
              <p:cNvPr id="78" name="Rounded Rectangle 77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9" name="Rounded Rectangle 78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0" name="Rounded Rectangle 79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cxnSp>
          <p:nvCxnSpPr>
            <p:cNvPr id="63" name="Straight Arrow Connector 62"/>
            <p:cNvCxnSpPr/>
            <p:nvPr/>
          </p:nvCxnSpPr>
          <p:spPr>
            <a:xfrm rot="5400000">
              <a:off x="4633505" y="5099338"/>
              <a:ext cx="360040" cy="1588"/>
            </a:xfrm>
            <a:prstGeom prst="straightConnector1">
              <a:avLst/>
            </a:prstGeom>
            <a:ln w="28575" cmpd="sng">
              <a:solidFill>
                <a:srgbClr val="000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660650" y="3317117"/>
              <a:ext cx="635110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00"/>
                  </a:solidFill>
                  <a:latin typeface="Calibri"/>
                </a:rPr>
                <a:t>x500</a:t>
              </a:r>
              <a:endParaRPr lang="en-US" dirty="0">
                <a:solidFill>
                  <a:srgbClr val="000000"/>
                </a:solidFill>
                <a:latin typeface="Calibri"/>
              </a:endParaRPr>
            </a:p>
          </p:txBody>
        </p:sp>
        <p:cxnSp>
          <p:nvCxnSpPr>
            <p:cNvPr id="65" name="Straight Arrow Connector 64"/>
            <p:cNvCxnSpPr/>
            <p:nvPr/>
          </p:nvCxnSpPr>
          <p:spPr>
            <a:xfrm rot="5400000">
              <a:off x="4930220" y="5088164"/>
              <a:ext cx="360040" cy="1588"/>
            </a:xfrm>
            <a:prstGeom prst="straightConnector1">
              <a:avLst/>
            </a:prstGeom>
            <a:ln w="28575" cmpd="sng">
              <a:solidFill>
                <a:srgbClr val="000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>
              <a:stCxn id="20" idx="2"/>
              <a:endCxn id="67" idx="0"/>
            </p:cNvCxnSpPr>
            <p:nvPr/>
          </p:nvCxnSpPr>
          <p:spPr>
            <a:xfrm>
              <a:off x="4072274" y="3698260"/>
              <a:ext cx="850399" cy="988491"/>
            </a:xfrm>
            <a:prstGeom prst="straightConnector1">
              <a:avLst/>
            </a:prstGeom>
            <a:ln w="38100" cmpd="dbl">
              <a:tailEnd type="arrow" w="sm" len="sm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sp>
          <p:nvSpPr>
            <p:cNvPr id="67" name="Rounded Rectangle 66"/>
            <p:cNvSpPr/>
            <p:nvPr/>
          </p:nvSpPr>
          <p:spPr>
            <a:xfrm>
              <a:off x="4518347" y="4686751"/>
              <a:ext cx="808651" cy="353565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subfarm switch</a:t>
              </a:r>
            </a:p>
          </p:txBody>
        </p:sp>
        <p:sp>
          <p:nvSpPr>
            <p:cNvPr id="68" name="Magnetic Disk 69"/>
            <p:cNvSpPr/>
            <p:nvPr/>
          </p:nvSpPr>
          <p:spPr>
            <a:xfrm>
              <a:off x="2655136" y="4845843"/>
              <a:ext cx="663672" cy="671390"/>
            </a:xfrm>
            <a:prstGeom prst="flowChartMagneticDisk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r>
                <a:rPr lang="en-GB" dirty="0">
                  <a:solidFill>
                    <a:srgbClr val="000000"/>
                  </a:solidFill>
                </a:rPr>
                <a:t>Online storage</a:t>
              </a:r>
            </a:p>
          </p:txBody>
        </p:sp>
        <p:cxnSp>
          <p:nvCxnSpPr>
            <p:cNvPr id="69" name="Straight Arrow Connector 68"/>
            <p:cNvCxnSpPr>
              <a:stCxn id="58" idx="3"/>
              <a:endCxn id="68" idx="2"/>
            </p:cNvCxnSpPr>
            <p:nvPr/>
          </p:nvCxnSpPr>
          <p:spPr>
            <a:xfrm>
              <a:off x="1547481" y="4845842"/>
              <a:ext cx="1107655" cy="335696"/>
            </a:xfrm>
            <a:prstGeom prst="straightConnector1">
              <a:avLst/>
            </a:prstGeom>
            <a:ln w="28575" cmpd="sng">
              <a:solidFill>
                <a:srgbClr val="000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>
              <a:stCxn id="67" idx="1"/>
              <a:endCxn id="68" idx="4"/>
            </p:cNvCxnSpPr>
            <p:nvPr/>
          </p:nvCxnSpPr>
          <p:spPr>
            <a:xfrm flipH="1">
              <a:off x="3318808" y="4863534"/>
              <a:ext cx="1199539" cy="318004"/>
            </a:xfrm>
            <a:prstGeom prst="straightConnector1">
              <a:avLst/>
            </a:prstGeom>
            <a:ln w="28575" cmpd="sng">
              <a:solidFill>
                <a:srgbClr val="000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 rot="5400000">
              <a:off x="4834500" y="2293013"/>
              <a:ext cx="16047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</a:rPr>
                <a:t>Clock &amp; fast commands</a:t>
              </a:r>
            </a:p>
          </p:txBody>
        </p:sp>
        <p:cxnSp>
          <p:nvCxnSpPr>
            <p:cNvPr id="72" name="Straight Arrow Connector 71"/>
            <p:cNvCxnSpPr/>
            <p:nvPr/>
          </p:nvCxnSpPr>
          <p:spPr>
            <a:xfrm flipH="1">
              <a:off x="4723999" y="3390176"/>
              <a:ext cx="790010" cy="0"/>
            </a:xfrm>
            <a:prstGeom prst="straightConnector1">
              <a:avLst/>
            </a:prstGeom>
            <a:ln>
              <a:headEnd type="none"/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73" name="Straight Arrow Connector 72"/>
            <p:cNvCxnSpPr/>
            <p:nvPr/>
          </p:nvCxnSpPr>
          <p:spPr>
            <a:xfrm flipH="1" flipV="1">
              <a:off x="4729097" y="3634636"/>
              <a:ext cx="791545" cy="908"/>
            </a:xfrm>
            <a:prstGeom prst="straightConnector1">
              <a:avLst/>
            </a:prstGeom>
            <a:ln>
              <a:headEnd type="arrow"/>
              <a:tailEnd type="non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sp>
          <p:nvSpPr>
            <p:cNvPr id="74" name="TextBox 73"/>
            <p:cNvSpPr txBox="1"/>
            <p:nvPr/>
          </p:nvSpPr>
          <p:spPr>
            <a:xfrm>
              <a:off x="4648412" y="3649390"/>
              <a:ext cx="1144064" cy="31393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>
                <a:lnSpc>
                  <a:spcPct val="60000"/>
                </a:lnSpc>
              </a:pPr>
              <a:r>
                <a:rPr lang="en-US" sz="1200" dirty="0">
                  <a:solidFill>
                    <a:srgbClr val="000000"/>
                  </a:solidFill>
                  <a:latin typeface="Calibri"/>
                </a:rPr>
                <a:t>throttle from PCIe40s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724708" y="3113864"/>
              <a:ext cx="942297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60000"/>
                </a:lnSpc>
              </a:pPr>
              <a:r>
                <a:rPr lang="en-US" sz="1200" dirty="0">
                  <a:solidFill>
                    <a:srgbClr val="000000"/>
                  </a:solidFill>
                </a:rPr>
                <a:t>Clock &amp; fast commands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020712" y="4138983"/>
              <a:ext cx="869084" cy="18466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latin typeface="Calibri"/>
                </a:rPr>
                <a:t>6 x 100 Gbit/s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4211338" y="3985211"/>
              <a:ext cx="869084" cy="18466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latin typeface="Calibri"/>
                </a:rPr>
                <a:t>6 x 100 Gbit/s</a:t>
              </a:r>
            </a:p>
          </p:txBody>
        </p:sp>
      </p:grpSp>
      <p:sp>
        <p:nvSpPr>
          <p:cNvPr id="98" name="Rectangle 97"/>
          <p:cNvSpPr/>
          <p:nvPr/>
        </p:nvSpPr>
        <p:spPr>
          <a:xfrm>
            <a:off x="1721420" y="3199551"/>
            <a:ext cx="5082540" cy="868030"/>
          </a:xfrm>
          <a:prstGeom prst="rect">
            <a:avLst/>
          </a:prstGeom>
          <a:solidFill>
            <a:srgbClr val="FF0000">
              <a:alpha val="25000"/>
            </a:srgbClr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781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Readout board hardware (PCIe40)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PCI </a:t>
            </a:r>
            <a:r>
              <a:rPr lang="en-US" dirty="0"/>
              <a:t>Express add-in card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Altera </a:t>
            </a:r>
            <a:r>
              <a:rPr lang="en-US" dirty="0"/>
              <a:t>Arria10 </a:t>
            </a:r>
            <a:r>
              <a:rPr lang="en-US" dirty="0" smtClean="0"/>
              <a:t>FPGA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100Gbps DMA engine</a:t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/>
              <a:t>event-builder memory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High-density optical IO</a:t>
            </a: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Up to 48 </a:t>
            </a:r>
            <a:r>
              <a:rPr lang="en-US" dirty="0" smtClean="0"/>
              <a:t>transceivers (Avago </a:t>
            </a:r>
            <a:r>
              <a:rPr lang="en-US" dirty="0" err="1" smtClean="0"/>
              <a:t>MiniPODs</a:t>
            </a:r>
            <a:r>
              <a:rPr lang="en-US" dirty="0" smtClean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Reuse same HW for timing distribution system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Decouple FPGA from network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Maximum flexibility in network technology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Exploit commercial technologies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PCI Express Gen3 interconnect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COTS servers designed for GPU acceleration</a:t>
            </a:r>
          </a:p>
          <a:p>
            <a:pPr marL="0" indent="-173736">
              <a:buFont typeface="Wingdings" panose="05000000000000000000" pitchFamily="2" charset="2"/>
              <a:buChar char="§"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/>
              <a:t>generation readout board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Developed at CPP Marseille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Pre-production launched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Ready end of Q2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Market </a:t>
            </a:r>
            <a:r>
              <a:rPr lang="en-US" dirty="0"/>
              <a:t>survey </a:t>
            </a:r>
            <a:r>
              <a:rPr lang="en-US" dirty="0" smtClean="0"/>
              <a:t>completed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Tender </a:t>
            </a:r>
            <a:r>
              <a:rPr lang="en-US" dirty="0"/>
              <a:t>in </a:t>
            </a:r>
            <a:r>
              <a:rPr lang="en-US" dirty="0" smtClean="0"/>
              <a:t>H2 2016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9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990" y="1499617"/>
            <a:ext cx="3566160" cy="267462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</p:txBody>
      </p:sp>
      <p:pic>
        <p:nvPicPr>
          <p:cNvPr id="10" name="Content Placeholder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2625" y="3985744"/>
            <a:ext cx="3565525" cy="236961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Paolo Durante - LHCC Detector Upgrade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23616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9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lhcb-onlin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>
        <a:normAutofit lnSpcReduction="10000"/>
      </a:bodyPr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rmAutofit/>
      </a:bodyPr>
      <a:lstStyle>
        <a:defPPr>
          <a:defRPr sz="1800" dirty="0" smtClean="0">
            <a:latin typeface="+mn-lt"/>
          </a:defRPr>
        </a:defPPr>
      </a:lstStyle>
    </a:txDef>
  </a:objectDefaults>
  <a:extraClrSchemeLst>
    <a:extraClrScheme>
      <a:clrScheme name="daq-lectu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lhcb-onlin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>
        <a:normAutofit lnSpcReduction="10000"/>
      </a:bodyPr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rmAutofit/>
      </a:bodyPr>
      <a:lstStyle>
        <a:defPPr>
          <a:defRPr sz="1800" dirty="0" smtClean="0">
            <a:latin typeface="+mn-lt"/>
          </a:defRPr>
        </a:defPPr>
      </a:lstStyle>
    </a:txDef>
  </a:objectDefaults>
  <a:extraClrSchemeLst>
    <a:extraClrScheme>
      <a:clrScheme name="daq-lectu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3042</TotalTime>
  <Words>1926</Words>
  <Application>Microsoft Office PowerPoint</Application>
  <PresentationFormat>On-screen Show (4:3)</PresentationFormat>
  <Paragraphs>651</Paragraphs>
  <Slides>27</Slides>
  <Notes>12</Notes>
  <HiddenSlides>0</HiddenSlides>
  <MMClips>0</MMClips>
  <ScaleCrop>false</ScaleCrop>
  <HeadingPairs>
    <vt:vector size="10" baseType="variant">
      <vt:variant>
        <vt:lpstr>Fonts Used</vt:lpstr>
      </vt:variant>
      <vt:variant>
        <vt:i4>15</vt:i4>
      </vt:variant>
      <vt:variant>
        <vt:lpstr>Theme</vt:lpstr>
      </vt:variant>
      <vt:variant>
        <vt:i4>4</vt:i4>
      </vt:variant>
      <vt:variant>
        <vt:lpstr>Links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48" baseType="lpstr">
      <vt:lpstr>Arial Unicode MS</vt:lpstr>
      <vt:lpstr>ＭＳ Ｐゴシック</vt:lpstr>
      <vt:lpstr>Arial</vt:lpstr>
      <vt:lpstr>Arial Narrow</vt:lpstr>
      <vt:lpstr>Calibri</vt:lpstr>
      <vt:lpstr>Calibri Light</vt:lpstr>
      <vt:lpstr>Century Gothic</vt:lpstr>
      <vt:lpstr>Comic Sans MS</vt:lpstr>
      <vt:lpstr>Monotype Sorts</vt:lpstr>
      <vt:lpstr>Times New Roman</vt:lpstr>
      <vt:lpstr>Tw Cen MT</vt:lpstr>
      <vt:lpstr>Tw Cen MT Condensed</vt:lpstr>
      <vt:lpstr>Wingdings</vt:lpstr>
      <vt:lpstr>Wingdings 2</vt:lpstr>
      <vt:lpstr>Wingdings 3</vt:lpstr>
      <vt:lpstr>Integral</vt:lpstr>
      <vt:lpstr>lhcb-online</vt:lpstr>
      <vt:lpstr>1_lhcb-online</vt:lpstr>
      <vt:lpstr>Office Theme</vt:lpstr>
      <vt:lpstr>C:\Users\pdurante\Dropbox\cern\presentations\160301\logs.xlsx!long![logs.xlsx]long Chart 2</vt:lpstr>
      <vt:lpstr>Visio</vt:lpstr>
      <vt:lpstr>LHCb: status and plans for the online system upgrade</vt:lpstr>
      <vt:lpstr>Outline</vt:lpstr>
      <vt:lpstr>Run3 upgrade</vt:lpstr>
      <vt:lpstr>Run3 Online System</vt:lpstr>
      <vt:lpstr>ECS (Experiment Control System)</vt:lpstr>
      <vt:lpstr>TFC (Timing &amp; Fast Control)</vt:lpstr>
      <vt:lpstr>Long-distance optics</vt:lpstr>
      <vt:lpstr>Readout boards / Event builders</vt:lpstr>
      <vt:lpstr>Readout board hardware (PCIe40)</vt:lpstr>
      <vt:lpstr>Readout board firmware</vt:lpstr>
      <vt:lpstr>Readout unit dataflow</vt:lpstr>
      <vt:lpstr>Event-building software (DAQPIPE)</vt:lpstr>
      <vt:lpstr>128node InfiniBand scalability (CINECA)</vt:lpstr>
      <vt:lpstr>Future data centre at Point 8</vt:lpstr>
      <vt:lpstr>Online mile-stones</vt:lpstr>
      <vt:lpstr>Thank you for your time</vt:lpstr>
      <vt:lpstr>Setup</vt:lpstr>
      <vt:lpstr>Result so far</vt:lpstr>
      <vt:lpstr>Timing distribution at LHCb</vt:lpstr>
      <vt:lpstr>Upgrade proposal 1:TTC over GBT</vt:lpstr>
      <vt:lpstr>Upgrade proposal 2:TTC over PON</vt:lpstr>
      <vt:lpstr>TTC-PON</vt:lpstr>
      <vt:lpstr>AMC40 readout board</vt:lpstr>
      <vt:lpstr>PCIe40 status</vt:lpstr>
      <vt:lpstr>PCIe Gen3 DMA performance</vt:lpstr>
      <vt:lpstr>Firmware status</vt:lpstr>
      <vt:lpstr>Event-building software performance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LHCb: Status and plans for the online system UPGRADE</dc:title>
  <dc:creator>Paolo Durante</dc:creator>
  <cp:lastModifiedBy>Paolo Durante</cp:lastModifiedBy>
  <cp:revision>318</cp:revision>
  <dcterms:created xsi:type="dcterms:W3CDTF">2016-02-23T18:20:44Z</dcterms:created>
  <dcterms:modified xsi:type="dcterms:W3CDTF">2016-03-01T09:02:05Z</dcterms:modified>
</cp:coreProperties>
</file>