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67" r:id="rId3"/>
    <p:sldId id="258" r:id="rId4"/>
    <p:sldId id="268" r:id="rId5"/>
    <p:sldId id="270" r:id="rId6"/>
    <p:sldId id="269" r:id="rId7"/>
    <p:sldId id="271" r:id="rId8"/>
    <p:sldId id="272" r:id="rId9"/>
    <p:sldId id="273" r:id="rId10"/>
    <p:sldId id="275" r:id="rId11"/>
    <p:sldId id="276" r:id="rId12"/>
    <p:sldId id="277" r:id="rId13"/>
    <p:sldId id="274" r:id="rId14"/>
    <p:sldId id="278" r:id="rId15"/>
    <p:sldId id="261" r:id="rId16"/>
    <p:sldId id="264" r:id="rId17"/>
    <p:sldId id="265" r:id="rId18"/>
    <p:sldId id="263" r:id="rId19"/>
    <p:sldId id="284" r:id="rId20"/>
    <p:sldId id="279" r:id="rId21"/>
    <p:sldId id="280" r:id="rId22"/>
    <p:sldId id="281" r:id="rId23"/>
    <p:sldId id="283" r:id="rId24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FF66"/>
    <a:srgbClr val="FFFFCC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3" autoAdjust="0"/>
    <p:restoredTop sz="94626" autoAdjust="0"/>
  </p:normalViewPr>
  <p:slideViewPr>
    <p:cSldViewPr snapToGrid="0" snapToObjects="1">
      <p:cViewPr varScale="1">
        <p:scale>
          <a:sx n="99" d="100"/>
          <a:sy n="99" d="100"/>
        </p:scale>
        <p:origin x="90" y="3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smtClean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fr-CH" smtClean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mtClean="0"/>
              <a:t>Cliquez et modifiez le titre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CH" smtClean="0"/>
              <a:t>Faire glisser l'image vers l'espace réservé ou cliquer sur l'icône pour l'ajouter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CH" smtClean="0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DC7B5FF5-BC73-0F44-8B0D-8C3DACD62521}" type="datetimeFigureOut">
              <a:rPr lang="fr-FR" smtClean="0"/>
              <a:t>09/06/2016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E15779F1-6B44-DE47-AD3F-4F154D22D6E7}" type="slidenum">
              <a:rPr lang="fr-FR" smtClean="0"/>
              <a:t>‹#›</a:t>
            </a:fld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379811" y="510975"/>
            <a:ext cx="4465285" cy="23391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3200" b="1" dirty="0" smtClean="0">
                <a:solidFill>
                  <a:srgbClr val="0000FF"/>
                </a:solidFill>
                <a:latin typeface="Calibri"/>
                <a:cs typeface="Calibri"/>
              </a:rPr>
              <a:t>THE ALTARELLI COCKTAIL </a:t>
            </a:r>
          </a:p>
          <a:p>
            <a:pPr algn="ctr">
              <a:spcAft>
                <a:spcPts val="1200"/>
              </a:spcAft>
            </a:pPr>
            <a:r>
              <a:rPr lang="fr-FR" sz="3200" b="1" dirty="0" smtClean="0">
                <a:solidFill>
                  <a:srgbClr val="0000FF"/>
                </a:solidFill>
                <a:latin typeface="Calibri"/>
                <a:cs typeface="Calibri"/>
              </a:rPr>
              <a:t>AND OTHER MEMORIES </a:t>
            </a:r>
          </a:p>
          <a:p>
            <a:pPr algn="ctr"/>
            <a:r>
              <a:rPr lang="fr-FR" sz="2400" b="1" dirty="0" smtClean="0">
                <a:latin typeface="Calibri"/>
                <a:cs typeface="Calibri"/>
              </a:rPr>
              <a:t>Luigi Di </a:t>
            </a:r>
            <a:r>
              <a:rPr lang="fr-FR" sz="2400" b="1" dirty="0" err="1" smtClean="0">
                <a:latin typeface="Calibri"/>
                <a:cs typeface="Calibri"/>
              </a:rPr>
              <a:t>Lella</a:t>
            </a:r>
            <a:endParaRPr lang="fr-FR" sz="2400" b="1" dirty="0" smtClean="0">
              <a:latin typeface="Calibri"/>
              <a:cs typeface="Calibri"/>
            </a:endParaRPr>
          </a:p>
          <a:p>
            <a:pPr algn="ctr"/>
            <a:r>
              <a:rPr lang="fr-FR" sz="2400" b="1" dirty="0" err="1" smtClean="0">
                <a:latin typeface="Calibri"/>
                <a:cs typeface="Calibri"/>
              </a:rPr>
              <a:t>Physics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Dept</a:t>
            </a:r>
            <a:r>
              <a:rPr lang="fr-FR" sz="2400" b="1" dirty="0" smtClean="0">
                <a:latin typeface="Calibri"/>
                <a:cs typeface="Calibri"/>
              </a:rPr>
              <a:t>., </a:t>
            </a:r>
            <a:r>
              <a:rPr lang="fr-FR" sz="2400" b="1" dirty="0" err="1" smtClean="0">
                <a:latin typeface="Calibri"/>
                <a:cs typeface="Calibri"/>
              </a:rPr>
              <a:t>University</a:t>
            </a:r>
            <a:r>
              <a:rPr lang="fr-FR" sz="2400" b="1" dirty="0" smtClean="0">
                <a:latin typeface="Calibri"/>
                <a:cs typeface="Calibri"/>
              </a:rPr>
              <a:t> of Pisa</a:t>
            </a:r>
            <a:endParaRPr lang="fr-FR" sz="2400" b="1" i="1" dirty="0" smtClean="0">
              <a:latin typeface="Calibri"/>
              <a:cs typeface="Calibri"/>
            </a:endParaRPr>
          </a:p>
          <a:p>
            <a:pPr algn="ctr"/>
            <a:endParaRPr lang="fr-FR" sz="2400" b="1" dirty="0">
              <a:latin typeface="Calibri"/>
              <a:cs typeface="Calibri"/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4599412" y="5620714"/>
            <a:ext cx="42060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fr-FR" sz="2000" b="1" dirty="0" smtClean="0">
                <a:latin typeface="Calibri"/>
                <a:cs typeface="Calibri"/>
              </a:rPr>
              <a:t>Guido </a:t>
            </a:r>
            <a:r>
              <a:rPr lang="fr-FR" sz="2000" b="1" dirty="0" err="1" smtClean="0">
                <a:latin typeface="Calibri"/>
                <a:cs typeface="Calibri"/>
              </a:rPr>
              <a:t>Altarelli</a:t>
            </a:r>
            <a:r>
              <a:rPr lang="fr-FR" sz="2000" b="1" dirty="0" smtClean="0">
                <a:latin typeface="Calibri"/>
                <a:cs typeface="Calibri"/>
              </a:rPr>
              <a:t> </a:t>
            </a:r>
            <a:r>
              <a:rPr lang="fr-FR" sz="2000" b="1" dirty="0" err="1" smtClean="0">
                <a:latin typeface="Calibri"/>
                <a:cs typeface="Calibri"/>
              </a:rPr>
              <a:t>Memorial</a:t>
            </a:r>
            <a:r>
              <a:rPr lang="fr-FR" sz="2000" b="1" dirty="0" smtClean="0">
                <a:latin typeface="Calibri"/>
                <a:cs typeface="Calibri"/>
              </a:rPr>
              <a:t> Symposium</a:t>
            </a:r>
          </a:p>
          <a:p>
            <a:pPr algn="r"/>
            <a:r>
              <a:rPr lang="fr-FR" sz="2000" b="1" i="1" dirty="0" smtClean="0">
                <a:latin typeface="Calibri"/>
                <a:cs typeface="Calibri"/>
              </a:rPr>
              <a:t>CERN, 10th </a:t>
            </a:r>
            <a:r>
              <a:rPr lang="fr-FR" sz="2000" b="1" i="1" dirty="0" err="1" smtClean="0">
                <a:latin typeface="Calibri"/>
                <a:cs typeface="Calibri"/>
              </a:rPr>
              <a:t>June</a:t>
            </a:r>
            <a:r>
              <a:rPr lang="fr-FR" sz="2000" b="1" i="1" dirty="0" smtClean="0">
                <a:latin typeface="Calibri"/>
                <a:cs typeface="Calibri"/>
              </a:rPr>
              <a:t> 2016</a:t>
            </a:r>
            <a:endParaRPr lang="fr-FR" i="1" dirty="0"/>
          </a:p>
        </p:txBody>
      </p:sp>
      <p:grpSp>
        <p:nvGrpSpPr>
          <p:cNvPr id="5" name="Grouper 4"/>
          <p:cNvGrpSpPr/>
          <p:nvPr/>
        </p:nvGrpSpPr>
        <p:grpSpPr>
          <a:xfrm>
            <a:off x="1240854" y="3241035"/>
            <a:ext cx="5728491" cy="1354217"/>
            <a:chOff x="1240854" y="3241035"/>
            <a:chExt cx="5728491" cy="1354217"/>
          </a:xfrm>
        </p:grpSpPr>
        <p:sp>
          <p:nvSpPr>
            <p:cNvPr id="4" name="ZoneTexte 3"/>
            <p:cNvSpPr txBox="1"/>
            <p:nvPr/>
          </p:nvSpPr>
          <p:spPr>
            <a:xfrm>
              <a:off x="1240854" y="3241035"/>
              <a:ext cx="5728491" cy="13542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spcAft>
                  <a:spcPts val="1200"/>
                </a:spcAft>
                <a:buFont typeface="Wingdings" charset="2"/>
                <a:buChar char="§"/>
              </a:pPr>
              <a:r>
                <a:rPr lang="fr-FR" sz="2400" b="1" dirty="0" smtClean="0"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When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and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where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I first met Guido </a:t>
              </a:r>
            </a:p>
            <a:p>
              <a:pPr marL="342900" indent="-342900">
                <a:buFont typeface="Wingdings" charset="2"/>
                <a:buChar char="§"/>
              </a:pPr>
              <a:r>
                <a:rPr lang="fr-FR" sz="2400" dirty="0">
                  <a:latin typeface="Calibri"/>
                  <a:cs typeface="Calibri"/>
                </a:rPr>
                <a:t> 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Guido and the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experiments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at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the CERN </a:t>
              </a:r>
            </a:p>
            <a:p>
              <a:r>
                <a:rPr lang="fr-FR" sz="2400" b="1" dirty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    proton – antiproton (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SppS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)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collider</a:t>
              </a:r>
              <a:endParaRPr lang="fr-FR" sz="2400" b="1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6" name="Connecteur droit 5"/>
            <p:cNvCxnSpPr/>
            <p:nvPr/>
          </p:nvCxnSpPr>
          <p:spPr>
            <a:xfrm>
              <a:off x="4723200" y="4262400"/>
              <a:ext cx="172800" cy="0"/>
            </a:xfrm>
            <a:prstGeom prst="line">
              <a:avLst/>
            </a:prstGeom>
            <a:ln w="38100" cmpd="sng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54073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3021" y="218941"/>
            <a:ext cx="84678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latin typeface="Calibri" panose="020F0502020204030204" pitchFamily="34" charset="0"/>
              </a:rPr>
              <a:t>In the UA1 detector events with no genuine missing transverse momentum</a:t>
            </a:r>
          </a:p>
          <a:p>
            <a:r>
              <a:rPr lang="en-GB" sz="2000" b="1" dirty="0" smtClean="0">
                <a:latin typeface="Calibri" panose="020F0502020204030204" pitchFamily="34" charset="0"/>
              </a:rPr>
              <a:t>( </a:t>
            </a:r>
            <a:r>
              <a:rPr lang="en-GB" sz="2000" b="1" dirty="0" smtClean="0">
                <a:latin typeface="Symbol" panose="05050102010706020507" pitchFamily="18" charset="2"/>
              </a:rPr>
              <a:t>D</a:t>
            </a:r>
            <a:r>
              <a:rPr lang="en-GB" sz="2000" b="1" dirty="0" smtClean="0">
                <a:latin typeface="Calibri" panose="020F0502020204030204" pitchFamily="34" charset="0"/>
              </a:rPr>
              <a:t>E</a:t>
            </a:r>
            <a:r>
              <a:rPr lang="en-GB" sz="2000" b="1" baseline="-25000" dirty="0" smtClean="0">
                <a:latin typeface="Calibri" panose="020F0502020204030204" pitchFamily="34" charset="0"/>
              </a:rPr>
              <a:t>M</a:t>
            </a:r>
            <a:r>
              <a:rPr lang="en-GB" sz="2000" b="1" dirty="0" smtClean="0">
                <a:latin typeface="Calibri" panose="020F0502020204030204" pitchFamily="34" charset="0"/>
              </a:rPr>
              <a:t> ) may have </a:t>
            </a:r>
            <a:r>
              <a:rPr lang="en-GB" sz="2000" b="1" dirty="0">
                <a:latin typeface="Symbol" panose="05050102010706020507" pitchFamily="18" charset="2"/>
              </a:rPr>
              <a:t>D</a:t>
            </a:r>
            <a:r>
              <a:rPr lang="en-GB" sz="2000" b="1" dirty="0">
                <a:latin typeface="Calibri" panose="020F0502020204030204" pitchFamily="34" charset="0"/>
              </a:rPr>
              <a:t>E</a:t>
            </a:r>
            <a:r>
              <a:rPr lang="en-GB" sz="2000" b="1" baseline="-25000" dirty="0">
                <a:latin typeface="Calibri" panose="020F0502020204030204" pitchFamily="34" charset="0"/>
              </a:rPr>
              <a:t>M</a:t>
            </a:r>
            <a:r>
              <a:rPr lang="en-GB" sz="2000" b="1" dirty="0" smtClean="0">
                <a:latin typeface="Calibri" panose="020F0502020204030204" pitchFamily="34" charset="0"/>
              </a:rPr>
              <a:t> &gt; 0 because of measurement errors: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/>
              <p:cNvSpPr/>
              <p:nvPr/>
            </p:nvSpPr>
            <p:spPr>
              <a:xfrm>
                <a:off x="566670" y="1391083"/>
                <a:ext cx="7874686" cy="7540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dirty="0" smtClean="0"/>
                  <a:t>where |E</a:t>
                </a:r>
                <a:r>
                  <a:rPr lang="en-GB" baseline="-25000" dirty="0" smtClean="0"/>
                  <a:t>T</a:t>
                </a:r>
                <a:r>
                  <a:rPr lang="en-GB" dirty="0" smtClean="0"/>
                  <a:t>| is the scalar sum of all transverse energies in the </a:t>
                </a:r>
                <a:r>
                  <a:rPr lang="en-GB" dirty="0" smtClean="0"/>
                  <a:t>event in GeV.</a:t>
                </a:r>
                <a:endParaRPr lang="en-GB" dirty="0" smtClean="0"/>
              </a:p>
              <a:p>
                <a:r>
                  <a:rPr lang="en-GB" sz="20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     </a:t>
                </a:r>
                <a:r>
                  <a:rPr lang="en-GB" sz="2000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 </a:t>
                </a:r>
                <a:r>
                  <a:rPr lang="en-GB" sz="2000" b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The cut   ∆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E</a:t>
                </a:r>
                <a:r>
                  <a:rPr lang="en-GB" sz="2000" b="1" baseline="-250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M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  <m:r>
                      <a:rPr lang="en-GB" sz="2000" b="1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𝟒</m:t>
                    </m:r>
                    <m:r>
                      <m:rPr>
                        <m:nor/>
                      </m:rPr>
                      <a:rPr lang="en-GB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σ</m:t>
                    </m:r>
                    <m:r>
                      <m:rPr>
                        <m:nor/>
                      </m:rPr>
                      <a:rPr lang="en-GB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(∆</m:t>
                    </m:r>
                    <m:r>
                      <m:rPr>
                        <m:nor/>
                      </m:rPr>
                      <a:rPr lang="en-GB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EM</m:t>
                    </m:r>
                    <m:r>
                      <m:rPr>
                        <m:nor/>
                      </m:rPr>
                      <a:rPr lang="en-GB" sz="2000" b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</m:t>
                    </m:r>
                  </m:oMath>
                </a14:m>
                <a:r>
                  <a:rPr lang="en-GB" sz="2000" b="1" dirty="0" smtClean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selects events with genuine 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∆E</a:t>
                </a:r>
                <a:r>
                  <a:rPr lang="en-GB" sz="2000" b="1" baseline="-25000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M</a:t>
                </a:r>
                <a:r>
                  <a:rPr lang="en-GB" sz="2000" b="1" dirty="0">
                    <a:solidFill>
                      <a:srgbClr val="FF0000"/>
                    </a:solidFill>
                    <a:latin typeface="Calibri" panose="020F0502020204030204" pitchFamily="34" charset="0"/>
                  </a:rPr>
                  <a:t> </a:t>
                </a:r>
              </a:p>
            </p:txBody>
          </p:sp>
        </mc:Choice>
        <mc:Fallback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6670" y="1391083"/>
                <a:ext cx="7874686" cy="754053"/>
              </a:xfrm>
              <a:prstGeom prst="rect">
                <a:avLst/>
              </a:prstGeom>
              <a:blipFill rotWithShape="0">
                <a:blip r:embed="rId2"/>
                <a:stretch>
                  <a:fillRect l="-697" t="-4032" b="-137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825261" y="1009561"/>
                <a:ext cx="2088713" cy="29803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σ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(∆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EM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𝟎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r>
                        <a:rPr lang="en-GB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𝟕</m:t>
                      </m:r>
                      <m:r>
                        <m:rPr>
                          <m:nor/>
                        </m:rPr>
                        <a:rPr lang="en-GB" b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√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ET</m:t>
                      </m:r>
                      <m:r>
                        <m:rPr>
                          <m:nor/>
                        </m:rPr>
                        <a:rPr lang="en-GB" b="1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| </m:t>
                      </m:r>
                    </m:oMath>
                  </m:oMathPara>
                </a14:m>
                <a:endParaRPr lang="en-GB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25261" y="1009561"/>
                <a:ext cx="2088713" cy="298030"/>
              </a:xfrm>
              <a:prstGeom prst="rect">
                <a:avLst/>
              </a:prstGeom>
              <a:blipFill rotWithShape="0">
                <a:blip r:embed="rId3"/>
                <a:stretch>
                  <a:fillRect l="-2332" t="-10417" b="-3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2" name="Group 11"/>
          <p:cNvGrpSpPr/>
          <p:nvPr/>
        </p:nvGrpSpPr>
        <p:grpSpPr>
          <a:xfrm>
            <a:off x="576000" y="1872000"/>
            <a:ext cx="8415759" cy="4664940"/>
            <a:chOff x="576000" y="1872000"/>
            <a:chExt cx="8415759" cy="466494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18354" y="2229012"/>
              <a:ext cx="4601217" cy="3772426"/>
            </a:xfrm>
            <a:prstGeom prst="rect">
              <a:avLst/>
            </a:prstGeom>
          </p:spPr>
        </p:pic>
        <p:sp>
          <p:nvSpPr>
            <p:cNvPr id="7" name="Right Arrow 6"/>
            <p:cNvSpPr/>
            <p:nvPr/>
          </p:nvSpPr>
          <p:spPr>
            <a:xfrm>
              <a:off x="576000" y="1872000"/>
              <a:ext cx="502894" cy="144000"/>
            </a:xfrm>
            <a:prstGeom prst="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596980" y="2229012"/>
              <a:ext cx="373487" cy="2308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919571" y="3090930"/>
              <a:ext cx="307218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Events with W </a:t>
              </a:r>
              <a:r>
                <a:rPr lang="en-GB" b="1" dirty="0" err="1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leptonic</a:t>
              </a:r>
              <a:r>
                <a:rPr lang="en-GB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 decays</a:t>
              </a:r>
            </a:p>
            <a:p>
              <a:r>
                <a:rPr lang="en-GB" b="1" dirty="0">
                  <a:solidFill>
                    <a:srgbClr val="00CC00"/>
                  </a:solidFill>
                  <a:latin typeface="Calibri" panose="020F0502020204030204" pitchFamily="34" charset="0"/>
                </a:rPr>
                <a:t>a</a:t>
              </a:r>
              <a:r>
                <a:rPr lang="en-GB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re excluded</a:t>
              </a:r>
              <a:endParaRPr lang="en-GB" b="1" dirty="0">
                <a:solidFill>
                  <a:srgbClr val="00CC00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83723" y="6136830"/>
              <a:ext cx="458523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Events A, B, C, D were named “</a:t>
              </a:r>
              <a:r>
                <a:rPr lang="en-GB" sz="2000" b="1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monojets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”</a:t>
              </a:r>
              <a:endParaRPr lang="en-GB" sz="20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87151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95459" y="78658"/>
            <a:ext cx="77505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It was initially suggested that </a:t>
            </a:r>
            <a:r>
              <a:rPr lang="en-GB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monojet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events might provide evidence</a:t>
            </a:r>
          </a:p>
          <a:p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for </a:t>
            </a:r>
            <a:r>
              <a:rPr lang="en-GB" sz="2000" b="1" dirty="0" err="1" smtClean="0">
                <a:solidFill>
                  <a:srgbClr val="FF0000"/>
                </a:solidFill>
                <a:latin typeface="Calibri" panose="020F0502020204030204" pitchFamily="34" charset="0"/>
              </a:rPr>
              <a:t>SuperSymmetry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(in this case the large missing P</a:t>
            </a:r>
            <a:r>
              <a:rPr lang="en-GB" sz="2000" b="1" baseline="-25000" dirty="0" smtClean="0">
                <a:solidFill>
                  <a:srgbClr val="FF0000"/>
                </a:solidFill>
                <a:latin typeface="Calibri" panose="020F0502020204030204" pitchFamily="34" charset="0"/>
              </a:rPr>
              <a:t>T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 in the event would</a:t>
            </a:r>
          </a:p>
          <a:p>
            <a:pPr>
              <a:spcAft>
                <a:spcPts val="1200"/>
              </a:spcAft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</a:rPr>
              <a:t>b</a:t>
            </a:r>
            <a:r>
              <a:rPr lang="en-GB" sz="20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e associated with the Lightest SUSY particle escaping detection).</a:t>
            </a:r>
          </a:p>
          <a:p>
            <a:pPr>
              <a:spcAft>
                <a:spcPts val="1200"/>
              </a:spcAft>
            </a:pPr>
            <a:r>
              <a:rPr lang="en-GB" sz="2000" b="1" dirty="0" smtClean="0">
                <a:latin typeface="Calibri" panose="020F0502020204030204" pitchFamily="34" charset="0"/>
              </a:rPr>
              <a:t>Example of a paper showing the excitement of those times: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428" y="1750386"/>
            <a:ext cx="5734050" cy="235267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326524" y="1523544"/>
            <a:ext cx="5957954" cy="257951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170638" y="4225839"/>
            <a:ext cx="8358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latin typeface="Calibri" panose="020F0502020204030204" pitchFamily="34" charset="0"/>
              </a:rPr>
              <a:t>a</a:t>
            </a:r>
            <a:r>
              <a:rPr lang="en-GB" sz="2000" b="1" dirty="0" smtClean="0">
                <a:latin typeface="Calibri" panose="020F0502020204030204" pitchFamily="34" charset="0"/>
              </a:rPr>
              <a:t>nd also the title of  a lecture course presented at the Yukon Advanced Study</a:t>
            </a:r>
          </a:p>
          <a:p>
            <a:r>
              <a:rPr lang="en-GB" sz="2000" b="1" dirty="0" smtClean="0">
                <a:latin typeface="Calibri" panose="020F0502020204030204" pitchFamily="34" charset="0"/>
              </a:rPr>
              <a:t>Institute on Quarks and Leptons,</a:t>
            </a:r>
            <a:r>
              <a:rPr lang="en-GB" sz="2000" b="1" dirty="0">
                <a:latin typeface="Calibri" panose="020F0502020204030204" pitchFamily="34" charset="0"/>
              </a:rPr>
              <a:t> </a:t>
            </a:r>
            <a:r>
              <a:rPr lang="en-GB" sz="2000" b="1" dirty="0" smtClean="0">
                <a:latin typeface="Calibri" panose="020F0502020204030204" pitchFamily="34" charset="0"/>
              </a:rPr>
              <a:t>Whitehouse, Yukon, August 1984:</a:t>
            </a:r>
            <a:endParaRPr lang="en-GB" sz="2000" b="1" dirty="0"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200" y="4933724"/>
            <a:ext cx="6512719" cy="10477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3229" y="6095695"/>
            <a:ext cx="22749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(CERN-TH 4017/84)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5744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99768" y="26105"/>
            <a:ext cx="8197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Meanwhile Guido and his collaborators were working on a precise evaluation</a:t>
            </a:r>
          </a:p>
          <a:p>
            <a:r>
              <a:rPr lang="en-GB" sz="2000" dirty="0">
                <a:latin typeface="Calibri" panose="020F0502020204030204" pitchFamily="34" charset="0"/>
              </a:rPr>
              <a:t>o</a:t>
            </a:r>
            <a:r>
              <a:rPr lang="en-GB" sz="2000" dirty="0" smtClean="0">
                <a:latin typeface="Calibri" panose="020F0502020204030204" pitchFamily="34" charset="0"/>
              </a:rPr>
              <a:t>f the W and Z boson transverse momentum from QCD effects:</a:t>
            </a:r>
            <a:endParaRPr lang="en-GB" sz="2000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311" y="738666"/>
            <a:ext cx="5925377" cy="5649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2515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048" y="1104668"/>
            <a:ext cx="2872380" cy="429752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7755" y="275303"/>
            <a:ext cx="79737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</a:rPr>
              <a:t>T</a:t>
            </a:r>
            <a:r>
              <a:rPr lang="en-GB" sz="2000" dirty="0" smtClean="0">
                <a:latin typeface="Calibri" panose="020F0502020204030204" pitchFamily="34" charset="0"/>
              </a:rPr>
              <a:t>heir predictions describe well  the W  </a:t>
            </a:r>
            <a:r>
              <a:rPr lang="en-GB" sz="2000" dirty="0" err="1" smtClean="0">
                <a:latin typeface="Calibri" panose="020F0502020204030204" pitchFamily="34" charset="0"/>
              </a:rPr>
              <a:t>p</a:t>
            </a:r>
            <a:r>
              <a:rPr lang="en-GB" sz="2000" baseline="-25000" dirty="0" err="1" smtClean="0">
                <a:latin typeface="Calibri" panose="020F0502020204030204" pitchFamily="34" charset="0"/>
              </a:rPr>
              <a:t>T</a:t>
            </a:r>
            <a:r>
              <a:rPr lang="en-GB" sz="2000" dirty="0" smtClean="0">
                <a:latin typeface="Calibri" panose="020F0502020204030204" pitchFamily="34" charset="0"/>
              </a:rPr>
              <a:t>  distribution as measured by UA1</a:t>
            </a:r>
          </a:p>
          <a:p>
            <a:r>
              <a:rPr lang="en-GB" sz="2000" dirty="0">
                <a:latin typeface="Calibri" panose="020F0502020204030204" pitchFamily="34" charset="0"/>
              </a:rPr>
              <a:t>f</a:t>
            </a:r>
            <a:r>
              <a:rPr lang="en-GB" sz="2000" dirty="0" smtClean="0">
                <a:latin typeface="Calibri" panose="020F0502020204030204" pitchFamily="34" charset="0"/>
              </a:rPr>
              <a:t>rom all data taken before 1986</a:t>
            </a:r>
            <a:endParaRPr lang="en-GB" sz="2000" dirty="0"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8361" y="5476568"/>
            <a:ext cx="71102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At high W </a:t>
            </a:r>
            <a:r>
              <a:rPr lang="en-GB" sz="2000" b="1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p</a:t>
            </a:r>
            <a:r>
              <a:rPr lang="en-GB" sz="2000" b="1" baseline="-250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T</a:t>
            </a:r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 the W is seen to  recoil against a high </a:t>
            </a:r>
            <a:r>
              <a:rPr lang="en-GB" sz="2000" b="1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p</a:t>
            </a:r>
            <a:r>
              <a:rPr lang="en-GB" sz="2000" b="1" baseline="-25000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T</a:t>
            </a:r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 hadronic jet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7018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72447" y="3142786"/>
            <a:ext cx="7959106" cy="29392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Aft>
                <a:spcPts val="600"/>
              </a:spcAft>
            </a:pPr>
            <a:r>
              <a:rPr lang="fr-FR" sz="2000" b="1" dirty="0" err="1" smtClean="0">
                <a:solidFill>
                  <a:srgbClr val="000000"/>
                </a:solidFill>
                <a:latin typeface="Calibri"/>
                <a:cs typeface="Calibri"/>
              </a:rPr>
              <a:t>From</a:t>
            </a:r>
            <a:r>
              <a:rPr lang="fr-FR" sz="2000" b="1" dirty="0" smtClean="0">
                <a:solidFill>
                  <a:srgbClr val="000000"/>
                </a:solidFill>
                <a:latin typeface="Calibri"/>
                <a:cs typeface="Calibri"/>
              </a:rPr>
              <a:t> the Introduction by the Workshop </a:t>
            </a:r>
            <a:r>
              <a:rPr lang="fr-FR" sz="2000" b="1" dirty="0" err="1" smtClean="0">
                <a:solidFill>
                  <a:srgbClr val="000000"/>
                </a:solidFill>
                <a:latin typeface="Calibri"/>
                <a:cs typeface="Calibri"/>
              </a:rPr>
              <a:t>Chairperson</a:t>
            </a:r>
            <a:r>
              <a:rPr lang="fr-FR" sz="2000" b="1" dirty="0" smtClean="0">
                <a:solidFill>
                  <a:srgbClr val="000000"/>
                </a:solidFill>
                <a:latin typeface="Calibri"/>
                <a:cs typeface="Calibri"/>
              </a:rPr>
              <a:t> (Mario Greco): </a:t>
            </a:r>
            <a:endParaRPr lang="fr-FR" sz="2000" b="1" dirty="0">
              <a:solidFill>
                <a:srgbClr val="000000"/>
              </a:solidFill>
              <a:latin typeface="Calibri"/>
              <a:cs typeface="Calibri"/>
            </a:endParaRPr>
          </a:p>
          <a:p>
            <a:pPr lvl="0"/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….. But the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highlights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of the 1984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Berne Meeting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were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the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presentations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of a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few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unexpected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events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, in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particular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those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with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high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missing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transverse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energy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,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which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could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hardly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be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accounted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for in the Standard Model.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These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events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have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generated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much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excitement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and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great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expectations in the high-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energy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physics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community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…. The 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new data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taken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from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September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1984 to the end of the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year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at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higher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center-of-mass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energy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will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certainly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shed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some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light on the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possibility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 smtClean="0">
                <a:solidFill>
                  <a:srgbClr val="000000"/>
                </a:solidFill>
                <a:latin typeface="Calibri"/>
                <a:cs typeface="Calibri"/>
              </a:rPr>
              <a:t>that</a:t>
            </a:r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 new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physics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is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starting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in the </a:t>
            </a:r>
            <a:endParaRPr lang="fr-FR" sz="2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lvl="0"/>
            <a:r>
              <a:rPr lang="fr-FR" sz="2000" dirty="0" smtClean="0">
                <a:solidFill>
                  <a:srgbClr val="000000"/>
                </a:solidFill>
                <a:latin typeface="Calibri"/>
                <a:cs typeface="Calibri"/>
              </a:rPr>
              <a:t>O(100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GeV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)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energy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lang="fr-FR" sz="2000" dirty="0" err="1">
                <a:solidFill>
                  <a:srgbClr val="000000"/>
                </a:solidFill>
                <a:latin typeface="Calibri"/>
                <a:cs typeface="Calibri"/>
              </a:rPr>
              <a:t>region</a:t>
            </a:r>
            <a:r>
              <a:rPr lang="fr-FR" sz="2000" dirty="0">
                <a:solidFill>
                  <a:srgbClr val="000000"/>
                </a:solidFill>
                <a:latin typeface="Calibri"/>
                <a:cs typeface="Calibri"/>
              </a:rPr>
              <a:t>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792000" y="411137"/>
            <a:ext cx="7538026" cy="2400657"/>
            <a:chOff x="792000" y="411137"/>
            <a:chExt cx="7538026" cy="2400657"/>
          </a:xfrm>
        </p:grpSpPr>
        <p:sp>
          <p:nvSpPr>
            <p:cNvPr id="2" name="TextBox 1"/>
            <p:cNvSpPr txBox="1"/>
            <p:nvPr/>
          </p:nvSpPr>
          <p:spPr>
            <a:xfrm>
              <a:off x="792000" y="411137"/>
              <a:ext cx="7538026" cy="24006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600"/>
                </a:spcAft>
              </a:pPr>
              <a:r>
                <a:rPr lang="en-GB" sz="2000" dirty="0" smtClean="0">
                  <a:latin typeface="Calibri" panose="020F0502020204030204" pitchFamily="34" charset="0"/>
                </a:rPr>
                <a:t>Another run took place at the CERN </a:t>
              </a:r>
              <a:r>
                <a:rPr lang="en-GB" sz="2000" dirty="0" err="1" smtClean="0">
                  <a:latin typeface="Calibri" panose="020F0502020204030204" pitchFamily="34" charset="0"/>
                </a:rPr>
                <a:t>SppS</a:t>
              </a:r>
              <a:r>
                <a:rPr lang="en-GB" sz="2000" dirty="0" smtClean="0">
                  <a:latin typeface="Calibri" panose="020F0502020204030204" pitchFamily="34" charset="0"/>
                </a:rPr>
                <a:t> collider in 1984.</a:t>
              </a:r>
            </a:p>
            <a:p>
              <a:r>
                <a:rPr lang="en-GB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The centre-of-mass energy was increased from 540 to 630 GeV</a:t>
              </a:r>
            </a:p>
            <a:p>
              <a:r>
                <a:rPr lang="en-GB" sz="2000" dirty="0">
                  <a:solidFill>
                    <a:srgbClr val="FF0000"/>
                  </a:solidFill>
                  <a:latin typeface="Calibri" panose="020F0502020204030204" pitchFamily="34" charset="0"/>
                </a:rPr>
                <a:t>a</a:t>
              </a:r>
              <a:r>
                <a:rPr lang="en-GB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nd the total integrated luminosity in UA1 and UA2 went from</a:t>
              </a:r>
            </a:p>
            <a:p>
              <a:pPr>
                <a:spcAft>
                  <a:spcPts val="600"/>
                </a:spcAft>
              </a:pPr>
              <a:r>
                <a:rPr lang="en-GB" sz="200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~130  to </a:t>
              </a:r>
              <a:r>
                <a:rPr lang="en-GB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~400 nb</a:t>
              </a:r>
              <a:r>
                <a:rPr lang="en-GB" sz="2000" baseline="40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−1</a:t>
              </a:r>
              <a:r>
                <a:rPr lang="en-GB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.</a:t>
              </a:r>
            </a:p>
            <a:p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Preliminary</a:t>
              </a:r>
              <a:r>
                <a:rPr lang="en-GB" sz="2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results were presented at the 5</a:t>
              </a:r>
              <a:r>
                <a:rPr lang="en-GB" sz="2000" baseline="30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th</a:t>
              </a:r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Topical Workshop on</a:t>
              </a:r>
            </a:p>
            <a:p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Proton – Antiproton Collider Physics, Saint Vincent, </a:t>
              </a:r>
              <a:r>
                <a:rPr lang="en-GB" sz="2000" dirty="0" err="1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Aosta</a:t>
              </a:r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Valley (Italy),</a:t>
              </a:r>
            </a:p>
            <a:p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25</a:t>
              </a:r>
              <a:r>
                <a:rPr lang="en-GB" sz="2000" baseline="30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th</a:t>
              </a:r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February – 1</a:t>
              </a:r>
              <a:r>
                <a:rPr lang="en-GB" sz="2000" baseline="30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st</a:t>
              </a:r>
              <a:r>
                <a:rPr lang="en-GB" sz="2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March 1985 </a:t>
              </a:r>
              <a:endParaRPr lang="en-GB" sz="2000" dirty="0">
                <a:solidFill>
                  <a:srgbClr val="008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4752000" y="522000"/>
              <a:ext cx="99391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353466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A1_monojets.198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874974" y="-683699"/>
            <a:ext cx="5159654" cy="834588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375" y="239715"/>
            <a:ext cx="672293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Carlo Rubbia reported on “UA1 UPDATE”</a:t>
            </a:r>
          </a:p>
          <a:p>
            <a:r>
              <a:rPr lang="en-GB" b="1" dirty="0" smtClean="0">
                <a:latin typeface="Calibri" panose="020F0502020204030204" pitchFamily="34" charset="0"/>
              </a:rPr>
              <a:t>(only the copy of his slides is available in the Workshop Proceedings</a:t>
            </a:r>
            <a:r>
              <a:rPr lang="en-GB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)</a:t>
            </a:r>
            <a:endParaRPr lang="en-GB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ight Arrow 3"/>
          <p:cNvSpPr/>
          <p:nvPr/>
        </p:nvSpPr>
        <p:spPr>
          <a:xfrm>
            <a:off x="119270" y="5023237"/>
            <a:ext cx="636105" cy="204745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604470" y="6069069"/>
            <a:ext cx="50983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(there were no new anomalous events in UA2 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9644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31151" y="108304"/>
            <a:ext cx="8892178" cy="6141071"/>
            <a:chOff x="231151" y="108304"/>
            <a:chExt cx="8892178" cy="6141071"/>
          </a:xfrm>
        </p:grpSpPr>
        <p:sp>
          <p:nvSpPr>
            <p:cNvPr id="2" name="ZoneTexte 1"/>
            <p:cNvSpPr txBox="1"/>
            <p:nvPr/>
          </p:nvSpPr>
          <p:spPr>
            <a:xfrm>
              <a:off x="231151" y="108304"/>
              <a:ext cx="8892178" cy="29854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   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Guido’s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contribution in the discussion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following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Rubbia’s</a:t>
              </a:r>
              <a:endParaRPr lang="fr-FR" sz="2400" b="1" dirty="0" smtClean="0">
                <a:solidFill>
                  <a:srgbClr val="0000FF"/>
                </a:solidFill>
                <a:latin typeface="Calibri"/>
                <a:cs typeface="Calibri"/>
              </a:endParaRPr>
            </a:p>
            <a:p>
              <a:pPr>
                <a:spcAft>
                  <a:spcPts val="1200"/>
                </a:spcAft>
              </a:pP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   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presentation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:</a:t>
              </a:r>
            </a:p>
            <a:p>
              <a:pPr marL="342900" indent="-342900">
                <a:buFont typeface="Wingdings" charset="2"/>
                <a:buChar char="§"/>
              </a:pP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We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agree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that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it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is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not possible to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explain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all UA1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monojet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events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</a:p>
            <a:p>
              <a:r>
                <a:rPr lang="fr-FR" sz="2400" b="1" dirty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    in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terms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of a single  Standard Model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process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, </a:t>
              </a:r>
              <a:r>
                <a:rPr lang="fr-FR" sz="2400" b="1" dirty="0" err="1" smtClean="0">
                  <a:solidFill>
                    <a:srgbClr val="008000"/>
                  </a:solidFill>
                  <a:latin typeface="Calibri"/>
                  <a:cs typeface="Calibri"/>
                </a:rPr>
                <a:t>such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as Z + gluon</a:t>
              </a:r>
            </a:p>
            <a:p>
              <a:pPr>
                <a:spcAft>
                  <a:spcPts val="1200"/>
                </a:spcAft>
              </a:pPr>
              <a:r>
                <a:rPr lang="fr-FR" sz="2400" b="1" dirty="0">
                  <a:solidFill>
                    <a:srgbClr val="008000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</a:rPr>
                <a:t>    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 panose="020F0502020204030204" pitchFamily="34" charset="0"/>
                  <a:cs typeface="Calibri"/>
                  <a:sym typeface="Wingdings"/>
                </a:rPr>
                <a:t>→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400" b="1" dirty="0" smtClean="0">
                  <a:solidFill>
                    <a:srgbClr val="008000"/>
                  </a:solidFill>
                  <a:latin typeface="Symbol" charset="2"/>
                  <a:cs typeface="Symbol" charset="2"/>
                  <a:sym typeface="Wingdings"/>
                </a:rPr>
                <a:t>n n</a:t>
              </a:r>
              <a:r>
                <a:rPr lang="fr-FR" sz="2400" b="1" dirty="0" smtClean="0">
                  <a:solidFill>
                    <a:srgbClr val="008000"/>
                  </a:solidFill>
                  <a:latin typeface="Calibri"/>
                  <a:cs typeface="Calibri"/>
                  <a:sym typeface="Wingdings"/>
                </a:rPr>
                <a:t> (invisible) + jet ;</a:t>
              </a:r>
            </a:p>
            <a:p>
              <a:pPr marL="342900" indent="-342900">
                <a:buFont typeface="Wingdings" charset="2"/>
                <a:buChar char="§"/>
              </a:pP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However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, one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should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try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a “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wisely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composed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cocktail” of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known</a:t>
              </a:r>
              <a:endParaRPr lang="fr-FR" sz="2400" b="1" dirty="0" smtClean="0">
                <a:solidFill>
                  <a:srgbClr val="FF0000"/>
                </a:solidFill>
                <a:latin typeface="Calibri"/>
                <a:cs typeface="Calibri"/>
                <a:sym typeface="Wingdings"/>
              </a:endParaRPr>
            </a:p>
            <a:p>
              <a:pPr>
                <a:spcAft>
                  <a:spcPts val="600"/>
                </a:spcAft>
              </a:pPr>
              <a:r>
                <a:rPr lang="fr-FR" sz="2400" b="1" dirty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   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processes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, </a:t>
              </a:r>
              <a:r>
                <a:rPr lang="fr-FR" sz="2400" b="1" dirty="0" err="1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such</a:t>
              </a:r>
              <a:r>
                <a:rPr lang="fr-FR" sz="2400" b="1" dirty="0" smtClean="0">
                  <a:solidFill>
                    <a:srgbClr val="FF0000"/>
                  </a:solidFill>
                  <a:latin typeface="Calibri"/>
                  <a:cs typeface="Calibri"/>
                  <a:sym typeface="Wingdings"/>
                </a:rPr>
                <a:t> as:</a:t>
              </a: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418981" y="3019048"/>
              <a:ext cx="7980775" cy="192360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lvl="0" indent="-342900">
                <a:spcAft>
                  <a:spcPts val="600"/>
                </a:spcAft>
                <a:buFont typeface="Arial" panose="020B0604020202020204" pitchFamily="34" charset="0"/>
                <a:buChar char="•"/>
              </a:pPr>
              <a:r>
                <a:rPr lang="fr-FR" sz="2400" b="1" dirty="0">
                  <a:solidFill>
                    <a:srgbClr val="0000FF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two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or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three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W </a:t>
              </a:r>
              <a:r>
                <a:rPr lang="fr-FR" sz="2000" b="1" dirty="0">
                  <a:latin typeface="Calibri" panose="020F0502020204030204" pitchFamily="34" charset="0"/>
                  <a:cs typeface="Calibri"/>
                  <a:sym typeface="Wingdings"/>
                </a:rPr>
                <a:t>→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 </a:t>
              </a:r>
              <a:r>
                <a:rPr lang="fr-FR" sz="2000" b="1" dirty="0">
                  <a:latin typeface="Symbol" charset="2"/>
                  <a:cs typeface="Symbol" charset="2"/>
                  <a:sym typeface="Wingdings"/>
                </a:rPr>
                <a:t>t n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followed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by  </a:t>
              </a:r>
              <a:r>
                <a:rPr lang="fr-FR" sz="2000" b="1" dirty="0" smtClean="0">
                  <a:latin typeface="Symbol" panose="05050102010706020507" pitchFamily="18" charset="2"/>
                  <a:cs typeface="Calibri"/>
                  <a:sym typeface="Wingdings"/>
                </a:rPr>
                <a:t>t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hadronic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decay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;</a:t>
              </a:r>
            </a:p>
            <a:p>
              <a:pPr marL="342900" lvl="0" indent="-342900">
                <a:spcAft>
                  <a:spcPts val="600"/>
                </a:spcAft>
                <a:buFont typeface="Arial"/>
                <a:buChar char="•"/>
              </a:pP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a couple of </a:t>
              </a:r>
              <a:r>
                <a:rPr lang="fr-FR" sz="2000" b="1" dirty="0">
                  <a:latin typeface="Calibri"/>
                  <a:cs typeface="Calibri"/>
                </a:rPr>
                <a:t>Z + </a:t>
              </a:r>
              <a:r>
                <a:rPr lang="fr-FR" sz="2000" b="1" dirty="0" smtClean="0">
                  <a:latin typeface="Calibri"/>
                  <a:cs typeface="Calibri"/>
                </a:rPr>
                <a:t>gluon</a:t>
              </a:r>
              <a:r>
                <a:rPr lang="fr-FR" sz="2000" b="1" dirty="0">
                  <a:latin typeface="Calibri" panose="020F0502020204030204" pitchFamily="34" charset="0"/>
                  <a:cs typeface="Calibri"/>
                  <a:sym typeface="Wingdings"/>
                </a:rPr>
                <a:t> →</a:t>
              </a:r>
              <a:r>
                <a:rPr lang="fr-FR" sz="2000" b="1" dirty="0" smtClean="0">
                  <a:latin typeface="Calibri"/>
                  <a:cs typeface="Calibri"/>
                </a:rPr>
                <a:t>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>
                  <a:latin typeface="Symbol" charset="2"/>
                  <a:cs typeface="Symbol" charset="2"/>
                  <a:sym typeface="Wingdings"/>
                </a:rPr>
                <a:t>n n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(invisible) + jet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;</a:t>
              </a:r>
            </a:p>
            <a:p>
              <a:pPr marL="342900" lvl="0" indent="-342900">
                <a:buFont typeface="Arial"/>
                <a:buChar char="•"/>
              </a:pP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one or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two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W + gluon </a:t>
              </a:r>
              <a:r>
                <a:rPr lang="fr-FR" sz="2000" b="1" dirty="0" smtClean="0">
                  <a:latin typeface="Calibri" panose="020F0502020204030204" pitchFamily="34" charset="0"/>
                  <a:cs typeface="Calibri"/>
                  <a:sym typeface="Wingdings"/>
                </a:rPr>
                <a:t>→</a:t>
              </a:r>
              <a:r>
                <a:rPr lang="fr-FR" sz="2000" b="1" dirty="0" smtClean="0">
                  <a:solidFill>
                    <a:srgbClr val="000000"/>
                  </a:solidFill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smtClean="0">
                  <a:latin typeface="Calibri" panose="020F0502020204030204" pitchFamily="34" charset="0"/>
                  <a:cs typeface="Symbol" charset="2"/>
                  <a:sym typeface="Wingdings"/>
                </a:rPr>
                <a:t>e(</a:t>
              </a:r>
              <a:r>
                <a:rPr lang="fr-FR" sz="2000" b="1" dirty="0" smtClean="0">
                  <a:latin typeface="Symbol" panose="05050102010706020507" pitchFamily="18" charset="2"/>
                  <a:cs typeface="Symbol" charset="2"/>
                  <a:sym typeface="Wingdings"/>
                </a:rPr>
                <a:t>m</a:t>
              </a:r>
              <a:r>
                <a:rPr lang="fr-FR" sz="2000" b="1" dirty="0" smtClean="0">
                  <a:latin typeface="Calibri" panose="020F0502020204030204" pitchFamily="34" charset="0"/>
                  <a:cs typeface="Symbol" charset="2"/>
                  <a:sym typeface="Wingdings"/>
                </a:rPr>
                <a:t>)</a:t>
              </a:r>
              <a:r>
                <a:rPr lang="fr-FR" sz="2000" b="1" dirty="0" smtClean="0">
                  <a:latin typeface="Symbol" charset="2"/>
                  <a:cs typeface="Symbol" charset="2"/>
                  <a:sym typeface="Wingdings"/>
                </a:rPr>
                <a:t>n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 + jet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with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the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charged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lepton</a:t>
              </a:r>
            </a:p>
            <a:p>
              <a:pPr lvl="0">
                <a:spcAft>
                  <a:spcPts val="600"/>
                </a:spcAft>
              </a:pP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    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escaping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detection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;</a:t>
              </a:r>
              <a:endParaRPr lang="fr-FR" sz="2000" b="1" dirty="0">
                <a:latin typeface="Calibri"/>
                <a:cs typeface="Calibri"/>
                <a:sym typeface="Wingdings"/>
              </a:endParaRPr>
            </a:p>
            <a:p>
              <a:pPr marL="342900" lvl="0" indent="-342900">
                <a:buFont typeface="Arial"/>
                <a:buChar char="•"/>
              </a:pP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and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also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(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perhaps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) a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genuine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>
                  <a:latin typeface="Calibri"/>
                  <a:cs typeface="Calibri"/>
                  <a:sym typeface="Wingdings"/>
                </a:rPr>
                <a:t>two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-jet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event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with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 </a:t>
              </a:r>
              <a:r>
                <a:rPr lang="fr-FR" sz="2000" b="1" dirty="0">
                  <a:latin typeface="Calibri"/>
                  <a:cs typeface="Calibri"/>
                  <a:sym typeface="Wingdings"/>
                </a:rPr>
                <a:t>one jet </a:t>
              </a:r>
              <a:r>
                <a:rPr lang="fr-FR" sz="2000" b="1" dirty="0" err="1" smtClean="0">
                  <a:latin typeface="Calibri"/>
                  <a:cs typeface="Calibri"/>
                  <a:sym typeface="Wingdings"/>
                </a:rPr>
                <a:t>mismeasured</a:t>
              </a:r>
              <a:r>
                <a:rPr lang="fr-FR" sz="2000" b="1" dirty="0" smtClean="0">
                  <a:latin typeface="Calibri"/>
                  <a:cs typeface="Calibri"/>
                  <a:sym typeface="Wingdings"/>
                </a:rPr>
                <a:t>.</a:t>
              </a:r>
              <a:endParaRPr lang="fr-FR" sz="2000" dirty="0"/>
            </a:p>
          </p:txBody>
        </p:sp>
        <p:cxnSp>
          <p:nvCxnSpPr>
            <p:cNvPr id="9" name="Connecteur droit 8"/>
            <p:cNvCxnSpPr/>
            <p:nvPr/>
          </p:nvCxnSpPr>
          <p:spPr>
            <a:xfrm>
              <a:off x="1296000" y="1872000"/>
              <a:ext cx="189777" cy="0"/>
            </a:xfrm>
            <a:prstGeom prst="line">
              <a:avLst/>
            </a:prstGeom>
            <a:ln w="38100" cmpd="sng">
              <a:solidFill>
                <a:srgbClr val="008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necteur droit 9"/>
            <p:cNvCxnSpPr/>
            <p:nvPr/>
          </p:nvCxnSpPr>
          <p:spPr>
            <a:xfrm>
              <a:off x="3693600" y="3564000"/>
              <a:ext cx="144000" cy="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" name="ZoneTexte 2"/>
            <p:cNvSpPr txBox="1"/>
            <p:nvPr/>
          </p:nvSpPr>
          <p:spPr>
            <a:xfrm>
              <a:off x="900677" y="5049046"/>
              <a:ext cx="7336817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An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estimate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of the background to the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monojet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events</a:t>
              </a:r>
              <a:endParaRPr lang="fr-FR" sz="2400" b="1" dirty="0" smtClean="0">
                <a:solidFill>
                  <a:srgbClr val="0000FF"/>
                </a:solidFill>
                <a:latin typeface="Calibri"/>
                <a:cs typeface="Calibri"/>
              </a:endParaRPr>
            </a:p>
            <a:p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from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Altarelli’s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cocktail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was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attempted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and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presented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at </a:t>
              </a:r>
            </a:p>
            <a:p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the Workshop on the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day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following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</a:t>
              </a:r>
              <a:r>
                <a:rPr lang="fr-FR" sz="2400" b="1" dirty="0" err="1" smtClean="0">
                  <a:solidFill>
                    <a:srgbClr val="0000FF"/>
                  </a:solidFill>
                  <a:latin typeface="Calibri"/>
                  <a:cs typeface="Calibri"/>
                </a:rPr>
                <a:t>Guido’s</a:t>
              </a:r>
              <a:r>
                <a:rPr lang="fr-FR" sz="2400" b="1" dirty="0" smtClean="0">
                  <a:solidFill>
                    <a:srgbClr val="0000FF"/>
                  </a:solidFill>
                  <a:latin typeface="Calibri"/>
                  <a:cs typeface="Calibri"/>
                </a:rPr>
                <a:t> suggestion.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5775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Steve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400" y="38815"/>
            <a:ext cx="6105754" cy="4728545"/>
          </a:xfrm>
          <a:prstGeom prst="rect">
            <a:avLst/>
          </a:prstGeom>
        </p:spPr>
      </p:pic>
      <p:grpSp>
        <p:nvGrpSpPr>
          <p:cNvPr id="9" name="Group 8"/>
          <p:cNvGrpSpPr/>
          <p:nvPr/>
        </p:nvGrpSpPr>
        <p:grpSpPr>
          <a:xfrm>
            <a:off x="1389600" y="4673166"/>
            <a:ext cx="6315354" cy="1925488"/>
            <a:chOff x="1389600" y="4673166"/>
            <a:chExt cx="6315354" cy="1925488"/>
          </a:xfrm>
        </p:grpSpPr>
        <p:pic>
          <p:nvPicPr>
            <p:cNvPr id="3" name="Image 2" descr="Steve2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4" t="59970" r="3721" b="9235"/>
            <a:stretch/>
          </p:blipFill>
          <p:spPr>
            <a:xfrm>
              <a:off x="1389600" y="4752366"/>
              <a:ext cx="6315354" cy="1846288"/>
            </a:xfrm>
            <a:prstGeom prst="rect">
              <a:avLst/>
            </a:prstGeom>
          </p:spPr>
        </p:pic>
        <p:sp>
          <p:nvSpPr>
            <p:cNvPr id="4" name="Rectangle 3"/>
            <p:cNvSpPr/>
            <p:nvPr/>
          </p:nvSpPr>
          <p:spPr>
            <a:xfrm>
              <a:off x="1548000" y="4752366"/>
              <a:ext cx="3342425" cy="2473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fr-FR" dirty="0" smtClean="0"/>
                <a:t>…….</a:t>
              </a:r>
              <a:endParaRPr lang="fr-FR" dirty="0"/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4500000" y="4673166"/>
              <a:ext cx="6463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/>
                <a:t>……</a:t>
              </a:r>
              <a:endParaRPr lang="fr-FR" dirty="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1389600" y="5802660"/>
              <a:ext cx="6315354" cy="795994"/>
            </a:xfrm>
            <a:prstGeom prst="rect">
              <a:avLst/>
            </a:prstGeom>
            <a:solidFill>
              <a:srgbClr val="FFFF66">
                <a:alpha val="40000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773639" y="5569072"/>
              <a:ext cx="2931315" cy="233588"/>
            </a:xfrm>
            <a:prstGeom prst="rect">
              <a:avLst/>
            </a:prstGeom>
            <a:solidFill>
              <a:srgbClr val="FFFF66">
                <a:alpha val="34902"/>
              </a:srgb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46148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3341" y="563557"/>
            <a:ext cx="8958705" cy="6159600"/>
            <a:chOff x="68400" y="295200"/>
            <a:chExt cx="8958705" cy="6159600"/>
          </a:xfrm>
        </p:grpSpPr>
        <p:pic>
          <p:nvPicPr>
            <p:cNvPr id="3" name="Image 2" descr="Glashow.1 1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751" r="7" b="8026"/>
            <a:stretch/>
          </p:blipFill>
          <p:spPr>
            <a:xfrm rot="16200000">
              <a:off x="-730800" y="1094400"/>
              <a:ext cx="6159600" cy="4561200"/>
            </a:xfrm>
            <a:prstGeom prst="rect">
              <a:avLst/>
            </a:prstGeom>
          </p:spPr>
        </p:pic>
        <p:grpSp>
          <p:nvGrpSpPr>
            <p:cNvPr id="7" name="Grouper 6"/>
            <p:cNvGrpSpPr/>
            <p:nvPr/>
          </p:nvGrpSpPr>
          <p:grpSpPr>
            <a:xfrm>
              <a:off x="598530" y="1503723"/>
              <a:ext cx="3722562" cy="1985499"/>
              <a:chOff x="598530" y="1503723"/>
              <a:chExt cx="3722562" cy="1985499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598530" y="1818000"/>
                <a:ext cx="3722562" cy="156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569298" y="1503723"/>
                <a:ext cx="1562016" cy="4817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598530" y="3241035"/>
                <a:ext cx="1197059" cy="24818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802905" y="1985499"/>
              <a:ext cx="315983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(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here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S.L. Glashow compares</a:t>
              </a:r>
            </a:p>
            <a:p>
              <a:r>
                <a:rPr lang="fr-FR" b="1" dirty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SuperSymmetry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to a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disease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</a:p>
            <a:p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and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gives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a short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list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of people</a:t>
              </a:r>
            </a:p>
            <a:p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affected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by the </a:t>
              </a:r>
              <a:r>
                <a:rPr lang="fr-FR" b="1" dirty="0" err="1" smtClean="0">
                  <a:solidFill>
                    <a:srgbClr val="FF0000"/>
                  </a:solidFill>
                  <a:latin typeface="Calibri"/>
                  <a:cs typeface="Calibri"/>
                </a:rPr>
                <a:t>disease</a:t>
              </a:r>
              <a:r>
                <a:rPr lang="fr-FR" b="1" dirty="0" smtClean="0">
                  <a:solidFill>
                    <a:srgbClr val="FF0000"/>
                  </a:solidFill>
                  <a:latin typeface="Calibri"/>
                  <a:cs typeface="Calibri"/>
                </a:rPr>
                <a:t> )</a:t>
              </a:r>
              <a:endParaRPr lang="fr-FR" b="1" dirty="0">
                <a:solidFill>
                  <a:srgbClr val="FF0000"/>
                </a:solidFill>
                <a:latin typeface="Calibri"/>
                <a:cs typeface="Calibri"/>
              </a:endParaRPr>
            </a:p>
          </p:txBody>
        </p:sp>
        <p:cxnSp>
          <p:nvCxnSpPr>
            <p:cNvPr id="11" name="Connecteur droit 10"/>
            <p:cNvCxnSpPr/>
            <p:nvPr/>
          </p:nvCxnSpPr>
          <p:spPr>
            <a:xfrm>
              <a:off x="4629600" y="702985"/>
              <a:ext cx="0" cy="557247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3" name="Grouper 12"/>
            <p:cNvGrpSpPr/>
            <p:nvPr/>
          </p:nvGrpSpPr>
          <p:grpSpPr>
            <a:xfrm>
              <a:off x="4803390" y="661410"/>
              <a:ext cx="4223715" cy="5441674"/>
              <a:chOff x="4803390" y="661410"/>
              <a:chExt cx="4223715" cy="5441674"/>
            </a:xfrm>
          </p:grpSpPr>
          <p:pic>
            <p:nvPicPr>
              <p:cNvPr id="9" name="Image 8" descr="Glashow.1 2.png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05" t="3402" r="3508" b="12282"/>
              <a:stretch/>
            </p:blipFill>
            <p:spPr>
              <a:xfrm rot="16200000">
                <a:off x="4212000" y="1252800"/>
                <a:ext cx="5406495" cy="4223715"/>
              </a:xfrm>
              <a:prstGeom prst="rect">
                <a:avLst/>
              </a:prstGeom>
            </p:spPr>
          </p:pic>
          <p:sp>
            <p:nvSpPr>
              <p:cNvPr id="12" name="Rectangle 11"/>
              <p:cNvSpPr/>
              <p:nvPr/>
            </p:nvSpPr>
            <p:spPr>
              <a:xfrm>
                <a:off x="4982400" y="3524400"/>
                <a:ext cx="3999375" cy="2578684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</p:grpSp>
      <p:sp>
        <p:nvSpPr>
          <p:cNvPr id="10" name="TextBox 9"/>
          <p:cNvSpPr txBox="1"/>
          <p:nvPr/>
        </p:nvSpPr>
        <p:spPr>
          <a:xfrm>
            <a:off x="270177" y="151823"/>
            <a:ext cx="8824532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70C0"/>
                </a:solidFill>
                <a:latin typeface="Calibri" panose="020F0502020204030204" pitchFamily="34" charset="0"/>
              </a:rPr>
              <a:t>From the Summary Talk “Where we are and where we are going” by S.L. Glashow</a:t>
            </a:r>
            <a:endParaRPr lang="en-GB" b="1" dirty="0" smtClean="0">
              <a:solidFill>
                <a:srgbClr val="0070C0"/>
              </a:solidFill>
              <a:latin typeface="Calibri" panose="020F0502020204030204" pitchFamily="34" charset="0"/>
            </a:endParaRPr>
          </a:p>
          <a:p>
            <a:r>
              <a:rPr lang="en-GB" b="1" dirty="0" smtClean="0">
                <a:latin typeface="Calibri" panose="020F0502020204030204" pitchFamily="34" charset="0"/>
              </a:rPr>
              <a:t>(only the copy of his slides are available in the Workshop Proceedings)</a:t>
            </a:r>
            <a:endParaRPr lang="en-GB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83204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66323" y="439824"/>
            <a:ext cx="8806322" cy="1769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From the Workshop “Experimental Summary” by R.F. </a:t>
            </a:r>
            <a:r>
              <a:rPr lang="en-GB" sz="2400" b="1" dirty="0" err="1" smtClean="0">
                <a:solidFill>
                  <a:srgbClr val="008000"/>
                </a:solidFill>
                <a:latin typeface="Calibri" panose="020F0502020204030204" pitchFamily="34" charset="0"/>
              </a:rPr>
              <a:t>Schwitters</a:t>
            </a:r>
            <a:r>
              <a:rPr lang="en-GB" sz="24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:</a:t>
            </a:r>
            <a:endParaRPr lang="en-US" sz="2400" b="1" dirty="0">
              <a:solidFill>
                <a:srgbClr val="008000"/>
              </a:solidFill>
              <a:latin typeface="Calibri" panose="020F0502020204030204" pitchFamily="34" charset="0"/>
            </a:endParaRPr>
          </a:p>
          <a:p>
            <a:r>
              <a:rPr lang="fr-CH" sz="2000" dirty="0">
                <a:latin typeface="Calibri" panose="020F0502020204030204" pitchFamily="34" charset="0"/>
              </a:rPr>
              <a:t>For now, the Altarelli cocktail is as good an explanation of the reported data as any.</a:t>
            </a:r>
            <a:endParaRPr lang="en-US" sz="2000" dirty="0">
              <a:latin typeface="Calibri" panose="020F0502020204030204" pitchFamily="34" charset="0"/>
            </a:endParaRPr>
          </a:p>
          <a:p>
            <a:r>
              <a:rPr lang="fr-CH" sz="2000" dirty="0">
                <a:latin typeface="Calibri" panose="020F0502020204030204" pitchFamily="34" charset="0"/>
              </a:rPr>
              <a:t>…….</a:t>
            </a:r>
            <a:endParaRPr lang="en-US" sz="2000" dirty="0">
              <a:latin typeface="Calibri" panose="020F0502020204030204" pitchFamily="34" charset="0"/>
            </a:endParaRPr>
          </a:p>
          <a:p>
            <a:r>
              <a:rPr lang="fr-CH" sz="2000" dirty="0">
                <a:latin typeface="Calibri" panose="020F0502020204030204" pitchFamily="34" charset="0"/>
              </a:rPr>
              <a:t>The overwhelming conclusion of this Workshop is that the Standard Model is </a:t>
            </a:r>
            <a:r>
              <a:rPr lang="fr-CH" sz="2000" dirty="0" smtClean="0">
                <a:latin typeface="Calibri" panose="020F0502020204030204" pitchFamily="34" charset="0"/>
              </a:rPr>
              <a:t>alive</a:t>
            </a:r>
          </a:p>
          <a:p>
            <a:r>
              <a:rPr lang="fr-CH" sz="2000" dirty="0" smtClean="0">
                <a:latin typeface="Calibri" panose="020F0502020204030204" pitchFamily="34" charset="0"/>
              </a:rPr>
              <a:t> </a:t>
            </a:r>
            <a:r>
              <a:rPr lang="fr-CH" sz="2000" dirty="0">
                <a:latin typeface="Calibri" panose="020F0502020204030204" pitchFamily="34" charset="0"/>
              </a:rPr>
              <a:t>and </a:t>
            </a:r>
            <a:r>
              <a:rPr lang="fr-CH" sz="2000" dirty="0" err="1">
                <a:latin typeface="Calibri" panose="020F0502020204030204" pitchFamily="34" charset="0"/>
              </a:rPr>
              <a:t>well</a:t>
            </a:r>
            <a:r>
              <a:rPr lang="fr-CH" sz="2000" dirty="0" smtClean="0">
                <a:latin typeface="Calibri" panose="020F0502020204030204" pitchFamily="34" charset="0"/>
              </a:rPr>
              <a:t>.</a:t>
            </a:r>
            <a:endParaRPr lang="en-US" sz="2000" dirty="0">
              <a:latin typeface="Calibri" panose="020F050202020403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166323" y="2556495"/>
            <a:ext cx="8864414" cy="3570208"/>
            <a:chOff x="166323" y="2556495"/>
            <a:chExt cx="8864414" cy="3570208"/>
          </a:xfrm>
        </p:grpSpPr>
        <p:sp>
          <p:nvSpPr>
            <p:cNvPr id="3" name="TextBox 2"/>
            <p:cNvSpPr txBox="1"/>
            <p:nvPr/>
          </p:nvSpPr>
          <p:spPr>
            <a:xfrm>
              <a:off x="166323" y="2556495"/>
              <a:ext cx="8864414" cy="35702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400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Guido’s comment at the 1985 Workshop marked the beginning </a:t>
              </a:r>
            </a:p>
            <a:p>
              <a:pPr>
                <a:spcAft>
                  <a:spcPts val="600"/>
                </a:spcAft>
              </a:pPr>
              <a:r>
                <a:rPr lang="en-GB" sz="2400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of the end  of SUSY speculations to explain the UA1 </a:t>
              </a:r>
              <a:r>
                <a:rPr lang="en-GB" sz="2400" b="1" dirty="0" err="1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monojet</a:t>
              </a:r>
              <a:r>
                <a:rPr lang="en-GB" sz="2400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 events.</a:t>
              </a:r>
            </a:p>
            <a:p>
              <a:r>
                <a:rPr lang="en-GB" sz="24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With his suggestion to try a “wisely composed cocktail” he called on</a:t>
              </a:r>
            </a:p>
            <a:p>
              <a:r>
                <a:rPr lang="en-GB" sz="24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t</a:t>
              </a:r>
              <a:r>
                <a:rPr lang="en-GB" sz="24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he particle physics community (theorists and experimentalists) </a:t>
              </a:r>
            </a:p>
            <a:p>
              <a:r>
                <a:rPr lang="en-GB" sz="24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to stop wishful thinking about new physics and to start a serious,</a:t>
              </a:r>
            </a:p>
            <a:p>
              <a:pPr>
                <a:spcAft>
                  <a:spcPts val="600"/>
                </a:spcAft>
              </a:pPr>
              <a:r>
                <a:rPr lang="en-GB" sz="24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quantitative background evaluation.</a:t>
              </a:r>
            </a:p>
            <a:p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Subsequent work along these guidelines concluded that indeed</a:t>
              </a:r>
            </a:p>
            <a:p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all anomalous results from the </a:t>
              </a:r>
              <a:r>
                <a:rPr lang="en-GB" sz="2400" b="1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SppS</a:t>
              </a:r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collider could just be explained</a:t>
              </a:r>
            </a:p>
            <a:p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by the Standard </a:t>
              </a:r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Model</a:t>
              </a:r>
              <a:r>
                <a:rPr lang="en-GB" sz="24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.</a:t>
              </a:r>
              <a:endParaRPr lang="en-GB" sz="2400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320000" y="5400000"/>
              <a:ext cx="140677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68130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655200" y="669600"/>
            <a:ext cx="8122236" cy="51398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2400" b="1" dirty="0" err="1">
                <a:solidFill>
                  <a:srgbClr val="008000"/>
                </a:solidFill>
                <a:latin typeface="Calibri"/>
                <a:cs typeface="Calibri"/>
              </a:rPr>
              <a:t>When</a:t>
            </a:r>
            <a:r>
              <a:rPr lang="fr-FR" sz="2400" b="1" dirty="0">
                <a:solidFill>
                  <a:srgbClr val="008000"/>
                </a:solidFill>
                <a:latin typeface="Calibri"/>
                <a:cs typeface="Calibri"/>
              </a:rPr>
              <a:t> and </a:t>
            </a:r>
            <a:r>
              <a:rPr lang="fr-FR" sz="2400" b="1" dirty="0" err="1">
                <a:solidFill>
                  <a:srgbClr val="008000"/>
                </a:solidFill>
                <a:latin typeface="Calibri"/>
                <a:cs typeface="Calibri"/>
              </a:rPr>
              <a:t>where</a:t>
            </a:r>
            <a:r>
              <a:rPr lang="fr-FR" sz="2400" b="1" dirty="0">
                <a:solidFill>
                  <a:srgbClr val="008000"/>
                </a:solidFill>
                <a:latin typeface="Calibri"/>
                <a:cs typeface="Calibri"/>
              </a:rPr>
              <a:t> I first met 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Guido:</a:t>
            </a:r>
          </a:p>
          <a:p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at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the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beginning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of 1970 on the occasion of a meeting </a:t>
            </a:r>
          </a:p>
          <a:p>
            <a:r>
              <a:rPr lang="fr-FR" sz="2400" dirty="0" err="1">
                <a:solidFill>
                  <a:srgbClr val="0000FF"/>
                </a:solidFill>
                <a:latin typeface="Calibri"/>
                <a:cs typeface="Calibri"/>
              </a:rPr>
              <a:t>a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the Nevis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Laboratories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of Columbia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University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to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discuss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new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results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from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an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experiment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performed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by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Leon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Lederman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(the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Lab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Director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) and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his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group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at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the </a:t>
            </a:r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the Brookhaven 30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GeV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proton </a:t>
            </a:r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synchrotron (AGS) to </a:t>
            </a:r>
            <a:r>
              <a:rPr lang="fr-FR" sz="2400" dirty="0" err="1">
                <a:solidFill>
                  <a:srgbClr val="0000FF"/>
                </a:solidFill>
                <a:latin typeface="Calibri"/>
                <a:cs typeface="Calibri"/>
              </a:rPr>
              <a:t>search</a:t>
            </a:r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for muon pairs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produced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in </a:t>
            </a:r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proton – nucleus collisions.</a:t>
            </a:r>
          </a:p>
          <a:p>
            <a:r>
              <a:rPr lang="fr-FR" sz="2400" dirty="0" smtClean="0">
                <a:latin typeface="Calibri"/>
                <a:cs typeface="Calibri"/>
              </a:rPr>
              <a:t>The </a:t>
            </a:r>
            <a:r>
              <a:rPr lang="fr-FR" sz="2400" dirty="0" err="1" smtClean="0">
                <a:latin typeface="Calibri"/>
                <a:cs typeface="Calibri"/>
              </a:rPr>
              <a:t>experiment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had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rather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poor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dimuon</a:t>
            </a:r>
            <a:r>
              <a:rPr lang="fr-FR" sz="2400" dirty="0" smtClean="0">
                <a:latin typeface="Calibri"/>
                <a:cs typeface="Calibri"/>
              </a:rPr>
              <a:t> mass </a:t>
            </a:r>
            <a:r>
              <a:rPr lang="fr-FR" sz="2400" dirty="0" err="1" smtClean="0">
                <a:latin typeface="Calibri"/>
                <a:cs typeface="Calibri"/>
              </a:rPr>
              <a:t>resolution</a:t>
            </a:r>
            <a:endParaRPr lang="fr-FR" sz="2400" dirty="0" smtClean="0">
              <a:latin typeface="Calibri"/>
              <a:cs typeface="Calibri"/>
            </a:endParaRPr>
          </a:p>
          <a:p>
            <a:r>
              <a:rPr lang="fr-FR" sz="2000" dirty="0">
                <a:latin typeface="Calibri"/>
                <a:cs typeface="Calibri"/>
              </a:rPr>
              <a:t>(</a:t>
            </a:r>
            <a:r>
              <a:rPr lang="fr-FR" sz="2000" dirty="0" smtClean="0">
                <a:latin typeface="Calibri"/>
                <a:cs typeface="Calibri"/>
              </a:rPr>
              <a:t>muon </a:t>
            </a:r>
            <a:r>
              <a:rPr lang="fr-FR" sz="2000" dirty="0" err="1" smtClean="0">
                <a:latin typeface="Calibri"/>
                <a:cs typeface="Calibri"/>
              </a:rPr>
              <a:t>momentum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measured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using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counters</a:t>
            </a:r>
            <a:r>
              <a:rPr lang="fr-FR" sz="2000" dirty="0" smtClean="0">
                <a:latin typeface="Calibri"/>
                <a:cs typeface="Calibri"/>
              </a:rPr>
              <a:t> and </a:t>
            </a:r>
            <a:r>
              <a:rPr lang="fr-FR" sz="2000" dirty="0" err="1" smtClean="0">
                <a:latin typeface="Calibri"/>
                <a:cs typeface="Calibri"/>
              </a:rPr>
              <a:t>residual</a:t>
            </a:r>
            <a:r>
              <a:rPr lang="fr-FR" sz="2000" dirty="0">
                <a:latin typeface="Calibri"/>
                <a:cs typeface="Calibri"/>
              </a:rPr>
              <a:t> </a:t>
            </a:r>
            <a:r>
              <a:rPr lang="fr-FR" sz="2000" dirty="0" smtClean="0">
                <a:latin typeface="Calibri"/>
                <a:cs typeface="Calibri"/>
              </a:rPr>
              <a:t>range in </a:t>
            </a:r>
            <a:r>
              <a:rPr lang="fr-FR" sz="2000" dirty="0" err="1" smtClean="0">
                <a:latin typeface="Calibri"/>
                <a:cs typeface="Calibri"/>
              </a:rPr>
              <a:t>Iron</a:t>
            </a:r>
            <a:r>
              <a:rPr lang="fr-FR" sz="2000" dirty="0" smtClean="0">
                <a:latin typeface="Calibri"/>
                <a:cs typeface="Calibri"/>
              </a:rPr>
              <a:t>)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</a:p>
          <a:p>
            <a:r>
              <a:rPr lang="fr-FR" sz="2400" dirty="0" smtClean="0">
                <a:latin typeface="Calibri"/>
                <a:cs typeface="Calibri"/>
              </a:rPr>
              <a:t>but </a:t>
            </a:r>
            <a:r>
              <a:rPr lang="fr-FR" sz="2400" dirty="0" err="1" smtClean="0">
                <a:latin typeface="Calibri"/>
                <a:cs typeface="Calibri"/>
              </a:rPr>
              <a:t>very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high</a:t>
            </a:r>
            <a:r>
              <a:rPr lang="fr-FR" sz="2400" dirty="0" smtClean="0">
                <a:latin typeface="Calibri"/>
                <a:cs typeface="Calibri"/>
              </a:rPr>
              <a:t>  ‘‘</a:t>
            </a:r>
            <a:r>
              <a:rPr lang="fr-FR" sz="2400" dirty="0" err="1" smtClean="0">
                <a:latin typeface="Calibri"/>
                <a:cs typeface="Calibri"/>
              </a:rPr>
              <a:t>luminosity</a:t>
            </a:r>
            <a:r>
              <a:rPr lang="fr-FR" sz="2400" dirty="0" smtClean="0">
                <a:latin typeface="Calibri"/>
                <a:cs typeface="Calibri"/>
              </a:rPr>
              <a:t>’’ </a:t>
            </a:r>
          </a:p>
          <a:p>
            <a:r>
              <a:rPr lang="fr-FR" sz="2000" dirty="0" smtClean="0">
                <a:latin typeface="Calibri"/>
                <a:cs typeface="Calibri"/>
              </a:rPr>
              <a:t>(</a:t>
            </a:r>
            <a:r>
              <a:rPr lang="fr-FR" sz="2000" dirty="0" err="1" smtClean="0">
                <a:latin typeface="Calibri"/>
                <a:cs typeface="Calibri"/>
              </a:rPr>
              <a:t>it</a:t>
            </a:r>
            <a:r>
              <a:rPr lang="fr-FR" sz="2000" dirty="0" smtClean="0">
                <a:latin typeface="Calibri"/>
                <a:cs typeface="Calibri"/>
              </a:rPr>
              <a:t> </a:t>
            </a:r>
            <a:r>
              <a:rPr lang="fr-FR" sz="2000" dirty="0" err="1" smtClean="0">
                <a:latin typeface="Calibri"/>
                <a:cs typeface="Calibri"/>
              </a:rPr>
              <a:t>used</a:t>
            </a:r>
            <a:r>
              <a:rPr lang="fr-FR" sz="2000" dirty="0" smtClean="0">
                <a:latin typeface="Calibri"/>
                <a:cs typeface="Calibri"/>
              </a:rPr>
              <a:t> the full AGS proton </a:t>
            </a:r>
            <a:r>
              <a:rPr lang="fr-FR" sz="2000" dirty="0" err="1" smtClean="0">
                <a:latin typeface="Calibri"/>
                <a:cs typeface="Calibri"/>
              </a:rPr>
              <a:t>beam</a:t>
            </a:r>
            <a:r>
              <a:rPr lang="fr-FR" sz="2000" dirty="0">
                <a:latin typeface="Calibri"/>
                <a:cs typeface="Calibri"/>
              </a:rPr>
              <a:t> </a:t>
            </a:r>
            <a:r>
              <a:rPr lang="fr-FR" sz="2000" dirty="0" smtClean="0">
                <a:latin typeface="Calibri"/>
                <a:cs typeface="Calibri"/>
              </a:rPr>
              <a:t>and a  </a:t>
            </a:r>
            <a:r>
              <a:rPr lang="fr-FR" sz="2000" dirty="0" err="1" smtClean="0">
                <a:latin typeface="Calibri"/>
                <a:cs typeface="Calibri"/>
              </a:rPr>
              <a:t>thick</a:t>
            </a:r>
            <a:r>
              <a:rPr lang="fr-FR" sz="2000" dirty="0" smtClean="0">
                <a:latin typeface="Calibri"/>
                <a:cs typeface="Calibri"/>
              </a:rPr>
              <a:t> Uranium </a:t>
            </a:r>
            <a:r>
              <a:rPr lang="fr-FR" sz="2000" dirty="0" err="1" smtClean="0">
                <a:latin typeface="Calibri"/>
                <a:cs typeface="Calibri"/>
              </a:rPr>
              <a:t>target</a:t>
            </a:r>
            <a:r>
              <a:rPr lang="fr-FR" sz="2000" dirty="0" smtClean="0">
                <a:latin typeface="Calibri"/>
                <a:cs typeface="Calibri"/>
              </a:rPr>
              <a:t>)</a:t>
            </a:r>
          </a:p>
          <a:p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</a:p>
          <a:p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The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results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were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interesting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  and 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puzzling</a:t>
            </a:r>
            <a:endParaRPr lang="fr-FR" sz="24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837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Book_pbarp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400" y="828000"/>
            <a:ext cx="3698240" cy="5340985"/>
          </a:xfrm>
          <a:prstGeom prst="rect">
            <a:avLst/>
          </a:prstGeom>
        </p:spPr>
      </p:pic>
      <p:pic>
        <p:nvPicPr>
          <p:cNvPr id="3" name="Image 2" descr="Book_inde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679200" y="519945"/>
            <a:ext cx="5803392" cy="48889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4400" y="62745"/>
            <a:ext cx="375416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1986 – 88: Working with Guido as</a:t>
            </a:r>
          </a:p>
          <a:p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Editors of a book </a:t>
            </a:r>
            <a:endParaRPr lang="en-GB" sz="2000" b="1" dirty="0">
              <a:solidFill>
                <a:srgbClr val="002060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4400" y="6256327"/>
            <a:ext cx="2923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latin typeface="Calibri" panose="020F0502020204030204" pitchFamily="34" charset="0"/>
              </a:rPr>
              <a:t>(published in February 1989)</a:t>
            </a:r>
            <a:endParaRPr lang="en-GB" b="1" dirty="0">
              <a:latin typeface="Calibri" panose="020F050202020403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300695" y="3326004"/>
            <a:ext cx="4461468" cy="401934"/>
          </a:xfrm>
          <a:prstGeom prst="rect">
            <a:avLst/>
          </a:prstGeom>
          <a:noFill/>
          <a:ln w="63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751870" y="332600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*</a:t>
            </a:r>
            <a:endParaRPr lang="en-GB" sz="2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401178" y="6039059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GB" sz="2800" b="1" dirty="0" smtClean="0">
                <a:solidFill>
                  <a:srgbClr val="FF0000"/>
                </a:solidFill>
                <a:latin typeface="Calibri" panose="020F0502020204030204" pitchFamily="34" charset="0"/>
              </a:rPr>
              <a:t>*</a:t>
            </a:r>
            <a:r>
              <a:rPr lang="en-GB" dirty="0" smtClean="0"/>
              <a:t> </a:t>
            </a:r>
            <a:endParaRPr lang="en-GB" sz="2800" b="1" dirty="0">
              <a:solidFill>
                <a:srgbClr val="FF0000"/>
              </a:solidFill>
              <a:latin typeface="Calibri" panose="020F050202020403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15339" y="6039059"/>
            <a:ext cx="36247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latin typeface="Calibri" panose="020F0502020204030204" pitchFamily="34" charset="0"/>
              </a:rPr>
              <a:t> also published as CERN-TH- 5258-88</a:t>
            </a:r>
            <a:endParaRPr lang="en-GB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26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16168" y="108762"/>
            <a:ext cx="8289000" cy="4255011"/>
            <a:chOff x="416169" y="26181"/>
            <a:chExt cx="8289000" cy="4255011"/>
          </a:xfrm>
        </p:grpSpPr>
        <p:sp>
          <p:nvSpPr>
            <p:cNvPr id="2" name="TextBox 1"/>
            <p:cNvSpPr txBox="1"/>
            <p:nvPr/>
          </p:nvSpPr>
          <p:spPr>
            <a:xfrm>
              <a:off x="416169" y="26181"/>
              <a:ext cx="8289000" cy="42550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1987 – 90: the last years of the CERN proton – antiproton </a:t>
              </a:r>
              <a:r>
                <a:rPr lang="en-GB" sz="20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collider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Luminosity increased ~10 times</a:t>
              </a:r>
            </a:p>
            <a:p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Physics goals: </a:t>
              </a:r>
            </a:p>
            <a:p>
              <a:pPr marL="342900" indent="-342900">
                <a:buFont typeface="Wingdings" panose="05000000000000000000" pitchFamily="2" charset="2"/>
                <a:buChar char="§"/>
              </a:pPr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Search for the top quark</a:t>
              </a:r>
            </a:p>
            <a:p>
              <a:pPr>
                <a:spcAft>
                  <a:spcPts val="300"/>
                </a:spcAft>
              </a:pPr>
              <a:r>
                <a:rPr lang="en-GB" sz="1600" b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 </a:t>
              </a:r>
              <a:r>
                <a:rPr lang="en-GB" sz="16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      </a:t>
              </a:r>
              <a:r>
                <a:rPr lang="en-GB" sz="1600" b="1" dirty="0" smtClean="0">
                  <a:latin typeface="Calibri" panose="020F0502020204030204" pitchFamily="34" charset="0"/>
                </a:rPr>
                <a:t>(observable at the </a:t>
              </a:r>
              <a:r>
                <a:rPr lang="en-GB" sz="1600" b="1" dirty="0" err="1" smtClean="0">
                  <a:latin typeface="Calibri" panose="020F0502020204030204" pitchFamily="34" charset="0"/>
                </a:rPr>
                <a:t>SppS</a:t>
              </a:r>
              <a:r>
                <a:rPr lang="en-GB" sz="1600" b="1" dirty="0" smtClean="0">
                  <a:latin typeface="Calibri" panose="020F0502020204030204" pitchFamily="34" charset="0"/>
                </a:rPr>
                <a:t>  only if  W </a:t>
              </a:r>
              <a:r>
                <a:rPr lang="en-GB" sz="1600" b="1" dirty="0" smtClean="0">
                  <a:latin typeface="Calibri" panose="020F0502020204030204" pitchFamily="34" charset="0"/>
                  <a:sym typeface="Wingdings" panose="05000000000000000000" pitchFamily="2" charset="2"/>
                </a:rPr>
                <a:t> </a:t>
              </a:r>
              <a:r>
                <a:rPr lang="en-GB" sz="1600" b="1" dirty="0" err="1" smtClean="0">
                  <a:latin typeface="Calibri" panose="020F0502020204030204" pitchFamily="34" charset="0"/>
                  <a:sym typeface="Wingdings" panose="05000000000000000000" pitchFamily="2" charset="2"/>
                </a:rPr>
                <a:t>tb</a:t>
              </a:r>
              <a:r>
                <a:rPr lang="en-GB" sz="1600" b="1" dirty="0" smtClean="0">
                  <a:latin typeface="Calibri" panose="020F0502020204030204" pitchFamily="34" charset="0"/>
                  <a:sym typeface="Wingdings" panose="05000000000000000000" pitchFamily="2" charset="2"/>
                </a:rPr>
                <a:t> decay is </a:t>
              </a:r>
              <a:r>
                <a:rPr lang="en-GB" sz="1600" b="1" dirty="0" err="1" smtClean="0">
                  <a:latin typeface="Calibri" panose="020F0502020204030204" pitchFamily="34" charset="0"/>
                  <a:sym typeface="Wingdings" panose="05000000000000000000" pitchFamily="2" charset="2"/>
                </a:rPr>
                <a:t>kinematically</a:t>
              </a:r>
              <a:r>
                <a:rPr lang="en-GB" sz="1600" b="1" dirty="0" smtClean="0">
                  <a:latin typeface="Calibri" panose="020F0502020204030204" pitchFamily="34" charset="0"/>
                  <a:sym typeface="Wingdings" panose="05000000000000000000" pitchFamily="2" charset="2"/>
                </a:rPr>
                <a:t> allowed)</a:t>
              </a:r>
            </a:p>
            <a:p>
              <a:pPr marL="342900" indent="-342900">
                <a:spcAft>
                  <a:spcPts val="600"/>
                </a:spcAft>
                <a:buFont typeface="Wingdings" panose="05000000000000000000" pitchFamily="2" charset="2"/>
                <a:buChar char="§"/>
              </a:pPr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Searches for new physics </a:t>
              </a:r>
            </a:p>
            <a:p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Final results: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No top quark seen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No evidence for new physics</a:t>
              </a:r>
            </a:p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GB" b="1" dirty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2065 W  </a:t>
              </a:r>
              <a:r>
                <a:rPr lang="en-GB" b="1" dirty="0" err="1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e</a:t>
              </a:r>
              <a:r>
                <a:rPr lang="en-GB" b="1" dirty="0" err="1" smtClean="0">
                  <a:solidFill>
                    <a:srgbClr val="FF0000"/>
                  </a:solidFill>
                  <a:latin typeface="Symbol" panose="05050102010706020507" pitchFamily="18" charset="2"/>
                  <a:sym typeface="Wingdings" panose="05000000000000000000" pitchFamily="2" charset="2"/>
                </a:rPr>
                <a:t>n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, 251 Z  </a:t>
              </a:r>
              <a:r>
                <a:rPr lang="en-GB" b="1" dirty="0" err="1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e</a:t>
              </a:r>
              <a:r>
                <a:rPr lang="en-GB" b="1" baseline="40000" dirty="0" err="1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+</a:t>
              </a:r>
              <a:r>
                <a:rPr lang="en-GB" b="1" dirty="0" err="1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e</a:t>
              </a:r>
              <a:r>
                <a:rPr lang="en-GB" b="1" baseline="40000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−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collected by UA2 allowing a precise measurement</a:t>
              </a:r>
            </a:p>
            <a:p>
              <a:r>
                <a:rPr lang="en-GB" b="1" dirty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    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of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the mass ratio M</a:t>
              </a:r>
              <a:r>
                <a:rPr lang="en-GB" b="1" baseline="-25000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W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/ M</a:t>
              </a:r>
              <a:r>
                <a:rPr lang="en-GB" b="1" baseline="-25000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Z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endParaRPr lang="en-GB" sz="1600" b="1" dirty="0" smtClean="0">
                <a:solidFill>
                  <a:srgbClr val="FF0000"/>
                </a:solidFill>
                <a:latin typeface="Calibri" panose="020F0502020204030204" pitchFamily="34" charset="0"/>
                <a:sym typeface="Wingdings" panose="05000000000000000000" pitchFamily="2" charset="2"/>
              </a:endParaRPr>
            </a:p>
            <a:p>
              <a:r>
                <a:rPr lang="en-GB" sz="1600" b="1" dirty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sz="1600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      </a:t>
              </a:r>
              <a:r>
                <a:rPr lang="en-GB" sz="1600" b="1" dirty="0" smtClean="0">
                  <a:latin typeface="Calibri" panose="020F0502020204030204" pitchFamily="34" charset="0"/>
                  <a:sym typeface="Wingdings" panose="05000000000000000000" pitchFamily="2" charset="2"/>
                </a:rPr>
                <a:t>(experiments measuring the electron energy with scintillation calorimetry suffer from</a:t>
              </a:r>
            </a:p>
            <a:p>
              <a:r>
                <a:rPr lang="en-GB" sz="1600" b="1" dirty="0"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sz="1600" b="1" dirty="0" smtClean="0">
                  <a:latin typeface="Calibri" panose="020F0502020204030204" pitchFamily="34" charset="0"/>
                  <a:sym typeface="Wingdings" panose="05000000000000000000" pitchFamily="2" charset="2"/>
                </a:rPr>
                <a:t>        a systematic uncertainty of ~1% on the energy scale which largely cancels in the mass ratio)</a:t>
              </a:r>
            </a:p>
            <a:p>
              <a:r>
                <a:rPr lang="en-GB" sz="1600" b="1" dirty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r>
                <a:rPr lang="en-GB" sz="1600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    </a:t>
              </a:r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  <a:sym typeface="Wingdings" panose="05000000000000000000" pitchFamily="2" charset="2"/>
                </a:rPr>
                <a:t> 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4068000" y="1368000"/>
              <a:ext cx="108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505600" y="1404000"/>
              <a:ext cx="108000" cy="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266448" y="4134763"/>
            <a:ext cx="8835624" cy="2492990"/>
            <a:chOff x="266448" y="4134763"/>
            <a:chExt cx="8835624" cy="2492990"/>
          </a:xfrm>
        </p:grpSpPr>
        <p:sp>
          <p:nvSpPr>
            <p:cNvPr id="11" name="TextBox 10"/>
            <p:cNvSpPr txBox="1"/>
            <p:nvPr/>
          </p:nvSpPr>
          <p:spPr>
            <a:xfrm>
              <a:off x="266448" y="4134763"/>
              <a:ext cx="8835624" cy="24929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At the beginning of 1989 Guido suggested that the measured ratio M</a:t>
              </a:r>
              <a:r>
                <a:rPr lang="en-GB" sz="2000" b="1" baseline="-25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W</a:t>
              </a:r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 / M</a:t>
              </a:r>
              <a:r>
                <a:rPr lang="en-GB" sz="2000" b="1" baseline="-25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Z</a:t>
              </a:r>
            </a:p>
            <a:p>
              <a:r>
                <a:rPr lang="en-GB" sz="2000" b="1" dirty="0">
                  <a:solidFill>
                    <a:srgbClr val="008000"/>
                  </a:solidFill>
                  <a:latin typeface="Calibri" panose="020F0502020204030204" pitchFamily="34" charset="0"/>
                </a:rPr>
                <a:t>c</a:t>
              </a:r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ould be used together with the first precise measurement of the Z mass at LEP</a:t>
              </a:r>
            </a:p>
            <a:p>
              <a:r>
                <a:rPr lang="en-GB" sz="2000" b="1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(expected by the end of 1989) to obtain a precise determination of M</a:t>
              </a:r>
              <a:r>
                <a:rPr lang="en-GB" sz="2000" b="1" baseline="-25000" dirty="0" smtClean="0">
                  <a:solidFill>
                    <a:srgbClr val="008000"/>
                  </a:solidFill>
                  <a:latin typeface="Calibri" panose="020F0502020204030204" pitchFamily="34" charset="0"/>
                </a:rPr>
                <a:t>W </a:t>
              </a:r>
            </a:p>
            <a:p>
              <a:r>
                <a:rPr lang="en-GB" sz="2000" b="1" dirty="0">
                  <a:solidFill>
                    <a:srgbClr val="FF0000"/>
                  </a:solidFill>
                  <a:latin typeface="Calibri" panose="020F0502020204030204" pitchFamily="34" charset="0"/>
                </a:rPr>
                <a:t>(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an important measurement because M</a:t>
              </a:r>
              <a:r>
                <a:rPr lang="en-GB" sz="2000" b="1" baseline="-25000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W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depends strongly on the top quark mass</a:t>
              </a:r>
            </a:p>
            <a:p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through radiative corrections involving a </a:t>
              </a:r>
              <a:r>
                <a:rPr lang="en-GB" sz="2000" b="1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tb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loop).</a:t>
              </a:r>
            </a:p>
            <a:p>
              <a:r>
                <a:rPr lang="en-GB" sz="2000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Guido also provided help in estimating the final systematic uncertainty on </a:t>
              </a:r>
              <a:r>
                <a:rPr lang="en-GB" sz="2000" b="1" dirty="0">
                  <a:solidFill>
                    <a:srgbClr val="0070C0"/>
                  </a:solidFill>
                  <a:latin typeface="Calibri" panose="020F0502020204030204" pitchFamily="34" charset="0"/>
                </a:rPr>
                <a:t>M</a:t>
              </a:r>
              <a:r>
                <a:rPr lang="en-GB" sz="2000" b="1" baseline="-25000" dirty="0">
                  <a:solidFill>
                    <a:srgbClr val="0070C0"/>
                  </a:solidFill>
                  <a:latin typeface="Calibri" panose="020F0502020204030204" pitchFamily="34" charset="0"/>
                </a:rPr>
                <a:t>W</a:t>
              </a:r>
              <a:r>
                <a:rPr lang="en-GB" sz="2000" b="1" dirty="0" smtClean="0">
                  <a:solidFill>
                    <a:srgbClr val="0070C0"/>
                  </a:solidFill>
                  <a:latin typeface="Calibri" panose="020F0502020204030204" pitchFamily="34" charset="0"/>
                </a:rPr>
                <a:t> </a:t>
              </a:r>
              <a:endParaRPr lang="en-GB" sz="2000" b="1" dirty="0">
                <a:solidFill>
                  <a:srgbClr val="0070C0"/>
                </a:solidFill>
                <a:latin typeface="Calibri" panose="020F0502020204030204" pitchFamily="34" charset="0"/>
              </a:endParaRPr>
            </a:p>
            <a:p>
              <a:r>
                <a:rPr lang="en-GB" dirty="0" smtClean="0">
                  <a:latin typeface="Calibri" panose="020F0502020204030204" pitchFamily="34" charset="0"/>
                </a:rPr>
                <a:t>(measuring the W mass is harder than measuring the Z mass at hadron colliders</a:t>
              </a:r>
            </a:p>
            <a:p>
              <a:r>
                <a:rPr lang="en-GB" dirty="0" smtClean="0">
                  <a:latin typeface="Calibri" panose="020F0502020204030204" pitchFamily="34" charset="0"/>
                </a:rPr>
                <a:t> because the neutrino longitudinal momentum cannot be measured)   </a:t>
              </a:r>
              <a:endParaRPr lang="en-GB" dirty="0">
                <a:latin typeface="Calibri" panose="020F0502020204030204" pitchFamily="34" charset="0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4734000" y="5400000"/>
              <a:ext cx="108000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2113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0160" y="290833"/>
            <a:ext cx="549765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We measured </a:t>
            </a:r>
            <a:r>
              <a:rPr lang="en-GB" sz="2000" dirty="0">
                <a:latin typeface="Calibri" panose="020F0502020204030204" pitchFamily="34" charset="0"/>
              </a:rPr>
              <a:t>M</a:t>
            </a:r>
            <a:r>
              <a:rPr lang="en-GB" sz="2000" baseline="-25000" dirty="0" smtClean="0">
                <a:latin typeface="Calibri" panose="020F0502020204030204" pitchFamily="34" charset="0"/>
              </a:rPr>
              <a:t>W</a:t>
            </a:r>
            <a:r>
              <a:rPr lang="en-GB" sz="2000" dirty="0" smtClean="0">
                <a:latin typeface="Calibri" panose="020F0502020204030204" pitchFamily="34" charset="0"/>
              </a:rPr>
              <a:t> / M</a:t>
            </a:r>
            <a:r>
              <a:rPr lang="en-GB" sz="2000" baseline="-25000" dirty="0" smtClean="0">
                <a:latin typeface="Calibri" panose="020F0502020204030204" pitchFamily="34" charset="0"/>
              </a:rPr>
              <a:t>Z</a:t>
            </a:r>
            <a:r>
              <a:rPr lang="en-GB" sz="2000" dirty="0" smtClean="0">
                <a:latin typeface="Calibri" panose="020F0502020204030204" pitchFamily="34" charset="0"/>
              </a:rPr>
              <a:t> = 0.8813 ± 0.0036 ± 0.0019</a:t>
            </a:r>
          </a:p>
          <a:p>
            <a:r>
              <a:rPr lang="en-GB" sz="2000" dirty="0">
                <a:latin typeface="Calibri" panose="020F0502020204030204" pitchFamily="34" charset="0"/>
              </a:rPr>
              <a:t>U</a:t>
            </a:r>
            <a:r>
              <a:rPr lang="en-GB" sz="2000" dirty="0" smtClean="0">
                <a:latin typeface="Calibri" panose="020F0502020204030204" pitchFamily="34" charset="0"/>
              </a:rPr>
              <a:t>sing the first LEP result, M</a:t>
            </a:r>
            <a:r>
              <a:rPr lang="en-GB" sz="2000" baseline="-25000" dirty="0" smtClean="0">
                <a:latin typeface="Calibri" panose="020F0502020204030204" pitchFamily="34" charset="0"/>
              </a:rPr>
              <a:t>Z</a:t>
            </a:r>
            <a:r>
              <a:rPr lang="en-GB" sz="2000" dirty="0" smtClean="0">
                <a:latin typeface="Calibri" panose="020F0502020204030204" pitchFamily="34" charset="0"/>
              </a:rPr>
              <a:t> = 91.175 ± 0.021 GeV,</a:t>
            </a:r>
          </a:p>
          <a:p>
            <a:r>
              <a:rPr lang="en-GB" sz="2000" dirty="0">
                <a:latin typeface="Calibri" panose="020F0502020204030204" pitchFamily="34" charset="0"/>
              </a:rPr>
              <a:t>w</a:t>
            </a:r>
            <a:r>
              <a:rPr lang="en-GB" sz="2000" dirty="0" smtClean="0">
                <a:latin typeface="Calibri" panose="020F0502020204030204" pitchFamily="34" charset="0"/>
              </a:rPr>
              <a:t>e obtained M</a:t>
            </a:r>
            <a:r>
              <a:rPr lang="en-GB" sz="2000" baseline="-25000" dirty="0" smtClean="0">
                <a:latin typeface="Calibri" panose="020F0502020204030204" pitchFamily="34" charset="0"/>
              </a:rPr>
              <a:t>W</a:t>
            </a:r>
            <a:r>
              <a:rPr lang="en-GB" sz="2000" dirty="0" smtClean="0">
                <a:latin typeface="Calibri" panose="020F0502020204030204" pitchFamily="34" charset="0"/>
              </a:rPr>
              <a:t> = 80.35 ± 0.33 ± 0.17 GeV </a:t>
            </a:r>
            <a:endParaRPr lang="en-GB" sz="2000" dirty="0">
              <a:latin typeface="Calibri" panose="020F050202020403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686703" y="1306496"/>
            <a:ext cx="4897469" cy="3248406"/>
            <a:chOff x="1686703" y="1306496"/>
            <a:chExt cx="4897469" cy="3248406"/>
          </a:xfrm>
        </p:grpSpPr>
        <p:pic>
          <p:nvPicPr>
            <p:cNvPr id="2" name="Image 1" descr="Screen Shot 2016-06-07 at 22.52.1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86703" y="1306496"/>
              <a:ext cx="4897469" cy="324840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27697" y="2331784"/>
              <a:ext cx="127150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>
                  <a:latin typeface="Calibri" panose="020F0502020204030204" pitchFamily="34" charset="0"/>
                </a:rPr>
                <a:t>M</a:t>
              </a:r>
              <a:r>
                <a:rPr lang="en-GB" sz="1400" baseline="-25000" dirty="0" smtClean="0">
                  <a:latin typeface="Calibri" panose="020F0502020204030204" pitchFamily="34" charset="0"/>
                </a:rPr>
                <a:t>H</a:t>
              </a:r>
              <a:r>
                <a:rPr lang="en-GB" sz="1400" dirty="0" smtClean="0">
                  <a:latin typeface="Calibri" panose="020F0502020204030204" pitchFamily="34" charset="0"/>
                </a:rPr>
                <a:t> ≈ 100 GeV </a:t>
              </a:r>
              <a:endParaRPr lang="en-GB" sz="1400" dirty="0">
                <a:latin typeface="Calibri" panose="020F050202020403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231388" y="3013171"/>
              <a:ext cx="13356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/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M</a:t>
              </a:r>
              <a:r>
                <a:rPr lang="en-GB" sz="1400" baseline="-25000" dirty="0">
                  <a:solidFill>
                    <a:srgbClr val="000000"/>
                  </a:solidFill>
                  <a:latin typeface="Calibri" panose="020F0502020204030204" pitchFamily="34" charset="0"/>
                </a:rPr>
                <a:t>H</a:t>
              </a:r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 ≈ </a:t>
              </a:r>
              <a:r>
                <a:rPr lang="en-GB" sz="1400" dirty="0" smtClean="0">
                  <a:solidFill>
                    <a:srgbClr val="000000"/>
                  </a:solidFill>
                  <a:latin typeface="Calibri" panose="020F0502020204030204" pitchFamily="34" charset="0"/>
                </a:rPr>
                <a:t>1000 </a:t>
              </a:r>
              <a:r>
                <a:rPr lang="en-GB" sz="1400" dirty="0">
                  <a:solidFill>
                    <a:srgbClr val="000000"/>
                  </a:solidFill>
                  <a:latin typeface="Calibri" panose="020F0502020204030204" pitchFamily="34" charset="0"/>
                </a:rPr>
                <a:t>GeV </a:t>
              </a:r>
            </a:p>
          </p:txBody>
        </p:sp>
        <p:cxnSp>
          <p:nvCxnSpPr>
            <p:cNvPr id="7" name="Straight Arrow Connector 6"/>
            <p:cNvCxnSpPr>
              <a:cxnSpLocks noChangeAspect="1"/>
            </p:cNvCxnSpPr>
            <p:nvPr/>
          </p:nvCxnSpPr>
          <p:spPr>
            <a:xfrm>
              <a:off x="3168000" y="2556000"/>
              <a:ext cx="158170" cy="252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cxnSpLocks noChangeAspect="1"/>
              <a:stCxn id="5" idx="0"/>
            </p:cNvCxnSpPr>
            <p:nvPr/>
          </p:nvCxnSpPr>
          <p:spPr>
            <a:xfrm flipH="1" flipV="1">
              <a:off x="3763477" y="2807999"/>
              <a:ext cx="190512" cy="288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/>
          <p:cNvGrpSpPr/>
          <p:nvPr/>
        </p:nvGrpSpPr>
        <p:grpSpPr>
          <a:xfrm>
            <a:off x="1663010" y="4484443"/>
            <a:ext cx="5531322" cy="984885"/>
            <a:chOff x="1663010" y="4484443"/>
            <a:chExt cx="5531322" cy="984885"/>
          </a:xfrm>
        </p:grpSpPr>
        <p:sp>
          <p:nvSpPr>
            <p:cNvPr id="11" name="TextBox 10"/>
            <p:cNvSpPr txBox="1"/>
            <p:nvPr/>
          </p:nvSpPr>
          <p:spPr>
            <a:xfrm>
              <a:off x="1663010" y="4607554"/>
              <a:ext cx="5531322" cy="8617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spcAft>
                  <a:spcPts val="1200"/>
                </a:spcAft>
              </a:pP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From this result we obtained </a:t>
              </a:r>
              <a:r>
                <a:rPr lang="en-GB" sz="2000" b="1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m</a:t>
              </a:r>
              <a:r>
                <a:rPr lang="en-GB" sz="2000" b="1" baseline="-25000" dirty="0" err="1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top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 = 160          GeV</a:t>
              </a:r>
            </a:p>
            <a:p>
              <a:r>
                <a:rPr lang="en-GB" sz="2000" dirty="0" smtClean="0">
                  <a:latin typeface="Calibri" panose="020F0502020204030204" pitchFamily="34" charset="0"/>
                </a:rPr>
                <a:t>(4 years before the top quark discovery at </a:t>
              </a:r>
              <a:r>
                <a:rPr lang="en-GB" sz="2000" dirty="0" err="1" smtClean="0">
                  <a:latin typeface="Calibri" panose="020F0502020204030204" pitchFamily="34" charset="0"/>
                </a:rPr>
                <a:t>Fermilab</a:t>
              </a:r>
              <a:r>
                <a:rPr lang="en-GB" sz="2000" dirty="0" smtClean="0">
                  <a:latin typeface="Calibri" panose="020F0502020204030204" pitchFamily="34" charset="0"/>
                </a:rPr>
                <a:t>)</a:t>
              </a:r>
              <a:endParaRPr lang="en-GB" sz="2000" dirty="0">
                <a:latin typeface="Calibri" panose="020F050202020403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879814" y="4484443"/>
              <a:ext cx="5341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+50</a:t>
              </a:r>
            </a:p>
            <a:p>
              <a:r>
                <a:rPr lang="en-GB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−60</a:t>
              </a:r>
              <a:endParaRPr lang="en-GB" b="1" dirty="0">
                <a:solidFill>
                  <a:srgbClr val="FF0000"/>
                </a:solidFill>
                <a:latin typeface="Calibri" panose="020F0502020204030204" pitchFamily="34" charset="0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126156" y="5702462"/>
            <a:ext cx="68065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 NICE EXAMPLE OF FRUITFUL INTERACTION BETWEEN GUIDO</a:t>
            </a:r>
          </a:p>
          <a:p>
            <a:r>
              <a:rPr lang="en-GB" sz="2000" b="1" dirty="0" smtClean="0">
                <a:solidFill>
                  <a:srgbClr val="008000"/>
                </a:solidFill>
                <a:latin typeface="Calibri" panose="020F0502020204030204" pitchFamily="34" charset="0"/>
              </a:rPr>
              <a:t>AND AN EXPERIMENTAL GROUP </a:t>
            </a:r>
            <a:endParaRPr lang="en-GB" sz="2000" b="1" dirty="0">
              <a:solidFill>
                <a:srgbClr val="00800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9633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67362" y="587141"/>
            <a:ext cx="41352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3"/>
                </a:solidFill>
                <a:latin typeface="Calibri" panose="020F0502020204030204" pitchFamily="34" charset="0"/>
              </a:rPr>
              <a:t>ADDITIONAL  PERSONAL COMMENTS</a:t>
            </a:r>
            <a:endParaRPr lang="en-GB" sz="2000" b="1" dirty="0">
              <a:solidFill>
                <a:schemeClr val="accent3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2762" y="1424539"/>
            <a:ext cx="8475910" cy="44781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smtClean="0">
                <a:latin typeface="Calibri" panose="020F0502020204030204" pitchFamily="34" charset="0"/>
              </a:rPr>
              <a:t>Over the last 30 years I have often consulted Guido on various physics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</a:rPr>
              <a:t>s</a:t>
            </a:r>
            <a:r>
              <a:rPr lang="en-GB" sz="2000" dirty="0" smtClean="0">
                <a:latin typeface="Calibri" panose="020F0502020204030204" pitchFamily="34" charset="0"/>
              </a:rPr>
              <a:t>ubjects for which I needed some explanation or clarification.</a:t>
            </a:r>
          </a:p>
          <a:p>
            <a:r>
              <a:rPr lang="en-GB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I always found him willing to help, kind, patient and very clear in explaining</a:t>
            </a:r>
          </a:p>
          <a:p>
            <a:r>
              <a:rPr lang="en-GB" sz="2000" dirty="0">
                <a:solidFill>
                  <a:srgbClr val="008000"/>
                </a:solidFill>
                <a:latin typeface="Calibri" panose="020F0502020204030204" pitchFamily="34" charset="0"/>
              </a:rPr>
              <a:t>e</a:t>
            </a:r>
            <a:r>
              <a:rPr lang="en-GB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ven very difficult theoretical details. He often tried a different explanation</a:t>
            </a:r>
          </a:p>
          <a:p>
            <a:r>
              <a:rPr lang="en-GB" sz="2000" dirty="0">
                <a:solidFill>
                  <a:srgbClr val="008000"/>
                </a:solidFill>
                <a:latin typeface="Calibri" panose="020F0502020204030204" pitchFamily="34" charset="0"/>
              </a:rPr>
              <a:t>i</a:t>
            </a:r>
            <a:r>
              <a:rPr lang="en-GB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f I failed to understand the first one he had offered, until he was convinced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8000"/>
                </a:solidFill>
                <a:latin typeface="Calibri" panose="020F0502020204030204" pitchFamily="34" charset="0"/>
              </a:rPr>
              <a:t>t</a:t>
            </a:r>
            <a:r>
              <a:rPr lang="en-GB" sz="2000" dirty="0" smtClean="0">
                <a:solidFill>
                  <a:srgbClr val="008000"/>
                </a:solidFill>
                <a:latin typeface="Calibri" panose="020F0502020204030204" pitchFamily="34" charset="0"/>
              </a:rPr>
              <a:t>hat I had fully understood the problem.</a:t>
            </a:r>
          </a:p>
          <a:p>
            <a:r>
              <a:rPr lang="en-GB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The last time I consulted Guido was at the beginning of May 2015, when</a:t>
            </a:r>
          </a:p>
          <a:p>
            <a:r>
              <a:rPr lang="en-GB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I asked him a question about the differences of the neutrino mixing matrix</a:t>
            </a:r>
          </a:p>
          <a:p>
            <a:r>
              <a:rPr lang="en-GB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for Dirac and </a:t>
            </a:r>
            <a:r>
              <a:rPr lang="en-GB" sz="2000" dirty="0" err="1" smtClean="0">
                <a:solidFill>
                  <a:srgbClr val="00B0F0"/>
                </a:solidFill>
                <a:latin typeface="Calibri" panose="020F0502020204030204" pitchFamily="34" charset="0"/>
              </a:rPr>
              <a:t>Maiorana</a:t>
            </a:r>
            <a:r>
              <a:rPr lang="en-GB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 neutrinos. As usual, when I left him I knew more physics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solidFill>
                  <a:srgbClr val="00B0F0"/>
                </a:solidFill>
                <a:latin typeface="Calibri" panose="020F0502020204030204" pitchFamily="34" charset="0"/>
              </a:rPr>
              <a:t>t</a:t>
            </a:r>
            <a:r>
              <a:rPr lang="en-GB" sz="2000" dirty="0" smtClean="0">
                <a:solidFill>
                  <a:srgbClr val="00B0F0"/>
                </a:solidFill>
                <a:latin typeface="Calibri" panose="020F0502020204030204" pitchFamily="34" charset="0"/>
              </a:rPr>
              <a:t>han before.</a:t>
            </a:r>
          </a:p>
          <a:p>
            <a:r>
              <a:rPr lang="en-GB" sz="2000" dirty="0" smtClean="0">
                <a:latin typeface="Calibri" panose="020F0502020204030204" pitchFamily="34" charset="0"/>
              </a:rPr>
              <a:t>As for most of my experimental colleagues, I will miss his physics insight, his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</a:rPr>
              <a:t>w</a:t>
            </a:r>
            <a:r>
              <a:rPr lang="en-GB" sz="2000" dirty="0" smtClean="0">
                <a:latin typeface="Calibri" panose="020F0502020204030204" pitchFamily="34" charset="0"/>
              </a:rPr>
              <a:t>isdom and his human qualities.</a:t>
            </a:r>
          </a:p>
          <a:p>
            <a:endParaRPr lang="en-GB" sz="2000" dirty="0">
              <a:solidFill>
                <a:srgbClr val="00B0F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176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AGS_dimuon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4800" y="39600"/>
            <a:ext cx="3083052" cy="5742940"/>
          </a:xfrm>
          <a:prstGeom prst="rect">
            <a:avLst/>
          </a:prstGeom>
        </p:spPr>
      </p:pic>
      <p:sp>
        <p:nvSpPr>
          <p:cNvPr id="3" name="ZoneTexte 2"/>
          <p:cNvSpPr txBox="1"/>
          <p:nvPr/>
        </p:nvSpPr>
        <p:spPr>
          <a:xfrm>
            <a:off x="452546" y="75044"/>
            <a:ext cx="4749505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The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measured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dimuon</a:t>
            </a:r>
            <a:endParaRPr lang="fr-FR" sz="2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invariant mass distribution</a:t>
            </a:r>
          </a:p>
          <a:p>
            <a:pPr>
              <a:spcAft>
                <a:spcPts val="600"/>
              </a:spcAft>
            </a:pPr>
            <a:r>
              <a:rPr lang="fr-FR" dirty="0" smtClean="0">
                <a:latin typeface="Calibri"/>
                <a:cs typeface="Calibri"/>
              </a:rPr>
              <a:t>J.R. </a:t>
            </a:r>
            <a:r>
              <a:rPr lang="fr-FR" dirty="0" err="1" smtClean="0">
                <a:latin typeface="Calibri"/>
                <a:cs typeface="Calibri"/>
              </a:rPr>
              <a:t>Christenson</a:t>
            </a:r>
            <a:r>
              <a:rPr lang="fr-FR" dirty="0" smtClean="0">
                <a:latin typeface="Calibri"/>
                <a:cs typeface="Calibri"/>
              </a:rPr>
              <a:t> et al., PRL 25 (1970) 1523</a:t>
            </a:r>
          </a:p>
          <a:p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The ‘‘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shoulder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’’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above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3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GeV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</a:p>
          <a:p>
            <a:r>
              <a:rPr lang="fr-FR" sz="2000" b="1" dirty="0" err="1">
                <a:solidFill>
                  <a:srgbClr val="008000"/>
                </a:solidFill>
                <a:latin typeface="Calibri"/>
                <a:cs typeface="Calibri"/>
              </a:rPr>
              <a:t>i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s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most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likely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the J/</a:t>
            </a:r>
            <a:r>
              <a:rPr lang="fr-FR" sz="2000" b="1" dirty="0" smtClean="0">
                <a:solidFill>
                  <a:srgbClr val="0070C0"/>
                </a:solidFill>
                <a:latin typeface="Symbol" charset="2"/>
                <a:cs typeface="Symbol" charset="2"/>
              </a:rPr>
              <a:t>Y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distorted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by</a:t>
            </a:r>
          </a:p>
          <a:p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the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poor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mass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resolution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4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years</a:t>
            </a:r>
            <a:endParaRPr lang="fr-FR" sz="20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fr-FR" sz="2000" b="1" dirty="0" err="1">
                <a:solidFill>
                  <a:srgbClr val="008000"/>
                </a:solidFill>
                <a:latin typeface="Calibri"/>
                <a:cs typeface="Calibri"/>
              </a:rPr>
              <a:t>b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efore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its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official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discovery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in 1974</a:t>
            </a:r>
            <a:r>
              <a:rPr lang="fr-FR" sz="2000" b="1" dirty="0">
                <a:solidFill>
                  <a:srgbClr val="008000"/>
                </a:solidFill>
                <a:latin typeface="Calibri"/>
                <a:cs typeface="Calibri"/>
              </a:rPr>
              <a:t>.</a:t>
            </a:r>
            <a:endParaRPr lang="fr-FR" sz="20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fr-FR" sz="2000" b="1" dirty="0">
                <a:solidFill>
                  <a:srgbClr val="008000"/>
                </a:solidFill>
                <a:latin typeface="Calibri"/>
                <a:cs typeface="Calibri"/>
              </a:rPr>
              <a:t>I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t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was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not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taken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seriously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by the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authors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.</a:t>
            </a:r>
          </a:p>
          <a:p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The continuum distribution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had</a:t>
            </a:r>
            <a:endParaRPr lang="fr-FR" sz="2400" b="1" dirty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n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o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obvious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explanation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at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that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time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291965" y="3790800"/>
            <a:ext cx="629180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Calibri"/>
                <a:cs typeface="Calibri"/>
              </a:rPr>
              <a:t>In 1968 </a:t>
            </a:r>
            <a:r>
              <a:rPr lang="fr-FR" sz="2400" b="1" dirty="0" err="1">
                <a:latin typeface="Calibri"/>
                <a:cs typeface="Calibri"/>
              </a:rPr>
              <a:t>e</a:t>
            </a:r>
            <a:r>
              <a:rPr lang="fr-FR" sz="2400" b="1" dirty="0" err="1" smtClean="0">
                <a:latin typeface="Calibri"/>
                <a:cs typeface="Calibri"/>
              </a:rPr>
              <a:t>xperiments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at</a:t>
            </a:r>
            <a:r>
              <a:rPr lang="fr-FR" sz="2400" b="1" dirty="0" smtClean="0">
                <a:latin typeface="Calibri"/>
                <a:cs typeface="Calibri"/>
              </a:rPr>
              <a:t> SLAC on</a:t>
            </a:r>
          </a:p>
          <a:p>
            <a:r>
              <a:rPr lang="fr-FR" sz="2400" b="1" dirty="0" err="1" smtClean="0">
                <a:latin typeface="Calibri"/>
                <a:cs typeface="Calibri"/>
              </a:rPr>
              <a:t>deep-inelastic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electron</a:t>
            </a:r>
            <a:r>
              <a:rPr lang="fr-FR" sz="2400" b="1" dirty="0" smtClean="0">
                <a:latin typeface="Calibri"/>
                <a:cs typeface="Calibri"/>
              </a:rPr>
              <a:t> – </a:t>
            </a:r>
            <a:r>
              <a:rPr lang="fr-FR" sz="2400" b="1" dirty="0" err="1" smtClean="0">
                <a:latin typeface="Calibri"/>
                <a:cs typeface="Calibri"/>
              </a:rPr>
              <a:t>nucleon</a:t>
            </a:r>
            <a:r>
              <a:rPr lang="fr-FR" sz="2400" b="1" dirty="0" smtClean="0">
                <a:latin typeface="Calibri"/>
                <a:cs typeface="Calibri"/>
              </a:rPr>
              <a:t>  </a:t>
            </a:r>
            <a:r>
              <a:rPr lang="fr-FR" sz="2400" b="1" dirty="0" err="1" smtClean="0">
                <a:latin typeface="Calibri"/>
                <a:cs typeface="Calibri"/>
              </a:rPr>
              <a:t>scattering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</a:p>
          <a:p>
            <a:r>
              <a:rPr lang="fr-FR" sz="2400" b="1" dirty="0" err="1">
                <a:latin typeface="Calibri"/>
                <a:cs typeface="Calibri"/>
              </a:rPr>
              <a:t>h</a:t>
            </a:r>
            <a:r>
              <a:rPr lang="fr-FR" sz="2400" b="1" dirty="0" err="1" smtClean="0">
                <a:latin typeface="Calibri"/>
                <a:cs typeface="Calibri"/>
              </a:rPr>
              <a:t>ad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given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evidence</a:t>
            </a:r>
            <a:r>
              <a:rPr lang="fr-FR" sz="2400" b="1" dirty="0" smtClean="0">
                <a:latin typeface="Calibri"/>
                <a:cs typeface="Calibri"/>
              </a:rPr>
              <a:t> for </a:t>
            </a:r>
            <a:r>
              <a:rPr lang="fr-FR" sz="2400" b="1" dirty="0" err="1" smtClean="0">
                <a:latin typeface="Calibri"/>
                <a:cs typeface="Calibri"/>
              </a:rPr>
              <a:t>electrically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charged</a:t>
            </a:r>
            <a:r>
              <a:rPr lang="fr-FR" sz="2400" b="1" dirty="0" smtClean="0">
                <a:latin typeface="Calibri"/>
                <a:cs typeface="Calibri"/>
              </a:rPr>
              <a:t>,</a:t>
            </a:r>
          </a:p>
          <a:p>
            <a:r>
              <a:rPr lang="fr-FR" sz="2400" b="1" dirty="0">
                <a:latin typeface="Calibri"/>
                <a:cs typeface="Calibri"/>
              </a:rPr>
              <a:t>p</a:t>
            </a:r>
            <a:r>
              <a:rPr lang="fr-FR" sz="2400" b="1" dirty="0" smtClean="0">
                <a:latin typeface="Calibri"/>
                <a:cs typeface="Calibri"/>
              </a:rPr>
              <a:t>oint-</a:t>
            </a:r>
            <a:r>
              <a:rPr lang="fr-FR" sz="2400" b="1" dirty="0" err="1" smtClean="0">
                <a:latin typeface="Calibri"/>
                <a:cs typeface="Calibri"/>
              </a:rPr>
              <a:t>like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constituents</a:t>
            </a:r>
            <a:r>
              <a:rPr lang="fr-FR" sz="2400" b="1" dirty="0" smtClean="0">
                <a:latin typeface="Calibri"/>
                <a:cs typeface="Calibri"/>
              </a:rPr>
              <a:t> (</a:t>
            </a:r>
            <a:r>
              <a:rPr lang="fr-FR" sz="2400" b="1" dirty="0" err="1" smtClean="0">
                <a:latin typeface="Calibri"/>
                <a:cs typeface="Calibri"/>
              </a:rPr>
              <a:t>named</a:t>
            </a:r>
            <a:r>
              <a:rPr lang="fr-FR" sz="2400" b="1" dirty="0" smtClean="0">
                <a:latin typeface="Calibri"/>
                <a:cs typeface="Calibri"/>
              </a:rPr>
              <a:t> ‘‘partons’’</a:t>
            </a:r>
          </a:p>
          <a:p>
            <a:r>
              <a:rPr lang="fr-FR" sz="2400" b="1" dirty="0">
                <a:latin typeface="Calibri"/>
                <a:cs typeface="Calibri"/>
              </a:rPr>
              <a:t>b</a:t>
            </a:r>
            <a:r>
              <a:rPr lang="fr-FR" sz="2400" b="1" dirty="0" smtClean="0">
                <a:latin typeface="Calibri"/>
                <a:cs typeface="Calibri"/>
              </a:rPr>
              <a:t>y Feynman) </a:t>
            </a:r>
          </a:p>
          <a:p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Lederman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the ‘‘feeling’’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that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the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dimuon</a:t>
            </a:r>
            <a:endParaRPr lang="fr-FR" sz="2400" b="1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c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ontinuum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something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to do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with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partons. </a:t>
            </a:r>
          </a:p>
        </p:txBody>
      </p:sp>
    </p:spTree>
    <p:extLst>
      <p:ext uri="{BB962C8B-B14F-4D97-AF65-F5344CB8AC3E}">
        <p14:creationId xmlns:p14="http://schemas.microsoft.com/office/powerpoint/2010/main" val="230668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33200" y="604800"/>
            <a:ext cx="9127692" cy="5463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latin typeface="Calibri"/>
                <a:cs typeface="Calibri"/>
              </a:rPr>
              <a:t>A discussion of the </a:t>
            </a:r>
            <a:r>
              <a:rPr lang="fr-FR" sz="2400" b="1" dirty="0" err="1" smtClean="0">
                <a:latin typeface="Calibri"/>
                <a:cs typeface="Calibri"/>
              </a:rPr>
              <a:t>dimuon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results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with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theorists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was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needed</a:t>
            </a:r>
            <a:endParaRPr lang="fr-FR" sz="2400" b="1" dirty="0" smtClean="0">
              <a:latin typeface="Calibri"/>
              <a:cs typeface="Calibri"/>
            </a:endParaRPr>
          </a:p>
          <a:p>
            <a:r>
              <a:rPr lang="fr-FR" sz="2400" b="1" dirty="0">
                <a:latin typeface="Calibri"/>
                <a:cs typeface="Calibri"/>
              </a:rPr>
              <a:t>b</a:t>
            </a:r>
            <a:r>
              <a:rPr lang="fr-FR" sz="2400" b="1" dirty="0" smtClean="0">
                <a:latin typeface="Calibri"/>
                <a:cs typeface="Calibri"/>
              </a:rPr>
              <a:t>ut  </a:t>
            </a:r>
            <a:r>
              <a:rPr lang="fr-FR" sz="2400" b="1" dirty="0" err="1">
                <a:latin typeface="Calibri"/>
                <a:cs typeface="Calibri"/>
              </a:rPr>
              <a:t>t</a:t>
            </a:r>
            <a:r>
              <a:rPr lang="fr-FR" sz="2400" b="1" dirty="0" err="1" smtClean="0">
                <a:latin typeface="Calibri"/>
                <a:cs typeface="Calibri"/>
              </a:rPr>
              <a:t>here</a:t>
            </a:r>
            <a:r>
              <a:rPr lang="fr-FR" sz="2400" b="1" dirty="0" smtClean="0">
                <a:latin typeface="Calibri"/>
                <a:cs typeface="Calibri"/>
              </a:rPr>
              <a:t> are no </a:t>
            </a:r>
            <a:r>
              <a:rPr lang="fr-FR" sz="2400" b="1" dirty="0" err="1" smtClean="0">
                <a:latin typeface="Calibri"/>
                <a:cs typeface="Calibri"/>
              </a:rPr>
              <a:t>theorists</a:t>
            </a:r>
            <a:r>
              <a:rPr lang="fr-FR" sz="2400" b="1" dirty="0" smtClean="0">
                <a:latin typeface="Calibri"/>
                <a:cs typeface="Calibri"/>
              </a:rPr>
              <a:t> </a:t>
            </a:r>
            <a:r>
              <a:rPr lang="fr-FR" sz="2400" b="1" dirty="0" err="1" smtClean="0">
                <a:latin typeface="Calibri"/>
                <a:cs typeface="Calibri"/>
              </a:rPr>
              <a:t>at</a:t>
            </a:r>
            <a:r>
              <a:rPr lang="fr-FR" sz="2400" b="1" dirty="0" smtClean="0">
                <a:latin typeface="Calibri"/>
                <a:cs typeface="Calibri"/>
              </a:rPr>
              <a:t> the Nevis </a:t>
            </a:r>
            <a:r>
              <a:rPr lang="fr-FR" sz="2400" b="1" dirty="0" err="1" smtClean="0">
                <a:latin typeface="Calibri"/>
                <a:cs typeface="Calibri"/>
              </a:rPr>
              <a:t>Labs</a:t>
            </a:r>
            <a:endParaRPr lang="fr-FR" sz="2400" b="1" dirty="0">
              <a:latin typeface="Calibri"/>
              <a:cs typeface="Calibri"/>
            </a:endParaRPr>
          </a:p>
          <a:p>
            <a:r>
              <a:rPr lang="fr-FR" sz="2000" b="1" dirty="0" smtClean="0">
                <a:latin typeface="Calibri"/>
                <a:cs typeface="Calibri"/>
              </a:rPr>
              <a:t>(the Nevis </a:t>
            </a:r>
            <a:r>
              <a:rPr lang="fr-FR" sz="2000" b="1" dirty="0" err="1" smtClean="0">
                <a:latin typeface="Calibri"/>
                <a:cs typeface="Calibri"/>
              </a:rPr>
              <a:t>Labs</a:t>
            </a:r>
            <a:r>
              <a:rPr lang="fr-FR" sz="2000" b="1" dirty="0" smtClean="0">
                <a:latin typeface="Calibri"/>
                <a:cs typeface="Calibri"/>
              </a:rPr>
              <a:t> are the </a:t>
            </a:r>
            <a:r>
              <a:rPr lang="fr-FR" sz="2000" b="1" dirty="0" err="1" smtClean="0">
                <a:latin typeface="Calibri"/>
                <a:cs typeface="Calibri"/>
              </a:rPr>
              <a:t>working</a:t>
            </a:r>
            <a:r>
              <a:rPr lang="fr-FR" sz="2000" b="1" dirty="0" smtClean="0">
                <a:latin typeface="Calibri"/>
                <a:cs typeface="Calibri"/>
              </a:rPr>
              <a:t> place of  Columbia </a:t>
            </a:r>
            <a:r>
              <a:rPr lang="fr-FR" sz="2000" b="1" dirty="0" err="1" smtClean="0">
                <a:latin typeface="Calibri"/>
                <a:cs typeface="Calibri"/>
              </a:rPr>
              <a:t>experimental</a:t>
            </a:r>
            <a:r>
              <a:rPr lang="fr-FR" sz="2000" b="1" dirty="0">
                <a:latin typeface="Calibri"/>
                <a:cs typeface="Calibri"/>
              </a:rPr>
              <a:t> </a:t>
            </a:r>
            <a:r>
              <a:rPr lang="fr-FR" sz="2000" b="1" dirty="0" err="1" smtClean="0">
                <a:latin typeface="Calibri"/>
                <a:cs typeface="Calibri"/>
              </a:rPr>
              <a:t>particle</a:t>
            </a:r>
            <a:r>
              <a:rPr lang="fr-FR" sz="2000" b="1" dirty="0" smtClean="0">
                <a:latin typeface="Calibri"/>
                <a:cs typeface="Calibri"/>
              </a:rPr>
              <a:t> </a:t>
            </a:r>
            <a:r>
              <a:rPr lang="fr-FR" sz="2000" b="1" dirty="0" err="1" smtClean="0">
                <a:latin typeface="Calibri"/>
                <a:cs typeface="Calibri"/>
              </a:rPr>
              <a:t>physics</a:t>
            </a:r>
            <a:endParaRPr lang="fr-FR" sz="2000" b="1" dirty="0" smtClean="0">
              <a:latin typeface="Calibri"/>
              <a:cs typeface="Calibri"/>
            </a:endParaRPr>
          </a:p>
          <a:p>
            <a:r>
              <a:rPr lang="fr-FR" sz="2000" b="1" dirty="0">
                <a:latin typeface="Calibri"/>
                <a:cs typeface="Calibri"/>
              </a:rPr>
              <a:t> </a:t>
            </a:r>
            <a:r>
              <a:rPr lang="fr-FR" sz="2000" b="1" dirty="0" smtClean="0">
                <a:latin typeface="Calibri"/>
                <a:cs typeface="Calibri"/>
              </a:rPr>
              <a:t> groups and  are </a:t>
            </a:r>
            <a:r>
              <a:rPr lang="fr-FR" sz="2000" b="1" dirty="0" err="1" smtClean="0">
                <a:latin typeface="Calibri"/>
                <a:cs typeface="Calibri"/>
              </a:rPr>
              <a:t>located</a:t>
            </a:r>
            <a:r>
              <a:rPr lang="fr-FR" sz="2000" b="1" dirty="0" smtClean="0">
                <a:latin typeface="Calibri"/>
                <a:cs typeface="Calibri"/>
              </a:rPr>
              <a:t> at ~30 km distance  </a:t>
            </a:r>
            <a:r>
              <a:rPr lang="fr-FR" sz="2000" b="1" dirty="0" err="1" smtClean="0">
                <a:latin typeface="Calibri"/>
                <a:cs typeface="Calibri"/>
              </a:rPr>
              <a:t>from</a:t>
            </a:r>
            <a:r>
              <a:rPr lang="fr-FR" sz="2000" b="1" dirty="0">
                <a:latin typeface="Calibri"/>
                <a:cs typeface="Calibri"/>
              </a:rPr>
              <a:t> </a:t>
            </a:r>
            <a:r>
              <a:rPr lang="fr-FR" sz="2000" b="1" dirty="0" smtClean="0">
                <a:latin typeface="Calibri"/>
                <a:cs typeface="Calibri"/>
              </a:rPr>
              <a:t>the Columbia </a:t>
            </a:r>
            <a:r>
              <a:rPr lang="fr-FR" sz="2000" b="1" dirty="0" err="1" smtClean="0">
                <a:latin typeface="Calibri"/>
                <a:cs typeface="Calibri"/>
              </a:rPr>
              <a:t>Physics</a:t>
            </a:r>
            <a:r>
              <a:rPr lang="fr-FR" sz="2000" b="1" dirty="0" smtClean="0">
                <a:latin typeface="Calibri"/>
                <a:cs typeface="Calibri"/>
              </a:rPr>
              <a:t> </a:t>
            </a:r>
            <a:r>
              <a:rPr lang="fr-FR" sz="2000" b="1" dirty="0" err="1" smtClean="0">
                <a:latin typeface="Calibri"/>
                <a:cs typeface="Calibri"/>
              </a:rPr>
              <a:t>Department</a:t>
            </a:r>
            <a:endParaRPr lang="fr-FR" sz="2000" b="1" dirty="0" smtClean="0">
              <a:latin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fr-FR" sz="2000" b="1" dirty="0">
                <a:latin typeface="Calibri"/>
                <a:cs typeface="Calibri"/>
              </a:rPr>
              <a:t> </a:t>
            </a:r>
            <a:r>
              <a:rPr lang="fr-FR" sz="2000" b="1" dirty="0" smtClean="0">
                <a:latin typeface="Calibri"/>
                <a:cs typeface="Calibri"/>
              </a:rPr>
              <a:t> in Manhattan).</a:t>
            </a:r>
          </a:p>
          <a:p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Lederman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looked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for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theorists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with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knowledge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of parton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physics</a:t>
            </a:r>
            <a:endParaRPr lang="fr-FR" sz="2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in the New York area and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found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three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at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 the Rockefeller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University</a:t>
            </a: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:</a:t>
            </a:r>
          </a:p>
          <a:p>
            <a:pPr marL="342900" indent="-342900">
              <a:spcAft>
                <a:spcPts val="600"/>
              </a:spcAft>
              <a:buFont typeface="Wingdings" charset="2"/>
              <a:buChar char="§"/>
            </a:pP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Guido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Altarelli</a:t>
            </a:r>
            <a:endParaRPr lang="fr-FR" sz="2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pPr marL="342900" indent="-342900">
              <a:spcAft>
                <a:spcPts val="600"/>
              </a:spcAft>
              <a:buFont typeface="Wingdings" charset="2"/>
              <a:buChar char="§"/>
            </a:pP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Richard Brandt</a:t>
            </a:r>
          </a:p>
          <a:p>
            <a:pPr marL="342900" indent="-342900">
              <a:buFont typeface="Wingdings" charset="2"/>
              <a:buChar char="§"/>
            </a:pPr>
            <a:r>
              <a:rPr lang="fr-FR" sz="2400" b="1" dirty="0" smtClean="0">
                <a:solidFill>
                  <a:srgbClr val="008000"/>
                </a:solidFill>
                <a:latin typeface="Calibri"/>
                <a:cs typeface="Calibri"/>
              </a:rPr>
              <a:t>Giuliano </a:t>
            </a:r>
            <a:r>
              <a:rPr lang="fr-FR" sz="2400" b="1" dirty="0" err="1" smtClean="0">
                <a:solidFill>
                  <a:srgbClr val="008000"/>
                </a:solidFill>
                <a:latin typeface="Calibri"/>
                <a:cs typeface="Calibri"/>
              </a:rPr>
              <a:t>Preparata</a:t>
            </a:r>
            <a:endParaRPr lang="fr-FR" sz="24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§"/>
            </a:pPr>
            <a:endParaRPr lang="fr-FR" sz="2400" b="1" dirty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They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came to the Nevis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Labs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on a Saturday and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presented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their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ideas</a:t>
            </a:r>
            <a:endParaRPr lang="fr-FR" sz="2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b="1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n possible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mechanisms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capable of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producing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muon pairs</a:t>
            </a:r>
          </a:p>
          <a:p>
            <a:r>
              <a:rPr lang="fr-FR" sz="2400" b="1" dirty="0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n hadron collisions.</a:t>
            </a:r>
          </a:p>
        </p:txBody>
      </p:sp>
    </p:spTree>
    <p:extLst>
      <p:ext uri="{BB962C8B-B14F-4D97-AF65-F5344CB8AC3E}">
        <p14:creationId xmlns:p14="http://schemas.microsoft.com/office/powerpoint/2010/main" val="19411342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66523" y="330952"/>
            <a:ext cx="8554393" cy="60939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They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discussed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an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operator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representation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for the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behaviour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o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f the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product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of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two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electromagnetic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currents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near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the light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cone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,</a:t>
            </a:r>
          </a:p>
          <a:p>
            <a:r>
              <a:rPr lang="fr-FR" sz="2400" dirty="0" err="1">
                <a:solidFill>
                  <a:srgbClr val="0000FF"/>
                </a:solidFill>
                <a:latin typeface="Calibri"/>
                <a:cs typeface="Calibri"/>
              </a:rPr>
              <a:t>t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aking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into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account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constraints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from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the SLAC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deep-inelastic</a:t>
            </a:r>
            <a:endParaRPr lang="fr-FR" sz="24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>
              <a:spcAft>
                <a:spcPts val="1200"/>
              </a:spcAft>
            </a:pPr>
            <a:r>
              <a:rPr lang="fr-FR" sz="2400" dirty="0" err="1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cattering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experiments</a:t>
            </a:r>
            <a:r>
              <a:rPr lang="fr-FR" sz="24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and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Regge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  <a:latin typeface="Calibri"/>
                <a:cs typeface="Calibri"/>
              </a:rPr>
              <a:t>theory</a:t>
            </a:r>
            <a:r>
              <a:rPr lang="fr-FR" sz="2400" dirty="0" smtClean="0">
                <a:solidFill>
                  <a:srgbClr val="0000FF"/>
                </a:solidFill>
                <a:latin typeface="Calibri"/>
                <a:cs typeface="Calibri"/>
              </a:rPr>
              <a:t>.</a:t>
            </a:r>
          </a:p>
          <a:p>
            <a:r>
              <a:rPr lang="fr-FR" sz="2400" dirty="0" smtClean="0">
                <a:latin typeface="Calibri"/>
                <a:cs typeface="Calibri"/>
              </a:rPr>
              <a:t>I </a:t>
            </a:r>
            <a:r>
              <a:rPr lang="fr-FR" sz="2400" dirty="0" err="1" smtClean="0">
                <a:latin typeface="Calibri"/>
                <a:cs typeface="Calibri"/>
              </a:rPr>
              <a:t>was</a:t>
            </a:r>
            <a:r>
              <a:rPr lang="fr-FR" sz="2400" dirty="0" smtClean="0">
                <a:latin typeface="Calibri"/>
                <a:cs typeface="Calibri"/>
              </a:rPr>
              <a:t> not </a:t>
            </a:r>
            <a:r>
              <a:rPr lang="fr-FR" sz="2400" dirty="0" err="1" smtClean="0">
                <a:latin typeface="Calibri"/>
                <a:cs typeface="Calibri"/>
              </a:rPr>
              <a:t>familiar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with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most</a:t>
            </a:r>
            <a:r>
              <a:rPr lang="fr-FR" sz="2400" dirty="0" smtClean="0">
                <a:latin typeface="Calibri"/>
                <a:cs typeface="Calibri"/>
              </a:rPr>
              <a:t> of </a:t>
            </a:r>
            <a:r>
              <a:rPr lang="fr-FR" sz="2400" dirty="0" err="1" smtClean="0">
                <a:latin typeface="Calibri"/>
                <a:cs typeface="Calibri"/>
              </a:rPr>
              <a:t>these</a:t>
            </a:r>
            <a:r>
              <a:rPr lang="fr-FR" sz="2400" dirty="0" smtClean="0">
                <a:latin typeface="Calibri"/>
                <a:cs typeface="Calibri"/>
              </a:rPr>
              <a:t> concepts, </a:t>
            </a:r>
            <a:r>
              <a:rPr lang="fr-FR" sz="2400" dirty="0" err="1" smtClean="0">
                <a:latin typeface="Calibri"/>
                <a:cs typeface="Calibri"/>
              </a:rPr>
              <a:t>nevertheless</a:t>
            </a:r>
            <a:endParaRPr lang="fr-FR" sz="2400" dirty="0" smtClean="0">
              <a:latin typeface="Calibri"/>
              <a:cs typeface="Calibri"/>
            </a:endParaRPr>
          </a:p>
          <a:p>
            <a:r>
              <a:rPr lang="fr-FR" sz="2400" dirty="0" smtClean="0">
                <a:latin typeface="Calibri"/>
                <a:cs typeface="Calibri"/>
              </a:rPr>
              <a:t>I </a:t>
            </a:r>
            <a:r>
              <a:rPr lang="fr-FR" sz="2400" dirty="0" err="1" smtClean="0">
                <a:latin typeface="Calibri"/>
                <a:cs typeface="Calibri"/>
              </a:rPr>
              <a:t>understood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from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Guido’s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presentation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that</a:t>
            </a:r>
            <a:r>
              <a:rPr lang="fr-FR" sz="2400" dirty="0" smtClean="0">
                <a:latin typeface="Calibri"/>
                <a:cs typeface="Calibri"/>
              </a:rPr>
              <a:t>, in the </a:t>
            </a:r>
            <a:r>
              <a:rPr lang="fr-FR" sz="2400" dirty="0" err="1" smtClean="0">
                <a:latin typeface="Calibri"/>
                <a:cs typeface="Calibri"/>
              </a:rPr>
              <a:t>framework</a:t>
            </a:r>
            <a:endParaRPr lang="fr-FR" sz="2400" dirty="0" smtClean="0">
              <a:latin typeface="Calibri"/>
              <a:cs typeface="Calibri"/>
            </a:endParaRPr>
          </a:p>
          <a:p>
            <a:r>
              <a:rPr lang="fr-FR" sz="2400" dirty="0">
                <a:latin typeface="Calibri"/>
                <a:cs typeface="Calibri"/>
              </a:rPr>
              <a:t>o</a:t>
            </a:r>
            <a:r>
              <a:rPr lang="fr-FR" sz="2400" dirty="0" smtClean="0">
                <a:latin typeface="Calibri"/>
                <a:cs typeface="Calibri"/>
              </a:rPr>
              <a:t>f the parton model </a:t>
            </a:r>
            <a:r>
              <a:rPr lang="fr-FR" sz="2400" dirty="0" err="1" smtClean="0">
                <a:latin typeface="Calibri"/>
                <a:cs typeface="Calibri"/>
              </a:rPr>
              <a:t>they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were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talking</a:t>
            </a:r>
            <a:r>
              <a:rPr lang="fr-FR" sz="2400" dirty="0">
                <a:latin typeface="Calibri"/>
                <a:cs typeface="Calibri"/>
              </a:rPr>
              <a:t> </a:t>
            </a:r>
            <a:r>
              <a:rPr lang="fr-FR" sz="2400" dirty="0" smtClean="0">
                <a:latin typeface="Calibri"/>
                <a:cs typeface="Calibri"/>
              </a:rPr>
              <a:t>about parton – </a:t>
            </a:r>
            <a:r>
              <a:rPr lang="fr-FR" sz="2400" dirty="0" err="1" smtClean="0">
                <a:latin typeface="Calibri"/>
                <a:cs typeface="Calibri"/>
              </a:rPr>
              <a:t>antiparton</a:t>
            </a:r>
            <a:endParaRPr lang="fr-FR" sz="2400" dirty="0">
              <a:latin typeface="Calibri"/>
              <a:cs typeface="Calibri"/>
            </a:endParaRPr>
          </a:p>
          <a:p>
            <a:pPr>
              <a:spcAft>
                <a:spcPts val="600"/>
              </a:spcAft>
            </a:pPr>
            <a:r>
              <a:rPr lang="fr-FR" sz="2400" dirty="0">
                <a:latin typeface="Calibri"/>
                <a:cs typeface="Calibri"/>
              </a:rPr>
              <a:t>a</a:t>
            </a:r>
            <a:r>
              <a:rPr lang="fr-FR" sz="2400" dirty="0" smtClean="0">
                <a:latin typeface="Calibri"/>
                <a:cs typeface="Calibri"/>
              </a:rPr>
              <a:t>nnihilation.</a:t>
            </a:r>
            <a:endParaRPr lang="fr-FR" sz="2400" dirty="0">
              <a:latin typeface="Calibri"/>
              <a:cs typeface="Calibri"/>
            </a:endParaRPr>
          </a:p>
          <a:p>
            <a:r>
              <a:rPr lang="fr-FR" sz="2400" dirty="0" err="1" smtClean="0">
                <a:latin typeface="Calibri"/>
                <a:cs typeface="Calibri"/>
              </a:rPr>
              <a:t>However</a:t>
            </a:r>
            <a:r>
              <a:rPr lang="fr-FR" sz="2400" dirty="0" smtClean="0">
                <a:latin typeface="Calibri"/>
                <a:cs typeface="Calibri"/>
              </a:rPr>
              <a:t>, </a:t>
            </a:r>
            <a:r>
              <a:rPr lang="fr-FR" sz="2400" dirty="0" err="1" smtClean="0">
                <a:latin typeface="Calibri"/>
                <a:cs typeface="Calibri"/>
              </a:rPr>
              <a:t>nobody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knew</a:t>
            </a:r>
            <a:r>
              <a:rPr lang="fr-FR" sz="2400" dirty="0">
                <a:latin typeface="Calibri"/>
                <a:cs typeface="Calibri"/>
              </a:rPr>
              <a:t> </a:t>
            </a:r>
            <a:r>
              <a:rPr lang="fr-FR" sz="2400" dirty="0" smtClean="0">
                <a:latin typeface="Calibri"/>
                <a:cs typeface="Calibri"/>
              </a:rPr>
              <a:t>at </a:t>
            </a:r>
            <a:r>
              <a:rPr lang="fr-FR" sz="2400" dirty="0" err="1" smtClean="0">
                <a:latin typeface="Calibri"/>
                <a:cs typeface="Calibri"/>
              </a:rPr>
              <a:t>that</a:t>
            </a:r>
            <a:r>
              <a:rPr lang="fr-FR" sz="2400" dirty="0" smtClean="0">
                <a:latin typeface="Calibri"/>
                <a:cs typeface="Calibri"/>
              </a:rPr>
              <a:t> time </a:t>
            </a:r>
            <a:r>
              <a:rPr lang="fr-FR" sz="2400" dirty="0" err="1" smtClean="0">
                <a:latin typeface="Calibri"/>
                <a:cs typeface="Calibri"/>
              </a:rPr>
              <a:t>what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these</a:t>
            </a:r>
            <a:r>
              <a:rPr lang="fr-FR" sz="2400" dirty="0">
                <a:latin typeface="Calibri"/>
                <a:cs typeface="Calibri"/>
              </a:rPr>
              <a:t> </a:t>
            </a:r>
            <a:r>
              <a:rPr lang="fr-FR" sz="2400" dirty="0" smtClean="0">
                <a:latin typeface="Calibri"/>
                <a:cs typeface="Calibri"/>
              </a:rPr>
              <a:t>partons and</a:t>
            </a:r>
          </a:p>
          <a:p>
            <a:pPr>
              <a:spcAft>
                <a:spcPts val="600"/>
              </a:spcAft>
            </a:pPr>
            <a:r>
              <a:rPr lang="fr-FR" sz="2400" dirty="0" err="1" smtClean="0">
                <a:latin typeface="Calibri"/>
                <a:cs typeface="Calibri"/>
              </a:rPr>
              <a:t>antipartons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were</a:t>
            </a:r>
            <a:r>
              <a:rPr lang="fr-FR" sz="2400" dirty="0">
                <a:latin typeface="Calibri"/>
                <a:cs typeface="Calibri"/>
              </a:rPr>
              <a:t>:</a:t>
            </a:r>
            <a:endParaRPr lang="fr-FR" sz="2400" dirty="0" smtClean="0">
              <a:latin typeface="Calibri"/>
              <a:cs typeface="Calibri"/>
            </a:endParaRPr>
          </a:p>
          <a:p>
            <a:pPr marL="342900" indent="-342900">
              <a:spcAft>
                <a:spcPts val="1200"/>
              </a:spcAft>
              <a:buFont typeface="Wingdings" charset="2"/>
              <a:buChar char="§"/>
            </a:pP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Partons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not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yet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been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identified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as quarks;</a:t>
            </a:r>
            <a:endParaRPr lang="fr-FR" sz="2400" b="1" dirty="0" smtClean="0">
              <a:latin typeface="Calibri"/>
              <a:cs typeface="Calibri"/>
            </a:endParaRPr>
          </a:p>
          <a:p>
            <a:pPr marL="342900" indent="-342900">
              <a:buFont typeface="Wingdings" charset="2"/>
              <a:buChar char="§"/>
            </a:pP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Gell-Mann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himself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had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often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declared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that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, in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his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opinion,</a:t>
            </a:r>
          </a:p>
          <a:p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   quarks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were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not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physical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particles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but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only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useful</a:t>
            </a:r>
            <a:endParaRPr lang="fr-FR" sz="2400" b="1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  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mathematical</a:t>
            </a:r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concepts</a:t>
            </a:r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to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describe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the </a:t>
            </a:r>
            <a:r>
              <a:rPr lang="fr-FR" sz="2400" b="1" dirty="0" err="1" smtClean="0">
                <a:solidFill>
                  <a:srgbClr val="FF0000"/>
                </a:solidFill>
                <a:latin typeface="Calibri"/>
                <a:cs typeface="Calibri"/>
              </a:rPr>
              <a:t>known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SU(3) hadron</a:t>
            </a:r>
          </a:p>
          <a:p>
            <a:r>
              <a:rPr lang="fr-FR" sz="2400" b="1" dirty="0">
                <a:solidFill>
                  <a:srgbClr val="FF0000"/>
                </a:solidFill>
                <a:latin typeface="Calibri"/>
                <a:cs typeface="Calibri"/>
              </a:rPr>
              <a:t> </a:t>
            </a:r>
            <a:r>
              <a:rPr lang="fr-FR" sz="2400" b="1" dirty="0" smtClean="0">
                <a:solidFill>
                  <a:srgbClr val="FF0000"/>
                </a:solidFill>
                <a:latin typeface="Calibri"/>
                <a:cs typeface="Calibri"/>
              </a:rPr>
              <a:t>    multiplets.</a:t>
            </a:r>
            <a:endParaRPr lang="fr-FR" sz="2400" b="1" dirty="0">
              <a:solidFill>
                <a:srgbClr val="FF0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76780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618691" y="48841"/>
            <a:ext cx="7727146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Today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the production of lepton pairs in hadron collisions</a:t>
            </a:r>
          </a:p>
          <a:p>
            <a:r>
              <a:rPr lang="fr-FR" sz="2400" b="1" dirty="0" err="1">
                <a:solidFill>
                  <a:srgbClr val="0000FF"/>
                </a:solidFill>
                <a:latin typeface="Calibri"/>
                <a:cs typeface="Calibri"/>
              </a:rPr>
              <a:t>i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known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as the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Drell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– Yan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process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from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authors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of the</a:t>
            </a:r>
          </a:p>
          <a:p>
            <a:r>
              <a:rPr lang="fr-FR" sz="2400" b="1" dirty="0">
                <a:solidFill>
                  <a:srgbClr val="0000FF"/>
                </a:solidFill>
                <a:latin typeface="Calibri"/>
                <a:cs typeface="Calibri"/>
              </a:rPr>
              <a:t>f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irst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theoretical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paper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describing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the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reaction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in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terms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of</a:t>
            </a:r>
          </a:p>
          <a:p>
            <a:r>
              <a:rPr lang="fr-FR" sz="2400" b="1" dirty="0">
                <a:solidFill>
                  <a:srgbClr val="0000FF"/>
                </a:solidFill>
                <a:latin typeface="Calibri"/>
                <a:cs typeface="Calibri"/>
              </a:rPr>
              <a:t>p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arton – </a:t>
            </a:r>
            <a:r>
              <a:rPr lang="fr-FR" sz="2400" b="1" dirty="0" err="1" smtClean="0">
                <a:solidFill>
                  <a:srgbClr val="0000FF"/>
                </a:solidFill>
                <a:latin typeface="Calibri"/>
                <a:cs typeface="Calibri"/>
              </a:rPr>
              <a:t>antiparton</a:t>
            </a:r>
            <a:r>
              <a:rPr lang="fr-FR" sz="2400" b="1" dirty="0" smtClean="0">
                <a:solidFill>
                  <a:srgbClr val="0000FF"/>
                </a:solidFill>
                <a:latin typeface="Calibri"/>
                <a:cs typeface="Calibri"/>
              </a:rPr>
              <a:t> annihilation:</a:t>
            </a:r>
          </a:p>
          <a:p>
            <a:r>
              <a:rPr lang="fr-FR" sz="2000" dirty="0" smtClean="0">
                <a:latin typeface="Calibri"/>
                <a:cs typeface="Calibri"/>
              </a:rPr>
              <a:t>S.D. </a:t>
            </a:r>
            <a:r>
              <a:rPr lang="fr-FR" sz="2000" dirty="0" err="1" smtClean="0">
                <a:latin typeface="Calibri"/>
                <a:cs typeface="Calibri"/>
              </a:rPr>
              <a:t>Drell</a:t>
            </a:r>
            <a:r>
              <a:rPr lang="fr-FR" sz="2000" dirty="0" smtClean="0">
                <a:latin typeface="Calibri"/>
                <a:cs typeface="Calibri"/>
              </a:rPr>
              <a:t> and T.M. Yan, Phys. </a:t>
            </a:r>
            <a:r>
              <a:rPr lang="fr-FR" sz="2000" dirty="0" err="1" smtClean="0">
                <a:latin typeface="Calibri"/>
                <a:cs typeface="Calibri"/>
              </a:rPr>
              <a:t>Rev</a:t>
            </a:r>
            <a:r>
              <a:rPr lang="fr-FR" sz="2000" dirty="0" smtClean="0">
                <a:latin typeface="Calibri"/>
                <a:cs typeface="Calibri"/>
              </a:rPr>
              <a:t>. </a:t>
            </a:r>
            <a:r>
              <a:rPr lang="fr-FR" sz="2000" dirty="0" err="1" smtClean="0">
                <a:latin typeface="Calibri"/>
                <a:cs typeface="Calibri"/>
              </a:rPr>
              <a:t>Lett</a:t>
            </a:r>
            <a:r>
              <a:rPr lang="fr-FR" sz="2000" dirty="0" smtClean="0">
                <a:latin typeface="Calibri"/>
                <a:cs typeface="Calibri"/>
              </a:rPr>
              <a:t>. </a:t>
            </a:r>
            <a:r>
              <a:rPr lang="fr-FR" sz="2000" b="1" dirty="0" smtClean="0">
                <a:latin typeface="Calibri"/>
                <a:cs typeface="Calibri"/>
              </a:rPr>
              <a:t>25</a:t>
            </a:r>
            <a:r>
              <a:rPr lang="fr-FR" sz="2000" dirty="0" smtClean="0">
                <a:latin typeface="Calibri"/>
                <a:cs typeface="Calibri"/>
              </a:rPr>
              <a:t> (1970) 316</a:t>
            </a:r>
            <a:endParaRPr lang="fr-FR" sz="2000" dirty="0">
              <a:latin typeface="Calibri"/>
              <a:cs typeface="Calibri"/>
            </a:endParaRPr>
          </a:p>
        </p:txBody>
      </p:sp>
      <p:grpSp>
        <p:nvGrpSpPr>
          <p:cNvPr id="9" name="Grouper 8"/>
          <p:cNvGrpSpPr/>
          <p:nvPr/>
        </p:nvGrpSpPr>
        <p:grpSpPr>
          <a:xfrm>
            <a:off x="263525" y="1926278"/>
            <a:ext cx="8712200" cy="4646621"/>
            <a:chOff x="263525" y="1926278"/>
            <a:chExt cx="8712200" cy="4646621"/>
          </a:xfrm>
        </p:grpSpPr>
        <p:grpSp>
          <p:nvGrpSpPr>
            <p:cNvPr id="7" name="Grouper 6"/>
            <p:cNvGrpSpPr/>
            <p:nvPr/>
          </p:nvGrpSpPr>
          <p:grpSpPr>
            <a:xfrm>
              <a:off x="263525" y="1926278"/>
              <a:ext cx="8712200" cy="4646621"/>
              <a:chOff x="263525" y="1926278"/>
              <a:chExt cx="8712200" cy="4646621"/>
            </a:xfrm>
          </p:grpSpPr>
          <p:pic>
            <p:nvPicPr>
              <p:cNvPr id="2" name="Image 1" descr="Screen Shot 2016-06-04 at 19.44.45.png"/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3525" y="1926278"/>
                <a:ext cx="8712200" cy="1308100"/>
              </a:xfrm>
              <a:prstGeom prst="rect">
                <a:avLst/>
              </a:prstGeom>
            </p:spPr>
          </p:pic>
          <p:pic>
            <p:nvPicPr>
              <p:cNvPr id="3" name="Image 2" descr="Screen Shot 2016-06-04 at 19.46.23.png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50849" y="5041279"/>
                <a:ext cx="6024372" cy="1531620"/>
              </a:xfrm>
              <a:prstGeom prst="rect">
                <a:avLst/>
              </a:prstGeom>
            </p:spPr>
          </p:pic>
          <p:pic>
            <p:nvPicPr>
              <p:cNvPr id="5" name="Image 4" descr="Screen Shot 2016-06-05 at 20.07.05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46378" y="3116852"/>
                <a:ext cx="2387600" cy="1892300"/>
              </a:xfrm>
              <a:prstGeom prst="rect">
                <a:avLst/>
              </a:prstGeom>
            </p:spPr>
          </p:pic>
          <p:sp>
            <p:nvSpPr>
              <p:cNvPr id="6" name="Rectangle 5"/>
              <p:cNvSpPr/>
              <p:nvPr/>
            </p:nvSpPr>
            <p:spPr>
              <a:xfrm>
                <a:off x="2588731" y="4037469"/>
                <a:ext cx="1172255" cy="11233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8" name="Rectangle 7"/>
            <p:cNvSpPr/>
            <p:nvPr/>
          </p:nvSpPr>
          <p:spPr>
            <a:xfrm>
              <a:off x="5617058" y="6267846"/>
              <a:ext cx="2100291" cy="3050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741011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862910" y="105465"/>
            <a:ext cx="75511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Calibri"/>
                <a:cs typeface="Calibri"/>
              </a:rPr>
              <a:t>The </a:t>
            </a:r>
            <a:r>
              <a:rPr lang="fr-FR" sz="2400" dirty="0" err="1" smtClean="0">
                <a:latin typeface="Calibri"/>
                <a:cs typeface="Calibri"/>
              </a:rPr>
              <a:t>paper</a:t>
            </a:r>
            <a:r>
              <a:rPr lang="fr-FR" sz="2400" dirty="0" smtClean="0">
                <a:latin typeface="Calibri"/>
                <a:cs typeface="Calibri"/>
              </a:rPr>
              <a:t> by </a:t>
            </a:r>
            <a:r>
              <a:rPr lang="fr-FR" sz="2400" dirty="0" err="1" smtClean="0">
                <a:latin typeface="Calibri"/>
                <a:cs typeface="Calibri"/>
              </a:rPr>
              <a:t>Altarelli</a:t>
            </a:r>
            <a:r>
              <a:rPr lang="fr-FR" sz="2400" dirty="0" smtClean="0">
                <a:latin typeface="Calibri"/>
                <a:cs typeface="Calibri"/>
              </a:rPr>
              <a:t>, Brandt and </a:t>
            </a:r>
            <a:r>
              <a:rPr lang="fr-FR" sz="2400" dirty="0" err="1" smtClean="0">
                <a:latin typeface="Calibri"/>
                <a:cs typeface="Calibri"/>
              </a:rPr>
              <a:t>Preparata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was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published</a:t>
            </a:r>
            <a:endParaRPr lang="fr-FR" sz="2400" dirty="0" smtClean="0">
              <a:latin typeface="Calibri"/>
              <a:cs typeface="Calibri"/>
            </a:endParaRPr>
          </a:p>
          <a:p>
            <a:r>
              <a:rPr lang="fr-FR" sz="2400" dirty="0" err="1">
                <a:latin typeface="Calibri"/>
                <a:cs typeface="Calibri"/>
              </a:rPr>
              <a:t>s</a:t>
            </a:r>
            <a:r>
              <a:rPr lang="fr-FR" sz="2400" dirty="0" err="1" smtClean="0">
                <a:latin typeface="Calibri"/>
                <a:cs typeface="Calibri"/>
              </a:rPr>
              <a:t>oon</a:t>
            </a:r>
            <a:r>
              <a:rPr lang="fr-FR" sz="2400" dirty="0" smtClean="0">
                <a:latin typeface="Calibri"/>
                <a:cs typeface="Calibri"/>
              </a:rPr>
              <a:t> </a:t>
            </a:r>
            <a:r>
              <a:rPr lang="fr-FR" sz="2400" dirty="0" err="1" smtClean="0">
                <a:latin typeface="Calibri"/>
                <a:cs typeface="Calibri"/>
              </a:rPr>
              <a:t>after</a:t>
            </a:r>
            <a:r>
              <a:rPr lang="fr-FR" sz="2400" dirty="0" smtClean="0">
                <a:latin typeface="Calibri"/>
                <a:cs typeface="Calibri"/>
              </a:rPr>
              <a:t>:</a:t>
            </a:r>
            <a:endParaRPr lang="fr-FR" sz="2400" dirty="0">
              <a:latin typeface="Calibri"/>
              <a:cs typeface="Calibri"/>
            </a:endParaRPr>
          </a:p>
        </p:txBody>
      </p:sp>
      <p:pic>
        <p:nvPicPr>
          <p:cNvPr id="3" name="Image 2" descr="Screen Shot 2016-06-05 at 19.08.3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485" y="2701762"/>
            <a:ext cx="3006090" cy="3897630"/>
          </a:xfrm>
          <a:prstGeom prst="rect">
            <a:avLst/>
          </a:prstGeom>
        </p:spPr>
      </p:pic>
      <p:pic>
        <p:nvPicPr>
          <p:cNvPr id="4" name="Image 3" descr="Screen Shot 2016-06-05 at 20.16.3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6462"/>
            <a:ext cx="8890000" cy="1765300"/>
          </a:xfrm>
          <a:prstGeom prst="rect">
            <a:avLst/>
          </a:prstGeom>
        </p:spPr>
      </p:pic>
      <p:sp>
        <p:nvSpPr>
          <p:cNvPr id="5" name="ZoneTexte 4"/>
          <p:cNvSpPr txBox="1"/>
          <p:nvPr/>
        </p:nvSpPr>
        <p:spPr>
          <a:xfrm>
            <a:off x="812365" y="3402545"/>
            <a:ext cx="40301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This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paper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presents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a fit to the</a:t>
            </a:r>
          </a:p>
          <a:p>
            <a:r>
              <a:rPr lang="fr-FR" sz="2000" b="1" dirty="0" err="1">
                <a:solidFill>
                  <a:srgbClr val="008000"/>
                </a:solidFill>
                <a:latin typeface="Calibri"/>
                <a:cs typeface="Calibri"/>
              </a:rPr>
              <a:t>d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imuon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mass distribution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measured</a:t>
            </a:r>
            <a:endParaRPr lang="fr-FR" sz="2000" b="1" dirty="0" smtClean="0">
              <a:solidFill>
                <a:srgbClr val="008000"/>
              </a:solidFill>
              <a:latin typeface="Calibri"/>
              <a:cs typeface="Calibri"/>
            </a:endParaRPr>
          </a:p>
          <a:p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by the </a:t>
            </a:r>
            <a:r>
              <a:rPr lang="fr-FR" sz="2000" b="1" dirty="0" err="1" smtClean="0">
                <a:solidFill>
                  <a:srgbClr val="008000"/>
                </a:solidFill>
                <a:latin typeface="Calibri"/>
                <a:cs typeface="Calibri"/>
              </a:rPr>
              <a:t>Lederman</a:t>
            </a:r>
            <a:r>
              <a:rPr lang="fr-FR" sz="2000" b="1" dirty="0" smtClean="0">
                <a:solidFill>
                  <a:srgbClr val="008000"/>
                </a:solidFill>
                <a:latin typeface="Calibri"/>
                <a:cs typeface="Calibri"/>
              </a:rPr>
              <a:t> group</a:t>
            </a:r>
            <a:endParaRPr lang="fr-FR" sz="2000" b="1" dirty="0">
              <a:solidFill>
                <a:srgbClr val="008000"/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76017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374436" y="618645"/>
            <a:ext cx="81300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The </a:t>
            </a:r>
            <a:r>
              <a:rPr lang="fr-FR" sz="2400" b="1" dirty="0" err="1" smtClean="0">
                <a:solidFill>
                  <a:srgbClr val="000090"/>
                </a:solidFill>
                <a:latin typeface="Calibri"/>
                <a:cs typeface="Calibri"/>
              </a:rPr>
              <a:t>Altarelli</a:t>
            </a:r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 cocktail </a:t>
            </a:r>
          </a:p>
          <a:p>
            <a:pPr algn="ctr"/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Guido and the </a:t>
            </a:r>
            <a:r>
              <a:rPr lang="fr-FR" sz="2400" b="1" dirty="0" err="1" smtClean="0">
                <a:solidFill>
                  <a:srgbClr val="000090"/>
                </a:solidFill>
                <a:latin typeface="Calibri"/>
                <a:cs typeface="Calibri"/>
              </a:rPr>
              <a:t>experiments</a:t>
            </a:r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r>
              <a:rPr lang="fr-FR" sz="2400" b="1" dirty="0" err="1" smtClean="0">
                <a:solidFill>
                  <a:srgbClr val="000090"/>
                </a:solidFill>
                <a:latin typeface="Calibri"/>
                <a:cs typeface="Calibri"/>
              </a:rPr>
              <a:t>at</a:t>
            </a:r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 the proton – antiproton </a:t>
            </a:r>
            <a:r>
              <a:rPr lang="fr-FR" sz="2400" b="1" dirty="0" err="1" smtClean="0">
                <a:solidFill>
                  <a:srgbClr val="000090"/>
                </a:solidFill>
                <a:latin typeface="Calibri"/>
                <a:cs typeface="Calibri"/>
              </a:rPr>
              <a:t>collider</a:t>
            </a:r>
            <a:r>
              <a:rPr lang="fr-FR" sz="2400" b="1" dirty="0" smtClean="0">
                <a:solidFill>
                  <a:srgbClr val="000090"/>
                </a:solidFill>
                <a:latin typeface="Calibri"/>
                <a:cs typeface="Calibri"/>
              </a:rPr>
              <a:t> </a:t>
            </a:r>
            <a:endParaRPr lang="fr-FR" sz="2400" b="1" dirty="0">
              <a:solidFill>
                <a:srgbClr val="000090"/>
              </a:solidFill>
              <a:latin typeface="Calibri"/>
              <a:cs typeface="Calibri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80305" y="1893194"/>
            <a:ext cx="8792215" cy="3708708"/>
            <a:chOff x="180305" y="1893194"/>
            <a:chExt cx="8792215" cy="3708708"/>
          </a:xfrm>
        </p:grpSpPr>
        <p:sp>
          <p:nvSpPr>
            <p:cNvPr id="3" name="TextBox 2"/>
            <p:cNvSpPr txBox="1"/>
            <p:nvPr/>
          </p:nvSpPr>
          <p:spPr>
            <a:xfrm>
              <a:off x="180305" y="1893194"/>
              <a:ext cx="8792215" cy="37087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b="1" dirty="0" smtClean="0">
                  <a:latin typeface="Calibri" panose="020F0502020204030204" pitchFamily="34" charset="0"/>
                </a:rPr>
                <a:t>Following the discovery of the W and Z bosons at the CERN pp Collider</a:t>
              </a:r>
            </a:p>
            <a:p>
              <a:r>
                <a:rPr lang="en-GB" sz="2000" b="1" dirty="0" smtClean="0">
                  <a:latin typeface="Calibri" panose="020F0502020204030204" pitchFamily="34" charset="0"/>
                </a:rPr>
                <a:t>(</a:t>
              </a:r>
              <a:r>
                <a:rPr lang="en-GB" sz="2000" b="1" dirty="0" err="1" smtClean="0">
                  <a:latin typeface="Calibri" panose="020F0502020204030204" pitchFamily="34" charset="0"/>
                </a:rPr>
                <a:t>SppS</a:t>
              </a:r>
              <a:r>
                <a:rPr lang="en-GB" sz="2000" b="1" dirty="0" smtClean="0">
                  <a:latin typeface="Calibri" panose="020F0502020204030204" pitchFamily="34" charset="0"/>
                </a:rPr>
                <a:t>) in 1983, further analysis of those data had found  a few peculiar</a:t>
              </a:r>
            </a:p>
            <a:p>
              <a:r>
                <a:rPr lang="en-GB" sz="2000" b="1" dirty="0">
                  <a:latin typeface="Calibri" panose="020F0502020204030204" pitchFamily="34" charset="0"/>
                </a:rPr>
                <a:t>u</a:t>
              </a:r>
              <a:r>
                <a:rPr lang="en-GB" sz="2000" b="1" dirty="0" smtClean="0">
                  <a:latin typeface="Calibri" panose="020F0502020204030204" pitchFamily="34" charset="0"/>
                </a:rPr>
                <a:t>nexpected events which, at first sight, seemed to be inconsistent with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latin typeface="Calibri" panose="020F0502020204030204" pitchFamily="34" charset="0"/>
                </a:rPr>
                <a:t>Standard Model backgrounds.</a:t>
              </a:r>
            </a:p>
            <a:p>
              <a:r>
                <a:rPr lang="en-GB" sz="2000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These events were presented at the 4</a:t>
              </a:r>
              <a:r>
                <a:rPr lang="en-GB" sz="2000" b="1" baseline="30000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th</a:t>
              </a:r>
              <a:r>
                <a:rPr lang="en-GB" sz="2000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 Topical Workshop on Proton – Antiproton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Collider Physics in Bern, Switzerland, 5 – 8 March </a:t>
              </a:r>
              <a:r>
                <a:rPr lang="en-GB" sz="2000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1984, </a:t>
              </a:r>
              <a:r>
                <a:rPr lang="en-GB" sz="2000" b="1" dirty="0" smtClean="0">
                  <a:solidFill>
                    <a:srgbClr val="00CC00"/>
                  </a:solidFill>
                  <a:latin typeface="Calibri" panose="020F0502020204030204" pitchFamily="34" charset="0"/>
                </a:rPr>
                <a:t>and published soon after.</a:t>
              </a:r>
            </a:p>
            <a:p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They produced much excitement and lots of theoretical 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papers were written</a:t>
              </a:r>
            </a:p>
            <a:p>
              <a:pPr>
                <a:spcAft>
                  <a:spcPts val="600"/>
                </a:spcAft>
              </a:pP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to 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explain 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them, all </a:t>
              </a:r>
              <a:r>
                <a:rPr lang="en-GB" sz="2000" b="1" dirty="0" smtClean="0">
                  <a:solidFill>
                    <a:srgbClr val="FF0000"/>
                  </a:solidFill>
                  <a:latin typeface="Calibri" panose="020F0502020204030204" pitchFamily="34" charset="0"/>
                </a:rPr>
                <a:t>based on new physics beyond the Standard Model.</a:t>
              </a:r>
            </a:p>
            <a:p>
              <a:r>
                <a:rPr lang="en-GB" sz="20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Most of these events (but not all) had hadronic jets in the final state and large </a:t>
              </a:r>
            </a:p>
            <a:p>
              <a:r>
                <a:rPr lang="en-GB" sz="2000" b="1" dirty="0">
                  <a:solidFill>
                    <a:srgbClr val="002060"/>
                  </a:solidFill>
                  <a:latin typeface="Calibri" panose="020F0502020204030204" pitchFamily="34" charset="0"/>
                </a:rPr>
                <a:t>m</a:t>
              </a:r>
              <a:r>
                <a:rPr lang="en-GB" sz="2000" b="1" dirty="0" smtClean="0">
                  <a:solidFill>
                    <a:srgbClr val="002060"/>
                  </a:solidFill>
                  <a:latin typeface="Calibri" panose="020F0502020204030204" pitchFamily="34" charset="0"/>
                </a:rPr>
                <a:t>issing transverse momentum.  </a:t>
              </a:r>
            </a:p>
            <a:p>
              <a:r>
                <a:rPr lang="en-GB" sz="2000" b="1" dirty="0" smtClean="0">
                  <a:latin typeface="Calibri" panose="020F0502020204030204" pitchFamily="34" charset="0"/>
                </a:rPr>
                <a:t> </a:t>
              </a:r>
              <a:endParaRPr lang="en-GB" sz="2000" b="1" dirty="0">
                <a:latin typeface="Calibri" panose="020F0502020204030204" pitchFamily="34" charset="0"/>
              </a:endParaRPr>
            </a:p>
          </p:txBody>
        </p:sp>
        <p:cxnSp>
          <p:nvCxnSpPr>
            <p:cNvPr id="5" name="Straight Connector 4"/>
            <p:cNvCxnSpPr/>
            <p:nvPr/>
          </p:nvCxnSpPr>
          <p:spPr>
            <a:xfrm>
              <a:off x="468000" y="2322000"/>
              <a:ext cx="1287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6516000" y="2016000"/>
              <a:ext cx="128788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114939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>
            <a:grpSpLocks noChangeAspect="1"/>
          </p:cNvGrpSpPr>
          <p:nvPr/>
        </p:nvGrpSpPr>
        <p:grpSpPr>
          <a:xfrm>
            <a:off x="638965" y="181433"/>
            <a:ext cx="8186165" cy="3263543"/>
            <a:chOff x="1063969" y="323101"/>
            <a:chExt cx="7537613" cy="3004986"/>
          </a:xfrm>
        </p:grpSpPr>
        <p:pic>
          <p:nvPicPr>
            <p:cNvPr id="2" name="Picture 1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1180" y="323101"/>
              <a:ext cx="6201640" cy="477841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7602" y="800942"/>
              <a:ext cx="6784366" cy="1054565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63969" y="1855507"/>
              <a:ext cx="7537613" cy="1472580"/>
            </a:xfrm>
            <a:prstGeom prst="rect">
              <a:avLst/>
            </a:prstGeom>
          </p:spPr>
        </p:pic>
      </p:grpSp>
      <p:sp>
        <p:nvSpPr>
          <p:cNvPr id="7" name="TextBox 6"/>
          <p:cNvSpPr txBox="1"/>
          <p:nvPr/>
        </p:nvSpPr>
        <p:spPr>
          <a:xfrm>
            <a:off x="807742" y="3931613"/>
            <a:ext cx="8017388" cy="29392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</a:rPr>
              <a:t>In its first phase (1981 – 85) UA2 had only partial calorimetric coverage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Large missing transverse momentum could result from undetected,</a:t>
            </a:r>
          </a:p>
          <a:p>
            <a:pPr>
              <a:spcAft>
                <a:spcPts val="600"/>
              </a:spcAft>
            </a:pPr>
            <a:r>
              <a:rPr lang="en-GB" sz="2000" b="1" dirty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    high-</a:t>
            </a:r>
            <a:r>
              <a:rPr lang="en-GB" sz="2000" b="1" dirty="0" err="1" smtClean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GB" sz="2000" b="1" baseline="-25000" dirty="0" err="1" smtClean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GB" sz="2000" b="1" dirty="0" smtClean="0">
                <a:solidFill>
                  <a:srgbClr val="002060"/>
                </a:solidFill>
                <a:latin typeface="Calibri" panose="020F0502020204030204" pitchFamily="34" charset="0"/>
                <a:sym typeface="Wingdings" panose="05000000000000000000" pitchFamily="2" charset="2"/>
              </a:rPr>
              <a:t> particles or hadronic jets.</a:t>
            </a:r>
          </a:p>
          <a:p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However, UA2 also presented “peculiar” events: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An </a:t>
            </a:r>
            <a:r>
              <a:rPr lang="en-GB" sz="2000" b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GB" sz="2000" b="1" baseline="40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+</a:t>
            </a:r>
            <a:r>
              <a:rPr lang="en-GB" sz="2000" b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e</a:t>
            </a:r>
            <a:r>
              <a:rPr lang="en-GB" sz="2000" b="1" baseline="40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−</a:t>
            </a:r>
            <a:r>
              <a:rPr lang="en-GB" sz="2000" b="1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g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b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event consistent with the Z mass, with all three particles</a:t>
            </a:r>
          </a:p>
          <a:p>
            <a:r>
              <a:rPr lang="en-GB" sz="2000" b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     quite energetic and at large angles from each other;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Three events containing a W  e </a:t>
            </a:r>
            <a:r>
              <a:rPr lang="en-GB" sz="20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n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  decay and associated high-</a:t>
            </a:r>
            <a:r>
              <a:rPr lang="en-GB" sz="2000" b="1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p</a:t>
            </a:r>
            <a:r>
              <a:rPr lang="en-GB" sz="2000" b="1" baseline="-25000" dirty="0" err="1" smtClean="0">
                <a:latin typeface="Calibri" panose="020F0502020204030204" pitchFamily="34" charset="0"/>
                <a:sym typeface="Wingdings" panose="05000000000000000000" pitchFamily="2" charset="2"/>
              </a:rPr>
              <a:t>T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 jet(s)</a:t>
            </a:r>
          </a:p>
          <a:p>
            <a:r>
              <a:rPr lang="en-GB" sz="2000" b="1" dirty="0">
                <a:latin typeface="Calibri" panose="020F0502020204030204" pitchFamily="34" charset="0"/>
                <a:sym typeface="Wingdings" panose="05000000000000000000" pitchFamily="2" charset="2"/>
              </a:rPr>
              <a:t> </a:t>
            </a:r>
            <a:r>
              <a:rPr lang="en-GB" sz="2000" b="1" dirty="0" smtClean="0">
                <a:latin typeface="Calibri" panose="020F0502020204030204" pitchFamily="34" charset="0"/>
                <a:sym typeface="Wingdings" panose="05000000000000000000" pitchFamily="2" charset="2"/>
              </a:rPr>
              <a:t>     consistent with a unique value of the W + jet(s) invariant mass.</a:t>
            </a:r>
          </a:p>
          <a:p>
            <a:endParaRPr lang="en-GB" sz="2000" b="1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25455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hème par défaut">
  <a:themeElements>
    <a:clrScheme name="Essentiel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Essentie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sentiel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Thème par défaut.thmx</Template>
  <TotalTime>1236</TotalTime>
  <Words>2074</Words>
  <Application>Microsoft Office PowerPoint</Application>
  <PresentationFormat>On-screen Show (4:3)</PresentationFormat>
  <Paragraphs>221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Arial Black</vt:lpstr>
      <vt:lpstr>Calibri</vt:lpstr>
      <vt:lpstr>Cambria Math</vt:lpstr>
      <vt:lpstr>Symbol</vt:lpstr>
      <vt:lpstr>Wingdings</vt:lpstr>
      <vt:lpstr>Thème par défaut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Luigi</dc:creator>
  <cp:lastModifiedBy>Luigi Di Lella</cp:lastModifiedBy>
  <cp:revision>91</cp:revision>
  <dcterms:created xsi:type="dcterms:W3CDTF">2016-05-16T13:36:55Z</dcterms:created>
  <dcterms:modified xsi:type="dcterms:W3CDTF">2016-06-09T16:05:28Z</dcterms:modified>
</cp:coreProperties>
</file>