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9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70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8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0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69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5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671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49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5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8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BDB1A-32C5-48D6-B80B-1456F2F181B6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46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6629" y="1545771"/>
            <a:ext cx="1373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PLD coatings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74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558" y="156818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44555" y="373266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Plot in Plot file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0" y="535194"/>
            <a:ext cx="7974617" cy="521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7123" y="274719"/>
            <a:ext cx="573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SEY of first </a:t>
            </a:r>
            <a:r>
              <a:rPr lang="fr-CH" dirty="0" err="1" smtClean="0"/>
              <a:t>carbon</a:t>
            </a:r>
            <a:r>
              <a:rPr lang="fr-CH" dirty="0" smtClean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 on Cu (Poli Milano, </a:t>
            </a:r>
            <a:r>
              <a:rPr lang="fr-CH" dirty="0" err="1" smtClean="0"/>
              <a:t>V.Russo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271559" y="5346925"/>
            <a:ext cx="88724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He 20Pa (0.2 mbar); </a:t>
            </a:r>
            <a:r>
              <a:rPr lang="fr-CH" dirty="0"/>
              <a:t>O</a:t>
            </a:r>
            <a:r>
              <a:rPr lang="fr-CH" baseline="-25000" dirty="0"/>
              <a:t>2</a:t>
            </a:r>
            <a:r>
              <a:rPr lang="fr-CH" dirty="0" smtClean="0"/>
              <a:t> 5Pa (0.05mbar); Vacuum = 1</a:t>
            </a:r>
            <a:r>
              <a:rPr lang="fr-CH" baseline="30000" dirty="0" smtClean="0"/>
              <a:t>e</a:t>
            </a:r>
            <a:r>
              <a:rPr lang="fr-CH" dirty="0" smtClean="0"/>
              <a:t>-5 mbar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2 points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sample</a:t>
            </a:r>
            <a:r>
              <a:rPr lang="fr-CH" dirty="0" smtClean="0"/>
              <a:t> have </a:t>
            </a:r>
            <a:r>
              <a:rPr lang="fr-CH" dirty="0" err="1" smtClean="0"/>
              <a:t>identical</a:t>
            </a:r>
            <a:r>
              <a:rPr lang="fr-CH" dirty="0" smtClean="0"/>
              <a:t> SEY,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homogeneous</a:t>
            </a:r>
            <a:endParaRPr lang="fr-CH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err="1" smtClean="0"/>
              <a:t>Assuming</a:t>
            </a:r>
            <a:r>
              <a:rPr lang="fr-CH" dirty="0" smtClean="0"/>
              <a:t> the </a:t>
            </a:r>
            <a:r>
              <a:rPr lang="fr-CH" dirty="0" err="1" smtClean="0"/>
              <a:t>differences</a:t>
            </a:r>
            <a:r>
              <a:rPr lang="fr-CH" dirty="0" smtClean="0"/>
              <a:t> are </a:t>
            </a:r>
            <a:r>
              <a:rPr lang="fr-CH" dirty="0" err="1" smtClean="0"/>
              <a:t>significant</a:t>
            </a:r>
            <a:r>
              <a:rPr lang="fr-CH" dirty="0" smtClean="0"/>
              <a:t> (</a:t>
            </a:r>
            <a:r>
              <a:rPr lang="fr-CH" dirty="0" err="1" smtClean="0"/>
              <a:t>reproducibility</a:t>
            </a:r>
            <a:r>
              <a:rPr lang="fr-CH" dirty="0" smtClean="0"/>
              <a:t> of </a:t>
            </a:r>
            <a:r>
              <a:rPr lang="fr-CH" dirty="0" err="1" smtClean="0"/>
              <a:t>coatings</a:t>
            </a:r>
            <a:r>
              <a:rPr lang="fr-CH" dirty="0" smtClean="0"/>
              <a:t>) </a:t>
            </a:r>
            <a:r>
              <a:rPr lang="fr-CH" dirty="0" err="1" smtClean="0"/>
              <a:t>we</a:t>
            </a:r>
            <a:r>
              <a:rPr lang="fr-CH" dirty="0" smtClean="0"/>
              <a:t> have the </a:t>
            </a:r>
            <a:r>
              <a:rPr lang="fr-CH" dirty="0" err="1" smtClean="0"/>
              <a:t>following</a:t>
            </a:r>
            <a:r>
              <a:rPr lang="fr-CH" dirty="0" smtClean="0"/>
              <a:t> </a:t>
            </a:r>
            <a:r>
              <a:rPr lang="fr-CH" dirty="0" err="1" smtClean="0"/>
              <a:t>ranking</a:t>
            </a:r>
            <a:r>
              <a:rPr lang="fr-CH" dirty="0" smtClean="0"/>
              <a:t>:   532 </a:t>
            </a:r>
            <a:r>
              <a:rPr lang="fr-CH" dirty="0" err="1" smtClean="0"/>
              <a:t>vac</a:t>
            </a:r>
            <a:r>
              <a:rPr lang="fr-CH" dirty="0" smtClean="0"/>
              <a:t> &gt; 1064 O2&gt; 532 He&gt; 1064 </a:t>
            </a:r>
            <a:r>
              <a:rPr lang="fr-CH" dirty="0" err="1" smtClean="0"/>
              <a:t>vac</a:t>
            </a:r>
            <a:r>
              <a:rPr lang="fr-CH" dirty="0" smtClean="0"/>
              <a:t> &gt;1064 He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b="1" dirty="0" err="1" smtClean="0"/>
              <a:t>Next</a:t>
            </a:r>
            <a:r>
              <a:rPr lang="fr-CH" b="1" dirty="0" smtClean="0"/>
              <a:t>:</a:t>
            </a:r>
            <a:r>
              <a:rPr lang="fr-CH" dirty="0" smtClean="0"/>
              <a:t> XPS, SEM (surface and </a:t>
            </a:r>
            <a:r>
              <a:rPr lang="fr-CH" dirty="0" err="1" smtClean="0"/>
              <a:t>thickness</a:t>
            </a:r>
            <a:r>
              <a:rPr lang="fr-CH" dirty="0" smtClean="0"/>
              <a:t> in EDX if possible)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568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558" y="156818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44555" y="373266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Plot in Plot file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77123" y="274719"/>
            <a:ext cx="590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SEY of first </a:t>
            </a:r>
            <a:r>
              <a:rPr lang="fr-CH" dirty="0" err="1" smtClean="0"/>
              <a:t>carbon</a:t>
            </a:r>
            <a:r>
              <a:rPr lang="fr-CH" dirty="0" smtClean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 on </a:t>
            </a:r>
            <a:r>
              <a:rPr lang="fr-CH" dirty="0" err="1" smtClean="0"/>
              <a:t>StSt</a:t>
            </a:r>
            <a:r>
              <a:rPr lang="fr-CH" dirty="0" smtClean="0"/>
              <a:t> (Poli Milano, </a:t>
            </a:r>
            <a:r>
              <a:rPr lang="fr-CH" dirty="0" err="1" smtClean="0"/>
              <a:t>V.Russo</a:t>
            </a:r>
            <a:r>
              <a:rPr lang="fr-CH" dirty="0" smtClean="0"/>
              <a:t>)</a:t>
            </a:r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57" y="644051"/>
            <a:ext cx="7447574" cy="4864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558" y="5187267"/>
            <a:ext cx="88724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He 20Pa (0.2 mbar); </a:t>
            </a:r>
            <a:r>
              <a:rPr lang="fr-CH" dirty="0"/>
              <a:t>O</a:t>
            </a:r>
            <a:r>
              <a:rPr lang="fr-CH" baseline="-25000" dirty="0"/>
              <a:t>2</a:t>
            </a:r>
            <a:r>
              <a:rPr lang="fr-CH" dirty="0" smtClean="0"/>
              <a:t> 5Pa (0.05mbar); Vacuum = 1</a:t>
            </a:r>
            <a:r>
              <a:rPr lang="fr-CH" baseline="30000" dirty="0" smtClean="0"/>
              <a:t>e</a:t>
            </a:r>
            <a:r>
              <a:rPr lang="fr-CH" dirty="0" smtClean="0"/>
              <a:t>-5 mbar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2 points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sample</a:t>
            </a:r>
            <a:r>
              <a:rPr lang="fr-CH" dirty="0" smtClean="0"/>
              <a:t> have </a:t>
            </a:r>
            <a:r>
              <a:rPr lang="fr-CH" dirty="0" err="1" smtClean="0"/>
              <a:t>identical</a:t>
            </a:r>
            <a:r>
              <a:rPr lang="fr-CH" dirty="0" smtClean="0"/>
              <a:t> SEY,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homogeneous</a:t>
            </a:r>
            <a:endParaRPr lang="fr-CH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The </a:t>
            </a:r>
            <a:r>
              <a:rPr lang="fr-CH" dirty="0" err="1" smtClean="0"/>
              <a:t>ranking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copper</a:t>
            </a:r>
            <a:r>
              <a:rPr lang="fr-CH" dirty="0" smtClean="0"/>
              <a:t>….:   1064 O2 &gt; 532 </a:t>
            </a:r>
            <a:r>
              <a:rPr lang="fr-CH" dirty="0" err="1" smtClean="0"/>
              <a:t>vac</a:t>
            </a:r>
            <a:r>
              <a:rPr lang="fr-CH" dirty="0" smtClean="0"/>
              <a:t> &gt;1064 He&gt; 1064 </a:t>
            </a:r>
            <a:r>
              <a:rPr lang="fr-CH" dirty="0" err="1" smtClean="0"/>
              <a:t>vac</a:t>
            </a:r>
            <a:r>
              <a:rPr lang="fr-CH" dirty="0" smtClean="0"/>
              <a:t> &gt;1064 </a:t>
            </a:r>
            <a:r>
              <a:rPr lang="fr-CH" dirty="0" err="1" smtClean="0"/>
              <a:t>vac</a:t>
            </a:r>
            <a:r>
              <a:rPr lang="fr-CH" dirty="0" smtClean="0"/>
              <a:t> &gt; 532 He   (on Cu: </a:t>
            </a:r>
            <a:r>
              <a:rPr lang="fr-CH" dirty="0"/>
              <a:t>532 </a:t>
            </a:r>
            <a:r>
              <a:rPr lang="fr-CH" dirty="0" err="1"/>
              <a:t>vac</a:t>
            </a:r>
            <a:r>
              <a:rPr lang="fr-CH" dirty="0"/>
              <a:t> &gt; 1064 O2&gt; 532 He&gt; 1064 </a:t>
            </a:r>
            <a:r>
              <a:rPr lang="fr-CH" dirty="0" err="1"/>
              <a:t>vac</a:t>
            </a:r>
            <a:r>
              <a:rPr lang="fr-CH" dirty="0"/>
              <a:t> &gt;1064 </a:t>
            </a:r>
            <a:r>
              <a:rPr lang="fr-CH" dirty="0" smtClean="0"/>
              <a:t>He)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b="1" dirty="0" err="1" smtClean="0"/>
              <a:t>Next</a:t>
            </a:r>
            <a:r>
              <a:rPr lang="fr-CH" b="1" dirty="0" smtClean="0"/>
              <a:t>:</a:t>
            </a:r>
            <a:r>
              <a:rPr lang="fr-CH" dirty="0" smtClean="0"/>
              <a:t> XPS, SEM (surface and </a:t>
            </a:r>
            <a:r>
              <a:rPr lang="fr-CH" dirty="0" err="1" smtClean="0"/>
              <a:t>thickness</a:t>
            </a:r>
            <a:r>
              <a:rPr lang="fr-CH" dirty="0" smtClean="0"/>
              <a:t> in EDX if possible)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802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755" y="3347986"/>
            <a:ext cx="4770245" cy="31208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2088" y="551543"/>
            <a:ext cx="8708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XPS of Cu PLD</a:t>
            </a:r>
          </a:p>
          <a:p>
            <a:r>
              <a:rPr lang="en-GB" dirty="0" smtClean="0"/>
              <a:t>C16 is thinner or scratched ( Cu is much more visible)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C15 has much more O/C  </a:t>
            </a:r>
            <a:r>
              <a:rPr lang="en-GB" dirty="0" smtClean="0"/>
              <a:t>(made in O</a:t>
            </a:r>
            <a:r>
              <a:rPr lang="en-GB" baseline="-25000" dirty="0" smtClean="0"/>
              <a:t>2</a:t>
            </a:r>
            <a:r>
              <a:rPr lang="en-GB" dirty="0" smtClean="0"/>
              <a:t>),  followed by C18/C16 He and finally those in vac C17/C14</a:t>
            </a:r>
          </a:p>
          <a:p>
            <a:endParaRPr lang="en-GB" dirty="0"/>
          </a:p>
          <a:p>
            <a:r>
              <a:rPr lang="en-GB" dirty="0"/>
              <a:t>XPS of </a:t>
            </a:r>
            <a:r>
              <a:rPr lang="en-GB" dirty="0" err="1" smtClean="0"/>
              <a:t>StSt</a:t>
            </a:r>
            <a:r>
              <a:rPr lang="en-GB" dirty="0" smtClean="0"/>
              <a:t> </a:t>
            </a:r>
            <a:r>
              <a:rPr lang="en-GB" dirty="0"/>
              <a:t>PLD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C15 </a:t>
            </a:r>
            <a:r>
              <a:rPr lang="en-GB" dirty="0">
                <a:solidFill>
                  <a:srgbClr val="FF0000"/>
                </a:solidFill>
              </a:rPr>
              <a:t>has much more O/C  </a:t>
            </a:r>
            <a:r>
              <a:rPr lang="en-GB" dirty="0" smtClean="0"/>
              <a:t>(made in O</a:t>
            </a:r>
            <a:r>
              <a:rPr lang="en-GB" baseline="-25000" dirty="0" smtClean="0"/>
              <a:t>2</a:t>
            </a:r>
            <a:r>
              <a:rPr lang="en-GB" dirty="0" smtClean="0"/>
              <a:t>) and C17/C14 (vac) is the lowest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0" y="2582868"/>
            <a:ext cx="4821612" cy="31544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5371" y="109063"/>
            <a:ext cx="1798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XPS (preliminary)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5481" y="6350000"/>
            <a:ext cx="899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lineshape</a:t>
            </a:r>
            <a:r>
              <a:rPr lang="en-GB" dirty="0" smtClean="0"/>
              <a:t> does not have the usual correlation with SEY, especially for the sample in </a:t>
            </a:r>
            <a:r>
              <a:rPr lang="en-GB" dirty="0" smtClean="0"/>
              <a:t>O</a:t>
            </a:r>
            <a:r>
              <a:rPr lang="en-GB" baseline="-25000" dirty="0" smtClean="0"/>
              <a:t>2…….</a:t>
            </a:r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49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49" y="1099038"/>
            <a:ext cx="7183461" cy="4701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32212" y="571472"/>
            <a:ext cx="5184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SEY of first </a:t>
            </a:r>
            <a:r>
              <a:rPr lang="fr-CH" dirty="0" err="1"/>
              <a:t>carbon</a:t>
            </a:r>
            <a:r>
              <a:rPr lang="fr-CH" dirty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: </a:t>
            </a:r>
            <a:r>
              <a:rPr lang="fr-CH" dirty="0" err="1" smtClean="0"/>
              <a:t>correlation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XPS 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6805245" y="2022231"/>
            <a:ext cx="703385" cy="7385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01165" y="1652899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samples in 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9" name="Straight Connector 8"/>
          <p:cNvCxnSpPr>
            <a:endCxn id="6" idx="1"/>
          </p:cNvCxnSpPr>
          <p:nvPr/>
        </p:nvCxnSpPr>
        <p:spPr>
          <a:xfrm>
            <a:off x="6664569" y="1943100"/>
            <a:ext cx="243684" cy="187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27077" y="3877408"/>
            <a:ext cx="445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768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Mauro Taborelli</dc:creator>
  <cp:lastModifiedBy>Mauro Taborelli</cp:lastModifiedBy>
  <cp:revision>1</cp:revision>
  <dcterms:created xsi:type="dcterms:W3CDTF">2016-01-15T11:19:35Z</dcterms:created>
  <dcterms:modified xsi:type="dcterms:W3CDTF">2016-01-15T11:20:08Z</dcterms:modified>
</cp:coreProperties>
</file>