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9" r:id="rId3"/>
    <p:sldId id="378" r:id="rId4"/>
    <p:sldId id="361" r:id="rId5"/>
    <p:sldId id="362" r:id="rId6"/>
    <p:sldId id="363" r:id="rId7"/>
    <p:sldId id="375" r:id="rId8"/>
    <p:sldId id="384" r:id="rId9"/>
    <p:sldId id="364" r:id="rId10"/>
    <p:sldId id="374" r:id="rId11"/>
    <p:sldId id="365" r:id="rId12"/>
    <p:sldId id="366" r:id="rId13"/>
    <p:sldId id="367" r:id="rId14"/>
    <p:sldId id="379" r:id="rId15"/>
    <p:sldId id="372" r:id="rId16"/>
    <p:sldId id="383" r:id="rId17"/>
    <p:sldId id="368" r:id="rId18"/>
    <p:sldId id="382" r:id="rId19"/>
    <p:sldId id="3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052" autoAdjust="0"/>
    <p:restoredTop sz="94604" autoAdjust="0"/>
  </p:normalViewPr>
  <p:slideViewPr>
    <p:cSldViewPr snapToGrid="0" snapToObjects="1">
      <p:cViewPr>
        <p:scale>
          <a:sx n="90" d="100"/>
          <a:sy n="90" d="100"/>
        </p:scale>
        <p:origin x="616" y="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2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B66D-8A41-E24E-83D6-3FC05C108625}" type="datetimeFigureOut">
              <a:rPr lang="en-US" smtClean="0"/>
              <a:pPr/>
              <a:t>7/18/16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4F2FF-4BE9-7340-90C3-D35098DBA7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0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C2910-B359-2A40-803E-2BD8C7B76DC1}" type="datetimeFigureOut">
              <a:rPr lang="en-US" smtClean="0"/>
              <a:pPr/>
              <a:t>7/18/16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E896-011C-7649-96A2-10D0D07238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30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61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9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80772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400" y="6083300"/>
            <a:ext cx="1752600" cy="7493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429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9828F344-5DC5-44AF-9E4A-286FB24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0102"/>
            <a:ext cx="8229600" cy="48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291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</a:defRPr>
            </a:lvl1pPr>
          </a:lstStyle>
          <a:p>
            <a:r>
              <a:rPr lang="en-US" smtClean="0"/>
              <a:t>July 18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5907" y="64315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fld id="{3D5DE84E-4CEA-AD46-B381-E607889127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1336" y="6431552"/>
            <a:ext cx="24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r>
              <a:rPr lang="en-US" smtClean="0"/>
              <a:t>ULtra-RelatIvistiCH HEavy IoNZ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FF0000"/>
          </a:solidFill>
          <a:latin typeface="Times New Roman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7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tiff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079" y="1424632"/>
            <a:ext cx="6621511" cy="1118442"/>
          </a:xfrm>
        </p:spPr>
        <p:txBody>
          <a:bodyPr>
            <a:normAutofit/>
          </a:bodyPr>
          <a:lstStyle/>
          <a:p>
            <a:r>
              <a:rPr lang="en-US" i="1" dirty="0" smtClean="0"/>
              <a:t>Peter Jacobs</a:t>
            </a:r>
            <a:endParaRPr lang="en-US" i="1" dirty="0"/>
          </a:p>
          <a:p>
            <a:r>
              <a:rPr lang="en-US" i="1" dirty="0" smtClean="0"/>
              <a:t>Lawrence Berkeley National Laboratory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440045" y="329832"/>
            <a:ext cx="8039319" cy="1094800"/>
          </a:xfrm>
        </p:spPr>
        <p:txBody>
          <a:bodyPr>
            <a:normAutofit/>
          </a:bodyPr>
          <a:lstStyle/>
          <a:p>
            <a:r>
              <a:rPr lang="en-US" dirty="0"/>
              <a:t>J</a:t>
            </a:r>
            <a:r>
              <a:rPr lang="en-US" dirty="0" smtClean="0"/>
              <a:t>ets in the medium: </a:t>
            </a:r>
            <a:r>
              <a:rPr lang="en-US" dirty="0" err="1" smtClean="0"/>
              <a:t>Uli’s</a:t>
            </a:r>
            <a:r>
              <a:rPr lang="en-US" dirty="0" smtClean="0"/>
              <a:t> playground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1</a:t>
            </a:fld>
            <a:endParaRPr kumimoji="0" lang="en-US"/>
          </a:p>
        </p:txBody>
      </p:sp>
      <p:pic>
        <p:nvPicPr>
          <p:cNvPr id="13" name="Picture 4" descr="http://lakemonroeboatrental.webs.com/00jet%20ski%20pic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26" y="2814418"/>
            <a:ext cx="5175948" cy="343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58" y="229983"/>
            <a:ext cx="4883383" cy="9227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Recoil jet spectrum </a:t>
            </a:r>
            <a:br>
              <a:rPr lang="en-US" dirty="0" smtClean="0"/>
            </a:br>
            <a:r>
              <a:rPr lang="en-US" dirty="0" smtClean="0"/>
              <a:t>at RHIC and LHC</a:t>
            </a:r>
            <a:endParaRPr lang="en-US" dirty="0"/>
          </a:p>
        </p:txBody>
      </p:sp>
      <p:pic>
        <p:nvPicPr>
          <p:cNvPr id="6" name="Picture 5" descr="A_Jet_raw_R03_C0_10_norm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0" y="1637597"/>
            <a:ext cx="4210447" cy="49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188" y="2779674"/>
            <a:ext cx="5191894" cy="38256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60336" y="1458376"/>
            <a:ext cx="17508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arXiv:1512.08784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1038" y="2681978"/>
            <a:ext cx="1700309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JHEP 09 (2015) 170</a:t>
            </a:r>
          </a:p>
        </p:txBody>
      </p: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2907594" y="4202379"/>
            <a:ext cx="830787" cy="373461"/>
            <a:chOff x="626883" y="5535542"/>
            <a:chExt cx="1092388" cy="388768"/>
          </a:xfrm>
        </p:grpSpPr>
        <p:pic>
          <p:nvPicPr>
            <p:cNvPr id="25" name="StarIcon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883" y="5535542"/>
              <a:ext cx="472889" cy="326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26" name="Shape 127"/>
            <p:cNvSpPr>
              <a:spLocks noChangeArrowheads="1"/>
            </p:cNvSpPr>
            <p:nvPr/>
          </p:nvSpPr>
          <p:spPr bwMode="auto">
            <a:xfrm>
              <a:off x="1040797" y="5771784"/>
              <a:ext cx="678474" cy="15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900" dirty="0">
                  <a:latin typeface="Book Antiqua" charset="0"/>
                  <a:cs typeface="Book Antiqua" charset="0"/>
                  <a:sym typeface="Helvetica" charset="0"/>
                </a:rPr>
                <a:t>Preliminary</a:t>
              </a: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813298" y="121662"/>
            <a:ext cx="2842760" cy="2406291"/>
            <a:chOff x="-14965" y="962896"/>
            <a:chExt cx="2842760" cy="2406291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497" y="962896"/>
              <a:ext cx="2488298" cy="1853209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540201" y="2300110"/>
              <a:ext cx="549775" cy="487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 rot="13272948">
              <a:off x="-14965" y="2206576"/>
              <a:ext cx="1511300" cy="1162611"/>
              <a:chOff x="317500" y="2031067"/>
              <a:chExt cx="2291773" cy="2179544"/>
            </a:xfrm>
          </p:grpSpPr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 flipV="1">
                <a:off x="1495137" y="2031067"/>
                <a:ext cx="66386" cy="21599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 flipV="1">
                <a:off x="1466273" y="2435880"/>
                <a:ext cx="496455" cy="1755121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 flipH="1" flipV="1">
                <a:off x="972705" y="2412066"/>
                <a:ext cx="502227" cy="1755122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4" name="Line 12"/>
              <p:cNvSpPr>
                <a:spLocks noChangeShapeType="1"/>
              </p:cNvSpPr>
              <p:nvPr/>
            </p:nvSpPr>
            <p:spPr bwMode="auto">
              <a:xfrm flipH="1" flipV="1">
                <a:off x="1102591" y="3874434"/>
                <a:ext cx="363682" cy="29275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5" name="Line 13"/>
              <p:cNvSpPr>
                <a:spLocks noChangeShapeType="1"/>
              </p:cNvSpPr>
              <p:nvPr/>
            </p:nvSpPr>
            <p:spPr bwMode="auto">
              <a:xfrm flipV="1">
                <a:off x="1495137" y="4048125"/>
                <a:ext cx="458932" cy="142875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6" name="Line 14"/>
              <p:cNvSpPr>
                <a:spLocks noChangeShapeType="1"/>
              </p:cNvSpPr>
              <p:nvPr/>
            </p:nvSpPr>
            <p:spPr bwMode="auto">
              <a:xfrm flipV="1">
                <a:off x="1466273" y="2840691"/>
                <a:ext cx="750455" cy="1350309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841376" y="2347632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38" name="Line 16"/>
              <p:cNvSpPr>
                <a:spLocks noChangeShapeType="1"/>
              </p:cNvSpPr>
              <p:nvPr/>
            </p:nvSpPr>
            <p:spPr bwMode="auto">
              <a:xfrm flipV="1">
                <a:off x="1496580" y="3794592"/>
                <a:ext cx="523875" cy="381000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9" name="Oval 17"/>
              <p:cNvSpPr>
                <a:spLocks noChangeArrowheads="1"/>
              </p:cNvSpPr>
              <p:nvPr/>
            </p:nvSpPr>
            <p:spPr bwMode="auto">
              <a:xfrm>
                <a:off x="580159" y="2307012"/>
                <a:ext cx="1766455" cy="271743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auto">
              <a:xfrm>
                <a:off x="317500" y="2286000"/>
                <a:ext cx="2291773" cy="350184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pPr algn="ctr" defTabSz="820583"/>
                <a:endParaRPr lang="zh-TW" altLang="en-US">
                  <a:solidFill>
                    <a:srgbClr val="0000FF"/>
                  </a:solidFill>
                  <a:ea typeface="微軟正黑體" charset="0"/>
                  <a:cs typeface="微軟正黑體" charset="0"/>
                </a:endParaRPr>
              </a:p>
            </p:txBody>
          </p:sp>
          <p:sp>
            <p:nvSpPr>
              <p:cNvPr id="41" name="Line 19"/>
              <p:cNvSpPr>
                <a:spLocks noChangeShapeType="1"/>
              </p:cNvSpPr>
              <p:nvPr/>
            </p:nvSpPr>
            <p:spPr bwMode="auto">
              <a:xfrm flipH="1">
                <a:off x="1496580" y="2476500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2" name="Line 20"/>
              <p:cNvSpPr>
                <a:spLocks noChangeShapeType="1"/>
              </p:cNvSpPr>
              <p:nvPr/>
            </p:nvSpPr>
            <p:spPr bwMode="auto">
              <a:xfrm>
                <a:off x="841376" y="2475100"/>
                <a:ext cx="655205" cy="17159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3" name="Line 21"/>
              <p:cNvSpPr>
                <a:spLocks noChangeShapeType="1"/>
              </p:cNvSpPr>
              <p:nvPr/>
            </p:nvSpPr>
            <p:spPr bwMode="auto">
              <a:xfrm>
                <a:off x="580159" y="2475100"/>
                <a:ext cx="916421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850034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5" name="Line 23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1112693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6" name="Line 24"/>
              <p:cNvSpPr>
                <a:spLocks noChangeShapeType="1"/>
              </p:cNvSpPr>
              <p:nvPr/>
            </p:nvSpPr>
            <p:spPr bwMode="auto">
              <a:xfrm>
                <a:off x="317500" y="2494711"/>
                <a:ext cx="1179080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7" name="Line 26"/>
              <p:cNvSpPr>
                <a:spLocks noChangeShapeType="1"/>
              </p:cNvSpPr>
              <p:nvPr/>
            </p:nvSpPr>
            <p:spPr bwMode="auto">
              <a:xfrm flipH="1" flipV="1">
                <a:off x="1366694" y="2221567"/>
                <a:ext cx="129886" cy="19694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8" name="Oval 27"/>
              <p:cNvSpPr>
                <a:spLocks noChangeArrowheads="1"/>
              </p:cNvSpPr>
              <p:nvPr/>
            </p:nvSpPr>
            <p:spPr bwMode="auto">
              <a:xfrm>
                <a:off x="841376" y="23490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49" name="Line 28"/>
              <p:cNvSpPr>
                <a:spLocks noChangeShapeType="1"/>
              </p:cNvSpPr>
              <p:nvPr/>
            </p:nvSpPr>
            <p:spPr bwMode="auto">
              <a:xfrm flipH="1">
                <a:off x="1496580" y="24779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0" name="Line 29"/>
              <p:cNvSpPr>
                <a:spLocks noChangeShapeType="1"/>
              </p:cNvSpPr>
              <p:nvPr/>
            </p:nvSpPr>
            <p:spPr bwMode="auto">
              <a:xfrm>
                <a:off x="841376" y="2476500"/>
                <a:ext cx="655205" cy="1715901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1" name="Oval 30"/>
              <p:cNvSpPr>
                <a:spLocks noChangeArrowheads="1"/>
              </p:cNvSpPr>
              <p:nvPr/>
            </p:nvSpPr>
            <p:spPr bwMode="auto">
              <a:xfrm>
                <a:off x="841376" y="23504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52" name="Line 31"/>
              <p:cNvSpPr>
                <a:spLocks noChangeShapeType="1"/>
              </p:cNvSpPr>
              <p:nvPr/>
            </p:nvSpPr>
            <p:spPr bwMode="auto">
              <a:xfrm flipH="1">
                <a:off x="1496580" y="24793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1260336" y="3776590"/>
            <a:ext cx="126509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u</a:t>
            </a:r>
            <a:r>
              <a:rPr lang="en-US" sz="1600" dirty="0" smtClean="0">
                <a:latin typeface="Times New Roman"/>
                <a:cs typeface="Times New Roman"/>
              </a:rPr>
              <a:t>ncorrelated 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background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122309" y="3170337"/>
            <a:ext cx="82586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Signal+</a:t>
            </a:r>
          </a:p>
          <a:p>
            <a:r>
              <a:rPr lang="en-US" sz="1600" dirty="0" err="1" smtClean="0">
                <a:latin typeface="Times New Roman"/>
                <a:cs typeface="Times New Roman"/>
              </a:rPr>
              <a:t>bkgd</a:t>
            </a:r>
            <a:endParaRPr lang="en-US" sz="16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73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124201" y="1292018"/>
            <a:ext cx="2698044" cy="2969348"/>
            <a:chOff x="3124201" y="1292018"/>
            <a:chExt cx="2698044" cy="2969348"/>
          </a:xfrm>
        </p:grpSpPr>
        <p:pic>
          <p:nvPicPr>
            <p:cNvPr id="10" name="Picture 9" descr="c_radii_ratio_200GeV_R1_02_R2_05C_60_8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3" r="1394" b="9094"/>
            <a:stretch/>
          </p:blipFill>
          <p:spPr>
            <a:xfrm>
              <a:off x="3124201" y="1292018"/>
              <a:ext cx="2698044" cy="2969348"/>
            </a:xfrm>
            <a:prstGeom prst="rect">
              <a:avLst/>
            </a:prstGeom>
          </p:spPr>
        </p:pic>
        <p:grpSp>
          <p:nvGrpSpPr>
            <p:cNvPr id="67" name="Group 11"/>
            <p:cNvGrpSpPr>
              <a:grpSpLocks/>
            </p:cNvGrpSpPr>
            <p:nvPr/>
          </p:nvGrpSpPr>
          <p:grpSpPr bwMode="auto">
            <a:xfrm>
              <a:off x="4741885" y="2176246"/>
              <a:ext cx="824379" cy="436899"/>
              <a:chOff x="773587" y="5596927"/>
              <a:chExt cx="945684" cy="327383"/>
            </a:xfrm>
          </p:grpSpPr>
          <p:pic>
            <p:nvPicPr>
              <p:cNvPr id="69" name="StarIcon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587" y="5596927"/>
                <a:ext cx="326184" cy="225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sp>
            <p:nvSpPr>
              <p:cNvPr id="75" name="Shape 127"/>
              <p:cNvSpPr>
                <a:spLocks noChangeArrowheads="1"/>
              </p:cNvSpPr>
              <p:nvPr/>
            </p:nvSpPr>
            <p:spPr bwMode="auto">
              <a:xfrm>
                <a:off x="1040797" y="5771784"/>
                <a:ext cx="678474" cy="152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dirty="0">
                    <a:latin typeface="Book Antiqua" charset="0"/>
                    <a:cs typeface="Book Antiqua" charset="0"/>
                    <a:sym typeface="Helvetica" charset="0"/>
                  </a:rPr>
                  <a:t>Preliminary</a:t>
                </a: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138297" y="1332579"/>
            <a:ext cx="2681147" cy="2991808"/>
            <a:chOff x="6138297" y="1332579"/>
            <a:chExt cx="2681147" cy="2991808"/>
          </a:xfrm>
        </p:grpSpPr>
        <p:pic>
          <p:nvPicPr>
            <p:cNvPr id="9" name="Picture 8" descr="c_radii_ratio_200GeV_R1_02_R2_05C_0_10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3" b="4581"/>
            <a:stretch/>
          </p:blipFill>
          <p:spPr>
            <a:xfrm>
              <a:off x="6138297" y="1332579"/>
              <a:ext cx="2681147" cy="2991808"/>
            </a:xfrm>
            <a:prstGeom prst="rect">
              <a:avLst/>
            </a:prstGeom>
          </p:spPr>
        </p:pic>
        <p:grpSp>
          <p:nvGrpSpPr>
            <p:cNvPr id="76" name="Group 11"/>
            <p:cNvGrpSpPr>
              <a:grpSpLocks/>
            </p:cNvGrpSpPr>
            <p:nvPr/>
          </p:nvGrpSpPr>
          <p:grpSpPr bwMode="auto">
            <a:xfrm>
              <a:off x="7683514" y="2157911"/>
              <a:ext cx="837725" cy="397723"/>
              <a:chOff x="758277" y="5626284"/>
              <a:chExt cx="960994" cy="298026"/>
            </a:xfrm>
          </p:grpSpPr>
          <p:pic>
            <p:nvPicPr>
              <p:cNvPr id="77" name="StarIcon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8277" y="5626284"/>
                <a:ext cx="341494" cy="235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sp>
            <p:nvSpPr>
              <p:cNvPr id="78" name="Shape 127"/>
              <p:cNvSpPr>
                <a:spLocks noChangeArrowheads="1"/>
              </p:cNvSpPr>
              <p:nvPr/>
            </p:nvSpPr>
            <p:spPr bwMode="auto">
              <a:xfrm>
                <a:off x="1040797" y="5771784"/>
                <a:ext cx="678474" cy="152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dirty="0">
                    <a:latin typeface="Book Antiqua" charset="0"/>
                    <a:cs typeface="Book Antiqua" charset="0"/>
                    <a:sym typeface="Helvetica" charset="0"/>
                  </a:rPr>
                  <a:t>Preliminary</a:t>
                </a:r>
              </a:p>
            </p:txBody>
          </p:sp>
        </p:grp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0570"/>
          </a:xfrm>
        </p:spPr>
        <p:txBody>
          <a:bodyPr>
            <a:normAutofit/>
          </a:bodyPr>
          <a:lstStyle/>
          <a:p>
            <a:r>
              <a:rPr lang="en-US" dirty="0" smtClean="0"/>
              <a:t>Jet quenching: intra-jet broadening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19" y="4215606"/>
            <a:ext cx="3348566" cy="242756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12034" y="892341"/>
            <a:ext cx="2842760" cy="2406291"/>
            <a:chOff x="-14965" y="962896"/>
            <a:chExt cx="2842760" cy="240629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497" y="962896"/>
              <a:ext cx="2488298" cy="1853209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540201" y="2300110"/>
              <a:ext cx="549775" cy="487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 rot="13272948">
              <a:off x="-14965" y="2206576"/>
              <a:ext cx="1511300" cy="1162611"/>
              <a:chOff x="317500" y="2031067"/>
              <a:chExt cx="2291773" cy="2179544"/>
            </a:xfrm>
          </p:grpSpPr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 flipV="1">
                <a:off x="1495137" y="2031067"/>
                <a:ext cx="66386" cy="21599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9" name="Line 10"/>
              <p:cNvSpPr>
                <a:spLocks noChangeShapeType="1"/>
              </p:cNvSpPr>
              <p:nvPr/>
            </p:nvSpPr>
            <p:spPr bwMode="auto">
              <a:xfrm flipV="1">
                <a:off x="1466273" y="2435880"/>
                <a:ext cx="496455" cy="1755121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 flipH="1" flipV="1">
                <a:off x="972705" y="2412066"/>
                <a:ext cx="502227" cy="1755122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1" name="Line 12"/>
              <p:cNvSpPr>
                <a:spLocks noChangeShapeType="1"/>
              </p:cNvSpPr>
              <p:nvPr/>
            </p:nvSpPr>
            <p:spPr bwMode="auto">
              <a:xfrm flipH="1" flipV="1">
                <a:off x="1102591" y="3874434"/>
                <a:ext cx="363682" cy="29275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2" name="Line 13"/>
              <p:cNvSpPr>
                <a:spLocks noChangeShapeType="1"/>
              </p:cNvSpPr>
              <p:nvPr/>
            </p:nvSpPr>
            <p:spPr bwMode="auto">
              <a:xfrm flipV="1">
                <a:off x="1495137" y="4048125"/>
                <a:ext cx="458932" cy="142875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 flipV="1">
                <a:off x="1466273" y="2840691"/>
                <a:ext cx="750455" cy="1350309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4" name="Oval 15"/>
              <p:cNvSpPr>
                <a:spLocks noChangeArrowheads="1"/>
              </p:cNvSpPr>
              <p:nvPr/>
            </p:nvSpPr>
            <p:spPr bwMode="auto">
              <a:xfrm>
                <a:off x="841376" y="2347632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 flipV="1">
                <a:off x="1496580" y="3794592"/>
                <a:ext cx="523875" cy="381000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6" name="Oval 17"/>
              <p:cNvSpPr>
                <a:spLocks noChangeArrowheads="1"/>
              </p:cNvSpPr>
              <p:nvPr/>
            </p:nvSpPr>
            <p:spPr bwMode="auto">
              <a:xfrm>
                <a:off x="580159" y="2307012"/>
                <a:ext cx="1766455" cy="271743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47" name="Oval 18"/>
              <p:cNvSpPr>
                <a:spLocks noChangeArrowheads="1"/>
              </p:cNvSpPr>
              <p:nvPr/>
            </p:nvSpPr>
            <p:spPr bwMode="auto">
              <a:xfrm>
                <a:off x="317500" y="2286000"/>
                <a:ext cx="2291773" cy="350184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pPr algn="ctr" defTabSz="820583"/>
                <a:endParaRPr lang="zh-TW" altLang="en-US">
                  <a:solidFill>
                    <a:srgbClr val="0000FF"/>
                  </a:solidFill>
                  <a:ea typeface="微軟正黑體" charset="0"/>
                  <a:cs typeface="微軟正黑體" charset="0"/>
                </a:endParaRPr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 flipH="1">
                <a:off x="1496580" y="2476500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841376" y="2475100"/>
                <a:ext cx="655205" cy="17159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580159" y="2475100"/>
                <a:ext cx="916421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850034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2" name="Line 23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1112693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3" name="Line 24"/>
              <p:cNvSpPr>
                <a:spLocks noChangeShapeType="1"/>
              </p:cNvSpPr>
              <p:nvPr/>
            </p:nvSpPr>
            <p:spPr bwMode="auto">
              <a:xfrm>
                <a:off x="317500" y="2494711"/>
                <a:ext cx="1179080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4" name="Line 26"/>
              <p:cNvSpPr>
                <a:spLocks noChangeShapeType="1"/>
              </p:cNvSpPr>
              <p:nvPr/>
            </p:nvSpPr>
            <p:spPr bwMode="auto">
              <a:xfrm flipH="1" flipV="1">
                <a:off x="1366694" y="2221567"/>
                <a:ext cx="129886" cy="19694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5" name="Oval 27"/>
              <p:cNvSpPr>
                <a:spLocks noChangeArrowheads="1"/>
              </p:cNvSpPr>
              <p:nvPr/>
            </p:nvSpPr>
            <p:spPr bwMode="auto">
              <a:xfrm>
                <a:off x="841376" y="23490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56" name="Line 28"/>
              <p:cNvSpPr>
                <a:spLocks noChangeShapeType="1"/>
              </p:cNvSpPr>
              <p:nvPr/>
            </p:nvSpPr>
            <p:spPr bwMode="auto">
              <a:xfrm flipH="1">
                <a:off x="1496580" y="24779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7" name="Line 29"/>
              <p:cNvSpPr>
                <a:spLocks noChangeShapeType="1"/>
              </p:cNvSpPr>
              <p:nvPr/>
            </p:nvSpPr>
            <p:spPr bwMode="auto">
              <a:xfrm>
                <a:off x="841376" y="2476500"/>
                <a:ext cx="655205" cy="1715901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58" name="Oval 30"/>
              <p:cNvSpPr>
                <a:spLocks noChangeArrowheads="1"/>
              </p:cNvSpPr>
              <p:nvPr/>
            </p:nvSpPr>
            <p:spPr bwMode="auto">
              <a:xfrm>
                <a:off x="841376" y="23504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59" name="Line 31"/>
              <p:cNvSpPr>
                <a:spLocks noChangeShapeType="1"/>
              </p:cNvSpPr>
              <p:nvPr/>
            </p:nvSpPr>
            <p:spPr bwMode="auto">
              <a:xfrm flipH="1">
                <a:off x="1496580" y="24793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433294" y="1132524"/>
            <a:ext cx="197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Times New Roman"/>
                <a:cs typeface="Times New Roman"/>
              </a:rPr>
              <a:t>Au+Au</a:t>
            </a:r>
            <a:r>
              <a:rPr lang="en-US" i="1" dirty="0" smtClean="0">
                <a:latin typeface="Times New Roman"/>
                <a:cs typeface="Times New Roman"/>
              </a:rPr>
              <a:t> peripheral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46376" y="1084869"/>
            <a:ext cx="165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Times New Roman"/>
                <a:cs typeface="Times New Roman"/>
              </a:rPr>
              <a:t>Au+Au</a:t>
            </a:r>
            <a:r>
              <a:rPr lang="en-US" i="1" dirty="0" smtClean="0">
                <a:latin typeface="Times New Roman"/>
                <a:cs typeface="Times New Roman"/>
              </a:rPr>
              <a:t> central</a:t>
            </a:r>
          </a:p>
        </p:txBody>
      </p:sp>
      <p:pic>
        <p:nvPicPr>
          <p:cNvPr id="62" name="Picture 61" descr="c_radii_ratio_200GeV_R1_02_R2_05C_60_8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57187" r="1394" b="9094"/>
          <a:stretch/>
        </p:blipFill>
        <p:spPr>
          <a:xfrm>
            <a:off x="2864483" y="1694732"/>
            <a:ext cx="4115295" cy="1679960"/>
          </a:xfrm>
          <a:prstGeom prst="rect">
            <a:avLst/>
          </a:prstGeom>
        </p:spPr>
      </p:pic>
      <p:pic>
        <p:nvPicPr>
          <p:cNvPr id="63" name="Picture 62" descr="c_radii_ratio_200GeV_R1_02_R2_05C_0_1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t="56992" b="4581"/>
          <a:stretch/>
        </p:blipFill>
        <p:spPr>
          <a:xfrm>
            <a:off x="4938889" y="3120178"/>
            <a:ext cx="4205111" cy="1889720"/>
          </a:xfrm>
          <a:prstGeom prst="rect">
            <a:avLst/>
          </a:prstGeom>
        </p:spPr>
      </p:pic>
      <p:cxnSp>
        <p:nvCxnSpPr>
          <p:cNvPr id="65" name="Straight Connector 64"/>
          <p:cNvCxnSpPr/>
          <p:nvPr/>
        </p:nvCxnSpPr>
        <p:spPr>
          <a:xfrm>
            <a:off x="3571394" y="2331452"/>
            <a:ext cx="3109576" cy="0"/>
          </a:xfrm>
          <a:prstGeom prst="line">
            <a:avLst/>
          </a:prstGeom>
          <a:ln>
            <a:solidFill>
              <a:srgbClr val="008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684390" y="3869307"/>
            <a:ext cx="3109576" cy="0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167533" y="2157905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0.5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43244" y="3700030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0.3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221880" y="4784433"/>
            <a:ext cx="5832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Ratio 0.2/0.5 for 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peripheral and central consistent within uncertainties </a:t>
            </a:r>
            <a:endParaRPr lang="en-US" sz="20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ompatible with some broadening within R&lt;0.5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future measurements will reduce </a:t>
            </a:r>
            <a:r>
              <a:rPr lang="en-US" sz="2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uncert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323967" y="6206077"/>
            <a:ext cx="511540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ALICE: similar picture in overlapping </a:t>
            </a:r>
            <a:r>
              <a:rPr lang="en-US" sz="20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range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5699093" y="3764006"/>
            <a:ext cx="3109576" cy="0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870932" y="2771477"/>
            <a:ext cx="165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Times New Roman"/>
                <a:cs typeface="Times New Roman"/>
              </a:rPr>
              <a:t>Au+Au</a:t>
            </a:r>
            <a:r>
              <a:rPr lang="en-US" i="1" dirty="0" smtClean="0">
                <a:latin typeface="Times New Roman"/>
                <a:cs typeface="Times New Roman"/>
              </a:rPr>
              <a:t> central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57200" y="4061717"/>
            <a:ext cx="2454250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ALICE: JHEP 09 (2015) 170</a:t>
            </a:r>
          </a:p>
        </p:txBody>
      </p:sp>
      <p:sp>
        <p:nvSpPr>
          <p:cNvPr id="80" name="Right Arrow 79"/>
          <p:cNvSpPr/>
          <p:nvPr/>
        </p:nvSpPr>
        <p:spPr>
          <a:xfrm rot="2804178">
            <a:off x="401285" y="3320406"/>
            <a:ext cx="370347" cy="175852"/>
          </a:xfrm>
          <a:prstGeom prst="rightArrow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 rot="3111487">
            <a:off x="758893" y="3548991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R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614763" y="4445879"/>
            <a:ext cx="155596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arXiv:1512.08784</a:t>
            </a:r>
          </a:p>
        </p:txBody>
      </p:sp>
    </p:spTree>
    <p:extLst>
      <p:ext uri="{BB962C8B-B14F-4D97-AF65-F5344CB8AC3E}">
        <p14:creationId xmlns:p14="http://schemas.microsoft.com/office/powerpoint/2010/main" val="37925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0" grpId="0"/>
      <p:bldP spid="71" grpId="0"/>
      <p:bldP spid="72" grpId="0"/>
      <p:bldP spid="74" grpId="0" animBg="1"/>
      <p:bldP spid="66" grpId="0"/>
      <p:bldP spid="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In-medium jet deflection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416" y="1703784"/>
            <a:ext cx="3027506" cy="2683589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74979" y="1488041"/>
            <a:ext cx="4132524" cy="179270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04557" y="4456425"/>
            <a:ext cx="2405651" cy="1693086"/>
            <a:chOff x="2361690" y="4878254"/>
            <a:chExt cx="2405651" cy="16930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1690" y="4878254"/>
              <a:ext cx="2273300" cy="1693086"/>
            </a:xfrm>
            <a:prstGeom prst="rect">
              <a:avLst/>
            </a:prstGeom>
          </p:spPr>
        </p:pic>
        <p:sp>
          <p:nvSpPr>
            <p:cNvPr id="11" name="Arc 10"/>
            <p:cNvSpPr/>
            <p:nvPr/>
          </p:nvSpPr>
          <p:spPr>
            <a:xfrm rot="7392430">
              <a:off x="2696514" y="4734357"/>
              <a:ext cx="1441049" cy="1835085"/>
            </a:xfrm>
            <a:prstGeom prst="arc">
              <a:avLst>
                <a:gd name="adj1" fmla="val 11786445"/>
                <a:gd name="adj2" fmla="val 78111"/>
              </a:avLst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23602" y="5853900"/>
              <a:ext cx="543739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Df</a:t>
              </a:r>
              <a:endParaRPr lang="en-US" sz="2400" b="1" dirty="0" smtClean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58079" y="1144880"/>
            <a:ext cx="2569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Multiple soft scattering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96416" y="1094564"/>
            <a:ext cx="2770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Single Moliere scattering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42684" y="4878074"/>
            <a:ext cx="4653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Measure recoil jet </a:t>
            </a:r>
            <a:r>
              <a:rPr lang="en-US" sz="2000" dirty="0" err="1" smtClean="0">
                <a:latin typeface="Times New Roman"/>
                <a:cs typeface="Times New Roman"/>
              </a:rPr>
              <a:t>acoplanarity</a:t>
            </a:r>
            <a:r>
              <a:rPr lang="en-US" sz="2000" dirty="0" smtClean="0">
                <a:latin typeface="Times New Roman"/>
                <a:cs typeface="Times New Roman"/>
              </a:rPr>
              <a:t> relative to trigger axis 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(a.k.a. decorrelation)</a:t>
            </a:r>
          </a:p>
        </p:txBody>
      </p:sp>
    </p:spTree>
    <p:extLst>
      <p:ext uri="{BB962C8B-B14F-4D97-AF65-F5344CB8AC3E}">
        <p14:creationId xmlns:p14="http://schemas.microsoft.com/office/powerpoint/2010/main" val="34992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13" y="180498"/>
            <a:ext cx="7910479" cy="1306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26" y="3660867"/>
            <a:ext cx="8535910" cy="2976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55786" y="1660823"/>
            <a:ext cx="50680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Vacuum </a:t>
            </a:r>
            <a:r>
              <a:rPr lang="en-US" sz="2000" dirty="0" err="1" smtClean="0">
                <a:latin typeface="Times New Roman"/>
                <a:cs typeface="Times New Roman"/>
              </a:rPr>
              <a:t>parton</a:t>
            </a:r>
            <a:r>
              <a:rPr lang="en-US" sz="2000" dirty="0" smtClean="0">
                <a:latin typeface="Times New Roman"/>
                <a:cs typeface="Times New Roman"/>
              </a:rPr>
              <a:t> shower: </a:t>
            </a:r>
            <a:r>
              <a:rPr lang="en-US" sz="2000" dirty="0" err="1" smtClean="0">
                <a:latin typeface="Times New Roman"/>
                <a:cs typeface="Times New Roman"/>
              </a:rPr>
              <a:t>Sudakov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resummation</a:t>
            </a:r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Medium-induced broadening: &lt;</a:t>
            </a:r>
            <a:r>
              <a:rPr lang="en-US" sz="2000" dirty="0" err="1" smtClean="0">
                <a:latin typeface="Times New Roman"/>
                <a:cs typeface="Times New Roman"/>
              </a:rPr>
              <a:t>qhat</a:t>
            </a:r>
            <a:r>
              <a:rPr lang="en-US" sz="2000" dirty="0" smtClean="0">
                <a:latin typeface="Times New Roman"/>
                <a:cs typeface="Times New Roman"/>
              </a:rPr>
              <a:t>*L&gt;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Vacuum broadening smaller at RHIC than LHC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Optimum observable: low jet </a:t>
            </a:r>
            <a:r>
              <a:rPr lang="en-US" sz="2000" dirty="0" err="1" smtClean="0"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latin typeface="Times New Roman"/>
                <a:cs typeface="Times New Roman"/>
              </a:rPr>
              <a:t>, vary 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7052" y="4030092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R=0.3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0505" y="393384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R=0.3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03432" y="392661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R=0.4</a:t>
            </a:r>
            <a:endParaRPr lang="en-US" dirty="0" smtClean="0">
              <a:latin typeface="Times New Roman"/>
              <a:cs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200606" y="1662988"/>
            <a:ext cx="2405651" cy="1693086"/>
            <a:chOff x="2361690" y="4878254"/>
            <a:chExt cx="2405651" cy="16930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1690" y="4878254"/>
              <a:ext cx="2273300" cy="1693086"/>
            </a:xfrm>
            <a:prstGeom prst="rect">
              <a:avLst/>
            </a:prstGeom>
          </p:spPr>
        </p:pic>
        <p:sp>
          <p:nvSpPr>
            <p:cNvPr id="13" name="Arc 12"/>
            <p:cNvSpPr/>
            <p:nvPr/>
          </p:nvSpPr>
          <p:spPr>
            <a:xfrm rot="7392430">
              <a:off x="2696514" y="4734357"/>
              <a:ext cx="1441049" cy="1835085"/>
            </a:xfrm>
            <a:prstGeom prst="arc">
              <a:avLst>
                <a:gd name="adj1" fmla="val 11786445"/>
                <a:gd name="adj2" fmla="val 78111"/>
              </a:avLst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23602" y="5853900"/>
              <a:ext cx="543739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Df</a:t>
              </a:r>
              <a:endParaRPr lang="en-US" sz="2400" b="1" dirty="0" smtClean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 rot="20213717">
            <a:off x="1069323" y="4748464"/>
            <a:ext cx="2187226" cy="7539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964095" y="5858779"/>
            <a:ext cx="389581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Predicts small but observable effect 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→ direct measurement of </a:t>
            </a:r>
            <a:r>
              <a:rPr lang="en-US" sz="2000" dirty="0" err="1" smtClean="0">
                <a:latin typeface="Times New Roman"/>
                <a:cs typeface="Times New Roman"/>
              </a:rPr>
              <a:t>qhat</a:t>
            </a:r>
            <a:r>
              <a:rPr lang="is-IS" sz="2000" dirty="0" smtClean="0">
                <a:latin typeface="Times New Roman"/>
                <a:cs typeface="Times New Roman"/>
              </a:rPr>
              <a:t>…?</a:t>
            </a:r>
            <a:endParaRPr lang="en-US" sz="2000" dirty="0" smtClean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8471" y="1469874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arXiv:1607.01932</a:t>
            </a:r>
          </a:p>
        </p:txBody>
      </p:sp>
    </p:spTree>
    <p:extLst>
      <p:ext uri="{BB962C8B-B14F-4D97-AF65-F5344CB8AC3E}">
        <p14:creationId xmlns:p14="http://schemas.microsoft.com/office/powerpoint/2010/main" val="137587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6576"/>
            <a:ext cx="9144000" cy="6052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Inter-jet broadening: </a:t>
            </a:r>
            <a:br>
              <a:rPr lang="en-US" dirty="0" smtClean="0"/>
            </a:br>
            <a:r>
              <a:rPr lang="en-US" dirty="0" smtClean="0"/>
              <a:t>secondary scattering off the QGP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39789" y="1212746"/>
            <a:ext cx="220451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i="1" dirty="0" err="1">
                <a:latin typeface="Times New Roman"/>
                <a:cs typeface="Times New Roman"/>
              </a:rPr>
              <a:t>d</a:t>
            </a:r>
            <a:r>
              <a:rPr lang="en-US" sz="1200" i="1" dirty="0" err="1" smtClean="0">
                <a:latin typeface="Times New Roman"/>
                <a:cs typeface="Times New Roman"/>
              </a:rPr>
              <a:t>’Eramo</a:t>
            </a:r>
            <a:r>
              <a:rPr lang="en-US" sz="1200" i="1" dirty="0" smtClean="0">
                <a:latin typeface="Times New Roman"/>
                <a:cs typeface="Times New Roman"/>
              </a:rPr>
              <a:t> et al, arXiv:1211.1922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8600" y="4309472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0951" y="1191057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Discrete scattering centers or effectively continuous medium?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1594" y="1574296"/>
            <a:ext cx="37738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Distribution of momentum transfer </a:t>
            </a:r>
            <a:r>
              <a:rPr lang="en-US" i="1" dirty="0" err="1" smtClean="0">
                <a:latin typeface="Times New Roman"/>
                <a:cs typeface="Times New Roman"/>
              </a:rPr>
              <a:t>k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T</a:t>
            </a:r>
            <a:endParaRPr lang="en-US" i="1" baseline="-25000" dirty="0" smtClean="0">
              <a:latin typeface="Times New Roman"/>
              <a:cs typeface="Times New Roman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34990" y="2084324"/>
            <a:ext cx="3352861" cy="2462207"/>
            <a:chOff x="228600" y="4215829"/>
            <a:chExt cx="3352861" cy="2462207"/>
          </a:xfrm>
        </p:grpSpPr>
        <p:grpSp>
          <p:nvGrpSpPr>
            <p:cNvPr id="14" name="Group 13"/>
            <p:cNvGrpSpPr/>
            <p:nvPr/>
          </p:nvGrpSpPr>
          <p:grpSpPr>
            <a:xfrm>
              <a:off x="228600" y="4215829"/>
              <a:ext cx="3352861" cy="2462207"/>
              <a:chOff x="228600" y="4215829"/>
              <a:chExt cx="3352861" cy="246220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28600" y="4215829"/>
                <a:ext cx="3352861" cy="1981200"/>
                <a:chOff x="5410200" y="4572000"/>
                <a:chExt cx="3352861" cy="1981200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48242"/>
                <a:stretch/>
              </p:blipFill>
              <p:spPr>
                <a:xfrm>
                  <a:off x="5410200" y="4572000"/>
                  <a:ext cx="3352861" cy="1981200"/>
                </a:xfrm>
                <a:prstGeom prst="rect">
                  <a:avLst/>
                </a:prstGeom>
              </p:spPr>
            </p:pic>
            <p:sp>
              <p:nvSpPr>
                <p:cNvPr id="34" name="Oval 33"/>
                <p:cNvSpPr/>
                <p:nvPr/>
              </p:nvSpPr>
              <p:spPr>
                <a:xfrm rot="20160462">
                  <a:off x="5853460" y="5594258"/>
                  <a:ext cx="381000" cy="762000"/>
                </a:xfrm>
                <a:prstGeom prst="ellipse">
                  <a:avLst/>
                </a:prstGeom>
                <a:noFill/>
                <a:ln w="38100" cmpd="sng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 rot="18224133">
                  <a:off x="6710700" y="5535717"/>
                  <a:ext cx="381000" cy="762000"/>
                </a:xfrm>
                <a:prstGeom prst="ellipse">
                  <a:avLst/>
                </a:prstGeom>
                <a:noFill/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60951" y="6093260"/>
                <a:ext cx="2010544" cy="58477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Strong coupling: </a:t>
                </a:r>
              </a:p>
              <a:p>
                <a:r>
                  <a:rPr lang="en-US" sz="1600" dirty="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Gaussian distribution</a:t>
                </a:r>
              </a:p>
            </p:txBody>
          </p:sp>
        </p:grpSp>
        <p:pic>
          <p:nvPicPr>
            <p:cNvPr id="19" name="Picture 1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3248" y="4484542"/>
              <a:ext cx="1409700" cy="774700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1690" y="4878254"/>
            <a:ext cx="2273300" cy="1693086"/>
          </a:xfrm>
          <a:prstGeom prst="rect">
            <a:avLst/>
          </a:prstGeom>
        </p:spPr>
      </p:pic>
      <p:sp>
        <p:nvSpPr>
          <p:cNvPr id="46" name="Arc 45"/>
          <p:cNvSpPr/>
          <p:nvPr/>
        </p:nvSpPr>
        <p:spPr>
          <a:xfrm rot="7392430">
            <a:off x="2696514" y="4734357"/>
            <a:ext cx="1441049" cy="1835085"/>
          </a:xfrm>
          <a:prstGeom prst="arc">
            <a:avLst>
              <a:gd name="adj1" fmla="val 11786445"/>
              <a:gd name="adj2" fmla="val 78111"/>
            </a:avLst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223602" y="5853900"/>
            <a:ext cx="543739" cy="461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Df</a:t>
            </a:r>
            <a:endParaRPr lang="en-US" sz="2400" b="1" dirty="0" smtClean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715" y="1943628"/>
            <a:ext cx="2542485" cy="2253665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581715" y="4197293"/>
            <a:ext cx="2959933" cy="1829445"/>
            <a:chOff x="581715" y="3850221"/>
            <a:chExt cx="2959933" cy="1829445"/>
          </a:xfrm>
        </p:grpSpPr>
        <p:sp>
          <p:nvSpPr>
            <p:cNvPr id="28" name="Oval 27"/>
            <p:cNvSpPr/>
            <p:nvPr/>
          </p:nvSpPr>
          <p:spPr>
            <a:xfrm>
              <a:off x="3124200" y="5245802"/>
              <a:ext cx="417448" cy="433864"/>
            </a:xfrm>
            <a:prstGeom prst="ellipse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>
              <a:endCxn id="28" idx="3"/>
            </p:cNvCxnSpPr>
            <p:nvPr/>
          </p:nvCxnSpPr>
          <p:spPr>
            <a:xfrm>
              <a:off x="581715" y="3850221"/>
              <a:ext cx="2603619" cy="17659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endCxn id="28" idx="7"/>
            </p:cNvCxnSpPr>
            <p:nvPr/>
          </p:nvCxnSpPr>
          <p:spPr>
            <a:xfrm>
              <a:off x="3124200" y="3850221"/>
              <a:ext cx="356314" cy="145911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185334" y="5238348"/>
              <a:ext cx="2985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/>
                  <a:cs typeface="Times New Roman"/>
                </a:rPr>
                <a:t>?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762876" y="4877534"/>
            <a:ext cx="431663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Conjecture for weak coupling: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Df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distribution dominated by single hard Molière scattering at “sufficiently large”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Df</a:t>
            </a:r>
            <a:endParaRPr lang="en-US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v</a:t>
            </a:r>
            <a:r>
              <a:rPr lang="en-US" sz="1600" dirty="0" smtClean="0">
                <a:latin typeface="Times New Roman"/>
                <a:cs typeface="Times New Roman"/>
              </a:rPr>
              <a:t>acuum QCD effects fall off more rapidly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 “sufficiently large” </a:t>
            </a:r>
            <a:r>
              <a:rPr lang="en-US" sz="1600" dirty="0" smtClean="0">
                <a:latin typeface="Times New Roman"/>
                <a:cs typeface="Times New Roman"/>
              </a:rPr>
              <a:t>not yet known  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4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46" grpId="0" animBg="1"/>
      <p:bldP spid="4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dirty="0" err="1" smtClean="0"/>
              <a:t>Interjet</a:t>
            </a:r>
            <a:r>
              <a:rPr lang="en-US" dirty="0" smtClean="0"/>
              <a:t> broadening: RHIC and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10824"/>
          <a:stretch/>
        </p:blipFill>
        <p:spPr>
          <a:xfrm>
            <a:off x="5410110" y="1707102"/>
            <a:ext cx="3669397" cy="28571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945907" y="1399325"/>
            <a:ext cx="1740097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JHEP 09 (2015) 170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7102"/>
            <a:ext cx="5548497" cy="311730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996264" y="1334289"/>
            <a:ext cx="155596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arXiv:1512.08784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19200" y="749639"/>
            <a:ext cx="244329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Times New Roman"/>
                <a:cs typeface="Times New Roman"/>
              </a:rPr>
              <a:t>AuAu</a:t>
            </a:r>
            <a:r>
              <a:rPr lang="en-US" sz="2000" dirty="0" smtClean="0">
                <a:latin typeface="Times New Roman"/>
                <a:cs typeface="Times New Roman"/>
              </a:rPr>
              <a:t> √</a:t>
            </a:r>
            <a:r>
              <a:rPr lang="en-US" sz="2000" dirty="0" err="1" smtClean="0">
                <a:latin typeface="Times New Roman"/>
                <a:cs typeface="Times New Roman"/>
              </a:rPr>
              <a:t>s</a:t>
            </a:r>
            <a:r>
              <a:rPr lang="en-US" sz="2000" baseline="-25000" dirty="0" err="1" smtClean="0">
                <a:latin typeface="Times New Roman"/>
                <a:cs typeface="Times New Roman"/>
              </a:rPr>
              <a:t>NN</a:t>
            </a:r>
            <a:r>
              <a:rPr lang="en-US" sz="2000" dirty="0" smtClean="0">
                <a:latin typeface="Times New Roman"/>
                <a:cs typeface="Times New Roman"/>
              </a:rPr>
              <a:t>=200 GeV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19800" y="762987"/>
            <a:ext cx="236968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Times New Roman"/>
                <a:cs typeface="Times New Roman"/>
              </a:rPr>
              <a:t>PbPb</a:t>
            </a:r>
            <a:r>
              <a:rPr lang="en-US" sz="2000" dirty="0" smtClean="0">
                <a:latin typeface="Times New Roman"/>
                <a:cs typeface="Times New Roman"/>
              </a:rPr>
              <a:t> √</a:t>
            </a:r>
            <a:r>
              <a:rPr lang="en-US" sz="2000" dirty="0" err="1" smtClean="0">
                <a:latin typeface="Times New Roman"/>
                <a:cs typeface="Times New Roman"/>
              </a:rPr>
              <a:t>s</a:t>
            </a:r>
            <a:r>
              <a:rPr lang="en-US" sz="2000" baseline="-25000" dirty="0" err="1" smtClean="0">
                <a:latin typeface="Times New Roman"/>
                <a:cs typeface="Times New Roman"/>
              </a:rPr>
              <a:t>NN</a:t>
            </a:r>
            <a:r>
              <a:rPr lang="en-US" sz="2000" dirty="0" smtClean="0">
                <a:latin typeface="Times New Roman"/>
                <a:cs typeface="Times New Roman"/>
              </a:rPr>
              <a:t>=2.76 </a:t>
            </a:r>
            <a:r>
              <a:rPr lang="en-US" sz="2000" dirty="0" err="1">
                <a:latin typeface="Times New Roman"/>
                <a:cs typeface="Times New Roman"/>
              </a:rPr>
              <a:t>T</a:t>
            </a:r>
            <a:r>
              <a:rPr lang="en-US" sz="2000" dirty="0" err="1" smtClean="0">
                <a:latin typeface="Times New Roman"/>
                <a:cs typeface="Times New Roman"/>
              </a:rPr>
              <a:t>eV</a:t>
            </a:r>
            <a:endParaRPr lang="en-US" sz="2000" dirty="0" smtClean="0">
              <a:latin typeface="Times New Roman"/>
              <a:cs typeface="Times New Roman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4" y="4846170"/>
            <a:ext cx="2273300" cy="1693086"/>
          </a:xfrm>
          <a:prstGeom prst="rect">
            <a:avLst/>
          </a:prstGeom>
        </p:spPr>
      </p:pic>
      <p:sp>
        <p:nvSpPr>
          <p:cNvPr id="29" name="Arc 28"/>
          <p:cNvSpPr/>
          <p:nvPr/>
        </p:nvSpPr>
        <p:spPr>
          <a:xfrm rot="7392430">
            <a:off x="410258" y="4734357"/>
            <a:ext cx="1441049" cy="1835085"/>
          </a:xfrm>
          <a:prstGeom prst="arc">
            <a:avLst>
              <a:gd name="adj1" fmla="val 11786445"/>
              <a:gd name="adj2" fmla="val 78111"/>
            </a:avLst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937346" y="5853900"/>
            <a:ext cx="543739" cy="461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Df</a:t>
            </a:r>
            <a:endParaRPr lang="en-US" sz="2400" b="1" dirty="0" smtClean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227401" y="2663368"/>
            <a:ext cx="870194" cy="49730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75713" y="3441032"/>
            <a:ext cx="1367824" cy="49730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90705" y="4872041"/>
            <a:ext cx="63077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Low jet </a:t>
            </a:r>
            <a:r>
              <a:rPr lang="en-US" sz="2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of special interest: largest effects expected 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current </a:t>
            </a:r>
            <a:r>
              <a:rPr lang="en-US" sz="2000" dirty="0">
                <a:latin typeface="Times New Roman"/>
                <a:cs typeface="Times New Roman"/>
              </a:rPr>
              <a:t>measurements consistent with </a:t>
            </a:r>
            <a:r>
              <a:rPr lang="en-US" sz="2000" smtClean="0">
                <a:latin typeface="Times New Roman"/>
                <a:cs typeface="Times New Roman"/>
              </a:rPr>
              <a:t>zero yield</a:t>
            </a:r>
            <a:endParaRPr lang="en-US" sz="2000" dirty="0" smtClean="0">
              <a:latin typeface="Times New Roman"/>
              <a:cs typeface="Times New Roman"/>
            </a:endParaRPr>
          </a:p>
          <a:p>
            <a:endParaRPr lang="en-US" sz="2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QCD 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calculation of scattering in q/g gas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can indicate 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integrated luminosity needed for significant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measurement</a:t>
            </a:r>
            <a:endParaRPr lang="en-US" sz="20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921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654"/>
            <a:ext cx="8229600" cy="962896"/>
          </a:xfrm>
        </p:spPr>
        <p:txBody>
          <a:bodyPr/>
          <a:lstStyle/>
          <a:p>
            <a:r>
              <a:rPr lang="en-US" dirty="0" smtClean="0"/>
              <a:t>Assessment and next steps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936934"/>
            <a:ext cx="80724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Strategy: “IRC-safe” measurements of medium-induced shower broadening and scattering with reconstructed jets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Full dynamic range of jet </a:t>
            </a:r>
            <a:r>
              <a:rPr lang="en-US" sz="2000" dirty="0" err="1" smtClean="0">
                <a:solidFill>
                  <a:schemeClr val="accent1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chemeClr val="accent1"/>
                </a:solidFill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 and R at RHIC and LHC</a:t>
            </a:r>
            <a:b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endParaRPr lang="en-US" sz="2000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  <a:p>
            <a:pPr lvl="1"/>
            <a:r>
              <a:rPr lang="en-US" sz="2000" dirty="0">
                <a:solidFill>
                  <a:schemeClr val="accent1"/>
                </a:solidFill>
                <a:latin typeface="Times New Roman"/>
                <a:cs typeface="Times New Roman"/>
              </a:rPr>
              <a:t>⟹</a:t>
            </a:r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Enables comparison to theory calculations without modeling of </a:t>
            </a:r>
            <a:r>
              <a:rPr lang="en-US" sz="2000" dirty="0" err="1" smtClean="0">
                <a:solidFill>
                  <a:schemeClr val="accent1"/>
                </a:solidFill>
                <a:latin typeface="Times New Roman"/>
                <a:cs typeface="Times New Roman"/>
              </a:rPr>
              <a:t>hadronization</a:t>
            </a:r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 (beyond collinear FFs)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 smtClean="0">
                <a:solidFill>
                  <a:schemeClr val="accent3"/>
                </a:solidFill>
                <a:latin typeface="Times New Roman"/>
                <a:cs typeface="Times New Roman"/>
              </a:rPr>
              <a:t>First results: proof of principle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  <a:latin typeface="Times New Roman"/>
                <a:cs typeface="Times New Roman"/>
              </a:rPr>
              <a:t>Charged-particle jets, small datasets: limited precision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 smtClean="0">
                <a:solidFill>
                  <a:schemeClr val="accent4"/>
                </a:solidFill>
                <a:latin typeface="Times New Roman"/>
                <a:cs typeface="Times New Roman"/>
              </a:rPr>
              <a:t>Up next: calorimetric jets, higher </a:t>
            </a:r>
            <a:r>
              <a:rPr lang="en-US" sz="2000" dirty="0" err="1" smtClean="0">
                <a:solidFill>
                  <a:schemeClr val="accent4"/>
                </a:solidFill>
                <a:latin typeface="Times New Roman"/>
                <a:cs typeface="Times New Roman"/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solidFill>
                  <a:schemeClr val="accent4"/>
                </a:solidFill>
                <a:latin typeface="Times New Roman"/>
                <a:cs typeface="Times New Roman"/>
              </a:rPr>
              <a:t>lumi</a:t>
            </a:r>
            <a:r>
              <a:rPr lang="en-US" sz="2000" dirty="0" smtClean="0">
                <a:solidFill>
                  <a:schemeClr val="accent4"/>
                </a:solidFill>
                <a:latin typeface="Times New Roman"/>
                <a:cs typeface="Times New Roman"/>
              </a:rPr>
              <a:t> (both RHIC and LHC)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912" y="4631009"/>
            <a:ext cx="8072438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Times New Roman"/>
                <a:cs typeface="Times New Roman"/>
              </a:rPr>
              <a:t>Theory/data </a:t>
            </a:r>
            <a:r>
              <a:rPr lang="en-US" sz="2000" dirty="0" smtClean="0">
                <a:latin typeface="Times New Roman"/>
                <a:cs typeface="Times New Roman"/>
              </a:rPr>
              <a:t>comparison for precise constraints on quenching mechanisms, measurements of QGP parameters:</a:t>
            </a:r>
            <a:br>
              <a:rPr lang="en-US" sz="2000" dirty="0" smtClean="0">
                <a:latin typeface="Times New Roman"/>
                <a:cs typeface="Times New Roman"/>
              </a:rPr>
            </a:br>
            <a:endParaRPr lang="en-US" sz="2000" dirty="0" smtClean="0">
              <a:latin typeface="Times New Roman"/>
              <a:cs typeface="Times New Roman"/>
            </a:endParaRPr>
          </a:p>
          <a:p>
            <a:pPr lvl="1"/>
            <a:r>
              <a:rPr lang="en-US" sz="2000" dirty="0">
                <a:latin typeface="Times New Roman"/>
                <a:cs typeface="Times New Roman"/>
              </a:rPr>
              <a:t>E</a:t>
            </a:r>
            <a:r>
              <a:rPr lang="en-US" sz="2000" dirty="0" smtClean="0">
                <a:latin typeface="Times New Roman"/>
                <a:cs typeface="Times New Roman"/>
              </a:rPr>
              <a:t>mbed theory calculations into accurate dynamical model of collision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IS </a:t>
            </a:r>
            <a:r>
              <a:rPr lang="en-US" sz="2000" dirty="0" err="1" smtClean="0">
                <a:latin typeface="Times New Roman"/>
                <a:cs typeface="Times New Roman"/>
              </a:rPr>
              <a:t>fluctations</a:t>
            </a:r>
            <a:r>
              <a:rPr lang="en-US" sz="2000" dirty="0" smtClean="0">
                <a:latin typeface="Times New Roman"/>
                <a:cs typeface="Times New Roman"/>
              </a:rPr>
              <a:t>, viscous hydro expansion, </a:t>
            </a:r>
            <a:r>
              <a:rPr lang="en-US" sz="2000" dirty="0" err="1" smtClean="0">
                <a:latin typeface="Times New Roman"/>
                <a:cs typeface="Times New Roman"/>
              </a:rPr>
              <a:t>hadronization</a:t>
            </a:r>
            <a:r>
              <a:rPr lang="en-US" sz="2000" dirty="0" smtClean="0">
                <a:latin typeface="Times New Roman"/>
                <a:cs typeface="Times New Roman"/>
              </a:rPr>
              <a:t>,</a:t>
            </a:r>
            <a:r>
              <a:rPr lang="is-IS" sz="2000" dirty="0" smtClean="0">
                <a:latin typeface="Times New Roman"/>
                <a:cs typeface="Times New Roman"/>
              </a:rPr>
              <a:t>…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19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57180" y="113762"/>
            <a:ext cx="7055527" cy="962896"/>
          </a:xfrm>
        </p:spPr>
        <p:txBody>
          <a:bodyPr/>
          <a:lstStyle/>
          <a:p>
            <a:r>
              <a:rPr lang="en-US" smtClean="0"/>
              <a:t>JETSCAPE Collaboration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237" y="43991"/>
            <a:ext cx="1754270" cy="11042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8719" y="3554845"/>
            <a:ext cx="68961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PIs: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Duke: Steffen Bass, Robert </a:t>
            </a:r>
            <a:r>
              <a:rPr lang="en-US" dirty="0" err="1" smtClean="0">
                <a:latin typeface="Times New Roman"/>
                <a:cs typeface="Times New Roman"/>
              </a:rPr>
              <a:t>Wolpert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McGill: Charles Gale, </a:t>
            </a:r>
            <a:r>
              <a:rPr lang="en-US" dirty="0" err="1" smtClean="0">
                <a:latin typeface="Times New Roman"/>
                <a:cs typeface="Times New Roman"/>
              </a:rPr>
              <a:t>Sangyong</a:t>
            </a:r>
            <a:r>
              <a:rPr lang="en-US" dirty="0" smtClean="0">
                <a:latin typeface="Times New Roman"/>
                <a:cs typeface="Times New Roman"/>
              </a:rPr>
              <a:t> Jeon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MIT: Gunther </a:t>
            </a:r>
            <a:r>
              <a:rPr lang="en-US" dirty="0" err="1" smtClean="0">
                <a:latin typeface="Times New Roman"/>
                <a:cs typeface="Times New Roman"/>
              </a:rPr>
              <a:t>Rolad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b="1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Ohio State: </a:t>
            </a:r>
            <a:r>
              <a:rPr lang="en-US" b="1" dirty="0" err="1" smtClean="0">
                <a:solidFill>
                  <a:schemeClr val="accent2"/>
                </a:solidFill>
                <a:latin typeface="Times New Roman"/>
                <a:cs typeface="Times New Roman"/>
              </a:rPr>
              <a:t>Uli</a:t>
            </a:r>
            <a:r>
              <a:rPr lang="en-US" b="1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 Heinz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Texas A&amp;M: Rainer Fries</a:t>
            </a:r>
            <a:endParaRPr lang="en-US" dirty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LBNL: Barbara </a:t>
            </a:r>
            <a:r>
              <a:rPr lang="en-US" dirty="0" err="1" smtClean="0">
                <a:latin typeface="Times New Roman"/>
                <a:cs typeface="Times New Roman"/>
              </a:rPr>
              <a:t>Jacak</a:t>
            </a:r>
            <a:r>
              <a:rPr lang="en-US" dirty="0" smtClean="0">
                <a:latin typeface="Times New Roman"/>
                <a:cs typeface="Times New Roman"/>
              </a:rPr>
              <a:t>, Peter Jacobs, Xin-</a:t>
            </a:r>
            <a:r>
              <a:rPr lang="en-US" dirty="0" err="1" smtClean="0">
                <a:latin typeface="Times New Roman"/>
                <a:cs typeface="Times New Roman"/>
              </a:rPr>
              <a:t>Nian</a:t>
            </a:r>
            <a:r>
              <a:rPr lang="en-US" dirty="0" smtClean="0">
                <a:latin typeface="Times New Roman"/>
                <a:cs typeface="Times New Roman"/>
              </a:rPr>
              <a:t> Wang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Wayne State: </a:t>
            </a:r>
            <a:r>
              <a:rPr lang="en-US" dirty="0" err="1" smtClean="0">
                <a:latin typeface="Times New Roman"/>
                <a:cs typeface="Times New Roman"/>
              </a:rPr>
              <a:t>Abhihit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Majumder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dirty="0" err="1" smtClean="0">
                <a:latin typeface="Times New Roman"/>
                <a:cs typeface="Times New Roman"/>
              </a:rPr>
              <a:t>Joern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Putschke</a:t>
            </a:r>
            <a:r>
              <a:rPr lang="en-US" dirty="0" smtClean="0">
                <a:latin typeface="Times New Roman"/>
                <a:cs typeface="Times New Roman"/>
              </a:rPr>
              <a:t>, Loren </a:t>
            </a:r>
            <a:r>
              <a:rPr lang="en-US" dirty="0" err="1" smtClean="0">
                <a:latin typeface="Times New Roman"/>
                <a:cs typeface="Times New Roman"/>
              </a:rPr>
              <a:t>Schweibert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LLNL: Ron </a:t>
            </a:r>
            <a:r>
              <a:rPr lang="en-US" dirty="0" err="1" smtClean="0">
                <a:latin typeface="Times New Roman"/>
                <a:cs typeface="Times New Roman"/>
              </a:rPr>
              <a:t>Soltz</a:t>
            </a: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2331" y="1511097"/>
            <a:ext cx="75888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Consortium of theorists and experimentalists to create a next-generation heavy ion event generator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Flexible framework for event generation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Combine current MC simulators and fluid-dynamical models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GPU parallelization for speed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Statistical analysis using </a:t>
            </a:r>
            <a:r>
              <a:rPr lang="en-US" sz="2000" dirty="0" err="1" smtClean="0">
                <a:latin typeface="Times New Roman"/>
                <a:cs typeface="Times New Roman"/>
              </a:rPr>
              <a:t>bayesian</a:t>
            </a:r>
            <a:r>
              <a:rPr lang="en-US" sz="2000" dirty="0" smtClean="0">
                <a:latin typeface="Times New Roman"/>
                <a:cs typeface="Times New Roman"/>
              </a:rPr>
              <a:t> techniques</a:t>
            </a:r>
          </a:p>
        </p:txBody>
      </p:sp>
      <p:pic>
        <p:nvPicPr>
          <p:cNvPr id="1026" name="Picture 2" descr="http://www.nsfgrfp.org/images/nsf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36" y="37302"/>
            <a:ext cx="1441990" cy="144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7" y="175308"/>
            <a:ext cx="8229600" cy="962896"/>
          </a:xfrm>
        </p:spPr>
        <p:txBody>
          <a:bodyPr/>
          <a:lstStyle/>
          <a:p>
            <a:r>
              <a:rPr lang="en-US" dirty="0" err="1" smtClean="0"/>
              <a:t>Partonic</a:t>
            </a:r>
            <a:r>
              <a:rPr lang="en-US" dirty="0" smtClean="0"/>
              <a:t> jet quenching in JETSCAPE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628" y="2003261"/>
            <a:ext cx="5464739" cy="410170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6591870" y="1537044"/>
            <a:ext cx="27293" cy="474242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53267" y="1537044"/>
            <a:ext cx="1037463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Times New Roman"/>
                <a:cs typeface="Times New Roman"/>
              </a:rPr>
              <a:t>Partonic</a:t>
            </a:r>
            <a:endParaRPr lang="en-US" sz="2000" dirty="0" smtClean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7888" y="1507158"/>
            <a:ext cx="1138453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Hadronic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72073" y="1702260"/>
            <a:ext cx="1319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4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</a:rPr>
              <a:t>Happy Birthday </a:t>
            </a: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</a:rPr>
              <a:t>Uli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</a:rPr>
              <a:t> !</a:t>
            </a:r>
            <a:endParaRPr lang="en-US" b="1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2" name="Picture 4" descr="http://oncampus.osu.edu/wp-content/uploads/2015/06/150229IMG_6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65" y="1305029"/>
            <a:ext cx="3186402" cy="47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5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04" y="665142"/>
            <a:ext cx="8471796" cy="348838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007"/>
          </a:xfrm>
        </p:spPr>
        <p:txBody>
          <a:bodyPr/>
          <a:lstStyle/>
          <a:p>
            <a:r>
              <a:rPr lang="en-US" dirty="0" smtClean="0"/>
              <a:t>Jets in vacuum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1337" y="3755779"/>
            <a:ext cx="894817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Magnificent achievement of QCD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needed 30 years of development in theory, experiment, and algorithms to connect the two</a:t>
            </a:r>
          </a:p>
          <a:p>
            <a:r>
              <a:rPr lang="en-US" dirty="0">
                <a:latin typeface="Times New Roman"/>
                <a:cs typeface="Times New Roman"/>
              </a:rPr>
              <a:t/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Infrared and </a:t>
            </a:r>
            <a:r>
              <a:rPr lang="en-US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colinear</a:t>
            </a: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-safe (IRC) jet reconstruction algorithms: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Integrate out all hadron degrees of freedom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Same procedures applied </a:t>
            </a:r>
            <a:r>
              <a:rPr lang="en-US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pQCD</a:t>
            </a: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 theory and experiment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Enables direct, precise and improvable comparison of theory/experiment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j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ets measure 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partons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88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quenching via jet reconstruction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4000" y="834309"/>
            <a:ext cx="8635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Initial concept:</a:t>
            </a:r>
            <a:endParaRPr lang="en-US" sz="2000" dirty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lvl="1"/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Jets are a precision tool for QCD in </a:t>
            </a:r>
            <a:r>
              <a:rPr lang="en-US" sz="2000" dirty="0">
                <a:solidFill>
                  <a:srgbClr val="008000"/>
                </a:solidFill>
                <a:latin typeface="Times New Roman"/>
                <a:cs typeface="Times New Roman"/>
              </a:rPr>
              <a:t>vacuum </a:t>
            </a:r>
            <a:endParaRPr lang="en-US" sz="2000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lvl="2"/>
            <a:r>
              <a:rPr lang="en-US" sz="2000" dirty="0" smtClean="0">
                <a:solidFill>
                  <a:srgbClr val="008000"/>
                </a:solidFill>
                <a:latin typeface="Times New Roman"/>
                <a:ea typeface="Wingdings"/>
                <a:cs typeface="Times New Roman"/>
                <a:sym typeface="Wingdings"/>
              </a:rPr>
              <a:t> </a:t>
            </a:r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well-controlled </a:t>
            </a:r>
            <a:r>
              <a:rPr lang="en-US" sz="2000" dirty="0">
                <a:solidFill>
                  <a:srgbClr val="008000"/>
                </a:solidFill>
                <a:latin typeface="Times New Roman"/>
                <a:cs typeface="Times New Roman"/>
              </a:rPr>
              <a:t>probe </a:t>
            </a:r>
            <a:r>
              <a:rPr lang="en-US" sz="2000">
                <a:solidFill>
                  <a:srgbClr val="008000"/>
                </a:solidFill>
                <a:latin typeface="Times New Roman"/>
                <a:cs typeface="Times New Roman"/>
              </a:rPr>
              <a:t>of </a:t>
            </a:r>
            <a:r>
              <a:rPr lang="en-US" sz="2000" smtClean="0">
                <a:solidFill>
                  <a:srgbClr val="008000"/>
                </a:solidFill>
                <a:latin typeface="Times New Roman"/>
                <a:cs typeface="Times New Roman"/>
              </a:rPr>
              <a:t>QGP, </a:t>
            </a:r>
            <a:r>
              <a:rPr lang="en-US" sz="2000" dirty="0">
                <a:solidFill>
                  <a:srgbClr val="008000"/>
                </a:solidFill>
                <a:latin typeface="Times New Roman"/>
                <a:cs typeface="Times New Roman"/>
              </a:rPr>
              <a:t>both theoretically and </a:t>
            </a:r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experimentally</a:t>
            </a:r>
          </a:p>
          <a:p>
            <a:pPr lvl="1"/>
            <a:endParaRPr lang="en-US" sz="2000" dirty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J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et reconstruction integrates 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all hadronic degrees of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freedom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800100" lvl="2" indent="-342900">
              <a:buFont typeface="Wingdings" charset="2"/>
              <a:buChar char="è"/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ea typeface="Wingdings"/>
                <a:cs typeface="Times New Roman"/>
                <a:sym typeface="Wingdings"/>
              </a:rPr>
              <a:t>Measure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energy 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flow and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redistribution: jet quenching at the </a:t>
            </a:r>
            <a:r>
              <a:rPr lang="en-US" sz="2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partonic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level</a:t>
            </a:r>
          </a:p>
          <a:p>
            <a:pPr marL="800100" lvl="2" indent="-342900">
              <a:buFont typeface="Wingdings" charset="2"/>
              <a:buChar char="è"/>
            </a:pP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lvl="1"/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Can we use reconstructed jets  to study jet quenching with precise connection between theory and experiment</a:t>
            </a:r>
            <a:r>
              <a:rPr lang="en-US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?</a:t>
            </a:r>
          </a:p>
          <a:p>
            <a:pPr marL="0" lvl="1"/>
            <a:endParaRPr lang="en-US" sz="2000" dirty="0">
              <a:latin typeface="Times New Roman"/>
              <a:cs typeface="Times New Roman"/>
            </a:endParaRPr>
          </a:p>
          <a:p>
            <a:pPr marL="0" lvl="1"/>
            <a:r>
              <a:rPr lang="en-US" sz="2000" dirty="0" smtClean="0">
                <a:latin typeface="Times New Roman"/>
                <a:cs typeface="Times New Roman"/>
              </a:rPr>
              <a:t>The technology of jet reconstruction is complex, especially in the heavy ion environment</a:t>
            </a:r>
          </a:p>
          <a:p>
            <a:pPr marL="800100" lvl="2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If, in the end</a:t>
            </a:r>
            <a:r>
              <a:rPr lang="en-US" sz="2000" dirty="0">
                <a:latin typeface="Times New Roman"/>
                <a:cs typeface="Times New Roman"/>
              </a:rPr>
              <a:t>, jet measurements and their interpretation are </a:t>
            </a:r>
            <a:r>
              <a:rPr lang="en-US" sz="2000" dirty="0" smtClean="0">
                <a:latin typeface="Times New Roman"/>
                <a:cs typeface="Times New Roman"/>
              </a:rPr>
              <a:t>just really complicated, we will not have succeeded</a:t>
            </a:r>
          </a:p>
          <a:p>
            <a:pPr marL="800100" lvl="2" indent="-342900">
              <a:buFont typeface="Arial" charset="0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Ultimately, their interpretation must be transparent in order for us to see clearly what these measurements are telling us about the Quark-Gluon Plasma</a:t>
            </a:r>
          </a:p>
          <a:p>
            <a:pPr marL="800100" lvl="2" indent="-342900">
              <a:buFont typeface="Arial" charset="0"/>
              <a:buChar char="•"/>
            </a:pPr>
            <a:r>
              <a:rPr lang="en-US" sz="2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Uli’s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leadership is essential for this program to 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ucceed</a:t>
            </a:r>
          </a:p>
        </p:txBody>
      </p:sp>
    </p:spTree>
    <p:extLst>
      <p:ext uri="{BB962C8B-B14F-4D97-AF65-F5344CB8AC3E}">
        <p14:creationId xmlns:p14="http://schemas.microsoft.com/office/powerpoint/2010/main" val="43737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134471"/>
            <a:ext cx="8534400" cy="53340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Partonic</a:t>
            </a:r>
            <a:r>
              <a:rPr lang="en-US" sz="3200" dirty="0" smtClean="0"/>
              <a:t> jet </a:t>
            </a:r>
            <a:r>
              <a:rPr lang="en-US" sz="3200" dirty="0"/>
              <a:t>quenching</a:t>
            </a:r>
            <a:r>
              <a:rPr lang="en-US" sz="3200" dirty="0" smtClean="0"/>
              <a:t>: observables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90499" y="1367669"/>
            <a:ext cx="8763001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Observables should be calculable in field theory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at least in vacuum: 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s</a:t>
            </a:r>
            <a:r>
              <a:rPr lang="en-US" sz="24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tart from rigorous basis, then extend to in-medium</a:t>
            </a:r>
            <a:endParaRPr lang="en-US" sz="2400" dirty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Minimize the need for Monte Carlo modeling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“Infrared-safe” and collinear-safe observables: very low cuts on hadron </a:t>
            </a:r>
            <a:r>
              <a:rPr lang="en-US" sz="2400" dirty="0" err="1" smtClean="0">
                <a:latin typeface="Times New Roman"/>
                <a:cs typeface="Times New Roman"/>
              </a:rPr>
              <a:t>p</a:t>
            </a:r>
            <a:r>
              <a:rPr lang="en-US" sz="24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2400" dirty="0" smtClean="0">
                <a:latin typeface="Times New Roman"/>
                <a:cs typeface="Times New Roman"/>
              </a:rPr>
              <a:t> (preferably at limit of tracking)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Minimize fragmentation bias of jet population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solidFill>
                  <a:srgbClr val="0070C0"/>
                </a:solidFill>
                <a:latin typeface="Times New Roman"/>
                <a:cs typeface="Times New Roman"/>
              </a:rPr>
              <a:t>Trigger bias should be 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calculable without modeling of backgrounds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Prefered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Times New Roman"/>
                <a:cs typeface="Times New Roman"/>
              </a:rPr>
              <a:t>triggers: 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hadron (selected “inclusively”), photon, Z</a:t>
            </a:r>
            <a:endParaRPr lang="en-US" sz="2400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0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336" y="1107017"/>
            <a:ext cx="8860263" cy="52014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Partial list of observables:</a:t>
            </a:r>
          </a:p>
          <a:p>
            <a:endParaRPr lang="en-US" sz="2400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0070C0"/>
                </a:solidFill>
                <a:latin typeface="Times New Roman"/>
                <a:cs typeface="Times New Roman"/>
              </a:rPr>
              <a:t>Inclusive high </a:t>
            </a:r>
            <a:r>
              <a:rPr lang="en-US" sz="2400" dirty="0" err="1">
                <a:solidFill>
                  <a:srgbClr val="0070C0"/>
                </a:solidFill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/>
                <a:cs typeface="Times New Roman"/>
              </a:rPr>
              <a:t>T</a:t>
            </a:r>
            <a:r>
              <a:rPr lang="en-US" sz="2400" dirty="0">
                <a:solidFill>
                  <a:srgbClr val="0070C0"/>
                </a:solidFill>
                <a:latin typeface="Times New Roman"/>
                <a:cs typeface="Times New Roman"/>
              </a:rPr>
              <a:t> hadrons (parameterized by 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collinear </a:t>
            </a:r>
            <a:r>
              <a:rPr lang="en-US" sz="2400" dirty="0">
                <a:solidFill>
                  <a:srgbClr val="0070C0"/>
                </a:solidFill>
                <a:latin typeface="Times New Roman"/>
                <a:cs typeface="Times New Roman"/>
              </a:rPr>
              <a:t>FFs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Inclusive jet cross sections and semi-inclusive jet yields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R</a:t>
            </a:r>
            <a:r>
              <a:rPr lang="en-US" sz="2400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AA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, I</a:t>
            </a:r>
            <a:r>
              <a:rPr lang="en-US" sz="2400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AA</a:t>
            </a: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,</a:t>
            </a:r>
            <a:r>
              <a:rPr lang="is-I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…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V</a:t>
            </a:r>
            <a:r>
              <a:rPr lang="is-I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ariation with R</a:t>
            </a:r>
            <a:endParaRPr lang="en-US" sz="2400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Moliere scattering in-medium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Jet mass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Subjets</a:t>
            </a:r>
            <a:endParaRPr lang="en-US" sz="2400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…?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Coincidence observables: choice of trigger varies geometric and flavor biases</a:t>
            </a: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87405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Partonic</a:t>
            </a:r>
            <a:r>
              <a:rPr lang="en-US" sz="3200" dirty="0" smtClean="0"/>
              <a:t> jet quenching: observables (cont’d)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7126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648"/>
            <a:ext cx="8229600" cy="930860"/>
          </a:xfrm>
        </p:spPr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ransverse </a:t>
            </a:r>
            <a:r>
              <a:rPr lang="en-US" dirty="0"/>
              <a:t>jet </a:t>
            </a:r>
            <a:r>
              <a:rPr lang="en-US" dirty="0" smtClean="0"/>
              <a:t>shape:</a:t>
            </a:r>
            <a:br>
              <a:rPr lang="en-US" dirty="0" smtClean="0"/>
            </a:br>
            <a:r>
              <a:rPr lang="en-US" dirty="0" smtClean="0"/>
              <a:t>inclusive jets </a:t>
            </a:r>
            <a:r>
              <a:rPr lang="en-US" dirty="0"/>
              <a:t>in vacuum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48048" y="-489428"/>
            <a:ext cx="152931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arXiv:1602.01110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27810" y="1194227"/>
            <a:ext cx="1469377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>
                <a:latin typeface="Times New Roman"/>
                <a:cs typeface="Times New Roman"/>
              </a:rPr>
              <a:t>arXiv:1602.01110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2207" y="4835663"/>
            <a:ext cx="3544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Jets with different R sensitive to different components of shower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339128" y="4516376"/>
            <a:ext cx="1606779" cy="1098597"/>
            <a:chOff x="457200" y="2187922"/>
            <a:chExt cx="1606779" cy="1098597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" y="2428708"/>
              <a:ext cx="1295400" cy="857811"/>
              <a:chOff x="317500" y="2031067"/>
              <a:chExt cx="2291773" cy="2179544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 flipV="1">
                <a:off x="1495137" y="2031067"/>
                <a:ext cx="66386" cy="21599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1466273" y="2435880"/>
                <a:ext cx="496455" cy="1755121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 flipH="1" flipV="1">
                <a:off x="972705" y="2412066"/>
                <a:ext cx="502227" cy="1755122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H="1" flipV="1">
                <a:off x="1102591" y="3874434"/>
                <a:ext cx="363682" cy="29275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 flipV="1">
                <a:off x="1495137" y="4048125"/>
                <a:ext cx="458932" cy="142875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 flipV="1">
                <a:off x="1466273" y="2840691"/>
                <a:ext cx="750455" cy="1350309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8" name="Oval 15"/>
              <p:cNvSpPr>
                <a:spLocks noChangeArrowheads="1"/>
              </p:cNvSpPr>
              <p:nvPr/>
            </p:nvSpPr>
            <p:spPr bwMode="auto">
              <a:xfrm>
                <a:off x="841376" y="2347632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 flipV="1">
                <a:off x="1496580" y="3794592"/>
                <a:ext cx="523875" cy="381000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0" name="Oval 17"/>
              <p:cNvSpPr>
                <a:spLocks noChangeArrowheads="1"/>
              </p:cNvSpPr>
              <p:nvPr/>
            </p:nvSpPr>
            <p:spPr bwMode="auto">
              <a:xfrm>
                <a:off x="580159" y="2307012"/>
                <a:ext cx="1766455" cy="271743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1" name="Oval 18"/>
              <p:cNvSpPr>
                <a:spLocks noChangeArrowheads="1"/>
              </p:cNvSpPr>
              <p:nvPr/>
            </p:nvSpPr>
            <p:spPr bwMode="auto">
              <a:xfrm>
                <a:off x="317500" y="2286000"/>
                <a:ext cx="2291773" cy="350184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pPr algn="ctr" defTabSz="820583"/>
                <a:endParaRPr lang="zh-TW" altLang="en-US">
                  <a:solidFill>
                    <a:srgbClr val="0000FF"/>
                  </a:solidFill>
                  <a:ea typeface="微軟正黑體" charset="0"/>
                  <a:cs typeface="微軟正黑體" charset="0"/>
                </a:endParaRPr>
              </a:p>
            </p:txBody>
          </p:sp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 flipH="1">
                <a:off x="1496580" y="2476500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>
                <a:off x="841376" y="2475100"/>
                <a:ext cx="655205" cy="17159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>
                <a:off x="580159" y="2475100"/>
                <a:ext cx="916421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5" name="Line 22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850034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6" name="Line 23"/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1112693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7" name="Line 24"/>
              <p:cNvSpPr>
                <a:spLocks noChangeShapeType="1"/>
              </p:cNvSpPr>
              <p:nvPr/>
            </p:nvSpPr>
            <p:spPr bwMode="auto">
              <a:xfrm>
                <a:off x="317500" y="2494711"/>
                <a:ext cx="1179080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 flipH="1" flipV="1">
                <a:off x="1366694" y="2221567"/>
                <a:ext cx="129886" cy="19694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auto">
              <a:xfrm>
                <a:off x="841376" y="23490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 flipH="1">
                <a:off x="1496580" y="24779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841376" y="2476500"/>
                <a:ext cx="655205" cy="1715901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841376" y="23504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 flipH="1">
                <a:off x="1496580" y="24793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</p:grpSp>
        <p:sp>
          <p:nvSpPr>
            <p:cNvPr id="35" name="Right Arrow 34"/>
            <p:cNvSpPr/>
            <p:nvPr/>
          </p:nvSpPr>
          <p:spPr>
            <a:xfrm>
              <a:off x="1233788" y="2304738"/>
              <a:ext cx="370347" cy="175852"/>
            </a:xfrm>
            <a:prstGeom prst="rightArrow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99777" y="2187922"/>
              <a:ext cx="3642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/>
                  <a:cs typeface="Times New Roman"/>
                </a:rPr>
                <a:t>R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281619" y="5896637"/>
            <a:ext cx="655019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lang="en-US" sz="2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ncl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cross section vs. R is sensitive probe of  intra-jet structure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Calculable in vacuum at NNLO + LL </a:t>
            </a:r>
            <a:r>
              <a:rPr lang="en-US" sz="2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resummation</a:t>
            </a:r>
            <a:endParaRPr lang="en-US" sz="2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26629" y="1516153"/>
            <a:ext cx="3871741" cy="3105671"/>
            <a:chOff x="5026867" y="2951928"/>
            <a:chExt cx="3871741" cy="31056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48428"/>
            <a:stretch/>
          </p:blipFill>
          <p:spPr>
            <a:xfrm>
              <a:off x="5026867" y="2951928"/>
              <a:ext cx="3871741" cy="3105671"/>
            </a:xfrm>
            <a:prstGeom prst="rect">
              <a:avLst/>
            </a:prstGeom>
          </p:spPr>
        </p:pic>
        <p:sp>
          <p:nvSpPr>
            <p:cNvPr id="40" name="Oval 39"/>
            <p:cNvSpPr/>
            <p:nvPr/>
          </p:nvSpPr>
          <p:spPr>
            <a:xfrm>
              <a:off x="5026867" y="3512593"/>
              <a:ext cx="495864" cy="201298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6060359" y="2881936"/>
              <a:ext cx="402186" cy="1186425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548" y="1619938"/>
            <a:ext cx="4779513" cy="2964801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375042" y="1179292"/>
            <a:ext cx="2533066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Phys Rev D90 (2014) 7, 072006 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496809" y="3029898"/>
            <a:ext cx="178125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dirty="0" smtClean="0">
                <a:latin typeface="Times New Roman"/>
                <a:cs typeface="Times New Roman"/>
              </a:rPr>
              <a:t>(R=0.5)/</a:t>
            </a:r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dirty="0" smtClean="0">
                <a:latin typeface="Times New Roman"/>
                <a:cs typeface="Times New Roman"/>
              </a:rPr>
              <a:t>(R=0.7)</a:t>
            </a:r>
          </a:p>
        </p:txBody>
      </p:sp>
      <p:sp>
        <p:nvSpPr>
          <p:cNvPr id="48" name="Oval 47"/>
          <p:cNvSpPr/>
          <p:nvPr/>
        </p:nvSpPr>
        <p:spPr>
          <a:xfrm rot="5400000">
            <a:off x="8307756" y="1179366"/>
            <a:ext cx="402186" cy="118642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Coincidence observable: </a:t>
            </a:r>
            <a:r>
              <a:rPr lang="en-US" dirty="0" err="1" smtClean="0"/>
              <a:t>hadron+jet</a:t>
            </a:r>
            <a:r>
              <a:rPr lang="en-US" dirty="0" smtClean="0"/>
              <a:t> correlations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856" y="2237650"/>
            <a:ext cx="5858509" cy="260719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768072" y="1381705"/>
            <a:ext cx="235567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s-IS" sz="1400" dirty="0">
                <a:latin typeface="Times New Roman"/>
                <a:cs typeface="Times New Roman"/>
              </a:rPr>
              <a:t>Phys.Rev. D79 (2009) </a:t>
            </a:r>
            <a:r>
              <a:rPr lang="is-IS" sz="1400" dirty="0" smtClean="0">
                <a:latin typeface="Times New Roman"/>
                <a:cs typeface="Times New Roman"/>
              </a:rPr>
              <a:t>114014</a:t>
            </a:r>
          </a:p>
          <a:p>
            <a:r>
              <a:rPr lang="is-IS" sz="1400" dirty="0">
                <a:latin typeface="Times New Roman"/>
                <a:cs typeface="Times New Roman"/>
              </a:rPr>
              <a:t>arXiv:0904.4402</a:t>
            </a:r>
            <a:endParaRPr lang="en-US" sz="1400" dirty="0" smtClean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9103" y="5404996"/>
            <a:ext cx="7156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Initial motivation: spin dependence of </a:t>
            </a:r>
            <a:r>
              <a:rPr lang="en-US" sz="20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h+jet</a:t>
            </a:r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inclusive cross section in polarized </a:t>
            </a:r>
            <a:r>
              <a:rPr lang="en-US" sz="20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pp</a:t>
            </a:r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collisions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105028" y="2567927"/>
            <a:ext cx="549775" cy="48777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 rot="13272948">
            <a:off x="549862" y="2923573"/>
            <a:ext cx="1511300" cy="1162611"/>
            <a:chOff x="317500" y="2031067"/>
            <a:chExt cx="2291773" cy="2179544"/>
          </a:xfrm>
        </p:grpSpPr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1495137" y="2031067"/>
              <a:ext cx="66386" cy="215993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1466273" y="2435880"/>
              <a:ext cx="496455" cy="175512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 flipV="1">
              <a:off x="972705" y="2412066"/>
              <a:ext cx="502227" cy="1755122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 flipV="1">
              <a:off x="1102591" y="3874434"/>
              <a:ext cx="363682" cy="29275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1495137" y="4048125"/>
              <a:ext cx="458932" cy="14287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466273" y="2840691"/>
              <a:ext cx="750455" cy="1350309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841376" y="2347632"/>
              <a:ext cx="1244023" cy="1905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1496580" y="3794592"/>
              <a:ext cx="523875" cy="381000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580159" y="2307012"/>
              <a:ext cx="1766455" cy="271743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17500" y="2286000"/>
              <a:ext cx="2291773" cy="350184"/>
            </a:xfrm>
            <a:prstGeom prst="ellipse">
              <a:avLst/>
            </a:prstGeom>
            <a:noFill/>
            <a:ln w="6350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pPr algn="ctr" defTabSz="820583"/>
              <a:endParaRPr lang="zh-TW" altLang="en-US">
                <a:solidFill>
                  <a:srgbClr val="0000FF"/>
                </a:solidFill>
                <a:ea typeface="微軟正黑體" charset="0"/>
                <a:cs typeface="微軟正黑體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1496580" y="2476500"/>
              <a:ext cx="588818" cy="17145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841376" y="2475100"/>
              <a:ext cx="655205" cy="17159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580159" y="2475100"/>
              <a:ext cx="916421" cy="17159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1496580" y="2475100"/>
              <a:ext cx="850034" cy="17159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1496580" y="2475100"/>
              <a:ext cx="1112693" cy="1715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317500" y="2494711"/>
              <a:ext cx="1179080" cy="1715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H="1" flipV="1">
              <a:off x="1366694" y="2221567"/>
              <a:ext cx="129886" cy="196943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841376" y="2349034"/>
              <a:ext cx="1244023" cy="1905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H="1">
              <a:off x="1496580" y="2477901"/>
              <a:ext cx="588818" cy="17145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841376" y="2476500"/>
              <a:ext cx="655205" cy="1715901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841376" y="2350434"/>
              <a:ext cx="1244023" cy="190500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flipH="1">
              <a:off x="1496580" y="2479301"/>
              <a:ext cx="588818" cy="1714500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</p:grpSp>
      <p:sp>
        <p:nvSpPr>
          <p:cNvPr id="33" name="Right Arrow 32"/>
          <p:cNvSpPr/>
          <p:nvPr/>
        </p:nvSpPr>
        <p:spPr>
          <a:xfrm rot="2804178">
            <a:off x="856040" y="4064654"/>
            <a:ext cx="370347" cy="175852"/>
          </a:xfrm>
          <a:prstGeom prst="rightArrow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rot="3111487">
            <a:off x="1213648" y="4293239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R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665890" y="2191967"/>
            <a:ext cx="918933" cy="8697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559674" y="1512092"/>
            <a:ext cx="909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rigger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hadron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3943" y="2534508"/>
            <a:ext cx="1172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Times New Roman"/>
                <a:cs typeface="Times New Roman"/>
              </a:rPr>
              <a:t>Recoil jet</a:t>
            </a:r>
            <a:endParaRPr lang="en-US" sz="20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618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1"/>
            <a:ext cx="9033285" cy="8516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Measuring jet quenching with </a:t>
            </a:r>
            <a:r>
              <a:rPr lang="en-US" dirty="0" err="1" smtClean="0"/>
              <a:t>h+jet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semi</a:t>
            </a:r>
            <a:r>
              <a:rPr lang="en-US" dirty="0"/>
              <a:t>-</a:t>
            </a:r>
            <a:r>
              <a:rPr lang="en-US" dirty="0" smtClean="0"/>
              <a:t>inclusive recoil jet yield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 rot="10800000">
            <a:off x="131336" y="3594877"/>
            <a:ext cx="1967969" cy="2255801"/>
            <a:chOff x="174295" y="1007682"/>
            <a:chExt cx="3618420" cy="3575834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68" t="9280" r="27443" b="9509"/>
            <a:stretch>
              <a:fillRect/>
            </a:stretch>
          </p:blipFill>
          <p:spPr bwMode="auto">
            <a:xfrm>
              <a:off x="174295" y="1007682"/>
              <a:ext cx="3618420" cy="3575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" name="Line 2"/>
            <p:cNvSpPr>
              <a:spLocks noChangeShapeType="1"/>
            </p:cNvSpPr>
            <p:nvPr/>
          </p:nvSpPr>
          <p:spPr bwMode="auto">
            <a:xfrm flipH="1">
              <a:off x="458066" y="3014410"/>
              <a:ext cx="1610426" cy="1468337"/>
            </a:xfrm>
            <a:prstGeom prst="lin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 flipV="1">
              <a:off x="2067053" y="1699746"/>
              <a:ext cx="48976" cy="1313225"/>
            </a:xfrm>
            <a:prstGeom prst="lin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2067051" y="3011532"/>
              <a:ext cx="1381395" cy="38868"/>
            </a:xfrm>
            <a:prstGeom prst="lin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967985" y="1924674"/>
              <a:ext cx="2234144" cy="212908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63 w 21600"/>
                <a:gd name="T13" fmla="*/ 3163 h 21600"/>
                <a:gd name="T14" fmla="*/ 18437 w 21600"/>
                <a:gd name="T15" fmla="*/ 184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1242" y="9"/>
                  </a:moveTo>
                  <a:cubicBezTo>
                    <a:pt x="17030" y="246"/>
                    <a:pt x="21600" y="5007"/>
                    <a:pt x="21600" y="10800"/>
                  </a:cubicBezTo>
                  <a:cubicBezTo>
                    <a:pt x="21600" y="10901"/>
                    <a:pt x="21598" y="11002"/>
                    <a:pt x="21595" y="11103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280099">
                <a:alpha val="45097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 rot="10800000">
              <a:off x="1044573" y="4019419"/>
              <a:ext cx="815297" cy="52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>
              <a:lvl1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37931725" indent="-37474525"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pPr eaLnBrk="1">
                <a:lnSpc>
                  <a:spcPct val="100000"/>
                </a:lnSpc>
              </a:pPr>
              <a:r>
                <a:rPr lang="en-US" sz="1500" dirty="0">
                  <a:solidFill>
                    <a:srgbClr val="FFFFFF"/>
                  </a:solidFill>
                  <a:latin typeface="Book Antiqua" charset="0"/>
                </a:rPr>
                <a:t>Trigger </a:t>
              </a:r>
            </a:p>
            <a:p>
              <a:pPr eaLnBrk="1">
                <a:lnSpc>
                  <a:spcPct val="100000"/>
                </a:lnSpc>
              </a:pPr>
              <a:r>
                <a:rPr lang="en-US" sz="1500" dirty="0" smtClean="0">
                  <a:solidFill>
                    <a:srgbClr val="FFFFFF"/>
                  </a:solidFill>
                  <a:latin typeface="Book Antiqua" charset="0"/>
                </a:rPr>
                <a:t>hadron</a:t>
              </a:r>
              <a:endParaRPr lang="en-US" sz="1500" dirty="0">
                <a:solidFill>
                  <a:srgbClr val="FFFFFF"/>
                </a:solidFill>
                <a:latin typeface="Book Antiqua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 rot="10800000">
              <a:off x="2437409" y="2392149"/>
              <a:ext cx="1103387" cy="52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>
              <a:lvl1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37931725" indent="-37474525"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eaLnBrk="0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pPr eaLnBrk="1">
                <a:lnSpc>
                  <a:spcPct val="100000"/>
                </a:lnSpc>
              </a:pPr>
              <a:r>
                <a:rPr lang="en-US" sz="1500" dirty="0">
                  <a:solidFill>
                    <a:srgbClr val="FFFFFF"/>
                  </a:solidFill>
                  <a:latin typeface="Book Antiqua" charset="0"/>
                </a:rPr>
                <a:t>Recoil </a:t>
              </a:r>
              <a:r>
                <a:rPr lang="en-US" sz="1500" dirty="0" smtClean="0">
                  <a:solidFill>
                    <a:srgbClr val="FFFFFF"/>
                  </a:solidFill>
                  <a:latin typeface="Book Antiqua" charset="0"/>
                </a:rPr>
                <a:t>jet</a:t>
              </a:r>
              <a:endParaRPr lang="en-US" sz="1500" dirty="0">
                <a:solidFill>
                  <a:srgbClr val="FFFFFF"/>
                </a:solidFill>
                <a:latin typeface="Book Antiqua" charset="0"/>
              </a:endParaRPr>
            </a:p>
            <a:p>
              <a:pPr eaLnBrk="1">
                <a:lnSpc>
                  <a:spcPct val="100000"/>
                </a:lnSpc>
              </a:pPr>
              <a:r>
                <a:rPr lang="en-US" sz="1500" dirty="0" smtClean="0">
                  <a:solidFill>
                    <a:srgbClr val="FFFFFF"/>
                  </a:solidFill>
                  <a:latin typeface="Book Antiqua" charset="0"/>
                </a:rPr>
                <a:t>acceptance</a:t>
              </a:r>
              <a:endParaRPr lang="en-US" sz="1500" dirty="0">
                <a:solidFill>
                  <a:srgbClr val="FFFFFF"/>
                </a:solidFill>
                <a:latin typeface="Book Antiqua" charset="0"/>
              </a:endParaRPr>
            </a:p>
          </p:txBody>
        </p:sp>
      </p:grp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2106764" y="956844"/>
            <a:ext cx="6926521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/>
            <a:r>
              <a:rPr lang="en-US" sz="1800" dirty="0" smtClean="0">
                <a:latin typeface="Times New Roman"/>
                <a:cs typeface="Times New Roman"/>
              </a:rPr>
              <a:t>Trigger-normalized yield </a:t>
            </a:r>
            <a:r>
              <a:rPr lang="en-US" sz="1800" dirty="0">
                <a:latin typeface="Times New Roman"/>
                <a:cs typeface="Times New Roman"/>
              </a:rPr>
              <a:t>of </a:t>
            </a:r>
            <a:r>
              <a:rPr lang="en-US" sz="1800" dirty="0" smtClean="0">
                <a:latin typeface="Times New Roman"/>
                <a:cs typeface="Times New Roman"/>
              </a:rPr>
              <a:t>jets </a:t>
            </a:r>
            <a:r>
              <a:rPr lang="en-US" sz="1800" dirty="0">
                <a:latin typeface="Times New Roman"/>
                <a:cs typeface="Times New Roman"/>
              </a:rPr>
              <a:t>recoiling from a </a:t>
            </a:r>
            <a:r>
              <a:rPr lang="en-US" sz="1800" dirty="0" smtClean="0">
                <a:latin typeface="Times New Roman"/>
                <a:cs typeface="Times New Roman"/>
              </a:rPr>
              <a:t>high </a:t>
            </a:r>
            <a:r>
              <a:rPr lang="en-US" sz="1800" dirty="0" err="1">
                <a:latin typeface="Times New Roman"/>
                <a:cs typeface="Times New Roman"/>
              </a:rPr>
              <a:t>p</a:t>
            </a:r>
            <a:r>
              <a:rPr lang="en-US" sz="1800" baseline="-25000" dirty="0" err="1">
                <a:latin typeface="Times New Roman"/>
                <a:cs typeface="Times New Roman"/>
              </a:rPr>
              <a:t>T</a:t>
            </a:r>
            <a:r>
              <a:rPr lang="en-US" sz="1800" dirty="0">
                <a:latin typeface="Times New Roman"/>
                <a:cs typeface="Times New Roman"/>
              </a:rPr>
              <a:t> hadron trigger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0063" y="2342473"/>
            <a:ext cx="1244728" cy="360755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/>
            <a:r>
              <a:rPr lang="en-US" sz="18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Measurable</a:t>
            </a:r>
            <a:endParaRPr lang="en-US" sz="18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57357" y="2328018"/>
            <a:ext cx="3231675" cy="360755"/>
          </a:xfrm>
          <a:prstGeom prst="rect">
            <a:avLst/>
          </a:prstGeom>
          <a:noFill/>
          <a:ln>
            <a:noFill/>
          </a:ln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/>
            <a:r>
              <a:rPr lang="en-US" sz="1800" dirty="0">
                <a:solidFill>
                  <a:srgbClr val="000090"/>
                </a:solidFill>
                <a:latin typeface="Times New Roman"/>
                <a:cs typeface="Times New Roman"/>
              </a:rPr>
              <a:t>Calculable </a:t>
            </a:r>
            <a:r>
              <a:rPr lang="en-US" sz="18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in </a:t>
            </a:r>
            <a:r>
              <a:rPr lang="en-US" sz="1800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pQCD</a:t>
            </a:r>
            <a:r>
              <a:rPr lang="en-US" sz="18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(in vacuum)</a:t>
            </a:r>
            <a:endParaRPr lang="en-US" sz="18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15868"/>
            <a:ext cx="2488298" cy="18532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24200" y="2898079"/>
            <a:ext cx="56770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Semi-inclusive: event selection only requires trigger hadron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Trigger hadron selected “inclusively”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experimentally </a:t>
            </a:r>
            <a:r>
              <a:rPr lang="en-US" dirty="0">
                <a:latin typeface="Times New Roman"/>
                <a:cs typeface="Times New Roman"/>
              </a:rPr>
              <a:t>clean; </a:t>
            </a:r>
            <a:r>
              <a:rPr lang="en-US" dirty="0" smtClean="0">
                <a:latin typeface="Times New Roman"/>
                <a:cs typeface="Times New Roman"/>
              </a:rPr>
              <a:t>trigger bias theoretically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calculable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Count all recoil jet candidates: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uncorrelated background corrected at level of ensemble-averaged distributions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j</a:t>
            </a:r>
            <a:r>
              <a:rPr lang="en-US" dirty="0" smtClean="0">
                <a:latin typeface="Times New Roman"/>
                <a:cs typeface="Times New Roman"/>
              </a:rPr>
              <a:t>et </a:t>
            </a:r>
            <a:r>
              <a:rPr lang="en-US" dirty="0">
                <a:latin typeface="Times New Roman"/>
                <a:cs typeface="Times New Roman"/>
              </a:rPr>
              <a:t>selection does not impose fragmentation </a:t>
            </a:r>
            <a:r>
              <a:rPr lang="en-US" dirty="0" smtClean="0">
                <a:latin typeface="Times New Roman"/>
                <a:cs typeface="Times New Roman"/>
              </a:rPr>
              <a:t>bias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90" y="1616568"/>
            <a:ext cx="4290664" cy="63674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64937" y="5729879"/>
            <a:ext cx="5994963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Expected geometric bias: surface, not tangential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Large path length for recoil 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Model studies: T. </a:t>
            </a:r>
            <a:r>
              <a:rPr lang="en-US" sz="1400" dirty="0" err="1" smtClean="0">
                <a:latin typeface="Times New Roman"/>
                <a:cs typeface="Times New Roman"/>
              </a:rPr>
              <a:t>Renk</a:t>
            </a:r>
            <a:r>
              <a:rPr lang="en-US" sz="1400" dirty="0" smtClean="0">
                <a:latin typeface="Times New Roman"/>
                <a:cs typeface="Times New Roman"/>
              </a:rPr>
              <a:t>, PRC74, 024903; H. Zhang et al., PRL98 212301</a:t>
            </a:r>
            <a:r>
              <a:rPr lang="en-US" sz="1400" dirty="0">
                <a:latin typeface="Times New Roman"/>
                <a:cs typeface="Times New Roman"/>
              </a:rPr>
              <a:t>;</a:t>
            </a:r>
            <a:r>
              <a:rPr lang="en-US" sz="1400" dirty="0" smtClean="0">
                <a:latin typeface="Times New Roman"/>
                <a:cs typeface="Times New Roman"/>
              </a:rPr>
              <a:t>…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5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105028" y="2567927"/>
            <a:ext cx="549775" cy="48777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 rot="13272948">
            <a:off x="549862" y="2474393"/>
            <a:ext cx="1511300" cy="1162611"/>
            <a:chOff x="317500" y="2031067"/>
            <a:chExt cx="2291773" cy="2179544"/>
          </a:xfrm>
        </p:grpSpPr>
        <p:sp>
          <p:nvSpPr>
            <p:cNvPr id="61" name="Line 9"/>
            <p:cNvSpPr>
              <a:spLocks noChangeShapeType="1"/>
            </p:cNvSpPr>
            <p:nvPr/>
          </p:nvSpPr>
          <p:spPr bwMode="auto">
            <a:xfrm flipV="1">
              <a:off x="1495137" y="2031067"/>
              <a:ext cx="66386" cy="215993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2" name="Line 10"/>
            <p:cNvSpPr>
              <a:spLocks noChangeShapeType="1"/>
            </p:cNvSpPr>
            <p:nvPr/>
          </p:nvSpPr>
          <p:spPr bwMode="auto">
            <a:xfrm flipV="1">
              <a:off x="1466273" y="2435880"/>
              <a:ext cx="496455" cy="175512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3" name="Line 11"/>
            <p:cNvSpPr>
              <a:spLocks noChangeShapeType="1"/>
            </p:cNvSpPr>
            <p:nvPr/>
          </p:nvSpPr>
          <p:spPr bwMode="auto">
            <a:xfrm flipH="1" flipV="1">
              <a:off x="972705" y="2412066"/>
              <a:ext cx="502227" cy="1755122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4" name="Line 12"/>
            <p:cNvSpPr>
              <a:spLocks noChangeShapeType="1"/>
            </p:cNvSpPr>
            <p:nvPr/>
          </p:nvSpPr>
          <p:spPr bwMode="auto">
            <a:xfrm flipH="1" flipV="1">
              <a:off x="1102591" y="3874434"/>
              <a:ext cx="363682" cy="29275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5" name="Line 13"/>
            <p:cNvSpPr>
              <a:spLocks noChangeShapeType="1"/>
            </p:cNvSpPr>
            <p:nvPr/>
          </p:nvSpPr>
          <p:spPr bwMode="auto">
            <a:xfrm flipV="1">
              <a:off x="1495137" y="4048125"/>
              <a:ext cx="458932" cy="14287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6" name="Line 14"/>
            <p:cNvSpPr>
              <a:spLocks noChangeShapeType="1"/>
            </p:cNvSpPr>
            <p:nvPr/>
          </p:nvSpPr>
          <p:spPr bwMode="auto">
            <a:xfrm flipV="1">
              <a:off x="1466273" y="2840691"/>
              <a:ext cx="750455" cy="1350309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841376" y="2347632"/>
              <a:ext cx="1244023" cy="1905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68" name="Line 16"/>
            <p:cNvSpPr>
              <a:spLocks noChangeShapeType="1"/>
            </p:cNvSpPr>
            <p:nvPr/>
          </p:nvSpPr>
          <p:spPr bwMode="auto">
            <a:xfrm flipV="1">
              <a:off x="1496580" y="3794592"/>
              <a:ext cx="523875" cy="381000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580159" y="2307012"/>
              <a:ext cx="1766455" cy="271743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317500" y="2286000"/>
              <a:ext cx="2291773" cy="350184"/>
            </a:xfrm>
            <a:prstGeom prst="ellipse">
              <a:avLst/>
            </a:prstGeom>
            <a:noFill/>
            <a:ln w="6350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pPr algn="ctr" defTabSz="820583"/>
              <a:endParaRPr lang="zh-TW" altLang="en-US">
                <a:solidFill>
                  <a:srgbClr val="0000FF"/>
                </a:solidFill>
                <a:ea typeface="微軟正黑體" charset="0"/>
                <a:cs typeface="微軟正黑體" charset="0"/>
              </a:endParaRPr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 flipH="1">
              <a:off x="1496580" y="2476500"/>
              <a:ext cx="588818" cy="17145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>
              <a:off x="841376" y="2475100"/>
              <a:ext cx="655205" cy="17159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3" name="Line 21"/>
            <p:cNvSpPr>
              <a:spLocks noChangeShapeType="1"/>
            </p:cNvSpPr>
            <p:nvPr/>
          </p:nvSpPr>
          <p:spPr bwMode="auto">
            <a:xfrm>
              <a:off x="580159" y="2475100"/>
              <a:ext cx="916421" cy="17159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4" name="Line 22"/>
            <p:cNvSpPr>
              <a:spLocks noChangeShapeType="1"/>
            </p:cNvSpPr>
            <p:nvPr/>
          </p:nvSpPr>
          <p:spPr bwMode="auto">
            <a:xfrm flipH="1">
              <a:off x="1496580" y="2475100"/>
              <a:ext cx="850034" cy="17159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5" name="Line 23"/>
            <p:cNvSpPr>
              <a:spLocks noChangeShapeType="1"/>
            </p:cNvSpPr>
            <p:nvPr/>
          </p:nvSpPr>
          <p:spPr bwMode="auto">
            <a:xfrm flipH="1">
              <a:off x="1496580" y="2475100"/>
              <a:ext cx="1112693" cy="1715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6" name="Line 24"/>
            <p:cNvSpPr>
              <a:spLocks noChangeShapeType="1"/>
            </p:cNvSpPr>
            <p:nvPr/>
          </p:nvSpPr>
          <p:spPr bwMode="auto">
            <a:xfrm>
              <a:off x="317500" y="2494711"/>
              <a:ext cx="1179080" cy="1715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7" name="Line 26"/>
            <p:cNvSpPr>
              <a:spLocks noChangeShapeType="1"/>
            </p:cNvSpPr>
            <p:nvPr/>
          </p:nvSpPr>
          <p:spPr bwMode="auto">
            <a:xfrm flipH="1" flipV="1">
              <a:off x="1366694" y="2221567"/>
              <a:ext cx="129886" cy="196943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78" name="Oval 27"/>
            <p:cNvSpPr>
              <a:spLocks noChangeArrowheads="1"/>
            </p:cNvSpPr>
            <p:nvPr/>
          </p:nvSpPr>
          <p:spPr bwMode="auto">
            <a:xfrm>
              <a:off x="841376" y="2349034"/>
              <a:ext cx="1244023" cy="1905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79" name="Line 28"/>
            <p:cNvSpPr>
              <a:spLocks noChangeShapeType="1"/>
            </p:cNvSpPr>
            <p:nvPr/>
          </p:nvSpPr>
          <p:spPr bwMode="auto">
            <a:xfrm flipH="1">
              <a:off x="1496580" y="2477901"/>
              <a:ext cx="588818" cy="171450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80" name="Line 29"/>
            <p:cNvSpPr>
              <a:spLocks noChangeShapeType="1"/>
            </p:cNvSpPr>
            <p:nvPr/>
          </p:nvSpPr>
          <p:spPr bwMode="auto">
            <a:xfrm>
              <a:off x="841376" y="2476500"/>
              <a:ext cx="655205" cy="1715901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  <p:sp>
          <p:nvSpPr>
            <p:cNvPr id="81" name="Oval 30"/>
            <p:cNvSpPr>
              <a:spLocks noChangeArrowheads="1"/>
            </p:cNvSpPr>
            <p:nvPr/>
          </p:nvSpPr>
          <p:spPr bwMode="auto">
            <a:xfrm>
              <a:off x="841376" y="2350434"/>
              <a:ext cx="1244023" cy="190500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 anchor="ctr"/>
            <a:lstStyle/>
            <a:p>
              <a:endParaRPr lang="en-US"/>
            </a:p>
          </p:txBody>
        </p:sp>
        <p:sp>
          <p:nvSpPr>
            <p:cNvPr id="82" name="Line 31"/>
            <p:cNvSpPr>
              <a:spLocks noChangeShapeType="1"/>
            </p:cNvSpPr>
            <p:nvPr/>
          </p:nvSpPr>
          <p:spPr bwMode="auto">
            <a:xfrm flipH="1">
              <a:off x="1496580" y="2479301"/>
              <a:ext cx="588818" cy="1714500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058" tIns="41029" rIns="82058" bIns="41029"/>
            <a:lstStyle/>
            <a:p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368" y="2835926"/>
            <a:ext cx="5912864" cy="254936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581064" y="1420508"/>
            <a:ext cx="435426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Semi-inclusive </a:t>
            </a:r>
            <a:r>
              <a:rPr lang="en-US" sz="2000" dirty="0" err="1" smtClean="0">
                <a:latin typeface="Times New Roman"/>
                <a:cs typeface="Times New Roman"/>
              </a:rPr>
              <a:t>h+jet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pp</a:t>
            </a:r>
            <a:r>
              <a:rPr lang="en-US" sz="2000" dirty="0" smtClean="0">
                <a:latin typeface="Times New Roman"/>
                <a:cs typeface="Times New Roman"/>
              </a:rPr>
              <a:t> √</a:t>
            </a:r>
            <a:r>
              <a:rPr lang="en-US" sz="2000" dirty="0">
                <a:latin typeface="Times New Roman"/>
                <a:cs typeface="Times New Roman"/>
              </a:rPr>
              <a:t>s</a:t>
            </a:r>
            <a:r>
              <a:rPr lang="en-US" sz="2000" dirty="0" smtClean="0">
                <a:latin typeface="Times New Roman"/>
                <a:cs typeface="Times New Roman"/>
              </a:rPr>
              <a:t>=7 </a:t>
            </a:r>
            <a:r>
              <a:rPr lang="en-US" sz="2000" dirty="0" err="1" smtClean="0">
                <a:latin typeface="Times New Roman"/>
                <a:cs typeface="Times New Roman"/>
              </a:rPr>
              <a:t>TeV</a:t>
            </a:r>
            <a:endParaRPr lang="en-US" sz="20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r</a:t>
            </a:r>
            <a:r>
              <a:rPr lang="en-US" sz="2000" dirty="0" smtClean="0">
                <a:latin typeface="Times New Roman"/>
                <a:cs typeface="Times New Roman"/>
              </a:rPr>
              <a:t>atio of recoil jet yield for different R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8" name="Oval 47"/>
          <p:cNvSpPr/>
          <p:nvPr/>
        </p:nvSpPr>
        <p:spPr>
          <a:xfrm rot="16200000">
            <a:off x="2434396" y="3464901"/>
            <a:ext cx="1775641" cy="517694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2804178">
            <a:off x="856040" y="3615474"/>
            <a:ext cx="370347" cy="175852"/>
          </a:xfrm>
          <a:prstGeom prst="rightArrow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 rot="3111487">
            <a:off x="1213648" y="3844059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R</a:t>
            </a:r>
          </a:p>
        </p:txBody>
      </p:sp>
      <p:sp>
        <p:nvSpPr>
          <p:cNvPr id="51" name="Date Placeholder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ULtra-RelatIvistiCH HEavy IoNZ </a:t>
            </a:r>
            <a:endParaRPr lang="en-US"/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18 2016</a:t>
            </a:r>
            <a:endParaRPr lang="en-US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5742433" y="2459390"/>
            <a:ext cx="2681832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ALICE: JHEP 09 (2015) 170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8534" y="5476637"/>
            <a:ext cx="72442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/>
                <a:cs typeface="Times New Roman"/>
              </a:rPr>
              <a:t>h</a:t>
            </a:r>
            <a:r>
              <a:rPr lang="en-US" sz="2000" dirty="0" err="1" smtClean="0">
                <a:latin typeface="Times New Roman"/>
                <a:cs typeface="Times New Roman"/>
              </a:rPr>
              <a:t>+jet</a:t>
            </a:r>
            <a:r>
              <a:rPr lang="en-US" sz="2000" dirty="0" smtClean="0">
                <a:latin typeface="Times New Roman"/>
                <a:cs typeface="Times New Roman"/>
              </a:rPr>
              <a:t> in vacuum: recoil yield </a:t>
            </a:r>
            <a:r>
              <a:rPr lang="en-US" sz="2000" dirty="0" err="1" smtClean="0">
                <a:latin typeface="Times New Roman"/>
                <a:cs typeface="Times New Roman"/>
              </a:rPr>
              <a:t>vs</a:t>
            </a:r>
            <a:r>
              <a:rPr lang="en-US" sz="2000" dirty="0" smtClean="0">
                <a:latin typeface="Times New Roman"/>
                <a:cs typeface="Times New Roman"/>
              </a:rPr>
              <a:t> R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latin typeface="Times New Roman"/>
                <a:cs typeface="Times New Roman"/>
              </a:rPr>
              <a:t>pQCD</a:t>
            </a:r>
            <a:r>
              <a:rPr lang="en-US" sz="2000" dirty="0" smtClean="0">
                <a:latin typeface="Times New Roman"/>
                <a:cs typeface="Times New Roman"/>
              </a:rPr>
              <a:t> picture similar to inclusive cross section ratio: need NNLO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Well-described by PYTHIA</a:t>
            </a:r>
          </a:p>
        </p:txBody>
      </p:sp>
      <p:cxnSp>
        <p:nvCxnSpPr>
          <p:cNvPr id="5" name="Straight Arrow Connector 4"/>
          <p:cNvCxnSpPr>
            <a:stCxn id="65" idx="0"/>
          </p:cNvCxnSpPr>
          <p:nvPr/>
        </p:nvCxnSpPr>
        <p:spPr>
          <a:xfrm flipV="1">
            <a:off x="1665890" y="1742787"/>
            <a:ext cx="918933" cy="8697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274755" y="1220453"/>
            <a:ext cx="909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rigger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hadron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5880" y="218117"/>
            <a:ext cx="8229600" cy="962896"/>
          </a:xfrm>
        </p:spPr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ransverse </a:t>
            </a:r>
            <a:r>
              <a:rPr lang="en-US" dirty="0"/>
              <a:t>jet </a:t>
            </a:r>
            <a:r>
              <a:rPr lang="en-US" dirty="0" smtClean="0"/>
              <a:t>shape II: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recoil </a:t>
            </a:r>
            <a:r>
              <a:rPr lang="en-US" dirty="0"/>
              <a:t>jets in vacuum </a:t>
            </a:r>
          </a:p>
        </p:txBody>
      </p:sp>
    </p:spTree>
    <p:extLst>
      <p:ext uri="{BB962C8B-B14F-4D97-AF65-F5344CB8AC3E}">
        <p14:creationId xmlns:p14="http://schemas.microsoft.com/office/powerpoint/2010/main" val="8607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EC1D2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Times New Roman"/>
            <a:cs typeface="Times New Roman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8002</TotalTime>
  <Words>1080</Words>
  <Application>Microsoft Macintosh PowerPoint</Application>
  <PresentationFormat>On-screen Show (4:3)</PresentationFormat>
  <Paragraphs>246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Book Antiqua</vt:lpstr>
      <vt:lpstr>Calibri</vt:lpstr>
      <vt:lpstr>Comic Sans MS</vt:lpstr>
      <vt:lpstr>Helvetica</vt:lpstr>
      <vt:lpstr>SimSun</vt:lpstr>
      <vt:lpstr>Symbol</vt:lpstr>
      <vt:lpstr>Times New Roman</vt:lpstr>
      <vt:lpstr>Wingdings</vt:lpstr>
      <vt:lpstr>微軟正黑體</vt:lpstr>
      <vt:lpstr>Arial</vt:lpstr>
      <vt:lpstr>Office Theme</vt:lpstr>
      <vt:lpstr>Jets in the medium: Uli’s playground</vt:lpstr>
      <vt:lpstr>Jets in vacuum</vt:lpstr>
      <vt:lpstr>Jet quenching via jet reconstruction</vt:lpstr>
      <vt:lpstr>Partonic jet quenching: observables </vt:lpstr>
      <vt:lpstr>Partonic jet quenching: observables (cont’d)</vt:lpstr>
      <vt:lpstr>Transverse jet shape: inclusive jets in vacuum </vt:lpstr>
      <vt:lpstr>Coincidence observable: hadron+jet correlations</vt:lpstr>
      <vt:lpstr>Measuring jet quenching with h+jet:  semi-inclusive recoil jet yield</vt:lpstr>
      <vt:lpstr>Transverse jet shape II:  recoil jets in vacuum </vt:lpstr>
      <vt:lpstr>Recoil jet spectrum  at RHIC and LHC</vt:lpstr>
      <vt:lpstr>Jet quenching: intra-jet broadening</vt:lpstr>
      <vt:lpstr>In-medium jet deflection</vt:lpstr>
      <vt:lpstr>PowerPoint Presentation</vt:lpstr>
      <vt:lpstr>Inter-jet broadening:  secondary scattering off the QGP</vt:lpstr>
      <vt:lpstr>Interjet broadening: RHIC and LHC</vt:lpstr>
      <vt:lpstr>Assessment and next steps</vt:lpstr>
      <vt:lpstr>JETSCAPE Collaboration</vt:lpstr>
      <vt:lpstr>Partonic jet quenching in JETSCAPE</vt:lpstr>
      <vt:lpstr>Happy Birthday Uli !</vt:lpstr>
    </vt:vector>
  </TitlesOfParts>
  <Company>LBNL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Jacobs</dc:creator>
  <cp:lastModifiedBy>Peter Jacobs</cp:lastModifiedBy>
  <cp:revision>921</cp:revision>
  <dcterms:created xsi:type="dcterms:W3CDTF">2011-06-20T01:07:22Z</dcterms:created>
  <dcterms:modified xsi:type="dcterms:W3CDTF">2016-07-18T08:44:13Z</dcterms:modified>
</cp:coreProperties>
</file>