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notesMasterIdLst>
    <p:notesMasterId r:id="rId43"/>
  </p:notesMasterIdLst>
  <p:sldIdLst>
    <p:sldId id="256" r:id="rId2"/>
    <p:sldId id="347" r:id="rId3"/>
    <p:sldId id="317" r:id="rId4"/>
    <p:sldId id="324" r:id="rId5"/>
    <p:sldId id="318" r:id="rId6"/>
    <p:sldId id="319" r:id="rId7"/>
    <p:sldId id="320" r:id="rId8"/>
    <p:sldId id="316" r:id="rId9"/>
    <p:sldId id="321" r:id="rId10"/>
    <p:sldId id="339" r:id="rId11"/>
    <p:sldId id="258" r:id="rId12"/>
    <p:sldId id="343" r:id="rId13"/>
    <p:sldId id="325" r:id="rId14"/>
    <p:sldId id="278" r:id="rId15"/>
    <p:sldId id="350" r:id="rId16"/>
    <p:sldId id="330" r:id="rId17"/>
    <p:sldId id="327" r:id="rId18"/>
    <p:sldId id="344" r:id="rId19"/>
    <p:sldId id="326" r:id="rId20"/>
    <p:sldId id="328" r:id="rId21"/>
    <p:sldId id="329" r:id="rId22"/>
    <p:sldId id="333" r:id="rId23"/>
    <p:sldId id="334" r:id="rId24"/>
    <p:sldId id="348" r:id="rId25"/>
    <p:sldId id="345" r:id="rId26"/>
    <p:sldId id="336" r:id="rId27"/>
    <p:sldId id="337" r:id="rId28"/>
    <p:sldId id="335" r:id="rId29"/>
    <p:sldId id="346" r:id="rId30"/>
    <p:sldId id="338" r:id="rId31"/>
    <p:sldId id="351" r:id="rId32"/>
    <p:sldId id="352" r:id="rId33"/>
    <p:sldId id="322" r:id="rId34"/>
    <p:sldId id="323" r:id="rId35"/>
    <p:sldId id="294" r:id="rId36"/>
    <p:sldId id="279" r:id="rId37"/>
    <p:sldId id="295" r:id="rId38"/>
    <p:sldId id="280" r:id="rId39"/>
    <p:sldId id="349" r:id="rId40"/>
    <p:sldId id="331" r:id="rId41"/>
    <p:sldId id="332" r:id="rId4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8" autoAdjust="0"/>
    <p:restoredTop sz="94660"/>
  </p:normalViewPr>
  <p:slideViewPr>
    <p:cSldViewPr snapToGrid="0">
      <p:cViewPr varScale="1">
        <p:scale>
          <a:sx n="86" d="100"/>
          <a:sy n="86" d="100"/>
        </p:scale>
        <p:origin x="1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1AB54-4245-474D-B250-E2A5D8B89279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91376-B7BC-47F5-8A3B-752C2D4A0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24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5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611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30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75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71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90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186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81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535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412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93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4FBF0-26C8-4AD0-8592-DC9C1C081BCA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09352-E585-46BA-9AB9-550644F95C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96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6.png"/><Relationship Id="rId7" Type="http://schemas.openxmlformats.org/officeDocument/2006/relationships/image" Target="../media/image34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0.png"/><Relationship Id="rId5" Type="http://schemas.openxmlformats.org/officeDocument/2006/relationships/image" Target="../media/image320.png"/><Relationship Id="rId10" Type="http://schemas.openxmlformats.org/officeDocument/2006/relationships/image" Target="../media/image38.png"/><Relationship Id="rId4" Type="http://schemas.openxmlformats.org/officeDocument/2006/relationships/image" Target="../media/image350.png"/><Relationship Id="rId9" Type="http://schemas.openxmlformats.org/officeDocument/2006/relationships/image" Target="../media/image37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80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4" Type="http://schemas.openxmlformats.org/officeDocument/2006/relationships/image" Target="../media/image39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31.png"/><Relationship Id="rId7" Type="http://schemas.openxmlformats.org/officeDocument/2006/relationships/image" Target="../media/image52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5.png"/><Relationship Id="rId4" Type="http://schemas.openxmlformats.org/officeDocument/2006/relationships/image" Target="../media/image481.png"/><Relationship Id="rId9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6.png"/><Relationship Id="rId3" Type="http://schemas.openxmlformats.org/officeDocument/2006/relationships/image" Target="../media/image34.png"/><Relationship Id="rId7" Type="http://schemas.openxmlformats.org/officeDocument/2006/relationships/image" Target="../media/image61.png"/><Relationship Id="rId12" Type="http://schemas.openxmlformats.org/officeDocument/2006/relationships/image" Target="../media/image6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11" Type="http://schemas.openxmlformats.org/officeDocument/2006/relationships/image" Target="../media/image351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29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391.png"/><Relationship Id="rId7" Type="http://schemas.openxmlformats.org/officeDocument/2006/relationships/image" Target="../media/image49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2.png"/><Relationship Id="rId5" Type="http://schemas.openxmlformats.org/officeDocument/2006/relationships/image" Target="../media/image440.png"/><Relationship Id="rId4" Type="http://schemas.openxmlformats.org/officeDocument/2006/relationships/image" Target="../media/image40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5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0.png"/><Relationship Id="rId4" Type="http://schemas.openxmlformats.org/officeDocument/2006/relationships/image" Target="../media/image52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153.png"/><Relationship Id="rId7" Type="http://schemas.openxmlformats.org/officeDocument/2006/relationships/image" Target="../media/image190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0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7" Type="http://schemas.openxmlformats.org/officeDocument/2006/relationships/image" Target="../media/image26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23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0.png"/><Relationship Id="rId4" Type="http://schemas.openxmlformats.org/officeDocument/2006/relationships/image" Target="../media/image30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0.png"/><Relationship Id="rId7" Type="http://schemas.openxmlformats.org/officeDocument/2006/relationships/image" Target="../media/image46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0.png"/><Relationship Id="rId5" Type="http://schemas.openxmlformats.org/officeDocument/2006/relationships/image" Target="../media/image330.png"/><Relationship Id="rId4" Type="http://schemas.openxmlformats.org/officeDocument/2006/relationships/image" Target="../media/image14.png"/><Relationship Id="rId9" Type="http://schemas.openxmlformats.org/officeDocument/2006/relationships/image" Target="../media/image34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0.png"/><Relationship Id="rId3" Type="http://schemas.openxmlformats.org/officeDocument/2006/relationships/image" Target="../media/image490.png"/><Relationship Id="rId7" Type="http://schemas.openxmlformats.org/officeDocument/2006/relationships/image" Target="../media/image530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1.png"/><Relationship Id="rId5" Type="http://schemas.openxmlformats.org/officeDocument/2006/relationships/image" Target="../media/image511.png"/><Relationship Id="rId4" Type="http://schemas.openxmlformats.org/officeDocument/2006/relationships/image" Target="../media/image50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800" dirty="0" smtClean="0">
                <a:solidFill>
                  <a:schemeClr val="bg1"/>
                </a:solidFill>
              </a:rPr>
              <a:t>Effects of hadronic </a:t>
            </a:r>
            <a:r>
              <a:rPr kumimoji="1" lang="en-US" altLang="ja-JP" sz="4800" dirty="0" err="1" smtClean="0">
                <a:solidFill>
                  <a:schemeClr val="bg1"/>
                </a:solidFill>
              </a:rPr>
              <a:t>rescatterings</a:t>
            </a:r>
            <a:r>
              <a:rPr kumimoji="1" lang="en-US" altLang="ja-JP" sz="4800" dirty="0" smtClean="0">
                <a:solidFill>
                  <a:schemeClr val="bg1"/>
                </a:solidFill>
              </a:rPr>
              <a:t> in small system</a:t>
            </a:r>
            <a:endParaRPr kumimoji="1" lang="ja-JP" altLang="en-US" sz="4800" dirty="0">
              <a:solidFill>
                <a:schemeClr val="bg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err="1" smtClean="0">
                <a:solidFill>
                  <a:schemeClr val="bg1"/>
                </a:solidFill>
              </a:rPr>
              <a:t>Tetsufumi</a:t>
            </a:r>
            <a:r>
              <a:rPr lang="en-US" altLang="ja-JP" sz="3600" dirty="0" smtClean="0">
                <a:solidFill>
                  <a:schemeClr val="bg1"/>
                </a:solidFill>
              </a:rPr>
              <a:t> Hirano</a:t>
            </a:r>
          </a:p>
          <a:p>
            <a:r>
              <a:rPr lang="en-US" altLang="ja-JP" sz="3600" dirty="0" smtClean="0">
                <a:solidFill>
                  <a:schemeClr val="bg1"/>
                </a:solidFill>
              </a:rPr>
              <a:t>Sophia Univ.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69096" y="5500891"/>
            <a:ext cx="46437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altLang="ja-JP" sz="2400" dirty="0" smtClean="0">
                <a:solidFill>
                  <a:schemeClr val="accent1">
                    <a:lumMod val="50000"/>
                  </a:schemeClr>
                </a:solidFill>
              </a:rPr>
              <a:t>Ultra-</a:t>
            </a:r>
            <a:r>
              <a:rPr lang="en-US" altLang="ja-JP" sz="2400" dirty="0" err="1" smtClean="0">
                <a:solidFill>
                  <a:schemeClr val="accent1">
                    <a:lumMod val="50000"/>
                  </a:schemeClr>
                </a:solidFill>
              </a:rPr>
              <a:t>RelatIvistiCH</a:t>
            </a:r>
            <a:r>
              <a:rPr lang="en-US" altLang="ja-JP" sz="2400" dirty="0" smtClean="0">
                <a:solidFill>
                  <a:schemeClr val="accent1">
                    <a:lumMod val="50000"/>
                  </a:schemeClr>
                </a:solidFill>
              </a:rPr>
              <a:t> Heavy </a:t>
            </a:r>
            <a:r>
              <a:rPr lang="en-US" altLang="ja-JP" sz="2400" dirty="0" err="1" smtClean="0">
                <a:solidFill>
                  <a:schemeClr val="accent1">
                    <a:lumMod val="50000"/>
                  </a:schemeClr>
                </a:solidFill>
              </a:rPr>
              <a:t>IoNZ</a:t>
            </a:r>
            <a:r>
              <a:rPr lang="en-US" altLang="ja-JP" sz="2400" dirty="0" smtClean="0">
                <a:solidFill>
                  <a:schemeClr val="accent1">
                    <a:lumMod val="50000"/>
                  </a:schemeClr>
                </a:solidFill>
              </a:rPr>
              <a:t> 2016</a:t>
            </a:r>
          </a:p>
          <a:p>
            <a:pPr algn="r"/>
            <a:r>
              <a:rPr kumimoji="1" lang="en-US" altLang="ja-JP" sz="2400" dirty="0" smtClean="0">
                <a:solidFill>
                  <a:schemeClr val="accent1">
                    <a:lumMod val="50000"/>
                  </a:schemeClr>
                </a:solidFill>
              </a:rPr>
              <a:t>18-20 July 2016, CERN </a:t>
            </a:r>
            <a:endParaRPr kumimoji="1" lang="ja-JP" altLang="en-US" sz="2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81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Contents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312000" y="1682496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2. Integrated dynamical model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066216" y="1681738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3. Initial longitudinal structure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312000" y="4206181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. Hydro + </a:t>
            </a:r>
          </a:p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mini-jet model  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66216" y="4184904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6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. Summary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61122" y="167601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1. My early career and collaboration with Ulrich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57784" y="4206181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4. </a:t>
            </a: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Results in </a:t>
            </a:r>
            <a:r>
              <a:rPr lang="en-US" altLang="ja-JP" sz="2800" dirty="0" err="1" smtClean="0">
                <a:solidFill>
                  <a:schemeClr val="accent1">
                    <a:lumMod val="50000"/>
                  </a:schemeClr>
                </a:solidFill>
              </a:rPr>
              <a:t>d+Au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70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Integrated dynamical model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Line 3"/>
          <p:cNvSpPr>
            <a:spLocks noChangeAspect="1" noChangeShapeType="1"/>
          </p:cNvSpPr>
          <p:nvPr/>
        </p:nvSpPr>
        <p:spPr bwMode="auto">
          <a:xfrm flipV="1">
            <a:off x="2518151" y="1981730"/>
            <a:ext cx="0" cy="3040062"/>
          </a:xfrm>
          <a:prstGeom prst="line">
            <a:avLst/>
          </a:prstGeom>
          <a:ln>
            <a:solidFill>
              <a:schemeClr val="bg1"/>
            </a:solidFill>
            <a:headEnd/>
            <a:tailEnd type="arrow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4" name="Line 4"/>
          <p:cNvSpPr>
            <a:spLocks noChangeAspect="1" noChangeShapeType="1"/>
          </p:cNvSpPr>
          <p:nvPr/>
        </p:nvSpPr>
        <p:spPr bwMode="auto">
          <a:xfrm>
            <a:off x="490914" y="4648730"/>
            <a:ext cx="4000500" cy="0"/>
          </a:xfrm>
          <a:prstGeom prst="line">
            <a:avLst/>
          </a:prstGeom>
          <a:ln>
            <a:solidFill>
              <a:schemeClr val="bg1"/>
            </a:solidFill>
            <a:headEnd/>
            <a:tailEnd type="arrow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5" name="Freeform 5"/>
          <p:cNvSpPr>
            <a:spLocks noChangeAspect="1"/>
          </p:cNvSpPr>
          <p:nvPr/>
        </p:nvSpPr>
        <p:spPr bwMode="auto">
          <a:xfrm>
            <a:off x="2103814" y="2419880"/>
            <a:ext cx="2644775" cy="2655887"/>
          </a:xfrm>
          <a:custGeom>
            <a:avLst/>
            <a:gdLst>
              <a:gd name="T0" fmla="*/ 0 w 2148"/>
              <a:gd name="T1" fmla="*/ 2160 h 2160"/>
              <a:gd name="T2" fmla="*/ 2148 w 2148"/>
              <a:gd name="T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148" h="2160">
                <a:moveTo>
                  <a:pt x="0" y="2160"/>
                </a:moveTo>
                <a:lnTo>
                  <a:pt x="2148" y="0"/>
                </a:lnTo>
              </a:path>
            </a:pathLst>
          </a:custGeom>
          <a:ln>
            <a:solidFill>
              <a:schemeClr val="bg1"/>
            </a:solidFill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6" name="Freeform 6"/>
          <p:cNvSpPr>
            <a:spLocks noChangeAspect="1"/>
          </p:cNvSpPr>
          <p:nvPr/>
        </p:nvSpPr>
        <p:spPr bwMode="auto">
          <a:xfrm>
            <a:off x="268664" y="2419880"/>
            <a:ext cx="2674937" cy="2655887"/>
          </a:xfrm>
          <a:custGeom>
            <a:avLst/>
            <a:gdLst>
              <a:gd name="T0" fmla="*/ 2164 w 2164"/>
              <a:gd name="T1" fmla="*/ 2157 h 2157"/>
              <a:gd name="T2" fmla="*/ 0 w 2164"/>
              <a:gd name="T3" fmla="*/ 0 h 215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164" h="2157">
                <a:moveTo>
                  <a:pt x="2164" y="2157"/>
                </a:moveTo>
                <a:lnTo>
                  <a:pt x="0" y="0"/>
                </a:lnTo>
              </a:path>
            </a:pathLst>
          </a:custGeom>
          <a:ln>
            <a:solidFill>
              <a:schemeClr val="bg1"/>
            </a:solidFill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7" name="Freeform 7"/>
          <p:cNvSpPr>
            <a:spLocks noChangeAspect="1"/>
          </p:cNvSpPr>
          <p:nvPr/>
        </p:nvSpPr>
        <p:spPr bwMode="auto">
          <a:xfrm>
            <a:off x="733801" y="2251605"/>
            <a:ext cx="3651250" cy="1992312"/>
          </a:xfrm>
          <a:custGeom>
            <a:avLst/>
            <a:gdLst>
              <a:gd name="T0" fmla="*/ 90 w 3286"/>
              <a:gd name="T1" fmla="*/ 458 h 1793"/>
              <a:gd name="T2" fmla="*/ 650 w 3286"/>
              <a:gd name="T3" fmla="*/ 1126 h 1793"/>
              <a:gd name="T4" fmla="*/ 1221 w 3286"/>
              <a:gd name="T5" fmla="*/ 1629 h 1793"/>
              <a:gd name="T6" fmla="*/ 1401 w 3286"/>
              <a:gd name="T7" fmla="*/ 1752 h 1793"/>
              <a:gd name="T8" fmla="*/ 1601 w 3286"/>
              <a:gd name="T9" fmla="*/ 1793 h 1793"/>
              <a:gd name="T10" fmla="*/ 1793 w 3286"/>
              <a:gd name="T11" fmla="*/ 1752 h 1793"/>
              <a:gd name="T12" fmla="*/ 1985 w 3286"/>
              <a:gd name="T13" fmla="*/ 1626 h 1793"/>
              <a:gd name="T14" fmla="*/ 2528 w 3286"/>
              <a:gd name="T15" fmla="*/ 1151 h 1793"/>
              <a:gd name="T16" fmla="*/ 3169 w 3286"/>
              <a:gd name="T17" fmla="*/ 399 h 1793"/>
              <a:gd name="T18" fmla="*/ 3228 w 3286"/>
              <a:gd name="T19" fmla="*/ 161 h 1793"/>
              <a:gd name="T20" fmla="*/ 2960 w 3286"/>
              <a:gd name="T21" fmla="*/ 31 h 1793"/>
              <a:gd name="T22" fmla="*/ 2364 w 3286"/>
              <a:gd name="T23" fmla="*/ 309 h 1793"/>
              <a:gd name="T24" fmla="*/ 1600 w 3286"/>
              <a:gd name="T25" fmla="*/ 518 h 1793"/>
              <a:gd name="T26" fmla="*/ 915 w 3286"/>
              <a:gd name="T27" fmla="*/ 319 h 1793"/>
              <a:gd name="T28" fmla="*/ 279 w 3286"/>
              <a:gd name="T29" fmla="*/ 21 h 1793"/>
              <a:gd name="T30" fmla="*/ 31 w 3286"/>
              <a:gd name="T31" fmla="*/ 190 h 1793"/>
              <a:gd name="T32" fmla="*/ 90 w 3286"/>
              <a:gd name="T33" fmla="*/ 458 h 1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86" h="1793">
                <a:moveTo>
                  <a:pt x="90" y="458"/>
                </a:moveTo>
                <a:cubicBezTo>
                  <a:pt x="193" y="614"/>
                  <a:pt x="462" y="931"/>
                  <a:pt x="650" y="1126"/>
                </a:cubicBezTo>
                <a:lnTo>
                  <a:pt x="1221" y="1629"/>
                </a:lnTo>
                <a:cubicBezTo>
                  <a:pt x="1346" y="1733"/>
                  <a:pt x="1338" y="1725"/>
                  <a:pt x="1401" y="1752"/>
                </a:cubicBezTo>
                <a:cubicBezTo>
                  <a:pt x="1464" y="1779"/>
                  <a:pt x="1536" y="1793"/>
                  <a:pt x="1601" y="1793"/>
                </a:cubicBezTo>
                <a:cubicBezTo>
                  <a:pt x="1666" y="1793"/>
                  <a:pt x="1729" y="1780"/>
                  <a:pt x="1793" y="1752"/>
                </a:cubicBezTo>
                <a:cubicBezTo>
                  <a:pt x="1857" y="1724"/>
                  <a:pt x="1863" y="1726"/>
                  <a:pt x="1985" y="1626"/>
                </a:cubicBezTo>
                <a:lnTo>
                  <a:pt x="2528" y="1151"/>
                </a:lnTo>
                <a:cubicBezTo>
                  <a:pt x="2725" y="947"/>
                  <a:pt x="3052" y="564"/>
                  <a:pt x="3169" y="399"/>
                </a:cubicBezTo>
                <a:cubicBezTo>
                  <a:pt x="3286" y="234"/>
                  <a:pt x="3263" y="222"/>
                  <a:pt x="3228" y="161"/>
                </a:cubicBezTo>
                <a:cubicBezTo>
                  <a:pt x="3193" y="100"/>
                  <a:pt x="3104" y="6"/>
                  <a:pt x="2960" y="31"/>
                </a:cubicBezTo>
                <a:cubicBezTo>
                  <a:pt x="2816" y="56"/>
                  <a:pt x="2591" y="228"/>
                  <a:pt x="2364" y="309"/>
                </a:cubicBezTo>
                <a:cubicBezTo>
                  <a:pt x="2137" y="390"/>
                  <a:pt x="1841" y="516"/>
                  <a:pt x="1600" y="518"/>
                </a:cubicBezTo>
                <a:cubicBezTo>
                  <a:pt x="1359" y="520"/>
                  <a:pt x="1135" y="402"/>
                  <a:pt x="915" y="319"/>
                </a:cubicBezTo>
                <a:cubicBezTo>
                  <a:pt x="695" y="236"/>
                  <a:pt x="426" y="42"/>
                  <a:pt x="279" y="21"/>
                </a:cubicBezTo>
                <a:cubicBezTo>
                  <a:pt x="132" y="0"/>
                  <a:pt x="62" y="117"/>
                  <a:pt x="31" y="190"/>
                </a:cubicBezTo>
                <a:cubicBezTo>
                  <a:pt x="0" y="263"/>
                  <a:pt x="78" y="402"/>
                  <a:pt x="90" y="458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49000">
                <a:srgbClr val="FF0000">
                  <a:alpha val="70000"/>
                  <a:lumMod val="7300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latin typeface="+mn-lt"/>
            </a:endParaRPr>
          </a:p>
        </p:txBody>
      </p:sp>
      <p:sp>
        <p:nvSpPr>
          <p:cNvPr id="8" name="Text Box 8"/>
          <p:cNvSpPr txBox="1">
            <a:spLocks noChangeAspect="1" noChangeArrowheads="1"/>
          </p:cNvSpPr>
          <p:nvPr/>
        </p:nvSpPr>
        <p:spPr bwMode="auto">
          <a:xfrm>
            <a:off x="2033087" y="4599905"/>
            <a:ext cx="3433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l" eaLnBrk="1" hangingPunct="1"/>
            <a:r>
              <a:rPr lang="en-US" altLang="ja-JP" sz="2400" dirty="0">
                <a:solidFill>
                  <a:schemeClr val="bg1"/>
                </a:solidFill>
                <a:effectLst/>
                <a:latin typeface="+mn-lt"/>
                <a:cs typeface="Arial" charset="0"/>
              </a:rPr>
              <a:t>0</a:t>
            </a:r>
          </a:p>
        </p:txBody>
      </p:sp>
      <p:sp>
        <p:nvSpPr>
          <p:cNvPr id="9" name="AutoShape 9"/>
          <p:cNvSpPr>
            <a:spLocks noChangeAspect="1" noChangeArrowheads="1"/>
          </p:cNvSpPr>
          <p:nvPr/>
        </p:nvSpPr>
        <p:spPr bwMode="auto">
          <a:xfrm rot="2704117">
            <a:off x="1904564" y="4804341"/>
            <a:ext cx="341313" cy="633412"/>
          </a:xfrm>
          <a:prstGeom prst="upArrow">
            <a:avLst>
              <a:gd name="adj1" fmla="val 50000"/>
              <a:gd name="adj2" fmla="val 46395"/>
            </a:avLst>
          </a:prstGeom>
          <a:ln>
            <a:headEnd/>
            <a:tailEnd/>
          </a:ln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0" name="Text Box 10"/>
          <p:cNvSpPr txBox="1">
            <a:spLocks noChangeAspect="1" noChangeArrowheads="1"/>
          </p:cNvSpPr>
          <p:nvPr/>
        </p:nvSpPr>
        <p:spPr bwMode="auto">
          <a:xfrm>
            <a:off x="323583" y="4173734"/>
            <a:ext cx="19977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l" eaLnBrk="1" hangingPunct="1"/>
            <a:r>
              <a:rPr kumimoji="0" lang="en-US" altLang="ja-JP" dirty="0">
                <a:solidFill>
                  <a:schemeClr val="bg1"/>
                </a:solidFill>
                <a:effectLst/>
                <a:latin typeface="+mn-lt"/>
                <a:cs typeface="Arial" charset="0"/>
              </a:rPr>
              <a:t>collision axis</a:t>
            </a:r>
          </a:p>
        </p:txBody>
      </p:sp>
      <p:sp>
        <p:nvSpPr>
          <p:cNvPr id="11" name="Text Box 11"/>
          <p:cNvSpPr txBox="1">
            <a:spLocks noChangeAspect="1" noChangeArrowheads="1"/>
          </p:cNvSpPr>
          <p:nvPr/>
        </p:nvSpPr>
        <p:spPr bwMode="auto">
          <a:xfrm rot="-5400000">
            <a:off x="1921227" y="1637392"/>
            <a:ext cx="756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l" eaLnBrk="1" hangingPunct="1"/>
            <a:r>
              <a:rPr kumimoji="0" lang="en-US" altLang="ja-JP" sz="2400" dirty="0">
                <a:solidFill>
                  <a:schemeClr val="bg1"/>
                </a:solidFill>
                <a:effectLst/>
                <a:latin typeface="+mn-lt"/>
                <a:cs typeface="Arial" charset="0"/>
              </a:rPr>
              <a:t>time</a:t>
            </a:r>
          </a:p>
        </p:txBody>
      </p:sp>
      <p:sp>
        <p:nvSpPr>
          <p:cNvPr id="12" name="Oval 12"/>
          <p:cNvSpPr>
            <a:spLocks noChangeAspect="1" noChangeArrowheads="1"/>
          </p:cNvSpPr>
          <p:nvPr/>
        </p:nvSpPr>
        <p:spPr bwMode="auto">
          <a:xfrm>
            <a:off x="1573589" y="2313517"/>
            <a:ext cx="107950" cy="1063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3" name="Oval 13"/>
          <p:cNvSpPr>
            <a:spLocks noChangeAspect="1" noChangeArrowheads="1"/>
          </p:cNvSpPr>
          <p:nvPr/>
        </p:nvSpPr>
        <p:spPr bwMode="auto">
          <a:xfrm>
            <a:off x="2338764" y="2327805"/>
            <a:ext cx="106362" cy="106362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4" name="Oval 14"/>
          <p:cNvSpPr>
            <a:spLocks noChangeAspect="1" noChangeArrowheads="1"/>
          </p:cNvSpPr>
          <p:nvPr/>
        </p:nvSpPr>
        <p:spPr bwMode="auto">
          <a:xfrm>
            <a:off x="2392739" y="2594505"/>
            <a:ext cx="106362" cy="106362"/>
          </a:xfrm>
          <a:prstGeom prst="ellipse">
            <a:avLst/>
          </a:prstGeom>
          <a:solidFill>
            <a:srgbClr val="333399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5" name="Oval 15"/>
          <p:cNvSpPr>
            <a:spLocks noChangeAspect="1" noChangeArrowheads="1"/>
          </p:cNvSpPr>
          <p:nvPr/>
        </p:nvSpPr>
        <p:spPr bwMode="auto">
          <a:xfrm>
            <a:off x="2178426" y="2515130"/>
            <a:ext cx="106363" cy="106362"/>
          </a:xfrm>
          <a:prstGeom prst="ellipse">
            <a:avLst/>
          </a:prstGeom>
          <a:solidFill>
            <a:srgbClr val="00FF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6" name="Oval 16"/>
          <p:cNvSpPr>
            <a:spLocks noChangeAspect="1" noChangeArrowheads="1"/>
          </p:cNvSpPr>
          <p:nvPr/>
        </p:nvSpPr>
        <p:spPr bwMode="auto">
          <a:xfrm>
            <a:off x="2732464" y="2565930"/>
            <a:ext cx="107950" cy="106362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7" name="Oval 17"/>
          <p:cNvSpPr>
            <a:spLocks noChangeAspect="1" noChangeArrowheads="1"/>
          </p:cNvSpPr>
          <p:nvPr/>
        </p:nvSpPr>
        <p:spPr bwMode="auto">
          <a:xfrm>
            <a:off x="2551489" y="2327805"/>
            <a:ext cx="106362" cy="106362"/>
          </a:xfrm>
          <a:prstGeom prst="ellipse">
            <a:avLst/>
          </a:prstGeom>
          <a:solidFill>
            <a:srgbClr val="CCFFCC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8" name="Oval 18"/>
          <p:cNvSpPr>
            <a:spLocks noChangeAspect="1" noChangeArrowheads="1"/>
          </p:cNvSpPr>
          <p:nvPr/>
        </p:nvSpPr>
        <p:spPr bwMode="auto">
          <a:xfrm>
            <a:off x="1775201" y="2313517"/>
            <a:ext cx="106363" cy="106363"/>
          </a:xfrm>
          <a:prstGeom prst="ellipse">
            <a:avLst/>
          </a:prstGeom>
          <a:solidFill>
            <a:srgbClr val="00FF0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9" name="Oval 19"/>
          <p:cNvSpPr>
            <a:spLocks noChangeAspect="1" noChangeArrowheads="1"/>
          </p:cNvSpPr>
          <p:nvPr/>
        </p:nvSpPr>
        <p:spPr bwMode="auto">
          <a:xfrm>
            <a:off x="2076826" y="2262717"/>
            <a:ext cx="107950" cy="106363"/>
          </a:xfrm>
          <a:prstGeom prst="ellipse">
            <a:avLst/>
          </a:prstGeom>
          <a:solidFill>
            <a:srgbClr val="CC99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0" name="Oval 20"/>
          <p:cNvSpPr>
            <a:spLocks noChangeAspect="1" noChangeArrowheads="1"/>
          </p:cNvSpPr>
          <p:nvPr/>
        </p:nvSpPr>
        <p:spPr bwMode="auto">
          <a:xfrm>
            <a:off x="1926014" y="2515130"/>
            <a:ext cx="106362" cy="106362"/>
          </a:xfrm>
          <a:prstGeom prst="ellipse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1" name="Oval 21"/>
          <p:cNvSpPr>
            <a:spLocks noChangeAspect="1" noChangeArrowheads="1"/>
          </p:cNvSpPr>
          <p:nvPr/>
        </p:nvSpPr>
        <p:spPr bwMode="auto">
          <a:xfrm>
            <a:off x="2984876" y="2364317"/>
            <a:ext cx="106363" cy="1063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2" name="Oval 22"/>
          <p:cNvSpPr>
            <a:spLocks noChangeAspect="1" noChangeArrowheads="1"/>
          </p:cNvSpPr>
          <p:nvPr/>
        </p:nvSpPr>
        <p:spPr bwMode="auto">
          <a:xfrm>
            <a:off x="3035676" y="2565930"/>
            <a:ext cx="106363" cy="106362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3" name="Oval 23"/>
          <p:cNvSpPr>
            <a:spLocks noChangeAspect="1" noChangeArrowheads="1"/>
          </p:cNvSpPr>
          <p:nvPr/>
        </p:nvSpPr>
        <p:spPr bwMode="auto">
          <a:xfrm>
            <a:off x="3288089" y="2313517"/>
            <a:ext cx="106362" cy="106363"/>
          </a:xfrm>
          <a:prstGeom prst="ellipse">
            <a:avLst/>
          </a:prstGeom>
          <a:solidFill>
            <a:srgbClr val="CC99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4" name="Oval 24"/>
          <p:cNvSpPr>
            <a:spLocks noChangeAspect="1" noChangeArrowheads="1"/>
          </p:cNvSpPr>
          <p:nvPr/>
        </p:nvSpPr>
        <p:spPr bwMode="auto">
          <a:xfrm>
            <a:off x="3186489" y="2459567"/>
            <a:ext cx="106362" cy="106363"/>
          </a:xfrm>
          <a:prstGeom prst="ellipse">
            <a:avLst/>
          </a:prstGeom>
          <a:solidFill>
            <a:srgbClr val="00FF0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5" name="Oval 25"/>
          <p:cNvSpPr>
            <a:spLocks noChangeAspect="1" noChangeArrowheads="1"/>
          </p:cNvSpPr>
          <p:nvPr/>
        </p:nvSpPr>
        <p:spPr bwMode="auto">
          <a:xfrm>
            <a:off x="2783264" y="2211917"/>
            <a:ext cx="106362" cy="10795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6" name="Oval 26"/>
          <p:cNvSpPr>
            <a:spLocks noChangeAspect="1" noChangeArrowheads="1"/>
          </p:cNvSpPr>
          <p:nvPr/>
        </p:nvSpPr>
        <p:spPr bwMode="auto">
          <a:xfrm>
            <a:off x="1271964" y="2162705"/>
            <a:ext cx="106362" cy="106362"/>
          </a:xfrm>
          <a:prstGeom prst="ellipse">
            <a:avLst/>
          </a:prstGeom>
          <a:solidFill>
            <a:srgbClr val="00FF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7" name="Oval 27"/>
          <p:cNvSpPr>
            <a:spLocks noChangeAspect="1" noChangeArrowheads="1"/>
          </p:cNvSpPr>
          <p:nvPr/>
        </p:nvSpPr>
        <p:spPr bwMode="auto">
          <a:xfrm>
            <a:off x="2626101" y="2061105"/>
            <a:ext cx="106363" cy="106362"/>
          </a:xfrm>
          <a:prstGeom prst="ellipse">
            <a:avLst/>
          </a:prstGeom>
          <a:solidFill>
            <a:srgbClr val="00FF0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8" name="Oval 28"/>
          <p:cNvSpPr>
            <a:spLocks noChangeAspect="1" noChangeArrowheads="1"/>
          </p:cNvSpPr>
          <p:nvPr/>
        </p:nvSpPr>
        <p:spPr bwMode="auto">
          <a:xfrm>
            <a:off x="1522789" y="2111905"/>
            <a:ext cx="106362" cy="106362"/>
          </a:xfrm>
          <a:prstGeom prst="ellipse">
            <a:avLst/>
          </a:prstGeom>
          <a:solidFill>
            <a:srgbClr val="333399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9" name="Oval 29"/>
          <p:cNvSpPr>
            <a:spLocks noChangeAspect="1" noChangeArrowheads="1"/>
          </p:cNvSpPr>
          <p:nvPr/>
        </p:nvSpPr>
        <p:spPr bwMode="auto">
          <a:xfrm>
            <a:off x="1921251" y="2156355"/>
            <a:ext cx="106363" cy="106362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30" name="Oval 30"/>
          <p:cNvSpPr>
            <a:spLocks noChangeAspect="1" noChangeArrowheads="1"/>
          </p:cNvSpPr>
          <p:nvPr/>
        </p:nvSpPr>
        <p:spPr bwMode="auto">
          <a:xfrm>
            <a:off x="3035676" y="2105555"/>
            <a:ext cx="106363" cy="106362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31" name="Oval 31"/>
          <p:cNvSpPr>
            <a:spLocks noChangeAspect="1" noChangeArrowheads="1"/>
          </p:cNvSpPr>
          <p:nvPr/>
        </p:nvSpPr>
        <p:spPr bwMode="auto">
          <a:xfrm>
            <a:off x="3584951" y="2262717"/>
            <a:ext cx="106363" cy="106363"/>
          </a:xfrm>
          <a:prstGeom prst="ellipse">
            <a:avLst/>
          </a:prstGeom>
          <a:solidFill>
            <a:srgbClr val="00FF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32" name="Oval 32"/>
          <p:cNvSpPr>
            <a:spLocks noChangeAspect="1" noChangeArrowheads="1"/>
          </p:cNvSpPr>
          <p:nvPr/>
        </p:nvSpPr>
        <p:spPr bwMode="auto">
          <a:xfrm>
            <a:off x="3332539" y="2111905"/>
            <a:ext cx="106362" cy="106362"/>
          </a:xfrm>
          <a:prstGeom prst="ellipse">
            <a:avLst/>
          </a:prstGeom>
          <a:solidFill>
            <a:srgbClr val="333399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00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33" name="AutoShape 33"/>
          <p:cNvSpPr>
            <a:spLocks noChangeAspect="1" noChangeArrowheads="1"/>
          </p:cNvSpPr>
          <p:nvPr/>
        </p:nvSpPr>
        <p:spPr bwMode="auto">
          <a:xfrm>
            <a:off x="2336295" y="4442355"/>
            <a:ext cx="352425" cy="403225"/>
          </a:xfrm>
          <a:prstGeom prst="irregularSeal1">
            <a:avLst/>
          </a:prstGeom>
          <a:gradFill rotWithShape="1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80000" h="18034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34" name="Oval 34"/>
          <p:cNvSpPr>
            <a:spLocks noChangeAspect="1" noChangeArrowheads="1"/>
          </p:cNvSpPr>
          <p:nvPr/>
        </p:nvSpPr>
        <p:spPr bwMode="auto">
          <a:xfrm>
            <a:off x="1436252" y="5361553"/>
            <a:ext cx="452438" cy="454025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16000" h="2159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36" name="Oval 34"/>
          <p:cNvSpPr>
            <a:spLocks noChangeAspect="1" noChangeArrowheads="1"/>
          </p:cNvSpPr>
          <p:nvPr/>
        </p:nvSpPr>
        <p:spPr bwMode="auto">
          <a:xfrm>
            <a:off x="3168232" y="5361553"/>
            <a:ext cx="452438" cy="454025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16000" h="2159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42" name="AutoShape 9"/>
          <p:cNvSpPr>
            <a:spLocks noChangeAspect="1" noChangeArrowheads="1"/>
          </p:cNvSpPr>
          <p:nvPr/>
        </p:nvSpPr>
        <p:spPr bwMode="auto">
          <a:xfrm rot="18895883" flipH="1">
            <a:off x="2822229" y="4807021"/>
            <a:ext cx="341313" cy="633412"/>
          </a:xfrm>
          <a:prstGeom prst="upArrow">
            <a:avLst>
              <a:gd name="adj1" fmla="val 50000"/>
              <a:gd name="adj2" fmla="val 46395"/>
            </a:avLst>
          </a:prstGeom>
          <a:ln>
            <a:headEnd/>
            <a:tailEnd/>
          </a:ln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763510" y="4528011"/>
            <a:ext cx="43256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u="sng" dirty="0" smtClean="0">
                <a:solidFill>
                  <a:srgbClr val="FFFF00"/>
                </a:solidFill>
              </a:rPr>
              <a:t>Monte-Carlo</a:t>
            </a:r>
            <a:r>
              <a:rPr lang="en-US" altLang="ja-JP" sz="2800" u="sng" dirty="0" smtClean="0">
                <a:solidFill>
                  <a:schemeClr val="bg1"/>
                </a:solidFill>
              </a:rPr>
              <a:t> </a:t>
            </a:r>
            <a:r>
              <a:rPr lang="en-US" altLang="ja-JP" sz="2800" u="sng" dirty="0" err="1" smtClean="0">
                <a:solidFill>
                  <a:schemeClr val="bg1"/>
                </a:solidFill>
              </a:rPr>
              <a:t>Glauber</a:t>
            </a:r>
            <a:r>
              <a:rPr lang="en-US" altLang="ja-JP" sz="2800" u="sng" dirty="0" smtClean="0">
                <a:solidFill>
                  <a:schemeClr val="bg1"/>
                </a:solidFill>
              </a:rPr>
              <a:t>/KLN model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Initial profile of matter 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752839" y="2812751"/>
            <a:ext cx="403200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 smtClean="0">
                <a:solidFill>
                  <a:schemeClr val="bg1"/>
                </a:solidFill>
              </a:rPr>
              <a:t>Relativistic hydrodynamics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Space-time evolution of </a:t>
            </a:r>
          </a:p>
          <a:p>
            <a:r>
              <a:rPr lang="en-US" altLang="ja-JP" sz="2800" dirty="0" err="1" smtClean="0">
                <a:solidFill>
                  <a:schemeClr val="bg1"/>
                </a:solidFill>
              </a:rPr>
              <a:t>QGP+hadronic</a:t>
            </a:r>
            <a:r>
              <a:rPr lang="en-US" altLang="ja-JP" sz="2800" dirty="0" smtClean="0">
                <a:solidFill>
                  <a:schemeClr val="bg1"/>
                </a:solidFill>
              </a:rPr>
              <a:t> fluids</a:t>
            </a:r>
          </a:p>
          <a:p>
            <a:r>
              <a:rPr kumimoji="1" lang="en-US" altLang="ja-JP" sz="2800" dirty="0" smtClean="0">
                <a:solidFill>
                  <a:srgbClr val="FFFF00"/>
                </a:solidFill>
              </a:rPr>
              <a:t>Lattice EOS</a:t>
            </a:r>
            <a:endParaRPr kumimoji="1" lang="ja-JP" alt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748589" y="1395262"/>
            <a:ext cx="41161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 smtClean="0">
                <a:solidFill>
                  <a:schemeClr val="bg1"/>
                </a:solidFill>
              </a:rPr>
              <a:t>Hadronic cascade model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Microscopic description of 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Hadron 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gases (JAM)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763510" y="5926258"/>
            <a:ext cx="4265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bg1"/>
                </a:solidFill>
              </a:rPr>
              <a:t>Hirano, </a:t>
            </a:r>
            <a:r>
              <a:rPr lang="en-US" altLang="ja-JP" sz="2000" dirty="0" err="1" smtClean="0">
                <a:solidFill>
                  <a:schemeClr val="bg1"/>
                </a:solidFill>
              </a:rPr>
              <a:t>Huovinen</a:t>
            </a:r>
            <a:r>
              <a:rPr lang="en-US" altLang="ja-JP" sz="2000" dirty="0" smtClean="0">
                <a:solidFill>
                  <a:schemeClr val="bg1"/>
                </a:solidFill>
              </a:rPr>
              <a:t>, </a:t>
            </a:r>
            <a:r>
              <a:rPr lang="en-US" altLang="ja-JP" sz="2000" dirty="0" err="1" smtClean="0">
                <a:solidFill>
                  <a:schemeClr val="bg1"/>
                </a:solidFill>
              </a:rPr>
              <a:t>Murase</a:t>
            </a:r>
            <a:r>
              <a:rPr lang="en-US" altLang="ja-JP" sz="2000" dirty="0" smtClean="0">
                <a:solidFill>
                  <a:schemeClr val="bg1"/>
                </a:solidFill>
              </a:rPr>
              <a:t>, Nara (2013)</a:t>
            </a:r>
          </a:p>
          <a:p>
            <a:r>
              <a:rPr kumimoji="1" lang="en-US" altLang="ja-JP" sz="2000" dirty="0" smtClean="0">
                <a:solidFill>
                  <a:schemeClr val="bg1"/>
                </a:solidFill>
              </a:rPr>
              <a:t>Takeuchi, </a:t>
            </a:r>
            <a:r>
              <a:rPr lang="en-US" altLang="ja-JP" sz="2000" dirty="0">
                <a:solidFill>
                  <a:schemeClr val="bg1"/>
                </a:solidFill>
              </a:rPr>
              <a:t>M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HHN (2015)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82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Contents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062878" y="167601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3. 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Initial longitudinal structure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312000" y="168335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>
                <a:solidFill>
                  <a:schemeClr val="accent1">
                    <a:lumMod val="50000"/>
                  </a:schemeClr>
                </a:solidFill>
              </a:rPr>
              <a:t>2. Integrated dynamical model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312000" y="4206181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. Hydro + </a:t>
            </a:r>
          </a:p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mini-jet model  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66216" y="4184904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6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. Summary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61122" y="167601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1. My early career and collaboration with Ulrich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57784" y="4206181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4. </a:t>
            </a: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Results in </a:t>
            </a:r>
            <a:r>
              <a:rPr lang="en-US" altLang="ja-JP" sz="2800" dirty="0" err="1" smtClean="0">
                <a:solidFill>
                  <a:schemeClr val="accent1">
                    <a:lumMod val="50000"/>
                  </a:schemeClr>
                </a:solidFill>
              </a:rPr>
              <a:t>d+Au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61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Rapidity triangle/trapezoid</a:t>
            </a:r>
            <a:r>
              <a:rPr kumimoji="1" lang="en-US" altLang="ja-JP" dirty="0" smtClean="0">
                <a:solidFill>
                  <a:schemeClr val="bg1"/>
                </a:solidFill>
              </a:rPr>
              <a:t> of (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dN</a:t>
            </a:r>
            <a:r>
              <a:rPr kumimoji="1" lang="en-US" altLang="ja-JP" baseline="-25000" dirty="0" err="1" smtClean="0">
                <a:solidFill>
                  <a:schemeClr val="bg1"/>
                </a:solidFill>
              </a:rPr>
              <a:t>dAu</a:t>
            </a:r>
            <a:r>
              <a:rPr kumimoji="1" lang="en-US" altLang="ja-JP" dirty="0" smtClean="0">
                <a:solidFill>
                  <a:schemeClr val="bg1"/>
                </a:solidFill>
              </a:rPr>
              <a:t>/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deta</a:t>
            </a:r>
            <a:r>
              <a:rPr kumimoji="1" lang="en-US" altLang="ja-JP" dirty="0" smtClean="0">
                <a:solidFill>
                  <a:schemeClr val="bg1"/>
                </a:solidFill>
              </a:rPr>
              <a:t>)/(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dN</a:t>
            </a:r>
            <a:r>
              <a:rPr kumimoji="1" lang="en-US" altLang="ja-JP" baseline="-25000" dirty="0" err="1" smtClean="0">
                <a:solidFill>
                  <a:schemeClr val="bg1"/>
                </a:solidFill>
              </a:rPr>
              <a:t>pp</a:t>
            </a:r>
            <a:r>
              <a:rPr kumimoji="1" lang="en-US" altLang="ja-JP" dirty="0" smtClean="0">
                <a:solidFill>
                  <a:schemeClr val="bg1"/>
                </a:solidFill>
              </a:rPr>
              <a:t>/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deta</a:t>
            </a:r>
            <a:r>
              <a:rPr kumimoji="1" lang="en-US" altLang="ja-JP" dirty="0" smtClean="0">
                <a:solidFill>
                  <a:schemeClr val="bg1"/>
                </a:solidFill>
              </a:rPr>
              <a:t>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7942" t="13765" r="50114" b="4769"/>
          <a:stretch/>
        </p:blipFill>
        <p:spPr>
          <a:xfrm>
            <a:off x="621432" y="1837678"/>
            <a:ext cx="3302493" cy="357770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l="51352" t="14372" r="6252"/>
          <a:stretch/>
        </p:blipFill>
        <p:spPr>
          <a:xfrm>
            <a:off x="5184561" y="1846555"/>
            <a:ext cx="3338004" cy="3760522"/>
          </a:xfrm>
          <a:prstGeom prst="rect">
            <a:avLst/>
          </a:prstGeom>
        </p:spPr>
      </p:pic>
      <p:sp>
        <p:nvSpPr>
          <p:cNvPr id="5" name="右矢印 4"/>
          <p:cNvSpPr/>
          <p:nvPr/>
        </p:nvSpPr>
        <p:spPr>
          <a:xfrm>
            <a:off x="4291887" y="3141896"/>
            <a:ext cx="560225" cy="666624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89509" y="5939161"/>
            <a:ext cx="2733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Figures from</a:t>
            </a:r>
          </a:p>
          <a:p>
            <a:r>
              <a:rPr kumimoji="1" lang="en-US" altLang="ja-JP" sz="2000" dirty="0" err="1" smtClean="0">
                <a:solidFill>
                  <a:schemeClr val="bg1"/>
                </a:solidFill>
              </a:rPr>
              <a:t>Adil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 and </a:t>
            </a:r>
            <a:r>
              <a:rPr kumimoji="1" lang="en-US" altLang="ja-JP" sz="2000" dirty="0" err="1" smtClean="0">
                <a:solidFill>
                  <a:schemeClr val="bg1"/>
                </a:solidFill>
              </a:rPr>
              <a:t>Gyulassy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 (2005)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M</a:t>
            </a:r>
            <a:r>
              <a:rPr lang="en-US" altLang="ja-JP" dirty="0" smtClean="0">
                <a:solidFill>
                  <a:schemeClr val="bg1"/>
                </a:solidFill>
              </a:rPr>
              <a:t>odified BGK </a:t>
            </a:r>
            <a:r>
              <a:rPr kumimoji="1" lang="en-US" altLang="ja-JP" dirty="0" smtClean="0">
                <a:solidFill>
                  <a:schemeClr val="bg1"/>
                </a:solidFill>
              </a:rPr>
              <a:t>model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右矢印 3"/>
          <p:cNvSpPr/>
          <p:nvPr/>
        </p:nvSpPr>
        <p:spPr>
          <a:xfrm rot="10800000">
            <a:off x="2563306" y="3752766"/>
            <a:ext cx="671829" cy="133457"/>
          </a:xfrm>
          <a:prstGeom prst="rightArrow">
            <a:avLst>
              <a:gd name="adj1" fmla="val 42138"/>
              <a:gd name="adj2" fmla="val 24654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右矢印 4"/>
          <p:cNvSpPr/>
          <p:nvPr/>
        </p:nvSpPr>
        <p:spPr>
          <a:xfrm>
            <a:off x="1708407" y="3760765"/>
            <a:ext cx="671829" cy="142128"/>
          </a:xfrm>
          <a:prstGeom prst="rightArrow">
            <a:avLst>
              <a:gd name="adj1" fmla="val 42138"/>
              <a:gd name="adj2" fmla="val 24654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3104981" y="3006736"/>
            <a:ext cx="881473" cy="23754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1029066" y="1759417"/>
            <a:ext cx="869407" cy="23754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3130531" y="3656176"/>
            <a:ext cx="268895" cy="28735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3411269" y="3660213"/>
            <a:ext cx="268895" cy="28735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3680164" y="3657304"/>
            <a:ext cx="268895" cy="2873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1194874" y="3658201"/>
            <a:ext cx="268895" cy="287353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1463769" y="3658202"/>
            <a:ext cx="268895" cy="28735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Picture 2" descr="C:\Users\kawaguchi\Desktop\図3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837" y="2701225"/>
            <a:ext cx="3181538" cy="2016914"/>
          </a:xfrm>
          <a:prstGeom prst="rect">
            <a:avLst/>
          </a:prstGeom>
          <a:noFill/>
          <a:extLst/>
        </p:spPr>
      </p:pic>
      <p:sp>
        <p:nvSpPr>
          <p:cNvPr id="18" name="円/楕円 17"/>
          <p:cNvSpPr/>
          <p:nvPr/>
        </p:nvSpPr>
        <p:spPr>
          <a:xfrm>
            <a:off x="8449170" y="3902520"/>
            <a:ext cx="296116" cy="297722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8449170" y="3202956"/>
            <a:ext cx="296116" cy="29772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5176017" y="2624215"/>
            <a:ext cx="296116" cy="297722"/>
          </a:xfrm>
          <a:prstGeom prst="ellipse">
            <a:avLst/>
          </a:prstGeom>
          <a:solidFill>
            <a:srgbClr val="00B0F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5176017" y="4482345"/>
            <a:ext cx="296116" cy="2977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5176017" y="3487869"/>
            <a:ext cx="296116" cy="2977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右矢印 22"/>
          <p:cNvSpPr/>
          <p:nvPr/>
        </p:nvSpPr>
        <p:spPr>
          <a:xfrm>
            <a:off x="4096199" y="3180283"/>
            <a:ext cx="978408" cy="91451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19319" y="5660462"/>
            <a:ext cx="37471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Number of participants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from MC-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Glauber</a:t>
            </a:r>
            <a:r>
              <a:rPr lang="en-US" altLang="ja-JP" sz="2800" dirty="0" smtClean="0">
                <a:solidFill>
                  <a:schemeClr val="bg1"/>
                </a:solidFill>
              </a:rPr>
              <a:t> model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629839" y="1934347"/>
            <a:ext cx="4481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Formation of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 </a:t>
            </a:r>
            <a:r>
              <a:rPr lang="en-US" altLang="ja-JP" sz="2800" dirty="0" smtClean="0">
                <a:solidFill>
                  <a:schemeClr val="bg1"/>
                </a:solidFill>
              </a:rPr>
              <a:t>hadronic strings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/>
              <p:cNvSpPr txBox="1"/>
              <p:nvPr/>
            </p:nvSpPr>
            <p:spPr>
              <a:xfrm>
                <a:off x="4848320" y="4896996"/>
                <a:ext cx="424257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altLang="ja-JP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8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beam</m:t>
                        </m:r>
                      </m:sub>
                    </m:sSub>
                  </m:oMath>
                </a14:m>
                <a:r>
                  <a:rPr kumimoji="1" lang="en-US" altLang="ja-JP" sz="2800" dirty="0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 </a:t>
                </a:r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rapidity </a:t>
                </a:r>
                <a:r>
                  <a:rPr kumimoji="1" lang="en-US" altLang="ja-JP" sz="2800" dirty="0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𝑌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beam</m:t>
                        </m:r>
                      </m:sub>
                    </m:sSub>
                  </m:oMath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テキスト ボックス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320" y="4896996"/>
                <a:ext cx="4242572" cy="523220"/>
              </a:xfrm>
              <a:prstGeom prst="rect">
                <a:avLst/>
              </a:prstGeom>
              <a:blipFill rotWithShape="0">
                <a:blip r:embed="rId3"/>
                <a:stretch>
                  <a:fillRect t="-13953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テキスト ボックス 26"/>
          <p:cNvSpPr txBox="1"/>
          <p:nvPr/>
        </p:nvSpPr>
        <p:spPr>
          <a:xfrm>
            <a:off x="5130645" y="5660461"/>
            <a:ext cx="34665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Parametrization of entropy density dist.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308120" y="174435"/>
            <a:ext cx="4699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Original BGK: Brodsky, </a:t>
            </a:r>
            <a:r>
              <a:rPr kumimoji="1" lang="en-US" altLang="ja-JP" sz="2000" dirty="0" err="1" smtClean="0">
                <a:solidFill>
                  <a:schemeClr val="bg1"/>
                </a:solidFill>
              </a:rPr>
              <a:t>Gunion</a:t>
            </a:r>
            <a:r>
              <a:rPr lang="en-US" altLang="ja-JP" sz="2000" dirty="0" smtClean="0">
                <a:solidFill>
                  <a:schemeClr val="bg1"/>
                </a:solidFill>
              </a:rPr>
              <a:t>, Kuhn (1977)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18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Rapidity dependence of initial entropy density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619772" y="1993219"/>
                <a:ext cx="238725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772" y="1993219"/>
                <a:ext cx="2387256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グループ化 16"/>
          <p:cNvGrpSpPr/>
          <p:nvPr/>
        </p:nvGrpSpPr>
        <p:grpSpPr>
          <a:xfrm>
            <a:off x="5433819" y="2760959"/>
            <a:ext cx="3239663" cy="1698469"/>
            <a:chOff x="7217544" y="4500979"/>
            <a:chExt cx="1837678" cy="1033823"/>
          </a:xfrm>
        </p:grpSpPr>
        <p:sp>
          <p:nvSpPr>
            <p:cNvPr id="11" name="フリーフォーム 10"/>
            <p:cNvSpPr/>
            <p:nvPr/>
          </p:nvSpPr>
          <p:spPr>
            <a:xfrm>
              <a:off x="7341835" y="4802819"/>
              <a:ext cx="408373" cy="719091"/>
            </a:xfrm>
            <a:custGeom>
              <a:avLst/>
              <a:gdLst>
                <a:gd name="connsiteX0" fmla="*/ 0 w 408373"/>
                <a:gd name="connsiteY0" fmla="*/ 719091 h 719091"/>
                <a:gd name="connsiteX1" fmla="*/ 177553 w 408373"/>
                <a:gd name="connsiteY1" fmla="*/ 594804 h 719091"/>
                <a:gd name="connsiteX2" fmla="*/ 257452 w 408373"/>
                <a:gd name="connsiteY2" fmla="*/ 106532 h 719091"/>
                <a:gd name="connsiteX3" fmla="*/ 408373 w 408373"/>
                <a:gd name="connsiteY3" fmla="*/ 0 h 71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373" h="719091">
                  <a:moveTo>
                    <a:pt x="0" y="719091"/>
                  </a:moveTo>
                  <a:cubicBezTo>
                    <a:pt x="67322" y="707994"/>
                    <a:pt x="134644" y="696897"/>
                    <a:pt x="177553" y="594804"/>
                  </a:cubicBezTo>
                  <a:cubicBezTo>
                    <a:pt x="220462" y="492711"/>
                    <a:pt x="218982" y="205666"/>
                    <a:pt x="257452" y="106532"/>
                  </a:cubicBezTo>
                  <a:cubicBezTo>
                    <a:pt x="295922" y="7398"/>
                    <a:pt x="352147" y="3699"/>
                    <a:pt x="408373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 flipH="1">
              <a:off x="8479659" y="4804296"/>
              <a:ext cx="408373" cy="719091"/>
            </a:xfrm>
            <a:custGeom>
              <a:avLst/>
              <a:gdLst>
                <a:gd name="connsiteX0" fmla="*/ 0 w 408373"/>
                <a:gd name="connsiteY0" fmla="*/ 719091 h 719091"/>
                <a:gd name="connsiteX1" fmla="*/ 177553 w 408373"/>
                <a:gd name="connsiteY1" fmla="*/ 594804 h 719091"/>
                <a:gd name="connsiteX2" fmla="*/ 257452 w 408373"/>
                <a:gd name="connsiteY2" fmla="*/ 106532 h 719091"/>
                <a:gd name="connsiteX3" fmla="*/ 408373 w 408373"/>
                <a:gd name="connsiteY3" fmla="*/ 0 h 71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373" h="719091">
                  <a:moveTo>
                    <a:pt x="0" y="719091"/>
                  </a:moveTo>
                  <a:cubicBezTo>
                    <a:pt x="67322" y="707994"/>
                    <a:pt x="134644" y="696897"/>
                    <a:pt x="177553" y="594804"/>
                  </a:cubicBezTo>
                  <a:cubicBezTo>
                    <a:pt x="220462" y="492711"/>
                    <a:pt x="218982" y="205666"/>
                    <a:pt x="257452" y="106532"/>
                  </a:cubicBezTo>
                  <a:cubicBezTo>
                    <a:pt x="295922" y="7398"/>
                    <a:pt x="352147" y="3699"/>
                    <a:pt x="408373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コネクタ 13"/>
            <p:cNvCxnSpPr>
              <a:stCxn id="11" idx="3"/>
              <a:endCxn id="12" idx="3"/>
            </p:cNvCxnSpPr>
            <p:nvPr/>
          </p:nvCxnSpPr>
          <p:spPr>
            <a:xfrm>
              <a:off x="7750208" y="4802819"/>
              <a:ext cx="729451" cy="147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/>
            <p:cNvCxnSpPr/>
            <p:nvPr/>
          </p:nvCxnSpPr>
          <p:spPr>
            <a:xfrm>
              <a:off x="7217544" y="5534802"/>
              <a:ext cx="1837678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/>
            <p:nvPr/>
          </p:nvCxnSpPr>
          <p:spPr>
            <a:xfrm flipV="1">
              <a:off x="8105313" y="4500979"/>
              <a:ext cx="0" cy="1033823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/>
          <p:cNvGrpSpPr/>
          <p:nvPr/>
        </p:nvGrpSpPr>
        <p:grpSpPr>
          <a:xfrm>
            <a:off x="1102668" y="3107955"/>
            <a:ext cx="2164314" cy="1339757"/>
            <a:chOff x="5290061" y="4153840"/>
            <a:chExt cx="3252563" cy="2169787"/>
          </a:xfrm>
        </p:grpSpPr>
        <p:cxnSp>
          <p:nvCxnSpPr>
            <p:cNvPr id="19" name="直線コネクタ 18"/>
            <p:cNvCxnSpPr/>
            <p:nvPr/>
          </p:nvCxnSpPr>
          <p:spPr>
            <a:xfrm flipV="1">
              <a:off x="5290061" y="4163627"/>
              <a:ext cx="0" cy="2160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8542623" y="4873840"/>
              <a:ext cx="0" cy="1440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flipH="1" flipV="1">
              <a:off x="5290062" y="6313840"/>
              <a:ext cx="3252561" cy="978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 flipH="1" flipV="1">
              <a:off x="5290061" y="4153840"/>
              <a:ext cx="3252563" cy="72489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4177661" y="3487326"/>
                <a:ext cx="674865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4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⨂</m:t>
                      </m:r>
                    </m:oMath>
                  </m:oMathPara>
                </a14:m>
                <a:endParaRPr kumimoji="1" lang="ja-JP" altLang="en-US" sz="4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7661" y="3487326"/>
                <a:ext cx="674865" cy="7386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テキスト ボックス 14"/>
          <p:cNvSpPr txBox="1"/>
          <p:nvPr/>
        </p:nvSpPr>
        <p:spPr>
          <a:xfrm>
            <a:off x="5284667" y="4690127"/>
            <a:ext cx="32306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Rapidity profile in pp collisions</a:t>
            </a:r>
          </a:p>
          <a:p>
            <a:r>
              <a:rPr lang="en-US" altLang="ja-JP" sz="28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altLang="ja-JP" sz="2800" dirty="0" smtClean="0">
                <a:solidFill>
                  <a:schemeClr val="bg1"/>
                </a:solidFill>
              </a:rPr>
              <a:t>Boost inv. near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midrapidity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/>
              <p:cNvSpPr txBox="1"/>
              <p:nvPr/>
            </p:nvSpPr>
            <p:spPr>
              <a:xfrm>
                <a:off x="526238" y="3534152"/>
                <a:ext cx="51244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テキスト ボックス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38" y="3534152"/>
                <a:ext cx="512448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3354756" y="3749595"/>
                <a:ext cx="50763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4756" y="3749595"/>
                <a:ext cx="507639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直線矢印コネクタ 25"/>
          <p:cNvCxnSpPr/>
          <p:nvPr/>
        </p:nvCxnSpPr>
        <p:spPr>
          <a:xfrm>
            <a:off x="221943" y="4450547"/>
            <a:ext cx="3959441" cy="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/>
              <p:cNvSpPr txBox="1"/>
              <p:nvPr/>
            </p:nvSpPr>
            <p:spPr>
              <a:xfrm>
                <a:off x="604497" y="4452547"/>
                <a:ext cx="8683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−</m:t>
                          </m:r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𝑌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8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b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テキスト ボックス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497" y="4452547"/>
                <a:ext cx="868378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正方形/長方形 28"/>
              <p:cNvSpPr/>
              <p:nvPr/>
            </p:nvSpPr>
            <p:spPr>
              <a:xfrm>
                <a:off x="3054417" y="4461096"/>
                <a:ext cx="60067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𝑌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80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b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9" name="正方形/長方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4417" y="4461096"/>
                <a:ext cx="600677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テキスト ボックス 29"/>
              <p:cNvSpPr txBox="1"/>
              <p:nvPr/>
            </p:nvSpPr>
            <p:spPr>
              <a:xfrm>
                <a:off x="4173027" y="4180482"/>
                <a:ext cx="41620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テキスト ボックス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3027" y="4180482"/>
                <a:ext cx="416204" cy="43088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テキスト ボックス 30"/>
              <p:cNvSpPr txBox="1"/>
              <p:nvPr/>
            </p:nvSpPr>
            <p:spPr>
              <a:xfrm>
                <a:off x="8740463" y="4180482"/>
                <a:ext cx="41620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テキスト ボックス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0463" y="4180482"/>
                <a:ext cx="416204" cy="43088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テキスト ボックス 31"/>
              <p:cNvSpPr txBox="1"/>
              <p:nvPr/>
            </p:nvSpPr>
            <p:spPr>
              <a:xfrm>
                <a:off x="6693134" y="2781963"/>
                <a:ext cx="28052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テキスト ボックス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3134" y="2781963"/>
                <a:ext cx="280526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テキスト ボックス 32"/>
          <p:cNvSpPr txBox="1"/>
          <p:nvPr/>
        </p:nvSpPr>
        <p:spPr>
          <a:xfrm>
            <a:off x="876809" y="5121014"/>
            <a:ext cx="34865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Rapidity triangle/trapezoid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正方形/長方形 34"/>
              <p:cNvSpPr/>
              <p:nvPr/>
            </p:nvSpPr>
            <p:spPr>
              <a:xfrm>
                <a:off x="6196171" y="2122390"/>
                <a:ext cx="146264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𝑝𝑝</m:t>
                          </m:r>
                        </m:sup>
                      </m:sSup>
                      <m:r>
                        <a:rPr lang="en-US" altLang="ja-JP" sz="2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80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altLang="ja-JP" sz="2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35" name="正方形/長方形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6171" y="2122390"/>
                <a:ext cx="1462644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726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Integrated dynamical model</a:t>
            </a:r>
            <a:br>
              <a:rPr kumimoji="1" lang="en-US" altLang="ja-JP" dirty="0" smtClean="0">
                <a:solidFill>
                  <a:schemeClr val="bg1"/>
                </a:solidFill>
              </a:rPr>
            </a:br>
            <a:r>
              <a:rPr lang="en-US" altLang="ja-JP" dirty="0" smtClean="0">
                <a:solidFill>
                  <a:schemeClr val="bg1"/>
                </a:solidFill>
              </a:rPr>
              <a:t>for small systems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Line 3"/>
          <p:cNvSpPr>
            <a:spLocks noChangeAspect="1" noChangeShapeType="1"/>
          </p:cNvSpPr>
          <p:nvPr/>
        </p:nvSpPr>
        <p:spPr bwMode="auto">
          <a:xfrm flipV="1">
            <a:off x="2518151" y="1981730"/>
            <a:ext cx="0" cy="3040062"/>
          </a:xfrm>
          <a:prstGeom prst="line">
            <a:avLst/>
          </a:prstGeom>
          <a:ln>
            <a:solidFill>
              <a:schemeClr val="bg1"/>
            </a:solidFill>
            <a:headEnd/>
            <a:tailEnd type="arrow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4" name="Line 4"/>
          <p:cNvSpPr>
            <a:spLocks noChangeAspect="1" noChangeShapeType="1"/>
          </p:cNvSpPr>
          <p:nvPr/>
        </p:nvSpPr>
        <p:spPr bwMode="auto">
          <a:xfrm>
            <a:off x="490914" y="4648730"/>
            <a:ext cx="4000500" cy="0"/>
          </a:xfrm>
          <a:prstGeom prst="line">
            <a:avLst/>
          </a:prstGeom>
          <a:ln>
            <a:solidFill>
              <a:schemeClr val="bg1"/>
            </a:solidFill>
            <a:headEnd/>
            <a:tailEnd type="arrow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5" name="Freeform 5"/>
          <p:cNvSpPr>
            <a:spLocks noChangeAspect="1"/>
          </p:cNvSpPr>
          <p:nvPr/>
        </p:nvSpPr>
        <p:spPr bwMode="auto">
          <a:xfrm>
            <a:off x="2103814" y="2419880"/>
            <a:ext cx="2644775" cy="2655887"/>
          </a:xfrm>
          <a:custGeom>
            <a:avLst/>
            <a:gdLst>
              <a:gd name="T0" fmla="*/ 0 w 2148"/>
              <a:gd name="T1" fmla="*/ 2160 h 2160"/>
              <a:gd name="T2" fmla="*/ 2148 w 2148"/>
              <a:gd name="T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148" h="2160">
                <a:moveTo>
                  <a:pt x="0" y="2160"/>
                </a:moveTo>
                <a:lnTo>
                  <a:pt x="2148" y="0"/>
                </a:lnTo>
              </a:path>
            </a:pathLst>
          </a:custGeom>
          <a:ln>
            <a:solidFill>
              <a:schemeClr val="bg1"/>
            </a:solidFill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6" name="Freeform 6"/>
          <p:cNvSpPr>
            <a:spLocks noChangeAspect="1"/>
          </p:cNvSpPr>
          <p:nvPr/>
        </p:nvSpPr>
        <p:spPr bwMode="auto">
          <a:xfrm>
            <a:off x="268664" y="2419880"/>
            <a:ext cx="2674937" cy="2655887"/>
          </a:xfrm>
          <a:custGeom>
            <a:avLst/>
            <a:gdLst>
              <a:gd name="T0" fmla="*/ 2164 w 2164"/>
              <a:gd name="T1" fmla="*/ 2157 h 2157"/>
              <a:gd name="T2" fmla="*/ 0 w 2164"/>
              <a:gd name="T3" fmla="*/ 0 h 215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164" h="2157">
                <a:moveTo>
                  <a:pt x="2164" y="2157"/>
                </a:moveTo>
                <a:lnTo>
                  <a:pt x="0" y="0"/>
                </a:lnTo>
              </a:path>
            </a:pathLst>
          </a:custGeom>
          <a:ln>
            <a:solidFill>
              <a:schemeClr val="bg1"/>
            </a:solidFill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7" name="Freeform 7"/>
          <p:cNvSpPr>
            <a:spLocks noChangeAspect="1"/>
          </p:cNvSpPr>
          <p:nvPr/>
        </p:nvSpPr>
        <p:spPr bwMode="auto">
          <a:xfrm>
            <a:off x="733801" y="2251605"/>
            <a:ext cx="3651250" cy="1992312"/>
          </a:xfrm>
          <a:custGeom>
            <a:avLst/>
            <a:gdLst>
              <a:gd name="T0" fmla="*/ 90 w 3286"/>
              <a:gd name="T1" fmla="*/ 458 h 1793"/>
              <a:gd name="T2" fmla="*/ 650 w 3286"/>
              <a:gd name="T3" fmla="*/ 1126 h 1793"/>
              <a:gd name="T4" fmla="*/ 1221 w 3286"/>
              <a:gd name="T5" fmla="*/ 1629 h 1793"/>
              <a:gd name="T6" fmla="*/ 1401 w 3286"/>
              <a:gd name="T7" fmla="*/ 1752 h 1793"/>
              <a:gd name="T8" fmla="*/ 1601 w 3286"/>
              <a:gd name="T9" fmla="*/ 1793 h 1793"/>
              <a:gd name="T10" fmla="*/ 1793 w 3286"/>
              <a:gd name="T11" fmla="*/ 1752 h 1793"/>
              <a:gd name="T12" fmla="*/ 1985 w 3286"/>
              <a:gd name="T13" fmla="*/ 1626 h 1793"/>
              <a:gd name="T14" fmla="*/ 2528 w 3286"/>
              <a:gd name="T15" fmla="*/ 1151 h 1793"/>
              <a:gd name="T16" fmla="*/ 3169 w 3286"/>
              <a:gd name="T17" fmla="*/ 399 h 1793"/>
              <a:gd name="T18" fmla="*/ 3228 w 3286"/>
              <a:gd name="T19" fmla="*/ 161 h 1793"/>
              <a:gd name="T20" fmla="*/ 2960 w 3286"/>
              <a:gd name="T21" fmla="*/ 31 h 1793"/>
              <a:gd name="T22" fmla="*/ 2364 w 3286"/>
              <a:gd name="T23" fmla="*/ 309 h 1793"/>
              <a:gd name="T24" fmla="*/ 1600 w 3286"/>
              <a:gd name="T25" fmla="*/ 518 h 1793"/>
              <a:gd name="T26" fmla="*/ 915 w 3286"/>
              <a:gd name="T27" fmla="*/ 319 h 1793"/>
              <a:gd name="T28" fmla="*/ 279 w 3286"/>
              <a:gd name="T29" fmla="*/ 21 h 1793"/>
              <a:gd name="T30" fmla="*/ 31 w 3286"/>
              <a:gd name="T31" fmla="*/ 190 h 1793"/>
              <a:gd name="T32" fmla="*/ 90 w 3286"/>
              <a:gd name="T33" fmla="*/ 458 h 1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86" h="1793">
                <a:moveTo>
                  <a:pt x="90" y="458"/>
                </a:moveTo>
                <a:cubicBezTo>
                  <a:pt x="193" y="614"/>
                  <a:pt x="462" y="931"/>
                  <a:pt x="650" y="1126"/>
                </a:cubicBezTo>
                <a:lnTo>
                  <a:pt x="1221" y="1629"/>
                </a:lnTo>
                <a:cubicBezTo>
                  <a:pt x="1346" y="1733"/>
                  <a:pt x="1338" y="1725"/>
                  <a:pt x="1401" y="1752"/>
                </a:cubicBezTo>
                <a:cubicBezTo>
                  <a:pt x="1464" y="1779"/>
                  <a:pt x="1536" y="1793"/>
                  <a:pt x="1601" y="1793"/>
                </a:cubicBezTo>
                <a:cubicBezTo>
                  <a:pt x="1666" y="1793"/>
                  <a:pt x="1729" y="1780"/>
                  <a:pt x="1793" y="1752"/>
                </a:cubicBezTo>
                <a:cubicBezTo>
                  <a:pt x="1857" y="1724"/>
                  <a:pt x="1863" y="1726"/>
                  <a:pt x="1985" y="1626"/>
                </a:cubicBezTo>
                <a:lnTo>
                  <a:pt x="2528" y="1151"/>
                </a:lnTo>
                <a:cubicBezTo>
                  <a:pt x="2725" y="947"/>
                  <a:pt x="3052" y="564"/>
                  <a:pt x="3169" y="399"/>
                </a:cubicBezTo>
                <a:cubicBezTo>
                  <a:pt x="3286" y="234"/>
                  <a:pt x="3263" y="222"/>
                  <a:pt x="3228" y="161"/>
                </a:cubicBezTo>
                <a:cubicBezTo>
                  <a:pt x="3193" y="100"/>
                  <a:pt x="3104" y="6"/>
                  <a:pt x="2960" y="31"/>
                </a:cubicBezTo>
                <a:cubicBezTo>
                  <a:pt x="2816" y="56"/>
                  <a:pt x="2591" y="228"/>
                  <a:pt x="2364" y="309"/>
                </a:cubicBezTo>
                <a:cubicBezTo>
                  <a:pt x="2137" y="390"/>
                  <a:pt x="1841" y="516"/>
                  <a:pt x="1600" y="518"/>
                </a:cubicBezTo>
                <a:cubicBezTo>
                  <a:pt x="1359" y="520"/>
                  <a:pt x="1135" y="402"/>
                  <a:pt x="915" y="319"/>
                </a:cubicBezTo>
                <a:cubicBezTo>
                  <a:pt x="695" y="236"/>
                  <a:pt x="426" y="42"/>
                  <a:pt x="279" y="21"/>
                </a:cubicBezTo>
                <a:cubicBezTo>
                  <a:pt x="132" y="0"/>
                  <a:pt x="62" y="117"/>
                  <a:pt x="31" y="190"/>
                </a:cubicBezTo>
                <a:cubicBezTo>
                  <a:pt x="0" y="263"/>
                  <a:pt x="78" y="402"/>
                  <a:pt x="90" y="458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49000">
                <a:srgbClr val="FF0000">
                  <a:alpha val="70000"/>
                  <a:lumMod val="7300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latin typeface="+mn-lt"/>
            </a:endParaRPr>
          </a:p>
        </p:txBody>
      </p:sp>
      <p:sp>
        <p:nvSpPr>
          <p:cNvPr id="8" name="Text Box 8"/>
          <p:cNvSpPr txBox="1">
            <a:spLocks noChangeAspect="1" noChangeArrowheads="1"/>
          </p:cNvSpPr>
          <p:nvPr/>
        </p:nvSpPr>
        <p:spPr bwMode="auto">
          <a:xfrm>
            <a:off x="2033087" y="4599905"/>
            <a:ext cx="3433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l" eaLnBrk="1" hangingPunct="1"/>
            <a:r>
              <a:rPr lang="en-US" altLang="ja-JP" sz="2400" dirty="0">
                <a:solidFill>
                  <a:schemeClr val="bg1"/>
                </a:solidFill>
                <a:effectLst/>
                <a:latin typeface="+mn-lt"/>
                <a:cs typeface="Arial" charset="0"/>
              </a:rPr>
              <a:t>0</a:t>
            </a:r>
          </a:p>
        </p:txBody>
      </p:sp>
      <p:sp>
        <p:nvSpPr>
          <p:cNvPr id="9" name="AutoShape 9"/>
          <p:cNvSpPr>
            <a:spLocks noChangeAspect="1" noChangeArrowheads="1"/>
          </p:cNvSpPr>
          <p:nvPr/>
        </p:nvSpPr>
        <p:spPr bwMode="auto">
          <a:xfrm rot="2704117">
            <a:off x="1904564" y="4804341"/>
            <a:ext cx="341313" cy="633412"/>
          </a:xfrm>
          <a:prstGeom prst="upArrow">
            <a:avLst>
              <a:gd name="adj1" fmla="val 50000"/>
              <a:gd name="adj2" fmla="val 46395"/>
            </a:avLst>
          </a:prstGeom>
          <a:ln>
            <a:headEnd/>
            <a:tailEnd/>
          </a:ln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0" name="Text Box 10"/>
          <p:cNvSpPr txBox="1">
            <a:spLocks noChangeAspect="1" noChangeArrowheads="1"/>
          </p:cNvSpPr>
          <p:nvPr/>
        </p:nvSpPr>
        <p:spPr bwMode="auto">
          <a:xfrm>
            <a:off x="323583" y="4173734"/>
            <a:ext cx="19977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l" eaLnBrk="1" hangingPunct="1"/>
            <a:r>
              <a:rPr kumimoji="0" lang="en-US" altLang="ja-JP" dirty="0">
                <a:solidFill>
                  <a:schemeClr val="bg1"/>
                </a:solidFill>
                <a:effectLst/>
                <a:latin typeface="+mn-lt"/>
                <a:cs typeface="Arial" charset="0"/>
              </a:rPr>
              <a:t>collision axis</a:t>
            </a:r>
          </a:p>
        </p:txBody>
      </p:sp>
      <p:sp>
        <p:nvSpPr>
          <p:cNvPr id="11" name="Text Box 11"/>
          <p:cNvSpPr txBox="1">
            <a:spLocks noChangeAspect="1" noChangeArrowheads="1"/>
          </p:cNvSpPr>
          <p:nvPr/>
        </p:nvSpPr>
        <p:spPr bwMode="auto">
          <a:xfrm rot="-5400000">
            <a:off x="1921227" y="1637392"/>
            <a:ext cx="756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l" eaLnBrk="1" hangingPunct="1"/>
            <a:r>
              <a:rPr kumimoji="0" lang="en-US" altLang="ja-JP" sz="2400" dirty="0">
                <a:solidFill>
                  <a:schemeClr val="bg1"/>
                </a:solidFill>
                <a:effectLst/>
                <a:latin typeface="+mn-lt"/>
                <a:cs typeface="Arial" charset="0"/>
              </a:rPr>
              <a:t>time</a:t>
            </a:r>
          </a:p>
        </p:txBody>
      </p:sp>
      <p:sp>
        <p:nvSpPr>
          <p:cNvPr id="12" name="Oval 12"/>
          <p:cNvSpPr>
            <a:spLocks noChangeAspect="1" noChangeArrowheads="1"/>
          </p:cNvSpPr>
          <p:nvPr/>
        </p:nvSpPr>
        <p:spPr bwMode="auto">
          <a:xfrm>
            <a:off x="1573589" y="2313517"/>
            <a:ext cx="107950" cy="1063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3" name="Oval 13"/>
          <p:cNvSpPr>
            <a:spLocks noChangeAspect="1" noChangeArrowheads="1"/>
          </p:cNvSpPr>
          <p:nvPr/>
        </p:nvSpPr>
        <p:spPr bwMode="auto">
          <a:xfrm>
            <a:off x="2338764" y="2327805"/>
            <a:ext cx="106362" cy="106362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4" name="Oval 14"/>
          <p:cNvSpPr>
            <a:spLocks noChangeAspect="1" noChangeArrowheads="1"/>
          </p:cNvSpPr>
          <p:nvPr/>
        </p:nvSpPr>
        <p:spPr bwMode="auto">
          <a:xfrm>
            <a:off x="2392739" y="2594505"/>
            <a:ext cx="106362" cy="106362"/>
          </a:xfrm>
          <a:prstGeom prst="ellipse">
            <a:avLst/>
          </a:prstGeom>
          <a:solidFill>
            <a:srgbClr val="333399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5" name="Oval 15"/>
          <p:cNvSpPr>
            <a:spLocks noChangeAspect="1" noChangeArrowheads="1"/>
          </p:cNvSpPr>
          <p:nvPr/>
        </p:nvSpPr>
        <p:spPr bwMode="auto">
          <a:xfrm>
            <a:off x="2178426" y="2515130"/>
            <a:ext cx="106363" cy="106362"/>
          </a:xfrm>
          <a:prstGeom prst="ellipse">
            <a:avLst/>
          </a:prstGeom>
          <a:solidFill>
            <a:srgbClr val="00FF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6" name="Oval 16"/>
          <p:cNvSpPr>
            <a:spLocks noChangeAspect="1" noChangeArrowheads="1"/>
          </p:cNvSpPr>
          <p:nvPr/>
        </p:nvSpPr>
        <p:spPr bwMode="auto">
          <a:xfrm>
            <a:off x="2732464" y="2565930"/>
            <a:ext cx="107950" cy="106362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7" name="Oval 17"/>
          <p:cNvSpPr>
            <a:spLocks noChangeAspect="1" noChangeArrowheads="1"/>
          </p:cNvSpPr>
          <p:nvPr/>
        </p:nvSpPr>
        <p:spPr bwMode="auto">
          <a:xfrm>
            <a:off x="2551489" y="2327805"/>
            <a:ext cx="106362" cy="106362"/>
          </a:xfrm>
          <a:prstGeom prst="ellipse">
            <a:avLst/>
          </a:prstGeom>
          <a:solidFill>
            <a:srgbClr val="CCFFCC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8" name="Oval 18"/>
          <p:cNvSpPr>
            <a:spLocks noChangeAspect="1" noChangeArrowheads="1"/>
          </p:cNvSpPr>
          <p:nvPr/>
        </p:nvSpPr>
        <p:spPr bwMode="auto">
          <a:xfrm>
            <a:off x="1775201" y="2313517"/>
            <a:ext cx="106363" cy="106363"/>
          </a:xfrm>
          <a:prstGeom prst="ellipse">
            <a:avLst/>
          </a:prstGeom>
          <a:solidFill>
            <a:srgbClr val="00FF0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19" name="Oval 19"/>
          <p:cNvSpPr>
            <a:spLocks noChangeAspect="1" noChangeArrowheads="1"/>
          </p:cNvSpPr>
          <p:nvPr/>
        </p:nvSpPr>
        <p:spPr bwMode="auto">
          <a:xfrm>
            <a:off x="2076826" y="2262717"/>
            <a:ext cx="107950" cy="106363"/>
          </a:xfrm>
          <a:prstGeom prst="ellipse">
            <a:avLst/>
          </a:prstGeom>
          <a:solidFill>
            <a:srgbClr val="CC99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0" name="Oval 20"/>
          <p:cNvSpPr>
            <a:spLocks noChangeAspect="1" noChangeArrowheads="1"/>
          </p:cNvSpPr>
          <p:nvPr/>
        </p:nvSpPr>
        <p:spPr bwMode="auto">
          <a:xfrm>
            <a:off x="1926014" y="2515130"/>
            <a:ext cx="106362" cy="106362"/>
          </a:xfrm>
          <a:prstGeom prst="ellipse">
            <a:avLst/>
          </a:prstGeom>
          <a:solidFill>
            <a:srgbClr val="666699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1" name="Oval 21"/>
          <p:cNvSpPr>
            <a:spLocks noChangeAspect="1" noChangeArrowheads="1"/>
          </p:cNvSpPr>
          <p:nvPr/>
        </p:nvSpPr>
        <p:spPr bwMode="auto">
          <a:xfrm>
            <a:off x="2984876" y="2364317"/>
            <a:ext cx="106363" cy="1063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2" name="Oval 22"/>
          <p:cNvSpPr>
            <a:spLocks noChangeAspect="1" noChangeArrowheads="1"/>
          </p:cNvSpPr>
          <p:nvPr/>
        </p:nvSpPr>
        <p:spPr bwMode="auto">
          <a:xfrm>
            <a:off x="3035676" y="2565930"/>
            <a:ext cx="106363" cy="106362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3" name="Oval 23"/>
          <p:cNvSpPr>
            <a:spLocks noChangeAspect="1" noChangeArrowheads="1"/>
          </p:cNvSpPr>
          <p:nvPr/>
        </p:nvSpPr>
        <p:spPr bwMode="auto">
          <a:xfrm>
            <a:off x="3288089" y="2313517"/>
            <a:ext cx="106362" cy="106363"/>
          </a:xfrm>
          <a:prstGeom prst="ellipse">
            <a:avLst/>
          </a:prstGeom>
          <a:solidFill>
            <a:srgbClr val="CC99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4" name="Oval 24"/>
          <p:cNvSpPr>
            <a:spLocks noChangeAspect="1" noChangeArrowheads="1"/>
          </p:cNvSpPr>
          <p:nvPr/>
        </p:nvSpPr>
        <p:spPr bwMode="auto">
          <a:xfrm>
            <a:off x="3186489" y="2459567"/>
            <a:ext cx="106362" cy="106363"/>
          </a:xfrm>
          <a:prstGeom prst="ellipse">
            <a:avLst/>
          </a:prstGeom>
          <a:solidFill>
            <a:srgbClr val="00FF0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5" name="Oval 25"/>
          <p:cNvSpPr>
            <a:spLocks noChangeAspect="1" noChangeArrowheads="1"/>
          </p:cNvSpPr>
          <p:nvPr/>
        </p:nvSpPr>
        <p:spPr bwMode="auto">
          <a:xfrm>
            <a:off x="2783264" y="2211917"/>
            <a:ext cx="106362" cy="10795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6" name="Oval 26"/>
          <p:cNvSpPr>
            <a:spLocks noChangeAspect="1" noChangeArrowheads="1"/>
          </p:cNvSpPr>
          <p:nvPr/>
        </p:nvSpPr>
        <p:spPr bwMode="auto">
          <a:xfrm>
            <a:off x="1271964" y="2162705"/>
            <a:ext cx="106362" cy="106362"/>
          </a:xfrm>
          <a:prstGeom prst="ellipse">
            <a:avLst/>
          </a:prstGeom>
          <a:solidFill>
            <a:srgbClr val="00FF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7" name="Oval 27"/>
          <p:cNvSpPr>
            <a:spLocks noChangeAspect="1" noChangeArrowheads="1"/>
          </p:cNvSpPr>
          <p:nvPr/>
        </p:nvSpPr>
        <p:spPr bwMode="auto">
          <a:xfrm>
            <a:off x="2626101" y="2061105"/>
            <a:ext cx="106363" cy="106362"/>
          </a:xfrm>
          <a:prstGeom prst="ellipse">
            <a:avLst/>
          </a:prstGeom>
          <a:solidFill>
            <a:srgbClr val="00FF0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8" name="Oval 28"/>
          <p:cNvSpPr>
            <a:spLocks noChangeAspect="1" noChangeArrowheads="1"/>
          </p:cNvSpPr>
          <p:nvPr/>
        </p:nvSpPr>
        <p:spPr bwMode="auto">
          <a:xfrm>
            <a:off x="1522789" y="2111905"/>
            <a:ext cx="106362" cy="106362"/>
          </a:xfrm>
          <a:prstGeom prst="ellipse">
            <a:avLst/>
          </a:prstGeom>
          <a:solidFill>
            <a:srgbClr val="333399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29" name="Oval 29"/>
          <p:cNvSpPr>
            <a:spLocks noChangeAspect="1" noChangeArrowheads="1"/>
          </p:cNvSpPr>
          <p:nvPr/>
        </p:nvSpPr>
        <p:spPr bwMode="auto">
          <a:xfrm>
            <a:off x="1921251" y="2156355"/>
            <a:ext cx="106363" cy="106362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30" name="Oval 30"/>
          <p:cNvSpPr>
            <a:spLocks noChangeAspect="1" noChangeArrowheads="1"/>
          </p:cNvSpPr>
          <p:nvPr/>
        </p:nvSpPr>
        <p:spPr bwMode="auto">
          <a:xfrm>
            <a:off x="3035676" y="2105555"/>
            <a:ext cx="106363" cy="106362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31" name="Oval 31"/>
          <p:cNvSpPr>
            <a:spLocks noChangeAspect="1" noChangeArrowheads="1"/>
          </p:cNvSpPr>
          <p:nvPr/>
        </p:nvSpPr>
        <p:spPr bwMode="auto">
          <a:xfrm>
            <a:off x="3584951" y="2262717"/>
            <a:ext cx="106363" cy="106363"/>
          </a:xfrm>
          <a:prstGeom prst="ellipse">
            <a:avLst/>
          </a:prstGeom>
          <a:solidFill>
            <a:srgbClr val="00FFFF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39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32" name="Oval 32"/>
          <p:cNvSpPr>
            <a:spLocks noChangeAspect="1" noChangeArrowheads="1"/>
          </p:cNvSpPr>
          <p:nvPr/>
        </p:nvSpPr>
        <p:spPr bwMode="auto">
          <a:xfrm>
            <a:off x="3332539" y="2111905"/>
            <a:ext cx="106362" cy="106362"/>
          </a:xfrm>
          <a:prstGeom prst="ellipse">
            <a:avLst/>
          </a:prstGeom>
          <a:solidFill>
            <a:srgbClr val="333399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72000" h="7239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33" name="AutoShape 33"/>
          <p:cNvSpPr>
            <a:spLocks noChangeAspect="1" noChangeArrowheads="1"/>
          </p:cNvSpPr>
          <p:nvPr/>
        </p:nvSpPr>
        <p:spPr bwMode="auto">
          <a:xfrm>
            <a:off x="2336295" y="4442355"/>
            <a:ext cx="352425" cy="403225"/>
          </a:xfrm>
          <a:prstGeom prst="irregularSeal1">
            <a:avLst/>
          </a:prstGeom>
          <a:gradFill rotWithShape="1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80000" h="18034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34" name="Oval 34"/>
          <p:cNvSpPr>
            <a:spLocks noChangeAspect="1" noChangeArrowheads="1"/>
          </p:cNvSpPr>
          <p:nvPr/>
        </p:nvSpPr>
        <p:spPr bwMode="auto">
          <a:xfrm>
            <a:off x="1596049" y="5494720"/>
            <a:ext cx="108000" cy="108380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16000" h="2159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36" name="Oval 34"/>
          <p:cNvSpPr>
            <a:spLocks noChangeAspect="1" noChangeArrowheads="1"/>
          </p:cNvSpPr>
          <p:nvPr/>
        </p:nvSpPr>
        <p:spPr bwMode="auto">
          <a:xfrm>
            <a:off x="3168232" y="5361553"/>
            <a:ext cx="452438" cy="454025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16000" h="2159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42" name="AutoShape 9"/>
          <p:cNvSpPr>
            <a:spLocks noChangeAspect="1" noChangeArrowheads="1"/>
          </p:cNvSpPr>
          <p:nvPr/>
        </p:nvSpPr>
        <p:spPr bwMode="auto">
          <a:xfrm rot="18895883" flipH="1">
            <a:off x="2822229" y="4807021"/>
            <a:ext cx="341313" cy="633412"/>
          </a:xfrm>
          <a:prstGeom prst="upArrow">
            <a:avLst>
              <a:gd name="adj1" fmla="val 50000"/>
              <a:gd name="adj2" fmla="val 46395"/>
            </a:avLst>
          </a:prstGeom>
          <a:ln>
            <a:headEnd/>
            <a:tailEnd/>
          </a:ln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>
              <a:defRPr/>
            </a:pPr>
            <a:endParaRPr lang="ja-JP" altLang="en-US">
              <a:latin typeface="+mn-lt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710242" y="4634544"/>
            <a:ext cx="43256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u="sng" dirty="0" smtClean="0">
                <a:solidFill>
                  <a:schemeClr val="bg1"/>
                </a:solidFill>
              </a:rPr>
              <a:t>Monte-Carlo</a:t>
            </a:r>
            <a:r>
              <a:rPr lang="en-US" altLang="ja-JP" sz="2800" u="sng" dirty="0" smtClean="0">
                <a:solidFill>
                  <a:schemeClr val="bg1"/>
                </a:solidFill>
              </a:rPr>
              <a:t> </a:t>
            </a:r>
            <a:r>
              <a:rPr lang="en-US" altLang="ja-JP" sz="2800" u="sng" dirty="0" err="1" smtClean="0">
                <a:solidFill>
                  <a:schemeClr val="bg1"/>
                </a:solidFill>
              </a:rPr>
              <a:t>Glauber</a:t>
            </a:r>
            <a:r>
              <a:rPr lang="en-US" altLang="ja-JP" sz="2800" u="sng" dirty="0" smtClean="0">
                <a:solidFill>
                  <a:schemeClr val="bg1"/>
                </a:solidFill>
              </a:rPr>
              <a:t> + modified BGK + PYTHIA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Initial profile of matter 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699571" y="3247761"/>
            <a:ext cx="40320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 smtClean="0">
                <a:solidFill>
                  <a:schemeClr val="bg1"/>
                </a:solidFill>
              </a:rPr>
              <a:t>Relativistic hydrodynamics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Space-time evolution of </a:t>
            </a:r>
          </a:p>
          <a:p>
            <a:r>
              <a:rPr lang="en-US" altLang="ja-JP" sz="2800" dirty="0" err="1" smtClean="0">
                <a:solidFill>
                  <a:schemeClr val="bg1"/>
                </a:solidFill>
              </a:rPr>
              <a:t>QGP+hadronic</a:t>
            </a:r>
            <a:r>
              <a:rPr lang="en-US" altLang="ja-JP" sz="2800" dirty="0" smtClean="0">
                <a:solidFill>
                  <a:schemeClr val="bg1"/>
                </a:solidFill>
              </a:rPr>
              <a:t> fluids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695321" y="1830272"/>
            <a:ext cx="41161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 smtClean="0">
                <a:solidFill>
                  <a:schemeClr val="bg1"/>
                </a:solidFill>
              </a:rPr>
              <a:t>Hadronic cascade model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Microscopic description of 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Hadron 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gases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195340" y="6316882"/>
            <a:ext cx="4966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bg1"/>
                </a:solidFill>
              </a:rPr>
              <a:t>Kawaguchi, </a:t>
            </a:r>
            <a:r>
              <a:rPr lang="en-US" altLang="ja-JP" sz="2000" dirty="0" err="1" smtClean="0">
                <a:solidFill>
                  <a:schemeClr val="bg1"/>
                </a:solidFill>
              </a:rPr>
              <a:t>Murase</a:t>
            </a:r>
            <a:r>
              <a:rPr lang="en-US" altLang="ja-JP" sz="2000" dirty="0" smtClean="0">
                <a:solidFill>
                  <a:schemeClr val="bg1"/>
                </a:solidFill>
              </a:rPr>
              <a:t>, Hirano (work in progress)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413791" y="5805995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d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089204" y="5815578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Au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38" name="爆発 2 37"/>
          <p:cNvSpPr/>
          <p:nvPr/>
        </p:nvSpPr>
        <p:spPr>
          <a:xfrm>
            <a:off x="8136000" y="4830737"/>
            <a:ext cx="1008000" cy="1008000"/>
          </a:xfrm>
          <a:prstGeom prst="irregularSeal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 rot="19102809">
            <a:off x="8285639" y="5170942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NEW</a:t>
            </a:r>
            <a:endParaRPr kumimoji="1" lang="ja-JP" alt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36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25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New version of Modified BGK Model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36368" y="2032984"/>
            <a:ext cx="8687355" cy="2175029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solidFill>
                  <a:schemeClr val="bg1"/>
                </a:solidFill>
              </a:rPr>
              <a:t>No </a:t>
            </a:r>
            <a:r>
              <a:rPr lang="en-US" altLang="ja-JP" sz="2800" dirty="0">
                <a:solidFill>
                  <a:schemeClr val="bg1"/>
                </a:solidFill>
              </a:rPr>
              <a:t>multiplicity fluctuation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800" dirty="0">
                <a:solidFill>
                  <a:schemeClr val="bg1"/>
                </a:solidFill>
              </a:rPr>
              <a:t>Multiplicity does not fluctuate in pp collisions.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800" dirty="0">
                <a:solidFill>
                  <a:schemeClr val="bg1"/>
                </a:solidFill>
              </a:rPr>
              <a:t>No longitudinal fluctuation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solidFill>
                  <a:schemeClr val="bg1"/>
                </a:solidFill>
              </a:rPr>
              <a:t>Smooth profile in </a:t>
            </a:r>
            <a:r>
              <a:rPr lang="en-US" altLang="ja-JP" sz="2800" dirty="0">
                <a:solidFill>
                  <a:schemeClr val="bg1"/>
                </a:solidFill>
              </a:rPr>
              <a:t>longitudinal direction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 useBgFill="1">
            <p:nvSpPr>
              <p:cNvPr id="5" name="角丸四角形 4"/>
              <p:cNvSpPr/>
              <p:nvPr/>
            </p:nvSpPr>
            <p:spPr>
              <a:xfrm>
                <a:off x="585927" y="1682314"/>
                <a:ext cx="2760955" cy="577049"/>
              </a:xfrm>
              <a:prstGeom prst="roundRect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2800" dirty="0">
                    <a:solidFill>
                      <a:prstClr val="white"/>
                    </a:solidFill>
                  </a:rPr>
                  <a:t>Issues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𝑝𝑝</m:t>
                        </m:r>
                      </m:sup>
                    </m:sSup>
                    <m:r>
                      <a:rPr lang="en-US" altLang="ja-JP" sz="28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80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 altLang="ja-JP" sz="28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kumimoji="1" lang="ja-JP" altLang="en-US" dirty="0"/>
              </a:p>
            </p:txBody>
          </p:sp>
        </mc:Choice>
        <mc:Fallback xmlns="">
          <p:sp useBgFill="1">
            <p:nvSpPr>
              <p:cNvPr id="5" name="角丸四角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927" y="1682314"/>
                <a:ext cx="2760955" cy="577049"/>
              </a:xfrm>
              <a:prstGeom prst="roundRect">
                <a:avLst/>
              </a:prstGeom>
              <a:blipFill rotWithShape="0">
                <a:blip r:embed="rId2"/>
                <a:stretch>
                  <a:fillRect l="-2632" t="-4082" b="-22449"/>
                </a:stretch>
              </a:blipFill>
              <a:ln w="19050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/>
          <p:cNvSpPr txBox="1"/>
          <p:nvPr/>
        </p:nvSpPr>
        <p:spPr>
          <a:xfrm>
            <a:off x="2051854" y="4274539"/>
            <a:ext cx="2773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>
                <a:solidFill>
                  <a:schemeClr val="bg1"/>
                </a:solidFill>
              </a:rPr>
              <a:t>PYTHIA8.1</a:t>
            </a:r>
            <a:endParaRPr kumimoji="1" lang="ja-JP" altLang="en-US" sz="4800" dirty="0" smtClean="0">
              <a:solidFill>
                <a:schemeClr val="bg1"/>
              </a:solidFill>
            </a:endParaRPr>
          </a:p>
        </p:txBody>
      </p:sp>
      <p:sp>
        <p:nvSpPr>
          <p:cNvPr id="7" name="下矢印 6"/>
          <p:cNvSpPr/>
          <p:nvPr/>
        </p:nvSpPr>
        <p:spPr>
          <a:xfrm rot="16200000">
            <a:off x="1184883" y="4200832"/>
            <a:ext cx="540649" cy="978408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8827" y="4981246"/>
            <a:ext cx="78582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Multiplicity fluctuation even in pp collisions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Fluctuation of longitudinal matter profile</a:t>
            </a:r>
            <a:endParaRPr kumimoji="1" lang="en-US" altLang="ja-JP" sz="2000" dirty="0" smtClean="0">
              <a:solidFill>
                <a:schemeClr val="bg1"/>
              </a:solidFill>
            </a:endParaRPr>
          </a:p>
          <a:p>
            <a:r>
              <a:rPr lang="en-US" altLang="ja-JP" sz="28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800" dirty="0" smtClean="0">
                <a:solidFill>
                  <a:schemeClr val="bg1"/>
                </a:solidFill>
              </a:rPr>
              <a:t>New baseline initial condition based on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Glauber</a:t>
            </a:r>
            <a:r>
              <a:rPr lang="en-US" altLang="ja-JP" sz="2800" dirty="0" smtClean="0">
                <a:solidFill>
                  <a:schemeClr val="bg1"/>
                </a:solidFill>
              </a:rPr>
              <a:t> </a:t>
            </a:r>
            <a:r>
              <a:rPr lang="en-US" altLang="ja-JP" sz="2800" dirty="0" smtClean="0">
                <a:solidFill>
                  <a:schemeClr val="bg1"/>
                </a:solidFill>
              </a:rPr>
              <a:t>picture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6880192" y="3045042"/>
            <a:ext cx="1837678" cy="1033823"/>
            <a:chOff x="7217544" y="4500979"/>
            <a:chExt cx="1837678" cy="1033823"/>
          </a:xfrm>
        </p:grpSpPr>
        <p:sp>
          <p:nvSpPr>
            <p:cNvPr id="13" name="フリーフォーム 12"/>
            <p:cNvSpPr/>
            <p:nvPr/>
          </p:nvSpPr>
          <p:spPr>
            <a:xfrm>
              <a:off x="7341835" y="4802819"/>
              <a:ext cx="408373" cy="719091"/>
            </a:xfrm>
            <a:custGeom>
              <a:avLst/>
              <a:gdLst>
                <a:gd name="connsiteX0" fmla="*/ 0 w 408373"/>
                <a:gd name="connsiteY0" fmla="*/ 719091 h 719091"/>
                <a:gd name="connsiteX1" fmla="*/ 177553 w 408373"/>
                <a:gd name="connsiteY1" fmla="*/ 594804 h 719091"/>
                <a:gd name="connsiteX2" fmla="*/ 257452 w 408373"/>
                <a:gd name="connsiteY2" fmla="*/ 106532 h 719091"/>
                <a:gd name="connsiteX3" fmla="*/ 408373 w 408373"/>
                <a:gd name="connsiteY3" fmla="*/ 0 h 71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373" h="719091">
                  <a:moveTo>
                    <a:pt x="0" y="719091"/>
                  </a:moveTo>
                  <a:cubicBezTo>
                    <a:pt x="67322" y="707994"/>
                    <a:pt x="134644" y="696897"/>
                    <a:pt x="177553" y="594804"/>
                  </a:cubicBezTo>
                  <a:cubicBezTo>
                    <a:pt x="220462" y="492711"/>
                    <a:pt x="218982" y="205666"/>
                    <a:pt x="257452" y="106532"/>
                  </a:cubicBezTo>
                  <a:cubicBezTo>
                    <a:pt x="295922" y="7398"/>
                    <a:pt x="352147" y="3699"/>
                    <a:pt x="408373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3"/>
            <p:cNvSpPr/>
            <p:nvPr/>
          </p:nvSpPr>
          <p:spPr>
            <a:xfrm flipH="1">
              <a:off x="8479659" y="4804296"/>
              <a:ext cx="408373" cy="719091"/>
            </a:xfrm>
            <a:custGeom>
              <a:avLst/>
              <a:gdLst>
                <a:gd name="connsiteX0" fmla="*/ 0 w 408373"/>
                <a:gd name="connsiteY0" fmla="*/ 719091 h 719091"/>
                <a:gd name="connsiteX1" fmla="*/ 177553 w 408373"/>
                <a:gd name="connsiteY1" fmla="*/ 594804 h 719091"/>
                <a:gd name="connsiteX2" fmla="*/ 257452 w 408373"/>
                <a:gd name="connsiteY2" fmla="*/ 106532 h 719091"/>
                <a:gd name="connsiteX3" fmla="*/ 408373 w 408373"/>
                <a:gd name="connsiteY3" fmla="*/ 0 h 71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373" h="719091">
                  <a:moveTo>
                    <a:pt x="0" y="719091"/>
                  </a:moveTo>
                  <a:cubicBezTo>
                    <a:pt x="67322" y="707994"/>
                    <a:pt x="134644" y="696897"/>
                    <a:pt x="177553" y="594804"/>
                  </a:cubicBezTo>
                  <a:cubicBezTo>
                    <a:pt x="220462" y="492711"/>
                    <a:pt x="218982" y="205666"/>
                    <a:pt x="257452" y="106532"/>
                  </a:cubicBezTo>
                  <a:cubicBezTo>
                    <a:pt x="295922" y="7398"/>
                    <a:pt x="352147" y="3699"/>
                    <a:pt x="408373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" name="直線コネクタ 14"/>
            <p:cNvCxnSpPr>
              <a:stCxn id="13" idx="3"/>
              <a:endCxn id="14" idx="3"/>
            </p:cNvCxnSpPr>
            <p:nvPr/>
          </p:nvCxnSpPr>
          <p:spPr>
            <a:xfrm>
              <a:off x="7750208" y="4802819"/>
              <a:ext cx="729451" cy="147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/>
            <p:nvPr/>
          </p:nvCxnSpPr>
          <p:spPr>
            <a:xfrm>
              <a:off x="7217544" y="5534802"/>
              <a:ext cx="1837678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/>
            <p:nvPr/>
          </p:nvCxnSpPr>
          <p:spPr>
            <a:xfrm flipV="1">
              <a:off x="8105313" y="4500979"/>
              <a:ext cx="0" cy="1033823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468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Contents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57784" y="4206181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. Results in </a:t>
            </a:r>
            <a:r>
              <a:rPr lang="en-US" altLang="ja-JP" sz="2800" dirty="0" err="1">
                <a:solidFill>
                  <a:schemeClr val="accent1">
                    <a:lumMod val="50000"/>
                  </a:schemeClr>
                </a:solidFill>
              </a:rPr>
              <a:t>d+Au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312000" y="168335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>
                <a:solidFill>
                  <a:schemeClr val="accent1">
                    <a:lumMod val="50000"/>
                  </a:schemeClr>
                </a:solidFill>
              </a:rPr>
              <a:t>2. Integrated dynamical model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312000" y="4206181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. Hydro + </a:t>
            </a:r>
          </a:p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mini-jet model  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66216" y="4184904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6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. Summary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61122" y="167601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1. My early career and collaboration with Ulrich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062878" y="168335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3. 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Initial longitudinal </a:t>
            </a: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structure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8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Matter Profile in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d+Au</a:t>
            </a:r>
            <a:r>
              <a:rPr kumimoji="1" lang="en-US" altLang="ja-JP" dirty="0" smtClean="0">
                <a:solidFill>
                  <a:schemeClr val="bg1"/>
                </a:solidFill>
              </a:rPr>
              <a:t> Collision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57" y="1995169"/>
            <a:ext cx="375285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06707" y="1469310"/>
            <a:ext cx="3016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Longitudinal profile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14522" y="1463074"/>
            <a:ext cx="2755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Transverse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 profile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952" y="1986294"/>
            <a:ext cx="276225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1933976" y="4649948"/>
                <a:ext cx="60087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3976" y="4649948"/>
                <a:ext cx="600870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6172482" y="4696115"/>
                <a:ext cx="101919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482" y="4696115"/>
                <a:ext cx="1019190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 rot="5400000">
                <a:off x="3869233" y="3170376"/>
                <a:ext cx="10240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3869233" y="3170376"/>
                <a:ext cx="1024063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 rot="5400000">
                <a:off x="7770118" y="3099127"/>
                <a:ext cx="10240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7770118" y="3099127"/>
                <a:ext cx="1024063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2324830" y="6222797"/>
                <a:ext cx="4497962" cy="470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=0.3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fm</m:t>
                          </m:r>
                        </m:e>
                      </m:d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=0.3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4830" y="6222797"/>
                <a:ext cx="4497962" cy="4700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テキスト ボックス 14"/>
          <p:cNvSpPr txBox="1"/>
          <p:nvPr/>
        </p:nvSpPr>
        <p:spPr>
          <a:xfrm>
            <a:off x="1272763" y="5765602"/>
            <a:ext cx="3299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Smearing parameters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>
              <a:xfrm>
                <a:off x="7762343" y="1529636"/>
                <a:ext cx="117198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altLang="ja-JP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 sz="2000" dirty="0"/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2343" y="1529636"/>
                <a:ext cx="1171988" cy="400110"/>
              </a:xfrm>
              <a:prstGeom prst="rect">
                <a:avLst/>
              </a:prstGeom>
              <a:blipFill rotWithShape="0">
                <a:blip r:embed="rId9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正方形/長方形 15"/>
              <p:cNvSpPr/>
              <p:nvPr/>
            </p:nvSpPr>
            <p:spPr>
              <a:xfrm>
                <a:off x="3269106" y="1524629"/>
                <a:ext cx="107548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altLang="ja-JP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 sz="2000" dirty="0"/>
              </a:p>
            </p:txBody>
          </p:sp>
        </mc:Choice>
        <mc:Fallback xmlns="">
          <p:sp>
            <p:nvSpPr>
              <p:cNvPr id="16" name="正方形/長方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9106" y="1524629"/>
                <a:ext cx="1075487" cy="400110"/>
              </a:xfrm>
              <a:prstGeom prst="rect">
                <a:avLst/>
              </a:prstGeom>
              <a:blipFill rotWithShape="0">
                <a:blip r:embed="rId10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/>
          <p:cNvSpPr txBox="1"/>
          <p:nvPr/>
        </p:nvSpPr>
        <p:spPr>
          <a:xfrm>
            <a:off x="83641" y="4741241"/>
            <a:ext cx="18503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Au-going side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439324" y="4731724"/>
            <a:ext cx="13102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</a:rPr>
              <a:t>d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-going side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36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Contents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57784" y="1681738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1. My early career and collaboration with 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Ulrich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066216" y="1681738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3. Initial longitudinal structure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312000" y="4206181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. Hydro + </a:t>
            </a:r>
          </a:p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mini-jet model  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66216" y="4184904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6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. Summary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312000" y="1681738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2. Integrated dynamical model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57784" y="4206181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4. </a:t>
            </a: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Results in </a:t>
            </a:r>
            <a:r>
              <a:rPr lang="en-US" altLang="ja-JP" sz="2800" dirty="0" err="1" smtClean="0">
                <a:solidFill>
                  <a:schemeClr val="accent1">
                    <a:lumMod val="50000"/>
                  </a:schemeClr>
                </a:solidFill>
              </a:rPr>
              <a:t>d+Au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38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Multiplicity </a:t>
            </a:r>
            <a:r>
              <a:rPr lang="en-US" altLang="ja-JP" dirty="0" smtClean="0">
                <a:solidFill>
                  <a:schemeClr val="bg1"/>
                </a:solidFill>
              </a:rPr>
              <a:t>distribution in </a:t>
            </a:r>
            <a:r>
              <a:rPr lang="en-US" altLang="ja-JP" dirty="0" err="1" smtClean="0">
                <a:solidFill>
                  <a:schemeClr val="bg1"/>
                </a:solidFill>
              </a:rPr>
              <a:t>d+Au</a:t>
            </a:r>
            <a:r>
              <a:rPr lang="en-US" altLang="ja-JP" dirty="0" smtClean="0">
                <a:solidFill>
                  <a:schemeClr val="bg1"/>
                </a:solidFill>
              </a:rPr>
              <a:t> collisions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940" y="1682266"/>
            <a:ext cx="4876190" cy="365714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 rot="16200000">
            <a:off x="772400" y="3253439"/>
            <a:ext cx="2205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Event fraction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3139807" y="5339409"/>
                <a:ext cx="353654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ch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(−3.9&lt;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&lt;−3.0)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9807" y="5339409"/>
                <a:ext cx="3536546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/>
          <p:cNvSpPr txBox="1"/>
          <p:nvPr/>
        </p:nvSpPr>
        <p:spPr>
          <a:xfrm>
            <a:off x="4074850" y="5636180"/>
            <a:ext cx="2158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Au-going side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79233" y="6133329"/>
            <a:ext cx="3585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Utilize for centrality cut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>
                <a:solidFill>
                  <a:schemeClr val="bg1"/>
                </a:solidFill>
              </a:rPr>
              <a:t>Pseudorapidity</a:t>
            </a:r>
            <a:r>
              <a:rPr kumimoji="1" lang="en-US" altLang="ja-JP" dirty="0" smtClean="0">
                <a:solidFill>
                  <a:schemeClr val="bg1"/>
                </a:solidFill>
              </a:rPr>
              <a:t> distribution in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d+Au</a:t>
            </a:r>
            <a:r>
              <a:rPr kumimoji="1" lang="en-US" altLang="ja-JP" dirty="0" smtClean="0">
                <a:solidFill>
                  <a:schemeClr val="bg1"/>
                </a:solidFill>
              </a:rPr>
              <a:t> collisions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2678091" y="4471245"/>
                <a:ext cx="2798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8091" y="4471245"/>
                <a:ext cx="279820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 rot="16200000">
                <a:off x="39596" y="2598714"/>
                <a:ext cx="852734" cy="8909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ch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9596" y="2598714"/>
                <a:ext cx="852734" cy="89095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6337338" y="4471245"/>
                <a:ext cx="2798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38" y="4471245"/>
                <a:ext cx="279820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/>
          <p:cNvSpPr txBox="1"/>
          <p:nvPr/>
        </p:nvSpPr>
        <p:spPr>
          <a:xfrm>
            <a:off x="1191738" y="5042338"/>
            <a:ext cx="67726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Reasonable description of </a:t>
            </a:r>
            <a:r>
              <a:rPr kumimoji="1" lang="en-US" altLang="ja-JP" sz="2800" dirty="0" err="1" smtClean="0">
                <a:solidFill>
                  <a:schemeClr val="bg1"/>
                </a:solidFill>
              </a:rPr>
              <a:t>pseudorapidity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 and centrality dependences </a:t>
            </a:r>
            <a:r>
              <a:rPr lang="en-US" altLang="ja-JP" sz="2800" dirty="0" smtClean="0">
                <a:solidFill>
                  <a:schemeClr val="bg1"/>
                </a:solidFill>
              </a:rPr>
              <a:t>in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d+Au</a:t>
            </a:r>
            <a:r>
              <a:rPr lang="en-US" altLang="ja-JP" sz="2800" dirty="0" smtClean="0">
                <a:solidFill>
                  <a:schemeClr val="bg1"/>
                </a:solidFill>
              </a:rPr>
              <a:t> collisions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pic>
        <p:nvPicPr>
          <p:cNvPr id="9" name="Picture 4" descr="C:\cygwin64\home\kawaguchi\a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2589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cygwin64\home\kawaguchi\b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38" y="1672589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1318873" y="3658687"/>
            <a:ext cx="1499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min. bias</a:t>
            </a:r>
            <a:endParaRPr kumimoji="1" lang="ja-JP" altLang="en-US" sz="2800" dirty="0" smtClean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89727" y="1822417"/>
            <a:ext cx="10759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rgbClr val="FF0000"/>
                </a:solidFill>
              </a:rPr>
              <a:t>PHOBOS</a:t>
            </a:r>
          </a:p>
          <a:p>
            <a:pPr algn="r"/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</a:rPr>
              <a:t>Model</a:t>
            </a:r>
            <a:endParaRPr kumimoji="1" lang="ja-JP" altLang="en-US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23247" y="1974495"/>
            <a:ext cx="835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0-20%</a:t>
            </a:r>
            <a:endParaRPr kumimoji="1" lang="ja-JP" altLang="en-US" sz="2000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844794" y="2798097"/>
            <a:ext cx="965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40-60%</a:t>
            </a:r>
            <a:endParaRPr kumimoji="1" lang="ja-JP" altLang="en-US" sz="2000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571924" y="3458632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8</a:t>
            </a:r>
            <a:r>
              <a:rPr kumimoji="1" lang="en-US" altLang="ja-JP" sz="2000" dirty="0" smtClean="0"/>
              <a:t>0-100%</a:t>
            </a:r>
            <a:endParaRPr kumimoji="1" lang="ja-JP" altLang="en-US" sz="20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13872" y="6362726"/>
            <a:ext cx="3499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PHOBOS, PRC83, 024913 (2011)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47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90689"/>
            <a:ext cx="3657143" cy="274285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57" y="1690689"/>
            <a:ext cx="3657143" cy="274285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>
                <a:solidFill>
                  <a:schemeClr val="bg1"/>
                </a:solidFill>
              </a:rPr>
              <a:t>p</a:t>
            </a:r>
            <a:r>
              <a:rPr kumimoji="1" lang="en-US" altLang="ja-JP" baseline="-25000" dirty="0" err="1" smtClean="0">
                <a:solidFill>
                  <a:schemeClr val="bg1"/>
                </a:solidFill>
              </a:rPr>
              <a:t>T</a:t>
            </a:r>
            <a:r>
              <a:rPr kumimoji="1" lang="en-US" altLang="ja-JP" dirty="0" smtClean="0">
                <a:solidFill>
                  <a:schemeClr val="bg1"/>
                </a:solidFill>
              </a:rPr>
              <a:t> spectra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of charged hadrons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5982409" y="1240256"/>
                <a:ext cx="216007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0.2&lt;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&lt;1.4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2409" y="1240256"/>
                <a:ext cx="2160079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5047310" y="3795872"/>
                <a:ext cx="70051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</a:t>
                </a:r>
                <a:r>
                  <a:rPr lang="en-US" altLang="ja-JP" sz="1600" b="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0</a:t>
                </a:r>
                <a:r>
                  <a:rPr lang="en-US" altLang="ja-JP" sz="1600" b="0" dirty="0" smtClean="0">
                    <a:solidFill>
                      <a:schemeClr val="tx1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altLang="ja-JP" sz="1600" i="1" dirty="0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kumimoji="1" lang="ja-JP" altLang="en-US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310" y="3795872"/>
                <a:ext cx="700513" cy="246221"/>
              </a:xfrm>
              <a:prstGeom prst="rect">
                <a:avLst/>
              </a:prstGeom>
              <a:blipFill rotWithShape="0">
                <a:blip r:embed="rId5"/>
                <a:stretch>
                  <a:fillRect l="-18261" t="-32500" r="-7826" b="-5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1390167" y="3795872"/>
                <a:ext cx="5866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b="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0</a:t>
                </a:r>
                <a:r>
                  <a:rPr lang="en-US" altLang="ja-JP" sz="1600" b="0" dirty="0" smtClean="0">
                    <a:solidFill>
                      <a:schemeClr val="tx1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altLang="ja-JP" sz="1600" i="1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kumimoji="1" lang="ja-JP" altLang="en-US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0167" y="3795872"/>
                <a:ext cx="586699" cy="246221"/>
              </a:xfrm>
              <a:prstGeom prst="rect">
                <a:avLst/>
              </a:prstGeom>
              <a:blipFill rotWithShape="0">
                <a:blip r:embed="rId6"/>
                <a:stretch>
                  <a:fillRect l="-20833" t="-32500" r="-10417" b="-5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/>
          <p:cNvSpPr txBox="1"/>
          <p:nvPr/>
        </p:nvSpPr>
        <p:spPr>
          <a:xfrm>
            <a:off x="3263401" y="1784411"/>
            <a:ext cx="1075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PHOBOS</a:t>
            </a:r>
            <a:endParaRPr kumimoji="1" lang="ja-JP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42692" y="2078188"/>
            <a:ext cx="86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70C0"/>
                </a:solidFill>
              </a:rPr>
              <a:t>Model</a:t>
            </a:r>
            <a:endParaRPr kumimoji="1" lang="ja-JP" altLang="en-US" sz="2000" dirty="0" smtClean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 rot="16200000">
                <a:off x="-1215079" y="3214337"/>
                <a:ext cx="371851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1" lang="en-US" altLang="ja-JP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kumimoji="1" lang="en-US" altLang="ja-JP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kumimoji="1" lang="en-US" altLang="ja-JP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20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f>
                        <m:fPr>
                          <m:type m:val="lin"/>
                          <m:ctrlP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1" lang="en-US" altLang="ja-JP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1" lang="en-US" altLang="ja-JP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0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</m:den>
                      </m:f>
                      <m:r>
                        <a:rPr kumimoji="1"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1" lang="en-US" altLang="ja-JP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kumimoji="1" lang="en-US" altLang="ja-JP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kumimoji="1" lang="en-US" altLang="ja-JP" sz="20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GeV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kumimoji="1" lang="en-US" altLang="ja-JP" sz="20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kumimoji="1" lang="en-US" altLang="ja-JP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kumimoji="1" lang="ja-JP" altLang="en-US" sz="20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215079" y="3214337"/>
                <a:ext cx="3718517" cy="307777"/>
              </a:xfrm>
              <a:prstGeom prst="rect">
                <a:avLst/>
              </a:prstGeom>
              <a:blipFill rotWithShape="0">
                <a:blip r:embed="rId7"/>
                <a:stretch>
                  <a:fillRect l="-164706" t="-7705" r="-24509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2156827" y="4573777"/>
                <a:ext cx="128586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type m:val="lin"/>
                          <m:ctrlP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den>
                      </m:f>
                      <m:r>
                        <a:rPr kumimoji="1" lang="en-US" altLang="ja-JP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0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6827" y="4573777"/>
                <a:ext cx="1285865" cy="307777"/>
              </a:xfrm>
              <a:prstGeom prst="rect">
                <a:avLst/>
              </a:prstGeom>
              <a:blipFill rotWithShape="0">
                <a:blip r:embed="rId8"/>
                <a:stretch>
                  <a:fillRect l="-4265" t="-164706" r="-42654" b="-24509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5807705" y="4573776"/>
                <a:ext cx="128586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type m:val="lin"/>
                          <m:ctrlPr>
                            <a:rPr kumimoji="1" lang="en-US" altLang="ja-JP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den>
                      </m:f>
                      <m:r>
                        <a:rPr kumimoji="1" lang="en-US" altLang="ja-JP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0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705" y="4573776"/>
                <a:ext cx="1285865" cy="307777"/>
              </a:xfrm>
              <a:prstGeom prst="rect">
                <a:avLst/>
              </a:prstGeom>
              <a:blipFill rotWithShape="0">
                <a:blip r:embed="rId9"/>
                <a:stretch>
                  <a:fillRect l="-4265" t="-164706" r="-42654" b="-24509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テキスト ボックス 14"/>
          <p:cNvSpPr txBox="1"/>
          <p:nvPr/>
        </p:nvSpPr>
        <p:spPr>
          <a:xfrm>
            <a:off x="5457449" y="6228272"/>
            <a:ext cx="3472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PHOBOS, PRL91, 072302 (2003)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1832179" y="5149560"/>
                <a:ext cx="54796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ja-JP" altLang="en-US" sz="2800" dirty="0" smtClean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well described by this model</a:t>
                </a:r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2179" y="5149560"/>
                <a:ext cx="5479642" cy="523220"/>
              </a:xfrm>
              <a:prstGeom prst="rect">
                <a:avLst/>
              </a:prstGeom>
              <a:blipFill rotWithShape="0">
                <a:blip r:embed="rId10"/>
                <a:stretch>
                  <a:fillRect l="-2339" t="-11628" r="-1002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880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cygwin64\home\kawaguchi\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407" y="2125703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Effects of hadronic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rescatterings</a:t>
            </a:r>
            <a:r>
              <a:rPr kumimoji="1" lang="en-US" altLang="ja-JP" dirty="0" smtClean="0">
                <a:solidFill>
                  <a:schemeClr val="bg1"/>
                </a:solidFill>
              </a:rPr>
              <a:t> on v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2</a:t>
            </a:r>
            <a:r>
              <a:rPr kumimoji="1" lang="en-US" altLang="ja-JP" dirty="0" smtClean="0">
                <a:solidFill>
                  <a:schemeClr val="bg1"/>
                </a:solidFill>
              </a:rPr>
              <a:t> in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d+Au</a:t>
            </a:r>
            <a:r>
              <a:rPr kumimoji="1" lang="en-US" altLang="ja-JP" dirty="0" smtClean="0">
                <a:solidFill>
                  <a:schemeClr val="bg1"/>
                </a:solidFill>
              </a:rPr>
              <a:t> collisions</a:t>
            </a:r>
            <a:endParaRPr kumimoji="1" lang="ja-JP" altLang="en-US" baseline="-25000" dirty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14569" y="1638894"/>
            <a:ext cx="3485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Centrality dependence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66606" y="1638894"/>
            <a:ext cx="4256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err="1" smtClean="0">
                <a:solidFill>
                  <a:schemeClr val="bg1"/>
                </a:solidFill>
              </a:rPr>
              <a:t>Pseudorapidity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 dependence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C:\cygwin64\home\kawaguchi\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125703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2569313" y="2683476"/>
                <a:ext cx="70051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b="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20</a:t>
                </a:r>
                <a:r>
                  <a:rPr lang="en-US" altLang="ja-JP" sz="1600" b="0" dirty="0" smtClean="0">
                    <a:solidFill>
                      <a:schemeClr val="tx1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40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kumimoji="1" lang="ja-JP" altLang="en-US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9313" y="2683476"/>
                <a:ext cx="700513" cy="246221"/>
              </a:xfrm>
              <a:prstGeom prst="rect">
                <a:avLst/>
              </a:prstGeom>
              <a:blipFill rotWithShape="0">
                <a:blip r:embed="rId4"/>
                <a:stretch>
                  <a:fillRect l="-17391" t="-29268" r="-8696" b="-487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1959647" y="3192199"/>
                <a:ext cx="70051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</a:t>
                </a:r>
                <a:r>
                  <a:rPr lang="en-US" altLang="ja-JP" sz="1600" b="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0</a:t>
                </a:r>
                <a:r>
                  <a:rPr lang="en-US" altLang="ja-JP" sz="1600" b="0" dirty="0" smtClean="0">
                    <a:solidFill>
                      <a:schemeClr val="tx1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altLang="ja-JP" sz="1600" i="1" dirty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kumimoji="1" lang="ja-JP" altLang="en-US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9647" y="3192199"/>
                <a:ext cx="700513" cy="246221"/>
              </a:xfrm>
              <a:prstGeom prst="rect">
                <a:avLst/>
              </a:prstGeom>
              <a:blipFill rotWithShape="0">
                <a:blip r:embed="rId5"/>
                <a:stretch>
                  <a:fillRect l="-17391" t="-32500" r="-8696" b="-5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1357445" y="3845885"/>
                <a:ext cx="70051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6</a:t>
                </a:r>
                <a:r>
                  <a:rPr lang="en-US" altLang="ja-JP" sz="1600" b="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0</a:t>
                </a:r>
                <a:r>
                  <a:rPr lang="en-US" altLang="ja-JP" sz="1600" b="0" dirty="0" smtClean="0">
                    <a:solidFill>
                      <a:schemeClr val="tx1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altLang="ja-JP" sz="1600" i="1" dirty="0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kumimoji="1" lang="ja-JP" altLang="en-US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7445" y="3845885"/>
                <a:ext cx="700513" cy="246221"/>
              </a:xfrm>
              <a:prstGeom prst="rect">
                <a:avLst/>
              </a:prstGeom>
              <a:blipFill rotWithShape="0">
                <a:blip r:embed="rId6"/>
                <a:stretch>
                  <a:fillRect l="-18261" t="-32500" r="-7826" b="-5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 rot="16200000">
                <a:off x="4307282" y="3222976"/>
                <a:ext cx="91864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{2}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307282" y="3222976"/>
                <a:ext cx="918649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6933477" y="4857646"/>
                <a:ext cx="2798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3477" y="4857646"/>
                <a:ext cx="279820" cy="43088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1172832" y="2259403"/>
                <a:ext cx="83971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kumimoji="1" lang="en-US" altLang="ja-JP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000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kumimoji="1" lang="en-US" altLang="ja-JP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&lt;6</m:t>
                      </m:r>
                    </m:oMath>
                  </m:oMathPara>
                </a14:m>
                <a:endParaRPr kumimoji="1" lang="ja-JP" altLang="en-US" sz="20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832" y="2259403"/>
                <a:ext cx="839717" cy="307777"/>
              </a:xfrm>
              <a:prstGeom prst="rect">
                <a:avLst/>
              </a:prstGeom>
              <a:blipFill rotWithShape="0">
                <a:blip r:embed="rId9"/>
                <a:stretch>
                  <a:fillRect r="-6522" b="-26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7645593" y="2307537"/>
                <a:ext cx="81573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altLang="ja-JP" sz="16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ja-JP" sz="16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kumimoji="1" lang="en-US" altLang="ja-JP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0%</m:t>
                      </m:r>
                    </m:oMath>
                  </m:oMathPara>
                </a14:m>
                <a:endParaRPr kumimoji="1" lang="ja-JP" altLang="en-US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5593" y="2307537"/>
                <a:ext cx="815736" cy="246221"/>
              </a:xfrm>
              <a:prstGeom prst="rect">
                <a:avLst/>
              </a:prstGeom>
              <a:blipFill rotWithShape="0">
                <a:blip r:embed="rId10"/>
                <a:stretch>
                  <a:fillRect l="-5224" r="-5224" b="-12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1308357" y="5375408"/>
                <a:ext cx="6525569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800" dirty="0" smtClean="0">
                    <a:solidFill>
                      <a:schemeClr val="bg1"/>
                    </a:solidFill>
                  </a:rPr>
                  <a:t>~80% of total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ja-JP" sz="2800" dirty="0" smtClean="0">
                    <a:solidFill>
                      <a:schemeClr val="bg1"/>
                    </a:solidFill>
                  </a:rPr>
                  <a:t> from fluid-dynamical stage</a:t>
                </a:r>
              </a:p>
              <a:p>
                <a:r>
                  <a:rPr kumimoji="1" lang="en-US" altLang="ja-JP" sz="2800" dirty="0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Similar to AA collisions</a:t>
                </a:r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357" y="5375408"/>
                <a:ext cx="6525569" cy="954107"/>
              </a:xfrm>
              <a:prstGeom prst="rect">
                <a:avLst/>
              </a:prstGeom>
              <a:blipFill rotWithShape="0">
                <a:blip r:embed="rId11"/>
                <a:stretch>
                  <a:fillRect l="-1963" t="-6410" r="-841" b="-179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 rot="16200000">
                <a:off x="-133475" y="3222976"/>
                <a:ext cx="91864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{2}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33475" y="3222976"/>
                <a:ext cx="918649" cy="43088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直線コネクタ 11"/>
          <p:cNvCxnSpPr/>
          <p:nvPr/>
        </p:nvCxnSpPr>
        <p:spPr>
          <a:xfrm>
            <a:off x="7028997" y="2259403"/>
            <a:ext cx="0" cy="23836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/>
          <p:cNvSpPr/>
          <p:nvPr/>
        </p:nvSpPr>
        <p:spPr>
          <a:xfrm>
            <a:off x="1748787" y="4174163"/>
            <a:ext cx="24220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dirty="0">
                <a:solidFill>
                  <a:srgbClr val="FF0000"/>
                </a:solidFill>
              </a:rPr>
              <a:t>RED: w. </a:t>
            </a:r>
            <a:r>
              <a:rPr lang="en-US" altLang="ja-JP" dirty="0" err="1" smtClean="0">
                <a:solidFill>
                  <a:srgbClr val="FF0000"/>
                </a:solidFill>
              </a:rPr>
              <a:t>rescatterings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algn="r"/>
            <a:r>
              <a:rPr lang="en-US" altLang="ja-JP" dirty="0" smtClean="0">
                <a:solidFill>
                  <a:srgbClr val="0070C0"/>
                </a:solidFill>
              </a:rPr>
              <a:t>BLUE</a:t>
            </a:r>
            <a:r>
              <a:rPr lang="en-US" altLang="ja-JP" dirty="0">
                <a:solidFill>
                  <a:srgbClr val="0070C0"/>
                </a:solidFill>
              </a:rPr>
              <a:t>: </a:t>
            </a:r>
            <a:r>
              <a:rPr lang="en-US" altLang="ja-JP" dirty="0" err="1">
                <a:solidFill>
                  <a:srgbClr val="0070C0"/>
                </a:solidFill>
              </a:rPr>
              <a:t>w.o</a:t>
            </a:r>
            <a:r>
              <a:rPr lang="en-US" altLang="ja-JP" dirty="0">
                <a:solidFill>
                  <a:srgbClr val="0070C0"/>
                </a:solidFill>
              </a:rPr>
              <a:t>. </a:t>
            </a:r>
            <a:r>
              <a:rPr lang="en-US" altLang="ja-JP" dirty="0" err="1">
                <a:solidFill>
                  <a:srgbClr val="0070C0"/>
                </a:solidFill>
              </a:rPr>
              <a:t>rescatterings</a:t>
            </a:r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3272423" y="2116825"/>
                <a:ext cx="58669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600" b="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0</a:t>
                </a:r>
                <a:r>
                  <a:rPr lang="en-US" altLang="ja-JP" sz="1600" b="0" dirty="0" smtClean="0">
                    <a:solidFill>
                      <a:schemeClr val="tx1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altLang="ja-JP" sz="16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kumimoji="1" lang="ja-JP" altLang="en-US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2423" y="2116825"/>
                <a:ext cx="586699" cy="246221"/>
              </a:xfrm>
              <a:prstGeom prst="rect">
                <a:avLst/>
              </a:prstGeom>
              <a:blipFill rotWithShape="0">
                <a:blip r:embed="rId13"/>
                <a:stretch>
                  <a:fillRect l="-21875" t="-29268" r="-9375" b="-487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459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Comparison with PHENIX data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" name="Picture 2" descr="C:\cygwin64\home\kawaguchi\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80187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 rot="16200000">
                <a:off x="1458832" y="2893543"/>
                <a:ext cx="91864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{2}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58832" y="2893543"/>
                <a:ext cx="918649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3671753" y="4940257"/>
                <a:ext cx="180049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type m:val="lin"/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den>
                      </m:f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1753" y="4940257"/>
                <a:ext cx="1800493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正方形/長方形 5"/>
          <p:cNvSpPr/>
          <p:nvPr/>
        </p:nvSpPr>
        <p:spPr>
          <a:xfrm>
            <a:off x="2769718" y="1452820"/>
            <a:ext cx="24220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BLACK: PHENIX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RED</a:t>
            </a:r>
            <a:r>
              <a:rPr lang="en-US" altLang="ja-JP" dirty="0">
                <a:solidFill>
                  <a:srgbClr val="FF0000"/>
                </a:solidFill>
              </a:rPr>
              <a:t>: w. </a:t>
            </a:r>
            <a:r>
              <a:rPr lang="en-US" altLang="ja-JP" dirty="0" err="1" smtClean="0">
                <a:solidFill>
                  <a:srgbClr val="FF0000"/>
                </a:solidFill>
              </a:rPr>
              <a:t>rescatterings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0070C0"/>
                </a:solidFill>
              </a:rPr>
              <a:t>BLUE</a:t>
            </a:r>
            <a:r>
              <a:rPr lang="en-US" altLang="ja-JP" dirty="0">
                <a:solidFill>
                  <a:srgbClr val="0070C0"/>
                </a:solidFill>
              </a:rPr>
              <a:t>: </a:t>
            </a:r>
            <a:r>
              <a:rPr lang="en-US" altLang="ja-JP" dirty="0" err="1">
                <a:solidFill>
                  <a:srgbClr val="0070C0"/>
                </a:solidFill>
              </a:rPr>
              <a:t>w.o</a:t>
            </a:r>
            <a:r>
              <a:rPr lang="en-US" altLang="ja-JP" dirty="0">
                <a:solidFill>
                  <a:srgbClr val="0070C0"/>
                </a:solidFill>
              </a:rPr>
              <a:t>. </a:t>
            </a:r>
            <a:r>
              <a:rPr lang="en-US" altLang="ja-JP" dirty="0" err="1">
                <a:solidFill>
                  <a:srgbClr val="0070C0"/>
                </a:solidFill>
              </a:rPr>
              <a:t>rescatterings</a:t>
            </a:r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5099384" y="4173827"/>
                <a:ext cx="16459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kumimoji="1" lang="en-US" altLang="ja-JP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&lt;0.35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9384" y="4173827"/>
                <a:ext cx="1645963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5472246" y="3742940"/>
                <a:ext cx="12255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0−5%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246" y="3742940"/>
                <a:ext cx="1225528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1858389" y="6258759"/>
                <a:ext cx="545752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Analysis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{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EP</m:t>
                    </m:r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: work in progress</a:t>
                </a:r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8389" y="6258759"/>
                <a:ext cx="5457520" cy="523220"/>
              </a:xfrm>
              <a:prstGeom prst="rect">
                <a:avLst/>
              </a:prstGeom>
              <a:blipFill rotWithShape="0">
                <a:blip r:embed="rId7"/>
                <a:stretch>
                  <a:fillRect l="-2346" t="-11628" r="-1117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532662" y="5379982"/>
                <a:ext cx="8108566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Not significant effects of </a:t>
                </a:r>
                <a:r>
                  <a:rPr kumimoji="1" lang="en-US" altLang="ja-JP" sz="2800" dirty="0" err="1" smtClean="0">
                    <a:solidFill>
                      <a:schemeClr val="bg1"/>
                    </a:solidFill>
                  </a:rPr>
                  <a:t>rescatterings</a:t>
                </a:r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 slope</a:t>
                </a:r>
              </a:p>
              <a:p>
                <a:r>
                  <a:rPr lang="en-US" altLang="ja-JP" sz="2800" dirty="0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Partly canceled by increase of mean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8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altLang="ja-JP" sz="2800" dirty="0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 </a:t>
                </a:r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62" y="5379982"/>
                <a:ext cx="8108566" cy="954107"/>
              </a:xfrm>
              <a:prstGeom prst="rect">
                <a:avLst/>
              </a:prstGeom>
              <a:blipFill rotWithShape="0">
                <a:blip r:embed="rId8"/>
                <a:stretch>
                  <a:fillRect l="-1503" t="-6410" r="-526" b="-179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5652339" y="157683"/>
            <a:ext cx="3491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PHENIX, PRL114, 192301 (2015)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24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Contents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312000" y="4184904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5. Hydro + </a:t>
            </a:r>
          </a:p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mini-jet model  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312000" y="168335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>
                <a:solidFill>
                  <a:schemeClr val="accent1">
                    <a:lumMod val="50000"/>
                  </a:schemeClr>
                </a:solidFill>
              </a:rPr>
              <a:t>2. Integrated dynamical model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61122" y="4184904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4. Results in </a:t>
            </a:r>
            <a:r>
              <a:rPr lang="en-US" altLang="ja-JP" sz="2800" dirty="0" err="1" smtClean="0">
                <a:solidFill>
                  <a:schemeClr val="accent1">
                    <a:lumMod val="50000"/>
                  </a:schemeClr>
                </a:solidFill>
              </a:rPr>
              <a:t>d+Au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66216" y="4184904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6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. Summary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61122" y="167601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1. My early career and collaboration with Ulrich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062878" y="168335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3. 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Initial longitudinal </a:t>
            </a: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structure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8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New source of higher harmonics?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67666" y="1513135"/>
            <a:ext cx="72175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Fluctuations appear everywhere!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solidFill>
                  <a:schemeClr val="bg1"/>
                </a:solidFill>
              </a:rPr>
              <a:t>Initial state fluctuations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solidFill>
                  <a:schemeClr val="bg1"/>
                </a:solidFill>
              </a:rPr>
              <a:t>Fluctuations of transverse position of nucleons in colliding nuclei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 smtClean="0">
                <a:solidFill>
                  <a:schemeClr val="bg1"/>
                </a:solidFill>
              </a:rPr>
              <a:t>Multiplicity fluctuations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solidFill>
                  <a:schemeClr val="bg1"/>
                </a:solidFill>
              </a:rPr>
              <a:t>Hydrodynamic fluctuations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 smtClean="0">
                <a:solidFill>
                  <a:schemeClr val="bg1"/>
                </a:solidFill>
              </a:rPr>
              <a:t>Thermal noises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solidFill>
                  <a:schemeClr val="bg1"/>
                </a:solidFill>
              </a:rPr>
              <a:t>Critical fluctuations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 smtClean="0">
                <a:solidFill>
                  <a:schemeClr val="bg1"/>
                </a:solidFill>
              </a:rPr>
              <a:t>Disturbance by (mini-)jet propagation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127388" y="5483453"/>
            <a:ext cx="249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solidFill>
                  <a:schemeClr val="bg1"/>
                </a:solidFill>
              </a:rPr>
              <a:t>Schulk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, </a:t>
            </a:r>
            <a:r>
              <a:rPr kumimoji="1" lang="en-US" altLang="ja-JP" sz="2000" dirty="0" err="1" smtClean="0">
                <a:solidFill>
                  <a:schemeClr val="bg1"/>
                </a:solidFill>
              </a:rPr>
              <a:t>Tomášik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(2014)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</a:rPr>
                  <a:t>Jet propagation in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kumimoji="1" lang="en-US" altLang="ja-JP" dirty="0" smtClean="0">
                    <a:solidFill>
                      <a:schemeClr val="bg1"/>
                    </a:solidFill>
                  </a:rPr>
                  <a:t>-jet event</a:t>
                </a:r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30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67" y="2358201"/>
            <a:ext cx="4167188" cy="290988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755" y="2358201"/>
            <a:ext cx="4167188" cy="290988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79917" y="1278976"/>
            <a:ext cx="7203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Full 3D ideal hydrodynamics </a:t>
            </a:r>
          </a:p>
          <a:p>
            <a:r>
              <a:rPr kumimoji="1" lang="en-US" altLang="ja-JP" sz="2800" dirty="0" smtClean="0">
                <a:solidFill>
                  <a:schemeClr val="bg1"/>
                </a:solidFill>
              </a:rPr>
              <a:t>+ ener</a:t>
            </a:r>
            <a:r>
              <a:rPr lang="en-US" altLang="ja-JP" sz="2800" dirty="0" smtClean="0">
                <a:solidFill>
                  <a:schemeClr val="bg1"/>
                </a:solidFill>
              </a:rPr>
              <a:t>gy-momentum deposition by a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parton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68272" y="5157995"/>
            <a:ext cx="3075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Smooth profile case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59141" y="5157995"/>
            <a:ext cx="2957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</a:rPr>
              <a:t>B</a:t>
            </a:r>
            <a:r>
              <a:rPr lang="en-US" altLang="ja-JP" sz="2800" dirty="0" smtClean="0">
                <a:solidFill>
                  <a:schemeClr val="bg1"/>
                </a:solidFill>
              </a:rPr>
              <a:t>umpy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 profile case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4461" y="5604876"/>
            <a:ext cx="78992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Without linearization</a:t>
            </a:r>
          </a:p>
          <a:p>
            <a:r>
              <a:rPr lang="en-US" altLang="ja-JP" sz="2000" dirty="0" smtClean="0">
                <a:solidFill>
                  <a:schemeClr val="bg1"/>
                </a:solidFill>
              </a:rPr>
              <a:t>Chaudhuri, Heinz (2006), Betz, Noronha, </a:t>
            </a:r>
            <a:r>
              <a:rPr lang="en-US" altLang="ja-JP" sz="2000" dirty="0" err="1" smtClean="0">
                <a:solidFill>
                  <a:schemeClr val="bg1"/>
                </a:solidFill>
              </a:rPr>
              <a:t>Torrieri</a:t>
            </a:r>
            <a:r>
              <a:rPr lang="en-US" altLang="ja-JP" sz="2000" dirty="0" smtClean="0">
                <a:solidFill>
                  <a:schemeClr val="bg1"/>
                </a:solidFill>
              </a:rPr>
              <a:t>, </a:t>
            </a:r>
            <a:r>
              <a:rPr lang="en-US" altLang="ja-JP" sz="2000" dirty="0" err="1" smtClean="0">
                <a:solidFill>
                  <a:schemeClr val="bg1"/>
                </a:solidFill>
              </a:rPr>
              <a:t>Gyulassy</a:t>
            </a:r>
            <a:r>
              <a:rPr lang="en-US" altLang="ja-JP" sz="2000" dirty="0" smtClean="0">
                <a:solidFill>
                  <a:schemeClr val="bg1"/>
                </a:solidFill>
              </a:rPr>
              <a:t>, </a:t>
            </a:r>
            <a:r>
              <a:rPr lang="en-US" altLang="ja-JP" sz="2000" dirty="0" err="1" smtClean="0">
                <a:solidFill>
                  <a:schemeClr val="bg1"/>
                </a:solidFill>
              </a:rPr>
              <a:t>Rischke</a:t>
            </a:r>
            <a:r>
              <a:rPr lang="en-US" altLang="ja-JP" sz="2000" dirty="0" smtClean="0">
                <a:solidFill>
                  <a:schemeClr val="bg1"/>
                </a:solidFill>
              </a:rPr>
              <a:t> (2010),</a:t>
            </a:r>
          </a:p>
          <a:p>
            <a:r>
              <a:rPr kumimoji="1" lang="en-US" altLang="ja-JP" sz="2000" dirty="0" smtClean="0">
                <a:solidFill>
                  <a:schemeClr val="bg1"/>
                </a:solidFill>
              </a:rPr>
              <a:t>Tachibana, Hirano (2014, 2016), …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63148" y="6457890"/>
            <a:ext cx="3580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Movies: Courtesy of Y. Tachibana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23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Many mini-jet propagation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172" y="1770296"/>
            <a:ext cx="6096000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360500" y="1994483"/>
                <a:ext cx="143532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 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fm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500" y="1994483"/>
                <a:ext cx="1435329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261748" y="1475245"/>
                <a:ext cx="281243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Pb</m:t>
                      </m:r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Pb</m:t>
                      </m:r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2.76 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TeV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748" y="1475245"/>
                <a:ext cx="2812437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79889" y="2467609"/>
                <a:ext cx="3904017" cy="13310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coll</m:t>
                        </m:r>
                      </m:sub>
                    </m:sSub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: 1983</m:t>
                    </m:r>
                  </m:oMath>
                </a14:m>
                <a:r>
                  <a:rPr kumimoji="1" lang="en-US" altLang="ja-JP" sz="2800" b="0" dirty="0" smtClean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part</m:t>
                        </m:r>
                      </m:sub>
                    </m:sSub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: 411</m:t>
                    </m:r>
                  </m:oMath>
                </a14:m>
                <a:endParaRPr kumimoji="1" lang="en-US" altLang="ja-JP" sz="2800" b="0" dirty="0" smtClean="0">
                  <a:solidFill>
                    <a:schemeClr val="bg1"/>
                  </a:solidFill>
                </a:endParaRPr>
              </a:p>
              <a:p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# of mini-jet</a:t>
                </a:r>
                <a:r>
                  <a:rPr lang="en-US" altLang="ja-JP" sz="2800" dirty="0" smtClean="0">
                    <a:solidFill>
                      <a:schemeClr val="bg1"/>
                    </a:solidFill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8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&gt;2</m:t>
                    </m:r>
                    <m:r>
                      <m:rPr>
                        <m:sty m:val="p"/>
                      </m:rPr>
                      <a:rPr lang="en-US" altLang="ja-JP" sz="28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): </a:t>
                </a:r>
              </a:p>
              <a:p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~600</m:t>
                    </m:r>
                  </m:oMath>
                </a14:m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 (at </a:t>
                </a:r>
                <a:r>
                  <a:rPr kumimoji="1" lang="en-US" altLang="ja-JP" sz="2800" dirty="0" err="1" smtClean="0">
                    <a:solidFill>
                      <a:schemeClr val="bg1"/>
                    </a:solidFill>
                  </a:rPr>
                  <a:t>midrapidity</a:t>
                </a:r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)</a:t>
                </a:r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89" y="2467609"/>
                <a:ext cx="3904017" cy="1331005"/>
              </a:xfrm>
              <a:prstGeom prst="rect">
                <a:avLst/>
              </a:prstGeom>
              <a:blipFill rotWithShape="0">
                <a:blip r:embed="rId5"/>
                <a:stretch>
                  <a:fillRect l="-5460" t="-7798" r="-4524" b="-155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245090" y="3955712"/>
            <a:ext cx="35576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Smooth initial condition (optical </a:t>
            </a:r>
            <a:r>
              <a:rPr kumimoji="1" lang="en-US" altLang="ja-JP" sz="2800" dirty="0" err="1" smtClean="0">
                <a:solidFill>
                  <a:schemeClr val="bg1"/>
                </a:solidFill>
              </a:rPr>
              <a:t>Glauber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) 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kumimoji="1" lang="en-US" altLang="ja-JP" sz="2800" dirty="0" smtClean="0">
                <a:solidFill>
                  <a:schemeClr val="bg1"/>
                </a:solidFill>
                <a:sym typeface="Wingdings" panose="05000000000000000000" pitchFamily="2" charset="2"/>
              </a:rPr>
              <a:t>Bumpy </a:t>
            </a:r>
            <a:r>
              <a:rPr kumimoji="1" lang="en-US" altLang="ja-JP" sz="2800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f</a:t>
            </a:r>
            <a:r>
              <a:rPr lang="en-US" altLang="ja-JP" sz="2800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reezeout</a:t>
            </a:r>
            <a:r>
              <a:rPr kumimoji="1" lang="en-US" altLang="ja-JP" sz="2800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kumimoji="1" lang="en-US" altLang="ja-JP" sz="2800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hypersuface</a:t>
            </a:r>
            <a:endParaRPr kumimoji="1" lang="en-US" altLang="ja-JP" sz="28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altLang="ja-JP" sz="2800" dirty="0" smtClean="0">
                <a:solidFill>
                  <a:schemeClr val="bg1"/>
                </a:solidFill>
                <a:sym typeface="Wingdings" panose="05000000000000000000" pitchFamily="2" charset="2"/>
              </a:rPr>
              <a:t>Higher harmonics?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89120" y="6421903"/>
            <a:ext cx="4575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solidFill>
                  <a:schemeClr val="bg1"/>
                </a:solidFill>
              </a:rPr>
              <a:t>Okai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, Tachibana, Hirano (</a:t>
            </a:r>
            <a:r>
              <a:rPr lang="en-US" altLang="ja-JP" sz="2000" dirty="0" smtClean="0">
                <a:solidFill>
                  <a:schemeClr val="bg1"/>
                </a:solidFill>
              </a:rPr>
              <a:t>work in progress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)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69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Contents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062878" y="4184904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>
                <a:solidFill>
                  <a:schemeClr val="accent1">
                    <a:lumMod val="50000"/>
                  </a:schemeClr>
                </a:solidFill>
              </a:rPr>
              <a:t>6. Summary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312000" y="168335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>
                <a:solidFill>
                  <a:schemeClr val="accent1">
                    <a:lumMod val="50000"/>
                  </a:schemeClr>
                </a:solidFill>
              </a:rPr>
              <a:t>2. Integrated dynamical model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61122" y="4184904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4. Results in </a:t>
            </a:r>
            <a:r>
              <a:rPr lang="en-US" altLang="ja-JP" sz="2800" dirty="0" err="1" smtClean="0">
                <a:solidFill>
                  <a:schemeClr val="accent1">
                    <a:lumMod val="50000"/>
                  </a:schemeClr>
                </a:solidFill>
              </a:rPr>
              <a:t>d+Au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312000" y="4184904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5. Hydro + </a:t>
            </a:r>
          </a:p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mini-jet model  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61122" y="167601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1. My early career and collaboration with Ulrich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062878" y="1683350"/>
            <a:ext cx="252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3. </a:t>
            </a:r>
            <a:r>
              <a:rPr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Initial longitudinal </a:t>
            </a: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</a:rPr>
              <a:t>structure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40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Ulrich’s </a:t>
            </a:r>
            <a:r>
              <a:rPr lang="en-US" altLang="ja-JP" dirty="0">
                <a:solidFill>
                  <a:schemeClr val="bg1"/>
                </a:solidFill>
              </a:rPr>
              <a:t>p</a:t>
            </a:r>
            <a:r>
              <a:rPr kumimoji="1" lang="en-US" altLang="ja-JP" dirty="0" smtClean="0">
                <a:solidFill>
                  <a:schemeClr val="bg1"/>
                </a:solidFill>
              </a:rPr>
              <a:t>aper triggered one of my first studies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124" y="1875797"/>
            <a:ext cx="7155751" cy="3309334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3243635" y="5185131"/>
            <a:ext cx="49724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800" dirty="0" smtClean="0">
                <a:solidFill>
                  <a:schemeClr val="bg1"/>
                </a:solidFill>
              </a:rPr>
              <a:t>Proceedings of QM97 at Tsukuba</a:t>
            </a:r>
          </a:p>
          <a:p>
            <a:pPr algn="r"/>
            <a:r>
              <a:rPr lang="en-US" altLang="ja-JP" sz="2800" dirty="0" smtClean="0">
                <a:solidFill>
                  <a:schemeClr val="bg1"/>
                </a:solidFill>
              </a:rPr>
              <a:t>(My very first QM attendance)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8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Summary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17256" y="2718589"/>
            <a:ext cx="48738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Effects of hadronic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rescatterings</a:t>
            </a:r>
            <a:r>
              <a:rPr lang="en-US" altLang="ja-JP" sz="2800" dirty="0" smtClean="0">
                <a:solidFill>
                  <a:schemeClr val="bg1"/>
                </a:solidFill>
              </a:rPr>
              <a:t> (</a:t>
            </a:r>
            <a:r>
              <a:rPr lang="en-US" altLang="ja-JP" sz="2800" dirty="0">
                <a:solidFill>
                  <a:schemeClr val="bg1"/>
                </a:solidFill>
              </a:rPr>
              <a:t>Calibration of a lens to look at the </a:t>
            </a:r>
            <a:r>
              <a:rPr lang="en-US" altLang="ja-JP" sz="2800" dirty="0" smtClean="0">
                <a:solidFill>
                  <a:schemeClr val="bg1"/>
                </a:solidFill>
              </a:rPr>
              <a:t>QGP) investigated together with Ulrich must be always important in high-energy nuclear collisions towards extracting transport properties of the QGP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727974" y="1537991"/>
            <a:ext cx="7670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ja-JP" sz="4800" dirty="0">
                <a:solidFill>
                  <a:prstClr val="white"/>
                </a:solidFill>
              </a:rPr>
              <a:t>Happy 60</a:t>
            </a:r>
            <a:r>
              <a:rPr lang="en-US" altLang="ja-JP" sz="4800" baseline="30000" dirty="0">
                <a:solidFill>
                  <a:prstClr val="white"/>
                </a:solidFill>
              </a:rPr>
              <a:t>th</a:t>
            </a:r>
            <a:r>
              <a:rPr lang="en-US" altLang="ja-JP" sz="4800" dirty="0">
                <a:solidFill>
                  <a:prstClr val="white"/>
                </a:solidFill>
              </a:rPr>
              <a:t> Birthday to Ulrich!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209" y="2718589"/>
            <a:ext cx="344805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97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4" t="16440" r="7573"/>
          <a:stretch/>
        </p:blipFill>
        <p:spPr>
          <a:xfrm>
            <a:off x="5024761" y="2707688"/>
            <a:ext cx="3958206" cy="407505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9" r="36505"/>
          <a:stretch/>
        </p:blipFill>
        <p:spPr>
          <a:xfrm>
            <a:off x="523783" y="682792"/>
            <a:ext cx="4128699" cy="406242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834500" y="4966860"/>
            <a:ext cx="317195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Photos taken in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QM2015 at Kobe</a:t>
            </a:r>
          </a:p>
          <a:p>
            <a:r>
              <a:rPr kumimoji="1" lang="en-US" altLang="ja-JP" sz="2800" dirty="0" smtClean="0">
                <a:solidFill>
                  <a:schemeClr val="bg1"/>
                </a:solidFill>
              </a:rPr>
              <a:t>To successful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QM2017 at Chicago!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58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187089" y="3435661"/>
            <a:ext cx="27423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 smtClean="0">
                <a:solidFill>
                  <a:schemeClr val="bg1"/>
                </a:solidFill>
              </a:rPr>
              <a:t>Backups</a:t>
            </a:r>
            <a:endParaRPr kumimoji="1" lang="ja-JP" altLang="en-US" sz="6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2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Violation of mass </a:t>
            </a:r>
            <a:r>
              <a:rPr lang="en-US" altLang="ja-JP" dirty="0">
                <a:solidFill>
                  <a:schemeClr val="bg1"/>
                </a:solidFill>
              </a:rPr>
              <a:t>o</a:t>
            </a:r>
            <a:r>
              <a:rPr kumimoji="1" lang="en-US" altLang="ja-JP" dirty="0" smtClean="0">
                <a:solidFill>
                  <a:schemeClr val="bg1"/>
                </a:solidFill>
              </a:rPr>
              <a:t>rdering in v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2</a:t>
            </a:r>
            <a:r>
              <a:rPr kumimoji="1" lang="en-US" altLang="ja-JP" dirty="0" smtClean="0">
                <a:solidFill>
                  <a:schemeClr val="bg1"/>
                </a:solidFill>
              </a:rPr>
              <a:t>(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p</a:t>
            </a:r>
            <a:r>
              <a:rPr kumimoji="1" lang="en-US" altLang="ja-JP" baseline="-25000" dirty="0" err="1" smtClean="0">
                <a:solidFill>
                  <a:schemeClr val="bg1"/>
                </a:solidFill>
              </a:rPr>
              <a:t>T</a:t>
            </a:r>
            <a:r>
              <a:rPr kumimoji="1" lang="en-US" altLang="ja-JP" dirty="0" smtClean="0">
                <a:solidFill>
                  <a:schemeClr val="bg1"/>
                </a:solidFill>
              </a:rPr>
              <a:t>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b="41793"/>
          <a:stretch/>
        </p:blipFill>
        <p:spPr>
          <a:xfrm>
            <a:off x="733124" y="2005332"/>
            <a:ext cx="7677751" cy="2628810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>
          <a:xfrm flipV="1">
            <a:off x="2250502" y="3360820"/>
            <a:ext cx="1908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9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Observed!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4" name="スクリーンショット 2016-02-18 17.12.1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3925" y="3922537"/>
            <a:ext cx="2857500" cy="244792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5" name="スクリーンショット 2016-02-18 17.12.05.png"/>
          <p:cNvPicPr>
            <a:picLocks noChangeAspect="1"/>
          </p:cNvPicPr>
          <p:nvPr/>
        </p:nvPicPr>
        <p:blipFill rotWithShape="1">
          <a:blip r:embed="rId3">
            <a:extLst/>
          </a:blip>
          <a:srcRect l="9345"/>
          <a:stretch/>
        </p:blipFill>
        <p:spPr>
          <a:xfrm>
            <a:off x="923278" y="1474612"/>
            <a:ext cx="2858147" cy="244792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6" name="スクリーンショット 2015-07-31 17.26.09.png"/>
          <p:cNvPicPr>
            <a:picLocks noChangeAspect="1"/>
          </p:cNvPicPr>
          <p:nvPr/>
        </p:nvPicPr>
        <p:blipFill>
          <a:blip r:embed="rId4">
            <a:extLst/>
          </a:blip>
          <a:srcRect l="37651" t="3064" r="32081" b="3064"/>
          <a:stretch>
            <a:fillRect/>
          </a:stretch>
        </p:blipFill>
        <p:spPr>
          <a:xfrm>
            <a:off x="4977221" y="1284840"/>
            <a:ext cx="3215113" cy="36115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0" name="テキスト ボックス 9"/>
          <p:cNvSpPr txBox="1"/>
          <p:nvPr/>
        </p:nvSpPr>
        <p:spPr>
          <a:xfrm>
            <a:off x="1824446" y="1470851"/>
            <a:ext cx="1723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mass ordering</a:t>
            </a:r>
          </a:p>
          <a:p>
            <a:r>
              <a:rPr lang="en-US" altLang="ja-JP" sz="2000" dirty="0" smtClean="0"/>
              <a:t>at T=155 MeV</a:t>
            </a:r>
            <a:endParaRPr kumimoji="1" lang="ja-JP" altLang="en-US" sz="2000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98228" y="3946170"/>
            <a:ext cx="1360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Prediction</a:t>
            </a:r>
          </a:p>
          <a:p>
            <a:r>
              <a:rPr lang="en-US" altLang="ja-JP" sz="2000" dirty="0" smtClean="0"/>
              <a:t>of violation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811699" y="4922348"/>
            <a:ext cx="37687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 sz="1300" spc="0">
                <a:solidFill>
                  <a:srgbClr val="42424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altLang="ja-JP" sz="2000" dirty="0">
                <a:solidFill>
                  <a:schemeClr val="bg1"/>
                </a:solidFill>
                <a:latin typeface="Calibri" panose="020F0502020204030204" pitchFamily="34" charset="0"/>
              </a:rPr>
              <a:t>Md. </a:t>
            </a:r>
            <a:r>
              <a:rPr lang="en-US" altLang="ja-JP" sz="2000" dirty="0" err="1">
                <a:solidFill>
                  <a:schemeClr val="bg1"/>
                </a:solidFill>
                <a:latin typeface="Calibri" panose="020F0502020204030204" pitchFamily="34" charset="0"/>
              </a:rPr>
              <a:t>Nasim</a:t>
            </a:r>
            <a:r>
              <a:rPr lang="en-US" altLang="ja-JP" sz="2000" dirty="0">
                <a:solidFill>
                  <a:schemeClr val="bg1"/>
                </a:solidFill>
                <a:latin typeface="Calibri" panose="020F0502020204030204" pitchFamily="34" charset="0"/>
              </a:rPr>
              <a:t> [STAR Collaboration], </a:t>
            </a:r>
          </a:p>
          <a:p>
            <a:pPr>
              <a:spcBef>
                <a:spcPts val="0"/>
              </a:spcBef>
              <a:defRPr sz="1300" spc="0">
                <a:solidFill>
                  <a:srgbClr val="42424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altLang="ja-JP" sz="20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Nucl</a:t>
            </a:r>
            <a:r>
              <a:rPr lang="en-US" altLang="ja-JP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r>
              <a:rPr lang="en-US" altLang="ja-JP" sz="2000" dirty="0">
                <a:solidFill>
                  <a:schemeClr val="bg1"/>
                </a:solidFill>
                <a:latin typeface="Calibri" panose="020F0502020204030204" pitchFamily="34" charset="0"/>
              </a:rPr>
              <a:t>Phys. A 904-905 (2013) 413c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18748" y="5957931"/>
            <a:ext cx="2407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Quantitatively?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1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MC-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Glauber</a:t>
            </a:r>
            <a:r>
              <a:rPr kumimoji="1" lang="en-US" altLang="ja-JP" dirty="0" smtClean="0">
                <a:solidFill>
                  <a:schemeClr val="bg1"/>
                </a:solidFill>
              </a:rPr>
              <a:t> to hydro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" name="Picture 2" descr="C:\cygwin\home\tetsu\rootdata\hydroreview_new\Murase\PPNP20120504-Profile2x2\dens000008ic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3"/>
          <a:stretch/>
        </p:blipFill>
        <p:spPr bwMode="auto">
          <a:xfrm>
            <a:off x="465559" y="1612776"/>
            <a:ext cx="4667250" cy="437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31301" y="6049831"/>
            <a:ext cx="4829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One example of initial condition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4960611" y="1429896"/>
                <a:ext cx="4146328" cy="17235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kumimoji="1" lang="en-US" altLang="ja-JP" sz="2800" b="0" dirty="0" smtClean="0">
                    <a:solidFill>
                      <a:schemeClr val="bg1"/>
                    </a:solidFill>
                  </a:rPr>
                  <a:t>Initial time: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=0.6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endParaRPr kumimoji="1" lang="en-US" altLang="ja-JP" sz="2800" dirty="0" smtClean="0">
                  <a:solidFill>
                    <a:schemeClr val="bg1"/>
                  </a:solidFill>
                </a:endParaRPr>
              </a:p>
              <a:p>
                <a:r>
                  <a:rPr lang="en-US" altLang="ja-JP" sz="2800" dirty="0" smtClean="0">
                    <a:solidFill>
                      <a:schemeClr val="bg1"/>
                    </a:solidFill>
                  </a:rPr>
                  <a:t>Soft/hard fraction: </a:t>
                </a:r>
                <a14:m>
                  <m:oMath xmlns:m="http://schemas.openxmlformats.org/officeDocument/2006/math">
                    <m:r>
                      <a:rPr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=0.18</m:t>
                    </m:r>
                  </m:oMath>
                </a14:m>
                <a:endParaRPr kumimoji="1" lang="en-US" altLang="ja-JP" sz="2800" dirty="0" smtClean="0">
                  <a:solidFill>
                    <a:schemeClr val="bg1"/>
                  </a:solidFill>
                </a:endParaRPr>
              </a:p>
              <a:p>
                <a:r>
                  <a:rPr lang="en-US" altLang="ja-JP" sz="2800" dirty="0" smtClean="0">
                    <a:solidFill>
                      <a:schemeClr val="bg1"/>
                    </a:solidFill>
                  </a:rPr>
                  <a:t>+ overall normalization</a:t>
                </a:r>
              </a:p>
              <a:p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+ rapidity shape in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 </a:t>
                </a:r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0611" y="1429896"/>
                <a:ext cx="4146328" cy="1723549"/>
              </a:xfrm>
              <a:prstGeom prst="rect">
                <a:avLst/>
              </a:prstGeom>
              <a:blipFill rotWithShape="0">
                <a:blip r:embed="rId3"/>
                <a:stretch>
                  <a:fillRect l="-5294" t="-6028" b="-120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/>
          <p:cNvSpPr txBox="1"/>
          <p:nvPr/>
        </p:nvSpPr>
        <p:spPr>
          <a:xfrm>
            <a:off x="5757038" y="3342410"/>
            <a:ext cx="2466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</a:rPr>
              <a:t>E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ntropy density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7" name="下矢印 6"/>
          <p:cNvSpPr/>
          <p:nvPr/>
        </p:nvSpPr>
        <p:spPr>
          <a:xfrm>
            <a:off x="6650072" y="4000425"/>
            <a:ext cx="673573" cy="672747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61021" y="4722411"/>
            <a:ext cx="40046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</a:rPr>
              <a:t>T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he other thermodynamic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variables through equation of state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44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Relativistic hydrodynamics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28169" t="16935" r="27412" b="25449"/>
          <a:stretch/>
        </p:blipFill>
        <p:spPr>
          <a:xfrm>
            <a:off x="4846319" y="1960793"/>
            <a:ext cx="3758185" cy="266090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312664" y="1479315"/>
            <a:ext cx="2657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Equation of state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637196" y="2169038"/>
                <a:ext cx="2136675" cy="5985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kumimoji="1" lang="en-US" altLang="ja-JP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kumimoji="1" lang="ja-JP" altLang="en-US" sz="36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196" y="2169038"/>
                <a:ext cx="2136675" cy="5985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637196" y="2869502"/>
                <a:ext cx="3878819" cy="1107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kumimoji="1" lang="en-US" altLang="ja-JP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sSup>
                        <m:sSupPr>
                          <m:ctrlP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p>
                        <m:sSupPr>
                          <m:ctrlP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</m:oMath>
                  </m:oMathPara>
                </a14:m>
                <a:endParaRPr kumimoji="1" lang="en-US" altLang="ja-JP" sz="3600" b="0" i="1" dirty="0" smtClean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sSup>
                        <m:sSupPr>
                          <m:ctrlP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kumimoji="1" lang="en-US" altLang="ja-JP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kumimoji="1" lang="ja-JP" altLang="en-US" sz="36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196" y="2869502"/>
                <a:ext cx="3878819" cy="110799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/>
          <p:cNvSpPr txBox="1"/>
          <p:nvPr/>
        </p:nvSpPr>
        <p:spPr>
          <a:xfrm>
            <a:off x="269701" y="1535736"/>
            <a:ext cx="3824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Hydrodynamic equations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876774" y="4190811"/>
                <a:ext cx="250203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: energy density</a:t>
                </a:r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774" y="4190811"/>
                <a:ext cx="2502032" cy="430887"/>
              </a:xfrm>
              <a:prstGeom prst="rect">
                <a:avLst/>
              </a:prstGeom>
              <a:blipFill rotWithShape="0">
                <a:blip r:embed="rId5"/>
                <a:stretch>
                  <a:fillRect l="-1463" t="-23944" r="-7073" b="-507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876774" y="4621698"/>
                <a:ext cx="163955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: pressure</a:t>
                </a:r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774" y="4621698"/>
                <a:ext cx="1639551" cy="430887"/>
              </a:xfrm>
              <a:prstGeom prst="rect">
                <a:avLst/>
              </a:prstGeom>
              <a:blipFill rotWithShape="0">
                <a:blip r:embed="rId6"/>
                <a:stretch>
                  <a:fillRect l="-1115" t="-23944" r="-11152" b="-507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876774" y="5052585"/>
                <a:ext cx="311232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: four flow velocity</a:t>
                </a:r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774" y="5052585"/>
                <a:ext cx="3112327" cy="430887"/>
              </a:xfrm>
              <a:prstGeom prst="rect">
                <a:avLst/>
              </a:prstGeom>
              <a:blipFill rotWithShape="0">
                <a:blip r:embed="rId7"/>
                <a:stretch>
                  <a:fillRect t="-23944" r="-5686" b="-492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4790335" y="4546869"/>
                <a:ext cx="4037131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High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kumimoji="1" lang="en-US" altLang="ja-JP" sz="2800" dirty="0" smtClean="0">
                  <a:solidFill>
                    <a:schemeClr val="bg1"/>
                  </a:solidFill>
                </a:endParaRPr>
              </a:p>
              <a:p>
                <a:r>
                  <a:rPr lang="en-US" altLang="ja-JP" sz="2800" dirty="0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</a:t>
                </a:r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 Lattice result (hot QCD)</a:t>
                </a:r>
              </a:p>
              <a:p>
                <a:r>
                  <a:rPr lang="en-US" altLang="ja-JP" sz="2800" dirty="0" smtClean="0">
                    <a:solidFill>
                      <a:schemeClr val="bg1"/>
                    </a:solidFill>
                  </a:rPr>
                  <a:t>Low </a:t>
                </a:r>
                <a14:m>
                  <m:oMath xmlns:m="http://schemas.openxmlformats.org/officeDocument/2006/math">
                    <m:r>
                      <a:rPr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kumimoji="1" lang="en-US" altLang="ja-JP" sz="2800" dirty="0" smtClean="0">
                  <a:solidFill>
                    <a:schemeClr val="bg1"/>
                  </a:solidFill>
                </a:endParaRPr>
              </a:p>
              <a:p>
                <a:r>
                  <a:rPr lang="en-US" altLang="ja-JP" sz="2800" dirty="0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</a:t>
                </a:r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 Hadron resonance gas</a:t>
                </a:r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0335" y="4546869"/>
                <a:ext cx="4037131" cy="1815882"/>
              </a:xfrm>
              <a:prstGeom prst="rect">
                <a:avLst/>
              </a:prstGeom>
              <a:blipFill rotWithShape="0">
                <a:blip r:embed="rId8"/>
                <a:stretch>
                  <a:fillRect l="-3172" t="-3356" r="-1964" b="-87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/>
          <p:cNvSpPr txBox="1"/>
          <p:nvPr/>
        </p:nvSpPr>
        <p:spPr>
          <a:xfrm>
            <a:off x="5132606" y="6249442"/>
            <a:ext cx="3649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See also,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P.Huovinen</a:t>
            </a:r>
            <a:r>
              <a:rPr kumimoji="1" lang="en-US" altLang="ja-JP" dirty="0" smtClean="0">
                <a:solidFill>
                  <a:schemeClr val="bg1"/>
                </a:solidFill>
              </a:rPr>
              <a:t> and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P.Petreczky</a:t>
            </a:r>
            <a:r>
              <a:rPr kumimoji="1" lang="en-US" altLang="ja-JP" dirty="0" smtClean="0">
                <a:solidFill>
                  <a:schemeClr val="bg1"/>
                </a:solidFill>
              </a:rPr>
              <a:t>,</a:t>
            </a:r>
          </a:p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 NPA837, 26 (2010)</a:t>
            </a:r>
            <a:endParaRPr kumimoji="1" lang="ja-JP" altLang="en-US" dirty="0" smtClean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0312" y="5718551"/>
            <a:ext cx="4305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*No dissipation </a:t>
            </a:r>
            <a:r>
              <a:rPr lang="en-US" altLang="ja-JP" sz="2800" dirty="0" smtClean="0">
                <a:solidFill>
                  <a:schemeClr val="bg1"/>
                </a:solidFill>
              </a:rPr>
              <a:t>in this study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22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Hydro to cascade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628650" y="2523586"/>
                <a:ext cx="5486374" cy="9373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f>
                        <m:f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en-US" altLang="ja-JP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en-US" altLang="ja-JP" sz="28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ja-JP" sz="28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sw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±1</m:t>
                          </m:r>
                        </m:den>
                      </m:f>
                    </m:oMath>
                  </m:oMathPara>
                </a14:m>
                <a:endParaRPr lang="ja-JP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2523586"/>
                <a:ext cx="5486374" cy="93737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/>
          <p:cNvSpPr txBox="1"/>
          <p:nvPr/>
        </p:nvSpPr>
        <p:spPr>
          <a:xfrm>
            <a:off x="664780" y="1538819"/>
            <a:ext cx="6836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One-particle distribution from a fluid element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67492" y="5751576"/>
            <a:ext cx="7409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Output from hydro as initial condition for cascade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1263131" y="3656365"/>
                <a:ext cx="247086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sw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=155</m:t>
                      </m:r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3131" y="3656365"/>
                <a:ext cx="2470869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フリーフォーム 8"/>
          <p:cNvSpPr/>
          <p:nvPr/>
        </p:nvSpPr>
        <p:spPr>
          <a:xfrm>
            <a:off x="6678078" y="2883860"/>
            <a:ext cx="349723" cy="1884556"/>
          </a:xfrm>
          <a:custGeom>
            <a:avLst/>
            <a:gdLst>
              <a:gd name="connsiteX0" fmla="*/ 0 w 349723"/>
              <a:gd name="connsiteY0" fmla="*/ 0 h 1884556"/>
              <a:gd name="connsiteX1" fmla="*/ 345688 w 349723"/>
              <a:gd name="connsiteY1" fmla="*/ 713678 h 1884556"/>
              <a:gd name="connsiteX2" fmla="*/ 189571 w 349723"/>
              <a:gd name="connsiteY2" fmla="*/ 1628078 h 1884556"/>
              <a:gd name="connsiteX3" fmla="*/ 200722 w 349723"/>
              <a:gd name="connsiteY3" fmla="*/ 1884556 h 1884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23" h="1884556">
                <a:moveTo>
                  <a:pt x="0" y="0"/>
                </a:moveTo>
                <a:cubicBezTo>
                  <a:pt x="157046" y="221166"/>
                  <a:pt x="314093" y="442332"/>
                  <a:pt x="345688" y="713678"/>
                </a:cubicBezTo>
                <a:cubicBezTo>
                  <a:pt x="377283" y="985024"/>
                  <a:pt x="213732" y="1432932"/>
                  <a:pt x="189571" y="1628078"/>
                </a:cubicBezTo>
                <a:cubicBezTo>
                  <a:pt x="165410" y="1823224"/>
                  <a:pt x="183066" y="1853890"/>
                  <a:pt x="200722" y="1884556"/>
                </a:cubicBez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6623505" y="3571844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7656486" y="3625589"/>
                <a:ext cx="58009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𝑁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6486" y="3625589"/>
                <a:ext cx="580095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直線矢印コネクタ 11"/>
          <p:cNvCxnSpPr/>
          <p:nvPr/>
        </p:nvCxnSpPr>
        <p:spPr>
          <a:xfrm flipV="1">
            <a:off x="7023766" y="3247098"/>
            <a:ext cx="1022964" cy="20642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8114707" y="3031074"/>
                <a:ext cx="7328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Δ</m:t>
                          </m:r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𝜎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4707" y="3031074"/>
                <a:ext cx="732828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テキスト ボックス 14"/>
          <p:cNvSpPr txBox="1"/>
          <p:nvPr/>
        </p:nvSpPr>
        <p:spPr>
          <a:xfrm>
            <a:off x="6325333" y="1930489"/>
            <a:ext cx="241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chemeClr val="bg1"/>
                </a:solidFill>
              </a:rPr>
              <a:t>F.Cooper</a:t>
            </a:r>
            <a:r>
              <a:rPr kumimoji="1" lang="en-US" altLang="ja-JP" dirty="0" smtClean="0">
                <a:solidFill>
                  <a:schemeClr val="bg1"/>
                </a:solidFill>
              </a:rPr>
              <a:t>,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G.Frye</a:t>
            </a:r>
            <a:r>
              <a:rPr kumimoji="1" lang="en-US" altLang="ja-JP" dirty="0" smtClean="0">
                <a:solidFill>
                  <a:schemeClr val="bg1"/>
                </a:solidFill>
              </a:rPr>
              <a:t> (1974) </a:t>
            </a:r>
            <a:endParaRPr kumimoji="1" lang="ja-JP" altLang="en-US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6749299" y="2568408"/>
                <a:ext cx="214840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sw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299" y="2568408"/>
                <a:ext cx="2148409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525860" y="4351654"/>
                <a:ext cx="612493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Thermal dist</a:t>
                </a:r>
                <a:r>
                  <a:rPr lang="en-US" altLang="ja-JP" sz="2800" dirty="0" smtClean="0">
                    <a:solidFill>
                      <a:schemeClr val="bg1"/>
                    </a:solidFill>
                  </a:rPr>
                  <a:t>. in switching hypersurface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endParaRPr lang="en-US" altLang="ja-JP" sz="2800" dirty="0" smtClean="0">
                  <a:solidFill>
                    <a:schemeClr val="bg1"/>
                  </a:solidFill>
                </a:endParaRPr>
              </a:p>
              <a:p>
                <a:r>
                  <a:rPr lang="en-US" altLang="ja-JP" sz="2800" dirty="0" smtClean="0">
                    <a:solidFill>
                      <a:schemeClr val="bg1"/>
                    </a:solidFill>
                  </a:rPr>
                  <a:t>boosted by fluid velocity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860" y="4351654"/>
                <a:ext cx="6124931" cy="954107"/>
              </a:xfrm>
              <a:prstGeom prst="rect">
                <a:avLst/>
              </a:prstGeom>
              <a:blipFill rotWithShape="0">
                <a:blip r:embed="rId7"/>
                <a:stretch>
                  <a:fillRect l="-1990" t="-6410" b="-179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760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Hadronic cascade model (JAM)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72000" y="6144768"/>
            <a:ext cx="4408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 smtClean="0">
                <a:solidFill>
                  <a:schemeClr val="bg1"/>
                </a:solidFill>
              </a:rPr>
              <a:t>See also,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Y.Nara</a:t>
            </a:r>
            <a:r>
              <a:rPr kumimoji="1" lang="en-US" altLang="ja-JP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i="1" dirty="0" smtClean="0">
                <a:solidFill>
                  <a:schemeClr val="bg1"/>
                </a:solidFill>
              </a:rPr>
              <a:t>et al</a:t>
            </a:r>
            <a:r>
              <a:rPr kumimoji="1" lang="en-US" altLang="ja-JP" dirty="0" smtClean="0">
                <a:solidFill>
                  <a:schemeClr val="bg1"/>
                </a:solidFill>
              </a:rPr>
              <a:t>., PRC61, 024901 (2000),</a:t>
            </a:r>
          </a:p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TH and </a:t>
            </a:r>
            <a:r>
              <a:rPr lang="en-US" altLang="ja-JP" dirty="0" err="1" smtClean="0">
                <a:solidFill>
                  <a:schemeClr val="bg1"/>
                </a:solidFill>
              </a:rPr>
              <a:t>Y.Nara</a:t>
            </a:r>
            <a:r>
              <a:rPr lang="en-US" altLang="ja-JP" dirty="0" smtClean="0">
                <a:solidFill>
                  <a:schemeClr val="bg1"/>
                </a:solidFill>
              </a:rPr>
              <a:t>, PTEP 01A203 (2012).</a:t>
            </a:r>
            <a:endParaRPr kumimoji="1" lang="ja-JP" altLang="en-US" dirty="0" smtClean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8408" y="1380744"/>
            <a:ext cx="7205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Incoherent convolution of hadron-hadron scattering </a:t>
            </a:r>
            <a:r>
              <a:rPr lang="en-US" altLang="ja-JP" sz="2800" dirty="0" smtClean="0">
                <a:solidFill>
                  <a:schemeClr val="bg1"/>
                </a:solidFill>
              </a:rPr>
              <a:t>and resonance decays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2112264" y="3618654"/>
                <a:ext cx="49319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ja-JP" altLang="en-US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acc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ja-JP" alt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acc>
                      <m:r>
                        <a:rPr lang="en-US" altLang="ja-JP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ja-JP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ja-JP" altLang="en-US" sz="2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altLang="ja-JP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ja-JP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2264" y="3618654"/>
                <a:ext cx="4931928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/>
          <p:cNvSpPr txBox="1"/>
          <p:nvPr/>
        </p:nvSpPr>
        <p:spPr>
          <a:xfrm>
            <a:off x="978408" y="2358016"/>
            <a:ext cx="5522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Some remarks on strangeness sector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/>
              <p:cNvSpPr/>
              <p:nvPr/>
            </p:nvSpPr>
            <p:spPr>
              <a:xfrm>
                <a:off x="978408" y="2974492"/>
                <a:ext cx="506407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ja-JP" altLang="en-US" sz="280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acc>
                    <m:r>
                      <a:rPr lang="en-US" altLang="ja-JP" sz="28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ja-JP" altLang="en-US" sz="28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altLang="ja-JP" sz="2800" dirty="0" smtClean="0">
                    <a:solidFill>
                      <a:schemeClr val="bg1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ja-JP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ja-JP" altLang="en-US" sz="28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altLang="ja-JP" sz="2800" dirty="0" smtClean="0">
                    <a:solidFill>
                      <a:schemeClr val="bg1"/>
                    </a:solidFill>
                  </a:rPr>
                  <a:t>incoming channel</a:t>
                </a:r>
                <a:endParaRPr lang="ja-JP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正方形/長方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408" y="2974492"/>
                <a:ext cx="5064079" cy="523220"/>
              </a:xfrm>
              <a:prstGeom prst="rect">
                <a:avLst/>
              </a:prstGeom>
              <a:blipFill rotWithShape="0">
                <a:blip r:embed="rId3"/>
                <a:stretch>
                  <a:fillRect t="-11628" r="-1325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2532888" y="4006333"/>
            <a:ext cx="6329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*Inverse process through detailed balance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8408" y="4503044"/>
            <a:ext cx="6654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 smtClean="0">
                <a:solidFill>
                  <a:schemeClr val="bg1"/>
                </a:solidFill>
              </a:rPr>
              <a:t>Other processes </a:t>
            </a:r>
            <a:r>
              <a:rPr kumimoji="1" lang="en-US" altLang="ja-JP" sz="28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Additive quark model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1435608" y="5046577"/>
                <a:ext cx="6863482" cy="9681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𝑁𝑁</m:t>
                          </m:r>
                        </m:sub>
                      </m:sSub>
                      <m:f>
                        <m:f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altLang="ja-JP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1−0.4</m:t>
                          </m:r>
                          <m:f>
                            <m:fPr>
                              <m:ctrlPr>
                                <a:rPr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1−0.4</m:t>
                          </m:r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608" y="5046577"/>
                <a:ext cx="6863482" cy="96815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828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Some details of initial conditions in longitudinal direction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164592" y="1929384"/>
                <a:ext cx="4150752" cy="8912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𝑑𝑆</m:t>
                          </m:r>
                        </m:num>
                        <m:den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sSup>
                            <m:sSup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592" y="1929384"/>
                <a:ext cx="4150752" cy="89120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93441" y="3040997"/>
                <a:ext cx="9097875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b>
                            <m:sSubPr>
                              <m:ctrlP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𝑝𝑝</m:t>
                          </m:r>
                        </m:sup>
                      </m:sSup>
                      <m:r>
                        <a:rPr kumimoji="1" lang="en-US" altLang="ja-JP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kumimoji="1" lang="en-US" altLang="ja-JP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kumimoji="1" lang="en-US" altLang="ja-JP" sz="24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b</m:t>
                                      </m:r>
                                    </m:sub>
                                  </m:sSub>
                                  <m: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kumimoji="1" lang="en-US" altLang="ja-JP" sz="24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kumimoji="1" lang="en-US" altLang="ja-JP" sz="24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b</m:t>
                                      </m:r>
                                    </m:sub>
                                  </m:sSub>
                                </m:den>
                              </m:f>
                              <m:sSub>
                                <m:sSubPr>
                                  <m:ctrlP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kumimoji="1" lang="en-US" altLang="ja-JP" sz="24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b</m:t>
                                      </m:r>
                                    </m:sub>
                                  </m:sSub>
                                  <m: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kumimoji="1" lang="en-US" altLang="ja-JP" sz="24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kumimoji="1" lang="en-US" altLang="ja-JP" sz="24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b</m:t>
                                      </m:r>
                                    </m:sub>
                                  </m:sSub>
                                </m:den>
                              </m:f>
                              <m:sSub>
                                <m:sSubPr>
                                  <m:ctrlP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kumimoji="1" lang="en-US" altLang="ja-JP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sSub>
                            <m:sSubPr>
                              <m:ctrlP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coll</m:t>
                              </m:r>
                            </m:sub>
                          </m:sSub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kumimoji="1" lang="ja-JP" altLang="en-US" sz="24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41" y="3040997"/>
                <a:ext cx="9097875" cy="82984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273657" y="4609429"/>
                <a:ext cx="6761466" cy="1005275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𝑝𝑝</m:t>
                          </m:r>
                        </m:sup>
                      </m:sSup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1"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28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</m:e>
                          </m:d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f>
                            <m:f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ja-JP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altLang="ja-JP" sz="28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altLang="ja-JP" sz="280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ja-JP" sz="280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𝜂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altLang="ja-JP" sz="2800" i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s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n-US" altLang="ja-JP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altLang="ja-JP" sz="280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en-US" altLang="ja-JP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kumimoji="1"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1"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1"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sub>
                                <m:sup>
                                  <m:r>
                                    <a:rPr kumimoji="1"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57" y="4609429"/>
                <a:ext cx="6761466" cy="10052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690262" y="6121550"/>
                <a:ext cx="7757060" cy="4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=15.0, 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=0.18, 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=0.6 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fm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=1.3, 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=2.1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262" y="6121550"/>
                <a:ext cx="7757060" cy="4692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619772" y="5659823"/>
            <a:ext cx="2058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RHIC energy: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2814221" y="3950739"/>
            <a:ext cx="442995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4568792" y="3854466"/>
            <a:ext cx="2870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Triangle/Trapezoid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7217544" y="4500979"/>
            <a:ext cx="1837678" cy="1033823"/>
            <a:chOff x="7217544" y="4500979"/>
            <a:chExt cx="1837678" cy="1033823"/>
          </a:xfrm>
        </p:grpSpPr>
        <p:sp>
          <p:nvSpPr>
            <p:cNvPr id="11" name="フリーフォーム 10"/>
            <p:cNvSpPr/>
            <p:nvPr/>
          </p:nvSpPr>
          <p:spPr>
            <a:xfrm>
              <a:off x="7341835" y="4802819"/>
              <a:ext cx="408373" cy="719091"/>
            </a:xfrm>
            <a:custGeom>
              <a:avLst/>
              <a:gdLst>
                <a:gd name="connsiteX0" fmla="*/ 0 w 408373"/>
                <a:gd name="connsiteY0" fmla="*/ 719091 h 719091"/>
                <a:gd name="connsiteX1" fmla="*/ 177553 w 408373"/>
                <a:gd name="connsiteY1" fmla="*/ 594804 h 719091"/>
                <a:gd name="connsiteX2" fmla="*/ 257452 w 408373"/>
                <a:gd name="connsiteY2" fmla="*/ 106532 h 719091"/>
                <a:gd name="connsiteX3" fmla="*/ 408373 w 408373"/>
                <a:gd name="connsiteY3" fmla="*/ 0 h 71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373" h="719091">
                  <a:moveTo>
                    <a:pt x="0" y="719091"/>
                  </a:moveTo>
                  <a:cubicBezTo>
                    <a:pt x="67322" y="707994"/>
                    <a:pt x="134644" y="696897"/>
                    <a:pt x="177553" y="594804"/>
                  </a:cubicBezTo>
                  <a:cubicBezTo>
                    <a:pt x="220462" y="492711"/>
                    <a:pt x="218982" y="205666"/>
                    <a:pt x="257452" y="106532"/>
                  </a:cubicBezTo>
                  <a:cubicBezTo>
                    <a:pt x="295922" y="7398"/>
                    <a:pt x="352147" y="3699"/>
                    <a:pt x="408373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 flipH="1">
              <a:off x="8479659" y="4804296"/>
              <a:ext cx="408373" cy="719091"/>
            </a:xfrm>
            <a:custGeom>
              <a:avLst/>
              <a:gdLst>
                <a:gd name="connsiteX0" fmla="*/ 0 w 408373"/>
                <a:gd name="connsiteY0" fmla="*/ 719091 h 719091"/>
                <a:gd name="connsiteX1" fmla="*/ 177553 w 408373"/>
                <a:gd name="connsiteY1" fmla="*/ 594804 h 719091"/>
                <a:gd name="connsiteX2" fmla="*/ 257452 w 408373"/>
                <a:gd name="connsiteY2" fmla="*/ 106532 h 719091"/>
                <a:gd name="connsiteX3" fmla="*/ 408373 w 408373"/>
                <a:gd name="connsiteY3" fmla="*/ 0 h 71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8373" h="719091">
                  <a:moveTo>
                    <a:pt x="0" y="719091"/>
                  </a:moveTo>
                  <a:cubicBezTo>
                    <a:pt x="67322" y="707994"/>
                    <a:pt x="134644" y="696897"/>
                    <a:pt x="177553" y="594804"/>
                  </a:cubicBezTo>
                  <a:cubicBezTo>
                    <a:pt x="220462" y="492711"/>
                    <a:pt x="218982" y="205666"/>
                    <a:pt x="257452" y="106532"/>
                  </a:cubicBezTo>
                  <a:cubicBezTo>
                    <a:pt x="295922" y="7398"/>
                    <a:pt x="352147" y="3699"/>
                    <a:pt x="408373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コネクタ 13"/>
            <p:cNvCxnSpPr>
              <a:stCxn id="11" idx="3"/>
              <a:endCxn id="12" idx="3"/>
            </p:cNvCxnSpPr>
            <p:nvPr/>
          </p:nvCxnSpPr>
          <p:spPr>
            <a:xfrm>
              <a:off x="7750208" y="4802819"/>
              <a:ext cx="729451" cy="147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/>
            <p:cNvCxnSpPr/>
            <p:nvPr/>
          </p:nvCxnSpPr>
          <p:spPr>
            <a:xfrm>
              <a:off x="7217544" y="5534802"/>
              <a:ext cx="1837678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/>
            <p:nvPr/>
          </p:nvCxnSpPr>
          <p:spPr>
            <a:xfrm flipV="1">
              <a:off x="8105313" y="4500979"/>
              <a:ext cx="0" cy="1033823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/>
          <p:cNvGrpSpPr/>
          <p:nvPr/>
        </p:nvGrpSpPr>
        <p:grpSpPr>
          <a:xfrm>
            <a:off x="7439321" y="1851497"/>
            <a:ext cx="1101866" cy="711124"/>
            <a:chOff x="5290061" y="4153840"/>
            <a:chExt cx="3252563" cy="2169787"/>
          </a:xfrm>
        </p:grpSpPr>
        <p:cxnSp>
          <p:nvCxnSpPr>
            <p:cNvPr id="19" name="直線コネクタ 18"/>
            <p:cNvCxnSpPr/>
            <p:nvPr/>
          </p:nvCxnSpPr>
          <p:spPr>
            <a:xfrm flipV="1">
              <a:off x="5290061" y="4163627"/>
              <a:ext cx="0" cy="2160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8542623" y="4873840"/>
              <a:ext cx="0" cy="1440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flipH="1" flipV="1">
              <a:off x="5290062" y="6313840"/>
              <a:ext cx="3252561" cy="978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 flipH="1" flipV="1">
              <a:off x="5290061" y="4153840"/>
              <a:ext cx="3252563" cy="72489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387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/>
          <a:srcRect l="16520" t="4592" r="16265" b="12295"/>
          <a:stretch/>
        </p:blipFill>
        <p:spPr>
          <a:xfrm>
            <a:off x="2136727" y="1404152"/>
            <a:ext cx="4809745" cy="374904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>
                <a:solidFill>
                  <a:schemeClr val="bg1"/>
                </a:solidFill>
              </a:rPr>
              <a:t>T</a:t>
            </a:r>
            <a:r>
              <a:rPr kumimoji="1" lang="en-US" altLang="ja-JP" baseline="-25000" dirty="0" err="1" smtClean="0">
                <a:solidFill>
                  <a:schemeClr val="bg1"/>
                </a:solidFill>
              </a:rPr>
              <a:t>ch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baseline="-25000" dirty="0" err="1" smtClean="0">
                <a:solidFill>
                  <a:schemeClr val="bg1"/>
                </a:solidFill>
              </a:rPr>
              <a:t>f.o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. </a:t>
            </a:r>
            <a:r>
              <a:rPr kumimoji="1" lang="en-US" altLang="ja-JP" dirty="0" smtClean="0">
                <a:solidFill>
                  <a:schemeClr val="bg1"/>
                </a:solidFill>
              </a:rPr>
              <a:t>&gt;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T</a:t>
            </a:r>
            <a:r>
              <a:rPr kumimoji="1" lang="en-US" altLang="ja-JP" baseline="-25000" dirty="0" err="1" smtClean="0">
                <a:solidFill>
                  <a:schemeClr val="bg1"/>
                </a:solidFill>
              </a:rPr>
              <a:t>th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baseline="-25000" dirty="0" err="1" smtClean="0">
                <a:solidFill>
                  <a:schemeClr val="bg1"/>
                </a:solidFill>
              </a:rPr>
              <a:t>f.o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.</a:t>
            </a:r>
            <a:endParaRPr kumimoji="1" lang="ja-JP" altLang="en-US" baseline="-25000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t="23858" b="9297"/>
          <a:stretch/>
        </p:blipFill>
        <p:spPr>
          <a:xfrm>
            <a:off x="994124" y="5171867"/>
            <a:ext cx="7155751" cy="1594693"/>
          </a:xfrm>
          <a:prstGeom prst="rect">
            <a:avLst/>
          </a:prstGeom>
        </p:spPr>
      </p:pic>
      <p:cxnSp>
        <p:nvCxnSpPr>
          <p:cNvPr id="4" name="直線コネクタ 3"/>
          <p:cNvCxnSpPr/>
          <p:nvPr/>
        </p:nvCxnSpPr>
        <p:spPr>
          <a:xfrm flipV="1">
            <a:off x="5060272" y="5944221"/>
            <a:ext cx="2376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>
            <a:off x="1661600" y="6132130"/>
            <a:ext cx="576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1663086" y="6320039"/>
            <a:ext cx="576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 flipV="1">
            <a:off x="1664572" y="6503515"/>
            <a:ext cx="612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20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Rejection sampling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70767" y="1448444"/>
                <a:ext cx="4051365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One AA event </a:t>
                </a:r>
              </a:p>
              <a:p>
                <a:r>
                  <a:rPr kumimoji="1" lang="en-US" altLang="ja-JP" sz="2800" dirty="0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𝐴</m:t>
                        </m:r>
                      </m:sub>
                    </m:sSub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×</m:t>
                    </m:r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𝐵</m:t>
                        </m:r>
                      </m:sub>
                    </m:sSub>
                  </m:oMath>
                </a14:m>
                <a:r>
                  <a:rPr kumimoji="1" lang="ja-JP" altLang="en-US" sz="2800" dirty="0" smtClean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ja-JP" sz="2800" dirty="0" smtClean="0">
                    <a:solidFill>
                      <a:schemeClr val="bg1"/>
                    </a:solidFill>
                  </a:rPr>
                  <a:t>PYTHIA events</a:t>
                </a:r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767" y="1448444"/>
                <a:ext cx="4051365" cy="954107"/>
              </a:xfrm>
              <a:prstGeom prst="rect">
                <a:avLst/>
              </a:prstGeom>
              <a:blipFill rotWithShape="0">
                <a:blip r:embed="rId2"/>
                <a:stretch>
                  <a:fillRect l="-3008" t="-6410" r="-1805" b="-179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241460" y="3074835"/>
                <a:ext cx="4504695" cy="13990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</m:oMath>
                  </m:oMathPara>
                </a14:m>
                <a:endParaRPr kumimoji="1" lang="en-US" altLang="ja-JP" sz="2800" b="0" i="1" dirty="0" smtClean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sub>
                              </m:sSub>
                              <m:r>
                                <a:rPr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altLang="ja-JP" sz="2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sub>
                              </m:sSub>
                              <m:r>
                                <a:rPr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28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460" y="3074835"/>
                <a:ext cx="4504695" cy="13990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/>
          <p:cNvSpPr txBox="1"/>
          <p:nvPr/>
        </p:nvSpPr>
        <p:spPr>
          <a:xfrm>
            <a:off x="261891" y="2547435"/>
            <a:ext cx="4416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Weight in one PYTHIA event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pic>
        <p:nvPicPr>
          <p:cNvPr id="6" name="Picture 2" descr="C:\Users\kawaguchi\Desktop\図3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085" y="1724679"/>
            <a:ext cx="3181538" cy="2016914"/>
          </a:xfrm>
          <a:prstGeom prst="rect">
            <a:avLst/>
          </a:prstGeom>
          <a:noFill/>
          <a:extLst/>
        </p:spPr>
      </p:pic>
      <p:sp>
        <p:nvSpPr>
          <p:cNvPr id="7" name="円/楕円 6"/>
          <p:cNvSpPr/>
          <p:nvPr/>
        </p:nvSpPr>
        <p:spPr>
          <a:xfrm>
            <a:off x="8431418" y="2925974"/>
            <a:ext cx="296116" cy="297722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8431418" y="2226410"/>
            <a:ext cx="296116" cy="29772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5158265" y="1647669"/>
            <a:ext cx="296116" cy="297722"/>
          </a:xfrm>
          <a:prstGeom prst="ellipse">
            <a:avLst/>
          </a:prstGeom>
          <a:solidFill>
            <a:srgbClr val="00B0F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5158265" y="3505799"/>
            <a:ext cx="296116" cy="2977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5158265" y="2511323"/>
            <a:ext cx="296116" cy="2977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4892714" y="5787987"/>
                <a:ext cx="381963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altLang="ja-JP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8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b</m:t>
                        </m:r>
                      </m:sub>
                    </m:sSub>
                  </m:oMath>
                </a14:m>
                <a:r>
                  <a:rPr kumimoji="1" lang="en-US" altLang="ja-JP" sz="2800" dirty="0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          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𝜂</m:t>
                    </m:r>
                  </m:oMath>
                </a14:m>
                <a:r>
                  <a:rPr kumimoji="1" lang="en-US" altLang="ja-JP" sz="2800" dirty="0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       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𝑌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b</m:t>
                        </m:r>
                      </m:sub>
                    </m:sSub>
                  </m:oMath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2714" y="5787987"/>
                <a:ext cx="3819635" cy="523220"/>
              </a:xfrm>
              <a:prstGeom prst="rect">
                <a:avLst/>
              </a:prstGeom>
              <a:blipFill rotWithShape="0">
                <a:blip r:embed="rId5"/>
                <a:stretch>
                  <a:fillRect t="-13953" b="-2907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139568" y="5161490"/>
                <a:ext cx="4432432" cy="9611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kumimoji="1" lang="en-US" altLang="ja-JP" sz="28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kumimoji="1" lang="en-US" altLang="ja-JP" sz="28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1" lang="en-US" altLang="ja-JP" sz="2800" b="0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kumimoji="1" lang="en-US" altLang="ja-JP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1" lang="en-US" altLang="ja-JP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kumimoji="1" lang="en-US" altLang="ja-JP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  <m:r>
                                  <a:rPr kumimoji="1" lang="en-US" altLang="ja-JP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sSub>
                                  <m:sSubPr>
                                    <m:ctrlPr>
                                      <a:rPr kumimoji="1" lang="en-US" altLang="ja-JP" sz="28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kumimoji="1" lang="en-US" altLang="ja-JP" sz="28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kumimoji="1" lang="en-US" altLang="ja-JP" sz="2800" b="0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kumimoji="1" lang="en-US" altLang="ja-JP" sz="28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8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8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2800" b="0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altLang="ja-JP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ja-JP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  <m:r>
                                  <a:rPr lang="en-US" altLang="ja-JP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altLang="ja-JP" sz="28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8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altLang="ja-JP" sz="2800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altLang="ja-JP" sz="28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568" y="5161490"/>
                <a:ext cx="4432432" cy="96116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4628061" y="4641139"/>
                <a:ext cx="51244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061" y="4641139"/>
                <a:ext cx="512448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8561341" y="4946047"/>
                <a:ext cx="50763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1341" y="4946047"/>
                <a:ext cx="507639" cy="43088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グループ化 26"/>
          <p:cNvGrpSpPr/>
          <p:nvPr/>
        </p:nvGrpSpPr>
        <p:grpSpPr>
          <a:xfrm>
            <a:off x="5290061" y="4141705"/>
            <a:ext cx="3252563" cy="1453951"/>
            <a:chOff x="5290061" y="4153840"/>
            <a:chExt cx="3252563" cy="2169787"/>
          </a:xfrm>
        </p:grpSpPr>
        <p:cxnSp>
          <p:nvCxnSpPr>
            <p:cNvPr id="20" name="直線コネクタ 19"/>
            <p:cNvCxnSpPr/>
            <p:nvPr/>
          </p:nvCxnSpPr>
          <p:spPr>
            <a:xfrm flipV="1">
              <a:off x="5290061" y="4163627"/>
              <a:ext cx="0" cy="2160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flipV="1">
              <a:off x="8542623" y="4873840"/>
              <a:ext cx="0" cy="1440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 flipH="1" flipV="1">
              <a:off x="5290062" y="6313840"/>
              <a:ext cx="3252561" cy="978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flipH="1" flipV="1">
              <a:off x="5290061" y="4153840"/>
              <a:ext cx="3252563" cy="72489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正方形/長方形 16"/>
              <p:cNvSpPr/>
              <p:nvPr/>
            </p:nvSpPr>
            <p:spPr>
              <a:xfrm>
                <a:off x="5826668" y="1183704"/>
                <a:ext cx="253659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</m:e>
                      <m:sub>
                        <m: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𝐴</m:t>
                        </m:r>
                      </m:sub>
                    </m:sSub>
                    <m:r>
                      <a:rPr lang="en-US" altLang="ja-JP" sz="2800" i="1">
                        <a:solidFill>
                          <a:prstClr val="white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×</m:t>
                    </m:r>
                    <m:sSub>
                      <m:sSubPr>
                        <m:ctrlP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</m:e>
                      <m:sub>
                        <m:r>
                          <a:rPr lang="en-US" altLang="ja-JP" sz="28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ja-JP" sz="2800" dirty="0" smtClean="0">
                    <a:solidFill>
                      <a:schemeClr val="bg1"/>
                    </a:solidFill>
                  </a:rPr>
                  <a:t> strings</a:t>
                </a:r>
                <a:r>
                  <a:rPr lang="ja-JP" altLang="en-US" dirty="0" smtClean="0"/>
                  <a:t> 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17" name="正方形/長方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6668" y="1183704"/>
                <a:ext cx="2536592" cy="523220"/>
              </a:xfrm>
              <a:prstGeom prst="rect">
                <a:avLst/>
              </a:prstGeom>
              <a:blipFill rotWithShape="0">
                <a:blip r:embed="rId9"/>
                <a:stretch>
                  <a:fillRect t="-10465" r="-1202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314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chemeClr val="bg1"/>
                </a:solidFill>
              </a:rPr>
              <a:t>p</a:t>
            </a:r>
            <a:r>
              <a:rPr lang="en-US" altLang="ja-JP" baseline="-25000" dirty="0" err="1" smtClean="0">
                <a:solidFill>
                  <a:schemeClr val="bg1"/>
                </a:solidFill>
              </a:rPr>
              <a:t>T</a:t>
            </a:r>
            <a:r>
              <a:rPr lang="en-US" altLang="ja-JP" dirty="0" smtClean="0">
                <a:solidFill>
                  <a:schemeClr val="bg1"/>
                </a:solidFill>
              </a:rPr>
              <a:t> dependent option in rejection sampling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1339320" y="1460240"/>
                <a:ext cx="6393738" cy="1936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kumimoji="1" lang="en-US" altLang="ja-JP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kumimoji="1"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1" lang="en-US" altLang="ja-JP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kumimoji="1" lang="en-US" altLang="ja-JP" sz="28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sub>
                                  </m:sSub>
                                  <m:r>
                                    <a:rPr kumimoji="1" lang="en-US" altLang="ja-JP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kumimoji="1" lang="en-US" altLang="ja-JP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kumimoji="1" lang="en-US" altLang="ja-JP" sz="28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  <m:r>
                                        <a:rPr kumimoji="1" lang="en-US" altLang="ja-JP" sz="28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kumimoji="1" lang="en-US" altLang="ja-JP" sz="28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kumimoji="1" lang="en-US" altLang="ja-JP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kumimoji="1" lang="en-US" altLang="ja-JP" sz="28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d>
                    </m:oMath>
                  </m:oMathPara>
                </a14:m>
                <a:endParaRPr kumimoji="1" lang="en-US" altLang="ja-JP" sz="2800" dirty="0" smtClean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                     +   1×</m:t>
                      </m:r>
                      <m:f>
                        <m:fPr>
                          <m:ctrlP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altLang="ja-JP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ja-JP" sz="28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ja-JP" sz="280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sub>
                                  </m:sSub>
                                  <m:r>
                                    <a:rPr lang="en-US" altLang="ja-JP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ja-JP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ja-JP" sz="280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  <m:r>
                                        <a:rPr lang="en-US" altLang="ja-JP" sz="280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ja-JP" sz="280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n-US" altLang="ja-JP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ja-JP" sz="280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d>
                    </m:oMath>
                  </m:oMathPara>
                </a14:m>
                <a:endParaRPr lang="en-US" altLang="ja-JP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9320" y="1460240"/>
                <a:ext cx="6393738" cy="19362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矢印コネクタ 4"/>
          <p:cNvCxnSpPr/>
          <p:nvPr/>
        </p:nvCxnSpPr>
        <p:spPr>
          <a:xfrm flipH="1" flipV="1">
            <a:off x="1695635" y="3799632"/>
            <a:ext cx="0" cy="252000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501590" y="3277369"/>
                <a:ext cx="288290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=0,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90" y="3277369"/>
                <a:ext cx="2882905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6714798" y="4043727"/>
                <a:ext cx="78495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coll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798" y="4043727"/>
                <a:ext cx="784958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直線矢印コネクタ 8"/>
          <p:cNvCxnSpPr/>
          <p:nvPr/>
        </p:nvCxnSpPr>
        <p:spPr>
          <a:xfrm>
            <a:off x="1695635" y="6319632"/>
            <a:ext cx="5760000" cy="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フリーフォーム 9"/>
          <p:cNvSpPr/>
          <p:nvPr/>
        </p:nvSpPr>
        <p:spPr>
          <a:xfrm>
            <a:off x="1713390" y="4545356"/>
            <a:ext cx="5734975" cy="1272647"/>
          </a:xfrm>
          <a:custGeom>
            <a:avLst/>
            <a:gdLst>
              <a:gd name="connsiteX0" fmla="*/ 0 w 5734975"/>
              <a:gd name="connsiteY0" fmla="*/ 1269507 h 1272647"/>
              <a:gd name="connsiteX1" fmla="*/ 2325950 w 5734975"/>
              <a:gd name="connsiteY1" fmla="*/ 1127464 h 1272647"/>
              <a:gd name="connsiteX2" fmla="*/ 3195961 w 5734975"/>
              <a:gd name="connsiteY2" fmla="*/ 328474 h 1272647"/>
              <a:gd name="connsiteX3" fmla="*/ 4279037 w 5734975"/>
              <a:gd name="connsiteY3" fmla="*/ 71021 h 1272647"/>
              <a:gd name="connsiteX4" fmla="*/ 5734975 w 5734975"/>
              <a:gd name="connsiteY4" fmla="*/ 0 h 1272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34975" h="1272647">
                <a:moveTo>
                  <a:pt x="0" y="1269507"/>
                </a:moveTo>
                <a:cubicBezTo>
                  <a:pt x="896645" y="1276905"/>
                  <a:pt x="1793290" y="1284303"/>
                  <a:pt x="2325950" y="1127464"/>
                </a:cubicBezTo>
                <a:cubicBezTo>
                  <a:pt x="2858610" y="970625"/>
                  <a:pt x="2870447" y="504548"/>
                  <a:pt x="3195961" y="328474"/>
                </a:cubicBezTo>
                <a:cubicBezTo>
                  <a:pt x="3521476" y="152400"/>
                  <a:pt x="3855868" y="125767"/>
                  <a:pt x="4279037" y="71021"/>
                </a:cubicBezTo>
                <a:cubicBezTo>
                  <a:pt x="4702206" y="16275"/>
                  <a:pt x="5218590" y="8137"/>
                  <a:pt x="5734975" y="0"/>
                </a:cubicBezTo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7508634" y="6041754"/>
                <a:ext cx="46660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8634" y="6041754"/>
                <a:ext cx="466603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1713390" y="5219077"/>
                <a:ext cx="1238609" cy="4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part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3390" y="5219077"/>
                <a:ext cx="1238609" cy="4692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直線矢印コネクタ 13"/>
          <p:cNvCxnSpPr/>
          <p:nvPr/>
        </p:nvCxnSpPr>
        <p:spPr>
          <a:xfrm>
            <a:off x="4119238" y="5272345"/>
            <a:ext cx="932155" cy="0"/>
          </a:xfrm>
          <a:prstGeom prst="straightConnector1">
            <a:avLst/>
          </a:prstGeom>
          <a:ln w="19050">
            <a:solidFill>
              <a:schemeClr val="bg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4711492" y="5307717"/>
                <a:ext cx="67980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1492" y="5307717"/>
                <a:ext cx="679801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4271603" y="6256484"/>
                <a:ext cx="60779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1603" y="6256484"/>
                <a:ext cx="607795" cy="43088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614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Idea of partial </a:t>
            </a:r>
            <a:r>
              <a:rPr lang="en-US" altLang="ja-JP" dirty="0">
                <a:solidFill>
                  <a:schemeClr val="bg1"/>
                </a:solidFill>
              </a:rPr>
              <a:t>c</a:t>
            </a:r>
            <a:r>
              <a:rPr kumimoji="1" lang="en-US" altLang="ja-JP" dirty="0" smtClean="0">
                <a:solidFill>
                  <a:schemeClr val="bg1"/>
                </a:solidFill>
              </a:rPr>
              <a:t>hemical </a:t>
            </a:r>
            <a:r>
              <a:rPr lang="en-US" altLang="ja-JP" dirty="0" smtClean="0">
                <a:solidFill>
                  <a:schemeClr val="bg1"/>
                </a:solidFill>
              </a:rPr>
              <a:t>e</a:t>
            </a:r>
            <a:r>
              <a:rPr kumimoji="1" lang="en-US" altLang="ja-JP" dirty="0" smtClean="0">
                <a:solidFill>
                  <a:schemeClr val="bg1"/>
                </a:solidFill>
              </a:rPr>
              <a:t>quilibrium in hydro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12173" r="12171"/>
          <a:stretch/>
        </p:blipFill>
        <p:spPr>
          <a:xfrm>
            <a:off x="976543" y="1758467"/>
            <a:ext cx="7190913" cy="232900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3320249" y="2858610"/>
            <a:ext cx="2512380" cy="23081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832629" y="5306181"/>
            <a:ext cx="27855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bg1"/>
                </a:solidFill>
              </a:rPr>
              <a:t>Similar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 ideas:</a:t>
            </a:r>
          </a:p>
          <a:p>
            <a:r>
              <a:rPr lang="en-US" altLang="ja-JP" sz="2000" dirty="0" err="1" smtClean="0">
                <a:solidFill>
                  <a:schemeClr val="bg1"/>
                </a:solidFill>
              </a:rPr>
              <a:t>D.Teaney</a:t>
            </a:r>
            <a:r>
              <a:rPr lang="en-US" altLang="ja-JP" sz="2000" dirty="0" smtClean="0">
                <a:solidFill>
                  <a:schemeClr val="bg1"/>
                </a:solidFill>
              </a:rPr>
              <a:t> (2002)</a:t>
            </a:r>
            <a:endParaRPr lang="en-US" altLang="ja-JP" sz="2000" dirty="0">
              <a:solidFill>
                <a:schemeClr val="bg1"/>
              </a:solidFill>
            </a:endParaRPr>
          </a:p>
          <a:p>
            <a:r>
              <a:rPr kumimoji="1" lang="en-US" altLang="ja-JP" sz="2000" dirty="0" err="1" smtClean="0">
                <a:solidFill>
                  <a:schemeClr val="bg1"/>
                </a:solidFill>
              </a:rPr>
              <a:t>P.Kolb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 and </a:t>
            </a:r>
            <a:r>
              <a:rPr kumimoji="1" lang="en-US" altLang="ja-JP" sz="2000" dirty="0" err="1" smtClean="0">
                <a:solidFill>
                  <a:schemeClr val="bg1"/>
                </a:solidFill>
              </a:rPr>
              <a:t>R.Rapp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 (2003)</a:t>
            </a:r>
          </a:p>
          <a:p>
            <a:r>
              <a:rPr lang="en-US" altLang="ja-JP" sz="2000" dirty="0" err="1" smtClean="0">
                <a:solidFill>
                  <a:schemeClr val="bg1"/>
                </a:solidFill>
              </a:rPr>
              <a:t>P.Huovinen</a:t>
            </a:r>
            <a:r>
              <a:rPr lang="en-US" altLang="ja-JP" sz="2000" dirty="0" smtClean="0">
                <a:solidFill>
                  <a:schemeClr val="bg1"/>
                </a:solidFill>
              </a:rPr>
              <a:t> (2008)</a:t>
            </a:r>
            <a:endParaRPr kumimoji="1" lang="ja-JP" altLang="en-US" sz="2000" dirty="0" smtClean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78060" y="4306824"/>
            <a:ext cx="43878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Yield and slope </a:t>
            </a:r>
            <a:r>
              <a:rPr lang="en-US" altLang="ja-JP" sz="2800" dirty="0" smtClean="0">
                <a:solidFill>
                  <a:schemeClr val="bg1"/>
                </a:solidFill>
              </a:rPr>
              <a:t>of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p</a:t>
            </a:r>
            <a:r>
              <a:rPr lang="en-US" altLang="ja-JP" sz="2800" baseline="-25000" dirty="0" err="1" smtClean="0">
                <a:solidFill>
                  <a:schemeClr val="bg1"/>
                </a:solidFill>
              </a:rPr>
              <a:t>T</a:t>
            </a:r>
            <a:r>
              <a:rPr lang="en-US" altLang="ja-JP" sz="2800" dirty="0" smtClean="0">
                <a:solidFill>
                  <a:schemeClr val="bg1"/>
                </a:solidFill>
              </a:rPr>
              <a:t> spectra at once 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withi</a:t>
            </a:r>
            <a:r>
              <a:rPr lang="en-US" altLang="ja-JP" sz="2800" dirty="0" smtClean="0">
                <a:solidFill>
                  <a:schemeClr val="bg1"/>
                </a:solidFill>
              </a:rPr>
              <a:t>n hydro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15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Slope of v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2</a:t>
            </a:r>
            <a:r>
              <a:rPr kumimoji="1" lang="en-US" altLang="ja-JP" dirty="0" smtClean="0">
                <a:solidFill>
                  <a:schemeClr val="bg1"/>
                </a:solidFill>
              </a:rPr>
              <a:t>(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p</a:t>
            </a:r>
            <a:r>
              <a:rPr kumimoji="1" lang="en-US" altLang="ja-JP" baseline="-25000" dirty="0" err="1" smtClean="0">
                <a:solidFill>
                  <a:schemeClr val="bg1"/>
                </a:solidFill>
              </a:rPr>
              <a:t>T</a:t>
            </a:r>
            <a:r>
              <a:rPr kumimoji="1" lang="en-US" altLang="ja-JP" dirty="0" smtClean="0">
                <a:solidFill>
                  <a:schemeClr val="bg1"/>
                </a:solidFill>
              </a:rPr>
              <a:t>)?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19443" t="6426" r="5168" b="8100"/>
          <a:stretch/>
        </p:blipFill>
        <p:spPr>
          <a:xfrm>
            <a:off x="843380" y="1468747"/>
            <a:ext cx="3000653" cy="340014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41539" y="4833382"/>
            <a:ext cx="37370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Upper: Chem. Eq.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Lower: Partial Chem. Eq.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/>
          <a:srcRect l="11757" t="5608" r="3299" b="3813"/>
          <a:stretch/>
        </p:blipFill>
        <p:spPr>
          <a:xfrm>
            <a:off x="4575329" y="1060373"/>
            <a:ext cx="4101483" cy="380852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604248" y="4996529"/>
            <a:ext cx="4234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PCE spoils success of hydro!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203" y="6155302"/>
            <a:ext cx="9218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It seemed to me </a:t>
            </a:r>
            <a:r>
              <a:rPr lang="en-US" altLang="ja-JP" sz="2800" dirty="0">
                <a:solidFill>
                  <a:schemeClr val="bg1"/>
                </a:solidFill>
              </a:rPr>
              <a:t>Ulrich 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was at least interested in these results.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-8887" y="5694224"/>
            <a:ext cx="9179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Most people: Why is v</a:t>
            </a:r>
            <a:r>
              <a:rPr kumimoji="1" lang="en-US" altLang="ja-JP" sz="2800" baseline="-25000" dirty="0" smtClean="0">
                <a:solidFill>
                  <a:schemeClr val="bg1"/>
                </a:solidFill>
              </a:rPr>
              <a:t>2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 sensitive to final stage? Simply wrong!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0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8 papers with Ulrich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838" y="1313967"/>
            <a:ext cx="6841106" cy="551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17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Very first </a:t>
            </a:r>
            <a:r>
              <a:rPr lang="en-US" altLang="ja-JP" dirty="0">
                <a:solidFill>
                  <a:schemeClr val="bg1"/>
                </a:solidFill>
              </a:rPr>
              <a:t>f</a:t>
            </a:r>
            <a:r>
              <a:rPr lang="en-US" altLang="ja-JP" dirty="0" smtClean="0">
                <a:solidFill>
                  <a:schemeClr val="bg1"/>
                </a:solidFill>
              </a:rPr>
              <a:t>ull 3D hydro + cascade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249" y="1363498"/>
            <a:ext cx="7525501" cy="4397334"/>
          </a:xfrm>
          <a:prstGeom prst="rect">
            <a:avLst/>
          </a:prstGeom>
        </p:spPr>
      </p:pic>
      <p:cxnSp>
        <p:nvCxnSpPr>
          <p:cNvPr id="4" name="直線コネクタ 3"/>
          <p:cNvCxnSpPr/>
          <p:nvPr/>
        </p:nvCxnSpPr>
        <p:spPr>
          <a:xfrm flipV="1">
            <a:off x="1868759" y="4337364"/>
            <a:ext cx="2412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84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Main results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54955" t="9169" r="7886" b="40360"/>
          <a:stretch/>
        </p:blipFill>
        <p:spPr>
          <a:xfrm>
            <a:off x="248573" y="1930389"/>
            <a:ext cx="2796466" cy="22194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96480" y="4157088"/>
                <a:ext cx="3048207" cy="5421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ja-JP" altLang="en-US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CGC</m:t>
                          </m:r>
                        </m:sub>
                      </m:sSub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ja-JP" alt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Glauber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80" y="4157088"/>
                <a:ext cx="3048207" cy="54213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/>
          <a:srcRect l="53775" t="28145" r="5408" b="19969"/>
          <a:stretch/>
        </p:blipFill>
        <p:spPr>
          <a:xfrm>
            <a:off x="3071673" y="1868245"/>
            <a:ext cx="3071674" cy="228156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320249" y="4210355"/>
            <a:ext cx="25573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Initial condition: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CGC vs.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Glauber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5"/>
          <a:srcRect l="53657" t="53382" r="9066" b="17546"/>
          <a:stretch/>
        </p:blipFill>
        <p:spPr>
          <a:xfrm>
            <a:off x="6169981" y="2400906"/>
            <a:ext cx="2805343" cy="127838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365290" y="4215088"/>
            <a:ext cx="25656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v2(eta): Crucial roll played by hadronic </a:t>
            </a:r>
            <a:r>
              <a:rPr kumimoji="1" lang="en-US" altLang="ja-JP" sz="2800" dirty="0" err="1" smtClean="0">
                <a:solidFill>
                  <a:schemeClr val="bg1"/>
                </a:solidFill>
              </a:rPr>
              <a:t>rescatterings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69505" y="6072328"/>
            <a:ext cx="6606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These ideas survive in recent hydro analysis</a:t>
            </a:r>
            <a:endParaRPr kumimoji="1" lang="ja-JP" alt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99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kumimoji="1" sz="2800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9895</TotalTime>
  <Words>1207</Words>
  <Application>Microsoft Office PowerPoint</Application>
  <PresentationFormat>画面に合わせる (4:3)</PresentationFormat>
  <Paragraphs>330</Paragraphs>
  <Slides>41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41</vt:i4>
      </vt:variant>
    </vt:vector>
  </HeadingPairs>
  <TitlesOfParts>
    <vt:vector size="49" baseType="lpstr">
      <vt:lpstr>Helvetica Neue Light</vt:lpstr>
      <vt:lpstr>ＭＳ Ｐゴシック</vt:lpstr>
      <vt:lpstr>メイリオ</vt:lpstr>
      <vt:lpstr>Arial</vt:lpstr>
      <vt:lpstr>Calibri</vt:lpstr>
      <vt:lpstr>Cambria Math</vt:lpstr>
      <vt:lpstr>Wingdings</vt:lpstr>
      <vt:lpstr>Office テーマ</vt:lpstr>
      <vt:lpstr>Effects of hadronic rescatterings in small system</vt:lpstr>
      <vt:lpstr>Contents</vt:lpstr>
      <vt:lpstr>Ulrich’s paper triggered one of my first studies</vt:lpstr>
      <vt:lpstr>Tch f.o. &gt; Tth f.o.</vt:lpstr>
      <vt:lpstr>Idea of partial chemical equilibrium in hydro</vt:lpstr>
      <vt:lpstr>Slope of v2(pT)?</vt:lpstr>
      <vt:lpstr>8 papers with Ulrich</vt:lpstr>
      <vt:lpstr>Very first full 3D hydro + cascade</vt:lpstr>
      <vt:lpstr>Main results</vt:lpstr>
      <vt:lpstr>Contents</vt:lpstr>
      <vt:lpstr>Integrated dynamical model</vt:lpstr>
      <vt:lpstr>Contents</vt:lpstr>
      <vt:lpstr>Rapidity triangle/trapezoid of (dNdAu/deta)/(dNpp/deta)</vt:lpstr>
      <vt:lpstr>Modified BGK model</vt:lpstr>
      <vt:lpstr>Rapidity dependence of initial entropy density</vt:lpstr>
      <vt:lpstr>Integrated dynamical model for small systems</vt:lpstr>
      <vt:lpstr>New version of Modified BGK Model</vt:lpstr>
      <vt:lpstr>Contents</vt:lpstr>
      <vt:lpstr>Matter Profile in d+Au Collision</vt:lpstr>
      <vt:lpstr>Multiplicity distribution in d+Au collisions</vt:lpstr>
      <vt:lpstr>Pseudorapidity distribution in d+Au collisions</vt:lpstr>
      <vt:lpstr>pT spectra of charged hadrons</vt:lpstr>
      <vt:lpstr>Effects of hadronic rescatterings on v2 in d+Au collisions</vt:lpstr>
      <vt:lpstr>Comparison with PHENIX data</vt:lpstr>
      <vt:lpstr>Contents</vt:lpstr>
      <vt:lpstr>New source of higher harmonics?</vt:lpstr>
      <vt:lpstr>Jet propagation in γ-jet event</vt:lpstr>
      <vt:lpstr>Many mini-jet propagation</vt:lpstr>
      <vt:lpstr>Contents</vt:lpstr>
      <vt:lpstr>Summary</vt:lpstr>
      <vt:lpstr>PowerPoint プレゼンテーション</vt:lpstr>
      <vt:lpstr>PowerPoint プレゼンテーション</vt:lpstr>
      <vt:lpstr>Violation of mass ordering in v2(pT)</vt:lpstr>
      <vt:lpstr>Observed!</vt:lpstr>
      <vt:lpstr>MC-Glauber to hydro</vt:lpstr>
      <vt:lpstr>Relativistic hydrodynamics</vt:lpstr>
      <vt:lpstr>Hydro to cascade</vt:lpstr>
      <vt:lpstr>Hadronic cascade model (JAM)</vt:lpstr>
      <vt:lpstr>Some details of initial conditions in longitudinal direction</vt:lpstr>
      <vt:lpstr>Rejection sampling</vt:lpstr>
      <vt:lpstr>pT dependent option in rejection sampling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"奇妙な"ハドロンのダイナミクス</dc:title>
  <dc:creator>Microsoft アカウント</dc:creator>
  <cp:lastModifiedBy>Microsoft アカウント</cp:lastModifiedBy>
  <cp:revision>424</cp:revision>
  <dcterms:created xsi:type="dcterms:W3CDTF">2016-02-24T05:43:21Z</dcterms:created>
  <dcterms:modified xsi:type="dcterms:W3CDTF">2016-07-19T06:41:29Z</dcterms:modified>
</cp:coreProperties>
</file>